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5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127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26432" y="2106704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66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Cálculo</a:t>
            </a:r>
            <a:r>
              <a:rPr lang="en-US" sz="66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los </a:t>
            </a:r>
            <a:r>
              <a:rPr lang="en-US" sz="66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componentes</a:t>
            </a:r>
            <a:endParaRPr lang="en-US" sz="6600" kern="12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Generalización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Puede demostrarse análogamente que el espacio de dimensión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que mejor representa a los puntos viene definido por los </a:t>
                </a:r>
                <a:r>
                  <a:rPr lang="es-ES" dirty="0">
                    <a:solidFill>
                      <a:srgbClr val="00B0F0"/>
                    </a:solidFill>
                  </a:rPr>
                  <a:t>vectores propios asociados a los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rgbClr val="00B0F0"/>
                    </a:solidFill>
                  </a:rPr>
                  <a:t>mayores autovalores de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Estas direcciones se denominan </a:t>
                </a:r>
                <a:r>
                  <a:rPr lang="es-ES" dirty="0">
                    <a:solidFill>
                      <a:srgbClr val="FFC000"/>
                    </a:solidFill>
                  </a:rPr>
                  <a:t>direcciones principales </a:t>
                </a:r>
                <a:r>
                  <a:rPr lang="es-ES" dirty="0">
                    <a:solidFill>
                      <a:schemeClr val="bg1"/>
                    </a:solidFill>
                  </a:rPr>
                  <a:t>de los datos y a las nuevas variables definidas por esas direcciones se les llama </a:t>
                </a:r>
                <a:r>
                  <a:rPr lang="es-ES" dirty="0">
                    <a:solidFill>
                      <a:srgbClr val="92D050"/>
                    </a:solidFill>
                  </a:rPr>
                  <a:t>componentes principales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En general, la matriz de datos </a:t>
                </a:r>
                <a14:m>
                  <m:oMath xmlns:m="http://schemas.openxmlformats.org/officeDocument/2006/math"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(y por tanto la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) tienen </a:t>
                </a:r>
                <a:r>
                  <a:rPr lang="es-ES" dirty="0">
                    <a:solidFill>
                      <a:srgbClr val="FFC000"/>
                    </a:solidFill>
                  </a:rPr>
                  <a:t>rango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existiendo entonces tantas componentes principales como variables que se obtendrán calculando los valores propios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de la matriz de covarianzas S, mediante:</a:t>
                </a:r>
              </a:p>
              <a:p>
                <a:pPr marL="0" indent="0">
                  <a:buNone/>
                </a:pPr>
                <a:endParaRPr lang="es-E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Y sus vectores asociados son: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b>
                        <m:sSub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  <a:blipFill>
                <a:blip r:embed="rId2"/>
                <a:stretch>
                  <a:fillRect l="-136" t="-865" r="-10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92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Generalización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Los términos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</a:t>
                </a:r>
                <a:r>
                  <a:rPr lang="es-ES" dirty="0">
                    <a:solidFill>
                      <a:srgbClr val="FFC000"/>
                    </a:solidFill>
                  </a:rPr>
                  <a:t>reales</a:t>
                </a:r>
                <a:r>
                  <a:rPr lang="es-ES" dirty="0">
                    <a:solidFill>
                      <a:schemeClr val="bg1"/>
                    </a:solidFill>
                  </a:rPr>
                  <a:t>, al ser la matriz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simétrica.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Serán además </a:t>
                </a:r>
                <a:r>
                  <a:rPr lang="es-ES" dirty="0">
                    <a:solidFill>
                      <a:srgbClr val="92D050"/>
                    </a:solidFill>
                  </a:rPr>
                  <a:t>positivos</a:t>
                </a:r>
                <a:r>
                  <a:rPr lang="es-ES" dirty="0">
                    <a:solidFill>
                      <a:schemeClr val="bg1"/>
                    </a:solidFill>
                  </a:rPr>
                  <a:t>, ya que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definida positiva.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Los vectores propios asociados a dos valores propios diferentes serán </a:t>
                </a:r>
                <a:r>
                  <a:rPr lang="es-ES" dirty="0">
                    <a:solidFill>
                      <a:srgbClr val="00B0F0"/>
                    </a:solidFill>
                  </a:rPr>
                  <a:t>ortogonales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fuese </a:t>
                </a:r>
                <a:r>
                  <a:rPr lang="es-ES" dirty="0">
                    <a:solidFill>
                      <a:srgbClr val="FFC000"/>
                    </a:solidFill>
                  </a:rPr>
                  <a:t>semi-definida positiva </a:t>
                </a:r>
                <a:r>
                  <a:rPr lang="es-ES" dirty="0">
                    <a:solidFill>
                      <a:schemeClr val="bg1"/>
                    </a:solidFill>
                  </a:rPr>
                  <a:t>de rango menor que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habrían algunos autovalores positivos y el resto serían ceros.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  <a:blipFill>
                <a:blip r:embed="rId2"/>
                <a:stretch>
                  <a:fillRect l="-136" t="-865" r="-27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54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Generalización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Llamando </a:t>
                </a:r>
                <a14:m>
                  <m:oMath xmlns:m="http://schemas.openxmlformats.org/officeDocument/2006/math"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a la matriz cuyas columnas son los valores de los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componentes en los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individuos, estas nuevas variables están relacionadas con las originales mediante: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s-ES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la matriz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cumple: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Calcular los </a:t>
                </a:r>
                <a:r>
                  <a:rPr lang="es-ES" dirty="0">
                    <a:solidFill>
                      <a:srgbClr val="FFC000"/>
                    </a:solidFill>
                  </a:rPr>
                  <a:t>componentes principales </a:t>
                </a:r>
                <a:r>
                  <a:rPr lang="es-ES" dirty="0">
                    <a:solidFill>
                      <a:schemeClr val="bg1"/>
                    </a:solidFill>
                  </a:rPr>
                  <a:t>equivale a aplicar una </a:t>
                </a:r>
                <a:r>
                  <a:rPr lang="es-ES" dirty="0">
                    <a:solidFill>
                      <a:srgbClr val="92D050"/>
                    </a:solidFill>
                  </a:rPr>
                  <a:t>transformación ortogonal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a las variables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(ejes originales) para obtener unas nuevas variables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>
                    <a:solidFill>
                      <a:srgbClr val="00B0F0"/>
                    </a:solidFill>
                  </a:rPr>
                  <a:t>incorreladas</a:t>
                </a:r>
                <a:r>
                  <a:rPr lang="es-ES" dirty="0">
                    <a:solidFill>
                      <a:schemeClr val="bg1"/>
                    </a:solidFill>
                  </a:rPr>
                  <a:t> entre sí.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Esta operación puede interpretarse como </a:t>
                </a:r>
                <a:r>
                  <a:rPr lang="es-ES" dirty="0">
                    <a:solidFill>
                      <a:srgbClr val="FFFF00"/>
                    </a:solidFill>
                  </a:rPr>
                  <a:t>elegir unos nuevos ejes coordenados</a:t>
                </a:r>
                <a:r>
                  <a:rPr lang="es-ES" dirty="0">
                    <a:solidFill>
                      <a:schemeClr val="bg1"/>
                    </a:solidFill>
                  </a:rPr>
                  <a:t>, que coincidan con los ejes naturales de los datos.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  <a:blipFill>
                <a:blip r:embed="rId2"/>
                <a:stretch>
                  <a:fillRect l="-543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75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Generalización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113740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La transformación ortogonal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si se están hallando los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 primeros componentes principales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Sus columnas serán los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primeros auto-vectores </a:t>
                </a:r>
                <a:r>
                  <a:rPr lang="es-ES" dirty="0">
                    <a:solidFill>
                      <a:schemeClr val="bg1"/>
                    </a:solidFill>
                  </a:rPr>
                  <a:t>de la matriz de covarianzas de los datos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 matriz de covarianza de </a:t>
                </a:r>
                <a14:m>
                  <m:oMath xmlns:m="http://schemas.openxmlformats.org/officeDocument/2006/math">
                    <m:r>
                      <a:rPr lang="es-ES" b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sería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y es una matriz diagonal con elementos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es decir, los primeros auto-valores 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s-E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s-E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E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113740" cy="4932584"/>
              </a:xfrm>
              <a:blipFill>
                <a:blip r:embed="rId2"/>
                <a:stretch>
                  <a:fillRect l="-150" t="-865" r="-10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16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Ventajas de PCA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5416"/>
            <a:ext cx="8978348" cy="4932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Entonces, la utilidad de PCA se puede ver de las siguientes formas: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Permite una representación óptima, en un espacio de </a:t>
            </a:r>
            <a:r>
              <a:rPr lang="es-ES" dirty="0">
                <a:solidFill>
                  <a:srgbClr val="FFC000"/>
                </a:solidFill>
              </a:rPr>
              <a:t>dimensiones reducidas</a:t>
            </a:r>
            <a:r>
              <a:rPr lang="es-ES" dirty="0">
                <a:solidFill>
                  <a:schemeClr val="bg1"/>
                </a:solidFill>
              </a:rPr>
              <a:t>, de las observaciones originales.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Permite que las variables correlacionadas originales se transformen en nuevas variables </a:t>
            </a:r>
            <a:r>
              <a:rPr lang="es-ES" dirty="0">
                <a:solidFill>
                  <a:srgbClr val="92D050"/>
                </a:solidFill>
              </a:rPr>
              <a:t>no correlacionadas</a:t>
            </a:r>
            <a:r>
              <a:rPr lang="es-ES" dirty="0">
                <a:solidFill>
                  <a:schemeClr val="bg1"/>
                </a:solidFill>
              </a:rPr>
              <a:t>, facilitando la interpretación de los datos.</a:t>
            </a:r>
          </a:p>
        </p:txBody>
      </p:sp>
    </p:spTree>
    <p:extLst>
      <p:ext uri="{BB962C8B-B14F-4D97-AF65-F5344CB8AC3E}">
        <p14:creationId xmlns:p14="http://schemas.microsoft.com/office/powerpoint/2010/main" val="343246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Cálculo del primer componente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El primer componente principal será la </a:t>
                </a:r>
                <a:r>
                  <a:rPr lang="es-ES" dirty="0">
                    <a:solidFill>
                      <a:srgbClr val="FFC000"/>
                    </a:solidFill>
                  </a:rPr>
                  <a:t>combinación lineal de las variables originales que tenga varianza máxima</a:t>
                </a:r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Los valores de este primer componente en los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individuos se representarán por un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dado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sSub>
                        <m:sSubPr>
                          <m:ctrlPr>
                            <a:rPr lang="es-ES" sz="2000" b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sz="20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Estamos suponiendo sin pérdida de generalidad que ya </a:t>
                </a:r>
                <a14:m>
                  <m:oMath xmlns:m="http://schemas.openxmlformats.org/officeDocument/2006/math">
                    <m:r>
                      <a:rPr lang="es-ES" dirty="0">
                        <a:solidFill>
                          <a:schemeClr val="bg1"/>
                        </a:solidFill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tiene los datos centrados.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Como las variables originales tienen media cero también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tendrá media nula. 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Su </a:t>
                </a:r>
                <a:r>
                  <a:rPr lang="es-ES" dirty="0">
                    <a:solidFill>
                      <a:srgbClr val="92D050"/>
                    </a:solidFill>
                  </a:rPr>
                  <a:t>varianza</a:t>
                </a:r>
                <a:r>
                  <a:rPr lang="es-ES" dirty="0">
                    <a:solidFill>
                      <a:schemeClr val="bg1"/>
                    </a:solidFill>
                  </a:rPr>
                  <a:t> será: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p>
                      </m:sSubSup>
                      <m:sSup>
                        <m:sSupPr>
                          <m:ctrlP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p>
                      </m:sSup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sSub>
                        <m:sSub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p>
                      </m:sSubSup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r>
                      <a:rPr lang="es-ES" b="0" i="1" dirty="0">
                        <a:solidFill>
                          <a:schemeClr val="bg1"/>
                        </a:solidFill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la matriz de covarianza de las observaciones.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  <a:blipFill>
                <a:blip r:embed="rId2"/>
                <a:stretch>
                  <a:fillRect l="-543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Cálculo del primer componente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Es obvio que podemos maximizar la varianza sin limite aumentando el módulo del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Para que la maximización tenga solución debemos imponer una </a:t>
                </a:r>
                <a:r>
                  <a:rPr lang="es-ES" dirty="0">
                    <a:solidFill>
                      <a:srgbClr val="FFC000"/>
                    </a:solidFill>
                  </a:rPr>
                  <a:t>restricción</a:t>
                </a:r>
                <a:r>
                  <a:rPr lang="es-ES" dirty="0">
                    <a:solidFill>
                      <a:schemeClr val="bg1"/>
                    </a:solidFill>
                  </a:rPr>
                  <a:t> al módulo del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y, sin pérdida de generalidad, impondremos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Introduciremos esta restricción mediante el </a:t>
                </a:r>
                <a:r>
                  <a:rPr lang="es-ES" dirty="0">
                    <a:solidFill>
                      <a:srgbClr val="92D050"/>
                    </a:solidFill>
                  </a:rPr>
                  <a:t>multiplicador de Lagrange</a:t>
                </a:r>
                <a:r>
                  <a:rPr lang="es-ES" dirty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es-E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p>
                      </m:sSubSup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s-ES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s-ES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r>
                      <a:rPr lang="es-ES" b="0" i="1" dirty="0">
                        <a:solidFill>
                          <a:schemeClr val="bg1"/>
                        </a:solidFill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la matriz de covarianza de las observaciones.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  <a:blipFill>
                <a:blip r:embed="rId2"/>
                <a:stretch>
                  <a:fillRect l="-543" t="-865" r="-8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54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Cálculo del primer componente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rgbClr val="FFC000"/>
                    </a:solidFill>
                  </a:rPr>
                  <a:t>Maximizaremos</a:t>
                </a:r>
                <a:r>
                  <a:rPr lang="es-ES" dirty="0">
                    <a:solidFill>
                      <a:schemeClr val="bg1"/>
                    </a:solidFill>
                  </a:rPr>
                  <a:t> esta expresión de la forma habitual derivando respecto a los componentes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igualando a cero.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Entonces:</a:t>
                </a:r>
              </a:p>
              <a:p>
                <a:endParaRPr lang="es-E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s-ES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Cuya solución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Esto implica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es un </a:t>
                </a:r>
                <a:r>
                  <a:rPr lang="es-ES" dirty="0">
                    <a:solidFill>
                      <a:srgbClr val="92D050"/>
                    </a:solidFill>
                  </a:rPr>
                  <a:t>vector propio </a:t>
                </a:r>
                <a:r>
                  <a:rPr lang="es-ES" dirty="0">
                    <a:solidFill>
                      <a:schemeClr val="bg1"/>
                    </a:solidFill>
                  </a:rPr>
                  <a:t>de la matriz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y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su correspondiente </a:t>
                </a:r>
                <a:r>
                  <a:rPr lang="es-ES" dirty="0">
                    <a:solidFill>
                      <a:srgbClr val="00B0F0"/>
                    </a:solidFill>
                  </a:rPr>
                  <a:t>valor propio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  <a:blipFill>
                <a:blip r:embed="rId2"/>
                <a:stretch>
                  <a:fillRect l="-136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29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Cálculo del primer componente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Para determinar qué valor propio de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la solución de la ecuación, tendremos en cuenta que, multiplicando por la izquierda por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usando la restricción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queda: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sSub>
                        <m:sSub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Como vimos anteriormente,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rgbClr val="00B0F0"/>
                    </a:solidFill>
                  </a:rPr>
                  <a:t>Entonces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E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rgbClr val="00B0F0"/>
                    </a:solidFill>
                  </a:rPr>
                  <a:t> es la varianza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s-E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00B0F0"/>
                    </a:solidFill>
                  </a:rPr>
                  <a:t>.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Como esta es la cantidad que queremos maximizar,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 será el mayor valor propio de la matriz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Su </a:t>
                </a:r>
                <a:r>
                  <a:rPr lang="es-ES" dirty="0">
                    <a:solidFill>
                      <a:srgbClr val="92D050"/>
                    </a:solidFill>
                  </a:rPr>
                  <a:t>vector propio </a:t>
                </a:r>
                <a:r>
                  <a:rPr lang="es-ES" dirty="0">
                    <a:solidFill>
                      <a:schemeClr val="bg1"/>
                    </a:solidFill>
                  </a:rPr>
                  <a:t>asociado,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define los coeficientes de cada variable en el </a:t>
                </a:r>
                <a:r>
                  <a:rPr lang="es-ES" dirty="0">
                    <a:solidFill>
                      <a:srgbClr val="92D050"/>
                    </a:solidFill>
                  </a:rPr>
                  <a:t>primer componente principal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  <a:blipFill>
                <a:blip r:embed="rId2"/>
                <a:stretch>
                  <a:fillRect l="-136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Cálculo del segundo componente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Vamos a obtener el mejor </a:t>
                </a:r>
                <a:r>
                  <a:rPr lang="es-ES" dirty="0">
                    <a:solidFill>
                      <a:srgbClr val="FFC000"/>
                    </a:solidFill>
                  </a:rPr>
                  <a:t>plano de proyección </a:t>
                </a:r>
                <a:r>
                  <a:rPr lang="es-ES" dirty="0">
                    <a:solidFill>
                      <a:schemeClr val="bg1"/>
                    </a:solidFill>
                  </a:rPr>
                  <a:t>de las variables originales.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Lo calcularemos estableciendo como función objetivo que la </a:t>
                </a:r>
                <a:r>
                  <a:rPr lang="es-ES" dirty="0">
                    <a:solidFill>
                      <a:srgbClr val="92D050"/>
                    </a:solidFill>
                  </a:rPr>
                  <a:t>suma de las varianzas </a:t>
                </a:r>
                <a:r>
                  <a:rPr lang="es-ES" dirty="0">
                    <a:solidFill>
                      <a:schemeClr val="bg1"/>
                    </a:solidFill>
                  </a:rPr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sSub>
                      <m:sSub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sea máxima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los vectores que definen el plano.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 </a:t>
                </a:r>
                <a:r>
                  <a:rPr lang="es-ES" dirty="0">
                    <a:solidFill>
                      <a:srgbClr val="00B0F0"/>
                    </a:solidFill>
                  </a:rPr>
                  <a:t>función objetivo </a:t>
                </a:r>
                <a:r>
                  <a:rPr lang="es-ES" dirty="0">
                    <a:solidFill>
                      <a:schemeClr val="bg1"/>
                    </a:solidFill>
                  </a:rPr>
                  <a:t>será: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s-ES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s-ES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s-ES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s-ES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que incorpora las </a:t>
                </a:r>
                <a:r>
                  <a:rPr lang="es-ES" dirty="0">
                    <a:solidFill>
                      <a:srgbClr val="FFFF00"/>
                    </a:solidFill>
                  </a:rPr>
                  <a:t>restricciones</a:t>
                </a:r>
                <a:r>
                  <a:rPr lang="es-ES" dirty="0">
                    <a:solidFill>
                      <a:schemeClr val="bg1"/>
                    </a:solidFill>
                  </a:rPr>
                  <a:t> de que las direcciones deben de tener módulo unitario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para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=1,2.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  <a:blipFill>
                <a:blip r:embed="rId2"/>
                <a:stretch>
                  <a:fillRect l="-543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47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Cálculo del segundo componente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rgbClr val="FFC000"/>
                    </a:solidFill>
                  </a:rPr>
                  <a:t>Derivando</a:t>
                </a:r>
                <a:r>
                  <a:rPr lang="pt-BR" dirty="0">
                    <a:solidFill>
                      <a:schemeClr val="bg1"/>
                    </a:solidFill>
                  </a:rPr>
                  <a:t> e igualando a cero: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s-ES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E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s-ES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 </a:t>
                </a:r>
                <a:r>
                  <a:rPr lang="es-ES" dirty="0">
                    <a:solidFill>
                      <a:srgbClr val="92D050"/>
                    </a:solidFill>
                  </a:rPr>
                  <a:t>solución</a:t>
                </a:r>
                <a:r>
                  <a:rPr lang="es-ES" dirty="0">
                    <a:solidFill>
                      <a:schemeClr val="bg1"/>
                    </a:solidFill>
                  </a:rPr>
                  <a:t> de este sistema es: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que indica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deben ser vectores propios de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  <a:blipFill>
                <a:blip r:embed="rId2"/>
                <a:stretch>
                  <a:fillRect l="-543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28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Cálculo del segundo componente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Tomando los vectores propios de norma uno y sustituyendo, se obtiene que, en el máximo, la función objetivo es: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Entonces: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deben ser </a:t>
                </a:r>
                <a:r>
                  <a:rPr lang="es-ES" dirty="0">
                    <a:solidFill>
                      <a:srgbClr val="FFC000"/>
                    </a:solidFill>
                  </a:rPr>
                  <a:t>los dos auto-valores mayores de la matriz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 </a:t>
                </a:r>
              </a:p>
              <a:p>
                <a:endParaRPr lang="es-ES" dirty="0">
                  <a:solidFill>
                    <a:srgbClr val="FFC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deben ser </a:t>
                </a:r>
                <a:r>
                  <a:rPr lang="es-ES" dirty="0">
                    <a:solidFill>
                      <a:srgbClr val="92D050"/>
                    </a:solidFill>
                  </a:rPr>
                  <a:t>sus correspondientes auto-vectores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  <a:blipFill>
                <a:blip r:embed="rId2"/>
                <a:stretch>
                  <a:fillRect l="-543" t="-865" r="-3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Cálculo del segundo componente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Observemos que la covarianza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dada por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es cero ya que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sSub>
                        <m:sSub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rgbClr val="00B0F0"/>
                    </a:solidFill>
                  </a:rPr>
                  <a:t>Entonces, las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s-E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00B0F0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s-E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rgbClr val="00B0F0"/>
                    </a:solidFill>
                  </a:rPr>
                  <a:t>estarán incorreladas.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Puede demostrarse que si en lugar de </a:t>
                </a:r>
                <a:r>
                  <a:rPr lang="es-ES" dirty="0">
                    <a:solidFill>
                      <a:srgbClr val="92D050"/>
                    </a:solidFill>
                  </a:rPr>
                  <a:t>maximizar la suma de varianzas</a:t>
                </a:r>
                <a:r>
                  <a:rPr lang="es-ES" dirty="0">
                    <a:solidFill>
                      <a:schemeClr val="bg1"/>
                    </a:solidFill>
                  </a:rPr>
                  <a:t>, que es la traza de la matriz de covarianzas de la proyección, se </a:t>
                </a:r>
                <a:r>
                  <a:rPr lang="es-ES" dirty="0">
                    <a:solidFill>
                      <a:srgbClr val="FFC000"/>
                    </a:solidFill>
                  </a:rPr>
                  <a:t>maximiza la varianza generalizada (el determinante de la matriz de covarianzas) </a:t>
                </a:r>
                <a:r>
                  <a:rPr lang="es-ES" dirty="0">
                    <a:solidFill>
                      <a:schemeClr val="bg1"/>
                    </a:solidFill>
                  </a:rPr>
                  <a:t>se obtiene el mismo resultado.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  <a:blipFill>
                <a:blip r:embed="rId2"/>
                <a:stretch>
                  <a:fillRect l="-136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221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1044</Words>
  <Application>Microsoft Office PowerPoint</Application>
  <PresentationFormat>Panorámica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 Cálculo de los componentes</vt:lpstr>
      <vt:lpstr>Cálculo del primer componente</vt:lpstr>
      <vt:lpstr>Cálculo del primer componente</vt:lpstr>
      <vt:lpstr>Cálculo del primer componente</vt:lpstr>
      <vt:lpstr>Cálculo del primer componente</vt:lpstr>
      <vt:lpstr>Cálculo del segundo componente</vt:lpstr>
      <vt:lpstr>Cálculo del segundo componente</vt:lpstr>
      <vt:lpstr>Cálculo del segundo componente</vt:lpstr>
      <vt:lpstr>Cálculo del segundo componente</vt:lpstr>
      <vt:lpstr>Generalización</vt:lpstr>
      <vt:lpstr>Generalización</vt:lpstr>
      <vt:lpstr>Generalización</vt:lpstr>
      <vt:lpstr>Generalización</vt:lpstr>
      <vt:lpstr>Ventajas de PCA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Cálculo de los componentes</dc:title>
  <dc:creator>Elisa Cabana</dc:creator>
  <cp:lastModifiedBy>Elisa Cabana</cp:lastModifiedBy>
  <cp:revision>16</cp:revision>
  <dcterms:created xsi:type="dcterms:W3CDTF">2020-01-21T19:33:47Z</dcterms:created>
  <dcterms:modified xsi:type="dcterms:W3CDTF">2020-01-21T20:51:35Z</dcterms:modified>
</cp:coreProperties>
</file>