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 id="2147483697" r:id="rId2"/>
  </p:sldMasterIdLst>
  <p:sldIdLst>
    <p:sldId id="256" r:id="rId3"/>
    <p:sldId id="369" r:id="rId4"/>
    <p:sldId id="380" r:id="rId5"/>
    <p:sldId id="379" r:id="rId6"/>
    <p:sldId id="375" r:id="rId7"/>
    <p:sldId id="376" r:id="rId8"/>
    <p:sldId id="37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CED1A-E3B6-4B69-8459-CE9838DD473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8597F11-CC88-42E5-81E7-6BCDCF75A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6B5CCD6-9905-4601-8EAD-0849CB5BD8B8}"/>
              </a:ext>
            </a:extLst>
          </p:cNvPr>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5" name="Marcador de pie de página 4">
            <a:extLst>
              <a:ext uri="{FF2B5EF4-FFF2-40B4-BE49-F238E27FC236}">
                <a16:creationId xmlns:a16="http://schemas.microsoft.com/office/drawing/2014/main" id="{584058A8-DD4B-494C-A735-5F0300682B3A}"/>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04ECF4E-D16A-4FB5-BCD7-C8899BE1F1D8}"/>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5744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1C6F0-8FC6-4A55-9E9C-655F538A0EE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29D0A40-034F-4A12-875B-750427CDFF9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B9E6649-0720-4CF0-98C8-C9E50030FDB8}"/>
              </a:ext>
            </a:extLst>
          </p:cNvPr>
          <p:cNvSpPr>
            <a:spLocks noGrp="1"/>
          </p:cNvSpPr>
          <p:nvPr>
            <p:ph type="dt" sz="half" idx="10"/>
          </p:nvPr>
        </p:nvSpPr>
        <p:spPr/>
        <p:txBody>
          <a:bodyPr/>
          <a:lstStyle/>
          <a:p>
            <a:fld id="{55C6B4A9-1611-4792-9094-5F34BCA07E0B}" type="datetimeFigureOut">
              <a:rPr lang="en-US" smtClean="0"/>
              <a:t>6/16/2020</a:t>
            </a:fld>
            <a:endParaRPr lang="en-US" dirty="0"/>
          </a:p>
        </p:txBody>
      </p:sp>
      <p:sp>
        <p:nvSpPr>
          <p:cNvPr id="5" name="Marcador de pie de página 4">
            <a:extLst>
              <a:ext uri="{FF2B5EF4-FFF2-40B4-BE49-F238E27FC236}">
                <a16:creationId xmlns:a16="http://schemas.microsoft.com/office/drawing/2014/main" id="{DB853592-4004-4330-99AF-D5BAFD74F1A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9BA4D332-4473-4D88-B43B-7F0E548FC6E2}"/>
              </a:ext>
            </a:extLst>
          </p:cNvPr>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251252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3802C1-9F7B-4ABE-A5E8-41A1358B0C0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F9BC7A6-87E4-46EA-8181-48F1F394DD4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B46F261-D38C-49BD-8EF1-E2917377FA7B}"/>
              </a:ext>
            </a:extLst>
          </p:cNvPr>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5" name="Marcador de pie de página 4">
            <a:extLst>
              <a:ext uri="{FF2B5EF4-FFF2-40B4-BE49-F238E27FC236}">
                <a16:creationId xmlns:a16="http://schemas.microsoft.com/office/drawing/2014/main" id="{2C379060-CF11-42E7-9465-DD8E0BD1D47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58140755-E196-4D49-9795-45E7E35BE626}"/>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2482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1879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9223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27165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915703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65599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10799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94938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2226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00E85-E795-4025-8D78-E076809E0A9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A93A4A4-4FCC-4E4D-BD2E-85C69F1ECDB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BCAA442-C94D-451D-A6BF-C00B5D24370D}"/>
              </a:ext>
            </a:extLst>
          </p:cNvPr>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5" name="Marcador de pie de página 4">
            <a:extLst>
              <a:ext uri="{FF2B5EF4-FFF2-40B4-BE49-F238E27FC236}">
                <a16:creationId xmlns:a16="http://schemas.microsoft.com/office/drawing/2014/main" id="{2F6D875C-393D-481E-B945-5663FCF7315B}"/>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C66955B0-C707-444B-837C-F205056F151F}"/>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8358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6/16/2020</a:t>
            </a:fld>
            <a:endParaRPr lang="en-US" dirty="0"/>
          </a:p>
        </p:txBody>
      </p:sp>
    </p:spTree>
    <p:extLst>
      <p:ext uri="{BB962C8B-B14F-4D97-AF65-F5344CB8AC3E}">
        <p14:creationId xmlns:p14="http://schemas.microsoft.com/office/powerpoint/2010/main" val="185905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2478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6628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27120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9210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501540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6428731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955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97C3E-2FD4-4E25-9DD5-F8CDA6CC5A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8E665E0-FECB-4C0C-88E2-E30243FAD1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1052414-0B2A-474B-85F8-8259C59AF7D3}"/>
              </a:ext>
            </a:extLst>
          </p:cNvPr>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5" name="Marcador de pie de página 4">
            <a:extLst>
              <a:ext uri="{FF2B5EF4-FFF2-40B4-BE49-F238E27FC236}">
                <a16:creationId xmlns:a16="http://schemas.microsoft.com/office/drawing/2014/main" id="{D621221E-E68E-46A6-8162-455FE720651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A1EC05D-4445-4A31-A7E2-62D20FE9EB8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2916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A4BE0-DFD8-43A4-AE40-A85394E50A5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EE6EBBB-CF86-419A-8E03-B87BDB9F01D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CE9CCA7-C60F-46A1-B9F2-CDA5357C9C3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EB575F8-E1C6-40CF-9597-57306EA62F3A}"/>
              </a:ext>
            </a:extLst>
          </p:cNvPr>
          <p:cNvSpPr>
            <a:spLocks noGrp="1"/>
          </p:cNvSpPr>
          <p:nvPr>
            <p:ph type="dt" sz="half" idx="10"/>
          </p:nvPr>
        </p:nvSpPr>
        <p:spPr/>
        <p:txBody>
          <a:bodyPr/>
          <a:lstStyle/>
          <a:p>
            <a:fld id="{EB712588-04B1-427B-82EE-E8DB90309F08}" type="datetimeFigureOut">
              <a:rPr lang="en-US" smtClean="0"/>
              <a:t>6/16/2020</a:t>
            </a:fld>
            <a:endParaRPr lang="en-US" dirty="0"/>
          </a:p>
        </p:txBody>
      </p:sp>
      <p:sp>
        <p:nvSpPr>
          <p:cNvPr id="6" name="Marcador de pie de página 5">
            <a:extLst>
              <a:ext uri="{FF2B5EF4-FFF2-40B4-BE49-F238E27FC236}">
                <a16:creationId xmlns:a16="http://schemas.microsoft.com/office/drawing/2014/main" id="{1523706C-4416-4A89-85A9-5A7BABCAE19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8DF1CC7-4797-4719-A4AE-B0A04F63119D}"/>
              </a:ext>
            </a:extLst>
          </p:cNvPr>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415948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58F02-FF75-4EA6-951F-27C625AFB9A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D7F4D6-D857-43E6-A360-136FAD781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961F68-CC1D-4706-9EA7-B93299C1EBE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AD1A600-D9F4-44C8-BC8D-DAC0C7062E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8C88C0E-B988-42EE-BCF6-83537D62555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A4D3567-71D7-444B-BD28-1C95241ABBFA}"/>
              </a:ext>
            </a:extLst>
          </p:cNvPr>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8" name="Marcador de pie de página 7">
            <a:extLst>
              <a:ext uri="{FF2B5EF4-FFF2-40B4-BE49-F238E27FC236}">
                <a16:creationId xmlns:a16="http://schemas.microsoft.com/office/drawing/2014/main" id="{37CBDD4E-C0BE-41AB-98C9-14560161D7B2}"/>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F020BACF-B482-424D-978B-93FD491A4CE3}"/>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3928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F4EEF-3BDF-4511-B4EA-F1768E1A22B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F3B9C0B-5515-433B-A5A8-C56DAD080B56}"/>
              </a:ext>
            </a:extLst>
          </p:cNvPr>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4" name="Marcador de pie de página 3">
            <a:extLst>
              <a:ext uri="{FF2B5EF4-FFF2-40B4-BE49-F238E27FC236}">
                <a16:creationId xmlns:a16="http://schemas.microsoft.com/office/drawing/2014/main" id="{C53094F4-88D8-467F-A532-89800968593C}"/>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F79AFF5-B357-4632-8393-F0431684137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5659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680DC7-47B3-4C95-A8D9-D5E3EE70ACA3}"/>
              </a:ext>
            </a:extLst>
          </p:cNvPr>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3" name="Marcador de pie de página 2">
            <a:extLst>
              <a:ext uri="{FF2B5EF4-FFF2-40B4-BE49-F238E27FC236}">
                <a16:creationId xmlns:a16="http://schemas.microsoft.com/office/drawing/2014/main" id="{A33CEC4E-CEBA-4329-AFE0-7E51943EB33D}"/>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A7439824-675E-4573-917C-B857E6E92452}"/>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7155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E257E-BDC0-4190-95CA-ED09372A7C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35476F6-C17F-4CFA-B42B-6C5AD8415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2531AB7-015A-4CB5-82E9-39875FA9A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89E6C5E-5692-49C1-A49B-C60A36A7088D}"/>
              </a:ext>
            </a:extLst>
          </p:cNvPr>
          <p:cNvSpPr>
            <a:spLocks noGrp="1"/>
          </p:cNvSpPr>
          <p:nvPr>
            <p:ph type="dt" sz="half" idx="10"/>
          </p:nvPr>
        </p:nvSpPr>
        <p:spPr/>
        <p:txBody>
          <a:bodyPr/>
          <a:lstStyle/>
          <a:p>
            <a:fld id="{42A54C80-263E-416B-A8E0-580EDEADCBDC}" type="datetimeFigureOut">
              <a:rPr lang="en-US" smtClean="0"/>
              <a:t>6/16/2020</a:t>
            </a:fld>
            <a:endParaRPr lang="en-US" dirty="0"/>
          </a:p>
        </p:txBody>
      </p:sp>
      <p:sp>
        <p:nvSpPr>
          <p:cNvPr id="6" name="Marcador de pie de página 5">
            <a:extLst>
              <a:ext uri="{FF2B5EF4-FFF2-40B4-BE49-F238E27FC236}">
                <a16:creationId xmlns:a16="http://schemas.microsoft.com/office/drawing/2014/main" id="{2E7DD4A2-B42D-49B1-8839-66464D08A4AD}"/>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FD9C527-BBB9-4287-BC85-561E0ABAEA91}"/>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64369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2255E0-CA71-4F7D-A7D0-DF95D332AE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E397703-4081-4A44-B009-5B66FD71B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95079D9-49D4-4EA8-80AD-4B6484C27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5772FC6-80BB-48AE-9AE1-23C584360154}"/>
              </a:ext>
            </a:extLst>
          </p:cNvPr>
          <p:cNvSpPr>
            <a:spLocks noGrp="1"/>
          </p:cNvSpPr>
          <p:nvPr>
            <p:ph type="dt" sz="half" idx="10"/>
          </p:nvPr>
        </p:nvSpPr>
        <p:spPr/>
        <p:txBody>
          <a:bodyPr/>
          <a:lstStyle/>
          <a:p>
            <a:fld id="{B61BEF0D-F0BB-DE4B-95CE-6DB70DBA9567}" type="datetimeFigureOut">
              <a:rPr lang="en-US" smtClean="0"/>
              <a:pPr/>
              <a:t>6/16/2020</a:t>
            </a:fld>
            <a:endParaRPr lang="en-US" dirty="0"/>
          </a:p>
        </p:txBody>
      </p:sp>
      <p:sp>
        <p:nvSpPr>
          <p:cNvPr id="6" name="Marcador de pie de página 5">
            <a:extLst>
              <a:ext uri="{FF2B5EF4-FFF2-40B4-BE49-F238E27FC236}">
                <a16:creationId xmlns:a16="http://schemas.microsoft.com/office/drawing/2014/main" id="{E26D1EC6-4A04-453E-8307-DD115F4B674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CBADEDB-7B64-445C-873F-08FA0B6A0EEE}"/>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2707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E5184AF-8B83-44F2-8AE9-9F0DDD358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B8712DC-4EAC-4BF7-97CF-3E4AF493C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5D7023-4711-4306-A887-B4571C765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6/16/2020</a:t>
            </a:fld>
            <a:endParaRPr lang="en-US" dirty="0"/>
          </a:p>
        </p:txBody>
      </p:sp>
      <p:sp>
        <p:nvSpPr>
          <p:cNvPr id="5" name="Marcador de pie de página 4">
            <a:extLst>
              <a:ext uri="{FF2B5EF4-FFF2-40B4-BE49-F238E27FC236}">
                <a16:creationId xmlns:a16="http://schemas.microsoft.com/office/drawing/2014/main" id="{8B76DA07-5237-4862-AA91-751A77719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3D23F19B-DEE0-49A7-8053-8DEF10C00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1318653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7303030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33" name="Group 71">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73"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4" name="Oval 73">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75"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77" name="Rectangle 76">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524000" y="2776538"/>
            <a:ext cx="9144000" cy="1381188"/>
          </a:xfrm>
        </p:spPr>
        <p:txBody>
          <a:bodyPr vert="horz" lIns="91440" tIns="45720" rIns="91440" bIns="45720" rtlCol="0" anchor="ctr">
            <a:normAutofit/>
          </a:bodyPr>
          <a:lstStyle/>
          <a:p>
            <a:r>
              <a:rPr lang="es-ES" sz="4000" dirty="0">
                <a:solidFill>
                  <a:schemeClr val="bg2"/>
                </a:solidFill>
              </a:rPr>
              <a:t>Interpretación de los componentes</a:t>
            </a:r>
            <a:endParaRPr lang="en-US" sz="4000" kern="1200" dirty="0">
              <a:ln w="0"/>
              <a:solidFill>
                <a:schemeClr val="bg2"/>
              </a:solidFill>
              <a:effectLst>
                <a:outerShdw blurRad="38100" dist="19050" dir="2700000" algn="tl" rotWithShape="0">
                  <a:schemeClr val="dk1">
                    <a:alpha val="40000"/>
                  </a:schemeClr>
                </a:outerShdw>
              </a:effectLst>
              <a:latin typeface="+mj-lt"/>
              <a:ea typeface="+mj-ea"/>
              <a:cs typeface="+mj-cs"/>
            </a:endParaRPr>
          </a:p>
        </p:txBody>
      </p:sp>
    </p:spTree>
    <p:extLst>
      <p:ext uri="{BB962C8B-B14F-4D97-AF65-F5344CB8AC3E}">
        <p14:creationId xmlns:p14="http://schemas.microsoft.com/office/powerpoint/2010/main" val="81320935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En la práctica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56189"/>
                <a:ext cx="9188562" cy="4932584"/>
              </a:xfrm>
            </p:spPr>
            <p:txBody>
              <a:bodyPr>
                <a:noAutofit/>
              </a:bodyPr>
              <a:lstStyle/>
              <a:p>
                <a:r>
                  <a:rPr lang="es-ES" sz="2000" dirty="0">
                    <a:solidFill>
                      <a:schemeClr val="bg1"/>
                    </a:solidFill>
                    <a:latin typeface="Calibri" panose="020F0502020204030204" pitchFamily="34" charset="0"/>
                    <a:cs typeface="Calibri" panose="020F0502020204030204" pitchFamily="34" charset="0"/>
                  </a:rPr>
                  <a:t>En la práctica, los datos pueden ser representados por los “</a:t>
                </a:r>
                <a:r>
                  <a:rPr lang="es-ES" sz="2000" dirty="0">
                    <a:solidFill>
                      <a:srgbClr val="92D050"/>
                    </a:solidFill>
                    <a:latin typeface="Calibri" panose="020F0502020204030204" pitchFamily="34" charset="0"/>
                    <a:cs typeface="Calibri" panose="020F0502020204030204" pitchFamily="34" charset="0"/>
                  </a:rPr>
                  <a:t>principal component scores</a:t>
                </a:r>
                <a:r>
                  <a:rPr lang="es-ES" sz="2000" dirty="0">
                    <a:solidFill>
                      <a:schemeClr val="bg1"/>
                    </a:solidFill>
                    <a:latin typeface="Calibri" panose="020F0502020204030204" pitchFamily="34" charset="0"/>
                    <a:cs typeface="Calibri" panose="020F0502020204030204" pitchFamily="34" charset="0"/>
                  </a:rPr>
                  <a:t>”, que son los </a:t>
                </a:r>
                <a:r>
                  <a:rPr lang="es-ES" sz="2000" dirty="0">
                    <a:solidFill>
                      <a:srgbClr val="FFFF00"/>
                    </a:solidFill>
                    <a:latin typeface="Calibri" panose="020F0502020204030204" pitchFamily="34" charset="0"/>
                    <a:cs typeface="Calibri" panose="020F0502020204030204" pitchFamily="34" charset="0"/>
                  </a:rPr>
                  <a:t>valores de las nuevas variables</a:t>
                </a:r>
                <a:r>
                  <a:rPr lang="es-ES" sz="2000" dirty="0">
                    <a:solidFill>
                      <a:schemeClr val="bg1"/>
                    </a:solidFill>
                    <a:latin typeface="Calibri" panose="020F0502020204030204" pitchFamily="34" charset="0"/>
                    <a:cs typeface="Calibri" panose="020F0502020204030204" pitchFamily="34" charset="0"/>
                  </a:rPr>
                  <a:t>.</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Si hemos usado la </a:t>
                </a:r>
                <a:r>
                  <a:rPr lang="es-ES" sz="2000" dirty="0">
                    <a:solidFill>
                      <a:srgbClr val="FFC000"/>
                    </a:solidFill>
                    <a:latin typeface="Calibri" panose="020F0502020204030204" pitchFamily="34" charset="0"/>
                    <a:cs typeface="Calibri" panose="020F0502020204030204" pitchFamily="34" charset="0"/>
                  </a:rPr>
                  <a:t>matriz de covarianza muestral </a:t>
                </a:r>
                <a14:m>
                  <m:oMath xmlns:m="http://schemas.openxmlformats.org/officeDocument/2006/math">
                    <m:r>
                      <a:rPr lang="es-ES" sz="2000" i="1" smtClean="0">
                        <a:solidFill>
                          <a:srgbClr val="FFC000"/>
                        </a:solidFill>
                        <a:latin typeface="Cambria Math" panose="02040503050406030204" pitchFamily="18" charset="0"/>
                        <a:cs typeface="Calibri" panose="020F0502020204030204" pitchFamily="34" charset="0"/>
                      </a:rPr>
                      <m:t>𝑆</m:t>
                    </m:r>
                  </m:oMath>
                </a14:m>
                <a:r>
                  <a:rPr lang="es-ES" sz="2000" dirty="0">
                    <a:solidFill>
                      <a:srgbClr val="FFC000"/>
                    </a:solidFill>
                    <a:latin typeface="Calibri" panose="020F0502020204030204" pitchFamily="34" charset="0"/>
                    <a:cs typeface="Calibri" panose="020F0502020204030204" pitchFamily="34" charset="0"/>
                  </a:rPr>
                  <a:t> </a:t>
                </a:r>
                <a:r>
                  <a:rPr lang="es-ES" sz="2000" dirty="0">
                    <a:solidFill>
                      <a:schemeClr val="bg1"/>
                    </a:solidFill>
                    <a:latin typeface="Calibri" panose="020F0502020204030204" pitchFamily="34" charset="0"/>
                    <a:cs typeface="Calibri" panose="020F0502020204030204" pitchFamily="34" charset="0"/>
                  </a:rPr>
                  <a:t>de los datos originales </a:t>
                </a:r>
                <a14:m>
                  <m:oMath xmlns:m="http://schemas.openxmlformats.org/officeDocument/2006/math">
                    <m:r>
                      <a:rPr lang="es-ES" sz="2000" b="1" i="0" smtClean="0">
                        <a:solidFill>
                          <a:schemeClr val="bg1"/>
                        </a:solidFill>
                        <a:latin typeface="Cambria Math" panose="02040503050406030204" pitchFamily="18" charset="0"/>
                        <a:cs typeface="Calibri" panose="020F0502020204030204" pitchFamily="34" charset="0"/>
                      </a:rPr>
                      <m:t>𝐱</m:t>
                    </m:r>
                  </m:oMath>
                </a14:m>
                <a:r>
                  <a:rPr lang="es-ES" sz="2000" b="1" dirty="0">
                    <a:solidFill>
                      <a:schemeClr val="bg1"/>
                    </a:solidFill>
                    <a:latin typeface="Calibri" panose="020F0502020204030204" pitchFamily="34" charset="0"/>
                    <a:cs typeface="Calibri" panose="020F0502020204030204" pitchFamily="34" charset="0"/>
                  </a:rPr>
                  <a:t>, </a:t>
                </a:r>
                <a:r>
                  <a:rPr lang="es-ES" sz="2000" dirty="0">
                    <a:solidFill>
                      <a:schemeClr val="bg1"/>
                    </a:solidFill>
                    <a:latin typeface="Calibri" panose="020F0502020204030204" pitchFamily="34" charset="0"/>
                    <a:cs typeface="Calibri" panose="020F0502020204030204" pitchFamily="34" charset="0"/>
                  </a:rPr>
                  <a:t>la matriz que contiene a los “principal component scores” es:</a:t>
                </a:r>
              </a:p>
              <a:p>
                <a:endParaRPr lang="es-ES" sz="2000" dirty="0">
                  <a:solidFill>
                    <a:schemeClr val="bg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s-ES" sz="2000" b="1" i="0" smtClean="0">
                          <a:solidFill>
                            <a:schemeClr val="bg1"/>
                          </a:solidFill>
                          <a:latin typeface="Cambria Math" panose="02040503050406030204" pitchFamily="18" charset="0"/>
                          <a:cs typeface="Calibri" panose="020F0502020204030204" pitchFamily="34" charset="0"/>
                        </a:rPr>
                        <m:t>𝐳</m:t>
                      </m:r>
                      <m:r>
                        <a:rPr lang="es-ES" sz="2000" b="0" i="1" smtClean="0">
                          <a:solidFill>
                            <a:schemeClr val="bg1"/>
                          </a:solidFill>
                          <a:latin typeface="Cambria Math" panose="02040503050406030204" pitchFamily="18" charset="0"/>
                          <a:cs typeface="Calibri" panose="020F0502020204030204" pitchFamily="34" charset="0"/>
                        </a:rPr>
                        <m:t>=</m:t>
                      </m:r>
                      <m:acc>
                        <m:accPr>
                          <m:chr m:val="̃"/>
                          <m:ctrlPr>
                            <a:rPr lang="es-ES" sz="2000" b="0" i="1" smtClean="0">
                              <a:solidFill>
                                <a:schemeClr val="bg1"/>
                              </a:solidFill>
                              <a:latin typeface="Cambria Math" panose="02040503050406030204" pitchFamily="18" charset="0"/>
                              <a:cs typeface="Calibri" panose="020F0502020204030204" pitchFamily="34" charset="0"/>
                            </a:rPr>
                          </m:ctrlPr>
                        </m:accPr>
                        <m:e>
                          <m:r>
                            <a:rPr lang="es-ES" sz="2000" b="1" i="0" smtClean="0">
                              <a:solidFill>
                                <a:schemeClr val="bg1"/>
                              </a:solidFill>
                              <a:latin typeface="Cambria Math" panose="02040503050406030204" pitchFamily="18" charset="0"/>
                              <a:cs typeface="Calibri" panose="020F0502020204030204" pitchFamily="34" charset="0"/>
                            </a:rPr>
                            <m:t>𝐱</m:t>
                          </m:r>
                        </m:e>
                      </m:acc>
                      <m:sSubSup>
                        <m:sSubSupPr>
                          <m:ctrlPr>
                            <a:rPr lang="es-ES" sz="2000" b="0" i="1" smtClean="0">
                              <a:solidFill>
                                <a:schemeClr val="bg1"/>
                              </a:solidFill>
                              <a:latin typeface="Cambria Math" panose="02040503050406030204" pitchFamily="18" charset="0"/>
                              <a:cs typeface="Calibri" panose="020F0502020204030204" pitchFamily="34" charset="0"/>
                            </a:rPr>
                          </m:ctrlPr>
                        </m:sSubSupPr>
                        <m:e>
                          <m:r>
                            <a:rPr lang="es-ES" sz="2000" b="0" i="1" smtClean="0">
                              <a:solidFill>
                                <a:schemeClr val="bg1"/>
                              </a:solidFill>
                              <a:latin typeface="Cambria Math" panose="02040503050406030204" pitchFamily="18" charset="0"/>
                              <a:cs typeface="Calibri" panose="020F0502020204030204" pitchFamily="34" charset="0"/>
                            </a:rPr>
                            <m:t> </m:t>
                          </m:r>
                          <m:r>
                            <a:rPr lang="es-ES" sz="2000" b="0" i="1" smtClean="0">
                              <a:solidFill>
                                <a:schemeClr val="bg1"/>
                              </a:solidFill>
                              <a:latin typeface="Cambria Math" panose="02040503050406030204" pitchFamily="18" charset="0"/>
                              <a:cs typeface="Calibri" panose="020F0502020204030204" pitchFamily="34" charset="0"/>
                            </a:rPr>
                            <m:t>𝑉</m:t>
                          </m:r>
                        </m:e>
                        <m:sub>
                          <m:r>
                            <a:rPr lang="es-ES" sz="2000" b="0" i="1" smtClean="0">
                              <a:solidFill>
                                <a:schemeClr val="bg1"/>
                              </a:solidFill>
                              <a:latin typeface="Cambria Math" panose="02040503050406030204" pitchFamily="18" charset="0"/>
                              <a:cs typeface="Calibri" panose="020F0502020204030204" pitchFamily="34" charset="0"/>
                            </a:rPr>
                            <m:t>𝑟</m:t>
                          </m:r>
                        </m:sub>
                        <m:sup>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𝑆</m:t>
                              </m:r>
                            </m:e>
                            <m:sub>
                              <m:r>
                                <a:rPr lang="es-ES" sz="2000" b="0" i="1" smtClean="0">
                                  <a:solidFill>
                                    <a:schemeClr val="bg1"/>
                                  </a:solidFill>
                                  <a:latin typeface="Cambria Math" panose="02040503050406030204" pitchFamily="18" charset="0"/>
                                  <a:cs typeface="Calibri" panose="020F0502020204030204" pitchFamily="34" charset="0"/>
                                </a:rPr>
                                <m:t>𝑥</m:t>
                              </m:r>
                            </m:sub>
                          </m:sSub>
                        </m:sup>
                      </m:sSubSup>
                    </m:oMath>
                  </m:oMathPara>
                </a14:m>
                <a:endParaRPr lang="es-ES" sz="2000" b="0" dirty="0">
                  <a:solidFill>
                    <a:schemeClr val="bg1"/>
                  </a:solidFill>
                  <a:latin typeface="Calibri" panose="020F0502020204030204" pitchFamily="34" charset="0"/>
                  <a:cs typeface="Calibri" panose="020F0502020204030204" pitchFamily="34" charset="0"/>
                </a:endParaRPr>
              </a:p>
              <a:p>
                <a:pPr marL="0" indent="0">
                  <a:buNone/>
                </a:pPr>
                <a:endParaRPr lang="es-ES" sz="2000" dirty="0">
                  <a:solidFill>
                    <a:schemeClr val="bg1"/>
                  </a:solidFill>
                  <a:latin typeface="Calibri" panose="020F0502020204030204" pitchFamily="34" charset="0"/>
                  <a:cs typeface="Calibri" panose="020F0502020204030204" pitchFamily="34" charset="0"/>
                </a:endParaRPr>
              </a:p>
              <a:p>
                <a:pPr marL="0" indent="0">
                  <a:buNone/>
                </a:pPr>
                <a:r>
                  <a:rPr lang="es-ES" sz="2000" b="0" dirty="0">
                    <a:solidFill>
                      <a:schemeClr val="bg1"/>
                    </a:solidFill>
                    <a:latin typeface="Calibri" panose="020F0502020204030204" pitchFamily="34" charset="0"/>
                    <a:cs typeface="Calibri" panose="020F0502020204030204" pitchFamily="34" charset="0"/>
                  </a:rPr>
                  <a:t>donde </a:t>
                </a:r>
                <a14:m>
                  <m:oMath xmlns:m="http://schemas.openxmlformats.org/officeDocument/2006/math">
                    <m:sSubSup>
                      <m:sSubSupPr>
                        <m:ctrlPr>
                          <a:rPr lang="es-ES" sz="2000" i="1">
                            <a:solidFill>
                              <a:schemeClr val="bg1"/>
                            </a:solidFill>
                            <a:latin typeface="Cambria Math" panose="02040503050406030204" pitchFamily="18" charset="0"/>
                            <a:cs typeface="Calibri" panose="020F0502020204030204" pitchFamily="34" charset="0"/>
                          </a:rPr>
                        </m:ctrlPr>
                      </m:sSubSupPr>
                      <m:e>
                        <m:r>
                          <a:rPr lang="es-ES" sz="2000" i="1">
                            <a:solidFill>
                              <a:schemeClr val="bg1"/>
                            </a:solidFill>
                            <a:latin typeface="Cambria Math" panose="02040503050406030204" pitchFamily="18" charset="0"/>
                            <a:cs typeface="Calibri" panose="020F0502020204030204" pitchFamily="34" charset="0"/>
                          </a:rPr>
                          <m:t> </m:t>
                        </m:r>
                        <m:r>
                          <a:rPr lang="es-ES" sz="2000" i="1">
                            <a:solidFill>
                              <a:schemeClr val="bg1"/>
                            </a:solidFill>
                            <a:latin typeface="Cambria Math" panose="02040503050406030204" pitchFamily="18" charset="0"/>
                            <a:cs typeface="Calibri" panose="020F0502020204030204" pitchFamily="34" charset="0"/>
                          </a:rPr>
                          <m:t>𝑉</m:t>
                        </m:r>
                      </m:e>
                      <m:sub>
                        <m:r>
                          <a:rPr lang="es-ES" sz="2000" i="1">
                            <a:solidFill>
                              <a:schemeClr val="bg1"/>
                            </a:solidFill>
                            <a:latin typeface="Cambria Math" panose="02040503050406030204" pitchFamily="18" charset="0"/>
                            <a:cs typeface="Calibri" panose="020F0502020204030204" pitchFamily="34" charset="0"/>
                          </a:rPr>
                          <m:t>𝑟</m:t>
                        </m:r>
                      </m:sub>
                      <m:sup>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𝑆</m:t>
                            </m:r>
                          </m:e>
                          <m:sub>
                            <m:r>
                              <a:rPr lang="es-ES" sz="2000" i="1">
                                <a:solidFill>
                                  <a:schemeClr val="bg1"/>
                                </a:solidFill>
                                <a:latin typeface="Cambria Math" panose="02040503050406030204" pitchFamily="18" charset="0"/>
                                <a:cs typeface="Calibri" panose="020F0502020204030204" pitchFamily="34" charset="0"/>
                              </a:rPr>
                              <m:t>𝑥</m:t>
                            </m:r>
                          </m:sub>
                        </m:sSub>
                      </m:sup>
                    </m:sSubSup>
                  </m:oMath>
                </a14:m>
                <a:r>
                  <a:rPr lang="es-ES" sz="2000" b="0" dirty="0">
                    <a:solidFill>
                      <a:schemeClr val="bg1"/>
                    </a:solidFill>
                    <a:latin typeface="Calibri" panose="020F0502020204030204" pitchFamily="34" charset="0"/>
                    <a:cs typeface="Calibri" panose="020F0502020204030204" pitchFamily="34" charset="0"/>
                  </a:rPr>
                  <a:t> es la matriz que contiene a los </a:t>
                </a:r>
                <a:r>
                  <a:rPr lang="es-ES" sz="2000" b="0" dirty="0">
                    <a:solidFill>
                      <a:srgbClr val="92D050"/>
                    </a:solidFill>
                    <a:latin typeface="Calibri" panose="020F0502020204030204" pitchFamily="34" charset="0"/>
                    <a:cs typeface="Calibri" panose="020F0502020204030204" pitchFamily="34" charset="0"/>
                  </a:rPr>
                  <a:t>auto-vectores </a:t>
                </a:r>
                <a14:m>
                  <m:oMath xmlns:m="http://schemas.openxmlformats.org/officeDocument/2006/math">
                    <m:sSubSup>
                      <m:sSubSupPr>
                        <m:ctrlPr>
                          <a:rPr lang="es-ES" sz="2000" b="0" i="1" smtClean="0">
                            <a:solidFill>
                              <a:srgbClr val="92D050"/>
                            </a:solidFill>
                            <a:latin typeface="Cambria Math" panose="02040503050406030204" pitchFamily="18" charset="0"/>
                            <a:cs typeface="Calibri" panose="020F0502020204030204" pitchFamily="34" charset="0"/>
                          </a:rPr>
                        </m:ctrlPr>
                      </m:sSubSupPr>
                      <m:e>
                        <m:r>
                          <a:rPr lang="es-ES" sz="2000" b="0" i="1" smtClean="0">
                            <a:solidFill>
                              <a:srgbClr val="92D050"/>
                            </a:solidFill>
                            <a:latin typeface="Cambria Math" panose="02040503050406030204" pitchFamily="18" charset="0"/>
                            <a:cs typeface="Calibri" panose="020F0502020204030204" pitchFamily="34" charset="0"/>
                          </a:rPr>
                          <m:t>𝑎</m:t>
                        </m:r>
                      </m:e>
                      <m:sub>
                        <m:r>
                          <a:rPr lang="es-ES" sz="2000" b="0" i="1" smtClean="0">
                            <a:solidFill>
                              <a:srgbClr val="92D050"/>
                            </a:solidFill>
                            <a:latin typeface="Cambria Math" panose="02040503050406030204" pitchFamily="18" charset="0"/>
                            <a:cs typeface="Calibri" panose="020F0502020204030204" pitchFamily="34" charset="0"/>
                          </a:rPr>
                          <m:t>1</m:t>
                        </m:r>
                      </m:sub>
                      <m:sup>
                        <m:r>
                          <a:rPr lang="es-ES" sz="2000" b="0" i="1" smtClean="0">
                            <a:solidFill>
                              <a:srgbClr val="92D050"/>
                            </a:solidFill>
                            <a:latin typeface="Cambria Math" panose="02040503050406030204" pitchFamily="18" charset="0"/>
                            <a:cs typeface="Calibri" panose="020F0502020204030204" pitchFamily="34" charset="0"/>
                          </a:rPr>
                          <m:t>𝑆</m:t>
                        </m:r>
                      </m:sup>
                    </m:sSubSup>
                    <m:r>
                      <a:rPr lang="es-ES" sz="2000" b="0" i="1" smtClean="0">
                        <a:solidFill>
                          <a:srgbClr val="92D050"/>
                        </a:solidFill>
                        <a:latin typeface="Cambria Math" panose="02040503050406030204" pitchFamily="18" charset="0"/>
                        <a:cs typeface="Calibri" panose="020F0502020204030204" pitchFamily="34" charset="0"/>
                      </a:rPr>
                      <m:t>,…,</m:t>
                    </m:r>
                    <m:sSubSup>
                      <m:sSubSupPr>
                        <m:ctrlPr>
                          <a:rPr lang="es-ES" sz="2000" b="0" i="1" smtClean="0">
                            <a:solidFill>
                              <a:srgbClr val="92D050"/>
                            </a:solidFill>
                            <a:latin typeface="Cambria Math" panose="02040503050406030204" pitchFamily="18" charset="0"/>
                            <a:cs typeface="Calibri" panose="020F0502020204030204" pitchFamily="34" charset="0"/>
                          </a:rPr>
                        </m:ctrlPr>
                      </m:sSubSupPr>
                      <m:e>
                        <m:r>
                          <a:rPr lang="es-ES" sz="2000" b="0" i="1" smtClean="0">
                            <a:solidFill>
                              <a:srgbClr val="92D050"/>
                            </a:solidFill>
                            <a:latin typeface="Cambria Math" panose="02040503050406030204" pitchFamily="18" charset="0"/>
                            <a:cs typeface="Calibri" panose="020F0502020204030204" pitchFamily="34" charset="0"/>
                          </a:rPr>
                          <m:t>𝑎</m:t>
                        </m:r>
                      </m:e>
                      <m:sub>
                        <m:r>
                          <a:rPr lang="es-ES" sz="2000" b="0" i="1" smtClean="0">
                            <a:solidFill>
                              <a:srgbClr val="92D050"/>
                            </a:solidFill>
                            <a:latin typeface="Cambria Math" panose="02040503050406030204" pitchFamily="18" charset="0"/>
                            <a:cs typeface="Calibri" panose="020F0502020204030204" pitchFamily="34" charset="0"/>
                          </a:rPr>
                          <m:t>𝑟</m:t>
                        </m:r>
                      </m:sub>
                      <m:sup>
                        <m:r>
                          <a:rPr lang="es-ES" sz="2000" b="0" i="1" smtClean="0">
                            <a:solidFill>
                              <a:srgbClr val="92D050"/>
                            </a:solidFill>
                            <a:latin typeface="Cambria Math" panose="02040503050406030204" pitchFamily="18" charset="0"/>
                            <a:cs typeface="Calibri" panose="020F0502020204030204" pitchFamily="34" charset="0"/>
                          </a:rPr>
                          <m:t>𝑆</m:t>
                        </m:r>
                      </m:sup>
                    </m:sSubSup>
                  </m:oMath>
                </a14:m>
                <a:r>
                  <a:rPr lang="es-ES" sz="2000" b="0" dirty="0">
                    <a:solidFill>
                      <a:schemeClr val="bg1"/>
                    </a:solidFill>
                    <a:latin typeface="Calibri" panose="020F0502020204030204" pitchFamily="34" charset="0"/>
                    <a:cs typeface="Calibri" panose="020F0502020204030204" pitchFamily="34" charset="0"/>
                  </a:rPr>
                  <a:t> de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𝑆</m:t>
                        </m:r>
                      </m:e>
                      <m:sub>
                        <m:r>
                          <a:rPr lang="es-ES" sz="2000" i="1">
                            <a:solidFill>
                              <a:schemeClr val="bg1"/>
                            </a:solidFill>
                            <a:latin typeface="Cambria Math" panose="02040503050406030204" pitchFamily="18" charset="0"/>
                            <a:cs typeface="Calibri" panose="020F0502020204030204" pitchFamily="34" charset="0"/>
                          </a:rPr>
                          <m:t>𝑥</m:t>
                        </m:r>
                      </m:sub>
                    </m:sSub>
                  </m:oMath>
                </a14:m>
                <a:r>
                  <a:rPr lang="es-ES" sz="2000" b="0" dirty="0">
                    <a:solidFill>
                      <a:schemeClr val="bg1"/>
                    </a:solidFill>
                    <a:latin typeface="Calibri" panose="020F0502020204030204" pitchFamily="34" charset="0"/>
                    <a:cs typeface="Calibri" panose="020F0502020204030204" pitchFamily="34" charset="0"/>
                  </a:rPr>
                  <a:t> asociados a los </a:t>
                </a:r>
                <a14:m>
                  <m:oMath xmlns:m="http://schemas.openxmlformats.org/officeDocument/2006/math">
                    <m:r>
                      <a:rPr lang="es-ES" sz="2000" b="0" i="1" smtClean="0">
                        <a:solidFill>
                          <a:srgbClr val="92D050"/>
                        </a:solidFill>
                        <a:latin typeface="Cambria Math" panose="02040503050406030204" pitchFamily="18" charset="0"/>
                        <a:cs typeface="Calibri" panose="020F0502020204030204" pitchFamily="34" charset="0"/>
                      </a:rPr>
                      <m:t>𝑟</m:t>
                    </m:r>
                  </m:oMath>
                </a14:m>
                <a:r>
                  <a:rPr lang="es-ES" sz="2000" b="0" dirty="0">
                    <a:solidFill>
                      <a:srgbClr val="92D050"/>
                    </a:solidFill>
                    <a:latin typeface="Calibri" panose="020F0502020204030204" pitchFamily="34" charset="0"/>
                    <a:cs typeface="Calibri" panose="020F0502020204030204" pitchFamily="34" charset="0"/>
                  </a:rPr>
                  <a:t> mayores auto-valores </a:t>
                </a:r>
                <a14:m>
                  <m:oMath xmlns:m="http://schemas.openxmlformats.org/officeDocument/2006/math">
                    <m:sSubSup>
                      <m:sSubSupPr>
                        <m:ctrlPr>
                          <a:rPr lang="es-ES" b="0" i="1" smtClean="0">
                            <a:solidFill>
                              <a:srgbClr val="92D050"/>
                            </a:solidFill>
                            <a:latin typeface="Cambria Math" panose="02040503050406030204" pitchFamily="18" charset="0"/>
                            <a:cs typeface="Calibri" panose="020F0502020204030204" pitchFamily="34" charset="0"/>
                          </a:rPr>
                        </m:ctrlPr>
                      </m:sSubSupPr>
                      <m:e>
                        <m:r>
                          <a:rPr lang="es-ES" b="0" i="1" smtClean="0">
                            <a:solidFill>
                              <a:srgbClr val="92D050"/>
                            </a:solidFill>
                            <a:latin typeface="Cambria Math" panose="02040503050406030204" pitchFamily="18" charset="0"/>
                            <a:cs typeface="Calibri" panose="020F0502020204030204" pitchFamily="34" charset="0"/>
                          </a:rPr>
                          <m:t>𝜆</m:t>
                        </m:r>
                      </m:e>
                      <m:sub>
                        <m:r>
                          <a:rPr lang="es-ES" b="0" i="1" smtClean="0">
                            <a:solidFill>
                              <a:srgbClr val="92D050"/>
                            </a:solidFill>
                            <a:latin typeface="Cambria Math" panose="02040503050406030204" pitchFamily="18" charset="0"/>
                            <a:cs typeface="Calibri" panose="020F0502020204030204" pitchFamily="34" charset="0"/>
                          </a:rPr>
                          <m:t>1</m:t>
                        </m:r>
                      </m:sub>
                      <m:sup>
                        <m:r>
                          <a:rPr lang="es-ES" b="0" i="1" smtClean="0">
                            <a:solidFill>
                              <a:srgbClr val="92D050"/>
                            </a:solidFill>
                            <a:latin typeface="Cambria Math" panose="02040503050406030204" pitchFamily="18" charset="0"/>
                            <a:cs typeface="Calibri" panose="020F0502020204030204" pitchFamily="34" charset="0"/>
                          </a:rPr>
                          <m:t>𝑆</m:t>
                        </m:r>
                      </m:sup>
                    </m:sSubSup>
                    <m:r>
                      <a:rPr lang="es-ES" b="0" i="1" smtClean="0">
                        <a:solidFill>
                          <a:srgbClr val="92D050"/>
                        </a:solidFill>
                        <a:latin typeface="Cambria Math" panose="02040503050406030204" pitchFamily="18" charset="0"/>
                        <a:cs typeface="Calibri" panose="020F0502020204030204" pitchFamily="34" charset="0"/>
                      </a:rPr>
                      <m:t>,…,</m:t>
                    </m:r>
                    <m:sSubSup>
                      <m:sSubSupPr>
                        <m:ctrlPr>
                          <a:rPr lang="es-ES" b="0" i="1" smtClean="0">
                            <a:solidFill>
                              <a:srgbClr val="92D050"/>
                            </a:solidFill>
                            <a:latin typeface="Cambria Math" panose="02040503050406030204" pitchFamily="18" charset="0"/>
                            <a:cs typeface="Calibri" panose="020F0502020204030204" pitchFamily="34" charset="0"/>
                          </a:rPr>
                        </m:ctrlPr>
                      </m:sSubSupPr>
                      <m:e>
                        <m:r>
                          <a:rPr lang="es-ES" b="0" i="1" smtClean="0">
                            <a:solidFill>
                              <a:srgbClr val="92D050"/>
                            </a:solidFill>
                            <a:latin typeface="Cambria Math" panose="02040503050406030204" pitchFamily="18" charset="0"/>
                            <a:cs typeface="Calibri" panose="020F0502020204030204" pitchFamily="34" charset="0"/>
                          </a:rPr>
                          <m:t>𝜆</m:t>
                        </m:r>
                      </m:e>
                      <m:sub>
                        <m:r>
                          <a:rPr lang="es-ES" b="0" i="1" smtClean="0">
                            <a:solidFill>
                              <a:srgbClr val="92D050"/>
                            </a:solidFill>
                            <a:latin typeface="Cambria Math" panose="02040503050406030204" pitchFamily="18" charset="0"/>
                            <a:cs typeface="Calibri" panose="020F0502020204030204" pitchFamily="34" charset="0"/>
                          </a:rPr>
                          <m:t>𝑟</m:t>
                        </m:r>
                      </m:sub>
                      <m:sup>
                        <m:r>
                          <a:rPr lang="es-ES" b="0" i="1" smtClean="0">
                            <a:solidFill>
                              <a:srgbClr val="92D050"/>
                            </a:solidFill>
                            <a:latin typeface="Cambria Math" panose="02040503050406030204" pitchFamily="18" charset="0"/>
                            <a:cs typeface="Calibri" panose="020F0502020204030204" pitchFamily="34" charset="0"/>
                          </a:rPr>
                          <m:t>𝑆</m:t>
                        </m:r>
                      </m:sup>
                    </m:sSubSup>
                  </m:oMath>
                </a14:m>
                <a:r>
                  <a:rPr lang="es-ES" sz="2000" b="0" dirty="0">
                    <a:solidFill>
                      <a:schemeClr val="bg1"/>
                    </a:solidFill>
                    <a:latin typeface="Calibri" panose="020F0502020204030204" pitchFamily="34" charset="0"/>
                    <a:cs typeface="Calibri" panose="020F0502020204030204" pitchFamily="34" charset="0"/>
                  </a:rPr>
                  <a:t>.</a:t>
                </a:r>
              </a:p>
              <a:p>
                <a:endParaRPr lang="es-ES" sz="2000" dirty="0">
                  <a:solidFill>
                    <a:schemeClr val="bg1"/>
                  </a:solidFill>
                  <a:latin typeface="Calibri" panose="020F0502020204030204" pitchFamily="34" charset="0"/>
                  <a:cs typeface="Calibri" panose="020F0502020204030204" pitchFamily="34" charset="0"/>
                </a:endParaRPr>
              </a:p>
              <a:p>
                <a:endParaRPr lang="es-ES" sz="2000" dirty="0">
                  <a:solidFill>
                    <a:schemeClr val="bg1"/>
                  </a:solidFill>
                  <a:latin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56189"/>
                <a:ext cx="9188562" cy="4932584"/>
              </a:xfrm>
              <a:blipFill>
                <a:blip r:embed="rId2"/>
                <a:stretch>
                  <a:fillRect l="-664" t="-618"/>
                </a:stretch>
              </a:blipFill>
            </p:spPr>
            <p:txBody>
              <a:bodyPr/>
              <a:lstStyle/>
              <a:p>
                <a:r>
                  <a:rPr lang="es-ES">
                    <a:noFill/>
                  </a:rPr>
                  <a:t> </a:t>
                </a:r>
              </a:p>
            </p:txBody>
          </p:sp>
        </mc:Fallback>
      </mc:AlternateContent>
    </p:spTree>
    <p:extLst>
      <p:ext uri="{BB962C8B-B14F-4D97-AF65-F5344CB8AC3E}">
        <p14:creationId xmlns:p14="http://schemas.microsoft.com/office/powerpoint/2010/main" val="275803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En la práctica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56189"/>
                <a:ext cx="9025959" cy="4932584"/>
              </a:xfrm>
            </p:spPr>
            <p:txBody>
              <a:bodyPr>
                <a:noAutofit/>
              </a:bodyPr>
              <a:lstStyle/>
              <a:p>
                <a:r>
                  <a:rPr lang="es-ES" sz="2000" dirty="0">
                    <a:solidFill>
                      <a:schemeClr val="bg1"/>
                    </a:solidFill>
                    <a:latin typeface="Calibri" panose="020F0502020204030204" pitchFamily="34" charset="0"/>
                    <a:cs typeface="Calibri" panose="020F0502020204030204" pitchFamily="34" charset="0"/>
                  </a:rPr>
                  <a:t>Si hemos usado la </a:t>
                </a:r>
                <a:r>
                  <a:rPr lang="es-ES" sz="2000" dirty="0">
                    <a:solidFill>
                      <a:srgbClr val="00B0F0"/>
                    </a:solidFill>
                    <a:latin typeface="Calibri" panose="020F0502020204030204" pitchFamily="34" charset="0"/>
                    <a:cs typeface="Calibri" panose="020F0502020204030204" pitchFamily="34" charset="0"/>
                  </a:rPr>
                  <a:t>matriz de correlaciones muestrales </a:t>
                </a:r>
                <a14:m>
                  <m:oMath xmlns:m="http://schemas.openxmlformats.org/officeDocument/2006/math">
                    <m:r>
                      <a:rPr lang="es-ES" sz="2000" i="1">
                        <a:solidFill>
                          <a:srgbClr val="00B0F0"/>
                        </a:solidFill>
                        <a:latin typeface="Cambria Math" panose="02040503050406030204" pitchFamily="18" charset="0"/>
                        <a:cs typeface="Calibri" panose="020F0502020204030204" pitchFamily="34" charset="0"/>
                      </a:rPr>
                      <m:t>𝑅</m:t>
                    </m:r>
                  </m:oMath>
                </a14:m>
                <a:r>
                  <a:rPr lang="es-ES" sz="2000" dirty="0">
                    <a:solidFill>
                      <a:srgbClr val="00B0F0"/>
                    </a:solidFill>
                    <a:latin typeface="Calibri" panose="020F0502020204030204" pitchFamily="34" charset="0"/>
                    <a:cs typeface="Calibri" panose="020F0502020204030204" pitchFamily="34" charset="0"/>
                  </a:rPr>
                  <a:t> </a:t>
                </a:r>
                <a:r>
                  <a:rPr lang="es-ES" sz="2000" dirty="0">
                    <a:solidFill>
                      <a:schemeClr val="bg1"/>
                    </a:solidFill>
                    <a:latin typeface="Calibri" panose="020F0502020204030204" pitchFamily="34" charset="0"/>
                    <a:cs typeface="Calibri" panose="020F0502020204030204" pitchFamily="34" charset="0"/>
                  </a:rPr>
                  <a:t>de los datos originales </a:t>
                </a:r>
                <a14:m>
                  <m:oMath xmlns:m="http://schemas.openxmlformats.org/officeDocument/2006/math">
                    <m:r>
                      <a:rPr lang="es-ES" sz="2000" b="1" i="0" smtClean="0">
                        <a:solidFill>
                          <a:schemeClr val="bg1"/>
                        </a:solidFill>
                        <a:latin typeface="Cambria Math" panose="02040503050406030204" pitchFamily="18" charset="0"/>
                        <a:cs typeface="Calibri" panose="020F0502020204030204" pitchFamily="34" charset="0"/>
                      </a:rPr>
                      <m:t>𝐱</m:t>
                    </m:r>
                  </m:oMath>
                </a14:m>
                <a:r>
                  <a:rPr lang="es-ES" sz="2000" b="1" dirty="0">
                    <a:solidFill>
                      <a:schemeClr val="bg1"/>
                    </a:solidFill>
                    <a:latin typeface="Calibri" panose="020F0502020204030204" pitchFamily="34" charset="0"/>
                    <a:cs typeface="Calibri" panose="020F0502020204030204" pitchFamily="34" charset="0"/>
                  </a:rPr>
                  <a:t>, </a:t>
                </a:r>
                <a:r>
                  <a:rPr lang="es-ES" sz="2000" dirty="0">
                    <a:solidFill>
                      <a:schemeClr val="bg1"/>
                    </a:solidFill>
                    <a:latin typeface="Calibri" panose="020F0502020204030204" pitchFamily="34" charset="0"/>
                    <a:cs typeface="Calibri" panose="020F0502020204030204" pitchFamily="34" charset="0"/>
                  </a:rPr>
                  <a:t>la matriz que contiene a los “principal component scores” es:</a:t>
                </a:r>
              </a:p>
              <a:p>
                <a:endParaRPr lang="es-ES" sz="2000" dirty="0">
                  <a:solidFill>
                    <a:schemeClr val="bg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s-ES" sz="2000" b="1" i="0" smtClean="0">
                          <a:solidFill>
                            <a:schemeClr val="bg1"/>
                          </a:solidFill>
                          <a:latin typeface="Cambria Math" panose="02040503050406030204" pitchFamily="18" charset="0"/>
                          <a:cs typeface="Calibri" panose="020F0502020204030204" pitchFamily="34" charset="0"/>
                        </a:rPr>
                        <m:t>𝐳</m:t>
                      </m:r>
                      <m:r>
                        <a:rPr lang="es-ES" sz="2000" b="0" i="1" smtClean="0">
                          <a:solidFill>
                            <a:schemeClr val="bg1"/>
                          </a:solidFill>
                          <a:latin typeface="Cambria Math" panose="02040503050406030204" pitchFamily="18" charset="0"/>
                          <a:cs typeface="Calibri" panose="020F0502020204030204" pitchFamily="34" charset="0"/>
                        </a:rPr>
                        <m:t>=</m:t>
                      </m:r>
                      <m:r>
                        <a:rPr lang="es-ES" sz="2000" b="1" i="0" smtClean="0">
                          <a:solidFill>
                            <a:schemeClr val="bg1"/>
                          </a:solidFill>
                          <a:latin typeface="Cambria Math" panose="02040503050406030204" pitchFamily="18" charset="0"/>
                          <a:cs typeface="Calibri" panose="020F0502020204030204" pitchFamily="34" charset="0"/>
                        </a:rPr>
                        <m:t>𝐲</m:t>
                      </m:r>
                      <m:sSubSup>
                        <m:sSubSupPr>
                          <m:ctrlPr>
                            <a:rPr lang="es-ES" sz="2000" b="0" i="1" smtClean="0">
                              <a:solidFill>
                                <a:schemeClr val="bg1"/>
                              </a:solidFill>
                              <a:latin typeface="Cambria Math" panose="02040503050406030204" pitchFamily="18" charset="0"/>
                              <a:cs typeface="Calibri" panose="020F0502020204030204" pitchFamily="34" charset="0"/>
                            </a:rPr>
                          </m:ctrlPr>
                        </m:sSubSupPr>
                        <m:e>
                          <m:r>
                            <a:rPr lang="es-ES" sz="2000" b="0" i="1" smtClean="0">
                              <a:solidFill>
                                <a:schemeClr val="bg1"/>
                              </a:solidFill>
                              <a:latin typeface="Cambria Math" panose="02040503050406030204" pitchFamily="18" charset="0"/>
                              <a:cs typeface="Calibri" panose="020F0502020204030204" pitchFamily="34" charset="0"/>
                            </a:rPr>
                            <m:t> </m:t>
                          </m:r>
                          <m:r>
                            <a:rPr lang="es-ES" sz="2000" b="0" i="1" smtClean="0">
                              <a:solidFill>
                                <a:schemeClr val="bg1"/>
                              </a:solidFill>
                              <a:latin typeface="Cambria Math" panose="02040503050406030204" pitchFamily="18" charset="0"/>
                              <a:cs typeface="Calibri" panose="020F0502020204030204" pitchFamily="34" charset="0"/>
                            </a:rPr>
                            <m:t>𝑉</m:t>
                          </m:r>
                        </m:e>
                        <m:sub>
                          <m:r>
                            <a:rPr lang="es-ES" sz="2000" b="0" i="1" smtClean="0">
                              <a:solidFill>
                                <a:schemeClr val="bg1"/>
                              </a:solidFill>
                              <a:latin typeface="Cambria Math" panose="02040503050406030204" pitchFamily="18" charset="0"/>
                              <a:cs typeface="Calibri" panose="020F0502020204030204" pitchFamily="34" charset="0"/>
                            </a:rPr>
                            <m:t>𝑟</m:t>
                          </m:r>
                        </m:sub>
                        <m:sup>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𝑆</m:t>
                              </m:r>
                            </m:e>
                            <m:sub>
                              <m:r>
                                <a:rPr lang="es-ES" sz="2000" b="0" i="1" smtClean="0">
                                  <a:solidFill>
                                    <a:schemeClr val="bg1"/>
                                  </a:solidFill>
                                  <a:latin typeface="Cambria Math" panose="02040503050406030204" pitchFamily="18" charset="0"/>
                                  <a:cs typeface="Calibri" panose="020F0502020204030204" pitchFamily="34" charset="0"/>
                                </a:rPr>
                                <m:t>𝑥</m:t>
                              </m:r>
                            </m:sub>
                          </m:sSub>
                        </m:sup>
                      </m:sSubSup>
                      <m:r>
                        <a:rPr lang="es-ES" sz="2000" b="0" i="1" smtClean="0">
                          <a:solidFill>
                            <a:schemeClr val="bg1"/>
                          </a:solidFill>
                          <a:latin typeface="Cambria Math" panose="02040503050406030204" pitchFamily="18" charset="0"/>
                          <a:cs typeface="Calibri" panose="020F0502020204030204" pitchFamily="34" charset="0"/>
                        </a:rPr>
                        <m:t>=</m:t>
                      </m:r>
                      <m:acc>
                        <m:accPr>
                          <m:chr m:val="̃"/>
                          <m:ctrlPr>
                            <a:rPr lang="es-ES" sz="2000" i="1">
                              <a:solidFill>
                                <a:schemeClr val="bg1"/>
                              </a:solidFill>
                              <a:latin typeface="Cambria Math" panose="02040503050406030204" pitchFamily="18" charset="0"/>
                              <a:cs typeface="Calibri" panose="020F0502020204030204" pitchFamily="34" charset="0"/>
                            </a:rPr>
                          </m:ctrlPr>
                        </m:accPr>
                        <m:e>
                          <m:r>
                            <a:rPr lang="es-ES" sz="2000" b="1">
                              <a:solidFill>
                                <a:schemeClr val="bg1"/>
                              </a:solidFill>
                              <a:latin typeface="Cambria Math" panose="02040503050406030204" pitchFamily="18" charset="0"/>
                              <a:cs typeface="Calibri" panose="020F0502020204030204" pitchFamily="34" charset="0"/>
                            </a:rPr>
                            <m:t>𝐱</m:t>
                          </m:r>
                        </m:e>
                      </m:acc>
                      <m:r>
                        <a:rPr lang="es-ES" sz="2000" b="0" i="1" smtClean="0">
                          <a:solidFill>
                            <a:schemeClr val="bg1"/>
                          </a:solidFill>
                          <a:latin typeface="Cambria Math" panose="02040503050406030204" pitchFamily="18" charset="0"/>
                          <a:cs typeface="Calibri" panose="020F0502020204030204" pitchFamily="34" charset="0"/>
                        </a:rPr>
                        <m:t> </m:t>
                      </m:r>
                      <m:sSubSup>
                        <m:sSubSupPr>
                          <m:ctrlPr>
                            <a:rPr lang="es-ES" sz="2000" b="0" i="1" smtClean="0">
                              <a:solidFill>
                                <a:schemeClr val="bg1"/>
                              </a:solidFill>
                              <a:latin typeface="Cambria Math" panose="02040503050406030204" pitchFamily="18" charset="0"/>
                              <a:cs typeface="Calibri" panose="020F0502020204030204" pitchFamily="34" charset="0"/>
                            </a:rPr>
                          </m:ctrlPr>
                        </m:sSubSupPr>
                        <m:e>
                          <m:r>
                            <a:rPr lang="es-ES" sz="2000" b="0" i="1" smtClean="0">
                              <a:solidFill>
                                <a:schemeClr val="bg1"/>
                              </a:solidFill>
                              <a:latin typeface="Cambria Math" panose="02040503050406030204" pitchFamily="18" charset="0"/>
                              <a:cs typeface="Calibri" panose="020F0502020204030204" pitchFamily="34" charset="0"/>
                            </a:rPr>
                            <m:t>𝐷</m:t>
                          </m:r>
                        </m:e>
                        <m:sub>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𝑆</m:t>
                              </m:r>
                            </m:e>
                            <m:sub>
                              <m:r>
                                <a:rPr lang="es-ES" sz="2000" b="0" i="1" smtClean="0">
                                  <a:solidFill>
                                    <a:schemeClr val="bg1"/>
                                  </a:solidFill>
                                  <a:latin typeface="Cambria Math" panose="02040503050406030204" pitchFamily="18" charset="0"/>
                                  <a:cs typeface="Calibri" panose="020F0502020204030204" pitchFamily="34" charset="0"/>
                                </a:rPr>
                                <m:t>𝑥</m:t>
                              </m:r>
                            </m:sub>
                          </m:sSub>
                        </m:sub>
                        <m:sup>
                          <m:r>
                            <a:rPr lang="es-ES" sz="2000" b="0" i="1" smtClean="0">
                              <a:solidFill>
                                <a:schemeClr val="bg1"/>
                              </a:solidFill>
                              <a:latin typeface="Cambria Math" panose="02040503050406030204" pitchFamily="18" charset="0"/>
                              <a:cs typeface="Calibri" panose="020F0502020204030204" pitchFamily="34" charset="0"/>
                            </a:rPr>
                            <m:t>−1/2</m:t>
                          </m:r>
                        </m:sup>
                      </m:sSubSup>
                      <m:sSubSup>
                        <m:sSubSupPr>
                          <m:ctrlPr>
                            <a:rPr lang="es-ES" sz="2000" i="1">
                              <a:solidFill>
                                <a:schemeClr val="bg1"/>
                              </a:solidFill>
                              <a:latin typeface="Cambria Math" panose="02040503050406030204" pitchFamily="18" charset="0"/>
                              <a:cs typeface="Calibri" panose="020F0502020204030204" pitchFamily="34" charset="0"/>
                            </a:rPr>
                          </m:ctrlPr>
                        </m:sSubSupPr>
                        <m:e>
                          <m:r>
                            <a:rPr lang="es-ES" sz="2000" i="1">
                              <a:solidFill>
                                <a:schemeClr val="bg1"/>
                              </a:solidFill>
                              <a:latin typeface="Cambria Math" panose="02040503050406030204" pitchFamily="18" charset="0"/>
                              <a:cs typeface="Calibri" panose="020F0502020204030204" pitchFamily="34" charset="0"/>
                            </a:rPr>
                            <m:t> </m:t>
                          </m:r>
                          <m:r>
                            <a:rPr lang="es-ES" sz="2000" i="1">
                              <a:solidFill>
                                <a:schemeClr val="bg1"/>
                              </a:solidFill>
                              <a:latin typeface="Cambria Math" panose="02040503050406030204" pitchFamily="18" charset="0"/>
                              <a:cs typeface="Calibri" panose="020F0502020204030204" pitchFamily="34" charset="0"/>
                            </a:rPr>
                            <m:t>𝑉</m:t>
                          </m:r>
                        </m:e>
                        <m:sub>
                          <m:r>
                            <a:rPr lang="es-ES" sz="2000" i="1">
                              <a:solidFill>
                                <a:schemeClr val="bg1"/>
                              </a:solidFill>
                              <a:latin typeface="Cambria Math" panose="02040503050406030204" pitchFamily="18" charset="0"/>
                              <a:cs typeface="Calibri" panose="020F0502020204030204" pitchFamily="34" charset="0"/>
                            </a:rPr>
                            <m:t>𝑟</m:t>
                          </m:r>
                        </m:sub>
                        <m:sup>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𝑅</m:t>
                              </m:r>
                            </m:e>
                            <m:sub>
                              <m:r>
                                <a:rPr lang="es-ES" sz="2000" b="0" i="1" smtClean="0">
                                  <a:solidFill>
                                    <a:schemeClr val="bg1"/>
                                  </a:solidFill>
                                  <a:latin typeface="Cambria Math" panose="02040503050406030204" pitchFamily="18" charset="0"/>
                                  <a:cs typeface="Calibri" panose="020F0502020204030204" pitchFamily="34" charset="0"/>
                                </a:rPr>
                                <m:t>𝑥</m:t>
                              </m:r>
                            </m:sub>
                          </m:sSub>
                        </m:sup>
                      </m:sSubSup>
                    </m:oMath>
                  </m:oMathPara>
                </a14:m>
                <a:endParaRPr lang="es-ES" sz="2000" b="0" dirty="0">
                  <a:solidFill>
                    <a:schemeClr val="bg1"/>
                  </a:solidFill>
                  <a:latin typeface="Calibri" panose="020F0502020204030204" pitchFamily="34" charset="0"/>
                  <a:cs typeface="Calibri" panose="020F0502020204030204" pitchFamily="34" charset="0"/>
                </a:endParaRPr>
              </a:p>
              <a:p>
                <a:pPr marL="0" indent="0">
                  <a:buNone/>
                </a:pPr>
                <a:endParaRPr lang="es-ES" sz="2000" dirty="0">
                  <a:solidFill>
                    <a:schemeClr val="bg1"/>
                  </a:solidFill>
                  <a:latin typeface="Calibri" panose="020F0502020204030204" pitchFamily="34" charset="0"/>
                  <a:cs typeface="Calibri" panose="020F0502020204030204" pitchFamily="34" charset="0"/>
                </a:endParaRPr>
              </a:p>
              <a:p>
                <a:pPr marL="0" indent="0">
                  <a:buNone/>
                </a:pPr>
                <a:r>
                  <a:rPr lang="es-ES" sz="2000" b="0" dirty="0">
                    <a:solidFill>
                      <a:schemeClr val="bg1"/>
                    </a:solidFill>
                    <a:latin typeface="Calibri" panose="020F0502020204030204" pitchFamily="34" charset="0"/>
                    <a:cs typeface="Calibri" panose="020F0502020204030204" pitchFamily="34" charset="0"/>
                  </a:rPr>
                  <a:t>donde </a:t>
                </a:r>
                <a14:m>
                  <m:oMath xmlns:m="http://schemas.openxmlformats.org/officeDocument/2006/math">
                    <m:sSubSup>
                      <m:sSubSupPr>
                        <m:ctrlPr>
                          <a:rPr lang="es-ES" sz="2000" i="1">
                            <a:solidFill>
                              <a:schemeClr val="bg1"/>
                            </a:solidFill>
                            <a:latin typeface="Cambria Math" panose="02040503050406030204" pitchFamily="18" charset="0"/>
                            <a:cs typeface="Calibri" panose="020F0502020204030204" pitchFamily="34" charset="0"/>
                          </a:rPr>
                        </m:ctrlPr>
                      </m:sSubSupPr>
                      <m:e>
                        <m:r>
                          <a:rPr lang="es-ES" sz="2000" i="1">
                            <a:solidFill>
                              <a:schemeClr val="bg1"/>
                            </a:solidFill>
                            <a:latin typeface="Cambria Math" panose="02040503050406030204" pitchFamily="18" charset="0"/>
                            <a:cs typeface="Calibri" panose="020F0502020204030204" pitchFamily="34" charset="0"/>
                          </a:rPr>
                          <m:t> </m:t>
                        </m:r>
                        <m:r>
                          <a:rPr lang="es-ES" sz="2000" i="1">
                            <a:solidFill>
                              <a:schemeClr val="bg1"/>
                            </a:solidFill>
                            <a:latin typeface="Cambria Math" panose="02040503050406030204" pitchFamily="18" charset="0"/>
                            <a:cs typeface="Calibri" panose="020F0502020204030204" pitchFamily="34" charset="0"/>
                          </a:rPr>
                          <m:t>𝑉</m:t>
                        </m:r>
                      </m:e>
                      <m:sub>
                        <m:r>
                          <a:rPr lang="es-ES" sz="2000" i="1">
                            <a:solidFill>
                              <a:schemeClr val="bg1"/>
                            </a:solidFill>
                            <a:latin typeface="Cambria Math" panose="02040503050406030204" pitchFamily="18" charset="0"/>
                            <a:cs typeface="Calibri" panose="020F0502020204030204" pitchFamily="34" charset="0"/>
                          </a:rPr>
                          <m:t>𝑟</m:t>
                        </m:r>
                      </m:sub>
                      <m:sup>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𝑅</m:t>
                            </m:r>
                          </m:e>
                          <m:sub>
                            <m:r>
                              <a:rPr lang="es-ES" sz="2000" i="1">
                                <a:solidFill>
                                  <a:schemeClr val="bg1"/>
                                </a:solidFill>
                                <a:latin typeface="Cambria Math" panose="02040503050406030204" pitchFamily="18" charset="0"/>
                                <a:cs typeface="Calibri" panose="020F0502020204030204" pitchFamily="34" charset="0"/>
                              </a:rPr>
                              <m:t>𝑥</m:t>
                            </m:r>
                          </m:sub>
                        </m:sSub>
                      </m:sup>
                    </m:sSubSup>
                  </m:oMath>
                </a14:m>
                <a:r>
                  <a:rPr lang="es-ES" sz="2000" b="0" dirty="0">
                    <a:solidFill>
                      <a:schemeClr val="bg1"/>
                    </a:solidFill>
                    <a:latin typeface="Calibri" panose="020F0502020204030204" pitchFamily="34" charset="0"/>
                    <a:cs typeface="Calibri" panose="020F0502020204030204" pitchFamily="34" charset="0"/>
                  </a:rPr>
                  <a:t> es la matriz que contiene a los </a:t>
                </a:r>
                <a:r>
                  <a:rPr lang="es-ES" sz="2000" dirty="0">
                    <a:solidFill>
                      <a:srgbClr val="92D050"/>
                    </a:solidFill>
                    <a:latin typeface="Calibri" panose="020F0502020204030204" pitchFamily="34" charset="0"/>
                    <a:cs typeface="Calibri" panose="020F0502020204030204" pitchFamily="34" charset="0"/>
                  </a:rPr>
                  <a:t>auto-vectores </a:t>
                </a:r>
                <a14:m>
                  <m:oMath xmlns:m="http://schemas.openxmlformats.org/officeDocument/2006/math">
                    <m:sSubSup>
                      <m:sSubSupPr>
                        <m:ctrlPr>
                          <a:rPr lang="es-ES" sz="2000" i="1">
                            <a:solidFill>
                              <a:srgbClr val="92D050"/>
                            </a:solidFill>
                            <a:latin typeface="Cambria Math" panose="02040503050406030204" pitchFamily="18" charset="0"/>
                            <a:cs typeface="Calibri" panose="020F0502020204030204" pitchFamily="34" charset="0"/>
                          </a:rPr>
                        </m:ctrlPr>
                      </m:sSubSupPr>
                      <m:e>
                        <m:r>
                          <a:rPr lang="es-ES" sz="2000" i="1">
                            <a:solidFill>
                              <a:srgbClr val="92D050"/>
                            </a:solidFill>
                            <a:latin typeface="Cambria Math" panose="02040503050406030204" pitchFamily="18" charset="0"/>
                            <a:cs typeface="Calibri" panose="020F0502020204030204" pitchFamily="34" charset="0"/>
                          </a:rPr>
                          <m:t>𝑎</m:t>
                        </m:r>
                      </m:e>
                      <m:sub>
                        <m:r>
                          <a:rPr lang="es-ES" sz="2000" i="1">
                            <a:solidFill>
                              <a:srgbClr val="92D050"/>
                            </a:solidFill>
                            <a:latin typeface="Cambria Math" panose="02040503050406030204" pitchFamily="18" charset="0"/>
                            <a:cs typeface="Calibri" panose="020F0502020204030204" pitchFamily="34" charset="0"/>
                          </a:rPr>
                          <m:t>1</m:t>
                        </m:r>
                      </m:sub>
                      <m:sup>
                        <m:r>
                          <a:rPr lang="es-ES" sz="2000" b="0" i="1" smtClean="0">
                            <a:solidFill>
                              <a:srgbClr val="92D050"/>
                            </a:solidFill>
                            <a:latin typeface="Cambria Math" panose="02040503050406030204" pitchFamily="18" charset="0"/>
                            <a:cs typeface="Calibri" panose="020F0502020204030204" pitchFamily="34" charset="0"/>
                          </a:rPr>
                          <m:t>𝑅</m:t>
                        </m:r>
                      </m:sup>
                    </m:sSubSup>
                    <m:r>
                      <a:rPr lang="es-ES" sz="2000" i="1">
                        <a:solidFill>
                          <a:srgbClr val="92D050"/>
                        </a:solidFill>
                        <a:latin typeface="Cambria Math" panose="02040503050406030204" pitchFamily="18" charset="0"/>
                        <a:cs typeface="Calibri" panose="020F0502020204030204" pitchFamily="34" charset="0"/>
                      </a:rPr>
                      <m:t>,…,</m:t>
                    </m:r>
                    <m:sSubSup>
                      <m:sSubSupPr>
                        <m:ctrlPr>
                          <a:rPr lang="es-ES" sz="2000" i="1">
                            <a:solidFill>
                              <a:srgbClr val="92D050"/>
                            </a:solidFill>
                            <a:latin typeface="Cambria Math" panose="02040503050406030204" pitchFamily="18" charset="0"/>
                            <a:cs typeface="Calibri" panose="020F0502020204030204" pitchFamily="34" charset="0"/>
                          </a:rPr>
                        </m:ctrlPr>
                      </m:sSubSupPr>
                      <m:e>
                        <m:r>
                          <a:rPr lang="es-ES" sz="2000" i="1">
                            <a:solidFill>
                              <a:srgbClr val="92D050"/>
                            </a:solidFill>
                            <a:latin typeface="Cambria Math" panose="02040503050406030204" pitchFamily="18" charset="0"/>
                            <a:cs typeface="Calibri" panose="020F0502020204030204" pitchFamily="34" charset="0"/>
                          </a:rPr>
                          <m:t>𝑎</m:t>
                        </m:r>
                      </m:e>
                      <m:sub>
                        <m:r>
                          <a:rPr lang="es-ES" sz="2000" i="1">
                            <a:solidFill>
                              <a:srgbClr val="92D050"/>
                            </a:solidFill>
                            <a:latin typeface="Cambria Math" panose="02040503050406030204" pitchFamily="18" charset="0"/>
                            <a:cs typeface="Calibri" panose="020F0502020204030204" pitchFamily="34" charset="0"/>
                          </a:rPr>
                          <m:t>𝑟</m:t>
                        </m:r>
                      </m:sub>
                      <m:sup>
                        <m:r>
                          <a:rPr lang="es-ES" sz="2000" b="0" i="1" smtClean="0">
                            <a:solidFill>
                              <a:srgbClr val="92D050"/>
                            </a:solidFill>
                            <a:latin typeface="Cambria Math" panose="02040503050406030204" pitchFamily="18" charset="0"/>
                            <a:cs typeface="Calibri" panose="020F0502020204030204" pitchFamily="34" charset="0"/>
                          </a:rPr>
                          <m:t>𝑅</m:t>
                        </m:r>
                      </m:sup>
                    </m:sSubSup>
                    <m:r>
                      <a:rPr lang="es-ES" sz="2000" i="1">
                        <a:solidFill>
                          <a:srgbClr val="92D050"/>
                        </a:solidFill>
                        <a:latin typeface="Cambria Math" panose="02040503050406030204" pitchFamily="18" charset="0"/>
                        <a:cs typeface="Calibri" panose="020F0502020204030204" pitchFamily="34" charset="0"/>
                      </a:rPr>
                      <m:t> </m:t>
                    </m:r>
                  </m:oMath>
                </a14:m>
                <a:r>
                  <a:rPr lang="es-ES" sz="2000" b="0" dirty="0">
                    <a:solidFill>
                      <a:schemeClr val="bg1"/>
                    </a:solidFill>
                    <a:latin typeface="Calibri" panose="020F0502020204030204" pitchFamily="34" charset="0"/>
                    <a:cs typeface="Calibri" panose="020F0502020204030204" pitchFamily="34" charset="0"/>
                  </a:rPr>
                  <a:t>de la matriz de correlaciones de los datos originales </a:t>
                </a:r>
                <a14:m>
                  <m:oMath xmlns:m="http://schemas.openxmlformats.org/officeDocument/2006/math">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𝑅</m:t>
                        </m:r>
                      </m:e>
                      <m:sub>
                        <m:r>
                          <a:rPr lang="es-ES" sz="2000" b="0" i="1" smtClean="0">
                            <a:solidFill>
                              <a:schemeClr val="bg1"/>
                            </a:solidFill>
                            <a:latin typeface="Cambria Math" panose="02040503050406030204" pitchFamily="18" charset="0"/>
                            <a:cs typeface="Calibri" panose="020F0502020204030204" pitchFamily="34" charset="0"/>
                          </a:rPr>
                          <m:t>𝑥</m:t>
                        </m:r>
                      </m:sub>
                    </m:sSub>
                  </m:oMath>
                </a14:m>
                <a:r>
                  <a:rPr lang="es-ES" sz="2000" b="0" dirty="0">
                    <a:solidFill>
                      <a:schemeClr val="bg1"/>
                    </a:solidFill>
                    <a:latin typeface="Calibri" panose="020F0502020204030204" pitchFamily="34" charset="0"/>
                    <a:cs typeface="Calibri" panose="020F0502020204030204" pitchFamily="34" charset="0"/>
                  </a:rPr>
                  <a:t>, asociados a los </a:t>
                </a:r>
                <a14:m>
                  <m:oMath xmlns:m="http://schemas.openxmlformats.org/officeDocument/2006/math">
                    <m:r>
                      <a:rPr lang="es-ES" sz="2000" b="0" i="1" smtClean="0">
                        <a:solidFill>
                          <a:schemeClr val="bg1"/>
                        </a:solidFill>
                        <a:latin typeface="Cambria Math" panose="02040503050406030204" pitchFamily="18" charset="0"/>
                        <a:cs typeface="Calibri" panose="020F0502020204030204" pitchFamily="34" charset="0"/>
                      </a:rPr>
                      <m:t>𝑟</m:t>
                    </m:r>
                  </m:oMath>
                </a14:m>
                <a:r>
                  <a:rPr lang="es-ES" sz="2000" b="0" dirty="0">
                    <a:solidFill>
                      <a:schemeClr val="bg1"/>
                    </a:solidFill>
                    <a:latin typeface="Calibri" panose="020F0502020204030204" pitchFamily="34" charset="0"/>
                    <a:cs typeface="Calibri" panose="020F0502020204030204" pitchFamily="34" charset="0"/>
                  </a:rPr>
                  <a:t> mayores </a:t>
                </a:r>
                <a:r>
                  <a:rPr lang="es-ES" sz="2000" dirty="0">
                    <a:solidFill>
                      <a:srgbClr val="92D050"/>
                    </a:solidFill>
                    <a:latin typeface="Calibri" panose="020F0502020204030204" pitchFamily="34" charset="0"/>
                    <a:cs typeface="Calibri" panose="020F0502020204030204" pitchFamily="34" charset="0"/>
                  </a:rPr>
                  <a:t>mayores auto-valores </a:t>
                </a:r>
                <a14:m>
                  <m:oMath xmlns:m="http://schemas.openxmlformats.org/officeDocument/2006/math">
                    <m:sSubSup>
                      <m:sSubSupPr>
                        <m:ctrlPr>
                          <a:rPr lang="es-ES" i="1">
                            <a:solidFill>
                              <a:srgbClr val="92D050"/>
                            </a:solidFill>
                            <a:latin typeface="Cambria Math" panose="02040503050406030204" pitchFamily="18" charset="0"/>
                            <a:cs typeface="Calibri" panose="020F0502020204030204" pitchFamily="34" charset="0"/>
                          </a:rPr>
                        </m:ctrlPr>
                      </m:sSubSupPr>
                      <m:e>
                        <m:r>
                          <a:rPr lang="es-ES" i="1">
                            <a:solidFill>
                              <a:srgbClr val="92D050"/>
                            </a:solidFill>
                            <a:latin typeface="Cambria Math" panose="02040503050406030204" pitchFamily="18" charset="0"/>
                            <a:cs typeface="Calibri" panose="020F0502020204030204" pitchFamily="34" charset="0"/>
                          </a:rPr>
                          <m:t>𝜆</m:t>
                        </m:r>
                      </m:e>
                      <m:sub>
                        <m:r>
                          <a:rPr lang="es-ES" i="1">
                            <a:solidFill>
                              <a:srgbClr val="92D050"/>
                            </a:solidFill>
                            <a:latin typeface="Cambria Math" panose="02040503050406030204" pitchFamily="18" charset="0"/>
                            <a:cs typeface="Calibri" panose="020F0502020204030204" pitchFamily="34" charset="0"/>
                          </a:rPr>
                          <m:t>1</m:t>
                        </m:r>
                      </m:sub>
                      <m:sup>
                        <m:r>
                          <a:rPr lang="es-ES" b="0" i="1" smtClean="0">
                            <a:solidFill>
                              <a:srgbClr val="92D050"/>
                            </a:solidFill>
                            <a:latin typeface="Cambria Math" panose="02040503050406030204" pitchFamily="18" charset="0"/>
                            <a:cs typeface="Calibri" panose="020F0502020204030204" pitchFamily="34" charset="0"/>
                          </a:rPr>
                          <m:t>𝑅</m:t>
                        </m:r>
                      </m:sup>
                    </m:sSubSup>
                    <m:r>
                      <a:rPr lang="es-ES" i="1">
                        <a:solidFill>
                          <a:srgbClr val="92D050"/>
                        </a:solidFill>
                        <a:latin typeface="Cambria Math" panose="02040503050406030204" pitchFamily="18" charset="0"/>
                        <a:cs typeface="Calibri" panose="020F0502020204030204" pitchFamily="34" charset="0"/>
                      </a:rPr>
                      <m:t>,…,</m:t>
                    </m:r>
                    <m:sSubSup>
                      <m:sSubSupPr>
                        <m:ctrlPr>
                          <a:rPr lang="es-ES" i="1">
                            <a:solidFill>
                              <a:srgbClr val="92D050"/>
                            </a:solidFill>
                            <a:latin typeface="Cambria Math" panose="02040503050406030204" pitchFamily="18" charset="0"/>
                            <a:cs typeface="Calibri" panose="020F0502020204030204" pitchFamily="34" charset="0"/>
                          </a:rPr>
                        </m:ctrlPr>
                      </m:sSubSupPr>
                      <m:e>
                        <m:r>
                          <a:rPr lang="es-ES" i="1">
                            <a:solidFill>
                              <a:srgbClr val="92D050"/>
                            </a:solidFill>
                            <a:latin typeface="Cambria Math" panose="02040503050406030204" pitchFamily="18" charset="0"/>
                            <a:cs typeface="Calibri" panose="020F0502020204030204" pitchFamily="34" charset="0"/>
                          </a:rPr>
                          <m:t>𝜆</m:t>
                        </m:r>
                      </m:e>
                      <m:sub>
                        <m:r>
                          <a:rPr lang="es-ES" i="1">
                            <a:solidFill>
                              <a:srgbClr val="92D050"/>
                            </a:solidFill>
                            <a:latin typeface="Cambria Math" panose="02040503050406030204" pitchFamily="18" charset="0"/>
                            <a:cs typeface="Calibri" panose="020F0502020204030204" pitchFamily="34" charset="0"/>
                          </a:rPr>
                          <m:t>𝑟</m:t>
                        </m:r>
                      </m:sub>
                      <m:sup>
                        <m:r>
                          <a:rPr lang="es-ES" b="0" i="1" smtClean="0">
                            <a:solidFill>
                              <a:srgbClr val="92D050"/>
                            </a:solidFill>
                            <a:latin typeface="Cambria Math" panose="02040503050406030204" pitchFamily="18" charset="0"/>
                            <a:cs typeface="Calibri" panose="020F0502020204030204" pitchFamily="34" charset="0"/>
                          </a:rPr>
                          <m:t>𝑅</m:t>
                        </m:r>
                      </m:sup>
                    </m:sSubSup>
                  </m:oMath>
                </a14:m>
                <a:r>
                  <a:rPr lang="es-ES" sz="2000" b="0" dirty="0">
                    <a:solidFill>
                      <a:schemeClr val="bg1"/>
                    </a:solidFill>
                    <a:latin typeface="Calibri" panose="020F0502020204030204" pitchFamily="34" charset="0"/>
                    <a:cs typeface="Calibri" panose="020F0502020204030204" pitchFamily="34" charset="0"/>
                  </a:rPr>
                  <a:t>. </a:t>
                </a:r>
              </a:p>
              <a:p>
                <a:pPr marL="0" indent="0">
                  <a:buNone/>
                </a:pPr>
                <a:endParaRPr lang="es-ES" sz="2000" dirty="0">
                  <a:solidFill>
                    <a:schemeClr val="bg1"/>
                  </a:solidFill>
                  <a:latin typeface="Calibri" panose="020F0502020204030204" pitchFamily="34" charset="0"/>
                  <a:cs typeface="Calibri" panose="020F0502020204030204" pitchFamily="34" charset="0"/>
                </a:endParaRPr>
              </a:p>
              <a:p>
                <a:pPr marL="0" indent="0">
                  <a:buNone/>
                </a:pPr>
                <a:r>
                  <a:rPr lang="es-ES" sz="2000" b="0" dirty="0">
                    <a:solidFill>
                      <a:schemeClr val="bg1"/>
                    </a:solidFill>
                    <a:latin typeface="Calibri" panose="020F0502020204030204" pitchFamily="34" charset="0"/>
                    <a:cs typeface="Calibri" panose="020F0502020204030204" pitchFamily="34" charset="0"/>
                  </a:rPr>
                  <a:t>Notemos que </a:t>
                </a:r>
                <a14:m>
                  <m:oMath xmlns:m="http://schemas.openxmlformats.org/officeDocument/2006/math">
                    <m:r>
                      <a:rPr lang="es-ES" sz="2000" b="1" i="0" smtClean="0">
                        <a:solidFill>
                          <a:schemeClr val="bg1"/>
                        </a:solidFill>
                        <a:latin typeface="Cambria Math" panose="02040503050406030204" pitchFamily="18" charset="0"/>
                        <a:cs typeface="Calibri" panose="020F0502020204030204" pitchFamily="34" charset="0"/>
                      </a:rPr>
                      <m:t>𝐲</m:t>
                    </m:r>
                    <m:r>
                      <a:rPr lang="es-ES" sz="2000" b="0" i="0" smtClean="0">
                        <a:solidFill>
                          <a:schemeClr val="bg1"/>
                        </a:solidFill>
                        <a:latin typeface="Cambria Math" panose="02040503050406030204" pitchFamily="18" charset="0"/>
                        <a:cs typeface="Calibri" panose="020F0502020204030204" pitchFamily="34" charset="0"/>
                      </a:rPr>
                      <m:t>=</m:t>
                    </m:r>
                    <m:acc>
                      <m:accPr>
                        <m:chr m:val="̃"/>
                        <m:ctrlPr>
                          <a:rPr lang="es-ES" sz="2000" i="1">
                            <a:solidFill>
                              <a:schemeClr val="bg1"/>
                            </a:solidFill>
                            <a:latin typeface="Cambria Math" panose="02040503050406030204" pitchFamily="18" charset="0"/>
                            <a:cs typeface="Calibri" panose="020F0502020204030204" pitchFamily="34" charset="0"/>
                          </a:rPr>
                        </m:ctrlPr>
                      </m:accPr>
                      <m:e>
                        <m:r>
                          <a:rPr lang="es-ES" sz="2000" b="1">
                            <a:solidFill>
                              <a:schemeClr val="bg1"/>
                            </a:solidFill>
                            <a:latin typeface="Cambria Math" panose="02040503050406030204" pitchFamily="18" charset="0"/>
                            <a:cs typeface="Calibri" panose="020F0502020204030204" pitchFamily="34" charset="0"/>
                          </a:rPr>
                          <m:t>𝐱</m:t>
                        </m:r>
                      </m:e>
                    </m:acc>
                    <m:r>
                      <a:rPr lang="es-ES" sz="2000" i="1">
                        <a:solidFill>
                          <a:schemeClr val="bg1"/>
                        </a:solidFill>
                        <a:latin typeface="Cambria Math" panose="02040503050406030204" pitchFamily="18" charset="0"/>
                        <a:cs typeface="Calibri" panose="020F0502020204030204" pitchFamily="34" charset="0"/>
                      </a:rPr>
                      <m:t> </m:t>
                    </m:r>
                    <m:sSubSup>
                      <m:sSubSupPr>
                        <m:ctrlPr>
                          <a:rPr lang="es-ES" sz="2000" i="1">
                            <a:solidFill>
                              <a:schemeClr val="bg1"/>
                            </a:solidFill>
                            <a:latin typeface="Cambria Math" panose="02040503050406030204" pitchFamily="18" charset="0"/>
                            <a:cs typeface="Calibri" panose="020F0502020204030204" pitchFamily="34" charset="0"/>
                          </a:rPr>
                        </m:ctrlPr>
                      </m:sSubSupPr>
                      <m:e>
                        <m:r>
                          <a:rPr lang="es-ES" sz="2000" i="1">
                            <a:solidFill>
                              <a:schemeClr val="bg1"/>
                            </a:solidFill>
                            <a:latin typeface="Cambria Math" panose="02040503050406030204" pitchFamily="18" charset="0"/>
                            <a:cs typeface="Calibri" panose="020F0502020204030204" pitchFamily="34" charset="0"/>
                          </a:rPr>
                          <m:t>𝐷</m:t>
                        </m:r>
                      </m:e>
                      <m:sub>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𝑆</m:t>
                            </m:r>
                          </m:e>
                          <m:sub>
                            <m:r>
                              <a:rPr lang="es-ES" sz="2000" i="1">
                                <a:solidFill>
                                  <a:schemeClr val="bg1"/>
                                </a:solidFill>
                                <a:latin typeface="Cambria Math" panose="02040503050406030204" pitchFamily="18" charset="0"/>
                                <a:cs typeface="Calibri" panose="020F0502020204030204" pitchFamily="34" charset="0"/>
                              </a:rPr>
                              <m:t>𝑥</m:t>
                            </m:r>
                          </m:sub>
                        </m:sSub>
                      </m:sub>
                      <m:sup>
                        <m:r>
                          <a:rPr lang="es-ES" sz="2000" i="1">
                            <a:solidFill>
                              <a:schemeClr val="bg1"/>
                            </a:solidFill>
                            <a:latin typeface="Cambria Math" panose="02040503050406030204" pitchFamily="18" charset="0"/>
                            <a:cs typeface="Calibri" panose="020F0502020204030204" pitchFamily="34" charset="0"/>
                          </a:rPr>
                          <m:t>−1/2</m:t>
                        </m:r>
                      </m:sup>
                    </m:sSubSup>
                  </m:oMath>
                </a14:m>
                <a:r>
                  <a:rPr lang="es-ES" sz="2000" b="0" dirty="0">
                    <a:solidFill>
                      <a:schemeClr val="bg1"/>
                    </a:solidFill>
                    <a:latin typeface="Calibri" panose="020F0502020204030204" pitchFamily="34" charset="0"/>
                    <a:cs typeface="Calibri" panose="020F0502020204030204" pitchFamily="34" charset="0"/>
                  </a:rPr>
                  <a:t> son los datos originales normados, donde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𝐷</m:t>
                        </m:r>
                      </m:e>
                      <m:sub>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𝑆</m:t>
                            </m:r>
                          </m:e>
                          <m:sub>
                            <m:r>
                              <a:rPr lang="es-ES" sz="2000" i="1">
                                <a:solidFill>
                                  <a:schemeClr val="bg1"/>
                                </a:solidFill>
                                <a:latin typeface="Cambria Math" panose="02040503050406030204" pitchFamily="18" charset="0"/>
                                <a:cs typeface="Calibri" panose="020F0502020204030204" pitchFamily="34" charset="0"/>
                              </a:rPr>
                              <m:t>𝑥</m:t>
                            </m:r>
                          </m:sub>
                        </m:sSub>
                      </m:sub>
                    </m:sSub>
                  </m:oMath>
                </a14:m>
                <a:r>
                  <a:rPr lang="es-ES" sz="2000" b="0" dirty="0">
                    <a:solidFill>
                      <a:schemeClr val="bg1"/>
                    </a:solidFill>
                    <a:latin typeface="Calibri" panose="020F0502020204030204" pitchFamily="34" charset="0"/>
                    <a:cs typeface="Calibri" panose="020F0502020204030204" pitchFamily="34" charset="0"/>
                  </a:rPr>
                  <a:t> es la matriz diagonal que contiene las varianzas muestrales de </a:t>
                </a:r>
                <a14:m>
                  <m:oMath xmlns:m="http://schemas.openxmlformats.org/officeDocument/2006/math">
                    <m:r>
                      <a:rPr lang="es-ES" sz="2000" b="1">
                        <a:solidFill>
                          <a:schemeClr val="bg1"/>
                        </a:solidFill>
                        <a:latin typeface="Cambria Math" panose="02040503050406030204" pitchFamily="18" charset="0"/>
                        <a:cs typeface="Calibri" panose="020F0502020204030204" pitchFamily="34" charset="0"/>
                      </a:rPr>
                      <m:t>𝐱</m:t>
                    </m:r>
                  </m:oMath>
                </a14:m>
                <a:r>
                  <a:rPr lang="es-ES" sz="2000" b="0" dirty="0">
                    <a:solidFill>
                      <a:schemeClr val="bg1"/>
                    </a:solidFill>
                    <a:latin typeface="Calibri" panose="020F0502020204030204" pitchFamily="34" charset="0"/>
                    <a:cs typeface="Calibri" panose="020F0502020204030204" pitchFamily="34" charset="0"/>
                  </a:rPr>
                  <a:t>.</a:t>
                </a:r>
              </a:p>
              <a:p>
                <a:endParaRPr lang="es-ES" sz="2000" dirty="0">
                  <a:solidFill>
                    <a:schemeClr val="bg1"/>
                  </a:solidFill>
                  <a:latin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56189"/>
                <a:ext cx="9025959" cy="4932584"/>
              </a:xfrm>
              <a:blipFill>
                <a:blip r:embed="rId2"/>
                <a:stretch>
                  <a:fillRect l="-675" t="-618" r="-270"/>
                </a:stretch>
              </a:blipFill>
            </p:spPr>
            <p:txBody>
              <a:bodyPr/>
              <a:lstStyle/>
              <a:p>
                <a:r>
                  <a:rPr lang="es-ES">
                    <a:noFill/>
                  </a:rPr>
                  <a:t> </a:t>
                </a:r>
              </a:p>
            </p:txBody>
          </p:sp>
        </mc:Fallback>
      </mc:AlternateContent>
    </p:spTree>
    <p:extLst>
      <p:ext uri="{BB962C8B-B14F-4D97-AF65-F5344CB8AC3E}">
        <p14:creationId xmlns:p14="http://schemas.microsoft.com/office/powerpoint/2010/main" val="319534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Interpretación de los componentes</a:t>
            </a: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56189"/>
            <a:ext cx="9188562" cy="4932584"/>
          </a:xfrm>
        </p:spPr>
        <p:txBody>
          <a:bodyPr>
            <a:noAutofit/>
          </a:bodyPr>
          <a:lstStyle/>
          <a:p>
            <a:r>
              <a:rPr lang="es-ES" sz="2000" dirty="0">
                <a:solidFill>
                  <a:schemeClr val="bg1"/>
                </a:solidFill>
                <a:latin typeface="Calibri" panose="020F0502020204030204" pitchFamily="34" charset="0"/>
                <a:cs typeface="Calibri" panose="020F0502020204030204" pitchFamily="34" charset="0"/>
              </a:rPr>
              <a:t>Cuando existe una </a:t>
            </a:r>
            <a:r>
              <a:rPr lang="es-ES" sz="2000" dirty="0">
                <a:solidFill>
                  <a:srgbClr val="FFC000"/>
                </a:solidFill>
                <a:latin typeface="Calibri" panose="020F0502020204030204" pitchFamily="34" charset="0"/>
                <a:cs typeface="Calibri" panose="020F0502020204030204" pitchFamily="34" charset="0"/>
              </a:rPr>
              <a:t>alta correlación positiva </a:t>
            </a:r>
            <a:r>
              <a:rPr lang="es-ES" sz="2000" dirty="0">
                <a:solidFill>
                  <a:schemeClr val="bg1"/>
                </a:solidFill>
                <a:latin typeface="Calibri" panose="020F0502020204030204" pitchFamily="34" charset="0"/>
                <a:cs typeface="Calibri" panose="020F0502020204030204" pitchFamily="34" charset="0"/>
              </a:rPr>
              <a:t>entre todas las variables, el </a:t>
            </a:r>
            <a:r>
              <a:rPr lang="es-ES" sz="2000" dirty="0">
                <a:solidFill>
                  <a:srgbClr val="92D050"/>
                </a:solidFill>
                <a:latin typeface="Calibri" panose="020F0502020204030204" pitchFamily="34" charset="0"/>
                <a:cs typeface="Calibri" panose="020F0502020204030204" pitchFamily="34" charset="0"/>
              </a:rPr>
              <a:t>primer componente principal </a:t>
            </a:r>
            <a:r>
              <a:rPr lang="es-ES" sz="2000" dirty="0">
                <a:solidFill>
                  <a:schemeClr val="bg1"/>
                </a:solidFill>
                <a:latin typeface="Calibri" panose="020F0502020204030204" pitchFamily="34" charset="0"/>
                <a:cs typeface="Calibri" panose="020F0502020204030204" pitchFamily="34" charset="0"/>
              </a:rPr>
              <a:t>tiene todas sus coordenadas del </a:t>
            </a:r>
            <a:r>
              <a:rPr lang="es-ES" sz="2000" dirty="0">
                <a:solidFill>
                  <a:srgbClr val="00B0F0"/>
                </a:solidFill>
                <a:latin typeface="Calibri" panose="020F0502020204030204" pitchFamily="34" charset="0"/>
                <a:cs typeface="Calibri" panose="020F0502020204030204" pitchFamily="34" charset="0"/>
              </a:rPr>
              <a:t>mismo signo </a:t>
            </a:r>
            <a:r>
              <a:rPr lang="es-ES" sz="2000" dirty="0">
                <a:solidFill>
                  <a:schemeClr val="bg1"/>
                </a:solidFill>
                <a:latin typeface="Calibri" panose="020F0502020204030204" pitchFamily="34" charset="0"/>
                <a:cs typeface="Calibri" panose="020F0502020204030204" pitchFamily="34" charset="0"/>
              </a:rPr>
              <a:t>y puede interpretarse como un promedio ponderado de todas las variables. </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El primer componente se interpreta entonces como un </a:t>
            </a:r>
            <a:r>
              <a:rPr lang="es-ES" sz="2000" dirty="0">
                <a:solidFill>
                  <a:srgbClr val="FFFF00"/>
                </a:solidFill>
                <a:latin typeface="Calibri" panose="020F0502020204030204" pitchFamily="34" charset="0"/>
                <a:cs typeface="Calibri" panose="020F0502020204030204" pitchFamily="34" charset="0"/>
              </a:rPr>
              <a:t>factor global de “tamaño”.</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Los </a:t>
            </a:r>
            <a:r>
              <a:rPr lang="es-ES" sz="2000" dirty="0">
                <a:solidFill>
                  <a:srgbClr val="FFC000"/>
                </a:solidFill>
                <a:latin typeface="Calibri" panose="020F0502020204030204" pitchFamily="34" charset="0"/>
                <a:cs typeface="Calibri" panose="020F0502020204030204" pitchFamily="34" charset="0"/>
              </a:rPr>
              <a:t>restantes componentes </a:t>
            </a:r>
            <a:r>
              <a:rPr lang="es-ES" sz="2000" dirty="0">
                <a:solidFill>
                  <a:schemeClr val="bg1"/>
                </a:solidFill>
                <a:latin typeface="Calibri" panose="020F0502020204030204" pitchFamily="34" charset="0"/>
                <a:cs typeface="Calibri" panose="020F0502020204030204" pitchFamily="34" charset="0"/>
              </a:rPr>
              <a:t>se interpretan como </a:t>
            </a:r>
            <a:r>
              <a:rPr lang="es-ES" sz="2000" dirty="0">
                <a:solidFill>
                  <a:srgbClr val="FFFF00"/>
                </a:solidFill>
                <a:latin typeface="Calibri" panose="020F0502020204030204" pitchFamily="34" charset="0"/>
                <a:cs typeface="Calibri" panose="020F0502020204030204" pitchFamily="34" charset="0"/>
              </a:rPr>
              <a:t>factores “de forma”</a:t>
            </a:r>
            <a:r>
              <a:rPr lang="es-ES" sz="2000" dirty="0">
                <a:solidFill>
                  <a:schemeClr val="bg1"/>
                </a:solidFill>
                <a:latin typeface="Calibri" panose="020F0502020204030204" pitchFamily="34" charset="0"/>
                <a:cs typeface="Calibri" panose="020F0502020204030204" pitchFamily="34" charset="0"/>
              </a:rPr>
              <a:t> y típicamente tienen </a:t>
            </a:r>
            <a:r>
              <a:rPr lang="es-ES" sz="2000" dirty="0">
                <a:solidFill>
                  <a:srgbClr val="92D050"/>
                </a:solidFill>
                <a:latin typeface="Calibri" panose="020F0502020204030204" pitchFamily="34" charset="0"/>
                <a:cs typeface="Calibri" panose="020F0502020204030204" pitchFamily="34" charset="0"/>
              </a:rPr>
              <a:t>coordenadas positivas y negativas</a:t>
            </a:r>
            <a:r>
              <a:rPr lang="es-ES" sz="2000" dirty="0">
                <a:solidFill>
                  <a:schemeClr val="bg1"/>
                </a:solidFill>
                <a:latin typeface="Calibri" panose="020F0502020204030204" pitchFamily="34" charset="0"/>
                <a:cs typeface="Calibri" panose="020F0502020204030204" pitchFamily="34" charset="0"/>
              </a:rPr>
              <a:t>, que implica que contraponen unos grupos de variables frente a otros.</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Estos </a:t>
            </a:r>
            <a:r>
              <a:rPr lang="es-ES" sz="2000" dirty="0">
                <a:solidFill>
                  <a:srgbClr val="FFFF00"/>
                </a:solidFill>
                <a:latin typeface="Calibri" panose="020F0502020204030204" pitchFamily="34" charset="0"/>
                <a:cs typeface="Calibri" panose="020F0502020204030204" pitchFamily="34" charset="0"/>
              </a:rPr>
              <a:t>factores “de forma”</a:t>
            </a:r>
            <a:r>
              <a:rPr lang="es-ES" sz="2000" dirty="0">
                <a:solidFill>
                  <a:schemeClr val="bg1"/>
                </a:solidFill>
                <a:latin typeface="Calibri" panose="020F0502020204030204" pitchFamily="34" charset="0"/>
                <a:cs typeface="Calibri" panose="020F0502020204030204" pitchFamily="34" charset="0"/>
              </a:rPr>
              <a:t> pueden frecuentemente escribirse como medias ponderadas de dos grupos de variables con distinto signo y contraponen las variables de un signo a las del otro.</a:t>
            </a:r>
          </a:p>
          <a:p>
            <a:endParaRPr lang="es-ES"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6858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a:xfrm>
            <a:off x="464271" y="574090"/>
            <a:ext cx="8596668" cy="1320800"/>
          </a:xfrm>
        </p:spPr>
        <p:txBody>
          <a:bodyPr/>
          <a:lstStyle/>
          <a:p>
            <a:r>
              <a:rPr lang="es-ES" dirty="0">
                <a:latin typeface="Calibri" panose="020F0502020204030204" pitchFamily="34" charset="0"/>
                <a:cs typeface="Calibri" panose="020F0502020204030204" pitchFamily="34" charset="0"/>
              </a:rPr>
              <a:t>Selección del número de componentes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464271" y="1458533"/>
                <a:ext cx="7880740" cy="4932584"/>
              </a:xfrm>
            </p:spPr>
            <p:txBody>
              <a:bodyPr>
                <a:noAutofit/>
              </a:bodyPr>
              <a:lstStyle/>
              <a:p>
                <a:pPr marL="0" indent="0">
                  <a:buNone/>
                </a:pPr>
                <a:r>
                  <a:rPr lang="es-ES" sz="2000" dirty="0">
                    <a:solidFill>
                      <a:schemeClr val="bg1"/>
                    </a:solidFill>
                    <a:latin typeface="Calibri" panose="020F0502020204030204" pitchFamily="34" charset="0"/>
                    <a:cs typeface="Calibri" panose="020F0502020204030204" pitchFamily="34" charset="0"/>
                  </a:rPr>
                  <a:t>Se han sugerido distintas reglas para seleccionar el número de componentes a mantener:</a:t>
                </a:r>
              </a:p>
              <a:p>
                <a:pPr marL="457200"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Realizar un </a:t>
                </a:r>
                <a:r>
                  <a:rPr lang="es-ES" sz="2000" dirty="0">
                    <a:solidFill>
                      <a:srgbClr val="92D050"/>
                    </a:solidFill>
                    <a:latin typeface="Calibri" panose="020F0502020204030204" pitchFamily="34" charset="0"/>
                    <a:cs typeface="Calibri" panose="020F0502020204030204" pitchFamily="34" charset="0"/>
                  </a:rPr>
                  <a:t>gráfico (</a:t>
                </a:r>
                <a:r>
                  <a:rPr lang="es-ES" sz="2000" dirty="0" err="1">
                    <a:solidFill>
                      <a:srgbClr val="92D050"/>
                    </a:solidFill>
                    <a:latin typeface="Calibri" panose="020F0502020204030204" pitchFamily="34" charset="0"/>
                    <a:cs typeface="Calibri" panose="020F0502020204030204" pitchFamily="34" charset="0"/>
                  </a:rPr>
                  <a:t>scree-plot</a:t>
                </a:r>
                <a:r>
                  <a:rPr lang="es-ES" sz="2000" dirty="0">
                    <a:solidFill>
                      <a:srgbClr val="92D050"/>
                    </a:solidFill>
                    <a:latin typeface="Calibri" panose="020F0502020204030204" pitchFamily="34" charset="0"/>
                    <a:cs typeface="Calibri" panose="020F0502020204030204" pitchFamily="34" charset="0"/>
                  </a:rPr>
                  <a:t>)</a:t>
                </a:r>
                <a:r>
                  <a:rPr lang="es-ES" sz="2000" dirty="0">
                    <a:solidFill>
                      <a:schemeClr val="bg1"/>
                    </a:solidFill>
                    <a:latin typeface="Calibri" panose="020F0502020204030204" pitchFamily="34" charset="0"/>
                    <a:cs typeface="Calibri" panose="020F0502020204030204" pitchFamily="34" charset="0"/>
                  </a:rPr>
                  <a:t> de </a:t>
                </a:r>
                <a14:m>
                  <m:oMath xmlns:m="http://schemas.openxmlformats.org/officeDocument/2006/math">
                    <m:sSub>
                      <m:sSubPr>
                        <m:ctrlPr>
                          <a:rPr lang="es-ES" sz="2000" b="0" i="1" dirty="0" smtClean="0">
                            <a:solidFill>
                              <a:schemeClr val="bg1"/>
                            </a:solidFill>
                            <a:latin typeface="Cambria Math" panose="02040503050406030204" pitchFamily="18" charset="0"/>
                            <a:cs typeface="Calibri" panose="020F0502020204030204" pitchFamily="34" charset="0"/>
                          </a:rPr>
                        </m:ctrlPr>
                      </m:sSubPr>
                      <m:e>
                        <m:r>
                          <a:rPr lang="es-ES" sz="2000" i="1" dirty="0" smtClean="0">
                            <a:solidFill>
                              <a:schemeClr val="bg1"/>
                            </a:solidFill>
                            <a:latin typeface="Cambria Math" panose="02040503050406030204" pitchFamily="18" charset="0"/>
                            <a:cs typeface="Calibri" panose="020F0502020204030204" pitchFamily="34" charset="0"/>
                          </a:rPr>
                          <m:t>𝜆</m:t>
                        </m:r>
                      </m:e>
                      <m:sub>
                        <m:r>
                          <a:rPr lang="es-ES" sz="2000" i="1" dirty="0" smtClean="0">
                            <a:solidFill>
                              <a:schemeClr val="bg1"/>
                            </a:solidFill>
                            <a:latin typeface="Cambria Math" panose="02040503050406030204" pitchFamily="18" charset="0"/>
                            <a:cs typeface="Calibri" panose="020F0502020204030204" pitchFamily="34" charset="0"/>
                          </a:rPr>
                          <m:t>𝑖</m:t>
                        </m:r>
                      </m:sub>
                    </m:sSub>
                  </m:oMath>
                </a14:m>
                <a:r>
                  <a:rPr lang="es-ES" sz="2000" dirty="0">
                    <a:solidFill>
                      <a:schemeClr val="bg1"/>
                    </a:solidFill>
                    <a:latin typeface="Calibri" panose="020F0502020204030204" pitchFamily="34" charset="0"/>
                    <a:cs typeface="Calibri" panose="020F0502020204030204" pitchFamily="34" charset="0"/>
                  </a:rPr>
                  <a:t> frente a </a:t>
                </a:r>
                <a14:m>
                  <m:oMath xmlns:m="http://schemas.openxmlformats.org/officeDocument/2006/math">
                    <m:r>
                      <a:rPr lang="es-ES" sz="2000" i="1" dirty="0">
                        <a:solidFill>
                          <a:schemeClr val="bg1"/>
                        </a:solidFill>
                        <a:latin typeface="Cambria Math" panose="02040503050406030204" pitchFamily="18" charset="0"/>
                        <a:cs typeface="Calibri" panose="020F0502020204030204" pitchFamily="34" charset="0"/>
                      </a:rPr>
                      <m:t>𝑖</m:t>
                    </m:r>
                  </m:oMath>
                </a14:m>
                <a:r>
                  <a:rPr lang="es-ES" sz="2000" dirty="0">
                    <a:solidFill>
                      <a:schemeClr val="bg1"/>
                    </a:solidFill>
                    <a:latin typeface="Calibri" panose="020F0502020204030204" pitchFamily="34" charset="0"/>
                    <a:cs typeface="Calibri" panose="020F0502020204030204" pitchFamily="34" charset="0"/>
                  </a:rPr>
                  <a:t>. Comenzar seleccionando componentes hasta que los restantes tengan aproximadamente el mismo valor de </a:t>
                </a:r>
                <a14:m>
                  <m:oMath xmlns:m="http://schemas.openxmlformats.org/officeDocument/2006/math">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𝜆</m:t>
                        </m:r>
                      </m:e>
                      <m:sub>
                        <m:r>
                          <a:rPr lang="es-ES" sz="2000" i="1" dirty="0">
                            <a:solidFill>
                              <a:schemeClr val="bg1"/>
                            </a:solidFill>
                            <a:latin typeface="Cambria Math" panose="02040503050406030204" pitchFamily="18" charset="0"/>
                            <a:cs typeface="Calibri" panose="020F0502020204030204" pitchFamily="34" charset="0"/>
                          </a:rPr>
                          <m:t>𝑖</m:t>
                        </m:r>
                      </m:sub>
                    </m:sSub>
                  </m:oMath>
                </a14:m>
                <a:r>
                  <a:rPr lang="es-ES" sz="2000" dirty="0">
                    <a:solidFill>
                      <a:schemeClr val="bg1"/>
                    </a:solidFill>
                    <a:latin typeface="Calibri" panose="020F0502020204030204" pitchFamily="34" charset="0"/>
                    <a:cs typeface="Calibri" panose="020F0502020204030204" pitchFamily="34" charset="0"/>
                  </a:rPr>
                  <a:t>. La idea es buscar un </a:t>
                </a:r>
                <a:r>
                  <a:rPr lang="es-ES" sz="2000" dirty="0">
                    <a:solidFill>
                      <a:srgbClr val="FFC000"/>
                    </a:solidFill>
                    <a:latin typeface="Calibri" panose="020F0502020204030204" pitchFamily="34" charset="0"/>
                    <a:cs typeface="Calibri" panose="020F0502020204030204" pitchFamily="34" charset="0"/>
                  </a:rPr>
                  <a:t>“codo” </a:t>
                </a:r>
                <a:r>
                  <a:rPr lang="es-ES" sz="2000" dirty="0">
                    <a:solidFill>
                      <a:schemeClr val="bg1"/>
                    </a:solidFill>
                    <a:latin typeface="Calibri" panose="020F0502020204030204" pitchFamily="34" charset="0"/>
                    <a:cs typeface="Calibri" panose="020F0502020204030204" pitchFamily="34" charset="0"/>
                  </a:rPr>
                  <a:t>en el gráfico, es decir, un punto a partir del cual los valores propios </a:t>
                </a:r>
                <a14:m>
                  <m:oMath xmlns:m="http://schemas.openxmlformats.org/officeDocument/2006/math">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𝜆</m:t>
                        </m:r>
                      </m:e>
                      <m:sub>
                        <m:r>
                          <a:rPr lang="es-ES" sz="2000" i="1" dirty="0">
                            <a:solidFill>
                              <a:schemeClr val="bg1"/>
                            </a:solidFill>
                            <a:latin typeface="Cambria Math" panose="02040503050406030204" pitchFamily="18" charset="0"/>
                            <a:cs typeface="Calibri" panose="020F0502020204030204" pitchFamily="34" charset="0"/>
                          </a:rPr>
                          <m:t>𝑖</m:t>
                        </m:r>
                      </m:sub>
                    </m:sSub>
                    <m:r>
                      <a:rPr lang="es-ES" sz="2000" i="1" dirty="0">
                        <a:solidFill>
                          <a:schemeClr val="bg1"/>
                        </a:solidFill>
                        <a:latin typeface="Cambria Math" panose="02040503050406030204" pitchFamily="18" charset="0"/>
                        <a:cs typeface="Calibri" panose="020F0502020204030204" pitchFamily="34" charset="0"/>
                      </a:rPr>
                      <m:t> </m:t>
                    </m:r>
                  </m:oMath>
                </a14:m>
                <a:r>
                  <a:rPr lang="es-ES" sz="2000" dirty="0">
                    <a:solidFill>
                      <a:schemeClr val="bg1"/>
                    </a:solidFill>
                    <a:latin typeface="Calibri" panose="020F0502020204030204" pitchFamily="34" charset="0"/>
                    <a:cs typeface="Calibri" panose="020F0502020204030204" pitchFamily="34" charset="0"/>
                  </a:rPr>
                  <a:t>son aproximadamente iguales. El criterio es quedarse con un número de componentes que excluya los asociados a valores pequeños y aproximadamente del mismo tamaño.</a:t>
                </a:r>
              </a:p>
              <a:p>
                <a:pPr marL="457200"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Seleccionar componentes hasta cubrir una </a:t>
                </a:r>
                <a:r>
                  <a:rPr lang="es-ES" sz="2000" dirty="0">
                    <a:solidFill>
                      <a:srgbClr val="FFC000"/>
                    </a:solidFill>
                    <a:latin typeface="Calibri" panose="020F0502020204030204" pitchFamily="34" charset="0"/>
                    <a:cs typeface="Calibri" panose="020F0502020204030204" pitchFamily="34" charset="0"/>
                  </a:rPr>
                  <a:t>proporción determinada de varianza</a:t>
                </a:r>
                <a:r>
                  <a:rPr lang="es-ES" sz="2000" dirty="0">
                    <a:solidFill>
                      <a:schemeClr val="bg1"/>
                    </a:solidFill>
                    <a:latin typeface="Calibri" panose="020F0502020204030204" pitchFamily="34" charset="0"/>
                    <a:cs typeface="Calibri" panose="020F0502020204030204" pitchFamily="34" charset="0"/>
                  </a:rPr>
                  <a:t>, como el 80% o el 90%. Esta regla es arbitraria y debe aplicarse con cierto </a:t>
                </a:r>
                <a:r>
                  <a:rPr lang="es-ES" sz="2000" dirty="0">
                    <a:solidFill>
                      <a:srgbClr val="92D050"/>
                    </a:solidFill>
                    <a:latin typeface="Calibri" panose="020F0502020204030204" pitchFamily="34" charset="0"/>
                    <a:cs typeface="Calibri" panose="020F0502020204030204" pitchFamily="34" charset="0"/>
                  </a:rPr>
                  <a:t>cuidado</a:t>
                </a:r>
                <a:r>
                  <a:rPr lang="es-ES" sz="2000" dirty="0">
                    <a:solidFill>
                      <a:schemeClr val="bg1"/>
                    </a:solidFill>
                    <a:latin typeface="Calibri" panose="020F0502020204030204" pitchFamily="34" charset="0"/>
                    <a:cs typeface="Calibri" panose="020F0502020204030204" pitchFamily="34" charset="0"/>
                  </a:rPr>
                  <a:t>. Por ejemplo, es posible que un único componente de “tamaño” recoja el 90% de la variabilidad y sin embargo pueden existir otros componentes que sean muy adecuados para explicar la “forma” las variables.</a:t>
                </a: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464271" y="1458533"/>
                <a:ext cx="7880740" cy="4932584"/>
              </a:xfrm>
              <a:blipFill>
                <a:blip r:embed="rId2"/>
                <a:stretch>
                  <a:fillRect l="-773" t="-618" r="-773" b="-1978"/>
                </a:stretch>
              </a:blipFill>
            </p:spPr>
            <p:txBody>
              <a:bodyPr/>
              <a:lstStyle/>
              <a:p>
                <a:r>
                  <a:rPr lang="es-ES">
                    <a:noFill/>
                  </a:rPr>
                  <a:t> </a:t>
                </a:r>
              </a:p>
            </p:txBody>
          </p:sp>
        </mc:Fallback>
      </mc:AlternateContent>
      <p:pic>
        <p:nvPicPr>
          <p:cNvPr id="4" name="Imagen 3">
            <a:extLst>
              <a:ext uri="{FF2B5EF4-FFF2-40B4-BE49-F238E27FC236}">
                <a16:creationId xmlns:a16="http://schemas.microsoft.com/office/drawing/2014/main" id="{F1E12568-3223-4551-A38D-68027CD2484E}"/>
              </a:ext>
            </a:extLst>
          </p:cNvPr>
          <p:cNvPicPr>
            <a:picLocks noChangeAspect="1"/>
          </p:cNvPicPr>
          <p:nvPr/>
        </p:nvPicPr>
        <p:blipFill>
          <a:blip r:embed="rId3"/>
          <a:stretch>
            <a:fillRect/>
          </a:stretch>
        </p:blipFill>
        <p:spPr>
          <a:xfrm>
            <a:off x="8264753" y="149768"/>
            <a:ext cx="3751302" cy="26175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1024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a:xfrm>
            <a:off x="446515" y="582967"/>
            <a:ext cx="8596668" cy="1320800"/>
          </a:xfrm>
        </p:spPr>
        <p:txBody>
          <a:bodyPr/>
          <a:lstStyle/>
          <a:p>
            <a:r>
              <a:rPr lang="es-ES" dirty="0">
                <a:latin typeface="Calibri" panose="020F0502020204030204" pitchFamily="34" charset="0"/>
                <a:cs typeface="Calibri" panose="020F0502020204030204" pitchFamily="34" charset="0"/>
              </a:rPr>
              <a:t>Selección del número de componentes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446515" y="1556189"/>
                <a:ext cx="9156477" cy="4932584"/>
              </a:xfrm>
            </p:spPr>
            <p:txBody>
              <a:bodyPr>
                <a:noAutofit/>
              </a:bodyPr>
              <a:lstStyle/>
              <a:p>
                <a:pPr marL="0" indent="0">
                  <a:buNone/>
                </a:pPr>
                <a:r>
                  <a:rPr lang="es-ES" sz="2000" dirty="0">
                    <a:solidFill>
                      <a:schemeClr val="bg1"/>
                    </a:solidFill>
                    <a:latin typeface="Calibri" panose="020F0502020204030204" pitchFamily="34" charset="0"/>
                    <a:cs typeface="Calibri" panose="020F0502020204030204" pitchFamily="34" charset="0"/>
                  </a:rPr>
                  <a:t>Se han sugerido distintas reglas para seleccionar el número de componentes a mantener:</a:t>
                </a:r>
              </a:p>
              <a:p>
                <a:pPr marL="457200" indent="-457200">
                  <a:buFont typeface="+mj-lt"/>
                  <a:buAutoNum type="arabicPeriod" startAt="3"/>
                </a:pPr>
                <a:r>
                  <a:rPr lang="es-ES" sz="2000" dirty="0">
                    <a:solidFill>
                      <a:srgbClr val="92D050"/>
                    </a:solidFill>
                    <a:latin typeface="Calibri" panose="020F0502020204030204" pitchFamily="34" charset="0"/>
                    <a:cs typeface="Calibri" panose="020F0502020204030204" pitchFamily="34" charset="0"/>
                  </a:rPr>
                  <a:t>Desechar</a:t>
                </a:r>
                <a:r>
                  <a:rPr lang="es-ES" sz="2000" dirty="0">
                    <a:solidFill>
                      <a:schemeClr val="bg1"/>
                    </a:solidFill>
                    <a:latin typeface="Calibri" panose="020F0502020204030204" pitchFamily="34" charset="0"/>
                    <a:cs typeface="Calibri" panose="020F0502020204030204" pitchFamily="34" charset="0"/>
                  </a:rPr>
                  <a:t> aquellos componentes asociados a </a:t>
                </a:r>
                <a:r>
                  <a:rPr lang="es-ES" sz="2000" dirty="0">
                    <a:solidFill>
                      <a:srgbClr val="FFC000"/>
                    </a:solidFill>
                    <a:latin typeface="Calibri" panose="020F0502020204030204" pitchFamily="34" charset="0"/>
                    <a:cs typeface="Calibri" panose="020F0502020204030204" pitchFamily="34" charset="0"/>
                  </a:rPr>
                  <a:t>valores propios inferiores a una cota</a:t>
                </a:r>
                <a:r>
                  <a:rPr lang="es-ES" sz="2000" dirty="0">
                    <a:solidFill>
                      <a:schemeClr val="bg1"/>
                    </a:solidFill>
                    <a:latin typeface="Calibri" panose="020F0502020204030204" pitchFamily="34" charset="0"/>
                    <a:cs typeface="Calibri" panose="020F0502020204030204" pitchFamily="34" charset="0"/>
                  </a:rPr>
                  <a:t>, que suele fijarse como la varianza media </a:t>
                </a:r>
                <a14:m>
                  <m:oMath xmlns:m="http://schemas.openxmlformats.org/officeDocument/2006/math">
                    <m:nary>
                      <m:naryPr>
                        <m:chr m:val="∑"/>
                        <m:subHide m:val="on"/>
                        <m:supHide m:val="on"/>
                        <m:ctrlPr>
                          <a:rPr lang="es-ES" sz="2000" i="1" dirty="0" smtClean="0">
                            <a:solidFill>
                              <a:schemeClr val="bg1"/>
                            </a:solidFill>
                            <a:latin typeface="Cambria Math" panose="02040503050406030204" pitchFamily="18" charset="0"/>
                            <a:cs typeface="Calibri" panose="020F0502020204030204" pitchFamily="34" charset="0"/>
                          </a:rPr>
                        </m:ctrlPr>
                      </m:naryPr>
                      <m:sub/>
                      <m:sup/>
                      <m:e>
                        <m:f>
                          <m:fPr>
                            <m:type m:val="lin"/>
                            <m:ctrlPr>
                              <a:rPr lang="es-ES" sz="2000" b="0" i="1" dirty="0" smtClean="0">
                                <a:solidFill>
                                  <a:schemeClr val="bg1"/>
                                </a:solidFill>
                                <a:latin typeface="Cambria Math" panose="02040503050406030204" pitchFamily="18" charset="0"/>
                                <a:cs typeface="Calibri" panose="020F0502020204030204" pitchFamily="34" charset="0"/>
                              </a:rPr>
                            </m:ctrlPr>
                          </m:fPr>
                          <m:num>
                            <m:sSub>
                              <m:sSubPr>
                                <m:ctrlPr>
                                  <a:rPr lang="es-ES" sz="2000" b="0" i="1" dirty="0" smtClean="0">
                                    <a:solidFill>
                                      <a:schemeClr val="bg1"/>
                                    </a:solidFill>
                                    <a:latin typeface="Cambria Math" panose="02040503050406030204" pitchFamily="18" charset="0"/>
                                    <a:cs typeface="Calibri" panose="020F0502020204030204" pitchFamily="34" charset="0"/>
                                  </a:rPr>
                                </m:ctrlPr>
                              </m:sSubPr>
                              <m:e>
                                <m:r>
                                  <a:rPr lang="es-ES" sz="2000" b="0" i="1" dirty="0" smtClean="0">
                                    <a:solidFill>
                                      <a:schemeClr val="bg1"/>
                                    </a:solidFill>
                                    <a:latin typeface="Cambria Math" panose="02040503050406030204" pitchFamily="18" charset="0"/>
                                    <a:cs typeface="Calibri" panose="020F0502020204030204" pitchFamily="34" charset="0"/>
                                  </a:rPr>
                                  <m:t>𝜆</m:t>
                                </m:r>
                              </m:e>
                              <m:sub>
                                <m:r>
                                  <a:rPr lang="es-ES" sz="2000" b="0" i="1" dirty="0" smtClean="0">
                                    <a:solidFill>
                                      <a:schemeClr val="bg1"/>
                                    </a:solidFill>
                                    <a:latin typeface="Cambria Math" panose="02040503050406030204" pitchFamily="18" charset="0"/>
                                    <a:cs typeface="Calibri" panose="020F0502020204030204" pitchFamily="34" charset="0"/>
                                  </a:rPr>
                                  <m:t>𝑖</m:t>
                                </m:r>
                              </m:sub>
                            </m:sSub>
                          </m:num>
                          <m:den>
                            <m:r>
                              <a:rPr lang="es-ES" sz="2000" b="0" i="1" dirty="0" smtClean="0">
                                <a:solidFill>
                                  <a:schemeClr val="bg1"/>
                                </a:solidFill>
                                <a:latin typeface="Cambria Math" panose="02040503050406030204" pitchFamily="18" charset="0"/>
                                <a:cs typeface="Calibri" panose="020F0502020204030204" pitchFamily="34" charset="0"/>
                              </a:rPr>
                              <m:t>𝑝</m:t>
                            </m:r>
                          </m:den>
                        </m:f>
                      </m:e>
                    </m:nary>
                  </m:oMath>
                </a14:m>
                <a:r>
                  <a:rPr lang="es-ES" sz="2000" dirty="0">
                    <a:solidFill>
                      <a:schemeClr val="bg1"/>
                    </a:solidFill>
                    <a:latin typeface="Calibri" panose="020F0502020204030204" pitchFamily="34" charset="0"/>
                    <a:cs typeface="Calibri" panose="020F0502020204030204" pitchFamily="34" charset="0"/>
                  </a:rPr>
                  <a:t>, En particular, cuando se trabaja con la matriz de correlación </a:t>
                </a:r>
                <a14:m>
                  <m:oMath xmlns:m="http://schemas.openxmlformats.org/officeDocument/2006/math">
                    <m:r>
                      <a:rPr lang="es-ES" sz="2000" b="0" i="1" dirty="0" smtClean="0">
                        <a:solidFill>
                          <a:schemeClr val="bg1"/>
                        </a:solidFill>
                        <a:latin typeface="Cambria Math" panose="02040503050406030204" pitchFamily="18" charset="0"/>
                        <a:cs typeface="Calibri" panose="020F0502020204030204" pitchFamily="34" charset="0"/>
                      </a:rPr>
                      <m:t>𝑅</m:t>
                    </m:r>
                  </m:oMath>
                </a14:m>
                <a:r>
                  <a:rPr lang="es-ES" sz="2000" dirty="0">
                    <a:solidFill>
                      <a:schemeClr val="bg1"/>
                    </a:solidFill>
                    <a:latin typeface="Calibri" panose="020F0502020204030204" pitchFamily="34" charset="0"/>
                    <a:cs typeface="Calibri" panose="020F0502020204030204" pitchFamily="34" charset="0"/>
                  </a:rPr>
                  <a:t>, el valor medio de los componentes es 1, y esta regla lleva a seleccionar los valores propios mayores que la unidad. De nuevo esta regla es </a:t>
                </a:r>
                <a:r>
                  <a:rPr lang="es-ES" sz="2000" dirty="0">
                    <a:solidFill>
                      <a:srgbClr val="FFFF00"/>
                    </a:solidFill>
                    <a:latin typeface="Calibri" panose="020F0502020204030204" pitchFamily="34" charset="0"/>
                    <a:cs typeface="Calibri" panose="020F0502020204030204" pitchFamily="34" charset="0"/>
                  </a:rPr>
                  <a:t>arbitraria</a:t>
                </a:r>
                <a:r>
                  <a:rPr lang="es-ES" sz="2000" dirty="0">
                    <a:solidFill>
                      <a:schemeClr val="bg1"/>
                    </a:solidFill>
                    <a:latin typeface="Calibri" panose="020F0502020204030204" pitchFamily="34" charset="0"/>
                    <a:cs typeface="Calibri" panose="020F0502020204030204" pitchFamily="34" charset="0"/>
                  </a:rPr>
                  <a:t>: una variable que sea independiente del resto puede tener un valor propio mayor que la unidad. Sin embargo, si está incorrelada con el resto puede ser una variable poco relevante para el análisis, y no aportar mucho a la comprensión del fenómeno global.</a:t>
                </a: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446515" y="1556189"/>
                <a:ext cx="9156477" cy="4932584"/>
              </a:xfrm>
              <a:blipFill>
                <a:blip r:embed="rId2"/>
                <a:stretch>
                  <a:fillRect l="-666" t="-618" r="-732"/>
                </a:stretch>
              </a:blipFill>
            </p:spPr>
            <p:txBody>
              <a:bodyPr/>
              <a:lstStyle/>
              <a:p>
                <a:r>
                  <a:rPr lang="es-ES">
                    <a:noFill/>
                  </a:rPr>
                  <a:t> </a:t>
                </a:r>
              </a:p>
            </p:txBody>
          </p:sp>
        </mc:Fallback>
      </mc:AlternateContent>
    </p:spTree>
    <p:extLst>
      <p:ext uri="{BB962C8B-B14F-4D97-AF65-F5344CB8AC3E}">
        <p14:creationId xmlns:p14="http://schemas.microsoft.com/office/powerpoint/2010/main" val="133202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Representación gráfica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56189"/>
                <a:ext cx="9156477" cy="4932584"/>
              </a:xfrm>
            </p:spPr>
            <p:txBody>
              <a:bodyPr>
                <a:noAutofit/>
              </a:bodyPr>
              <a:lstStyle/>
              <a:p>
                <a:r>
                  <a:rPr lang="es-ES" sz="2000" dirty="0">
                    <a:solidFill>
                      <a:schemeClr val="bg1"/>
                    </a:solidFill>
                    <a:latin typeface="Calibri" panose="020F0502020204030204" pitchFamily="34" charset="0"/>
                    <a:cs typeface="Calibri" panose="020F0502020204030204" pitchFamily="34" charset="0"/>
                  </a:rPr>
                  <a:t>La interpretación de los componentes principales se favorece representando las </a:t>
                </a:r>
                <a:r>
                  <a:rPr lang="es-ES" sz="2000" dirty="0">
                    <a:solidFill>
                      <a:srgbClr val="FFC000"/>
                    </a:solidFill>
                    <a:latin typeface="Calibri" panose="020F0502020204030204" pitchFamily="34" charset="0"/>
                    <a:cs typeface="Calibri" panose="020F0502020204030204" pitchFamily="34" charset="0"/>
                  </a:rPr>
                  <a:t>proyecciones de las observaciones </a:t>
                </a:r>
                <a:r>
                  <a:rPr lang="es-ES" sz="2000" dirty="0">
                    <a:solidFill>
                      <a:schemeClr val="bg1"/>
                    </a:solidFill>
                    <a:latin typeface="Calibri" panose="020F0502020204030204" pitchFamily="34" charset="0"/>
                    <a:cs typeface="Calibri" panose="020F0502020204030204" pitchFamily="34" charset="0"/>
                  </a:rPr>
                  <a:t>sobre un espacio de </a:t>
                </a:r>
                <a:r>
                  <a:rPr lang="es-ES" sz="2000" dirty="0">
                    <a:solidFill>
                      <a:srgbClr val="92D050"/>
                    </a:solidFill>
                    <a:latin typeface="Calibri" panose="020F0502020204030204" pitchFamily="34" charset="0"/>
                    <a:cs typeface="Calibri" panose="020F0502020204030204" pitchFamily="34" charset="0"/>
                  </a:rPr>
                  <a:t>dimensión dos</a:t>
                </a:r>
                <a:r>
                  <a:rPr lang="es-ES" sz="2000" dirty="0">
                    <a:solidFill>
                      <a:schemeClr val="bg1"/>
                    </a:solidFill>
                    <a:latin typeface="Calibri" panose="020F0502020204030204" pitchFamily="34" charset="0"/>
                    <a:cs typeface="Calibri" panose="020F0502020204030204" pitchFamily="34" charset="0"/>
                  </a:rPr>
                  <a:t>, definido por parejas de los componentes principales más importantes. </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La representación habitual es tomar </a:t>
                </a:r>
                <a:r>
                  <a:rPr lang="es-ES" sz="2000" dirty="0">
                    <a:solidFill>
                      <a:srgbClr val="FFC000"/>
                    </a:solidFill>
                    <a:latin typeface="Calibri" panose="020F0502020204030204" pitchFamily="34" charset="0"/>
                    <a:cs typeface="Calibri" panose="020F0502020204030204" pitchFamily="34" charset="0"/>
                  </a:rPr>
                  <a:t>dos ejes ortogonales </a:t>
                </a:r>
                <a:r>
                  <a:rPr lang="es-ES" sz="2000" dirty="0">
                    <a:solidFill>
                      <a:schemeClr val="bg1"/>
                    </a:solidFill>
                    <a:latin typeface="Calibri" panose="020F0502020204030204" pitchFamily="34" charset="0"/>
                    <a:cs typeface="Calibri" panose="020F0502020204030204" pitchFamily="34" charset="0"/>
                  </a:rPr>
                  <a:t>que representen los dos componentes considerados, y situar cada punto sobre ese plano por sus coordenadas con relación a estos ejes, que son los valores de los dos componentes para esa observación.</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rgbClr val="92D050"/>
                    </a:solidFill>
                    <a:latin typeface="Calibri" panose="020F0502020204030204" pitchFamily="34" charset="0"/>
                    <a:cs typeface="Calibri" panose="020F0502020204030204" pitchFamily="34" charset="0"/>
                  </a:rPr>
                  <a:t>Por ejemplo, </a:t>
                </a:r>
                <a:r>
                  <a:rPr lang="es-ES" sz="2000" dirty="0">
                    <a:solidFill>
                      <a:schemeClr val="bg1"/>
                    </a:solidFill>
                    <a:latin typeface="Calibri" panose="020F0502020204030204" pitchFamily="34" charset="0"/>
                    <a:cs typeface="Calibri" panose="020F0502020204030204" pitchFamily="34" charset="0"/>
                  </a:rPr>
                  <a:t>en el plano de los dos primeros componentes, las coordenadas del punto </a:t>
                </a:r>
                <a14:m>
                  <m:oMath xmlns:m="http://schemas.openxmlformats.org/officeDocument/2006/math">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1" i="0" smtClean="0">
                            <a:solidFill>
                              <a:schemeClr val="bg1"/>
                            </a:solidFill>
                            <a:latin typeface="Cambria Math" panose="02040503050406030204" pitchFamily="18" charset="0"/>
                            <a:cs typeface="Calibri" panose="020F0502020204030204" pitchFamily="34" charset="0"/>
                          </a:rPr>
                          <m:t>𝐱</m:t>
                        </m:r>
                      </m:e>
                      <m:sub>
                        <m:r>
                          <a:rPr lang="es-ES" sz="2000" b="0" i="1" smtClean="0">
                            <a:solidFill>
                              <a:schemeClr val="bg1"/>
                            </a:solidFill>
                            <a:latin typeface="Cambria Math" panose="02040503050406030204" pitchFamily="18" charset="0"/>
                            <a:cs typeface="Calibri" panose="020F0502020204030204" pitchFamily="34" charset="0"/>
                          </a:rPr>
                          <m:t>𝑖</m:t>
                        </m:r>
                      </m:sub>
                    </m:sSub>
                  </m:oMath>
                </a14:m>
                <a:r>
                  <a:rPr lang="es-ES" sz="2000" dirty="0">
                    <a:solidFill>
                      <a:schemeClr val="bg1"/>
                    </a:solidFill>
                    <a:latin typeface="Calibri" panose="020F0502020204030204" pitchFamily="34" charset="0"/>
                    <a:cs typeface="Calibri" panose="020F0502020204030204" pitchFamily="34" charset="0"/>
                  </a:rPr>
                  <a:t> son </a:t>
                </a:r>
                <a14:m>
                  <m:oMath xmlns:m="http://schemas.openxmlformats.org/officeDocument/2006/math">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1" i="0" smtClean="0">
                            <a:solidFill>
                              <a:schemeClr val="bg1"/>
                            </a:solidFill>
                            <a:latin typeface="Cambria Math" panose="02040503050406030204" pitchFamily="18" charset="0"/>
                            <a:cs typeface="Calibri" panose="020F0502020204030204" pitchFamily="34" charset="0"/>
                          </a:rPr>
                          <m:t>𝐳</m:t>
                        </m:r>
                      </m:e>
                      <m:sub>
                        <m:r>
                          <a:rPr lang="es-ES" sz="2000" b="0" i="1" smtClean="0">
                            <a:solidFill>
                              <a:schemeClr val="bg1"/>
                            </a:solidFill>
                            <a:latin typeface="Cambria Math" panose="02040503050406030204" pitchFamily="18" charset="0"/>
                            <a:cs typeface="Calibri" panose="020F0502020204030204" pitchFamily="34" charset="0"/>
                          </a:rPr>
                          <m:t>1</m:t>
                        </m:r>
                        <m:r>
                          <a:rPr lang="es-ES" sz="2000" b="0" i="1" smtClean="0">
                            <a:solidFill>
                              <a:schemeClr val="bg1"/>
                            </a:solidFill>
                            <a:latin typeface="Cambria Math" panose="02040503050406030204" pitchFamily="18" charset="0"/>
                            <a:cs typeface="Calibri" panose="020F0502020204030204" pitchFamily="34" charset="0"/>
                          </a:rPr>
                          <m:t>𝑖</m:t>
                        </m:r>
                      </m:sub>
                    </m:sSub>
                    <m:r>
                      <a:rPr lang="es-ES" sz="2000" b="0" i="1" smtClean="0">
                        <a:solidFill>
                          <a:schemeClr val="bg1"/>
                        </a:solidFill>
                        <a:latin typeface="Cambria Math" panose="02040503050406030204" pitchFamily="18" charset="0"/>
                        <a:cs typeface="Calibri" panose="020F0502020204030204" pitchFamily="34" charset="0"/>
                      </a:rPr>
                      <m:t>=</m:t>
                    </m:r>
                    <m:sSubSup>
                      <m:sSubSupPr>
                        <m:ctrlPr>
                          <a:rPr lang="es-ES" sz="2000" b="0" i="1" smtClean="0">
                            <a:solidFill>
                              <a:schemeClr val="bg1"/>
                            </a:solidFill>
                            <a:latin typeface="Cambria Math" panose="02040503050406030204" pitchFamily="18" charset="0"/>
                            <a:cs typeface="Calibri" panose="020F0502020204030204" pitchFamily="34" charset="0"/>
                          </a:rPr>
                        </m:ctrlPr>
                      </m:sSubSupPr>
                      <m:e>
                        <m:r>
                          <a:rPr lang="es-ES" sz="2000" b="1" i="0" smtClean="0">
                            <a:solidFill>
                              <a:schemeClr val="bg1"/>
                            </a:solidFill>
                            <a:latin typeface="Cambria Math" panose="02040503050406030204" pitchFamily="18" charset="0"/>
                            <a:cs typeface="Calibri" panose="020F0502020204030204" pitchFamily="34" charset="0"/>
                          </a:rPr>
                          <m:t>𝐚</m:t>
                        </m:r>
                      </m:e>
                      <m:sub>
                        <m:r>
                          <a:rPr lang="es-ES" sz="2000" b="0" i="1" smtClean="0">
                            <a:solidFill>
                              <a:schemeClr val="bg1"/>
                            </a:solidFill>
                            <a:latin typeface="Cambria Math" panose="02040503050406030204" pitchFamily="18" charset="0"/>
                            <a:cs typeface="Calibri" panose="020F0502020204030204" pitchFamily="34" charset="0"/>
                          </a:rPr>
                          <m:t>1</m:t>
                        </m:r>
                      </m:sub>
                      <m:sup>
                        <m:r>
                          <a:rPr lang="es-ES" sz="2000" b="0" i="1" smtClean="0">
                            <a:solidFill>
                              <a:schemeClr val="bg1"/>
                            </a:solidFill>
                            <a:latin typeface="Cambria Math" panose="02040503050406030204" pitchFamily="18" charset="0"/>
                            <a:cs typeface="Calibri" panose="020F0502020204030204" pitchFamily="34" charset="0"/>
                          </a:rPr>
                          <m:t>𝑡</m:t>
                        </m:r>
                      </m:sup>
                    </m:sSubSup>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1" i="0" smtClean="0">
                            <a:solidFill>
                              <a:schemeClr val="bg1"/>
                            </a:solidFill>
                            <a:latin typeface="Cambria Math" panose="02040503050406030204" pitchFamily="18" charset="0"/>
                            <a:cs typeface="Calibri" panose="020F0502020204030204" pitchFamily="34" charset="0"/>
                          </a:rPr>
                          <m:t>𝐱</m:t>
                        </m:r>
                      </m:e>
                      <m:sub>
                        <m:r>
                          <a:rPr lang="es-ES" sz="2000" b="0" i="1" smtClean="0">
                            <a:solidFill>
                              <a:schemeClr val="bg1"/>
                            </a:solidFill>
                            <a:latin typeface="Cambria Math" panose="02040503050406030204" pitchFamily="18" charset="0"/>
                            <a:cs typeface="Calibri" panose="020F0502020204030204" pitchFamily="34" charset="0"/>
                          </a:rPr>
                          <m:t>𝑖</m:t>
                        </m:r>
                      </m:sub>
                    </m:sSub>
                  </m:oMath>
                </a14:m>
                <a:r>
                  <a:rPr lang="es-ES" sz="2000" dirty="0">
                    <a:solidFill>
                      <a:schemeClr val="bg1"/>
                    </a:solidFill>
                    <a:latin typeface="Calibri" panose="020F0502020204030204" pitchFamily="34" charset="0"/>
                    <a:cs typeface="Calibri" panose="020F0502020204030204" pitchFamily="34" charset="0"/>
                  </a:rPr>
                  <a:t> y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b="1" i="0">
                            <a:solidFill>
                              <a:schemeClr val="bg1"/>
                            </a:solidFill>
                            <a:latin typeface="Cambria Math" panose="02040503050406030204" pitchFamily="18" charset="0"/>
                            <a:cs typeface="Calibri" panose="020F0502020204030204" pitchFamily="34" charset="0"/>
                          </a:rPr>
                          <m:t>𝐳</m:t>
                        </m:r>
                      </m:e>
                      <m:sub>
                        <m:r>
                          <a:rPr lang="es-ES" sz="2000" b="0" i="1" smtClean="0">
                            <a:solidFill>
                              <a:schemeClr val="bg1"/>
                            </a:solidFill>
                            <a:latin typeface="Cambria Math" panose="02040503050406030204" pitchFamily="18" charset="0"/>
                            <a:cs typeface="Calibri" panose="020F0502020204030204" pitchFamily="34" charset="0"/>
                          </a:rPr>
                          <m:t>2</m:t>
                        </m:r>
                        <m:r>
                          <a:rPr lang="es-ES" sz="2000" i="1">
                            <a:solidFill>
                              <a:schemeClr val="bg1"/>
                            </a:solidFill>
                            <a:latin typeface="Cambria Math" panose="02040503050406030204" pitchFamily="18" charset="0"/>
                            <a:cs typeface="Calibri" panose="020F0502020204030204" pitchFamily="34" charset="0"/>
                          </a:rPr>
                          <m:t>𝑖</m:t>
                        </m:r>
                      </m:sub>
                    </m:sSub>
                    <m:r>
                      <a:rPr lang="es-ES" sz="2000" i="1">
                        <a:solidFill>
                          <a:schemeClr val="bg1"/>
                        </a:solidFill>
                        <a:latin typeface="Cambria Math" panose="02040503050406030204" pitchFamily="18" charset="0"/>
                        <a:cs typeface="Calibri" panose="020F0502020204030204" pitchFamily="34" charset="0"/>
                      </a:rPr>
                      <m:t>=</m:t>
                    </m:r>
                    <m:sSubSup>
                      <m:sSubSupPr>
                        <m:ctrlPr>
                          <a:rPr lang="es-ES" sz="2000" i="1">
                            <a:solidFill>
                              <a:schemeClr val="bg1"/>
                            </a:solidFill>
                            <a:latin typeface="Cambria Math" panose="02040503050406030204" pitchFamily="18" charset="0"/>
                            <a:cs typeface="Calibri" panose="020F0502020204030204" pitchFamily="34" charset="0"/>
                          </a:rPr>
                        </m:ctrlPr>
                      </m:sSubSupPr>
                      <m:e>
                        <m:r>
                          <a:rPr lang="es-ES" sz="2000" b="1" i="0">
                            <a:solidFill>
                              <a:schemeClr val="bg1"/>
                            </a:solidFill>
                            <a:latin typeface="Cambria Math" panose="02040503050406030204" pitchFamily="18" charset="0"/>
                            <a:cs typeface="Calibri" panose="020F0502020204030204" pitchFamily="34" charset="0"/>
                          </a:rPr>
                          <m:t>𝐚</m:t>
                        </m:r>
                      </m:e>
                      <m:sub>
                        <m:r>
                          <a:rPr lang="es-ES" sz="2000" b="0" i="1" smtClean="0">
                            <a:solidFill>
                              <a:schemeClr val="bg1"/>
                            </a:solidFill>
                            <a:latin typeface="Cambria Math" panose="02040503050406030204" pitchFamily="18" charset="0"/>
                            <a:cs typeface="Calibri" panose="020F0502020204030204" pitchFamily="34" charset="0"/>
                          </a:rPr>
                          <m:t>2</m:t>
                        </m:r>
                      </m:sub>
                      <m:sup>
                        <m:r>
                          <a:rPr lang="es-ES" sz="2000" i="1">
                            <a:solidFill>
                              <a:schemeClr val="bg1"/>
                            </a:solidFill>
                            <a:latin typeface="Cambria Math" panose="02040503050406030204" pitchFamily="18" charset="0"/>
                            <a:cs typeface="Calibri" panose="020F0502020204030204" pitchFamily="34" charset="0"/>
                          </a:rPr>
                          <m:t>𝑡</m:t>
                        </m:r>
                      </m:sup>
                    </m:sSubSup>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b="1" i="0">
                            <a:solidFill>
                              <a:schemeClr val="bg1"/>
                            </a:solidFill>
                            <a:latin typeface="Cambria Math" panose="02040503050406030204" pitchFamily="18" charset="0"/>
                            <a:cs typeface="Calibri" panose="020F0502020204030204" pitchFamily="34" charset="0"/>
                          </a:rPr>
                          <m:t>𝐱</m:t>
                        </m:r>
                      </m:e>
                      <m:sub>
                        <m:r>
                          <a:rPr lang="es-ES" sz="2000" i="1">
                            <a:solidFill>
                              <a:schemeClr val="bg1"/>
                            </a:solidFill>
                            <a:latin typeface="Cambria Math" panose="02040503050406030204" pitchFamily="18" charset="0"/>
                            <a:cs typeface="Calibri" panose="020F0502020204030204" pitchFamily="34" charset="0"/>
                          </a:rPr>
                          <m:t>𝑖</m:t>
                        </m:r>
                      </m:sub>
                    </m:sSub>
                  </m:oMath>
                </a14:m>
                <a:endParaRPr lang="es-ES" sz="2000" dirty="0">
                  <a:solidFill>
                    <a:schemeClr val="bg1"/>
                  </a:solidFill>
                  <a:latin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56189"/>
                <a:ext cx="9156477" cy="4932584"/>
              </a:xfrm>
              <a:blipFill>
                <a:blip r:embed="rId2"/>
                <a:stretch>
                  <a:fillRect l="-266" t="-618" r="-1132"/>
                </a:stretch>
              </a:blipFill>
            </p:spPr>
            <p:txBody>
              <a:bodyPr/>
              <a:lstStyle/>
              <a:p>
                <a:r>
                  <a:rPr lang="es-ES">
                    <a:noFill/>
                  </a:rPr>
                  <a:t> </a:t>
                </a:r>
              </a:p>
            </p:txBody>
          </p:sp>
        </mc:Fallback>
      </mc:AlternateContent>
    </p:spTree>
    <p:extLst>
      <p:ext uri="{BB962C8B-B14F-4D97-AF65-F5344CB8AC3E}">
        <p14:creationId xmlns:p14="http://schemas.microsoft.com/office/powerpoint/2010/main" val="26271407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1533</TotalTime>
  <Words>703</Words>
  <Application>Microsoft Office PowerPoint</Application>
  <PresentationFormat>Panorámica</PresentationFormat>
  <Paragraphs>38</Paragraphs>
  <Slides>7</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7</vt:i4>
      </vt:variant>
    </vt:vector>
  </HeadingPairs>
  <TitlesOfParts>
    <vt:vector size="15" baseType="lpstr">
      <vt:lpstr>Arial</vt:lpstr>
      <vt:lpstr>Calibri</vt:lpstr>
      <vt:lpstr>Calibri Light</vt:lpstr>
      <vt:lpstr>Cambria Math</vt:lpstr>
      <vt:lpstr>Trebuchet MS</vt:lpstr>
      <vt:lpstr>Wingdings 3</vt:lpstr>
      <vt:lpstr>Tema de Office</vt:lpstr>
      <vt:lpstr>Faceta</vt:lpstr>
      <vt:lpstr>Interpretación de los componentes</vt:lpstr>
      <vt:lpstr>En la práctica</vt:lpstr>
      <vt:lpstr>En la práctica</vt:lpstr>
      <vt:lpstr>Interpretación de los componentes</vt:lpstr>
      <vt:lpstr>Selección del número de componentes</vt:lpstr>
      <vt:lpstr>Selección del número de componentes</vt:lpstr>
      <vt:lpstr>Representación gráfica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Interpretación de los componentes</dc:title>
  <dc:creator>Elisa Cabana</dc:creator>
  <cp:lastModifiedBy>Elisa Cabana</cp:lastModifiedBy>
  <cp:revision>31</cp:revision>
  <dcterms:created xsi:type="dcterms:W3CDTF">2020-01-23T16:00:27Z</dcterms:created>
  <dcterms:modified xsi:type="dcterms:W3CDTF">2020-06-16T17:43:53Z</dcterms:modified>
</cp:coreProperties>
</file>