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  <p:sldMasterId id="2147483697" r:id="rId2"/>
  </p:sldMasterIdLst>
  <p:sldIdLst>
    <p:sldId id="256" r:id="rId3"/>
    <p:sldId id="269" r:id="rId4"/>
    <p:sldId id="357" r:id="rId5"/>
    <p:sldId id="358" r:id="rId6"/>
    <p:sldId id="3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CED1A-E3B6-4B69-8459-CE9838DD4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97F11-CC88-42E5-81E7-6BCDCF75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B5CCD6-9905-4601-8EAD-0849CB5B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058A8-DD4B-494C-A735-5F03006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4ECF4E-D16A-4FB5-BCD7-C8899BE1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C6F0-8FC6-4A55-9E9C-655F538A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9D0A40-034F-4A12-875B-750427CDF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E6649-0720-4CF0-98C8-C9E50030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853592-4004-4330-99AF-D5BAFD74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4D332-4473-4D88-B43B-7F0E548F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2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802C1-9F7B-4ABE-A5E8-41A1358B0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BC7A6-87E4-46EA-8181-48F1F394D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46F261-D38C-49BD-8EF1-E2917377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9060-CF11-42E7-9465-DD8E0BD1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140755-E196-4D49-9795-45E7E35B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3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65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3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99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99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38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00E85-E795-4025-8D78-E076809E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3A4A4-4FCC-4E4D-BD2E-85C69F1EC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AA442-C94D-451D-A6BF-C00B5D2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D875C-393D-481E-B945-5663FCF7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6955B0-C707-444B-837C-F205056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80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5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78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628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2109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540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3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5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7C3E-2FD4-4E25-9DD5-F8CDA6C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E665E0-FECB-4C0C-88E2-E30243FA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52414-0B2A-474B-85F8-8259C59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1221E-E68E-46A6-8162-455FE720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EC05D-4445-4A31-A7E2-62D20FE9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4BE0-DFD8-43A4-AE40-A85394E5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E6EBBB-CF86-419A-8E03-B87BDB9F0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9CCA7-C60F-46A1-B9F2-CDA5357C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575F8-E1C6-40CF-9597-57306EA6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23706C-4416-4A89-85A9-5A7BABCAE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DF1CC7-4797-4719-A4AE-B0A04F63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8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8F02-FF75-4EA6-951F-27C625AF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D7F4D6-D857-43E6-A360-136FAD78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61F68-CC1D-4706-9EA7-B93299C1E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D1A600-D9F4-44C8-BC8D-DAC0C7062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C88C0E-B988-42EE-BCF6-83537D625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4D3567-71D7-444B-BD28-1C95241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BDD4E-C0BE-41AB-98C9-14560161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0BACF-B482-424D-978B-93FD491A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8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F4EEF-3BDF-4511-B4EA-F1768E1A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B9C0B-5515-433B-A5A8-C56DAD0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3094F4-88D8-467F-A532-8980096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79AFF5-B357-4632-8393-F043168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680DC7-47B3-4C95-A8D9-D5E3EE70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3CEC4E-CEBA-4329-AFE0-7E51943E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439824-675E-4573-917C-B857E6E9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5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257E-BDC0-4190-95CA-ED09372A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5476F6-C17F-4CFA-B42B-6C5AD841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31AB7-015A-4CB5-82E9-39875FA9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E6C5E-5692-49C1-A49B-C60A36A7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1/25/2020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DD4A2-B42D-49B1-8839-66464D08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9C527-BBB9-4287-BC85-561E0ABA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9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255E0-CA71-4F7D-A7D0-DF95D332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397703-4081-4A44-B009-5B66FD71B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079D9-49D4-4EA8-80AD-4B6484C27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72FC6-80BB-48AE-9AE1-23C58436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D1EC6-4A04-453E-8307-DD115F4B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BADEDB-7B64-445C-873F-08FA0B6A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5184AF-8B83-44F2-8AE9-9F0DDD35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8712DC-4EAC-4BF7-97CF-3E4AF493C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5D7023-4711-4306-A887-B4571C76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6DA07-5237-4862-AA91-751A7771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23F19B-DEE0-49A7-8053-8DEF10C00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2400" y="2235323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Introducción</a:t>
            </a:r>
            <a:r>
              <a:rPr lang="en-US" sz="6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 </a:t>
            </a:r>
            <a:r>
              <a:rPr lang="en-US" sz="6600" dirty="0" err="1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Análisis</a:t>
            </a:r>
            <a:r>
              <a:rPr lang="en-US" sz="660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Factorial</a:t>
            </a:r>
            <a:endParaRPr lang="en-US" sz="6600" kern="1200" dirty="0">
              <a:ln w="0"/>
              <a:solidFill>
                <a:srgbClr val="FFFF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320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Introducción al Análisis Factorial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análisis factorial tiene por objetivo explicar un conjunto de </a:t>
            </a:r>
            <a:r>
              <a:rPr lang="es-ES" dirty="0">
                <a:solidFill>
                  <a:srgbClr val="FFC000"/>
                </a:solidFill>
              </a:rPr>
              <a:t>variables observadas</a:t>
            </a:r>
            <a:r>
              <a:rPr lang="es-ES" dirty="0">
                <a:solidFill>
                  <a:schemeClr val="bg1"/>
                </a:solidFill>
              </a:rPr>
              <a:t> por un pequeño número de </a:t>
            </a:r>
            <a:r>
              <a:rPr lang="es-ES" dirty="0">
                <a:solidFill>
                  <a:srgbClr val="92D050"/>
                </a:solidFill>
              </a:rPr>
              <a:t>variables latentes</a:t>
            </a:r>
            <a:r>
              <a:rPr lang="es-ES" dirty="0">
                <a:solidFill>
                  <a:schemeClr val="bg1"/>
                </a:solidFill>
              </a:rPr>
              <a:t>, o no observadas, que llamaremos factores.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Por ejemplo, supongamos que hemos tomado veinte </a:t>
            </a:r>
            <a:r>
              <a:rPr lang="es-ES" dirty="0">
                <a:solidFill>
                  <a:srgbClr val="FFC000"/>
                </a:solidFill>
              </a:rPr>
              <a:t>medidas físicas </a:t>
            </a:r>
            <a:r>
              <a:rPr lang="es-ES" dirty="0">
                <a:solidFill>
                  <a:schemeClr val="bg1"/>
                </a:solidFill>
              </a:rPr>
              <a:t>del cuerpo de una persona: estatura, longitud del tronco y de las extremidades, anchura de hombros, peso, etc.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Es intuitivo que todas estas medidas </a:t>
            </a:r>
            <a:r>
              <a:rPr lang="es-ES" dirty="0">
                <a:solidFill>
                  <a:srgbClr val="92D050"/>
                </a:solidFill>
              </a:rPr>
              <a:t>no son independientes </a:t>
            </a:r>
            <a:r>
              <a:rPr lang="es-ES" dirty="0">
                <a:solidFill>
                  <a:schemeClr val="bg1"/>
                </a:solidFill>
              </a:rPr>
              <a:t>entre sí, y que conocidas algunas de ellas podemos prever con poco error las restantes porque las dimensiones del cuerpo humano dependen de ciertos factores, y si estos fuesen conocidos podríamos prever con poco error los valores de las variables observadas.</a:t>
            </a:r>
            <a:endParaRPr lang="es-ES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3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Análisis Factorial: economía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Otro ejemplo, supongamos que estamos interesados en estudiar el </a:t>
            </a:r>
            <a:r>
              <a:rPr lang="es-ES" dirty="0">
                <a:solidFill>
                  <a:srgbClr val="FFC000"/>
                </a:solidFill>
              </a:rPr>
              <a:t>desarrollo humano </a:t>
            </a:r>
            <a:r>
              <a:rPr lang="es-ES" dirty="0">
                <a:solidFill>
                  <a:schemeClr val="bg1"/>
                </a:solidFill>
              </a:rPr>
              <a:t>en los países del mundo.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Disponemos de muchas </a:t>
            </a:r>
            <a:r>
              <a:rPr lang="es-ES" dirty="0">
                <a:solidFill>
                  <a:srgbClr val="92D050"/>
                </a:solidFill>
              </a:rPr>
              <a:t>variables económicas, sociales y demográficas</a:t>
            </a:r>
            <a:r>
              <a:rPr lang="es-ES" dirty="0">
                <a:solidFill>
                  <a:schemeClr val="bg1"/>
                </a:solidFill>
              </a:rPr>
              <a:t>, en general dependientes entre sí, que están relacionadas con el desarrollo.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Podemos preguntarnos si el desarrollo de un país depende de un </a:t>
            </a:r>
            <a:r>
              <a:rPr lang="es-ES" dirty="0">
                <a:solidFill>
                  <a:srgbClr val="00B0F0"/>
                </a:solidFill>
              </a:rPr>
              <a:t>pequeño número de factores</a:t>
            </a:r>
            <a:r>
              <a:rPr lang="es-ES" dirty="0">
                <a:solidFill>
                  <a:schemeClr val="bg1"/>
                </a:solidFill>
              </a:rPr>
              <a:t> tales que, conocidos sus valores, pudiéramos prever el conjunto de las variables económicas que teníamos de cada país. </a:t>
            </a:r>
            <a:endParaRPr lang="es-ES" sz="2000" b="1" dirty="0">
              <a:solidFill>
                <a:srgbClr val="92D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36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Análisis Factorial: inteligencia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Como tercer ejemplo, supongamos que medimos con distintas pruebas la </a:t>
            </a:r>
            <a:r>
              <a:rPr lang="es-ES" dirty="0">
                <a:solidFill>
                  <a:srgbClr val="FFC000"/>
                </a:solidFill>
              </a:rPr>
              <a:t>capacidad mental </a:t>
            </a:r>
            <a:r>
              <a:rPr lang="es-ES" dirty="0">
                <a:solidFill>
                  <a:schemeClr val="bg1"/>
                </a:solidFill>
              </a:rPr>
              <a:t>de un individuo para procesar información y resolver problemas.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Podemos preguntarnos si existen unos factores, </a:t>
            </a:r>
            <a:r>
              <a:rPr lang="es-ES" dirty="0">
                <a:solidFill>
                  <a:srgbClr val="92D050"/>
                </a:solidFill>
              </a:rPr>
              <a:t>no directamente observable</a:t>
            </a:r>
            <a:r>
              <a:rPr lang="es-ES" dirty="0">
                <a:solidFill>
                  <a:schemeClr val="bg1"/>
                </a:solidFill>
              </a:rPr>
              <a:t>s, que expliquen el conjunto de resultados observados.</a:t>
            </a:r>
          </a:p>
          <a:p>
            <a:endParaRPr lang="es-E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1"/>
                </a:solidFill>
              </a:rPr>
              <a:t>El conjunto de estos factores será lo que llamamos </a:t>
            </a:r>
            <a:r>
              <a:rPr lang="es-ES" dirty="0">
                <a:solidFill>
                  <a:srgbClr val="00B0F0"/>
                </a:solidFill>
              </a:rPr>
              <a:t>inteligencia</a:t>
            </a:r>
            <a:r>
              <a:rPr lang="es-ES" dirty="0">
                <a:solidFill>
                  <a:schemeClr val="bg1"/>
                </a:solidFill>
              </a:rPr>
              <a:t> y es importante conocer cuántas dimensiones distintas tiene este concepto y cómo caracterizarlas y medirlas. 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7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267C3-E1D6-40B9-A6EC-A4D0BB27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Análisis Factorial vs Componentes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2DA2D-AD6F-4253-8DB1-A84FE469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637"/>
            <a:ext cx="8978348" cy="493258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El análisis factorial surge impulsado por el interés de Karl Pearson y Charles Spearman en comprender las </a:t>
            </a:r>
            <a:r>
              <a:rPr lang="es-ES" dirty="0">
                <a:solidFill>
                  <a:srgbClr val="FFC000"/>
                </a:solidFill>
              </a:rPr>
              <a:t>dimensiones de la inteligencia humana </a:t>
            </a:r>
            <a:r>
              <a:rPr lang="es-ES" dirty="0">
                <a:solidFill>
                  <a:schemeClr val="bg1"/>
                </a:solidFill>
              </a:rPr>
              <a:t>en los años 30, y muchos de sus avances se han producido en el área de la psicometría.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rgbClr val="92D050"/>
                </a:solidFill>
              </a:rPr>
              <a:t>El análisis factorial esta relacionado con los componentes principales</a:t>
            </a:r>
            <a:r>
              <a:rPr lang="es-ES" dirty="0">
                <a:solidFill>
                  <a:schemeClr val="bg1"/>
                </a:solidFill>
              </a:rPr>
              <a:t>, pero existen ciertas diferencias.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primer lugar, los componentes principales se construyen para explicar las </a:t>
            </a:r>
            <a:r>
              <a:rPr lang="es-ES" dirty="0">
                <a:solidFill>
                  <a:srgbClr val="FFFF00"/>
                </a:solidFill>
              </a:rPr>
              <a:t>varianzas</a:t>
            </a:r>
            <a:r>
              <a:rPr lang="es-ES" dirty="0">
                <a:solidFill>
                  <a:schemeClr val="bg1"/>
                </a:solidFill>
              </a:rPr>
              <a:t>, mientras que los factores se construyen para explicar las </a:t>
            </a:r>
            <a:r>
              <a:rPr lang="es-ES" dirty="0">
                <a:solidFill>
                  <a:srgbClr val="00B0F0"/>
                </a:solidFill>
              </a:rPr>
              <a:t>covarianzas o correlaciones</a:t>
            </a:r>
            <a:r>
              <a:rPr lang="es-ES" dirty="0">
                <a:solidFill>
                  <a:schemeClr val="bg1"/>
                </a:solidFill>
              </a:rPr>
              <a:t> entre las variables.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En segundo lugar, componentes principales es un </a:t>
            </a:r>
            <a:r>
              <a:rPr lang="es-ES" dirty="0">
                <a:solidFill>
                  <a:srgbClr val="FFC000"/>
                </a:solidFill>
              </a:rPr>
              <a:t>herramienta descriptiva</a:t>
            </a:r>
            <a:r>
              <a:rPr lang="es-ES" dirty="0">
                <a:solidFill>
                  <a:schemeClr val="bg1"/>
                </a:solidFill>
              </a:rPr>
              <a:t>, mientras que el análisis factorial presupone un </a:t>
            </a:r>
            <a:r>
              <a:rPr lang="es-ES" dirty="0">
                <a:solidFill>
                  <a:srgbClr val="92D050"/>
                </a:solidFill>
              </a:rPr>
              <a:t>modelo estadístico</a:t>
            </a:r>
            <a:r>
              <a:rPr lang="es-ES" dirty="0">
                <a:solidFill>
                  <a:schemeClr val="bg1"/>
                </a:solidFill>
              </a:rPr>
              <a:t> formal de generación de la muestra dada.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359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396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Wingdings 3</vt:lpstr>
      <vt:lpstr>Tema de Office</vt:lpstr>
      <vt:lpstr>Faceta</vt:lpstr>
      <vt:lpstr>Introducción al Análisis  Factorial</vt:lpstr>
      <vt:lpstr>Introducción al Análisis Factorial</vt:lpstr>
      <vt:lpstr>Análisis Factorial: economía</vt:lpstr>
      <vt:lpstr>Análisis Factorial: inteligencia</vt:lpstr>
      <vt:lpstr>Análisis Factorial vs Componentes Principales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Introducción a PCA</dc:title>
  <dc:creator>Elisa Cabana</dc:creator>
  <cp:lastModifiedBy>Elisa Cabana</cp:lastModifiedBy>
  <cp:revision>17</cp:revision>
  <dcterms:created xsi:type="dcterms:W3CDTF">2020-01-21T18:50:58Z</dcterms:created>
  <dcterms:modified xsi:type="dcterms:W3CDTF">2020-01-25T11:28:50Z</dcterms:modified>
</cp:coreProperties>
</file>