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697" r:id="rId2"/>
  </p:sldMasterIdLst>
  <p:sldIdLst>
    <p:sldId id="256" r:id="rId3"/>
    <p:sldId id="269" r:id="rId4"/>
    <p:sldId id="320" r:id="rId5"/>
    <p:sldId id="327" r:id="rId6"/>
    <p:sldId id="338" r:id="rId7"/>
    <p:sldId id="339" r:id="rId8"/>
    <p:sldId id="340" r:id="rId9"/>
    <p:sldId id="341" r:id="rId10"/>
    <p:sldId id="34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CED1A-E3B6-4B69-8459-CE9838DD47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8597F11-CC88-42E5-81E7-6BCDCF75A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6B5CCD6-9905-4601-8EAD-0849CB5BD8B8}"/>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Marcador de pie de página 4">
            <a:extLst>
              <a:ext uri="{FF2B5EF4-FFF2-40B4-BE49-F238E27FC236}">
                <a16:creationId xmlns:a16="http://schemas.microsoft.com/office/drawing/2014/main" id="{584058A8-DD4B-494C-A735-5F0300682B3A}"/>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4ECF4E-D16A-4FB5-BCD7-C8899BE1F1D8}"/>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744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1C6F0-8FC6-4A55-9E9C-655F538A0EE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9D0A40-034F-4A12-875B-750427CDFF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B9E6649-0720-4CF0-98C8-C9E50030FDB8}"/>
              </a:ext>
            </a:extLst>
          </p:cNvPr>
          <p:cNvSpPr>
            <a:spLocks noGrp="1"/>
          </p:cNvSpPr>
          <p:nvPr>
            <p:ph type="dt" sz="half" idx="10"/>
          </p:nvPr>
        </p:nvSpPr>
        <p:spPr/>
        <p:txBody>
          <a:bodyPr/>
          <a:lstStyle/>
          <a:p>
            <a:fld id="{55C6B4A9-1611-4792-9094-5F34BCA07E0B}" type="datetimeFigureOut">
              <a:rPr lang="en-US" smtClean="0"/>
              <a:t>1/20/2020</a:t>
            </a:fld>
            <a:endParaRPr lang="en-US" dirty="0"/>
          </a:p>
        </p:txBody>
      </p:sp>
      <p:sp>
        <p:nvSpPr>
          <p:cNvPr id="5" name="Marcador de pie de página 4">
            <a:extLst>
              <a:ext uri="{FF2B5EF4-FFF2-40B4-BE49-F238E27FC236}">
                <a16:creationId xmlns:a16="http://schemas.microsoft.com/office/drawing/2014/main" id="{DB853592-4004-4330-99AF-D5BAFD74F1A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BA4D332-4473-4D88-B43B-7F0E548FC6E2}"/>
              </a:ext>
            </a:extLst>
          </p:cNvPr>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51252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3802C1-9F7B-4ABE-A5E8-41A1358B0C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F9BC7A6-87E4-46EA-8181-48F1F394DD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46F261-D38C-49BD-8EF1-E2917377FA7B}"/>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Marcador de pie de página 4">
            <a:extLst>
              <a:ext uri="{FF2B5EF4-FFF2-40B4-BE49-F238E27FC236}">
                <a16:creationId xmlns:a16="http://schemas.microsoft.com/office/drawing/2014/main" id="{2C379060-CF11-42E7-9465-DD8E0BD1D473}"/>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58140755-E196-4D49-9795-45E7E35BE626}"/>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2482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187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922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716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915703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559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1079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94938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222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00E85-E795-4025-8D78-E076809E0A9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93A4A4-4FCC-4E4D-BD2E-85C69F1ECD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BCAA442-C94D-451D-A6BF-C00B5D24370D}"/>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Marcador de pie de página 4">
            <a:extLst>
              <a:ext uri="{FF2B5EF4-FFF2-40B4-BE49-F238E27FC236}">
                <a16:creationId xmlns:a16="http://schemas.microsoft.com/office/drawing/2014/main" id="{2F6D875C-393D-481E-B945-5663FCF7315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66955B0-C707-444B-837C-F205056F151F}"/>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835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1/20/2020</a:t>
            </a:fld>
            <a:endParaRPr lang="en-US" dirty="0"/>
          </a:p>
        </p:txBody>
      </p:sp>
    </p:spTree>
    <p:extLst>
      <p:ext uri="{BB962C8B-B14F-4D97-AF65-F5344CB8AC3E}">
        <p14:creationId xmlns:p14="http://schemas.microsoft.com/office/powerpoint/2010/main" val="1859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2478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628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27120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210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501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642873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955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97C3E-2FD4-4E25-9DD5-F8CDA6CC5A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E665E0-FECB-4C0C-88E2-E30243FA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1052414-0B2A-474B-85F8-8259C59AF7D3}"/>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5" name="Marcador de pie de página 4">
            <a:extLst>
              <a:ext uri="{FF2B5EF4-FFF2-40B4-BE49-F238E27FC236}">
                <a16:creationId xmlns:a16="http://schemas.microsoft.com/office/drawing/2014/main" id="{D621221E-E68E-46A6-8162-455FE720651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A1EC05D-4445-4A31-A7E2-62D20FE9EB8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2916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A4BE0-DFD8-43A4-AE40-A85394E50A5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EE6EBBB-CF86-419A-8E03-B87BDB9F01D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E9CCA7-C60F-46A1-B9F2-CDA5357C9C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EB575F8-E1C6-40CF-9597-57306EA62F3A}"/>
              </a:ext>
            </a:extLst>
          </p:cNvPr>
          <p:cNvSpPr>
            <a:spLocks noGrp="1"/>
          </p:cNvSpPr>
          <p:nvPr>
            <p:ph type="dt" sz="half" idx="10"/>
          </p:nvPr>
        </p:nvSpPr>
        <p:spPr/>
        <p:txBody>
          <a:bodyPr/>
          <a:lstStyle/>
          <a:p>
            <a:fld id="{EB712588-04B1-427B-82EE-E8DB90309F08}" type="datetimeFigureOut">
              <a:rPr lang="en-US" smtClean="0"/>
              <a:t>1/20/2020</a:t>
            </a:fld>
            <a:endParaRPr lang="en-US" dirty="0"/>
          </a:p>
        </p:txBody>
      </p:sp>
      <p:sp>
        <p:nvSpPr>
          <p:cNvPr id="6" name="Marcador de pie de página 5">
            <a:extLst>
              <a:ext uri="{FF2B5EF4-FFF2-40B4-BE49-F238E27FC236}">
                <a16:creationId xmlns:a16="http://schemas.microsoft.com/office/drawing/2014/main" id="{1523706C-4416-4A89-85A9-5A7BABCAE19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8DF1CC7-4797-4719-A4AE-B0A04F63119D}"/>
              </a:ext>
            </a:extLst>
          </p:cNvPr>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41594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58F02-FF75-4EA6-951F-27C625AFB9A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D7F4D6-D857-43E6-A360-136FAD7816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961F68-CC1D-4706-9EA7-B93299C1EBE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D1A600-D9F4-44C8-BC8D-DAC0C7062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C88C0E-B988-42EE-BCF6-83537D62555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A4D3567-71D7-444B-BD28-1C95241ABBFA}"/>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8" name="Marcador de pie de página 7">
            <a:extLst>
              <a:ext uri="{FF2B5EF4-FFF2-40B4-BE49-F238E27FC236}">
                <a16:creationId xmlns:a16="http://schemas.microsoft.com/office/drawing/2014/main" id="{37CBDD4E-C0BE-41AB-98C9-14560161D7B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F020BACF-B482-424D-978B-93FD491A4CE3}"/>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928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F4EEF-3BDF-4511-B4EA-F1768E1A22B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F3B9C0B-5515-433B-A5A8-C56DAD080B56}"/>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4" name="Marcador de pie de página 3">
            <a:extLst>
              <a:ext uri="{FF2B5EF4-FFF2-40B4-BE49-F238E27FC236}">
                <a16:creationId xmlns:a16="http://schemas.microsoft.com/office/drawing/2014/main" id="{C53094F4-88D8-467F-A532-89800968593C}"/>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79AFF5-B357-4632-8393-F0431684137C}"/>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5659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680DC7-47B3-4C95-A8D9-D5E3EE70ACA3}"/>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3" name="Marcador de pie de página 2">
            <a:extLst>
              <a:ext uri="{FF2B5EF4-FFF2-40B4-BE49-F238E27FC236}">
                <a16:creationId xmlns:a16="http://schemas.microsoft.com/office/drawing/2014/main" id="{A33CEC4E-CEBA-4329-AFE0-7E51943EB33D}"/>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A7439824-675E-4573-917C-B857E6E92452}"/>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715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257E-BDC0-4190-95CA-ED09372A7C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5476F6-C17F-4CFA-B42B-6C5AD84152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2531AB7-015A-4CB5-82E9-39875FA9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9E6C5E-5692-49C1-A49B-C60A36A7088D}"/>
              </a:ext>
            </a:extLst>
          </p:cNvPr>
          <p:cNvSpPr>
            <a:spLocks noGrp="1"/>
          </p:cNvSpPr>
          <p:nvPr>
            <p:ph type="dt" sz="half" idx="10"/>
          </p:nvPr>
        </p:nvSpPr>
        <p:spPr/>
        <p:txBody>
          <a:bodyPr/>
          <a:lstStyle/>
          <a:p>
            <a:fld id="{42A54C80-263E-416B-A8E0-580EDEADCBDC}" type="datetimeFigureOut">
              <a:rPr lang="en-US" smtClean="0"/>
              <a:t>1/20/2020</a:t>
            </a:fld>
            <a:endParaRPr lang="en-US" dirty="0"/>
          </a:p>
        </p:txBody>
      </p:sp>
      <p:sp>
        <p:nvSpPr>
          <p:cNvPr id="6" name="Marcador de pie de página 5">
            <a:extLst>
              <a:ext uri="{FF2B5EF4-FFF2-40B4-BE49-F238E27FC236}">
                <a16:creationId xmlns:a16="http://schemas.microsoft.com/office/drawing/2014/main" id="{2E7DD4A2-B42D-49B1-8839-66464D08A4AD}"/>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FD9C527-BBB9-4287-BC85-561E0ABAEA91}"/>
              </a:ext>
            </a:extLst>
          </p:cNvPr>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64369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255E0-CA71-4F7D-A7D0-DF95D332AE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397703-4081-4A44-B009-5B66FD71B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95079D9-49D4-4EA8-80AD-4B6484C27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72FC6-80BB-48AE-9AE1-23C584360154}"/>
              </a:ext>
            </a:extLst>
          </p:cNvPr>
          <p:cNvSpPr>
            <a:spLocks noGrp="1"/>
          </p:cNvSpPr>
          <p:nvPr>
            <p:ph type="dt" sz="half" idx="10"/>
          </p:nvPr>
        </p:nvSpPr>
        <p:spPr/>
        <p:txBody>
          <a:bodyPr/>
          <a:lstStyle/>
          <a:p>
            <a:fld id="{B61BEF0D-F0BB-DE4B-95CE-6DB70DBA9567}" type="datetimeFigureOut">
              <a:rPr lang="en-US" smtClean="0"/>
              <a:pPr/>
              <a:t>1/20/2020</a:t>
            </a:fld>
            <a:endParaRPr lang="en-US" dirty="0"/>
          </a:p>
        </p:txBody>
      </p:sp>
      <p:sp>
        <p:nvSpPr>
          <p:cNvPr id="6" name="Marcador de pie de página 5">
            <a:extLst>
              <a:ext uri="{FF2B5EF4-FFF2-40B4-BE49-F238E27FC236}">
                <a16:creationId xmlns:a16="http://schemas.microsoft.com/office/drawing/2014/main" id="{E26D1EC6-4A04-453E-8307-DD115F4B6740}"/>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CBADEDB-7B64-445C-873F-08FA0B6A0EEE}"/>
              </a:ext>
            </a:extLst>
          </p:cNvPr>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270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E5184AF-8B83-44F2-8AE9-9F0DDD358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B8712DC-4EAC-4BF7-97CF-3E4AF493C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5D7023-4711-4306-A887-B4571C76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1/20/2020</a:t>
            </a:fld>
            <a:endParaRPr lang="en-US" dirty="0"/>
          </a:p>
        </p:txBody>
      </p:sp>
      <p:sp>
        <p:nvSpPr>
          <p:cNvPr id="5" name="Marcador de pie de página 4">
            <a:extLst>
              <a:ext uri="{FF2B5EF4-FFF2-40B4-BE49-F238E27FC236}">
                <a16:creationId xmlns:a16="http://schemas.microsoft.com/office/drawing/2014/main" id="{8B76DA07-5237-4862-AA91-751A77719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3D23F19B-DEE0-49A7-8053-8DEF10C00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1318653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303030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3043403" y="2342243"/>
            <a:ext cx="6105194" cy="2031055"/>
          </a:xfrm>
        </p:spPr>
        <p:txBody>
          <a:bodyPr vert="horz" lIns="91440" tIns="45720" rIns="91440" bIns="45720" rtlCol="0">
            <a:normAutofit/>
          </a:bodyPr>
          <a:lstStyle/>
          <a:p>
            <a:r>
              <a:rPr lang="en-US" sz="4700" dirty="0">
                <a:ln w="0"/>
                <a:solidFill>
                  <a:srgbClr val="FFFFFF"/>
                </a:solidFill>
                <a:effectLst>
                  <a:outerShdw blurRad="38100" dist="19050" dir="2700000" algn="tl" rotWithShape="0">
                    <a:schemeClr val="dk1">
                      <a:alpha val="40000"/>
                    </a:schemeClr>
                  </a:outerShdw>
                </a:effectLst>
              </a:rPr>
              <a:t> </a:t>
            </a:r>
            <a:r>
              <a:rPr lang="en-US" sz="4700" dirty="0" err="1">
                <a:ln w="0"/>
                <a:solidFill>
                  <a:srgbClr val="FFFFFF"/>
                </a:solidFill>
                <a:effectLst>
                  <a:outerShdw blurRad="38100" dist="19050" dir="2700000" algn="tl" rotWithShape="0">
                    <a:schemeClr val="dk1">
                      <a:alpha val="40000"/>
                    </a:schemeClr>
                  </a:outerShdw>
                </a:effectLst>
              </a:rPr>
              <a:t>Introducción</a:t>
            </a:r>
            <a:r>
              <a:rPr lang="en-US" sz="4700" dirty="0">
                <a:ln w="0"/>
                <a:solidFill>
                  <a:srgbClr val="FFFFFF"/>
                </a:solidFill>
                <a:effectLst>
                  <a:outerShdw blurRad="38100" dist="19050" dir="2700000" algn="tl" rotWithShape="0">
                    <a:schemeClr val="dk1">
                      <a:alpha val="40000"/>
                    </a:schemeClr>
                  </a:outerShdw>
                </a:effectLst>
              </a:rPr>
              <a:t> al </a:t>
            </a:r>
            <a:r>
              <a:rPr lang="en-US" sz="4700" dirty="0" err="1">
                <a:ln w="0"/>
                <a:solidFill>
                  <a:srgbClr val="FFFFFF"/>
                </a:solidFill>
                <a:effectLst>
                  <a:outerShdw blurRad="38100" dist="19050" dir="2700000" algn="tl" rotWithShape="0">
                    <a:schemeClr val="dk1">
                      <a:alpha val="40000"/>
                    </a:schemeClr>
                  </a:outerShdw>
                </a:effectLst>
              </a:rPr>
              <a:t>escalado</a:t>
            </a:r>
            <a:r>
              <a:rPr lang="en-US" sz="4700" dirty="0">
                <a:ln w="0"/>
                <a:solidFill>
                  <a:srgbClr val="FFFFFF"/>
                </a:solidFill>
                <a:effectLst>
                  <a:outerShdw blurRad="38100" dist="19050" dir="2700000" algn="tl" rotWithShape="0">
                    <a:schemeClr val="dk1">
                      <a:alpha val="40000"/>
                    </a:schemeClr>
                  </a:outerShdw>
                </a:effectLst>
              </a:rPr>
              <a:t> multidimensional</a:t>
            </a:r>
            <a:endParaRPr lang="en-US" sz="4700" kern="120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spTree>
    <p:extLst>
      <p:ext uri="{BB962C8B-B14F-4D97-AF65-F5344CB8AC3E}">
        <p14:creationId xmlns:p14="http://schemas.microsoft.com/office/powerpoint/2010/main" val="81320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¿Qué es el </a:t>
            </a:r>
            <a:r>
              <a:rPr lang="en-US" dirty="0" err="1">
                <a:latin typeface="Calibri" panose="020F0502020204030204" pitchFamily="34" charset="0"/>
                <a:cs typeface="Calibri" panose="020F0502020204030204" pitchFamily="34" charset="0"/>
              </a:rPr>
              <a:t>escalado</a:t>
            </a:r>
            <a:r>
              <a:rPr lang="en-US" dirty="0">
                <a:latin typeface="Calibri" panose="020F0502020204030204" pitchFamily="34" charset="0"/>
                <a:cs typeface="Calibri" panose="020F0502020204030204" pitchFamily="34" charset="0"/>
              </a:rPr>
              <a:t> multidimensional</a:t>
            </a:r>
            <a:r>
              <a:rPr lang="es-ES" dirty="0">
                <a:latin typeface="Calibri" panose="020F0502020204030204" pitchFamily="34" charset="0"/>
                <a:cs typeface="Calibri" panose="020F0502020204030204" pitchFamily="34" charset="0"/>
              </a:rPr>
              <a: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60721"/>
                <a:ext cx="8596668" cy="4932584"/>
              </a:xfrm>
            </p:spPr>
            <p:txBody>
              <a:bodyPr>
                <a:normAutofit/>
              </a:bodyPr>
              <a:lstStyle/>
              <a:p>
                <a:r>
                  <a:rPr lang="es-ES" dirty="0">
                    <a:solidFill>
                      <a:schemeClr val="bg1"/>
                    </a:solidFill>
                  </a:rPr>
                  <a:t>Las técnicas de escalado multidimensional (MDS) son una </a:t>
                </a:r>
                <a:r>
                  <a:rPr lang="es-ES" dirty="0">
                    <a:solidFill>
                      <a:srgbClr val="FFC000"/>
                    </a:solidFill>
                  </a:rPr>
                  <a:t>generalización de la idea de componentes principales</a:t>
                </a:r>
                <a:r>
                  <a:rPr lang="es-ES" dirty="0">
                    <a:solidFill>
                      <a:schemeClr val="bg1"/>
                    </a:solidFill>
                  </a:rPr>
                  <a:t>.</a:t>
                </a:r>
              </a:p>
              <a:p>
                <a:r>
                  <a:rPr lang="es-ES" dirty="0">
                    <a:solidFill>
                      <a:schemeClr val="bg1"/>
                    </a:solidFill>
                  </a:rPr>
                  <a:t>En lugar de disponer de una matriz de observaciones por variables de tamaño </a:t>
                </a:r>
                <a14:m>
                  <m:oMath xmlns:m="http://schemas.openxmlformats.org/officeDocument/2006/math">
                    <m:r>
                      <a:rPr lang="es-ES" i="1" dirty="0">
                        <a:solidFill>
                          <a:schemeClr val="bg1"/>
                        </a:solidFill>
                        <a:latin typeface="Cambria Math" panose="02040503050406030204" pitchFamily="18" charset="0"/>
                      </a:rPr>
                      <m:t>𝑛</m:t>
                    </m:r>
                    <m:r>
                      <a:rPr lang="es-ES" i="1" dirty="0">
                        <a:solidFill>
                          <a:schemeClr val="bg1"/>
                        </a:solidFill>
                        <a:latin typeface="Cambria Math" panose="02040503050406030204" pitchFamily="18" charset="0"/>
                      </a:rPr>
                      <m:t> ×</m:t>
                    </m:r>
                    <m:r>
                      <a:rPr lang="es-ES" b="0" i="1" dirty="0" smtClean="0">
                        <a:solidFill>
                          <a:schemeClr val="bg1"/>
                        </a:solidFill>
                        <a:latin typeface="Cambria Math" panose="02040503050406030204" pitchFamily="18" charset="0"/>
                      </a:rPr>
                      <m:t>𝑝</m:t>
                    </m:r>
                  </m:oMath>
                </a14:m>
                <a:r>
                  <a:rPr lang="es-ES" dirty="0">
                    <a:solidFill>
                      <a:schemeClr val="bg1"/>
                    </a:solidFill>
                  </a:rPr>
                  <a:t>, como en componentes principales, se dispone de una matriz, </a:t>
                </a:r>
                <a14:m>
                  <m:oMath xmlns:m="http://schemas.openxmlformats.org/officeDocument/2006/math">
                    <m:r>
                      <a:rPr lang="es-ES" i="1" dirty="0" smtClean="0">
                        <a:solidFill>
                          <a:schemeClr val="bg1"/>
                        </a:solidFill>
                        <a:latin typeface="Cambria Math" panose="02040503050406030204" pitchFamily="18" charset="0"/>
                      </a:rPr>
                      <m:t>𝐷</m:t>
                    </m:r>
                  </m:oMath>
                </a14:m>
                <a:r>
                  <a:rPr lang="es-ES" dirty="0">
                    <a:solidFill>
                      <a:schemeClr val="bg1"/>
                    </a:solidFill>
                  </a:rPr>
                  <a:t>, cuadrada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 </m:t>
                    </m:r>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m:t>
                    </m:r>
                  </m:oMath>
                </a14:m>
                <a:r>
                  <a:rPr lang="es-ES" dirty="0">
                    <a:solidFill>
                      <a:schemeClr val="bg1"/>
                    </a:solidFill>
                  </a:rPr>
                  <a:t>de </a:t>
                </a:r>
                <a:r>
                  <a:rPr lang="es-ES" dirty="0">
                    <a:solidFill>
                      <a:srgbClr val="92D050"/>
                    </a:solidFill>
                  </a:rPr>
                  <a:t>distancias, valores de proximidad, </a:t>
                </a:r>
                <a:r>
                  <a:rPr lang="es-ES">
                    <a:solidFill>
                      <a:srgbClr val="92D050"/>
                    </a:solidFill>
                  </a:rPr>
                  <a:t>similaridades, o </a:t>
                </a:r>
                <a:r>
                  <a:rPr lang="es-ES" dirty="0">
                    <a:solidFill>
                      <a:srgbClr val="92D050"/>
                    </a:solidFill>
                  </a:rPr>
                  <a:t>disimilaridades</a:t>
                </a:r>
                <a:r>
                  <a:rPr lang="es-ES" dirty="0">
                    <a:solidFill>
                      <a:schemeClr val="bg1"/>
                    </a:solidFill>
                  </a:rPr>
                  <a:t> entre los </a:t>
                </a:r>
                <a14:m>
                  <m:oMath xmlns:m="http://schemas.openxmlformats.org/officeDocument/2006/math">
                    <m:r>
                      <a:rPr lang="es-ES" i="1" dirty="0" smtClean="0">
                        <a:solidFill>
                          <a:schemeClr val="bg1"/>
                        </a:solidFill>
                        <a:latin typeface="Cambria Math" panose="02040503050406030204" pitchFamily="18" charset="0"/>
                      </a:rPr>
                      <m:t>𝑛</m:t>
                    </m:r>
                  </m:oMath>
                </a14:m>
                <a:r>
                  <a:rPr lang="es-ES" dirty="0">
                    <a:solidFill>
                      <a:schemeClr val="bg1"/>
                    </a:solidFill>
                  </a:rPr>
                  <a:t> elementos.</a:t>
                </a:r>
              </a:p>
              <a:p>
                <a:endParaRPr lang="es-ES" sz="2000" dirty="0">
                  <a:solidFill>
                    <a:schemeClr val="bg1"/>
                  </a:solidFill>
                  <a:latin typeface="Calibri" panose="020F0502020204030204" pitchFamily="34" charset="0"/>
                  <a:cs typeface="Calibri" panose="020F0502020204030204" pitchFamily="34" charset="0"/>
                </a:endParaRPr>
              </a:p>
              <a:p>
                <a:r>
                  <a:rPr lang="es-ES" sz="2000" dirty="0">
                    <a:solidFill>
                      <a:srgbClr val="FFFF00"/>
                    </a:solidFill>
                    <a:latin typeface="Calibri" panose="020F0502020204030204" pitchFamily="34" charset="0"/>
                    <a:cs typeface="Calibri" panose="020F0502020204030204" pitchFamily="34" charset="0"/>
                  </a:rPr>
                  <a:t>Por ejemplo</a:t>
                </a:r>
                <a:r>
                  <a:rPr lang="es-ES" sz="2000" dirty="0">
                    <a:solidFill>
                      <a:schemeClr val="bg1"/>
                    </a:solidFill>
                    <a:latin typeface="Calibri" panose="020F0502020204030204" pitchFamily="34" charset="0"/>
                    <a:cs typeface="Calibri" panose="020F0502020204030204" pitchFamily="34" charset="0"/>
                  </a:rPr>
                  <a:t>, esa matriz </a:t>
                </a:r>
                <a14:m>
                  <m:oMath xmlns:m="http://schemas.openxmlformats.org/officeDocument/2006/math">
                    <m:r>
                      <a:rPr lang="es-ES" sz="2000" i="1" dirty="0">
                        <a:solidFill>
                          <a:schemeClr val="bg1"/>
                        </a:solidFill>
                        <a:latin typeface="Cambria Math" panose="02040503050406030204" pitchFamily="18" charset="0"/>
                      </a:rPr>
                      <m:t>𝐷</m:t>
                    </m:r>
                    <m:r>
                      <a:rPr lang="es-ES" sz="2000" i="1" dirty="0">
                        <a:solidFill>
                          <a:schemeClr val="bg1"/>
                        </a:solidFill>
                        <a:latin typeface="Cambria Math" panose="02040503050406030204" pitchFamily="18" charset="0"/>
                      </a:rPr>
                      <m:t> </m:t>
                    </m:r>
                  </m:oMath>
                </a14:m>
                <a:r>
                  <a:rPr lang="es-ES" sz="2000" dirty="0">
                    <a:solidFill>
                      <a:schemeClr val="bg1"/>
                    </a:solidFill>
                    <a:latin typeface="Calibri" panose="020F0502020204030204" pitchFamily="34" charset="0"/>
                    <a:cs typeface="Calibri" panose="020F0502020204030204" pitchFamily="34" charset="0"/>
                  </a:rPr>
                  <a:t>puede representar:</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Las similitudes o distancias entre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productos fabricados por una empresa.</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Las distancias percibidas entre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candidatos políticos.</a:t>
                </a:r>
              </a:p>
              <a:p>
                <a:pPr marL="457200" indent="-457200">
                  <a:buFont typeface="+mj-lt"/>
                  <a:buAutoNum type="arabicPeriod"/>
                </a:pPr>
                <a:r>
                  <a:rPr lang="es-ES" sz="2000" dirty="0">
                    <a:solidFill>
                      <a:schemeClr val="bg1"/>
                    </a:solidFill>
                    <a:latin typeface="Calibri" panose="020F0502020204030204" pitchFamily="34" charset="0"/>
                    <a:cs typeface="Calibri" panose="020F0502020204030204" pitchFamily="34" charset="0"/>
                  </a:rPr>
                  <a:t>Las diferencias entre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preguntas de un cuestionario o las distancias o similitudes entre </a:t>
                </a:r>
                <a14:m>
                  <m:oMath xmlns:m="http://schemas.openxmlformats.org/officeDocument/2006/math">
                    <m:r>
                      <a:rPr lang="es-ES" sz="2000" i="1" dirty="0" smtClean="0">
                        <a:solidFill>
                          <a:schemeClr val="bg1"/>
                        </a:solidFill>
                        <a:latin typeface="Cambria Math" panose="02040503050406030204" pitchFamily="18" charset="0"/>
                        <a:cs typeface="Calibri" panose="020F0502020204030204" pitchFamily="34" charset="0"/>
                      </a:rPr>
                      <m:t>𝑛</m:t>
                    </m:r>
                  </m:oMath>
                </a14:m>
                <a:r>
                  <a:rPr lang="es-ES" sz="2000" dirty="0">
                    <a:solidFill>
                      <a:schemeClr val="bg1"/>
                    </a:solidFill>
                    <a:latin typeface="Calibri" panose="020F0502020204030204" pitchFamily="34" charset="0"/>
                    <a:cs typeface="Calibri" panose="020F0502020204030204" pitchFamily="34" charset="0"/>
                  </a:rPr>
                  <a:t> sectores industriales.</a:t>
                </a:r>
              </a:p>
              <a:p>
                <a:pPr marL="0" indent="0">
                  <a:buNone/>
                </a:pPr>
                <a:endParaRPr lang="es-ES" sz="2000" dirty="0">
                  <a:solidFill>
                    <a:schemeClr val="bg1"/>
                  </a:solidFill>
                  <a:latin typeface="Calibri" panose="020F0502020204030204" pitchFamily="34" charset="0"/>
                  <a:cs typeface="Calibri" panose="020F0502020204030204" pitchFamily="34" charset="0"/>
                </a:endParaRPr>
              </a:p>
              <a:p>
                <a:pPr marL="0" indent="0">
                  <a:buNone/>
                </a:pPr>
                <a:endParaRPr lang="es-ES" sz="2000" b="1" dirty="0">
                  <a:solidFill>
                    <a:srgbClr val="92D050"/>
                  </a:solidFill>
                  <a:latin typeface="Calibri" panose="020F0502020204030204" pitchFamily="34" charset="0"/>
                  <a:cs typeface="Calibri" panose="020F0502020204030204" pitchFamily="34" charset="0"/>
                </a:endParaRP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60721"/>
                <a:ext cx="8596668" cy="4932584"/>
              </a:xfrm>
              <a:blipFill>
                <a:blip r:embed="rId2"/>
                <a:stretch>
                  <a:fillRect l="-355" t="-741" r="-355"/>
                </a:stretch>
              </a:blipFill>
            </p:spPr>
            <p:txBody>
              <a:bodyPr/>
              <a:lstStyle/>
              <a:p>
                <a:r>
                  <a:rPr lang="es-ES">
                    <a:noFill/>
                  </a:rPr>
                  <a:t> </a:t>
                </a:r>
              </a:p>
            </p:txBody>
          </p:sp>
        </mc:Fallback>
      </mc:AlternateContent>
    </p:spTree>
    <p:extLst>
      <p:ext uri="{BB962C8B-B14F-4D97-AF65-F5344CB8AC3E}">
        <p14:creationId xmlns:p14="http://schemas.microsoft.com/office/powerpoint/2010/main" val="158233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¿Cómo se ha obtenido la matriz D?</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660721"/>
                <a:ext cx="8596668" cy="4932584"/>
              </a:xfrm>
            </p:spPr>
            <p:txBody>
              <a:bodyPr>
                <a:normAutofit/>
              </a:bodyPr>
              <a:lstStyle/>
              <a:p>
                <a:endParaRPr lang="es-ES" dirty="0">
                  <a:solidFill>
                    <a:schemeClr val="bg1"/>
                  </a:solidFill>
                </a:endParaRPr>
              </a:p>
              <a:p>
                <a:endParaRPr lang="es-ES" dirty="0">
                  <a:solidFill>
                    <a:schemeClr val="bg1"/>
                  </a:solidFill>
                </a:endParaRPr>
              </a:p>
              <a:p>
                <a:r>
                  <a:rPr lang="es-ES" dirty="0">
                    <a:solidFill>
                      <a:schemeClr val="bg1"/>
                    </a:solidFill>
                  </a:rPr>
                  <a:t>Estas </a:t>
                </a:r>
                <a:r>
                  <a:rPr lang="es-ES" dirty="0">
                    <a:solidFill>
                      <a:srgbClr val="FFC000"/>
                    </a:solidFill>
                  </a:rPr>
                  <a:t>distancias en </a:t>
                </a:r>
                <a14:m>
                  <m:oMath xmlns:m="http://schemas.openxmlformats.org/officeDocument/2006/math">
                    <m:r>
                      <a:rPr lang="es-ES" i="1" dirty="0" smtClean="0">
                        <a:solidFill>
                          <a:srgbClr val="FFC000"/>
                        </a:solidFill>
                        <a:latin typeface="Cambria Math" panose="02040503050406030204" pitchFamily="18" charset="0"/>
                      </a:rPr>
                      <m:t>𝐷</m:t>
                    </m:r>
                  </m:oMath>
                </a14:m>
                <a:r>
                  <a:rPr lang="es-ES" dirty="0">
                    <a:solidFill>
                      <a:srgbClr val="FFC000"/>
                    </a:solidFill>
                  </a:rPr>
                  <a:t> </a:t>
                </a:r>
                <a:r>
                  <a:rPr lang="es-ES" dirty="0">
                    <a:solidFill>
                      <a:schemeClr val="bg1"/>
                    </a:solidFill>
                  </a:rPr>
                  <a:t>pueden haberse obtenido a partir de ciertas </a:t>
                </a:r>
                <a:r>
                  <a:rPr lang="es-ES" dirty="0">
                    <a:solidFill>
                      <a:srgbClr val="92D050"/>
                    </a:solidFill>
                  </a:rPr>
                  <a:t>variables</a:t>
                </a:r>
                <a:r>
                  <a:rPr lang="es-ES" dirty="0">
                    <a:solidFill>
                      <a:schemeClr val="bg1"/>
                    </a:solidFill>
                  </a:rPr>
                  <a:t>.</a:t>
                </a:r>
              </a:p>
              <a:p>
                <a:endParaRPr lang="es-ES" dirty="0">
                  <a:solidFill>
                    <a:schemeClr val="bg1"/>
                  </a:solidFill>
                </a:endParaRPr>
              </a:p>
              <a:p>
                <a:endParaRPr lang="es-ES" dirty="0">
                  <a:solidFill>
                    <a:schemeClr val="bg1"/>
                  </a:solidFill>
                </a:endParaRPr>
              </a:p>
              <a:p>
                <a:r>
                  <a:rPr lang="es-ES" dirty="0">
                    <a:solidFill>
                      <a:schemeClr val="bg1"/>
                    </a:solidFill>
                  </a:rPr>
                  <a:t>O pueden ser el resultado de una </a:t>
                </a:r>
                <a:r>
                  <a:rPr lang="es-ES" dirty="0">
                    <a:solidFill>
                      <a:srgbClr val="FFFF00"/>
                    </a:solidFill>
                  </a:rPr>
                  <a:t>estimación directa</a:t>
                </a:r>
                <a:r>
                  <a:rPr lang="es-ES" dirty="0">
                    <a:solidFill>
                      <a:schemeClr val="bg1"/>
                    </a:solidFill>
                  </a:rPr>
                  <a:t>, por ejemplo opiniones de ciertos jueces sobre las similaridades entre los elementos considerados.</a:t>
                </a:r>
              </a:p>
              <a:p>
                <a:endParaRPr lang="es-ES" dirty="0">
                  <a:solidFill>
                    <a:schemeClr val="bg1"/>
                  </a:solidFill>
                </a:endParaRPr>
              </a:p>
              <a:p>
                <a:r>
                  <a:rPr lang="es-ES" dirty="0">
                    <a:solidFill>
                      <a:schemeClr val="bg1"/>
                    </a:solidFill>
                  </a:rPr>
                  <a:t>La </a:t>
                </a:r>
                <a:r>
                  <a:rPr lang="es-ES" dirty="0">
                    <a:solidFill>
                      <a:srgbClr val="00B0F0"/>
                    </a:solidFill>
                  </a:rPr>
                  <a:t>dimensionalidad</a:t>
                </a:r>
                <a:r>
                  <a:rPr lang="es-ES" dirty="0">
                    <a:solidFill>
                      <a:schemeClr val="bg1"/>
                    </a:solidFill>
                  </a:rPr>
                  <a:t> del problema es desconocida a priori.</a:t>
                </a:r>
              </a:p>
              <a:p>
                <a:endParaRPr lang="es-ES" dirty="0">
                  <a:solidFill>
                    <a:schemeClr val="bg1"/>
                  </a:solidFill>
                </a:endParaRPr>
              </a:p>
            </p:txBody>
          </p:sp>
        </mc:Choice>
        <mc:Fallback>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660721"/>
                <a:ext cx="8596668" cy="4932584"/>
              </a:xfrm>
              <a:blipFill>
                <a:blip r:embed="rId2"/>
                <a:stretch>
                  <a:fillRect l="-142"/>
                </a:stretch>
              </a:blipFill>
            </p:spPr>
            <p:txBody>
              <a:bodyPr/>
              <a:lstStyle/>
              <a:p>
                <a:r>
                  <a:rPr lang="es-ES">
                    <a:noFill/>
                  </a:rPr>
                  <a:t> </a:t>
                </a:r>
              </a:p>
            </p:txBody>
          </p:sp>
        </mc:Fallback>
      </mc:AlternateContent>
    </p:spTree>
    <p:extLst>
      <p:ext uri="{BB962C8B-B14F-4D97-AF65-F5344CB8AC3E}">
        <p14:creationId xmlns:p14="http://schemas.microsoft.com/office/powerpoint/2010/main" val="151103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p:txBody>
          <a:bodyPr/>
          <a:lstStyle/>
          <a:p>
            <a:r>
              <a:rPr lang="es-ES" dirty="0">
                <a:latin typeface="Calibri" panose="020F0502020204030204" pitchFamily="34" charset="0"/>
                <a:cs typeface="Calibri" panose="020F0502020204030204" pitchFamily="34" charset="0"/>
              </a:rPr>
              <a:t>¿Cuál es el objetivo?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r>
                  <a:rPr lang="es-ES" dirty="0">
                    <a:solidFill>
                      <a:schemeClr val="bg1"/>
                    </a:solidFill>
                  </a:rPr>
                  <a:t>El objetivo que se pretende es </a:t>
                </a:r>
                <a:r>
                  <a:rPr lang="es-ES" dirty="0">
                    <a:solidFill>
                      <a:srgbClr val="FFC000"/>
                    </a:solidFill>
                  </a:rPr>
                  <a:t>representar</a:t>
                </a:r>
                <a:r>
                  <a:rPr lang="es-ES" dirty="0">
                    <a:solidFill>
                      <a:schemeClr val="bg1"/>
                    </a:solidFill>
                  </a:rPr>
                  <a:t> esta matriz mediante un conjunto de </a:t>
                </a:r>
                <a:r>
                  <a:rPr lang="es-ES" dirty="0">
                    <a:solidFill>
                      <a:srgbClr val="92D050"/>
                    </a:solidFill>
                  </a:rPr>
                  <a:t>variables ortogonales </a:t>
                </a:r>
                <a14:m>
                  <m:oMath xmlns:m="http://schemas.openxmlformats.org/officeDocument/2006/math">
                    <m:sSub>
                      <m:sSubPr>
                        <m:ctrlPr>
                          <a:rPr lang="es-ES" b="0" i="1" dirty="0" smtClean="0">
                            <a:solidFill>
                              <a:schemeClr val="bg1"/>
                            </a:solidFill>
                            <a:latin typeface="Cambria Math" panose="02040503050406030204" pitchFamily="18" charset="0"/>
                          </a:rPr>
                        </m:ctrlPr>
                      </m:sSubPr>
                      <m:e>
                        <m:r>
                          <a:rPr lang="es-ES" b="1" i="0" dirty="0" smtClean="0">
                            <a:solidFill>
                              <a:schemeClr val="bg1"/>
                            </a:solidFill>
                            <a:latin typeface="Cambria Math" panose="02040503050406030204" pitchFamily="18" charset="0"/>
                          </a:rPr>
                          <m:t>𝐲</m:t>
                        </m:r>
                      </m:e>
                      <m:sub>
                        <m:r>
                          <a:rPr lang="es-ES" i="1" dirty="0" smtClean="0">
                            <a:solidFill>
                              <a:schemeClr val="bg1"/>
                            </a:solidFill>
                            <a:latin typeface="Cambria Math" panose="02040503050406030204" pitchFamily="18" charset="0"/>
                          </a:rPr>
                          <m:t>1</m:t>
                        </m:r>
                      </m:sub>
                    </m:sSub>
                    <m:r>
                      <a:rPr lang="es-ES" i="1" dirty="0" smtClean="0">
                        <a:solidFill>
                          <a:schemeClr val="bg1"/>
                        </a:solidFill>
                        <a:latin typeface="Cambria Math" panose="02040503050406030204" pitchFamily="18" charset="0"/>
                      </a:rPr>
                      <m:t>, . . . , </m:t>
                    </m:r>
                    <m:sSub>
                      <m:sSubPr>
                        <m:ctrlPr>
                          <a:rPr lang="es-ES" b="0" i="1" dirty="0" smtClean="0">
                            <a:solidFill>
                              <a:schemeClr val="bg1"/>
                            </a:solidFill>
                            <a:latin typeface="Cambria Math" panose="02040503050406030204" pitchFamily="18" charset="0"/>
                          </a:rPr>
                        </m:ctrlPr>
                      </m:sSubPr>
                      <m:e>
                        <m:r>
                          <a:rPr lang="es-ES" b="1" i="0" dirty="0" err="1">
                            <a:solidFill>
                              <a:schemeClr val="bg1"/>
                            </a:solidFill>
                            <a:latin typeface="Cambria Math" panose="02040503050406030204" pitchFamily="18" charset="0"/>
                          </a:rPr>
                          <m:t>𝐲</m:t>
                        </m:r>
                      </m:e>
                      <m:sub>
                        <m:r>
                          <a:rPr lang="es-ES" i="1" dirty="0" err="1">
                            <a:solidFill>
                              <a:schemeClr val="bg1"/>
                            </a:solidFill>
                            <a:latin typeface="Cambria Math" panose="02040503050406030204" pitchFamily="18" charset="0"/>
                          </a:rPr>
                          <m:t>𝑝</m:t>
                        </m:r>
                      </m:sub>
                    </m:sSub>
                  </m:oMath>
                </a14:m>
                <a:r>
                  <a:rPr lang="es-ES" dirty="0">
                    <a:solidFill>
                      <a:schemeClr val="bg1"/>
                    </a:solidFill>
                  </a:rPr>
                  <a:t>, donde </a:t>
                </a:r>
                <a14:m>
                  <m:oMath xmlns:m="http://schemas.openxmlformats.org/officeDocument/2006/math">
                    <m:r>
                      <a:rPr lang="es-ES" i="1" dirty="0" smtClean="0">
                        <a:solidFill>
                          <a:schemeClr val="bg1"/>
                        </a:solidFill>
                        <a:latin typeface="Cambria Math" panose="02040503050406030204" pitchFamily="18" charset="0"/>
                      </a:rPr>
                      <m:t>𝑝</m:t>
                    </m:r>
                    <m:r>
                      <a:rPr lang="es-ES" i="1" dirty="0" smtClean="0">
                        <a:solidFill>
                          <a:schemeClr val="bg1"/>
                        </a:solidFill>
                        <a:latin typeface="Cambria Math" panose="02040503050406030204" pitchFamily="18" charset="0"/>
                      </a:rPr>
                      <m:t> &lt; </m:t>
                    </m:r>
                    <m:r>
                      <a:rPr lang="es-ES" i="1" dirty="0" smtClean="0">
                        <a:solidFill>
                          <a:schemeClr val="bg1"/>
                        </a:solidFill>
                        <a:latin typeface="Cambria Math" panose="02040503050406030204" pitchFamily="18" charset="0"/>
                      </a:rPr>
                      <m:t>𝑛</m:t>
                    </m:r>
                  </m:oMath>
                </a14:m>
                <a:r>
                  <a:rPr lang="es-ES" dirty="0">
                    <a:solidFill>
                      <a:schemeClr val="bg1"/>
                    </a:solidFill>
                  </a:rPr>
                  <a:t>.</a:t>
                </a:r>
              </a:p>
              <a:p>
                <a:endParaRPr lang="es-ES" dirty="0">
                  <a:solidFill>
                    <a:schemeClr val="bg1"/>
                  </a:solidFill>
                </a:endParaRPr>
              </a:p>
              <a:p>
                <a:r>
                  <a:rPr lang="es-ES" dirty="0">
                    <a:solidFill>
                      <a:schemeClr val="bg1"/>
                    </a:solidFill>
                  </a:rPr>
                  <a:t>De manera que las </a:t>
                </a:r>
                <a:r>
                  <a:rPr lang="es-ES" dirty="0">
                    <a:solidFill>
                      <a:srgbClr val="FFC000"/>
                    </a:solidFill>
                  </a:rPr>
                  <a:t>distancias euclídeas </a:t>
                </a:r>
                <a:r>
                  <a:rPr lang="es-ES" dirty="0">
                    <a:solidFill>
                      <a:schemeClr val="bg1"/>
                    </a:solidFill>
                  </a:rPr>
                  <a:t>entre las coordenadas de los elementos respecto a estas variables sean iguales (o lo más próximas posibles) a las distancias o </a:t>
                </a:r>
                <a:r>
                  <a:rPr lang="es-ES" dirty="0">
                    <a:solidFill>
                      <a:srgbClr val="92D050"/>
                    </a:solidFill>
                  </a:rPr>
                  <a:t>disimilaridades</a:t>
                </a:r>
                <a:r>
                  <a:rPr lang="es-ES" dirty="0">
                    <a:solidFill>
                      <a:schemeClr val="bg1"/>
                    </a:solidFill>
                  </a:rPr>
                  <a:t> de la matriz original. </a:t>
                </a:r>
              </a:p>
              <a:p>
                <a:endParaRPr lang="es-ES" dirty="0">
                  <a:solidFill>
                    <a:schemeClr val="bg1"/>
                  </a:solidFill>
                </a:endParaRPr>
              </a:p>
              <a:p>
                <a:r>
                  <a:rPr lang="es-ES" dirty="0">
                    <a:solidFill>
                      <a:schemeClr val="bg1"/>
                    </a:solidFill>
                  </a:rPr>
                  <a:t>Es decir, a partir de la matriz </a:t>
                </a:r>
                <a14:m>
                  <m:oMath xmlns:m="http://schemas.openxmlformats.org/officeDocument/2006/math">
                    <m:r>
                      <a:rPr lang="es-ES" i="1" dirty="0" smtClean="0">
                        <a:solidFill>
                          <a:schemeClr val="bg1"/>
                        </a:solidFill>
                        <a:latin typeface="Cambria Math" panose="02040503050406030204" pitchFamily="18" charset="0"/>
                      </a:rPr>
                      <m:t>𝐷</m:t>
                    </m:r>
                  </m:oMath>
                </a14:m>
                <a:r>
                  <a:rPr lang="es-ES" dirty="0">
                    <a:solidFill>
                      <a:schemeClr val="bg1"/>
                    </a:solidFill>
                  </a:rPr>
                  <a:t> se pretende </a:t>
                </a:r>
                <a:r>
                  <a:rPr lang="es-ES" dirty="0">
                    <a:solidFill>
                      <a:srgbClr val="FFC000"/>
                    </a:solidFill>
                  </a:rPr>
                  <a:t>obtener una matriz </a:t>
                </a:r>
                <a14:m>
                  <m:oMath xmlns:m="http://schemas.openxmlformats.org/officeDocument/2006/math">
                    <m:r>
                      <a:rPr lang="es-ES" i="1" dirty="0" smtClean="0">
                        <a:solidFill>
                          <a:srgbClr val="FFC000"/>
                        </a:solidFill>
                        <a:latin typeface="Cambria Math" panose="02040503050406030204" pitchFamily="18" charset="0"/>
                      </a:rPr>
                      <m:t>𝑋</m:t>
                    </m:r>
                  </m:oMath>
                </a14:m>
                <a:r>
                  <a:rPr lang="es-ES" dirty="0">
                    <a:solidFill>
                      <a:schemeClr val="bg1"/>
                    </a:solidFill>
                  </a:rPr>
                  <a:t>, de dimensiones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 </m:t>
                    </m:r>
                    <m:r>
                      <a:rPr lang="es-ES" i="1" dirty="0" smtClean="0">
                        <a:solidFill>
                          <a:schemeClr val="bg1"/>
                        </a:solidFill>
                        <a:latin typeface="Cambria Math" panose="02040503050406030204" pitchFamily="18" charset="0"/>
                      </a:rPr>
                      <m:t>𝑝</m:t>
                    </m:r>
                  </m:oMath>
                </a14:m>
                <a:r>
                  <a:rPr lang="es-ES" dirty="0">
                    <a:solidFill>
                      <a:schemeClr val="bg1"/>
                    </a:solidFill>
                  </a:rPr>
                  <a:t>, que pueda interpretarse como la matriz de </a:t>
                </a:r>
                <a14:m>
                  <m:oMath xmlns:m="http://schemas.openxmlformats.org/officeDocument/2006/math">
                    <m:r>
                      <a:rPr lang="es-ES" i="1" dirty="0" smtClean="0">
                        <a:solidFill>
                          <a:schemeClr val="bg1"/>
                        </a:solidFill>
                        <a:latin typeface="Cambria Math" panose="02040503050406030204" pitchFamily="18" charset="0"/>
                      </a:rPr>
                      <m:t>𝑝</m:t>
                    </m:r>
                    <m:r>
                      <a:rPr lang="es-ES" i="1" dirty="0" smtClean="0">
                        <a:solidFill>
                          <a:schemeClr val="bg1"/>
                        </a:solidFill>
                        <a:latin typeface="Cambria Math" panose="02040503050406030204" pitchFamily="18" charset="0"/>
                      </a:rPr>
                      <m:t> </m:t>
                    </m:r>
                  </m:oMath>
                </a14:m>
                <a:r>
                  <a:rPr lang="es-ES" dirty="0">
                    <a:solidFill>
                      <a:schemeClr val="bg1"/>
                    </a:solidFill>
                  </a:rPr>
                  <a:t>variables en los </a:t>
                </a:r>
                <a14:m>
                  <m:oMath xmlns:m="http://schemas.openxmlformats.org/officeDocument/2006/math">
                    <m:r>
                      <a:rPr lang="es-ES" i="1" dirty="0" smtClean="0">
                        <a:solidFill>
                          <a:schemeClr val="bg1"/>
                        </a:solidFill>
                        <a:latin typeface="Cambria Math" panose="02040503050406030204" pitchFamily="18" charset="0"/>
                      </a:rPr>
                      <m:t>𝑛</m:t>
                    </m:r>
                  </m:oMath>
                </a14:m>
                <a:r>
                  <a:rPr lang="es-ES" dirty="0">
                    <a:solidFill>
                      <a:schemeClr val="bg1"/>
                    </a:solidFill>
                  </a:rPr>
                  <a:t> individuos, y donde la distancia euclídea entre los elementos reproduzca, aproximadamente, la matriz de distancias </a:t>
                </a:r>
                <a14:m>
                  <m:oMath xmlns:m="http://schemas.openxmlformats.org/officeDocument/2006/math">
                    <m:r>
                      <a:rPr lang="es-ES" i="1" dirty="0">
                        <a:solidFill>
                          <a:schemeClr val="bg1"/>
                        </a:solidFill>
                        <a:latin typeface="Cambria Math" panose="02040503050406030204" pitchFamily="18" charset="0"/>
                      </a:rPr>
                      <m:t>𝐷</m:t>
                    </m:r>
                  </m:oMath>
                </a14:m>
                <a:r>
                  <a:rPr lang="es-ES" dirty="0">
                    <a:solidFill>
                      <a:schemeClr val="bg1"/>
                    </a:solidFill>
                  </a:rPr>
                  <a:t> inicial. </a:t>
                </a:r>
              </a:p>
              <a:p>
                <a:endParaRPr lang="es-ES" dirty="0">
                  <a:solidFill>
                    <a:schemeClr val="bg1"/>
                  </a:solidFill>
                </a:endParaRPr>
              </a:p>
              <a:p>
                <a:r>
                  <a:rPr lang="es-ES" dirty="0">
                    <a:solidFill>
                      <a:schemeClr val="bg1"/>
                    </a:solidFill>
                  </a:rPr>
                  <a:t>Cuando </a:t>
                </a:r>
                <a14:m>
                  <m:oMath xmlns:m="http://schemas.openxmlformats.org/officeDocument/2006/math">
                    <m:r>
                      <a:rPr lang="es-ES" i="1" dirty="0" smtClean="0">
                        <a:solidFill>
                          <a:schemeClr val="bg1"/>
                        </a:solidFill>
                        <a:latin typeface="Cambria Math" panose="02040503050406030204" pitchFamily="18" charset="0"/>
                      </a:rPr>
                      <m:t>𝑝</m:t>
                    </m:r>
                    <m:r>
                      <a:rPr lang="es-ES" i="1" dirty="0" smtClean="0">
                        <a:solidFill>
                          <a:schemeClr val="bg1"/>
                        </a:solidFill>
                        <a:latin typeface="Cambria Math" panose="02040503050406030204" pitchFamily="18" charset="0"/>
                      </a:rPr>
                      <m:t> &gt; 2</m:t>
                    </m:r>
                  </m:oMath>
                </a14:m>
                <a:r>
                  <a:rPr lang="es-ES" dirty="0">
                    <a:solidFill>
                      <a:schemeClr val="bg1"/>
                    </a:solidFill>
                  </a:rPr>
                  <a:t>, las variables pueden ordenarse en </a:t>
                </a:r>
                <a:r>
                  <a:rPr lang="es-ES" dirty="0">
                    <a:solidFill>
                      <a:srgbClr val="92D050"/>
                    </a:solidFill>
                  </a:rPr>
                  <a:t>importancia</a:t>
                </a:r>
                <a:r>
                  <a:rPr lang="es-ES" dirty="0">
                    <a:solidFill>
                      <a:schemeClr val="bg1"/>
                    </a:solidFill>
                  </a:rPr>
                  <a:t> y suelen hacerse representaciones gráficas en dos y tres dimensiones para entender la estructura existente.</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32384"/>
                <a:ext cx="8596668" cy="5141132"/>
              </a:xfrm>
              <a:blipFill>
                <a:blip r:embed="rId2"/>
                <a:stretch>
                  <a:fillRect l="-142" t="-711" r="-1206"/>
                </a:stretch>
              </a:blipFill>
            </p:spPr>
            <p:txBody>
              <a:bodyPr/>
              <a:lstStyle/>
              <a:p>
                <a:r>
                  <a:rPr lang="es-ES">
                    <a:noFill/>
                  </a:rPr>
                  <a:t> </a:t>
                </a:r>
              </a:p>
            </p:txBody>
          </p:sp>
        </mc:Fallback>
      </mc:AlternateContent>
    </p:spTree>
    <p:extLst>
      <p:ext uri="{BB962C8B-B14F-4D97-AF65-F5344CB8AC3E}">
        <p14:creationId xmlns:p14="http://schemas.microsoft.com/office/powerpoint/2010/main" val="42550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8596668" cy="922784"/>
          </a:xfrm>
        </p:spPr>
        <p:txBody>
          <a:bodyPr/>
          <a:lstStyle/>
          <a:p>
            <a:r>
              <a:rPr lang="es-ES" dirty="0">
                <a:latin typeface="Calibri" panose="020F0502020204030204" pitchFamily="34" charset="0"/>
                <a:cs typeface="Calibri" panose="020F0502020204030204" pitchFamily="34" charset="0"/>
              </a:rPr>
              <a:t>¿Es siempre posible?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endParaRPr lang="es-ES" dirty="0">
                  <a:solidFill>
                    <a:schemeClr val="bg1"/>
                  </a:solidFill>
                </a:endParaRPr>
              </a:p>
              <a:p>
                <a:r>
                  <a:rPr lang="es-ES" dirty="0">
                    <a:solidFill>
                      <a:schemeClr val="bg1"/>
                    </a:solidFill>
                  </a:rPr>
                  <a:t>En general </a:t>
                </a:r>
                <a:r>
                  <a:rPr lang="es-ES" dirty="0">
                    <a:solidFill>
                      <a:srgbClr val="92D050"/>
                    </a:solidFill>
                  </a:rPr>
                  <a:t>no es siempre posible </a:t>
                </a:r>
                <a:r>
                  <a:rPr lang="es-ES" dirty="0">
                    <a:solidFill>
                      <a:schemeClr val="bg1"/>
                    </a:solidFill>
                  </a:rPr>
                  <a:t>encontrar </a:t>
                </a:r>
                <a14:m>
                  <m:oMath xmlns:m="http://schemas.openxmlformats.org/officeDocument/2006/math">
                    <m:r>
                      <a:rPr lang="es-ES" i="1" dirty="0" smtClean="0">
                        <a:solidFill>
                          <a:schemeClr val="bg1"/>
                        </a:solidFill>
                        <a:latin typeface="Cambria Math" panose="02040503050406030204" pitchFamily="18" charset="0"/>
                      </a:rPr>
                      <m:t>𝑝</m:t>
                    </m:r>
                  </m:oMath>
                </a14:m>
                <a:r>
                  <a:rPr lang="es-ES" dirty="0">
                    <a:solidFill>
                      <a:schemeClr val="bg1"/>
                    </a:solidFill>
                  </a:rPr>
                  <a:t> variables que reproduzcan exactamente las distancias iniciales. </a:t>
                </a:r>
              </a:p>
              <a:p>
                <a:endParaRPr lang="es-ES" dirty="0">
                  <a:solidFill>
                    <a:schemeClr val="bg1"/>
                  </a:solidFill>
                </a:endParaRPr>
              </a:p>
              <a:p>
                <a:r>
                  <a:rPr lang="es-ES" dirty="0">
                    <a:solidFill>
                      <a:schemeClr val="bg1"/>
                    </a:solidFill>
                  </a:rPr>
                  <a:t>Sin embargo es frecuente encontrar variables que reproduzcan </a:t>
                </a:r>
                <a:r>
                  <a:rPr lang="es-ES" dirty="0">
                    <a:solidFill>
                      <a:srgbClr val="FFC000"/>
                    </a:solidFill>
                  </a:rPr>
                  <a:t>aproximadamente</a:t>
                </a:r>
                <a:r>
                  <a:rPr lang="es-ES" dirty="0">
                    <a:solidFill>
                      <a:schemeClr val="bg1"/>
                    </a:solidFill>
                  </a:rPr>
                  <a:t> las distancia iniciales. </a:t>
                </a:r>
              </a:p>
              <a:p>
                <a:endParaRPr lang="es-ES" dirty="0">
                  <a:solidFill>
                    <a:schemeClr val="bg1"/>
                  </a:solidFill>
                </a:endParaRPr>
              </a:p>
              <a:p>
                <a:r>
                  <a:rPr lang="es-ES" dirty="0">
                    <a:solidFill>
                      <a:schemeClr val="bg1"/>
                    </a:solidFill>
                  </a:rPr>
                  <a:t>Por otro lado, si la matriz de distancias se ha generado calculando las distancias euclídeas entre las observaciones definidas por ciertas variables, sí podremos recuperar las componentes principales de estas variables.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32384"/>
                <a:ext cx="8596668" cy="5141132"/>
              </a:xfrm>
              <a:blipFill>
                <a:blip r:embed="rId2"/>
                <a:stretch>
                  <a:fillRect l="-142" r="-355"/>
                </a:stretch>
              </a:blipFill>
            </p:spPr>
            <p:txBody>
              <a:bodyPr/>
              <a:lstStyle/>
              <a:p>
                <a:r>
                  <a:rPr lang="es-ES">
                    <a:noFill/>
                  </a:rPr>
                  <a:t> </a:t>
                </a:r>
              </a:p>
            </p:txBody>
          </p:sp>
        </mc:Fallback>
      </mc:AlternateContent>
    </p:spTree>
    <p:extLst>
      <p:ext uri="{BB962C8B-B14F-4D97-AF65-F5344CB8AC3E}">
        <p14:creationId xmlns:p14="http://schemas.microsoft.com/office/powerpoint/2010/main" val="139138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8596668" cy="922784"/>
          </a:xfrm>
        </p:spPr>
        <p:txBody>
          <a:bodyPr/>
          <a:lstStyle/>
          <a:p>
            <a:r>
              <a:rPr lang="es-ES" dirty="0">
                <a:latin typeface="Calibri" panose="020F0502020204030204" pitchFamily="34" charset="0"/>
                <a:cs typeface="Calibri" panose="020F0502020204030204" pitchFamily="34" charset="0"/>
              </a:rPr>
              <a:t>Ventajas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endParaRPr lang="es-ES" dirty="0">
              <a:solidFill>
                <a:schemeClr val="bg1"/>
              </a:solidFill>
            </a:endParaRPr>
          </a:p>
          <a:p>
            <a:r>
              <a:rPr lang="es-ES" dirty="0">
                <a:solidFill>
                  <a:schemeClr val="bg1"/>
                </a:solidFill>
              </a:rPr>
              <a:t>El escalado multidimensional comparte con componentes principales el objetivo de </a:t>
            </a:r>
            <a:r>
              <a:rPr lang="es-ES" dirty="0">
                <a:solidFill>
                  <a:srgbClr val="FFC000"/>
                </a:solidFill>
              </a:rPr>
              <a:t>describir e interpretar los datos</a:t>
            </a:r>
            <a:r>
              <a:rPr lang="es-ES" dirty="0">
                <a:solidFill>
                  <a:schemeClr val="bg1"/>
                </a:solidFill>
              </a:rPr>
              <a:t>. </a:t>
            </a:r>
          </a:p>
          <a:p>
            <a:endParaRPr lang="es-ES" dirty="0">
              <a:solidFill>
                <a:schemeClr val="bg1"/>
              </a:solidFill>
            </a:endParaRPr>
          </a:p>
          <a:p>
            <a:r>
              <a:rPr lang="es-ES" dirty="0">
                <a:solidFill>
                  <a:schemeClr val="bg1"/>
                </a:solidFill>
              </a:rPr>
              <a:t>Si existen muchos elementos, la matriz de similaridades será muy grande y la representación por unas pocas variables de los elementos nos permitirá </a:t>
            </a:r>
            <a:r>
              <a:rPr lang="es-ES" dirty="0">
                <a:solidFill>
                  <a:srgbClr val="92D050"/>
                </a:solidFill>
              </a:rPr>
              <a:t>entender su estructura</a:t>
            </a:r>
            <a:r>
              <a:rPr lang="es-ES" dirty="0">
                <a:solidFill>
                  <a:schemeClr val="bg1"/>
                </a:solidFill>
              </a:rPr>
              <a:t>: qué elementos tienen propiedades similares, si aparecen grupos entre los elementos, si hay elementos atípicos, etc.</a:t>
            </a:r>
          </a:p>
          <a:p>
            <a:endParaRPr lang="es-ES" dirty="0">
              <a:solidFill>
                <a:schemeClr val="bg1"/>
              </a:solidFill>
            </a:endParaRPr>
          </a:p>
          <a:p>
            <a:r>
              <a:rPr lang="es-ES" dirty="0">
                <a:solidFill>
                  <a:schemeClr val="bg1"/>
                </a:solidFill>
              </a:rPr>
              <a:t>Además, si podemos </a:t>
            </a:r>
            <a:r>
              <a:rPr lang="es-ES" dirty="0">
                <a:solidFill>
                  <a:srgbClr val="FFFF00"/>
                </a:solidFill>
              </a:rPr>
              <a:t>interpretar las variables </a:t>
            </a:r>
            <a:r>
              <a:rPr lang="es-ES" dirty="0">
                <a:solidFill>
                  <a:schemeClr val="bg1"/>
                </a:solidFill>
              </a:rPr>
              <a:t>aumentará nuestro conocimiento del problema, al entender cómo se han generado los datos.</a:t>
            </a:r>
          </a:p>
        </p:txBody>
      </p:sp>
    </p:spTree>
    <p:extLst>
      <p:ext uri="{BB962C8B-B14F-4D97-AF65-F5344CB8AC3E}">
        <p14:creationId xmlns:p14="http://schemas.microsoft.com/office/powerpoint/2010/main" val="96770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8596668" cy="922784"/>
          </a:xfrm>
        </p:spPr>
        <p:txBody>
          <a:bodyPr/>
          <a:lstStyle/>
          <a:p>
            <a:r>
              <a:rPr lang="es-ES" dirty="0">
                <a:latin typeface="Calibri" panose="020F0502020204030204" pitchFamily="34" charset="0"/>
                <a:cs typeface="Calibri" panose="020F0502020204030204" pitchFamily="34" charset="0"/>
              </a:rPr>
              <a:t>Ejemplo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endParaRPr lang="es-ES" dirty="0">
                  <a:solidFill>
                    <a:schemeClr val="bg1"/>
                  </a:solidFill>
                </a:endParaRPr>
              </a:p>
              <a:p>
                <a:r>
                  <a:rPr lang="es-ES" dirty="0">
                    <a:solidFill>
                      <a:schemeClr val="bg1"/>
                    </a:solidFill>
                  </a:rPr>
                  <a:t>Supongamos que se realiza </a:t>
                </a:r>
                <a:r>
                  <a:rPr lang="es-ES" dirty="0">
                    <a:solidFill>
                      <a:srgbClr val="92D050"/>
                    </a:solidFill>
                  </a:rPr>
                  <a:t>una encuesta </a:t>
                </a:r>
                <a:r>
                  <a:rPr lang="es-ES" dirty="0">
                    <a:solidFill>
                      <a:schemeClr val="bg1"/>
                    </a:solidFill>
                  </a:rPr>
                  <a:t>para determinar qué similitudes encuentran los consumidores entre </a:t>
                </a:r>
                <a14:m>
                  <m:oMath xmlns:m="http://schemas.openxmlformats.org/officeDocument/2006/math">
                    <m:r>
                      <a:rPr lang="es-ES" i="1" dirty="0" smtClean="0">
                        <a:solidFill>
                          <a:schemeClr val="bg1"/>
                        </a:solidFill>
                        <a:latin typeface="Cambria Math" panose="02040503050406030204" pitchFamily="18" charset="0"/>
                      </a:rPr>
                      <m:t>𝑛</m:t>
                    </m:r>
                  </m:oMath>
                </a14:m>
                <a:r>
                  <a:rPr lang="es-ES" dirty="0">
                    <a:solidFill>
                      <a:schemeClr val="bg1"/>
                    </a:solidFill>
                  </a:rPr>
                  <a:t> productos o servicios.</a:t>
                </a:r>
              </a:p>
              <a:p>
                <a:endParaRPr lang="es-ES" dirty="0">
                  <a:solidFill>
                    <a:schemeClr val="bg1"/>
                  </a:solidFill>
                </a:endParaRPr>
              </a:p>
              <a:p>
                <a:r>
                  <a:rPr lang="es-ES" dirty="0">
                    <a:solidFill>
                      <a:schemeClr val="bg1"/>
                    </a:solidFill>
                  </a:rPr>
                  <a:t>La información se resume en una </a:t>
                </a:r>
                <a:r>
                  <a:rPr lang="es-ES" dirty="0">
                    <a:solidFill>
                      <a:srgbClr val="FFC000"/>
                    </a:solidFill>
                  </a:rPr>
                  <a:t>matriz cuadrada de similitudes </a:t>
                </a:r>
                <a:r>
                  <a:rPr lang="es-ES" dirty="0">
                    <a:solidFill>
                      <a:schemeClr val="bg1"/>
                    </a:solidFill>
                  </a:rPr>
                  <a:t>entre los productos. </a:t>
                </a:r>
              </a:p>
              <a:p>
                <a:endParaRPr lang="es-ES" dirty="0">
                  <a:solidFill>
                    <a:schemeClr val="bg1"/>
                  </a:solidFill>
                </a:endParaRPr>
              </a:p>
              <a:p>
                <a:r>
                  <a:rPr lang="es-ES" dirty="0">
                    <a:solidFill>
                      <a:schemeClr val="bg1"/>
                    </a:solidFill>
                  </a:rPr>
                  <a:t>Supongamos que descubrimos que estas similitudes pueden </a:t>
                </a:r>
                <a:r>
                  <a:rPr lang="es-ES" dirty="0">
                    <a:solidFill>
                      <a:srgbClr val="FFFF00"/>
                    </a:solidFill>
                  </a:rPr>
                  <a:t>generarse por dos variables</a:t>
                </a:r>
                <a:r>
                  <a:rPr lang="es-ES" dirty="0">
                    <a:solidFill>
                      <a:schemeClr val="bg1"/>
                    </a:solidFill>
                  </a:rPr>
                  <a:t>. </a:t>
                </a:r>
              </a:p>
              <a:p>
                <a:endParaRPr lang="es-ES" dirty="0">
                  <a:solidFill>
                    <a:schemeClr val="bg1"/>
                  </a:solidFill>
                </a:endParaRPr>
              </a:p>
              <a:p>
                <a:r>
                  <a:rPr lang="es-ES" dirty="0">
                    <a:solidFill>
                      <a:schemeClr val="bg1"/>
                    </a:solidFill>
                  </a:rPr>
                  <a:t>Entonces, es razonable suponer que los consumidores han </a:t>
                </a:r>
                <a:r>
                  <a:rPr lang="es-ES" dirty="0">
                    <a:solidFill>
                      <a:srgbClr val="92D050"/>
                    </a:solidFill>
                  </a:rPr>
                  <a:t>estimado la similitud</a:t>
                </a:r>
                <a:r>
                  <a:rPr lang="es-ES" dirty="0">
                    <a:solidFill>
                      <a:schemeClr val="bg1"/>
                    </a:solidFill>
                  </a:rPr>
                  <a:t> entre los productos utilizando estas dos variables.</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32384"/>
                <a:ext cx="8596668" cy="5141132"/>
              </a:xfrm>
              <a:blipFill>
                <a:blip r:embed="rId2"/>
                <a:stretch>
                  <a:fillRect l="-142" r="-71"/>
                </a:stretch>
              </a:blipFill>
            </p:spPr>
            <p:txBody>
              <a:bodyPr/>
              <a:lstStyle/>
              <a:p>
                <a:r>
                  <a:rPr lang="es-ES">
                    <a:noFill/>
                  </a:rPr>
                  <a:t> </a:t>
                </a:r>
              </a:p>
            </p:txBody>
          </p:sp>
        </mc:Fallback>
      </mc:AlternateContent>
    </p:spTree>
    <p:extLst>
      <p:ext uri="{BB962C8B-B14F-4D97-AF65-F5344CB8AC3E}">
        <p14:creationId xmlns:p14="http://schemas.microsoft.com/office/powerpoint/2010/main" val="152291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9316898" cy="922784"/>
          </a:xfrm>
        </p:spPr>
        <p:txBody>
          <a:bodyPr>
            <a:normAutofit fontScale="90000"/>
          </a:bodyPr>
          <a:lstStyle/>
          <a:p>
            <a:r>
              <a:rPr lang="es-ES" dirty="0">
                <a:latin typeface="Calibri" panose="020F0502020204030204" pitchFamily="34" charset="0"/>
                <a:cs typeface="Calibri" panose="020F0502020204030204" pitchFamily="34" charset="0"/>
              </a:rPr>
              <a:t>Enfoque complementario a componentes principales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endParaRPr lang="es-ES" dirty="0">
                  <a:solidFill>
                    <a:schemeClr val="bg1"/>
                  </a:solidFill>
                </a:endParaRPr>
              </a:p>
              <a:p>
                <a:r>
                  <a:rPr lang="es-ES" dirty="0">
                    <a:solidFill>
                      <a:schemeClr val="bg1"/>
                    </a:solidFill>
                  </a:rPr>
                  <a:t>El escalado multidimensional representa un enfoque complementario a componentes principales en el sentido siguiente. </a:t>
                </a:r>
              </a:p>
              <a:p>
                <a:endParaRPr lang="es-ES" dirty="0">
                  <a:solidFill>
                    <a:schemeClr val="bg1"/>
                  </a:solidFill>
                </a:endParaRPr>
              </a:p>
              <a:p>
                <a:r>
                  <a:rPr lang="es-ES" dirty="0">
                    <a:solidFill>
                      <a:srgbClr val="92D050"/>
                    </a:solidFill>
                  </a:rPr>
                  <a:t>Componentes principales </a:t>
                </a:r>
                <a:r>
                  <a:rPr lang="es-ES" dirty="0">
                    <a:solidFill>
                      <a:schemeClr val="bg1"/>
                    </a:solidFill>
                  </a:rPr>
                  <a:t>considera la matriz </a:t>
                </a:r>
                <a14:m>
                  <m:oMath xmlns:m="http://schemas.openxmlformats.org/officeDocument/2006/math">
                    <m:r>
                      <a:rPr lang="es-ES" i="1" dirty="0" smtClean="0">
                        <a:solidFill>
                          <a:schemeClr val="bg1"/>
                        </a:solidFill>
                        <a:latin typeface="Cambria Math" panose="02040503050406030204" pitchFamily="18" charset="0"/>
                      </a:rPr>
                      <m:t>𝑝</m:t>
                    </m:r>
                    <m:r>
                      <a:rPr lang="es-ES" i="1" dirty="0" smtClean="0">
                        <a:solidFill>
                          <a:schemeClr val="bg1"/>
                        </a:solidFill>
                        <a:latin typeface="Cambria Math" panose="02040503050406030204" pitchFamily="18" charset="0"/>
                      </a:rPr>
                      <m:t>×</m:t>
                    </m:r>
                    <m:r>
                      <a:rPr lang="es-ES" i="1" dirty="0" smtClean="0">
                        <a:solidFill>
                          <a:schemeClr val="bg1"/>
                        </a:solidFill>
                        <a:latin typeface="Cambria Math" panose="02040503050406030204" pitchFamily="18" charset="0"/>
                      </a:rPr>
                      <m:t>𝑝</m:t>
                    </m:r>
                    <m:r>
                      <a:rPr lang="es-ES" i="1" dirty="0">
                        <a:solidFill>
                          <a:schemeClr val="bg1"/>
                        </a:solidFill>
                        <a:latin typeface="Cambria Math" panose="02040503050406030204" pitchFamily="18" charset="0"/>
                      </a:rPr>
                      <m:t> </m:t>
                    </m:r>
                  </m:oMath>
                </a14:m>
                <a:r>
                  <a:rPr lang="es-ES" dirty="0">
                    <a:solidFill>
                      <a:schemeClr val="bg1"/>
                    </a:solidFill>
                  </a:rPr>
                  <a:t>de correlaciones (o covarianzas) </a:t>
                </a:r>
                <a:r>
                  <a:rPr lang="es-ES" dirty="0">
                    <a:solidFill>
                      <a:srgbClr val="92D050"/>
                    </a:solidFill>
                  </a:rPr>
                  <a:t>entre variables</a:t>
                </a:r>
                <a:r>
                  <a:rPr lang="es-ES" dirty="0">
                    <a:solidFill>
                      <a:schemeClr val="bg1"/>
                    </a:solidFill>
                  </a:rPr>
                  <a:t>, e investiga su estructura. </a:t>
                </a:r>
              </a:p>
              <a:p>
                <a:endParaRPr lang="es-ES" dirty="0">
                  <a:solidFill>
                    <a:schemeClr val="bg1"/>
                  </a:solidFill>
                </a:endParaRPr>
              </a:p>
              <a:p>
                <a:r>
                  <a:rPr lang="es-ES" dirty="0">
                    <a:solidFill>
                      <a:schemeClr val="bg1"/>
                    </a:solidFill>
                  </a:rPr>
                  <a:t>El </a:t>
                </a:r>
                <a:r>
                  <a:rPr lang="es-ES" dirty="0">
                    <a:solidFill>
                      <a:srgbClr val="FFC000"/>
                    </a:solidFill>
                  </a:rPr>
                  <a:t>escalado multidimensional </a:t>
                </a:r>
                <a:r>
                  <a:rPr lang="es-ES" dirty="0">
                    <a:solidFill>
                      <a:schemeClr val="bg1"/>
                    </a:solidFill>
                  </a:rPr>
                  <a:t>considera la matriz </a:t>
                </a:r>
                <a14:m>
                  <m:oMath xmlns:m="http://schemas.openxmlformats.org/officeDocument/2006/math">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 </m:t>
                    </m:r>
                    <m:r>
                      <a:rPr lang="es-ES" i="1" dirty="0" smtClean="0">
                        <a:solidFill>
                          <a:schemeClr val="bg1"/>
                        </a:solidFill>
                        <a:latin typeface="Cambria Math" panose="02040503050406030204" pitchFamily="18" charset="0"/>
                      </a:rPr>
                      <m:t>𝑛</m:t>
                    </m:r>
                    <m:r>
                      <a:rPr lang="es-ES" i="1" dirty="0" smtClean="0">
                        <a:solidFill>
                          <a:schemeClr val="bg1"/>
                        </a:solidFill>
                        <a:latin typeface="Cambria Math" panose="02040503050406030204" pitchFamily="18" charset="0"/>
                      </a:rPr>
                      <m:t> </m:t>
                    </m:r>
                  </m:oMath>
                </a14:m>
                <a:r>
                  <a:rPr lang="es-ES" dirty="0">
                    <a:solidFill>
                      <a:schemeClr val="bg1"/>
                    </a:solidFill>
                  </a:rPr>
                  <a:t>de correlaciones (o covarianzas) </a:t>
                </a:r>
                <a:r>
                  <a:rPr lang="es-ES" dirty="0">
                    <a:solidFill>
                      <a:srgbClr val="FFC000"/>
                    </a:solidFill>
                  </a:rPr>
                  <a:t>entre individuos</a:t>
                </a:r>
                <a:r>
                  <a:rPr lang="es-ES" dirty="0">
                    <a:solidFill>
                      <a:schemeClr val="bg1"/>
                    </a:solidFill>
                  </a:rPr>
                  <a:t>, e investiga su estructura. </a:t>
                </a:r>
              </a:p>
              <a:p>
                <a:endParaRPr lang="es-ES" dirty="0">
                  <a:solidFill>
                    <a:schemeClr val="bg1"/>
                  </a:solidFill>
                </a:endParaRPr>
              </a:p>
              <a:p>
                <a:r>
                  <a:rPr lang="es-ES" dirty="0">
                    <a:solidFill>
                      <a:schemeClr val="bg1"/>
                    </a:solidFill>
                  </a:rPr>
                  <a:t>Ambos enfoques están claramente </a:t>
                </a:r>
                <a:r>
                  <a:rPr lang="es-ES" dirty="0">
                    <a:solidFill>
                      <a:srgbClr val="00B0F0"/>
                    </a:solidFill>
                  </a:rPr>
                  <a:t>relacionados</a:t>
                </a:r>
                <a:r>
                  <a:rPr lang="es-ES" dirty="0">
                    <a:solidFill>
                      <a:schemeClr val="bg1"/>
                    </a:solidFill>
                  </a:rPr>
                  <a:t>, y existen técnicas gráficas, como el </a:t>
                </a:r>
                <a:r>
                  <a:rPr lang="es-ES" dirty="0" err="1">
                    <a:solidFill>
                      <a:srgbClr val="FFFF00"/>
                    </a:solidFill>
                  </a:rPr>
                  <a:t>biplot</a:t>
                </a:r>
                <a:r>
                  <a:rPr lang="es-ES" dirty="0">
                    <a:solidFill>
                      <a:schemeClr val="bg1"/>
                    </a:solidFill>
                  </a:rPr>
                  <a:t> que estudiaremos en esta sección, que aprovechan esta dualidad para representar conjuntamente las variables y los individuos en un mismo gráfico.</a:t>
                </a:r>
              </a:p>
            </p:txBody>
          </p:sp>
        </mc:Choice>
        <mc:Fallback xmlns="">
          <p:sp>
            <p:nvSpPr>
              <p:cNvPr id="3" name="Marcador de contenido 2">
                <a:extLst>
                  <a:ext uri="{FF2B5EF4-FFF2-40B4-BE49-F238E27FC236}">
                    <a16:creationId xmlns:a16="http://schemas.microsoft.com/office/drawing/2014/main" id="{36A2DA2D-AD6F-4253-8DB1-A84FE46934F8}"/>
                  </a:ext>
                </a:extLst>
              </p:cNvPr>
              <p:cNvSpPr>
                <a:spLocks noGrp="1" noRot="1" noChangeAspect="1" noMove="1" noResize="1" noEditPoints="1" noAdjustHandles="1" noChangeArrowheads="1" noChangeShapeType="1" noTextEdit="1"/>
              </p:cNvSpPr>
              <p:nvPr>
                <p:ph idx="1"/>
              </p:nvPr>
            </p:nvSpPr>
            <p:spPr>
              <a:xfrm>
                <a:off x="677334" y="1532384"/>
                <a:ext cx="8596668" cy="5141132"/>
              </a:xfrm>
              <a:blipFill>
                <a:blip r:embed="rId2"/>
                <a:stretch>
                  <a:fillRect l="-142"/>
                </a:stretch>
              </a:blipFill>
            </p:spPr>
            <p:txBody>
              <a:bodyPr/>
              <a:lstStyle/>
              <a:p>
                <a:r>
                  <a:rPr lang="es-ES">
                    <a:noFill/>
                  </a:rPr>
                  <a:t> </a:t>
                </a:r>
              </a:p>
            </p:txBody>
          </p:sp>
        </mc:Fallback>
      </mc:AlternateContent>
    </p:spTree>
    <p:extLst>
      <p:ext uri="{BB962C8B-B14F-4D97-AF65-F5344CB8AC3E}">
        <p14:creationId xmlns:p14="http://schemas.microsoft.com/office/powerpoint/2010/main" val="64980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267C3-E1D6-40B9-A6EC-A4D0BB270C3B}"/>
              </a:ext>
            </a:extLst>
          </p:cNvPr>
          <p:cNvSpPr>
            <a:spLocks noGrp="1"/>
          </p:cNvSpPr>
          <p:nvPr>
            <p:ph type="title"/>
          </p:nvPr>
        </p:nvSpPr>
        <p:spPr>
          <a:xfrm>
            <a:off x="677334" y="609600"/>
            <a:ext cx="9316898" cy="922784"/>
          </a:xfrm>
        </p:spPr>
        <p:txBody>
          <a:bodyPr>
            <a:normAutofit/>
          </a:bodyPr>
          <a:lstStyle/>
          <a:p>
            <a:r>
              <a:rPr lang="es-ES" dirty="0">
                <a:latin typeface="Calibri" panose="020F0502020204030204" pitchFamily="34" charset="0"/>
                <a:cs typeface="Calibri" panose="020F0502020204030204" pitchFamily="34" charset="0"/>
              </a:rPr>
              <a:t>Métodos de MDS</a:t>
            </a:r>
          </a:p>
        </p:txBody>
      </p:sp>
      <p:sp>
        <p:nvSpPr>
          <p:cNvPr id="3" name="Marcador de contenido 2">
            <a:extLst>
              <a:ext uri="{FF2B5EF4-FFF2-40B4-BE49-F238E27FC236}">
                <a16:creationId xmlns:a16="http://schemas.microsoft.com/office/drawing/2014/main" id="{36A2DA2D-AD6F-4253-8DB1-A84FE46934F8}"/>
              </a:ext>
            </a:extLst>
          </p:cNvPr>
          <p:cNvSpPr>
            <a:spLocks noGrp="1"/>
          </p:cNvSpPr>
          <p:nvPr>
            <p:ph idx="1"/>
          </p:nvPr>
        </p:nvSpPr>
        <p:spPr>
          <a:xfrm>
            <a:off x="677334" y="1532384"/>
            <a:ext cx="8596668" cy="5141132"/>
          </a:xfrm>
        </p:spPr>
        <p:txBody>
          <a:bodyPr>
            <a:normAutofit/>
          </a:bodyPr>
          <a:lstStyle/>
          <a:p>
            <a:endParaRPr lang="es-ES" dirty="0">
              <a:solidFill>
                <a:schemeClr val="bg1"/>
              </a:solidFill>
            </a:endParaRPr>
          </a:p>
          <a:p>
            <a:pPr marL="0" indent="0">
              <a:buNone/>
            </a:pPr>
            <a:r>
              <a:rPr lang="es-ES" dirty="0">
                <a:solidFill>
                  <a:schemeClr val="bg1"/>
                </a:solidFill>
              </a:rPr>
              <a:t>Los métodos existentes se dividen en:</a:t>
            </a:r>
          </a:p>
          <a:p>
            <a:r>
              <a:rPr lang="es-ES" dirty="0">
                <a:solidFill>
                  <a:srgbClr val="FFC000"/>
                </a:solidFill>
              </a:rPr>
              <a:t>Métricos</a:t>
            </a:r>
            <a:r>
              <a:rPr lang="es-ES" dirty="0">
                <a:solidFill>
                  <a:schemeClr val="bg1"/>
                </a:solidFill>
              </a:rPr>
              <a:t>, cuando la matriz inicial es propiamente de </a:t>
            </a:r>
            <a:r>
              <a:rPr lang="es-ES" dirty="0">
                <a:solidFill>
                  <a:srgbClr val="FFC000"/>
                </a:solidFill>
              </a:rPr>
              <a:t>distancias</a:t>
            </a:r>
            <a:r>
              <a:rPr lang="es-ES" dirty="0">
                <a:solidFill>
                  <a:schemeClr val="bg1"/>
                </a:solidFill>
              </a:rPr>
              <a:t>.</a:t>
            </a:r>
          </a:p>
          <a:p>
            <a:r>
              <a:rPr lang="es-ES" dirty="0">
                <a:solidFill>
                  <a:srgbClr val="92D050"/>
                </a:solidFill>
              </a:rPr>
              <a:t>No métricos</a:t>
            </a:r>
            <a:r>
              <a:rPr lang="es-ES" dirty="0">
                <a:solidFill>
                  <a:schemeClr val="bg1"/>
                </a:solidFill>
              </a:rPr>
              <a:t>, cuando la matriz es de </a:t>
            </a:r>
            <a:r>
              <a:rPr lang="es-ES" dirty="0">
                <a:solidFill>
                  <a:srgbClr val="92D050"/>
                </a:solidFill>
              </a:rPr>
              <a:t>similaridades</a:t>
            </a:r>
            <a:r>
              <a:rPr lang="es-ES" dirty="0">
                <a:solidFill>
                  <a:schemeClr val="bg1"/>
                </a:solidFill>
              </a:rPr>
              <a:t>. </a:t>
            </a:r>
          </a:p>
          <a:p>
            <a:endParaRPr lang="es-ES" dirty="0">
              <a:solidFill>
                <a:schemeClr val="bg1"/>
              </a:solidFill>
            </a:endParaRPr>
          </a:p>
          <a:p>
            <a:endParaRPr lang="es-ES" dirty="0">
              <a:solidFill>
                <a:schemeClr val="bg1"/>
              </a:solidFill>
            </a:endParaRPr>
          </a:p>
          <a:p>
            <a:r>
              <a:rPr lang="es-ES" dirty="0">
                <a:solidFill>
                  <a:schemeClr val="bg1"/>
                </a:solidFill>
              </a:rPr>
              <a:t>Los métodos métricos, también llamados </a:t>
            </a:r>
            <a:r>
              <a:rPr lang="es-ES" dirty="0">
                <a:solidFill>
                  <a:srgbClr val="FFC000"/>
                </a:solidFill>
              </a:rPr>
              <a:t>coordenadas principales</a:t>
            </a:r>
            <a:r>
              <a:rPr lang="es-ES" dirty="0">
                <a:solidFill>
                  <a:schemeClr val="bg1"/>
                </a:solidFill>
              </a:rPr>
              <a:t>, utilizan las diferencias entre similitudes.</a:t>
            </a:r>
          </a:p>
          <a:p>
            <a:endParaRPr lang="es-ES" dirty="0">
              <a:solidFill>
                <a:schemeClr val="bg1"/>
              </a:solidFill>
            </a:endParaRPr>
          </a:p>
          <a:p>
            <a:r>
              <a:rPr lang="es-ES" dirty="0">
                <a:solidFill>
                  <a:schemeClr val="bg1"/>
                </a:solidFill>
              </a:rPr>
              <a:t>Los no métricos parten de que si A es más similar a B que a C, entonces A está más cerca de B que de C, pero las diferencias entre las similitudes AB y AC no tienen interpretación.</a:t>
            </a:r>
          </a:p>
        </p:txBody>
      </p:sp>
    </p:spTree>
    <p:extLst>
      <p:ext uri="{BB962C8B-B14F-4D97-AF65-F5344CB8AC3E}">
        <p14:creationId xmlns:p14="http://schemas.microsoft.com/office/powerpoint/2010/main" val="6925353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36</TotalTime>
  <Words>743</Words>
  <Application>Microsoft Office PowerPoint</Application>
  <PresentationFormat>Panorámica</PresentationFormat>
  <Paragraphs>68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9</vt:i4>
      </vt:variant>
    </vt:vector>
  </HeadingPairs>
  <TitlesOfParts>
    <vt:vector size="17" baseType="lpstr">
      <vt:lpstr>Arial</vt:lpstr>
      <vt:lpstr>Calibri</vt:lpstr>
      <vt:lpstr>Calibri Light</vt:lpstr>
      <vt:lpstr>Cambria Math</vt:lpstr>
      <vt:lpstr>Trebuchet MS</vt:lpstr>
      <vt:lpstr>Wingdings 3</vt:lpstr>
      <vt:lpstr>Tema de Office</vt:lpstr>
      <vt:lpstr>Faceta</vt:lpstr>
      <vt:lpstr> Introducción al escalado multidimensional</vt:lpstr>
      <vt:lpstr>¿Qué es el escalado multidimensional?</vt:lpstr>
      <vt:lpstr>¿Cómo se ha obtenido la matriz D?</vt:lpstr>
      <vt:lpstr>¿Cuál es el objetivo?</vt:lpstr>
      <vt:lpstr>¿Es siempre posible?</vt:lpstr>
      <vt:lpstr>Ventajas</vt:lpstr>
      <vt:lpstr>Ejemplo</vt:lpstr>
      <vt:lpstr>Enfoque complementario a componentes principales</vt:lpstr>
      <vt:lpstr>Métodos de MDS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Introducción al escalado multidimensional</dc:title>
  <dc:creator>Elisa Cabana</dc:creator>
  <cp:lastModifiedBy>Elisa Cabana</cp:lastModifiedBy>
  <cp:revision>10</cp:revision>
  <dcterms:created xsi:type="dcterms:W3CDTF">2020-01-20T15:33:53Z</dcterms:created>
  <dcterms:modified xsi:type="dcterms:W3CDTF">2020-01-20T16:15:30Z</dcterms:modified>
</cp:coreProperties>
</file>