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0" r:id="rId17"/>
    <p:sldId id="355" r:id="rId18"/>
    <p:sldId id="356" r:id="rId19"/>
    <p:sldId id="3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image" Target="../media/image70.png"/><Relationship Id="rId4" Type="http://schemas.openxmlformats.org/officeDocument/2006/relationships/image" Target="../media/image10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14:m>
                <m:oMath xmlns:m="http://schemas.openxmlformats.org/officeDocument/2006/math">
                  <m:r>
                    <a:rPr lang="es-ES" i="1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:r>
                <a:rPr lang="es-ES" i="0">
                  <a:solidFill>
                    <a:schemeClr val="tx1"/>
                  </a:solidFill>
                  <a:latin typeface="+mn-lt"/>
                </a:rPr>
                <a:t>𝐷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7F7F9F7-198B-4AF2-998C-4250039E7FC7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s-E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E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e>
                  </m:acc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7F7F9F7-198B-4AF2-998C-4250039E7FC7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:r>
                <a:rPr lang="es-ES" b="1" i="0">
                  <a:solidFill>
                    <a:schemeClr val="tx1"/>
                  </a:solidFill>
                  <a:latin typeface="+mn-lt"/>
                </a:rPr>
                <a:t>𝐱 ̃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03F684F-7432-498E-8778-4B3878844849}" type="par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F2488E6-7EF8-4AC6-A2AC-8174CE10D98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BF2488E6-7EF8-4AC6-A2AC-8174CE10D98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1" i="0">
                  <a:solidFill>
                    <a:schemeClr val="tx1"/>
                  </a:solidFill>
                  <a:latin typeface="+mn-lt"/>
                </a:rPr>
                <a:t>𝐱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DD80836D-016C-4E47-ACCF-ED91E1D7EE28}" type="par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4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3"/>
      <dgm:spPr/>
    </dgm:pt>
    <dgm:pt modelId="{869EE407-83E8-404D-956F-AD25670CF82F}" type="pres">
      <dgm:prSet presAssocID="{853F0E4E-3CE8-4728-A066-CC2856822918}" presName="connectorText" presStyleLbl="sibTrans2D1" presStyleIdx="0" presStyleCnt="3"/>
      <dgm:spPr/>
    </dgm:pt>
    <dgm:pt modelId="{B6EA29F4-185B-4891-9A1E-3E70ED44A78A}" type="pres">
      <dgm:prSet presAssocID="{D89BCC4F-87C0-400F-A3EE-A0C90D233182}" presName="node" presStyleLbl="node1" presStyleIdx="1" presStyleCnt="4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1" presStyleCnt="3"/>
      <dgm:spPr/>
    </dgm:pt>
    <dgm:pt modelId="{0A82E954-7135-496C-806C-5269094C8822}" type="pres">
      <dgm:prSet presAssocID="{74B095B2-0456-497E-A9B8-C99F60D687A2}" presName="connectorText" presStyleLbl="sibTrans2D1" presStyleIdx="1" presStyleCnt="3"/>
      <dgm:spPr/>
    </dgm:pt>
    <dgm:pt modelId="{7AECFB7B-88FF-49B2-A038-8FFAC23F4059}" type="pres">
      <dgm:prSet presAssocID="{D7F7F9F7-198B-4AF2-998C-4250039E7FC7}" presName="node" presStyleLbl="node1" presStyleIdx="2" presStyleCnt="4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2" presStyleCnt="3"/>
      <dgm:spPr/>
    </dgm:pt>
    <dgm:pt modelId="{1ADE391C-3E42-474E-A76F-14C9F6CACBAC}" type="pres">
      <dgm:prSet presAssocID="{49AB0C2D-C2DE-444C-BB87-41F706B4D4F7}" presName="connectorText" presStyleLbl="sibTrans2D1" presStyleIdx="2" presStyleCnt="3"/>
      <dgm:spPr/>
    </dgm:pt>
    <dgm:pt modelId="{D301DB95-8EEE-4984-970E-1D77F9C4213F}" type="pres">
      <dgm:prSet presAssocID="{BF2488E6-7EF8-4AC6-A2AC-8174CE10D980}" presName="node" presStyleLbl="node1" presStyleIdx="3" presStyleCnt="4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3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2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  <dgm:cxn modelId="{822DECDE-8D0B-47F8-B45A-74B3B4E160EF}" type="presParOf" srcId="{C43075B2-E147-4C35-A87B-B029BDB729A1}" destId="{BE98D227-EFDB-47A5-A8EE-2FC2F2631CA0}" srcOrd="3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4" destOrd="0" presId="urn:microsoft.com/office/officeart/2005/8/layout/process1"/>
    <dgm:cxn modelId="{26A14D3A-A303-44A1-B97B-F933C91763BE}" type="presParOf" srcId="{C43075B2-E147-4C35-A87B-B029BDB729A1}" destId="{B308D453-7C22-480C-9870-20CB3F737BC2}" srcOrd="5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97E6B5-7A47-4832-A35C-4DDBE0F3AD70}">
      <dgm:prSet phldrT="[Texto]"/>
      <dgm:spPr>
        <a:blipFill>
          <a:blip xmlns:r="http://schemas.openxmlformats.org/officeDocument/2006/relationships" r:embed="rId1"/>
          <a:stretch>
            <a:fillRect l="-1158" r="-4633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7F7F9F7-198B-4AF2-998C-4250039E7FC7}">
      <dgm:prSet phldrT="[Texto]"/>
      <dgm:spPr>
        <a:blipFill>
          <a:blip xmlns:r="http://schemas.openxmlformats.org/officeDocument/2006/relationships" r:embed="rId2"/>
          <a:stretch>
            <a:fillRect r="-5769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03F684F-7432-498E-8778-4B3878844849}" type="par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BF2488E6-7EF8-4AC6-A2AC-8174CE10D980}">
      <dgm:prSet phldrT="[Texto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DD80836D-016C-4E47-ACCF-ED91E1D7EE28}" type="par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4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3"/>
      <dgm:spPr/>
    </dgm:pt>
    <dgm:pt modelId="{869EE407-83E8-404D-956F-AD25670CF82F}" type="pres">
      <dgm:prSet presAssocID="{853F0E4E-3CE8-4728-A066-CC2856822918}" presName="connectorText" presStyleLbl="sibTrans2D1" presStyleIdx="0" presStyleCnt="3"/>
      <dgm:spPr/>
    </dgm:pt>
    <dgm:pt modelId="{B6EA29F4-185B-4891-9A1E-3E70ED44A78A}" type="pres">
      <dgm:prSet presAssocID="{D89BCC4F-87C0-400F-A3EE-A0C90D233182}" presName="node" presStyleLbl="node1" presStyleIdx="1" presStyleCnt="4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1" presStyleCnt="3"/>
      <dgm:spPr/>
    </dgm:pt>
    <dgm:pt modelId="{0A82E954-7135-496C-806C-5269094C8822}" type="pres">
      <dgm:prSet presAssocID="{74B095B2-0456-497E-A9B8-C99F60D687A2}" presName="connectorText" presStyleLbl="sibTrans2D1" presStyleIdx="1" presStyleCnt="3"/>
      <dgm:spPr/>
    </dgm:pt>
    <dgm:pt modelId="{7AECFB7B-88FF-49B2-A038-8FFAC23F4059}" type="pres">
      <dgm:prSet presAssocID="{D7F7F9F7-198B-4AF2-998C-4250039E7FC7}" presName="node" presStyleLbl="node1" presStyleIdx="2" presStyleCnt="4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2" presStyleCnt="3"/>
      <dgm:spPr/>
    </dgm:pt>
    <dgm:pt modelId="{1ADE391C-3E42-474E-A76F-14C9F6CACBAC}" type="pres">
      <dgm:prSet presAssocID="{49AB0C2D-C2DE-444C-BB87-41F706B4D4F7}" presName="connectorText" presStyleLbl="sibTrans2D1" presStyleIdx="2" presStyleCnt="3"/>
      <dgm:spPr/>
    </dgm:pt>
    <dgm:pt modelId="{D301DB95-8EEE-4984-970E-1D77F9C4213F}" type="pres">
      <dgm:prSet presAssocID="{BF2488E6-7EF8-4AC6-A2AC-8174CE10D980}" presName="node" presStyleLbl="node1" presStyleIdx="3" presStyleCnt="4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3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2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  <dgm:cxn modelId="{822DECDE-8D0B-47F8-B45A-74B3B4E160EF}" type="presParOf" srcId="{C43075B2-E147-4C35-A87B-B029BDB729A1}" destId="{BE98D227-EFDB-47A5-A8EE-2FC2F2631CA0}" srcOrd="3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4" destOrd="0" presId="urn:microsoft.com/office/officeart/2005/8/layout/process1"/>
    <dgm:cxn modelId="{26A14D3A-A303-44A1-B97B-F933C91763BE}" type="presParOf" srcId="{C43075B2-E147-4C35-A87B-B029BDB729A1}" destId="{B308D453-7C22-480C-9870-20CB3F737BC2}" srcOrd="5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14:m>
                <m:oMath xmlns:m="http://schemas.openxmlformats.org/officeDocument/2006/math">
                  <m:r>
                    <a:rPr lang="es-ES" i="1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:r>
                <a:rPr lang="es-ES" i="0">
                  <a:solidFill>
                    <a:schemeClr val="tx1"/>
                  </a:solidFill>
                  <a:latin typeface="+mn-lt"/>
                </a:rPr>
                <a:t>𝐷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97E6B5-7A47-4832-A35C-4DDBE0F3AD70}">
      <dgm:prSet phldrT="[Texto]"/>
      <dgm:spPr>
        <a:blipFill>
          <a:blip xmlns:r="http://schemas.openxmlformats.org/officeDocument/2006/relationships" r:embed="rId1"/>
          <a:stretch>
            <a:fillRect r="-2667" b="-1010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14:m>
                <m:oMath xmlns:m="http://schemas.openxmlformats.org/officeDocument/2006/math">
                  <m:r>
                    <a:rPr lang="es-ES" i="1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:r>
                <a:rPr lang="es-ES" i="0">
                  <a:solidFill>
                    <a:schemeClr val="tx1"/>
                  </a:solidFill>
                  <a:latin typeface="+mn-lt"/>
                </a:rPr>
                <a:t>𝐷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97E6B5-7A47-4832-A35C-4DDBE0F3AD70}">
      <dgm:prSet phldrT="[Texto]"/>
      <dgm:spPr>
        <a:blipFill>
          <a:blip xmlns:r="http://schemas.openxmlformats.org/officeDocument/2006/relationships" r:embed="rId1"/>
          <a:stretch>
            <a:fillRect r="-3000" b="-505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D7F7F9F7-198B-4AF2-998C-4250039E7FC7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s-E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ES" sz="1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e>
                  </m:acc>
                </m:oMath>
              </a14:m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7F7F9F7-198B-4AF2-998C-4250039E7FC7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:r>
                <a:rPr lang="es-ES" sz="1800" b="1" i="0">
                  <a:solidFill>
                    <a:schemeClr val="tx1"/>
                  </a:solidFill>
                  <a:latin typeface="+mn-lt"/>
                </a:rPr>
                <a:t>𝐱 ̃</a:t>
              </a:r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03F684F-7432-498E-8778-4B3878844849}" type="parTrans" cxnId="{0C3F7D50-F2B6-4B64-A1FB-824839DF27EF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F2488E6-7EF8-4AC6-A2AC-8174CE10D980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sz="1800" b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oMath>
              </a14:m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BF2488E6-7EF8-4AC6-A2AC-8174CE10D980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sz="1800" b="1" i="0">
                  <a:solidFill>
                    <a:schemeClr val="tx1"/>
                  </a:solidFill>
                  <a:latin typeface="+mn-lt"/>
                </a:rPr>
                <a:t>𝐱</a:t>
              </a:r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DD80836D-016C-4E47-ACCF-ED91E1D7EE28}" type="par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sz="1800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B6EA29F4-185B-4891-9A1E-3E70ED44A78A}" type="pres">
      <dgm:prSet presAssocID="{D89BCC4F-87C0-400F-A3EE-A0C90D233182}" presName="node" presStyleLbl="node1" presStyleIdx="0" presStyleCnt="3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0" presStyleCnt="2"/>
      <dgm:spPr/>
    </dgm:pt>
    <dgm:pt modelId="{0A82E954-7135-496C-806C-5269094C8822}" type="pres">
      <dgm:prSet presAssocID="{74B095B2-0456-497E-A9B8-C99F60D687A2}" presName="connectorText" presStyleLbl="sibTrans2D1" presStyleIdx="0" presStyleCnt="2"/>
      <dgm:spPr/>
    </dgm:pt>
    <dgm:pt modelId="{7AECFB7B-88FF-49B2-A038-8FFAC23F4059}" type="pres">
      <dgm:prSet presAssocID="{D7F7F9F7-198B-4AF2-998C-4250039E7FC7}" presName="node" presStyleLbl="node1" presStyleIdx="1" presStyleCnt="3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1" presStyleCnt="2"/>
      <dgm:spPr/>
    </dgm:pt>
    <dgm:pt modelId="{1ADE391C-3E42-474E-A76F-14C9F6CACBAC}" type="pres">
      <dgm:prSet presAssocID="{49AB0C2D-C2DE-444C-BB87-41F706B4D4F7}" presName="connectorText" presStyleLbl="sibTrans2D1" presStyleIdx="1" presStyleCnt="2"/>
      <dgm:spPr/>
    </dgm:pt>
    <dgm:pt modelId="{D301DB95-8EEE-4984-970E-1D77F9C4213F}" type="pres">
      <dgm:prSet presAssocID="{BF2488E6-7EF8-4AC6-A2AC-8174CE10D980}" presName="node" presStyleLbl="node1" presStyleIdx="2" presStyleCnt="3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2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1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0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37560128-FAFF-483E-849E-DF67F2BADD84}" type="presParOf" srcId="{C43075B2-E147-4C35-A87B-B029BDB729A1}" destId="{B6EA29F4-185B-4891-9A1E-3E70ED44A78A}" srcOrd="0" destOrd="0" presId="urn:microsoft.com/office/officeart/2005/8/layout/process1"/>
    <dgm:cxn modelId="{822DECDE-8D0B-47F8-B45A-74B3B4E160EF}" type="presParOf" srcId="{C43075B2-E147-4C35-A87B-B029BDB729A1}" destId="{BE98D227-EFDB-47A5-A8EE-2FC2F2631CA0}" srcOrd="1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2" destOrd="0" presId="urn:microsoft.com/office/officeart/2005/8/layout/process1"/>
    <dgm:cxn modelId="{26A14D3A-A303-44A1-B97B-F933C91763BE}" type="presParOf" srcId="{C43075B2-E147-4C35-A87B-B029BDB729A1}" destId="{B308D453-7C22-480C-9870-20CB3F737BC2}" srcOrd="3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7F7F9F7-198B-4AF2-998C-4250039E7FC7}">
      <dgm:prSet phldrT="[Texto]" custT="1"/>
      <dgm:spPr>
        <a:blipFill>
          <a:blip xmlns:r="http://schemas.openxmlformats.org/officeDocument/2006/relationships" r:embed="rId1"/>
          <a:stretch>
            <a:fillRect l="-1465" r="-4396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03F684F-7432-498E-8778-4B3878844849}" type="parTrans" cxnId="{0C3F7D50-F2B6-4B64-A1FB-824839DF27EF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BF2488E6-7EF8-4AC6-A2AC-8174CE10D980}">
      <dgm:prSet phldrT="[Tex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DD80836D-016C-4E47-ACCF-ED91E1D7EE28}" type="par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B6EA29F4-185B-4891-9A1E-3E70ED44A78A}" type="pres">
      <dgm:prSet presAssocID="{D89BCC4F-87C0-400F-A3EE-A0C90D233182}" presName="node" presStyleLbl="node1" presStyleIdx="0" presStyleCnt="3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0" presStyleCnt="2"/>
      <dgm:spPr/>
    </dgm:pt>
    <dgm:pt modelId="{0A82E954-7135-496C-806C-5269094C8822}" type="pres">
      <dgm:prSet presAssocID="{74B095B2-0456-497E-A9B8-C99F60D687A2}" presName="connectorText" presStyleLbl="sibTrans2D1" presStyleIdx="0" presStyleCnt="2"/>
      <dgm:spPr/>
    </dgm:pt>
    <dgm:pt modelId="{7AECFB7B-88FF-49B2-A038-8FFAC23F4059}" type="pres">
      <dgm:prSet presAssocID="{D7F7F9F7-198B-4AF2-998C-4250039E7FC7}" presName="node" presStyleLbl="node1" presStyleIdx="1" presStyleCnt="3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1" presStyleCnt="2"/>
      <dgm:spPr/>
    </dgm:pt>
    <dgm:pt modelId="{1ADE391C-3E42-474E-A76F-14C9F6CACBAC}" type="pres">
      <dgm:prSet presAssocID="{49AB0C2D-C2DE-444C-BB87-41F706B4D4F7}" presName="connectorText" presStyleLbl="sibTrans2D1" presStyleIdx="1" presStyleCnt="2"/>
      <dgm:spPr/>
    </dgm:pt>
    <dgm:pt modelId="{D301DB95-8EEE-4984-970E-1D77F9C4213F}" type="pres">
      <dgm:prSet presAssocID="{BF2488E6-7EF8-4AC6-A2AC-8174CE10D980}" presName="node" presStyleLbl="node1" presStyleIdx="2" presStyleCnt="3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2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1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0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37560128-FAFF-483E-849E-DF67F2BADD84}" type="presParOf" srcId="{C43075B2-E147-4C35-A87B-B029BDB729A1}" destId="{B6EA29F4-185B-4891-9A1E-3E70ED44A78A}" srcOrd="0" destOrd="0" presId="urn:microsoft.com/office/officeart/2005/8/layout/process1"/>
    <dgm:cxn modelId="{822DECDE-8D0B-47F8-B45A-74B3B4E160EF}" type="presParOf" srcId="{C43075B2-E147-4C35-A87B-B029BDB729A1}" destId="{BE98D227-EFDB-47A5-A8EE-2FC2F2631CA0}" srcOrd="1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2" destOrd="0" presId="urn:microsoft.com/office/officeart/2005/8/layout/process1"/>
    <dgm:cxn modelId="{26A14D3A-A303-44A1-B97B-F933C91763BE}" type="presParOf" srcId="{C43075B2-E147-4C35-A87B-B029BDB729A1}" destId="{B308D453-7C22-480C-9870-20CB3F737BC2}" srcOrd="3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BA8A-6696-40CA-BD7C-4A8A172D8DDD}">
      <dsp:nvSpPr>
        <dsp:cNvPr id="0" name=""/>
        <dsp:cNvSpPr/>
      </dsp:nvSpPr>
      <dsp:spPr>
        <a:xfrm>
          <a:off x="3571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A partir de una matriz de distancias al cuadrado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>
                  <a:solidFill>
                    <a:schemeClr val="tx1"/>
                  </a:solidFill>
                  <a:latin typeface="Cambria Math" panose="02040503050406030204" pitchFamily="18" charset="0"/>
                </a:rPr>
                <m:t>𝐷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45166" y="2040841"/>
        <a:ext cx="1478513" cy="1336983"/>
      </dsp:txXfrm>
    </dsp:sp>
    <dsp:sp modelId="{AE1B745E-85C6-46C4-AF66-2A6D5832F91C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1721445" y="2593142"/>
        <a:ext cx="231757" cy="232382"/>
      </dsp:txXfrm>
    </dsp:sp>
    <dsp:sp modelId="{B6EA29F4-185B-4891-9A1E-3E70ED44A78A}">
      <dsp:nvSpPr>
        <dsp:cNvPr id="0" name=""/>
        <dsp:cNvSpPr/>
      </dsp:nvSpPr>
      <dsp:spPr>
        <a:xfrm>
          <a:off x="2189956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231551" y="2040841"/>
        <a:ext cx="1478513" cy="1336983"/>
      </dsp:txXfrm>
    </dsp:sp>
    <dsp:sp modelId="{BE98D227-EFDB-47A5-A8EE-2FC2F2631CA0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3907829" y="2593142"/>
        <a:ext cx="231757" cy="232382"/>
      </dsp:txXfrm>
    </dsp:sp>
    <dsp:sp modelId="{7AECFB7B-88FF-49B2-A038-8FFAC23F4059}">
      <dsp:nvSpPr>
        <dsp:cNvPr id="0" name=""/>
        <dsp:cNvSpPr/>
      </dsp:nvSpPr>
      <dsp:spPr>
        <a:xfrm>
          <a:off x="4376340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Reconstruir la matriz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s-ES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ES" sz="1800" b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e>
              </m:acc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4417935" y="2040841"/>
        <a:ext cx="1478513" cy="1336983"/>
      </dsp:txXfrm>
    </dsp:sp>
    <dsp:sp modelId="{B308D453-7C22-480C-9870-20CB3F737BC2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6094214" y="2593142"/>
        <a:ext cx="231757" cy="232382"/>
      </dsp:txXfrm>
    </dsp:sp>
    <dsp:sp modelId="{D301DB95-8EEE-4984-970E-1D77F9C4213F}">
      <dsp:nvSpPr>
        <dsp:cNvPr id="0" name=""/>
        <dsp:cNvSpPr/>
      </dsp:nvSpPr>
      <dsp:spPr>
        <a:xfrm>
          <a:off x="6562724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𝐱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6604319" y="2040841"/>
        <a:ext cx="1478513" cy="1336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BA8A-6696-40CA-BD7C-4A8A172D8DDD}">
      <dsp:nvSpPr>
        <dsp:cNvPr id="0" name=""/>
        <dsp:cNvSpPr/>
      </dsp:nvSpPr>
      <dsp:spPr>
        <a:xfrm>
          <a:off x="849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A partir de una matriz de distancias al cuadrado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>
                  <a:solidFill>
                    <a:schemeClr val="tx1"/>
                  </a:solidFill>
                  <a:latin typeface="Cambria Math" panose="02040503050406030204" pitchFamily="18" charset="0"/>
                </a:rPr>
                <m:t>𝐷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35674" y="615395"/>
        <a:ext cx="1742201" cy="1119377"/>
      </dsp:txXfrm>
    </dsp:sp>
    <dsp:sp modelId="{AE1B745E-85C6-46C4-AF66-2A6D5832F91C}">
      <dsp:nvSpPr>
        <dsp:cNvPr id="0" name=""/>
        <dsp:cNvSpPr/>
      </dsp:nvSpPr>
      <dsp:spPr>
        <a:xfrm>
          <a:off x="1993886" y="950414"/>
          <a:ext cx="384112" cy="449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1993886" y="1040282"/>
        <a:ext cx="268878" cy="269603"/>
      </dsp:txXfrm>
    </dsp:sp>
    <dsp:sp modelId="{B6EA29F4-185B-4891-9A1E-3E70ED44A78A}">
      <dsp:nvSpPr>
        <dsp:cNvPr id="0" name=""/>
        <dsp:cNvSpPr/>
      </dsp:nvSpPr>
      <dsp:spPr>
        <a:xfrm>
          <a:off x="2537441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572266" y="615395"/>
        <a:ext cx="1742201" cy="111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BA8A-6696-40CA-BD7C-4A8A172D8DDD}">
      <dsp:nvSpPr>
        <dsp:cNvPr id="0" name=""/>
        <dsp:cNvSpPr/>
      </dsp:nvSpPr>
      <dsp:spPr>
        <a:xfrm>
          <a:off x="849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A partir de una matriz de distancias al cuadrado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>
                  <a:solidFill>
                    <a:schemeClr val="tx1"/>
                  </a:solidFill>
                  <a:latin typeface="Cambria Math" panose="02040503050406030204" pitchFamily="18" charset="0"/>
                </a:rPr>
                <m:t>𝐷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35674" y="615395"/>
        <a:ext cx="1742201" cy="1119377"/>
      </dsp:txXfrm>
    </dsp:sp>
    <dsp:sp modelId="{AE1B745E-85C6-46C4-AF66-2A6D5832F91C}">
      <dsp:nvSpPr>
        <dsp:cNvPr id="0" name=""/>
        <dsp:cNvSpPr/>
      </dsp:nvSpPr>
      <dsp:spPr>
        <a:xfrm>
          <a:off x="1993886" y="950414"/>
          <a:ext cx="384112" cy="449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1993886" y="1040282"/>
        <a:ext cx="268878" cy="269603"/>
      </dsp:txXfrm>
    </dsp:sp>
    <dsp:sp modelId="{B6EA29F4-185B-4891-9A1E-3E70ED44A78A}">
      <dsp:nvSpPr>
        <dsp:cNvPr id="0" name=""/>
        <dsp:cNvSpPr/>
      </dsp:nvSpPr>
      <dsp:spPr>
        <a:xfrm>
          <a:off x="2537441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572266" y="615395"/>
        <a:ext cx="1742201" cy="1119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A29F4-185B-4891-9A1E-3E70ED44A78A}">
      <dsp:nvSpPr>
        <dsp:cNvPr id="0" name=""/>
        <dsp:cNvSpPr/>
      </dsp:nvSpPr>
      <dsp:spPr>
        <a:xfrm>
          <a:off x="5501" y="415053"/>
          <a:ext cx="1644250" cy="98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34396" y="443948"/>
        <a:ext cx="1586460" cy="928760"/>
      </dsp:txXfrm>
    </dsp:sp>
    <dsp:sp modelId="{BE98D227-EFDB-47A5-A8EE-2FC2F2631CA0}">
      <dsp:nvSpPr>
        <dsp:cNvPr id="0" name=""/>
        <dsp:cNvSpPr/>
      </dsp:nvSpPr>
      <dsp:spPr>
        <a:xfrm>
          <a:off x="1814176" y="704441"/>
          <a:ext cx="348581" cy="407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>
            <a:solidFill>
              <a:schemeClr val="tx1"/>
            </a:solidFill>
            <a:latin typeface="+mn-lt"/>
          </a:endParaRPr>
        </a:p>
      </dsp:txBody>
      <dsp:txXfrm>
        <a:off x="1814176" y="785996"/>
        <a:ext cx="244007" cy="244664"/>
      </dsp:txXfrm>
    </dsp:sp>
    <dsp:sp modelId="{7AECFB7B-88FF-49B2-A038-8FFAC23F4059}">
      <dsp:nvSpPr>
        <dsp:cNvPr id="0" name=""/>
        <dsp:cNvSpPr/>
      </dsp:nvSpPr>
      <dsp:spPr>
        <a:xfrm>
          <a:off x="2307451" y="415053"/>
          <a:ext cx="1644250" cy="98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Reconstruir la matriz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s-ES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ES" sz="1800" b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e>
              </m:acc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336346" y="443948"/>
        <a:ext cx="1586460" cy="928760"/>
      </dsp:txXfrm>
    </dsp:sp>
    <dsp:sp modelId="{B308D453-7C22-480C-9870-20CB3F737BC2}">
      <dsp:nvSpPr>
        <dsp:cNvPr id="0" name=""/>
        <dsp:cNvSpPr/>
      </dsp:nvSpPr>
      <dsp:spPr>
        <a:xfrm>
          <a:off x="4116126" y="704441"/>
          <a:ext cx="348581" cy="407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>
            <a:solidFill>
              <a:schemeClr val="tx1"/>
            </a:solidFill>
            <a:latin typeface="+mn-lt"/>
          </a:endParaRPr>
        </a:p>
      </dsp:txBody>
      <dsp:txXfrm>
        <a:off x="4116126" y="785996"/>
        <a:ext cx="244007" cy="244664"/>
      </dsp:txXfrm>
    </dsp:sp>
    <dsp:sp modelId="{D301DB95-8EEE-4984-970E-1D77F9C4213F}">
      <dsp:nvSpPr>
        <dsp:cNvPr id="0" name=""/>
        <dsp:cNvSpPr/>
      </dsp:nvSpPr>
      <dsp:spPr>
        <a:xfrm>
          <a:off x="4609401" y="415053"/>
          <a:ext cx="1644250" cy="98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𝐱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4638296" y="443948"/>
        <a:ext cx="1586460" cy="92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Escalados</a:t>
            </a:r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métricos</a:t>
            </a:r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coordenadas</a:t>
            </a:r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principales</a:t>
            </a:r>
            <a:endParaRPr lang="en-US" sz="43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Sabemos, por lo visto anteriormente que la distancia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 calcularse en función de la matriz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s-E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imponer la restricción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sumemos la ecuación anterior por filas: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</m:e>
                      </m:nary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𝑡𝑟𝑎𝑧𝑎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hemos utilizado que:</a:t>
                </a:r>
              </a:p>
              <a:p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𝑡𝑟𝑎𝑧𝑎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lo de dentro no depende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 lo tanto se suma esa cantidad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veces.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  <a:blipFill>
                <a:blip r:embed="rId3"/>
                <a:stretch>
                  <a:fillRect l="-664" t="-240" b="-4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5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Sumando la ecuación por columnas: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𝑡𝑟𝑎𝑧𝑎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sumando lo anterior por filas de nuevo: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𝑡𝑟𝑎𝑧𝑎</m:t>
                              </m:r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Ya que: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𝑡𝑟𝑎𝑧𝑎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número 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𝑡𝑟𝑎𝑧𝑎</m:t>
                    </m:r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  <a:blipFill>
                <a:blip r:embed="rId3"/>
                <a:stretch>
                  <a:fillRect l="-664" t="-719" b="-73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1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anterior sabemos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  <a:blipFill>
                <a:blip r:embed="rId3"/>
                <a:stretch>
                  <a:fillRect l="-266" t="-7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2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80" y="1519989"/>
                <a:ext cx="9894415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Denotemos las medias por columnas, por filas, y la media de todos los elementos de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9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9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sz="19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9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19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sz="19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E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s-ES" sz="19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vamos a usar que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.. 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que esto a su vez implica que </a:t>
                </a: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80" y="1519989"/>
                <a:ext cx="9894415" cy="5089358"/>
              </a:xfrm>
              <a:blipFill>
                <a:blip r:embed="rId3"/>
                <a:stretch>
                  <a:fillRect l="-246" t="-5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93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402" y="1519989"/>
                <a:ext cx="9124394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 en la ecuación de los elementos de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 podemos hallar los elementos de la matriz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base a los elementos de la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402" y="1519989"/>
                <a:ext cx="9124394" cy="5089358"/>
              </a:xfrm>
              <a:blipFill>
                <a:blip r:embed="rId3"/>
                <a:stretch>
                  <a:fillRect l="-334" t="-5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C78629C5-E966-4C34-B31C-A51E7549E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92398"/>
                  </p:ext>
                </p:extLst>
              </p:nvPr>
            </p:nvGraphicFramePr>
            <p:xfrm>
              <a:off x="2663405" y="4507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C78629C5-E966-4C34-B31C-A51E7549E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92398"/>
                  </p:ext>
                </p:extLst>
              </p:nvPr>
            </p:nvGraphicFramePr>
            <p:xfrm>
              <a:off x="2663405" y="4507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A05407AA-421B-4F15-844E-103132941F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3642" y="50412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Expresión alternativa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 base 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2073"/>
                <a:ext cx="9124394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esta expresión: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Puede comprobarse que: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𝑃𝐷𝑃</m:t>
                      </m:r>
                    </m:oMath>
                  </m:oMathPara>
                </a14:m>
                <a:endParaRPr lang="es-ES" sz="2000" b="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de proyección: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2073"/>
                <a:ext cx="9124394" cy="5089358"/>
              </a:xfrm>
              <a:blipFill>
                <a:blip r:embed="rId4"/>
                <a:stretch>
                  <a:fillRect l="-668" t="-7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922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ES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  <a:blipFill>
                <a:blip r:embed="rId2"/>
                <a:stretch>
                  <a:fillRect l="-2128" t="-90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Pasemos ahora al problema de obtener la matriz </a:t>
                </a:r>
                <a14:m>
                  <m:oMath xmlns:m="http://schemas.openxmlformats.org/officeDocument/2006/math">
                    <m:r>
                      <a:rPr lang="es-ES" sz="20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Suponiendo que la matriz de similitud es definida positiva de rango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puede representarse por la descomposición en valores y vectores propios: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  <a:blipFill>
                <a:blip r:embed="rId3"/>
                <a:stretch>
                  <a:fillRect l="-267" t="-6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E0983DFC-974D-468F-8A6B-E431925C0C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5630262"/>
                  </p:ext>
                </p:extLst>
              </p:nvPr>
            </p:nvGraphicFramePr>
            <p:xfrm>
              <a:off x="1569394" y="2338248"/>
              <a:ext cx="6259153" cy="18166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E0983DFC-974D-468F-8A6B-E431925C0C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5630262"/>
                  </p:ext>
                </p:extLst>
              </p:nvPr>
            </p:nvGraphicFramePr>
            <p:xfrm>
              <a:off x="1569394" y="2338248"/>
              <a:ext cx="6259153" cy="18166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190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ES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  <a:blipFill>
                <a:blip r:embed="rId2"/>
                <a:stretch>
                  <a:fillRect l="-2128" t="-90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contiene los vectores propios correspondientes a valores propios no nulos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diagonal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contiene los valores propios.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transpuesta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es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Escribiendo: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tomando: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  <a:blipFill>
                <a:blip r:embed="rId3"/>
                <a:stretch>
                  <a:fillRect l="-267" r="-8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78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ES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  <a:blipFill>
                <a:blip r:embed="rId2"/>
                <a:stretch>
                  <a:fillRect l="-2128" t="-90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¿Es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matriz que buscábamos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Hemos obtenido una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variables incorreladas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reproducen la métrica inicial.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Pero sabemos que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cualquier matriz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ortogonal, porque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matriz es invariante ante rotaciones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las variables.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tanto,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solo es posible obtener una rotación de los datos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dada por la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cual llamaremos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coordenadas principales.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  <a:blipFill>
                <a:blip r:embed="rId3"/>
                <a:stretch>
                  <a:fillRect l="-668" t="-6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9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Dada una matriz de datos,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individuos por variables,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podemos obtener los datos centrados (media cero) mediante: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A partir 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podemos construir dos tipos de matrices cuadradas y semi-definida positivas: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La matriz de covarianzas, definida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̃"/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La matriz de productos cruzados,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 lvl="1"/>
                <a:endParaRPr lang="es-ES" sz="1800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última,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puede interpretarse como una matriz de similitud (covarianzas) entre los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elementos.</a:t>
                </a: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8596668" cy="4932584"/>
              </a:xfrm>
              <a:blipFill>
                <a:blip r:embed="rId2"/>
                <a:stretch>
                  <a:fillRect l="-142" t="-741" r="-2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efecto, los términos de la matriz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contienen el producto escalar por pares de elementos: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es la fila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la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producto escalar tiene la siguiente expresión alternativa: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Si los dos elementos tienen coordenadas similares, </a:t>
                </a:r>
                <a14:m>
                  <m:oMath xmlns:m="http://schemas.openxmlformats.org/officeDocument/2006/math"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será grande. 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Si los dos elementos son muy distintos, </a:t>
                </a:r>
                <a14:m>
                  <m:oMath xmlns:m="http://schemas.openxmlformats.org/officeDocument/2006/math"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será pequeño.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541" t="-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7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este sentido podemos interpretar la matriz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como la </a:t>
                </a:r>
                <a:r>
                  <a:rPr lang="es-ES" dirty="0">
                    <a:solidFill>
                      <a:srgbClr val="FFC000"/>
                    </a:solidFill>
                  </a:rPr>
                  <a:t>matriz de similitud </a:t>
                </a:r>
                <a:r>
                  <a:rPr lang="es-ES" dirty="0">
                    <a:solidFill>
                      <a:schemeClr val="bg1"/>
                    </a:solidFill>
                  </a:rPr>
                  <a:t>entre elementos.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92D050"/>
                    </a:solidFill>
                  </a:rPr>
                  <a:t>distancias entre las observaciones </a:t>
                </a:r>
                <a:r>
                  <a:rPr lang="es-ES" dirty="0">
                    <a:solidFill>
                      <a:schemeClr val="bg1"/>
                    </a:solidFill>
                  </a:rPr>
                  <a:t>se deducen inmediatamente de la matriz de similitud.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FF00"/>
                    </a:solidFill>
                  </a:rPr>
                  <a:t>distancia euclídea al cuadrado entre dos elementos </a:t>
                </a:r>
                <a:r>
                  <a:rPr lang="es-ES" dirty="0">
                    <a:solidFill>
                      <a:schemeClr val="bg1"/>
                    </a:solidFill>
                  </a:rPr>
                  <a:t>es: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js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135" t="-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5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js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distancia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puede calcularse en función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Por tanto, dada la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datos centrados podemos construir la matriz de similitud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a partir de ella,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distancias al cuadrado entre dos elementos.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forma matricial: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vector que contiene los términos de la diagonal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vector de unos.</a:t>
                </a:r>
              </a:p>
              <a:p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problema que vamos a abordar es el inverso: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541" t="-821" r="-3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951704"/>
                  </p:ext>
                </p:extLst>
              </p:nvPr>
            </p:nvGraphicFramePr>
            <p:xfrm>
              <a:off x="911668" y="2997645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951704"/>
                  </p:ext>
                </p:extLst>
              </p:nvPr>
            </p:nvGraphicFramePr>
            <p:xfrm>
              <a:off x="911668" y="2997645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572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240" y="3429000"/>
                <a:ext cx="8920360" cy="3116179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primer lugar, observemos que </a:t>
                </a:r>
                <a:r>
                  <a:rPr lang="es-ES" dirty="0">
                    <a:solidFill>
                      <a:srgbClr val="92D050"/>
                    </a:solidFill>
                  </a:rPr>
                  <a:t>no hay pérdida de generalidad </a:t>
                </a:r>
                <a:r>
                  <a:rPr lang="es-ES" dirty="0">
                    <a:solidFill>
                      <a:schemeClr val="bg1"/>
                    </a:solidFill>
                  </a:rPr>
                  <a:t>en suponer que las variables tienen </a:t>
                </a:r>
                <a:r>
                  <a:rPr lang="es-ES" dirty="0">
                    <a:solidFill>
                      <a:srgbClr val="FFC000"/>
                    </a:solidFill>
                  </a:rPr>
                  <a:t>media cero</a:t>
                </a:r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es consecuencia de que las distancias entre dos puntos </a:t>
                </a:r>
                <a:r>
                  <a:rPr lang="es-ES" dirty="0">
                    <a:solidFill>
                      <a:srgbClr val="00B0F0"/>
                    </a:solidFill>
                  </a:rPr>
                  <a:t>no varían </a:t>
                </a:r>
                <a:r>
                  <a:rPr lang="es-ES" dirty="0">
                    <a:solidFill>
                      <a:schemeClr val="bg1"/>
                    </a:solidFill>
                  </a:rPr>
                  <a:t>si expresamos las variables en desviaciones hacia la media: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240" y="3429000"/>
                <a:ext cx="8920360" cy="3116179"/>
              </a:xfrm>
              <a:blipFill>
                <a:blip r:embed="rId3"/>
                <a:stretch>
                  <a:fillRect l="-205" t="-13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49133250"/>
                  </p:ext>
                </p:extLst>
              </p:nvPr>
            </p:nvGraphicFramePr>
            <p:xfrm>
              <a:off x="833240" y="1078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49133250"/>
                  </p:ext>
                </p:extLst>
              </p:nvPr>
            </p:nvGraphicFramePr>
            <p:xfrm>
              <a:off x="833240" y="1078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221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buscar una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variables de media cero.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significa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Porque desglosando el vector de medias de la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:,1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:,</m:t>
                                        </m:r>
                                        <m:r>
                                          <a:rPr lang="es-ES" sz="2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el vector de medias es el vector de ceros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consecuentemente: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sup>
                    </m:s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  <a:blipFill>
                <a:blip r:embed="rId3"/>
                <a:stretch>
                  <a:fillRect l="-273" t="-7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6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condición: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sup>
                    </m:s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que también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porque: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condición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quiere decir que la suma de todos los elementos de una fila de la matriz de similitudes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(y de una columna porque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simétrica), debe ser cero.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  <a:blipFill>
                <a:blip r:embed="rId3"/>
                <a:stretch>
                  <a:fillRect l="-273" t="-719" r="-8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710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1299</Words>
  <Application>Microsoft Office PowerPoint</Application>
  <PresentationFormat>Panorámica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 Escalados métricos: coordenadas principales</vt:lpstr>
      <vt:lpstr>Construcción de variables a partir de las distancias</vt:lpstr>
      <vt:lpstr>Construcción de variables a partir de las distancias</vt:lpstr>
      <vt:lpstr>Construcción de variables a partir de las distancias</vt:lpstr>
      <vt:lpstr>Construcción de variables a partir de las distancias</vt:lpstr>
      <vt:lpstr>Construcción de variables a partir de las distancias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Expresión alternativa de Q en base a D</vt:lpstr>
      <vt:lpstr>Obtener la matriz x dada la matriz Q</vt:lpstr>
      <vt:lpstr>Obtener la matriz x dada la matriz Q</vt:lpstr>
      <vt:lpstr>Obtener la matriz x dada la matriz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Escalados métricos: coordenadas principales</dc:title>
  <dc:creator>Elisa Cabana</dc:creator>
  <cp:lastModifiedBy>Elisa Cabana</cp:lastModifiedBy>
  <cp:revision>31</cp:revision>
  <dcterms:created xsi:type="dcterms:W3CDTF">2020-01-20T16:13:27Z</dcterms:created>
  <dcterms:modified xsi:type="dcterms:W3CDTF">2020-04-08T09:37:19Z</dcterms:modified>
</cp:coreProperties>
</file>