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59" r:id="rId5"/>
    <p:sldId id="358" r:id="rId6"/>
    <p:sldId id="361" r:id="rId7"/>
    <p:sldId id="362" r:id="rId8"/>
    <p:sldId id="364" r:id="rId9"/>
    <p:sldId id="365" r:id="rId10"/>
    <p:sldId id="366" r:id="rId11"/>
    <p:sldId id="367" r:id="rId12"/>
    <p:sldId id="368" r:id="rId13"/>
    <p:sldId id="3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Construcción de las coordenadas principales</a:t>
            </a:r>
            <a:endParaRPr lang="en-US" sz="75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MDS y PCA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338329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Cuando los datos originales forman una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de individuos por variables y construimos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distancias utilizando las distancias euclídeas entre los puntos a partir de dichas variables originales, </a:t>
                </a:r>
                <a:r>
                  <a:rPr lang="es-ES" dirty="0">
                    <a:solidFill>
                      <a:srgbClr val="FFC000"/>
                    </a:solidFill>
                  </a:rPr>
                  <a:t>las coordenadas principales obtenidas de la matriz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son equivalentes a los componentes principales de las variables.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efecto, con </a:t>
                </a:r>
                <a:r>
                  <a:rPr lang="es-ES" dirty="0">
                    <a:solidFill>
                      <a:srgbClr val="92D050"/>
                    </a:solidFill>
                  </a:rPr>
                  <a:t>variables de media cero</a:t>
                </a:r>
                <a:r>
                  <a:rPr lang="es-ES" dirty="0">
                    <a:solidFill>
                      <a:schemeClr val="bg1"/>
                    </a:solidFill>
                  </a:rPr>
                  <a:t> los componentes principales son los auto-vectores de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n</m:t>
                        </m:r>
                      </m:den>
                    </m:f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mientras que como hemos visto antes, las coordenadas principales son los auto-vectores estandarizados por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correspondientes a los auto-valores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es porque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tienen el mismo </a:t>
                </a:r>
                <a:r>
                  <a:rPr lang="es-ES" dirty="0">
                    <a:solidFill>
                      <a:srgbClr val="FFC000"/>
                    </a:solidFill>
                  </a:rPr>
                  <a:t>rango</a:t>
                </a:r>
                <a:r>
                  <a:rPr lang="es-ES" dirty="0">
                    <a:solidFill>
                      <a:schemeClr val="bg1"/>
                    </a:solidFill>
                  </a:rPr>
                  <a:t> y los mismos </a:t>
                </a:r>
                <a:r>
                  <a:rPr lang="es-ES" dirty="0">
                    <a:solidFill>
                      <a:srgbClr val="92D050"/>
                    </a:solidFill>
                  </a:rPr>
                  <a:t>auto-valores no nulos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338329" cy="4932584"/>
              </a:xfrm>
              <a:blipFill>
                <a:blip r:embed="rId2"/>
                <a:stretch>
                  <a:fillRect l="-146" t="-865" r="-5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77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MDS y PCA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El análisis en coordenadas principales o escalado multidimensional, está muy relacionado con componentes principales. En </a:t>
                </a:r>
                <a:r>
                  <a:rPr lang="es-ES" dirty="0">
                    <a:solidFill>
                      <a:srgbClr val="FFC000"/>
                    </a:solidFill>
                  </a:rPr>
                  <a:t>ambos casos </a:t>
                </a:r>
                <a:r>
                  <a:rPr lang="es-ES" dirty="0">
                    <a:solidFill>
                      <a:schemeClr val="bg1"/>
                    </a:solidFill>
                  </a:rPr>
                  <a:t>tratamos de </a:t>
                </a:r>
                <a:r>
                  <a:rPr lang="es-ES" dirty="0">
                    <a:solidFill>
                      <a:srgbClr val="92D050"/>
                    </a:solidFill>
                  </a:rPr>
                  <a:t>reducir la dimensionalidad </a:t>
                </a:r>
                <a:r>
                  <a:rPr lang="es-ES" dirty="0">
                    <a:solidFill>
                      <a:schemeClr val="bg1"/>
                    </a:solidFill>
                  </a:rPr>
                  <a:t>de los datos.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</a:t>
                </a:r>
                <a:r>
                  <a:rPr lang="es-ES" dirty="0">
                    <a:solidFill>
                      <a:srgbClr val="FFC000"/>
                    </a:solidFill>
                  </a:rPr>
                  <a:t>componentes principales</a:t>
                </a:r>
                <a:r>
                  <a:rPr lang="es-ES" dirty="0">
                    <a:solidFill>
                      <a:schemeClr val="bg1"/>
                    </a:solidFill>
                  </a:rPr>
                  <a:t> partimos de la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obtenemos sus valores propios, y luego proyectamos las variables sobre estas direcciones para obtener los valores de los componentes, que son idénticas a las </a:t>
                </a:r>
                <a:r>
                  <a:rPr lang="es-ES" dirty="0">
                    <a:solidFill>
                      <a:srgbClr val="92D050"/>
                    </a:solidFill>
                  </a:rPr>
                  <a:t>coordenadas principales</a:t>
                </a:r>
                <a:r>
                  <a:rPr lang="es-ES" dirty="0">
                    <a:solidFill>
                      <a:schemeClr val="bg1"/>
                    </a:solidFill>
                  </a:rPr>
                  <a:t>, que se obtienen directamente como vectores propios de la matriz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Se puede comprobar que si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 </a:t>
                </a:r>
                <a:r>
                  <a:rPr lang="es-ES" dirty="0">
                    <a:solidFill>
                      <a:srgbClr val="FFC000"/>
                    </a:solidFill>
                  </a:rPr>
                  <a:t>componente principal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llamémosle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</a:t>
                </a:r>
                <a:r>
                  <a:rPr lang="es-ES" dirty="0">
                    <a:solidFill>
                      <a:srgbClr val="00B0F0"/>
                    </a:solidFill>
                  </a:rPr>
                  <a:t>proporcional</a:t>
                </a:r>
                <a:r>
                  <a:rPr lang="es-ES" dirty="0">
                    <a:solidFill>
                      <a:schemeClr val="bg1"/>
                    </a:solidFill>
                  </a:rPr>
                  <a:t> a la </a:t>
                </a:r>
                <a:r>
                  <a:rPr lang="es-ES" dirty="0">
                    <a:solidFill>
                      <a:srgbClr val="92D050"/>
                    </a:solidFill>
                  </a:rPr>
                  <a:t>coordenada principal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algún valor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 r="-10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MDS y PCA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Si la matriz de similaridades proviene de una métrica euclídea ambos métodos conducirán al </a:t>
            </a:r>
            <a:r>
              <a:rPr lang="es-ES" dirty="0">
                <a:solidFill>
                  <a:srgbClr val="92D050"/>
                </a:solidFill>
              </a:rPr>
              <a:t>mismo resultado</a:t>
            </a:r>
            <a:r>
              <a:rPr lang="es-ES" dirty="0">
                <a:solidFill>
                  <a:schemeClr val="bg1"/>
                </a:solidFill>
              </a:rPr>
              <a:t>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Sin embargo, </a:t>
            </a:r>
            <a:r>
              <a:rPr lang="es-ES" dirty="0">
                <a:solidFill>
                  <a:srgbClr val="FFC000"/>
                </a:solidFill>
              </a:rPr>
              <a:t>el concepto de coordenadas principales puede aplicarse a una gama más amplia de problemas que PCA</a:t>
            </a:r>
            <a:r>
              <a:rPr lang="es-ES" dirty="0">
                <a:solidFill>
                  <a:schemeClr val="bg1"/>
                </a:solidFill>
              </a:rPr>
              <a:t>, ya que las coordenadas principales pueden obtenerse siempre, aunque las distancias de partida no hayan sido exactamente generadas a partir de variables.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Esto lo veremos en el caso de </a:t>
            </a:r>
            <a:r>
              <a:rPr lang="es-ES" dirty="0">
                <a:solidFill>
                  <a:srgbClr val="00B0F0"/>
                </a:solidFill>
              </a:rPr>
              <a:t>escalado no métrico.</a:t>
            </a:r>
          </a:p>
        </p:txBody>
      </p:sp>
    </p:spTree>
    <p:extLst>
      <p:ext uri="{BB962C8B-B14F-4D97-AF65-F5344CB8AC3E}">
        <p14:creationId xmlns:p14="http://schemas.microsoft.com/office/powerpoint/2010/main" val="12922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las coordenadas principales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848270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poder construir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Λ</m:t>
                            </m:r>
                          </m:e>
                          <m:sup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1/2</m:t>
                            </m:r>
                          </m:sup>
                        </m:sSup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1/2</m:t>
                                </m:r>
                              </m:sup>
                            </m:sSup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necesario calcular la raíz cuadrada de la matriz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contiene los valores propios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entonces estos deberían ser no-negativos.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Diremos que una matriz de distancias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compatible con una métrica euclídea si la matriz de similitud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se obtiene a partir de ella es semi-definida positiva.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Esta condición es necesaria y suficiente, es decir: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ha construido a partir de una métrica euclídea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no negativa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no negativa es posible encontrar una métrica euclídea que reproduzca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8482708" cy="4932584"/>
              </a:xfrm>
              <a:blipFill>
                <a:blip r:embed="rId2"/>
                <a:stretch>
                  <a:fillRect l="-216" t="-3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las coordenadas principales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9385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 general, la matriz de distancias no tiene por qué ser compatible con una métrica </a:t>
                </a:r>
                <a:r>
                  <a:rPr lang="es-ES" dirty="0">
                    <a:solidFill>
                      <a:srgbClr val="FFC000"/>
                    </a:solidFill>
                  </a:rPr>
                  <a:t>euclídea</a:t>
                </a:r>
                <a:r>
                  <a:rPr lang="es-ES" dirty="0">
                    <a:solidFill>
                      <a:schemeClr val="bg1"/>
                    </a:solidFill>
                  </a:rPr>
                  <a:t>, pero es frecuente que la matriz de similitud obtenida a partir de ella tenga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valores propios positivos y más grandes que el resto.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Si los restantes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valores propios no nulos son </a:t>
                </a:r>
                <a:r>
                  <a:rPr lang="es-ES" dirty="0">
                    <a:solidFill>
                      <a:srgbClr val="FFFF00"/>
                    </a:solidFill>
                  </a:rPr>
                  <a:t>mucho menores </a:t>
                </a:r>
                <a:r>
                  <a:rPr lang="es-ES" dirty="0">
                    <a:solidFill>
                      <a:schemeClr val="bg1"/>
                    </a:solidFill>
                  </a:rPr>
                  <a:t>que los demás, podemos obtener una representación aproximada de los puntos utilizando los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vectores propios asociados a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valores propios positivos de la matriz de similitud. 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este caso, las representaciones gráficas conservarán sólo </a:t>
                </a:r>
                <a:r>
                  <a:rPr lang="es-ES" dirty="0">
                    <a:solidFill>
                      <a:srgbClr val="92D050"/>
                    </a:solidFill>
                  </a:rPr>
                  <a:t>aproximadamente</a:t>
                </a:r>
                <a:r>
                  <a:rPr lang="es-ES" dirty="0">
                    <a:solidFill>
                      <a:schemeClr val="bg1"/>
                    </a:solidFill>
                  </a:rPr>
                  <a:t> la distancia entre los puntos.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93858"/>
                <a:ext cx="8596668" cy="4932584"/>
              </a:xfrm>
              <a:blipFill>
                <a:blip r:embed="rId2"/>
                <a:stretch>
                  <a:fillRect l="-142" t="-7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8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las coordenadas principales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que tenemos una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distancias al cuadrado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El procedimiento para obtener las </a:t>
                </a:r>
                <a:r>
                  <a:rPr lang="es-ES" dirty="0">
                    <a:solidFill>
                      <a:srgbClr val="FFC000"/>
                    </a:solidFill>
                  </a:rPr>
                  <a:t>coordenadas principales </a:t>
                </a:r>
                <a:r>
                  <a:rPr lang="es-ES" dirty="0">
                    <a:solidFill>
                      <a:schemeClr val="bg1"/>
                    </a:solidFill>
                  </a:rPr>
                  <a:t>es: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Construir </a:t>
                </a:r>
                <a14:m>
                  <m:oMath xmlns:m="http://schemas.openxmlformats.org/officeDocument/2006/math"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" sz="1800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Obtener los valores propios de </a:t>
                </a:r>
                <a14:m>
                  <m:oMath xmlns:m="http://schemas.openxmlformats.org/officeDocument/2006/math"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. Tomar los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mayores valores propios, donde </a:t>
                </a:r>
                <a14:m>
                  <m:oMath xmlns:m="http://schemas.openxmlformats.org/officeDocument/2006/math"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se escoge de manera que los restantes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valores propios sean próximos a cero.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</a:rPr>
                  <a:t>Obtener las coordenadas de los puntos en las variables mediante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sz="1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1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es un valor propio de </a:t>
                </a:r>
                <a14:m>
                  <m:oMath xmlns:m="http://schemas.openxmlformats.org/officeDocument/2006/math"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su vector propio asociado. Esto implica aproximar </a:t>
                </a:r>
                <a14:m>
                  <m:oMath xmlns:m="http://schemas.openxmlformats.org/officeDocument/2006/math"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por: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s-E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</m:t>
                      </m:r>
                      <m:d>
                        <m:d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sup>
                          </m:sSubSup>
                        </m:e>
                      </m:d>
                      <m:r>
                        <a:rPr lang="es-E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s-E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+mj-lt"/>
                  <a:buAutoNum type="arabicPeriod" startAt="4"/>
                </a:pPr>
                <a:r>
                  <a:rPr lang="es-ES" sz="1800" dirty="0">
                    <a:solidFill>
                      <a:schemeClr val="bg1"/>
                    </a:solidFill>
                  </a:rPr>
                  <a:t>Definir la matriz de las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s-E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coordenadas principales: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s-E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  <m:sup>
                          <m: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s-E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 r="-12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 de precisión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Se puede definir una medida de precisión para este ajuste a partir de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 autovalores positivos: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cantidad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100×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nos da un porcentaje de lo bien que representa la matriz estimada de coordenadas principales a los datos.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37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I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Tenemos una matriz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contiene las distancias (en km) entre 21 ciudades de Europa.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problema que queremos resolver es crear un mapa con el que se han generado estas distancias.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Si obtenemos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a partir de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como vimos anteriormente y calculamos los autovalores de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vemos que podríamos coger los dos primeros autovalores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para con ellos construir la matriz de coordenadas principales.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34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468"/>
          </a:xfrm>
        </p:spPr>
        <p:txBody>
          <a:bodyPr/>
          <a:lstStyle/>
          <a:p>
            <a:r>
              <a:rPr lang="es-ES" dirty="0"/>
              <a:t>Ejemplo I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2C472D-4ED7-43FA-B5CC-85EF9B388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t="13558" r="3096" b="8922"/>
          <a:stretch/>
        </p:blipFill>
        <p:spPr>
          <a:xfrm>
            <a:off x="1876926" y="2692324"/>
            <a:ext cx="5791201" cy="3622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81BD1E4-F351-4994-9E96-C6F2478C1285}"/>
              </a:ext>
            </a:extLst>
          </p:cNvPr>
          <p:cNvSpPr/>
          <p:nvPr/>
        </p:nvSpPr>
        <p:spPr>
          <a:xfrm>
            <a:off x="677334" y="1708317"/>
            <a:ext cx="8422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Después de los dos primeros autovalores los que quedan son cercanos a cero, además notemos que hay autovalores negativos (por debajo de la línea roja)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2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I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F9FDE1-2C73-4641-B812-B6048B505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8" t="12965" r="3348" b="15345"/>
          <a:stretch/>
        </p:blipFill>
        <p:spPr>
          <a:xfrm>
            <a:off x="1507958" y="2635524"/>
            <a:ext cx="6529137" cy="37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2C4A0DE-5CFC-42DC-B5CE-B8F28915CA11}"/>
              </a:ext>
            </a:extLst>
          </p:cNvPr>
          <p:cNvSpPr/>
          <p:nvPr/>
        </p:nvSpPr>
        <p:spPr>
          <a:xfrm>
            <a:off x="677334" y="1708317"/>
            <a:ext cx="9028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Al hacer la representación bidimensional de los datos en las coordenadas estimadas vemos lo similar que es a la representación de las ciudades en un mapa real.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01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I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2C4A0DE-5CFC-42DC-B5CE-B8F28915CA11}"/>
                  </a:ext>
                </a:extLst>
              </p:cNvPr>
              <p:cNvSpPr/>
              <p:nvPr/>
            </p:nvSpPr>
            <p:spPr>
              <a:xfrm>
                <a:off x="677334" y="1888078"/>
                <a:ext cx="9028140" cy="294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medida de precisión en este ejemplo es igual 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=0.7537</m:t>
                      </m:r>
                    </m:oMath>
                  </m:oMathPara>
                </a14:m>
                <a:endParaRPr lang="es-ES" b="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endParaRPr lang="es-ES" dirty="0"/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Lo cual nos dice que la representación en estas coordenadas paralelas de los datos de los que provienen las distancias que teníamos, explica un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75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su variabilidad.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 una representación adecuada.</a:t>
                </a: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2C4A0DE-5CFC-42DC-B5CE-B8F28915C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888078"/>
                <a:ext cx="9028140" cy="2946384"/>
              </a:xfrm>
              <a:prstGeom prst="rect">
                <a:avLst/>
              </a:prstGeom>
              <a:blipFill>
                <a:blip r:embed="rId2"/>
                <a:stretch>
                  <a:fillRect l="-540" t="-1449" r="-1013" b="-22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906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884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Construcción de las coordenadas principales</vt:lpstr>
      <vt:lpstr>Construcción de las coordenadas principales</vt:lpstr>
      <vt:lpstr>Construcción de las coordenadas principales</vt:lpstr>
      <vt:lpstr>Construcción de las coordenadas principales</vt:lpstr>
      <vt:lpstr>Medida de precisión</vt:lpstr>
      <vt:lpstr>Ejemplo I</vt:lpstr>
      <vt:lpstr>Ejemplo I</vt:lpstr>
      <vt:lpstr>Ejemplo I</vt:lpstr>
      <vt:lpstr>Ejemplo I</vt:lpstr>
      <vt:lpstr>Relación entre MDS y PCA</vt:lpstr>
      <vt:lpstr>Relación entre MDS y PCA</vt:lpstr>
      <vt:lpstr>Relación entre MDS y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las coordenadas principales</dc:title>
  <dc:creator>Elisa Cabana</dc:creator>
  <cp:lastModifiedBy>Elisa Cabana</cp:lastModifiedBy>
  <cp:revision>19</cp:revision>
  <dcterms:created xsi:type="dcterms:W3CDTF">2020-01-20T19:05:36Z</dcterms:created>
  <dcterms:modified xsi:type="dcterms:W3CDTF">2020-01-21T14:03:04Z</dcterms:modified>
</cp:coreProperties>
</file>