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 id="2147483697" r:id="rId2"/>
  </p:sldMasterIdLst>
  <p:sldIdLst>
    <p:sldId id="256" r:id="rId3"/>
    <p:sldId id="269" r:id="rId4"/>
    <p:sldId id="369" r:id="rId5"/>
    <p:sldId id="370" r:id="rId6"/>
    <p:sldId id="371" r:id="rId7"/>
    <p:sldId id="373" r:id="rId8"/>
    <p:sldId id="374" r:id="rId9"/>
    <p:sldId id="375" r:id="rId10"/>
    <p:sldId id="376" r:id="rId11"/>
    <p:sldId id="359" r:id="rId12"/>
    <p:sldId id="366" r:id="rId13"/>
    <p:sldId id="377" r:id="rId14"/>
    <p:sldId id="36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67" autoAdjust="0"/>
    <p:restoredTop sz="94660"/>
  </p:normalViewPr>
  <p:slideViewPr>
    <p:cSldViewPr snapToGrid="0">
      <p:cViewPr varScale="1">
        <p:scale>
          <a:sx n="114" d="100"/>
          <a:sy n="114" d="100"/>
        </p:scale>
        <p:origin x="3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0CED1A-E3B6-4B69-8459-CE9838DD4731}"/>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08597F11-CC88-42E5-81E7-6BCDCF75AD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E6B5CCD6-9905-4601-8EAD-0849CB5BD8B8}"/>
              </a:ext>
            </a:extLst>
          </p:cNvPr>
          <p:cNvSpPr>
            <a:spLocks noGrp="1"/>
          </p:cNvSpPr>
          <p:nvPr>
            <p:ph type="dt" sz="half" idx="10"/>
          </p:nvPr>
        </p:nvSpPr>
        <p:spPr/>
        <p:txBody>
          <a:bodyPr/>
          <a:lstStyle/>
          <a:p>
            <a:fld id="{B61BEF0D-F0BB-DE4B-95CE-6DB70DBA9567}" type="datetimeFigureOut">
              <a:rPr lang="en-US" smtClean="0"/>
              <a:pPr/>
              <a:t>1/21/2020</a:t>
            </a:fld>
            <a:endParaRPr lang="en-US" dirty="0"/>
          </a:p>
        </p:txBody>
      </p:sp>
      <p:sp>
        <p:nvSpPr>
          <p:cNvPr id="5" name="Marcador de pie de página 4">
            <a:extLst>
              <a:ext uri="{FF2B5EF4-FFF2-40B4-BE49-F238E27FC236}">
                <a16:creationId xmlns:a16="http://schemas.microsoft.com/office/drawing/2014/main" id="{584058A8-DD4B-494C-A735-5F0300682B3A}"/>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804ECF4E-D16A-4FB5-BCD7-C8899BE1F1D8}"/>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957442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61C6F0-8FC6-4A55-9E9C-655F538A0EEC}"/>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529D0A40-034F-4A12-875B-750427CDFF95}"/>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BB9E6649-0720-4CF0-98C8-C9E50030FDB8}"/>
              </a:ext>
            </a:extLst>
          </p:cNvPr>
          <p:cNvSpPr>
            <a:spLocks noGrp="1"/>
          </p:cNvSpPr>
          <p:nvPr>
            <p:ph type="dt" sz="half" idx="10"/>
          </p:nvPr>
        </p:nvSpPr>
        <p:spPr/>
        <p:txBody>
          <a:bodyPr/>
          <a:lstStyle/>
          <a:p>
            <a:fld id="{55C6B4A9-1611-4792-9094-5F34BCA07E0B}" type="datetimeFigureOut">
              <a:rPr lang="en-US" smtClean="0"/>
              <a:t>1/21/2020</a:t>
            </a:fld>
            <a:endParaRPr lang="en-US" dirty="0"/>
          </a:p>
        </p:txBody>
      </p:sp>
      <p:sp>
        <p:nvSpPr>
          <p:cNvPr id="5" name="Marcador de pie de página 4">
            <a:extLst>
              <a:ext uri="{FF2B5EF4-FFF2-40B4-BE49-F238E27FC236}">
                <a16:creationId xmlns:a16="http://schemas.microsoft.com/office/drawing/2014/main" id="{DB853592-4004-4330-99AF-D5BAFD74F1A3}"/>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9BA4D332-4473-4D88-B43B-7F0E548FC6E2}"/>
              </a:ext>
            </a:extLst>
          </p:cNvPr>
          <p:cNvSpPr>
            <a:spLocks noGrp="1"/>
          </p:cNvSpPr>
          <p:nvPr>
            <p:ph type="sldNum" sz="quarter" idx="12"/>
          </p:nvPr>
        </p:nvSpPr>
        <p:spPr/>
        <p:txBody>
          <a:bodyPr/>
          <a:lstStyle/>
          <a:p>
            <a:fld id="{89333C77-0158-454C-844F-B7AB9BD7DAD4}" type="slidenum">
              <a:rPr lang="en-US" smtClean="0"/>
              <a:t>‹Nº›</a:t>
            </a:fld>
            <a:endParaRPr lang="en-US" dirty="0"/>
          </a:p>
        </p:txBody>
      </p:sp>
    </p:spTree>
    <p:extLst>
      <p:ext uri="{BB962C8B-B14F-4D97-AF65-F5344CB8AC3E}">
        <p14:creationId xmlns:p14="http://schemas.microsoft.com/office/powerpoint/2010/main" val="2512520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B3802C1-9F7B-4ABE-A5E8-41A1358B0C0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3F9BC7A6-87E4-46EA-8181-48F1F394DD4D}"/>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0B46F261-D38C-49BD-8EF1-E2917377FA7B}"/>
              </a:ext>
            </a:extLst>
          </p:cNvPr>
          <p:cNvSpPr>
            <a:spLocks noGrp="1"/>
          </p:cNvSpPr>
          <p:nvPr>
            <p:ph type="dt" sz="half" idx="10"/>
          </p:nvPr>
        </p:nvSpPr>
        <p:spPr/>
        <p:txBody>
          <a:bodyPr/>
          <a:lstStyle/>
          <a:p>
            <a:fld id="{B61BEF0D-F0BB-DE4B-95CE-6DB70DBA9567}" type="datetimeFigureOut">
              <a:rPr lang="en-US" smtClean="0"/>
              <a:pPr/>
              <a:t>1/21/2020</a:t>
            </a:fld>
            <a:endParaRPr lang="en-US" dirty="0"/>
          </a:p>
        </p:txBody>
      </p:sp>
      <p:sp>
        <p:nvSpPr>
          <p:cNvPr id="5" name="Marcador de pie de página 4">
            <a:extLst>
              <a:ext uri="{FF2B5EF4-FFF2-40B4-BE49-F238E27FC236}">
                <a16:creationId xmlns:a16="http://schemas.microsoft.com/office/drawing/2014/main" id="{2C379060-CF11-42E7-9465-DD8E0BD1D473}"/>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58140755-E196-4D49-9795-45E7E35BE626}"/>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1124828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918794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692239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2271652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‹Nº›</a:t>
            </a:fld>
            <a:endParaRPr lang="en-US" dirty="0"/>
          </a:p>
        </p:txBody>
      </p:sp>
    </p:spTree>
    <p:extLst>
      <p:ext uri="{BB962C8B-B14F-4D97-AF65-F5344CB8AC3E}">
        <p14:creationId xmlns:p14="http://schemas.microsoft.com/office/powerpoint/2010/main" val="39157039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5655996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6107999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5949384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2A54C80-263E-416B-A8E0-580EDEADCBDC}" type="datetimeFigureOut">
              <a:rPr lang="en-US" smtClean="0"/>
              <a:t>1/21/2020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‹Nº›</a:t>
            </a:fld>
            <a:endParaRPr lang="en-US" dirty="0"/>
          </a:p>
        </p:txBody>
      </p:sp>
    </p:spTree>
    <p:extLst>
      <p:ext uri="{BB962C8B-B14F-4D97-AF65-F5344CB8AC3E}">
        <p14:creationId xmlns:p14="http://schemas.microsoft.com/office/powerpoint/2010/main" val="122261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400E85-E795-4025-8D78-E076809E0A99}"/>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CA93A4A4-4FCC-4E4D-BD2E-85C69F1ECDB8}"/>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9BCAA442-C94D-451D-A6BF-C00B5D24370D}"/>
              </a:ext>
            </a:extLst>
          </p:cNvPr>
          <p:cNvSpPr>
            <a:spLocks noGrp="1"/>
          </p:cNvSpPr>
          <p:nvPr>
            <p:ph type="dt" sz="half" idx="10"/>
          </p:nvPr>
        </p:nvSpPr>
        <p:spPr/>
        <p:txBody>
          <a:bodyPr/>
          <a:lstStyle/>
          <a:p>
            <a:fld id="{B61BEF0D-F0BB-DE4B-95CE-6DB70DBA9567}" type="datetimeFigureOut">
              <a:rPr lang="en-US" smtClean="0"/>
              <a:pPr/>
              <a:t>1/21/2020</a:t>
            </a:fld>
            <a:endParaRPr lang="en-US" dirty="0"/>
          </a:p>
        </p:txBody>
      </p:sp>
      <p:sp>
        <p:nvSpPr>
          <p:cNvPr id="5" name="Marcador de pie de página 4">
            <a:extLst>
              <a:ext uri="{FF2B5EF4-FFF2-40B4-BE49-F238E27FC236}">
                <a16:creationId xmlns:a16="http://schemas.microsoft.com/office/drawing/2014/main" id="{2F6D875C-393D-481E-B945-5663FCF7315B}"/>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C66955B0-C707-444B-837C-F205056F151F}"/>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7883580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1/21/2020</a:t>
            </a:fld>
            <a:endParaRPr lang="en-US" dirty="0"/>
          </a:p>
        </p:txBody>
      </p:sp>
    </p:spTree>
    <p:extLst>
      <p:ext uri="{BB962C8B-B14F-4D97-AF65-F5344CB8AC3E}">
        <p14:creationId xmlns:p14="http://schemas.microsoft.com/office/powerpoint/2010/main" val="18590539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824783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3662897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52712082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692109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75015408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‹Nº›</a:t>
            </a:fld>
            <a:endParaRPr lang="en-US" dirty="0"/>
          </a:p>
        </p:txBody>
      </p:sp>
    </p:spTree>
    <p:extLst>
      <p:ext uri="{BB962C8B-B14F-4D97-AF65-F5344CB8AC3E}">
        <p14:creationId xmlns:p14="http://schemas.microsoft.com/office/powerpoint/2010/main" val="364287319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399550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197C3E-2FD4-4E25-9DD5-F8CDA6CC5AF3}"/>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08E665E0-FECB-4C0C-88E2-E30243FAD1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E1052414-0B2A-474B-85F8-8259C59AF7D3}"/>
              </a:ext>
            </a:extLst>
          </p:cNvPr>
          <p:cNvSpPr>
            <a:spLocks noGrp="1"/>
          </p:cNvSpPr>
          <p:nvPr>
            <p:ph type="dt" sz="half" idx="10"/>
          </p:nvPr>
        </p:nvSpPr>
        <p:spPr/>
        <p:txBody>
          <a:bodyPr/>
          <a:lstStyle/>
          <a:p>
            <a:fld id="{B61BEF0D-F0BB-DE4B-95CE-6DB70DBA9567}" type="datetimeFigureOut">
              <a:rPr lang="en-US" smtClean="0"/>
              <a:pPr/>
              <a:t>1/21/2020</a:t>
            </a:fld>
            <a:endParaRPr lang="en-US" dirty="0"/>
          </a:p>
        </p:txBody>
      </p:sp>
      <p:sp>
        <p:nvSpPr>
          <p:cNvPr id="5" name="Marcador de pie de página 4">
            <a:extLst>
              <a:ext uri="{FF2B5EF4-FFF2-40B4-BE49-F238E27FC236}">
                <a16:creationId xmlns:a16="http://schemas.microsoft.com/office/drawing/2014/main" id="{D621221E-E68E-46A6-8162-455FE7206516}"/>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6A1EC05D-4445-4A31-A7E2-62D20FE9EB8C}"/>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629169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4A4BE0-DFD8-43A4-AE40-A85394E50A54}"/>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9EE6EBBB-CF86-419A-8E03-B87BDB9F01D9}"/>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CCE9CCA7-C60F-46A1-B9F2-CDA5357C9C34}"/>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2EB575F8-E1C6-40CF-9597-57306EA62F3A}"/>
              </a:ext>
            </a:extLst>
          </p:cNvPr>
          <p:cNvSpPr>
            <a:spLocks noGrp="1"/>
          </p:cNvSpPr>
          <p:nvPr>
            <p:ph type="dt" sz="half" idx="10"/>
          </p:nvPr>
        </p:nvSpPr>
        <p:spPr/>
        <p:txBody>
          <a:bodyPr/>
          <a:lstStyle/>
          <a:p>
            <a:fld id="{EB712588-04B1-427B-82EE-E8DB90309F08}" type="datetimeFigureOut">
              <a:rPr lang="en-US" smtClean="0"/>
              <a:t>1/21/2020</a:t>
            </a:fld>
            <a:endParaRPr lang="en-US" dirty="0"/>
          </a:p>
        </p:txBody>
      </p:sp>
      <p:sp>
        <p:nvSpPr>
          <p:cNvPr id="6" name="Marcador de pie de página 5">
            <a:extLst>
              <a:ext uri="{FF2B5EF4-FFF2-40B4-BE49-F238E27FC236}">
                <a16:creationId xmlns:a16="http://schemas.microsoft.com/office/drawing/2014/main" id="{1523706C-4416-4A89-85A9-5A7BABCAE190}"/>
              </a:ext>
            </a:extLst>
          </p:cNvPr>
          <p:cNvSpPr>
            <a:spLocks noGrp="1"/>
          </p:cNvSpPr>
          <p:nvPr>
            <p:ph type="ftr" sz="quarter" idx="11"/>
          </p:nvPr>
        </p:nvSpPr>
        <p:spPr/>
        <p:txBody>
          <a:bodyPr/>
          <a:lstStyle/>
          <a:p>
            <a:endParaRPr lang="en-US" dirty="0"/>
          </a:p>
        </p:txBody>
      </p:sp>
      <p:sp>
        <p:nvSpPr>
          <p:cNvPr id="7" name="Marcador de número de diapositiva 6">
            <a:extLst>
              <a:ext uri="{FF2B5EF4-FFF2-40B4-BE49-F238E27FC236}">
                <a16:creationId xmlns:a16="http://schemas.microsoft.com/office/drawing/2014/main" id="{88DF1CC7-4797-4719-A4AE-B0A04F63119D}"/>
              </a:ext>
            </a:extLst>
          </p:cNvPr>
          <p:cNvSpPr>
            <a:spLocks noGrp="1"/>
          </p:cNvSpPr>
          <p:nvPr>
            <p:ph type="sldNum" sz="quarter" idx="12"/>
          </p:nvPr>
        </p:nvSpPr>
        <p:spPr/>
        <p:txBody>
          <a:bodyPr/>
          <a:lstStyle/>
          <a:p>
            <a:fld id="{6FF9F0C5-380F-41C2-899A-BAC0F0927E16}" type="slidenum">
              <a:rPr lang="en-US" smtClean="0"/>
              <a:t>‹Nº›</a:t>
            </a:fld>
            <a:endParaRPr lang="en-US" dirty="0"/>
          </a:p>
        </p:txBody>
      </p:sp>
    </p:spTree>
    <p:extLst>
      <p:ext uri="{BB962C8B-B14F-4D97-AF65-F5344CB8AC3E}">
        <p14:creationId xmlns:p14="http://schemas.microsoft.com/office/powerpoint/2010/main" val="4159487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958F02-FF75-4EA6-951F-27C625AFB9AC}"/>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6AD7F4D6-D857-43E6-A360-136FAD7816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61961F68-CC1D-4706-9EA7-B93299C1EBE9}"/>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BAD1A600-D9F4-44C8-BC8D-DAC0C7062E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48C88C0E-B988-42EE-BCF6-83537D625552}"/>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4A4D3567-71D7-444B-BD28-1C95241ABBFA}"/>
              </a:ext>
            </a:extLst>
          </p:cNvPr>
          <p:cNvSpPr>
            <a:spLocks noGrp="1"/>
          </p:cNvSpPr>
          <p:nvPr>
            <p:ph type="dt" sz="half" idx="10"/>
          </p:nvPr>
        </p:nvSpPr>
        <p:spPr/>
        <p:txBody>
          <a:bodyPr/>
          <a:lstStyle/>
          <a:p>
            <a:fld id="{B61BEF0D-F0BB-DE4B-95CE-6DB70DBA9567}" type="datetimeFigureOut">
              <a:rPr lang="en-US" smtClean="0"/>
              <a:pPr/>
              <a:t>1/21/2020</a:t>
            </a:fld>
            <a:endParaRPr lang="en-US" dirty="0"/>
          </a:p>
        </p:txBody>
      </p:sp>
      <p:sp>
        <p:nvSpPr>
          <p:cNvPr id="8" name="Marcador de pie de página 7">
            <a:extLst>
              <a:ext uri="{FF2B5EF4-FFF2-40B4-BE49-F238E27FC236}">
                <a16:creationId xmlns:a16="http://schemas.microsoft.com/office/drawing/2014/main" id="{37CBDD4E-C0BE-41AB-98C9-14560161D7B2}"/>
              </a:ext>
            </a:extLst>
          </p:cNvPr>
          <p:cNvSpPr>
            <a:spLocks noGrp="1"/>
          </p:cNvSpPr>
          <p:nvPr>
            <p:ph type="ftr" sz="quarter" idx="11"/>
          </p:nvPr>
        </p:nvSpPr>
        <p:spPr/>
        <p:txBody>
          <a:bodyPr/>
          <a:lstStyle/>
          <a:p>
            <a:endParaRPr lang="en-US" dirty="0"/>
          </a:p>
        </p:txBody>
      </p:sp>
      <p:sp>
        <p:nvSpPr>
          <p:cNvPr id="9" name="Marcador de número de diapositiva 8">
            <a:extLst>
              <a:ext uri="{FF2B5EF4-FFF2-40B4-BE49-F238E27FC236}">
                <a16:creationId xmlns:a16="http://schemas.microsoft.com/office/drawing/2014/main" id="{F020BACF-B482-424D-978B-93FD491A4CE3}"/>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139283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1F4EEF-3BDF-4511-B4EA-F1768E1A22B4}"/>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7F3B9C0B-5515-433B-A5A8-C56DAD080B56}"/>
              </a:ext>
            </a:extLst>
          </p:cNvPr>
          <p:cNvSpPr>
            <a:spLocks noGrp="1"/>
          </p:cNvSpPr>
          <p:nvPr>
            <p:ph type="dt" sz="half" idx="10"/>
          </p:nvPr>
        </p:nvSpPr>
        <p:spPr/>
        <p:txBody>
          <a:bodyPr/>
          <a:lstStyle/>
          <a:p>
            <a:fld id="{B61BEF0D-F0BB-DE4B-95CE-6DB70DBA9567}" type="datetimeFigureOut">
              <a:rPr lang="en-US" smtClean="0"/>
              <a:pPr/>
              <a:t>1/21/2020</a:t>
            </a:fld>
            <a:endParaRPr lang="en-US" dirty="0"/>
          </a:p>
        </p:txBody>
      </p:sp>
      <p:sp>
        <p:nvSpPr>
          <p:cNvPr id="4" name="Marcador de pie de página 3">
            <a:extLst>
              <a:ext uri="{FF2B5EF4-FFF2-40B4-BE49-F238E27FC236}">
                <a16:creationId xmlns:a16="http://schemas.microsoft.com/office/drawing/2014/main" id="{C53094F4-88D8-467F-A532-89800968593C}"/>
              </a:ext>
            </a:extLst>
          </p:cNvPr>
          <p:cNvSpPr>
            <a:spLocks noGrp="1"/>
          </p:cNvSpPr>
          <p:nvPr>
            <p:ph type="ftr" sz="quarter" idx="11"/>
          </p:nvPr>
        </p:nvSpPr>
        <p:spPr/>
        <p:txBody>
          <a:bodyPr/>
          <a:lstStyle/>
          <a:p>
            <a:endParaRPr lang="en-US" dirty="0"/>
          </a:p>
        </p:txBody>
      </p:sp>
      <p:sp>
        <p:nvSpPr>
          <p:cNvPr id="5" name="Marcador de número de diapositiva 4">
            <a:extLst>
              <a:ext uri="{FF2B5EF4-FFF2-40B4-BE49-F238E27FC236}">
                <a16:creationId xmlns:a16="http://schemas.microsoft.com/office/drawing/2014/main" id="{7F79AFF5-B357-4632-8393-F0431684137C}"/>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556591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34680DC7-47B3-4C95-A8D9-D5E3EE70ACA3}"/>
              </a:ext>
            </a:extLst>
          </p:cNvPr>
          <p:cNvSpPr>
            <a:spLocks noGrp="1"/>
          </p:cNvSpPr>
          <p:nvPr>
            <p:ph type="dt" sz="half" idx="10"/>
          </p:nvPr>
        </p:nvSpPr>
        <p:spPr/>
        <p:txBody>
          <a:bodyPr/>
          <a:lstStyle/>
          <a:p>
            <a:fld id="{B61BEF0D-F0BB-DE4B-95CE-6DB70DBA9567}" type="datetimeFigureOut">
              <a:rPr lang="en-US" smtClean="0"/>
              <a:pPr/>
              <a:t>1/21/2020</a:t>
            </a:fld>
            <a:endParaRPr lang="en-US" dirty="0"/>
          </a:p>
        </p:txBody>
      </p:sp>
      <p:sp>
        <p:nvSpPr>
          <p:cNvPr id="3" name="Marcador de pie de página 2">
            <a:extLst>
              <a:ext uri="{FF2B5EF4-FFF2-40B4-BE49-F238E27FC236}">
                <a16:creationId xmlns:a16="http://schemas.microsoft.com/office/drawing/2014/main" id="{A33CEC4E-CEBA-4329-AFE0-7E51943EB33D}"/>
              </a:ext>
            </a:extLst>
          </p:cNvPr>
          <p:cNvSpPr>
            <a:spLocks noGrp="1"/>
          </p:cNvSpPr>
          <p:nvPr>
            <p:ph type="ftr" sz="quarter" idx="11"/>
          </p:nvPr>
        </p:nvSpPr>
        <p:spPr/>
        <p:txBody>
          <a:bodyPr/>
          <a:lstStyle/>
          <a:p>
            <a:endParaRPr lang="en-US" dirty="0"/>
          </a:p>
        </p:txBody>
      </p:sp>
      <p:sp>
        <p:nvSpPr>
          <p:cNvPr id="4" name="Marcador de número de diapositiva 3">
            <a:extLst>
              <a:ext uri="{FF2B5EF4-FFF2-40B4-BE49-F238E27FC236}">
                <a16:creationId xmlns:a16="http://schemas.microsoft.com/office/drawing/2014/main" id="{A7439824-675E-4573-917C-B857E6E92452}"/>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271555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CE257E-BDC0-4190-95CA-ED09372A7CA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335476F6-C17F-4CFA-B42B-6C5AD84152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72531AB7-015A-4CB5-82E9-39875FA9A4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89E6C5E-5692-49C1-A49B-C60A36A7088D}"/>
              </a:ext>
            </a:extLst>
          </p:cNvPr>
          <p:cNvSpPr>
            <a:spLocks noGrp="1"/>
          </p:cNvSpPr>
          <p:nvPr>
            <p:ph type="dt" sz="half" idx="10"/>
          </p:nvPr>
        </p:nvSpPr>
        <p:spPr/>
        <p:txBody>
          <a:bodyPr/>
          <a:lstStyle/>
          <a:p>
            <a:fld id="{42A54C80-263E-416B-A8E0-580EDEADCBDC}" type="datetimeFigureOut">
              <a:rPr lang="en-US" smtClean="0"/>
              <a:t>1/21/2020</a:t>
            </a:fld>
            <a:endParaRPr lang="en-US" dirty="0"/>
          </a:p>
        </p:txBody>
      </p:sp>
      <p:sp>
        <p:nvSpPr>
          <p:cNvPr id="6" name="Marcador de pie de página 5">
            <a:extLst>
              <a:ext uri="{FF2B5EF4-FFF2-40B4-BE49-F238E27FC236}">
                <a16:creationId xmlns:a16="http://schemas.microsoft.com/office/drawing/2014/main" id="{2E7DD4A2-B42D-49B1-8839-66464D08A4AD}"/>
              </a:ext>
            </a:extLst>
          </p:cNvPr>
          <p:cNvSpPr>
            <a:spLocks noGrp="1"/>
          </p:cNvSpPr>
          <p:nvPr>
            <p:ph type="ftr" sz="quarter" idx="11"/>
          </p:nvPr>
        </p:nvSpPr>
        <p:spPr/>
        <p:txBody>
          <a:bodyPr/>
          <a:lstStyle/>
          <a:p>
            <a:endParaRPr lang="en-US" dirty="0"/>
          </a:p>
        </p:txBody>
      </p:sp>
      <p:sp>
        <p:nvSpPr>
          <p:cNvPr id="7" name="Marcador de número de diapositiva 6">
            <a:extLst>
              <a:ext uri="{FF2B5EF4-FFF2-40B4-BE49-F238E27FC236}">
                <a16:creationId xmlns:a16="http://schemas.microsoft.com/office/drawing/2014/main" id="{9FD9C527-BBB9-4287-BC85-561E0ABAEA91}"/>
              </a:ext>
            </a:extLst>
          </p:cNvPr>
          <p:cNvSpPr>
            <a:spLocks noGrp="1"/>
          </p:cNvSpPr>
          <p:nvPr>
            <p:ph type="sldNum" sz="quarter" idx="12"/>
          </p:nvPr>
        </p:nvSpPr>
        <p:spPr/>
        <p:txBody>
          <a:bodyPr/>
          <a:lstStyle/>
          <a:p>
            <a:fld id="{519954A3-9DFD-4C44-94BA-B95130A3BA1C}" type="slidenum">
              <a:rPr lang="en-US" smtClean="0"/>
              <a:t>‹Nº›</a:t>
            </a:fld>
            <a:endParaRPr lang="en-US" dirty="0"/>
          </a:p>
        </p:txBody>
      </p:sp>
    </p:spTree>
    <p:extLst>
      <p:ext uri="{BB962C8B-B14F-4D97-AF65-F5344CB8AC3E}">
        <p14:creationId xmlns:p14="http://schemas.microsoft.com/office/powerpoint/2010/main" val="643695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2255E0-CA71-4F7D-A7D0-DF95D332AEB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3E397703-4081-4A44-B009-5B66FD71B6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B95079D9-49D4-4EA8-80AD-4B6484C27F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F5772FC6-80BB-48AE-9AE1-23C584360154}"/>
              </a:ext>
            </a:extLst>
          </p:cNvPr>
          <p:cNvSpPr>
            <a:spLocks noGrp="1"/>
          </p:cNvSpPr>
          <p:nvPr>
            <p:ph type="dt" sz="half" idx="10"/>
          </p:nvPr>
        </p:nvSpPr>
        <p:spPr/>
        <p:txBody>
          <a:bodyPr/>
          <a:lstStyle/>
          <a:p>
            <a:fld id="{B61BEF0D-F0BB-DE4B-95CE-6DB70DBA9567}" type="datetimeFigureOut">
              <a:rPr lang="en-US" smtClean="0"/>
              <a:pPr/>
              <a:t>1/21/2020</a:t>
            </a:fld>
            <a:endParaRPr lang="en-US" dirty="0"/>
          </a:p>
        </p:txBody>
      </p:sp>
      <p:sp>
        <p:nvSpPr>
          <p:cNvPr id="6" name="Marcador de pie de página 5">
            <a:extLst>
              <a:ext uri="{FF2B5EF4-FFF2-40B4-BE49-F238E27FC236}">
                <a16:creationId xmlns:a16="http://schemas.microsoft.com/office/drawing/2014/main" id="{E26D1EC6-4A04-453E-8307-DD115F4B6740}"/>
              </a:ext>
            </a:extLst>
          </p:cNvPr>
          <p:cNvSpPr>
            <a:spLocks noGrp="1"/>
          </p:cNvSpPr>
          <p:nvPr>
            <p:ph type="ftr" sz="quarter" idx="11"/>
          </p:nvPr>
        </p:nvSpPr>
        <p:spPr/>
        <p:txBody>
          <a:bodyPr/>
          <a:lstStyle/>
          <a:p>
            <a:endParaRPr lang="en-US" dirty="0"/>
          </a:p>
        </p:txBody>
      </p:sp>
      <p:sp>
        <p:nvSpPr>
          <p:cNvPr id="7" name="Marcador de número de diapositiva 6">
            <a:extLst>
              <a:ext uri="{FF2B5EF4-FFF2-40B4-BE49-F238E27FC236}">
                <a16:creationId xmlns:a16="http://schemas.microsoft.com/office/drawing/2014/main" id="{9CBADEDB-7B64-445C-873F-08FA0B6A0EEE}"/>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727073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FE5184AF-8B83-44F2-8AE9-9F0DDD3585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DB8712DC-4EAC-4BF7-97CF-3E4AF493C8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E5D7023-4711-4306-A887-B4571C7653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1/21/2020</a:t>
            </a:fld>
            <a:endParaRPr lang="en-US" dirty="0"/>
          </a:p>
        </p:txBody>
      </p:sp>
      <p:sp>
        <p:nvSpPr>
          <p:cNvPr id="5" name="Marcador de pie de página 4">
            <a:extLst>
              <a:ext uri="{FF2B5EF4-FFF2-40B4-BE49-F238E27FC236}">
                <a16:creationId xmlns:a16="http://schemas.microsoft.com/office/drawing/2014/main" id="{8B76DA07-5237-4862-AA91-751A777191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Marcador de número de diapositiva 5">
            <a:extLst>
              <a:ext uri="{FF2B5EF4-FFF2-40B4-BE49-F238E27FC236}">
                <a16:creationId xmlns:a16="http://schemas.microsoft.com/office/drawing/2014/main" id="{3D23F19B-DEE0-49A7-8053-8DEF10C00D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013186536"/>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1/21/2020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773030305"/>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 id="214748371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 name="Rectangle 91">
            <a:extLst>
              <a:ext uri="{FF2B5EF4-FFF2-40B4-BE49-F238E27FC236}">
                <a16:creationId xmlns:a16="http://schemas.microsoft.com/office/drawing/2014/main" id="{1066A232-DA3A-45DA-90CB-5D1C8F256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62">
            <a:extLst>
              <a:ext uri="{FF2B5EF4-FFF2-40B4-BE49-F238E27FC236}">
                <a16:creationId xmlns:a16="http://schemas.microsoft.com/office/drawing/2014/main" id="{84621B30-14E9-46CC-BC16-11C343C7CF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54552" y="-3757380"/>
            <a:ext cx="4682893" cy="12192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ctrTitle"/>
          </p:nvPr>
        </p:nvSpPr>
        <p:spPr>
          <a:xfrm>
            <a:off x="1174866" y="1122363"/>
            <a:ext cx="9842269" cy="2751368"/>
          </a:xfrm>
        </p:spPr>
        <p:txBody>
          <a:bodyPr vert="horz" lIns="91440" tIns="45720" rIns="91440" bIns="45720" rtlCol="0">
            <a:normAutofit/>
          </a:bodyPr>
          <a:lstStyle/>
          <a:p>
            <a:r>
              <a:rPr lang="es-ES" sz="8000">
                <a:ln w="0"/>
                <a:effectLst>
                  <a:outerShdw blurRad="38100" dist="19050" dir="2700000" algn="tl" rotWithShape="0">
                    <a:schemeClr val="dk1">
                      <a:alpha val="40000"/>
                    </a:schemeClr>
                  </a:outerShdw>
                </a:effectLst>
              </a:rPr>
              <a:t>Escalado no métrico</a:t>
            </a:r>
            <a:endParaRPr lang="en-US" sz="8000" kern="1200">
              <a:ln w="0"/>
              <a:effectLst>
                <a:outerShdw blurRad="38100" dist="19050" dir="2700000" algn="tl" rotWithShape="0">
                  <a:schemeClr val="dk1">
                    <a:alpha val="40000"/>
                  </a:schemeClr>
                </a:outerShdw>
              </a:effectLst>
              <a:latin typeface="+mj-lt"/>
              <a:ea typeface="+mj-ea"/>
              <a:cs typeface="+mj-cs"/>
            </a:endParaRPr>
          </a:p>
        </p:txBody>
      </p:sp>
      <p:grpSp>
        <p:nvGrpSpPr>
          <p:cNvPr id="96" name="Group 95">
            <a:extLst>
              <a:ext uri="{FF2B5EF4-FFF2-40B4-BE49-F238E27FC236}">
                <a16:creationId xmlns:a16="http://schemas.microsoft.com/office/drawing/2014/main" id="{2D12E764-0992-43A1-B56A-B33BC391B7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22392" y="64008"/>
            <a:ext cx="1178966" cy="232963"/>
            <a:chOff x="5422392" y="64008"/>
            <a:chExt cx="1178966" cy="232963"/>
          </a:xfrm>
        </p:grpSpPr>
        <p:sp>
          <p:nvSpPr>
            <p:cNvPr id="97" name="Rectangle 64">
              <a:extLst>
                <a:ext uri="{FF2B5EF4-FFF2-40B4-BE49-F238E27FC236}">
                  <a16:creationId xmlns:a16="http://schemas.microsoft.com/office/drawing/2014/main" id="{049CC334-F54B-4383-9B09-BACE5AA688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66">
              <a:extLst>
                <a:ext uri="{FF2B5EF4-FFF2-40B4-BE49-F238E27FC236}">
                  <a16:creationId xmlns:a16="http://schemas.microsoft.com/office/drawing/2014/main" id="{C6843BFB-87B4-4AE2-BB9E-2CD0D1DC79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64">
              <a:extLst>
                <a:ext uri="{FF2B5EF4-FFF2-40B4-BE49-F238E27FC236}">
                  <a16:creationId xmlns:a16="http://schemas.microsoft.com/office/drawing/2014/main" id="{7C9A06E3-C813-4CC4-BAAC-374B6C8744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66">
              <a:extLst>
                <a:ext uri="{FF2B5EF4-FFF2-40B4-BE49-F238E27FC236}">
                  <a16:creationId xmlns:a16="http://schemas.microsoft.com/office/drawing/2014/main" id="{01810C15-F1AD-438A-A987-1C3E2C5E60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64">
              <a:extLst>
                <a:ext uri="{FF2B5EF4-FFF2-40B4-BE49-F238E27FC236}">
                  <a16:creationId xmlns:a16="http://schemas.microsoft.com/office/drawing/2014/main" id="{74459CCB-6F53-4C8F-8C44-485971D1A1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66">
              <a:extLst>
                <a:ext uri="{FF2B5EF4-FFF2-40B4-BE49-F238E27FC236}">
                  <a16:creationId xmlns:a16="http://schemas.microsoft.com/office/drawing/2014/main" id="{FE6BED97-B150-4B72-97A5-E8DF48025E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64">
              <a:extLst>
                <a:ext uri="{FF2B5EF4-FFF2-40B4-BE49-F238E27FC236}">
                  <a16:creationId xmlns:a16="http://schemas.microsoft.com/office/drawing/2014/main" id="{946D18BB-8338-43D9-8567-1FFB25C633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66">
              <a:extLst>
                <a:ext uri="{FF2B5EF4-FFF2-40B4-BE49-F238E27FC236}">
                  <a16:creationId xmlns:a16="http://schemas.microsoft.com/office/drawing/2014/main" id="{7298284E-350F-4886-A447-FC33ED648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64">
              <a:extLst>
                <a:ext uri="{FF2B5EF4-FFF2-40B4-BE49-F238E27FC236}">
                  <a16:creationId xmlns:a16="http://schemas.microsoft.com/office/drawing/2014/main" id="{F2605B63-233B-4115-BF59-C60984206A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66">
              <a:extLst>
                <a:ext uri="{FF2B5EF4-FFF2-40B4-BE49-F238E27FC236}">
                  <a16:creationId xmlns:a16="http://schemas.microsoft.com/office/drawing/2014/main" id="{794850D4-9DF3-41C3-9915-EA003EC85D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64">
              <a:extLst>
                <a:ext uri="{FF2B5EF4-FFF2-40B4-BE49-F238E27FC236}">
                  <a16:creationId xmlns:a16="http://schemas.microsoft.com/office/drawing/2014/main" id="{A7914252-1864-4298-B230-799AA4C557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66">
              <a:extLst>
                <a:ext uri="{FF2B5EF4-FFF2-40B4-BE49-F238E27FC236}">
                  <a16:creationId xmlns:a16="http://schemas.microsoft.com/office/drawing/2014/main" id="{B07F2F15-BB3A-4A3F-B024-D01611E29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64">
              <a:extLst>
                <a:ext uri="{FF2B5EF4-FFF2-40B4-BE49-F238E27FC236}">
                  <a16:creationId xmlns:a16="http://schemas.microsoft.com/office/drawing/2014/main" id="{BA15824F-3845-4493-A8CD-0F8E1040A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66">
              <a:extLst>
                <a:ext uri="{FF2B5EF4-FFF2-40B4-BE49-F238E27FC236}">
                  <a16:creationId xmlns:a16="http://schemas.microsoft.com/office/drawing/2014/main" id="{5EF36111-5761-485C-B5C4-04558FD15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64">
              <a:extLst>
                <a:ext uri="{FF2B5EF4-FFF2-40B4-BE49-F238E27FC236}">
                  <a16:creationId xmlns:a16="http://schemas.microsoft.com/office/drawing/2014/main" id="{E3F91C66-D12F-4C9E-A83F-2D763F8EF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66">
              <a:extLst>
                <a:ext uri="{FF2B5EF4-FFF2-40B4-BE49-F238E27FC236}">
                  <a16:creationId xmlns:a16="http://schemas.microsoft.com/office/drawing/2014/main" id="{BE1BCA71-94E6-49DA-AC0E-F346F41D9D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64">
              <a:extLst>
                <a:ext uri="{FF2B5EF4-FFF2-40B4-BE49-F238E27FC236}">
                  <a16:creationId xmlns:a16="http://schemas.microsoft.com/office/drawing/2014/main" id="{A886068B-8D2E-47C3-A188-829E77DDEC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66">
              <a:extLst>
                <a:ext uri="{FF2B5EF4-FFF2-40B4-BE49-F238E27FC236}">
                  <a16:creationId xmlns:a16="http://schemas.microsoft.com/office/drawing/2014/main" id="{3A82B866-4C61-412C-B3E6-118CBDC9E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64">
              <a:extLst>
                <a:ext uri="{FF2B5EF4-FFF2-40B4-BE49-F238E27FC236}">
                  <a16:creationId xmlns:a16="http://schemas.microsoft.com/office/drawing/2014/main" id="{470B9270-289C-4CAE-A237-A2F7AF5D1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66">
              <a:extLst>
                <a:ext uri="{FF2B5EF4-FFF2-40B4-BE49-F238E27FC236}">
                  <a16:creationId xmlns:a16="http://schemas.microsoft.com/office/drawing/2014/main" id="{35AB7C89-5505-4CC2-9376-845C3AFBAB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8" name="Rectangle 117">
            <a:extLst>
              <a:ext uri="{FF2B5EF4-FFF2-40B4-BE49-F238E27FC236}">
                <a16:creationId xmlns:a16="http://schemas.microsoft.com/office/drawing/2014/main" id="{6B1D0220-8502-4FC9-A709-1F268DFE7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501384"/>
            <a:ext cx="12191999" cy="35661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32093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9267C3-E1D6-40B9-A6EC-A4D0BB270C3B}"/>
              </a:ext>
            </a:extLst>
          </p:cNvPr>
          <p:cNvSpPr>
            <a:spLocks noGrp="1"/>
          </p:cNvSpPr>
          <p:nvPr>
            <p:ph type="title"/>
          </p:nvPr>
        </p:nvSpPr>
        <p:spPr/>
        <p:txBody>
          <a:bodyPr/>
          <a:lstStyle/>
          <a:p>
            <a:r>
              <a:rPr lang="es-ES" dirty="0"/>
              <a:t>Construcción de las coordenadas principales</a:t>
            </a:r>
            <a:endParaRPr lang="es-ES"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36A2DA2D-AD6F-4253-8DB1-A84FE46934F8}"/>
                  </a:ext>
                </a:extLst>
              </p:cNvPr>
              <p:cNvSpPr>
                <a:spLocks noGrp="1"/>
              </p:cNvSpPr>
              <p:nvPr>
                <p:ph idx="1"/>
              </p:nvPr>
            </p:nvSpPr>
            <p:spPr>
              <a:xfrm>
                <a:off x="677334" y="2093858"/>
                <a:ext cx="8596668" cy="4932584"/>
              </a:xfrm>
            </p:spPr>
            <p:txBody>
              <a:bodyPr>
                <a:normAutofit/>
              </a:bodyPr>
              <a:lstStyle/>
              <a:p>
                <a:pPr marL="0" indent="0">
                  <a:buNone/>
                </a:pPr>
                <a:r>
                  <a:rPr lang="es-ES" dirty="0">
                    <a:solidFill>
                      <a:schemeClr val="bg1"/>
                    </a:solidFill>
                  </a:rPr>
                  <a:t>Para ello el método usual es el algoritmo de Shepard-Kruskal:</a:t>
                </a:r>
              </a:p>
              <a:p>
                <a:pPr>
                  <a:buFont typeface="+mj-lt"/>
                  <a:buAutoNum type="arabicPeriod"/>
                </a:pPr>
                <a:r>
                  <a:rPr lang="es-ES" dirty="0">
                    <a:solidFill>
                      <a:schemeClr val="bg1"/>
                    </a:solidFill>
                  </a:rPr>
                  <a:t>Usar el MDS métrico en la matriz de disimilaridades D para obtener un conjunto inicial de coordenadas principales.</a:t>
                </a:r>
              </a:p>
              <a:p>
                <a:pPr>
                  <a:buFont typeface="+mj-lt"/>
                  <a:buAutoNum type="arabicPeriod"/>
                </a:pPr>
                <a:r>
                  <a:rPr lang="es-ES" dirty="0">
                    <a:solidFill>
                      <a:schemeClr val="bg1"/>
                    </a:solidFill>
                  </a:rPr>
                  <a:t>Calcular las distancias euclídeas entre las coordenadas obtenidas.</a:t>
                </a:r>
              </a:p>
              <a:p>
                <a:pPr>
                  <a:buFont typeface="+mj-lt"/>
                  <a:buAutoNum type="arabicPeriod"/>
                </a:pPr>
                <a:r>
                  <a:rPr lang="es-ES" dirty="0">
                    <a:solidFill>
                      <a:schemeClr val="bg1"/>
                    </a:solidFill>
                  </a:rPr>
                  <a:t>Hacer una regresión entre los valores de las distancias euclídeas y las disimilaridades, teniendo en cuenta la restricción de monotonicidad.</a:t>
                </a:r>
              </a:p>
              <a:p>
                <a:pPr>
                  <a:buFont typeface="+mj-lt"/>
                  <a:buAutoNum type="arabicPeriod"/>
                </a:pPr>
                <a:r>
                  <a:rPr lang="es-ES" dirty="0">
                    <a:solidFill>
                      <a:schemeClr val="bg1"/>
                    </a:solidFill>
                  </a:rPr>
                  <a:t>Comparar las distancias euclídeas originales con los valores predichos </a:t>
                </a:r>
                <a14:m>
                  <m:oMath xmlns:m="http://schemas.openxmlformats.org/officeDocument/2006/math">
                    <m:sSub>
                      <m:sSubPr>
                        <m:ctrlPr>
                          <a:rPr lang="es-ES" i="1">
                            <a:solidFill>
                              <a:schemeClr val="bg1"/>
                            </a:solidFill>
                            <a:latin typeface="Cambria Math" panose="02040503050406030204" pitchFamily="18" charset="0"/>
                          </a:rPr>
                        </m:ctrlPr>
                      </m:sSubPr>
                      <m:e>
                        <m:acc>
                          <m:accPr>
                            <m:chr m:val="̂"/>
                            <m:ctrlPr>
                              <a:rPr lang="es-ES" i="1">
                                <a:solidFill>
                                  <a:schemeClr val="bg1"/>
                                </a:solidFill>
                                <a:latin typeface="Cambria Math" panose="02040503050406030204" pitchFamily="18" charset="0"/>
                              </a:rPr>
                            </m:ctrlPr>
                          </m:accPr>
                          <m:e>
                            <m:r>
                              <a:rPr lang="es-ES" i="1">
                                <a:solidFill>
                                  <a:schemeClr val="bg1"/>
                                </a:solidFill>
                                <a:latin typeface="Cambria Math" panose="02040503050406030204" pitchFamily="18" charset="0"/>
                              </a:rPr>
                              <m:t>𝑑</m:t>
                            </m:r>
                          </m:e>
                        </m:acc>
                      </m:e>
                      <m:sub>
                        <m:r>
                          <a:rPr lang="es-ES" i="1">
                            <a:solidFill>
                              <a:schemeClr val="bg1"/>
                            </a:solidFill>
                            <a:latin typeface="Cambria Math" panose="02040503050406030204" pitchFamily="18" charset="0"/>
                          </a:rPr>
                          <m:t>𝑖𝑗</m:t>
                        </m:r>
                      </m:sub>
                    </m:sSub>
                    <m:r>
                      <a:rPr lang="es-ES" i="1">
                        <a:solidFill>
                          <a:schemeClr val="bg1"/>
                        </a:solidFill>
                        <a:latin typeface="Cambria Math" panose="02040503050406030204" pitchFamily="18" charset="0"/>
                      </a:rPr>
                      <m:t> </m:t>
                    </m:r>
                  </m:oMath>
                </a14:m>
                <a:r>
                  <a:rPr lang="es-ES" dirty="0">
                    <a:solidFill>
                      <a:schemeClr val="bg1"/>
                    </a:solidFill>
                  </a:rPr>
                  <a:t> usando la regresión anterior, con el método STRESS:</a:t>
                </a:r>
              </a:p>
              <a:p>
                <a:pPr marL="0" indent="0">
                  <a:buNone/>
                </a:pPr>
                <a14:m>
                  <m:oMathPara xmlns:m="http://schemas.openxmlformats.org/officeDocument/2006/math">
                    <m:oMathParaPr>
                      <m:jc m:val="centerGroup"/>
                    </m:oMathParaPr>
                    <m:oMath xmlns:m="http://schemas.openxmlformats.org/officeDocument/2006/math">
                      <m:r>
                        <a:rPr lang="es-ES" b="0" i="1" smtClean="0">
                          <a:solidFill>
                            <a:schemeClr val="bg1"/>
                          </a:solidFill>
                          <a:latin typeface="Cambria Math" panose="02040503050406030204" pitchFamily="18" charset="0"/>
                        </a:rPr>
                        <m:t>𝑆𝑇𝑅𝐸𝑆𝑆</m:t>
                      </m:r>
                      <m:r>
                        <a:rPr lang="es-ES" b="0" i="1" smtClean="0">
                          <a:solidFill>
                            <a:schemeClr val="bg1"/>
                          </a:solidFill>
                          <a:latin typeface="Cambria Math" panose="02040503050406030204" pitchFamily="18" charset="0"/>
                        </a:rPr>
                        <m:t>=</m:t>
                      </m:r>
                      <m:f>
                        <m:fPr>
                          <m:ctrlPr>
                            <a:rPr lang="es-ES" b="0" i="1" smtClean="0">
                              <a:solidFill>
                                <a:schemeClr val="bg1"/>
                              </a:solidFill>
                              <a:latin typeface="Cambria Math" panose="02040503050406030204" pitchFamily="18" charset="0"/>
                            </a:rPr>
                          </m:ctrlPr>
                        </m:fPr>
                        <m:num>
                          <m:nary>
                            <m:naryPr>
                              <m:chr m:val="∑"/>
                              <m:supHide m:val="on"/>
                              <m:ctrlPr>
                                <a:rPr lang="es-ES" b="0" i="1" smtClean="0">
                                  <a:solidFill>
                                    <a:schemeClr val="bg1"/>
                                  </a:solidFill>
                                  <a:latin typeface="Cambria Math" panose="02040503050406030204" pitchFamily="18" charset="0"/>
                                </a:rPr>
                              </m:ctrlPr>
                            </m:naryPr>
                            <m:sub>
                              <m:r>
                                <m:rPr>
                                  <m:brk m:alnAt="7"/>
                                </m:rPr>
                                <a:rPr lang="es-ES" b="0" i="1" smtClean="0">
                                  <a:solidFill>
                                    <a:schemeClr val="bg1"/>
                                  </a:solidFill>
                                  <a:latin typeface="Cambria Math" panose="02040503050406030204" pitchFamily="18" charset="0"/>
                                </a:rPr>
                                <m:t>𝑖</m:t>
                              </m:r>
                              <m:r>
                                <a:rPr lang="es-ES" b="0" i="1" smtClean="0">
                                  <a:solidFill>
                                    <a:schemeClr val="bg1"/>
                                  </a:solidFill>
                                  <a:latin typeface="Cambria Math" panose="02040503050406030204" pitchFamily="18" charset="0"/>
                                </a:rPr>
                                <m:t>&lt;</m:t>
                              </m:r>
                              <m:r>
                                <a:rPr lang="es-ES" b="0" i="1" smtClean="0">
                                  <a:solidFill>
                                    <a:schemeClr val="bg1"/>
                                  </a:solidFill>
                                  <a:latin typeface="Cambria Math" panose="02040503050406030204" pitchFamily="18" charset="0"/>
                                </a:rPr>
                                <m:t>𝑗</m:t>
                              </m:r>
                            </m:sub>
                            <m:sup/>
                            <m:e>
                              <m:sSup>
                                <m:sSupPr>
                                  <m:ctrlPr>
                                    <a:rPr lang="es-ES" b="0" i="1" smtClean="0">
                                      <a:solidFill>
                                        <a:schemeClr val="bg1"/>
                                      </a:solidFill>
                                      <a:latin typeface="Cambria Math" panose="02040503050406030204" pitchFamily="18" charset="0"/>
                                    </a:rPr>
                                  </m:ctrlPr>
                                </m:sSupPr>
                                <m:e>
                                  <m:d>
                                    <m:dPr>
                                      <m:ctrlPr>
                                        <a:rPr lang="es-ES" b="0" i="1" smtClean="0">
                                          <a:solidFill>
                                            <a:schemeClr val="bg1"/>
                                          </a:solidFill>
                                          <a:latin typeface="Cambria Math" panose="02040503050406030204" pitchFamily="18" charset="0"/>
                                        </a:rPr>
                                      </m:ctrlPr>
                                    </m:dPr>
                                    <m:e>
                                      <m:sSubSup>
                                        <m:sSubSupPr>
                                          <m:ctrlPr>
                                            <a:rPr lang="es-ES" i="1">
                                              <a:solidFill>
                                                <a:schemeClr val="bg1"/>
                                              </a:solidFill>
                                              <a:latin typeface="Cambria Math" panose="02040503050406030204" pitchFamily="18" charset="0"/>
                                            </a:rPr>
                                          </m:ctrlPr>
                                        </m:sSubSupPr>
                                        <m:e>
                                          <m:r>
                                            <a:rPr lang="es-ES" i="1">
                                              <a:solidFill>
                                                <a:schemeClr val="bg1"/>
                                              </a:solidFill>
                                              <a:latin typeface="Cambria Math" panose="02040503050406030204" pitchFamily="18" charset="0"/>
                                            </a:rPr>
                                            <m:t>𝛿</m:t>
                                          </m:r>
                                        </m:e>
                                        <m:sub>
                                          <m:r>
                                            <a:rPr lang="es-ES" i="1">
                                              <a:solidFill>
                                                <a:schemeClr val="bg1"/>
                                              </a:solidFill>
                                              <a:latin typeface="Cambria Math" panose="02040503050406030204" pitchFamily="18" charset="0"/>
                                            </a:rPr>
                                            <m:t>𝑖𝑗</m:t>
                                          </m:r>
                                        </m:sub>
                                        <m:sup>
                                          <m:r>
                                            <a:rPr lang="es-ES" i="1">
                                              <a:solidFill>
                                                <a:schemeClr val="bg1"/>
                                              </a:solidFill>
                                              <a:latin typeface="Cambria Math" panose="02040503050406030204" pitchFamily="18" charset="0"/>
                                            </a:rPr>
                                            <m:t>2</m:t>
                                          </m:r>
                                        </m:sup>
                                      </m:sSubSup>
                                      <m:r>
                                        <a:rPr lang="es-ES" b="0" i="1" smtClean="0">
                                          <a:solidFill>
                                            <a:schemeClr val="bg1"/>
                                          </a:solidFill>
                                          <a:latin typeface="Cambria Math" panose="02040503050406030204" pitchFamily="18" charset="0"/>
                                        </a:rPr>
                                        <m:t>−</m:t>
                                      </m:r>
                                      <m:sSub>
                                        <m:sSubPr>
                                          <m:ctrlPr>
                                            <a:rPr lang="es-ES" b="0" i="1" smtClean="0">
                                              <a:solidFill>
                                                <a:schemeClr val="bg1"/>
                                              </a:solidFill>
                                              <a:latin typeface="Cambria Math" panose="02040503050406030204" pitchFamily="18" charset="0"/>
                                            </a:rPr>
                                          </m:ctrlPr>
                                        </m:sSubPr>
                                        <m:e>
                                          <m:acc>
                                            <m:accPr>
                                              <m:chr m:val="̂"/>
                                              <m:ctrlPr>
                                                <a:rPr lang="es-ES" b="0" i="1" smtClean="0">
                                                  <a:solidFill>
                                                    <a:schemeClr val="bg1"/>
                                                  </a:solidFill>
                                                  <a:latin typeface="Cambria Math" panose="02040503050406030204" pitchFamily="18" charset="0"/>
                                                </a:rPr>
                                              </m:ctrlPr>
                                            </m:accPr>
                                            <m:e>
                                              <m:r>
                                                <a:rPr lang="es-ES" b="0" i="1" smtClean="0">
                                                  <a:solidFill>
                                                    <a:schemeClr val="bg1"/>
                                                  </a:solidFill>
                                                  <a:latin typeface="Cambria Math" panose="02040503050406030204" pitchFamily="18" charset="0"/>
                                                </a:rPr>
                                                <m:t>𝑑</m:t>
                                              </m:r>
                                            </m:e>
                                          </m:acc>
                                        </m:e>
                                        <m:sub>
                                          <m:r>
                                            <a:rPr lang="es-ES" b="0" i="1" smtClean="0">
                                              <a:solidFill>
                                                <a:schemeClr val="bg1"/>
                                              </a:solidFill>
                                              <a:latin typeface="Cambria Math" panose="02040503050406030204" pitchFamily="18" charset="0"/>
                                            </a:rPr>
                                            <m:t>𝑖𝑗</m:t>
                                          </m:r>
                                        </m:sub>
                                      </m:sSub>
                                    </m:e>
                                  </m:d>
                                </m:e>
                                <m:sup>
                                  <m:r>
                                    <a:rPr lang="es-ES" b="0" i="1" smtClean="0">
                                      <a:solidFill>
                                        <a:schemeClr val="bg1"/>
                                      </a:solidFill>
                                      <a:latin typeface="Cambria Math" panose="02040503050406030204" pitchFamily="18" charset="0"/>
                                    </a:rPr>
                                    <m:t>2</m:t>
                                  </m:r>
                                </m:sup>
                              </m:sSup>
                            </m:e>
                          </m:nary>
                        </m:num>
                        <m:den>
                          <m:nary>
                            <m:naryPr>
                              <m:chr m:val="∑"/>
                              <m:supHide m:val="on"/>
                              <m:ctrlPr>
                                <a:rPr lang="es-ES" i="1">
                                  <a:solidFill>
                                    <a:schemeClr val="bg1"/>
                                  </a:solidFill>
                                  <a:latin typeface="Cambria Math" panose="02040503050406030204" pitchFamily="18" charset="0"/>
                                </a:rPr>
                              </m:ctrlPr>
                            </m:naryPr>
                            <m:sub>
                              <m:r>
                                <m:rPr>
                                  <m:brk m:alnAt="7"/>
                                </m:rPr>
                                <a:rPr lang="es-ES" i="1">
                                  <a:solidFill>
                                    <a:schemeClr val="bg1"/>
                                  </a:solidFill>
                                  <a:latin typeface="Cambria Math" panose="02040503050406030204" pitchFamily="18" charset="0"/>
                                </a:rPr>
                                <m:t>𝑖</m:t>
                              </m:r>
                              <m:r>
                                <a:rPr lang="es-ES" i="1">
                                  <a:solidFill>
                                    <a:schemeClr val="bg1"/>
                                  </a:solidFill>
                                  <a:latin typeface="Cambria Math" panose="02040503050406030204" pitchFamily="18" charset="0"/>
                                </a:rPr>
                                <m:t>&lt;</m:t>
                              </m:r>
                              <m:r>
                                <a:rPr lang="es-ES" i="1">
                                  <a:solidFill>
                                    <a:schemeClr val="bg1"/>
                                  </a:solidFill>
                                  <a:latin typeface="Cambria Math" panose="02040503050406030204" pitchFamily="18" charset="0"/>
                                </a:rPr>
                                <m:t>𝑗</m:t>
                              </m:r>
                            </m:sub>
                            <m:sup/>
                            <m:e>
                              <m:sSubSup>
                                <m:sSubSupPr>
                                  <m:ctrlPr>
                                    <a:rPr lang="es-ES" b="0" i="1" smtClean="0">
                                      <a:solidFill>
                                        <a:schemeClr val="bg1"/>
                                      </a:solidFill>
                                      <a:latin typeface="Cambria Math" panose="02040503050406030204" pitchFamily="18" charset="0"/>
                                    </a:rPr>
                                  </m:ctrlPr>
                                </m:sSubSupPr>
                                <m:e>
                                  <m:r>
                                    <a:rPr lang="es-ES" b="0" i="1" smtClean="0">
                                      <a:solidFill>
                                        <a:schemeClr val="bg1"/>
                                      </a:solidFill>
                                      <a:latin typeface="Cambria Math" panose="02040503050406030204" pitchFamily="18" charset="0"/>
                                    </a:rPr>
                                    <m:t>𝛿</m:t>
                                  </m:r>
                                </m:e>
                                <m:sub>
                                  <m:r>
                                    <a:rPr lang="es-ES" b="0" i="1" smtClean="0">
                                      <a:solidFill>
                                        <a:schemeClr val="bg1"/>
                                      </a:solidFill>
                                      <a:latin typeface="Cambria Math" panose="02040503050406030204" pitchFamily="18" charset="0"/>
                                    </a:rPr>
                                    <m:t>𝑖𝑗</m:t>
                                  </m:r>
                                </m:sub>
                                <m:sup>
                                  <m:r>
                                    <a:rPr lang="es-ES" b="0" i="1" smtClean="0">
                                      <a:solidFill>
                                        <a:schemeClr val="bg1"/>
                                      </a:solidFill>
                                      <a:latin typeface="Cambria Math" panose="02040503050406030204" pitchFamily="18" charset="0"/>
                                    </a:rPr>
                                    <m:t>2</m:t>
                                  </m:r>
                                </m:sup>
                              </m:sSubSup>
                            </m:e>
                          </m:nary>
                        </m:den>
                      </m:f>
                    </m:oMath>
                  </m:oMathPara>
                </a14:m>
                <a:endParaRPr lang="es-ES" dirty="0">
                  <a:solidFill>
                    <a:schemeClr val="bg1"/>
                  </a:solidFill>
                </a:endParaRPr>
              </a:p>
              <a:p>
                <a:pPr>
                  <a:buFont typeface="+mj-lt"/>
                  <a:buAutoNum type="arabicPeriod" startAt="5"/>
                </a:pPr>
                <a:r>
                  <a:rPr lang="es-ES" dirty="0">
                    <a:solidFill>
                      <a:schemeClr val="bg1"/>
                    </a:solidFill>
                  </a:rPr>
                  <a:t>Remplazar las distancias euclídeas originales con las predichas y repetir el proceso a partir del punto (3) hasta que el valor de STRESS sea muy pequeño.</a:t>
                </a:r>
              </a:p>
            </p:txBody>
          </p:sp>
        </mc:Choice>
        <mc:Fallback>
          <p:sp>
            <p:nvSpPr>
              <p:cNvPr id="3" name="Marcador de contenido 2">
                <a:extLst>
                  <a:ext uri="{FF2B5EF4-FFF2-40B4-BE49-F238E27FC236}">
                    <a16:creationId xmlns:a16="http://schemas.microsoft.com/office/drawing/2014/main" id="{36A2DA2D-AD6F-4253-8DB1-A84FE46934F8}"/>
                  </a:ext>
                </a:extLst>
              </p:cNvPr>
              <p:cNvSpPr>
                <a:spLocks noGrp="1" noRot="1" noChangeAspect="1" noMove="1" noResize="1" noEditPoints="1" noAdjustHandles="1" noChangeArrowheads="1" noChangeShapeType="1" noTextEdit="1"/>
              </p:cNvSpPr>
              <p:nvPr>
                <p:ph idx="1"/>
              </p:nvPr>
            </p:nvSpPr>
            <p:spPr>
              <a:xfrm>
                <a:off x="677334" y="2093858"/>
                <a:ext cx="8596668" cy="4932584"/>
              </a:xfrm>
              <a:blipFill>
                <a:blip r:embed="rId2"/>
                <a:stretch>
                  <a:fillRect l="-567" t="-741"/>
                </a:stretch>
              </a:blipFill>
            </p:spPr>
            <p:txBody>
              <a:bodyPr/>
              <a:lstStyle/>
              <a:p>
                <a:r>
                  <a:rPr lang="es-ES">
                    <a:noFill/>
                  </a:rPr>
                  <a:t> </a:t>
                </a:r>
              </a:p>
            </p:txBody>
          </p:sp>
        </mc:Fallback>
      </mc:AlternateContent>
    </p:spTree>
    <p:extLst>
      <p:ext uri="{BB962C8B-B14F-4D97-AF65-F5344CB8AC3E}">
        <p14:creationId xmlns:p14="http://schemas.microsoft.com/office/powerpoint/2010/main" val="693081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9267C3-E1D6-40B9-A6EC-A4D0BB270C3B}"/>
              </a:ext>
            </a:extLst>
          </p:cNvPr>
          <p:cNvSpPr>
            <a:spLocks noGrp="1"/>
          </p:cNvSpPr>
          <p:nvPr>
            <p:ph type="title"/>
          </p:nvPr>
        </p:nvSpPr>
        <p:spPr/>
        <p:txBody>
          <a:bodyPr/>
          <a:lstStyle/>
          <a:p>
            <a:r>
              <a:rPr lang="es-ES" dirty="0"/>
              <a:t>Ejemplo II</a:t>
            </a:r>
            <a:endParaRPr lang="es-ES" dirty="0">
              <a:latin typeface="Calibri" panose="020F0502020204030204" pitchFamily="34" charset="0"/>
              <a:cs typeface="Calibri" panose="020F0502020204030204" pitchFamily="34" charset="0"/>
            </a:endParaRPr>
          </a:p>
        </p:txBody>
      </p:sp>
      <p:sp>
        <p:nvSpPr>
          <p:cNvPr id="5" name="Rectángulo 4">
            <a:extLst>
              <a:ext uri="{FF2B5EF4-FFF2-40B4-BE49-F238E27FC236}">
                <a16:creationId xmlns:a16="http://schemas.microsoft.com/office/drawing/2014/main" id="{E2C4A0DE-5CFC-42DC-B5CE-B8F28915CA11}"/>
              </a:ext>
            </a:extLst>
          </p:cNvPr>
          <p:cNvSpPr/>
          <p:nvPr/>
        </p:nvSpPr>
        <p:spPr>
          <a:xfrm>
            <a:off x="677334" y="1888078"/>
            <a:ext cx="9028140" cy="2862322"/>
          </a:xfrm>
          <a:prstGeom prst="rect">
            <a:avLst/>
          </a:prstGeom>
        </p:spPr>
        <p:txBody>
          <a:bodyPr wrap="square">
            <a:spAutoFit/>
          </a:bodyPr>
          <a:lstStyle/>
          <a:p>
            <a:pPr marL="285750" indent="-285750">
              <a:buFont typeface="Arial" panose="020B0604020202020204" pitchFamily="34" charset="0"/>
              <a:buChar char="•"/>
            </a:pPr>
            <a:endParaRPr lang="es-ES" dirty="0">
              <a:solidFill>
                <a:schemeClr val="bg1"/>
              </a:solidFill>
            </a:endParaRPr>
          </a:p>
          <a:p>
            <a:pPr marL="285750" indent="-285750">
              <a:buFont typeface="Arial" panose="020B0604020202020204" pitchFamily="34" charset="0"/>
              <a:buChar char="•"/>
            </a:pPr>
            <a:r>
              <a:rPr lang="es-ES" dirty="0">
                <a:solidFill>
                  <a:schemeClr val="bg1"/>
                </a:solidFill>
              </a:rPr>
              <a:t>Vamos a considerar un conjunto de datos que muestra la cantidad de veces que 15 congresistas de Nueva Jersey votaron de manera diferente en la Cámara de Representantes sobre 19 proyectos de ley ambientales.</a:t>
            </a:r>
          </a:p>
          <a:p>
            <a:pPr marL="285750" indent="-285750">
              <a:buFont typeface="Arial" panose="020B0604020202020204" pitchFamily="34" charset="0"/>
              <a:buChar char="•"/>
            </a:pPr>
            <a:endParaRPr lang="es-ES" dirty="0">
              <a:solidFill>
                <a:schemeClr val="bg1"/>
              </a:solidFill>
            </a:endParaRPr>
          </a:p>
          <a:p>
            <a:pPr marL="285750" indent="-285750">
              <a:buFont typeface="Arial" panose="020B0604020202020204" pitchFamily="34" charset="0"/>
              <a:buChar char="•"/>
            </a:pPr>
            <a:endParaRPr lang="es-ES" dirty="0">
              <a:solidFill>
                <a:schemeClr val="bg1"/>
              </a:solidFill>
            </a:endParaRPr>
          </a:p>
          <a:p>
            <a:pPr marL="285750" indent="-285750">
              <a:buFont typeface="Arial" panose="020B0604020202020204" pitchFamily="34" charset="0"/>
              <a:buChar char="•"/>
            </a:pPr>
            <a:r>
              <a:rPr lang="es-ES" dirty="0">
                <a:solidFill>
                  <a:schemeClr val="bg1"/>
                </a:solidFill>
              </a:rPr>
              <a:t>Las abstenciones no se registran. </a:t>
            </a:r>
          </a:p>
          <a:p>
            <a:pPr marL="285750" indent="-285750">
              <a:buFont typeface="Arial" panose="020B0604020202020204" pitchFamily="34" charset="0"/>
              <a:buChar char="•"/>
            </a:pPr>
            <a:endParaRPr lang="es-ES" dirty="0">
              <a:solidFill>
                <a:schemeClr val="bg1"/>
              </a:solidFill>
            </a:endParaRPr>
          </a:p>
          <a:p>
            <a:pPr marL="285750" indent="-285750">
              <a:buFont typeface="Arial" panose="020B0604020202020204" pitchFamily="34" charset="0"/>
              <a:buChar char="•"/>
            </a:pPr>
            <a:endParaRPr lang="es-ES" dirty="0">
              <a:solidFill>
                <a:schemeClr val="bg1"/>
              </a:solidFill>
            </a:endParaRPr>
          </a:p>
          <a:p>
            <a:pPr marL="285750" indent="-285750">
              <a:buFont typeface="Arial" panose="020B0604020202020204" pitchFamily="34" charset="0"/>
              <a:buChar char="•"/>
            </a:pPr>
            <a:r>
              <a:rPr lang="es-ES" dirty="0">
                <a:solidFill>
                  <a:schemeClr val="bg1"/>
                </a:solidFill>
              </a:rPr>
              <a:t>La pregunta es si las afiliaciones de los partidos se pueden detectar en los datos.</a:t>
            </a:r>
          </a:p>
        </p:txBody>
      </p:sp>
    </p:spTree>
    <p:extLst>
      <p:ext uri="{BB962C8B-B14F-4D97-AF65-F5344CB8AC3E}">
        <p14:creationId xmlns:p14="http://schemas.microsoft.com/office/powerpoint/2010/main" val="3450906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9267C3-E1D6-40B9-A6EC-A4D0BB270C3B}"/>
              </a:ext>
            </a:extLst>
          </p:cNvPr>
          <p:cNvSpPr>
            <a:spLocks noGrp="1"/>
          </p:cNvSpPr>
          <p:nvPr>
            <p:ph type="title"/>
          </p:nvPr>
        </p:nvSpPr>
        <p:spPr/>
        <p:txBody>
          <a:bodyPr/>
          <a:lstStyle/>
          <a:p>
            <a:r>
              <a:rPr lang="es-ES" dirty="0"/>
              <a:t>Ejemplo II</a:t>
            </a:r>
            <a:endParaRPr lang="es-ES" dirty="0">
              <a:latin typeface="Calibri" panose="020F0502020204030204" pitchFamily="34" charset="0"/>
              <a:cs typeface="Calibri" panose="020F0502020204030204" pitchFamily="34" charset="0"/>
            </a:endParaRPr>
          </a:p>
        </p:txBody>
      </p:sp>
      <p:sp>
        <p:nvSpPr>
          <p:cNvPr id="5" name="Rectángulo 4">
            <a:extLst>
              <a:ext uri="{FF2B5EF4-FFF2-40B4-BE49-F238E27FC236}">
                <a16:creationId xmlns:a16="http://schemas.microsoft.com/office/drawing/2014/main" id="{E2C4A0DE-5CFC-42DC-B5CE-B8F28915CA11}"/>
              </a:ext>
            </a:extLst>
          </p:cNvPr>
          <p:cNvSpPr/>
          <p:nvPr/>
        </p:nvSpPr>
        <p:spPr>
          <a:xfrm>
            <a:off x="677334" y="2080583"/>
            <a:ext cx="9028140" cy="3139321"/>
          </a:xfrm>
          <a:prstGeom prst="rect">
            <a:avLst/>
          </a:prstGeom>
        </p:spPr>
        <p:txBody>
          <a:bodyPr wrap="square">
            <a:spAutoFit/>
          </a:bodyPr>
          <a:lstStyle/>
          <a:p>
            <a:pPr marL="285750" indent="-285750">
              <a:buFont typeface="Arial" panose="020B0604020202020204" pitchFamily="34" charset="0"/>
              <a:buChar char="•"/>
            </a:pPr>
            <a:r>
              <a:rPr lang="es-ES" dirty="0">
                <a:solidFill>
                  <a:schemeClr val="bg1"/>
                </a:solidFill>
              </a:rPr>
              <a:t>Aplicamos un escalamiento no métrico al comportamiento de votación que se muestra en el conjunto de datos. </a:t>
            </a:r>
          </a:p>
          <a:p>
            <a:pPr marL="285750" indent="-285750">
              <a:buFont typeface="Arial" panose="020B0604020202020204" pitchFamily="34" charset="0"/>
              <a:buChar char="•"/>
            </a:pPr>
            <a:endParaRPr lang="es-ES" dirty="0">
              <a:solidFill>
                <a:schemeClr val="bg1"/>
              </a:solidFill>
            </a:endParaRPr>
          </a:p>
          <a:p>
            <a:pPr marL="285750" indent="-285750">
              <a:buFont typeface="Arial" panose="020B0604020202020204" pitchFamily="34" charset="0"/>
              <a:buChar char="•"/>
            </a:pPr>
            <a:r>
              <a:rPr lang="es-ES" dirty="0">
                <a:solidFill>
                  <a:schemeClr val="bg1"/>
                </a:solidFill>
              </a:rPr>
              <a:t>Un gráfico bidimensional del resultado nos ayudaría a comprender si el </a:t>
            </a:r>
            <a:r>
              <a:rPr lang="es-ES" dirty="0">
                <a:solidFill>
                  <a:srgbClr val="92D050"/>
                </a:solidFill>
              </a:rPr>
              <a:t>comportamiento de votación es similar al objetivo de los partidos</a:t>
            </a:r>
            <a:r>
              <a:rPr lang="es-ES" dirty="0">
                <a:solidFill>
                  <a:schemeClr val="bg1"/>
                </a:solidFill>
              </a:rPr>
              <a:t>.</a:t>
            </a:r>
          </a:p>
          <a:p>
            <a:pPr marL="285750" indent="-285750">
              <a:buFont typeface="Arial" panose="020B0604020202020204" pitchFamily="34" charset="0"/>
              <a:buChar char="•"/>
            </a:pPr>
            <a:endParaRPr lang="es-ES" dirty="0">
              <a:solidFill>
                <a:schemeClr val="bg1"/>
              </a:solidFill>
            </a:endParaRPr>
          </a:p>
          <a:p>
            <a:pPr marL="285750" indent="-285750">
              <a:buFont typeface="Arial" panose="020B0604020202020204" pitchFamily="34" charset="0"/>
              <a:buChar char="•"/>
            </a:pPr>
            <a:r>
              <a:rPr lang="es-ES" dirty="0">
                <a:solidFill>
                  <a:schemeClr val="bg1"/>
                </a:solidFill>
              </a:rPr>
              <a:t>La respuesta es que sí, aunque hay más variación entre los republicanos.</a:t>
            </a:r>
          </a:p>
          <a:p>
            <a:pPr marL="285750" indent="-285750">
              <a:buFont typeface="Arial" panose="020B0604020202020204" pitchFamily="34" charset="0"/>
              <a:buChar char="•"/>
            </a:pPr>
            <a:endParaRPr lang="es-ES" dirty="0">
              <a:solidFill>
                <a:schemeClr val="bg1"/>
              </a:solidFill>
            </a:endParaRPr>
          </a:p>
          <a:p>
            <a:pPr marL="285750" indent="-285750">
              <a:buFont typeface="Arial" panose="020B0604020202020204" pitchFamily="34" charset="0"/>
              <a:buChar char="•"/>
            </a:pPr>
            <a:r>
              <a:rPr lang="es-ES" dirty="0">
                <a:solidFill>
                  <a:schemeClr val="bg1"/>
                </a:solidFill>
              </a:rPr>
              <a:t>El comportamiento de votación de uno de los republicanos (Rinaldo) parece estar más cerca de sus colegas demócratas que del comportamiento de votación de otros republicanos.</a:t>
            </a:r>
          </a:p>
        </p:txBody>
      </p:sp>
    </p:spTree>
    <p:extLst>
      <p:ext uri="{BB962C8B-B14F-4D97-AF65-F5344CB8AC3E}">
        <p14:creationId xmlns:p14="http://schemas.microsoft.com/office/powerpoint/2010/main" val="631608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9267C3-E1D6-40B9-A6EC-A4D0BB270C3B}"/>
              </a:ext>
            </a:extLst>
          </p:cNvPr>
          <p:cNvSpPr>
            <a:spLocks noGrp="1"/>
          </p:cNvSpPr>
          <p:nvPr>
            <p:ph type="title"/>
          </p:nvPr>
        </p:nvSpPr>
        <p:spPr>
          <a:xfrm>
            <a:off x="677334" y="609600"/>
            <a:ext cx="8596668" cy="951468"/>
          </a:xfrm>
        </p:spPr>
        <p:txBody>
          <a:bodyPr/>
          <a:lstStyle/>
          <a:p>
            <a:r>
              <a:rPr lang="es-ES" dirty="0"/>
              <a:t>Ejemplo II</a:t>
            </a:r>
            <a:endParaRPr lang="es-ES" dirty="0">
              <a:latin typeface="Calibri" panose="020F0502020204030204" pitchFamily="34" charset="0"/>
              <a:cs typeface="Calibri" panose="020F0502020204030204" pitchFamily="34" charset="0"/>
            </a:endParaRPr>
          </a:p>
        </p:txBody>
      </p:sp>
      <p:pic>
        <p:nvPicPr>
          <p:cNvPr id="5" name="Imagen 4" descr="Imagen que contiene captura de pantalla, mapa&#10;&#10;Descripción generada automáticamente">
            <a:extLst>
              <a:ext uri="{FF2B5EF4-FFF2-40B4-BE49-F238E27FC236}">
                <a16:creationId xmlns:a16="http://schemas.microsoft.com/office/drawing/2014/main" id="{F45E3EA4-41FF-4876-9AD7-E9A399C8A782}"/>
              </a:ext>
            </a:extLst>
          </p:cNvPr>
          <p:cNvPicPr>
            <a:picLocks noChangeAspect="1"/>
          </p:cNvPicPr>
          <p:nvPr/>
        </p:nvPicPr>
        <p:blipFill rotWithShape="1">
          <a:blip r:embed="rId2"/>
          <a:srcRect l="5985" t="1870" r="2456" b="8890"/>
          <a:stretch/>
        </p:blipFill>
        <p:spPr>
          <a:xfrm>
            <a:off x="1429646" y="1652337"/>
            <a:ext cx="6287289" cy="45960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784242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9267C3-E1D6-40B9-A6EC-A4D0BB270C3B}"/>
              </a:ext>
            </a:extLst>
          </p:cNvPr>
          <p:cNvSpPr>
            <a:spLocks noGrp="1"/>
          </p:cNvSpPr>
          <p:nvPr>
            <p:ph type="title"/>
          </p:nvPr>
        </p:nvSpPr>
        <p:spPr/>
        <p:txBody>
          <a:bodyPr/>
          <a:lstStyle/>
          <a:p>
            <a:r>
              <a:rPr lang="es-ES" dirty="0"/>
              <a:t>Escalado no métrico</a:t>
            </a:r>
            <a:endParaRPr lang="es-ES" dirty="0">
              <a:latin typeface="Calibri" panose="020F0502020204030204" pitchFamily="34" charset="0"/>
              <a:cs typeface="Calibri" panose="020F0502020204030204" pitchFamily="34" charset="0"/>
            </a:endParaRPr>
          </a:p>
        </p:txBody>
      </p:sp>
      <p:sp>
        <p:nvSpPr>
          <p:cNvPr id="3" name="Marcador de contenido 2">
            <a:extLst>
              <a:ext uri="{FF2B5EF4-FFF2-40B4-BE49-F238E27FC236}">
                <a16:creationId xmlns:a16="http://schemas.microsoft.com/office/drawing/2014/main" id="{36A2DA2D-AD6F-4253-8DB1-A84FE46934F8}"/>
              </a:ext>
            </a:extLst>
          </p:cNvPr>
          <p:cNvSpPr>
            <a:spLocks noGrp="1"/>
          </p:cNvSpPr>
          <p:nvPr>
            <p:ph idx="1"/>
          </p:nvPr>
        </p:nvSpPr>
        <p:spPr>
          <a:xfrm>
            <a:off x="677334" y="2093858"/>
            <a:ext cx="8482708" cy="4932584"/>
          </a:xfrm>
        </p:spPr>
        <p:txBody>
          <a:bodyPr>
            <a:normAutofit/>
          </a:bodyPr>
          <a:lstStyle/>
          <a:p>
            <a:r>
              <a:rPr lang="es-ES" dirty="0">
                <a:solidFill>
                  <a:schemeClr val="bg1"/>
                </a:solidFill>
              </a:rPr>
              <a:t>En los problemas de escalado no métrico se parte de una matriz de diferencias o disimilitudes entre objetos que se ha obtenido generalmente por </a:t>
            </a:r>
            <a:r>
              <a:rPr lang="es-ES" dirty="0">
                <a:solidFill>
                  <a:srgbClr val="92D050"/>
                </a:solidFill>
              </a:rPr>
              <a:t>consultas a jueces</a:t>
            </a:r>
            <a:r>
              <a:rPr lang="es-ES" dirty="0">
                <a:solidFill>
                  <a:schemeClr val="bg1"/>
                </a:solidFill>
              </a:rPr>
              <a:t>, o a partir de procedimientos de </a:t>
            </a:r>
            <a:r>
              <a:rPr lang="es-ES" dirty="0">
                <a:solidFill>
                  <a:srgbClr val="FFC000"/>
                </a:solidFill>
              </a:rPr>
              <a:t>ordenación</a:t>
            </a:r>
            <a:r>
              <a:rPr lang="es-ES" dirty="0">
                <a:solidFill>
                  <a:schemeClr val="bg1"/>
                </a:solidFill>
              </a:rPr>
              <a:t> de los elementos.</a:t>
            </a:r>
          </a:p>
          <a:p>
            <a:endParaRPr lang="es-ES" dirty="0">
              <a:solidFill>
                <a:schemeClr val="bg1"/>
              </a:solidFill>
            </a:endParaRPr>
          </a:p>
          <a:p>
            <a:endParaRPr lang="es-ES" dirty="0">
              <a:solidFill>
                <a:schemeClr val="bg1"/>
              </a:solidFill>
            </a:endParaRPr>
          </a:p>
          <a:p>
            <a:r>
              <a:rPr lang="es-ES" dirty="0">
                <a:solidFill>
                  <a:schemeClr val="bg1"/>
                </a:solidFill>
              </a:rPr>
              <a:t>Por ejemplo, el escalado no métrico se ha aplicado para:</a:t>
            </a:r>
          </a:p>
          <a:p>
            <a:pPr lvl="1">
              <a:buFont typeface="Arial" panose="020B0604020202020204" pitchFamily="34" charset="0"/>
              <a:buChar char="•"/>
            </a:pPr>
            <a:r>
              <a:rPr lang="es-ES" sz="1800" dirty="0">
                <a:solidFill>
                  <a:schemeClr val="bg1"/>
                </a:solidFill>
              </a:rPr>
              <a:t>Estudiar las semejanzas entre las actitudes, preferencias o percepciones de personas sobre </a:t>
            </a:r>
            <a:r>
              <a:rPr lang="es-ES" sz="1800" dirty="0">
                <a:solidFill>
                  <a:srgbClr val="FFC000"/>
                </a:solidFill>
              </a:rPr>
              <a:t>asuntos políticos o sociales</a:t>
            </a:r>
            <a:r>
              <a:rPr lang="es-ES" sz="1800" dirty="0">
                <a:solidFill>
                  <a:schemeClr val="bg1"/>
                </a:solidFill>
              </a:rPr>
              <a:t>.</a:t>
            </a:r>
          </a:p>
          <a:p>
            <a:pPr lvl="1">
              <a:buFont typeface="Arial" panose="020B0604020202020204" pitchFamily="34" charset="0"/>
              <a:buChar char="•"/>
            </a:pPr>
            <a:r>
              <a:rPr lang="es-ES" sz="1800" dirty="0">
                <a:solidFill>
                  <a:schemeClr val="bg1"/>
                </a:solidFill>
              </a:rPr>
              <a:t>Evaluar las preferencias respecto a </a:t>
            </a:r>
            <a:r>
              <a:rPr lang="es-ES" sz="1800" dirty="0">
                <a:solidFill>
                  <a:srgbClr val="92D050"/>
                </a:solidFill>
              </a:rPr>
              <a:t>productos y servicios en marketing y en calidad</a:t>
            </a:r>
            <a:r>
              <a:rPr lang="es-ES" sz="1800" dirty="0">
                <a:solidFill>
                  <a:schemeClr val="bg1"/>
                </a:solidFill>
              </a:rPr>
              <a:t>.</a:t>
            </a:r>
          </a:p>
        </p:txBody>
      </p:sp>
    </p:spTree>
    <p:extLst>
      <p:ext uri="{BB962C8B-B14F-4D97-AF65-F5344CB8AC3E}">
        <p14:creationId xmlns:p14="http://schemas.microsoft.com/office/powerpoint/2010/main" val="1582335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9267C3-E1D6-40B9-A6EC-A4D0BB270C3B}"/>
              </a:ext>
            </a:extLst>
          </p:cNvPr>
          <p:cNvSpPr>
            <a:spLocks noGrp="1"/>
          </p:cNvSpPr>
          <p:nvPr>
            <p:ph type="title"/>
          </p:nvPr>
        </p:nvSpPr>
        <p:spPr/>
        <p:txBody>
          <a:bodyPr/>
          <a:lstStyle/>
          <a:p>
            <a:r>
              <a:rPr lang="es-ES" dirty="0"/>
              <a:t>Escalado no métrico</a:t>
            </a:r>
            <a:endParaRPr lang="es-ES"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36A2DA2D-AD6F-4253-8DB1-A84FE46934F8}"/>
                  </a:ext>
                </a:extLst>
              </p:cNvPr>
              <p:cNvSpPr>
                <a:spLocks noGrp="1"/>
              </p:cNvSpPr>
              <p:nvPr>
                <p:ph idx="1"/>
              </p:nvPr>
            </p:nvSpPr>
            <p:spPr>
              <a:xfrm>
                <a:off x="677334" y="2093858"/>
                <a:ext cx="8867720" cy="4932584"/>
              </a:xfrm>
            </p:spPr>
            <p:txBody>
              <a:bodyPr>
                <a:normAutofit/>
              </a:bodyPr>
              <a:lstStyle/>
              <a:p>
                <a:pPr marL="0" indent="0">
                  <a:buNone/>
                </a:pPr>
                <a:r>
                  <a:rPr lang="es-ES" dirty="0">
                    <a:solidFill>
                      <a:schemeClr val="bg1"/>
                    </a:solidFill>
                  </a:rPr>
                  <a:t>Los </a:t>
                </a:r>
                <a:r>
                  <a:rPr lang="es-ES" dirty="0">
                    <a:solidFill>
                      <a:srgbClr val="92D050"/>
                    </a:solidFill>
                  </a:rPr>
                  <a:t>valores de una tabla de similaridades o distancias </a:t>
                </a:r>
                <a:r>
                  <a:rPr lang="es-ES" dirty="0">
                    <a:solidFill>
                      <a:schemeClr val="bg1"/>
                    </a:solidFill>
                  </a:rPr>
                  <a:t>se obtienen habitualmente por alguno de los procedimientos siguientes:</a:t>
                </a:r>
              </a:p>
              <a:p>
                <a:pPr marL="0" indent="0">
                  <a:buNone/>
                </a:pPr>
                <a:endParaRPr lang="es-ES" dirty="0">
                  <a:solidFill>
                    <a:schemeClr val="bg1"/>
                  </a:solidFill>
                </a:endParaRPr>
              </a:p>
              <a:p>
                <a:pPr>
                  <a:buFont typeface="+mj-lt"/>
                  <a:buAutoNum type="arabicPeriod"/>
                </a:pPr>
                <a:r>
                  <a:rPr lang="es-ES" dirty="0">
                    <a:solidFill>
                      <a:srgbClr val="FFC000"/>
                    </a:solidFill>
                  </a:rPr>
                  <a:t>Estimación directa. </a:t>
                </a:r>
                <a:r>
                  <a:rPr lang="es-ES" dirty="0">
                    <a:solidFill>
                      <a:schemeClr val="bg1"/>
                    </a:solidFill>
                  </a:rPr>
                  <a:t>Un juez, o un conjunto de jueces, estiman directamente las distancias entre los elementos. Una escala muy utilizada es la escala </a:t>
                </a:r>
                <a14:m>
                  <m:oMath xmlns:m="http://schemas.openxmlformats.org/officeDocument/2006/math">
                    <m:r>
                      <a:rPr lang="es-ES" i="1" dirty="0" smtClean="0">
                        <a:solidFill>
                          <a:schemeClr val="bg1"/>
                        </a:solidFill>
                        <a:latin typeface="Cambria Math" panose="02040503050406030204" pitchFamily="18" charset="0"/>
                      </a:rPr>
                      <m:t>0−100</m:t>
                    </m:r>
                  </m:oMath>
                </a14:m>
                <a:r>
                  <a:rPr lang="es-ES" dirty="0">
                    <a:solidFill>
                      <a:schemeClr val="bg1"/>
                    </a:solidFill>
                  </a:rPr>
                  <a:t>, de manera que la distancia o disimilaridad entre un elemento y sí mismo sea cero y la distancia entre dos elementos distintos refleje la percepción de sus diferencias. Con </a:t>
                </a:r>
                <a14:m>
                  <m:oMath xmlns:m="http://schemas.openxmlformats.org/officeDocument/2006/math">
                    <m:r>
                      <a:rPr lang="es-ES" i="1" dirty="0">
                        <a:solidFill>
                          <a:schemeClr val="bg1"/>
                        </a:solidFill>
                        <a:latin typeface="Cambria Math" panose="02040503050406030204" pitchFamily="18" charset="0"/>
                      </a:rPr>
                      <m:t>𝑛</m:t>
                    </m:r>
                  </m:oMath>
                </a14:m>
                <a:r>
                  <a:rPr lang="es-ES" dirty="0">
                    <a:solidFill>
                      <a:schemeClr val="bg1"/>
                    </a:solidFill>
                  </a:rPr>
                  <a:t> elementos esto requiere </a:t>
                </a:r>
                <a14:m>
                  <m:oMath xmlns:m="http://schemas.openxmlformats.org/officeDocument/2006/math">
                    <m:r>
                      <a:rPr lang="es-ES" i="1" dirty="0" smtClean="0">
                        <a:solidFill>
                          <a:schemeClr val="bg1"/>
                        </a:solidFill>
                        <a:latin typeface="Cambria Math" panose="02040503050406030204" pitchFamily="18" charset="0"/>
                      </a:rPr>
                      <m:t>𝑛</m:t>
                    </m:r>
                    <m:r>
                      <a:rPr lang="es-ES" i="1" dirty="0">
                        <a:solidFill>
                          <a:schemeClr val="bg1"/>
                        </a:solidFill>
                        <a:latin typeface="Cambria Math" panose="02040503050406030204" pitchFamily="18" charset="0"/>
                      </a:rPr>
                      <m:t>(</m:t>
                    </m:r>
                    <m:r>
                      <a:rPr lang="es-ES" i="1" dirty="0">
                        <a:solidFill>
                          <a:schemeClr val="bg1"/>
                        </a:solidFill>
                        <a:latin typeface="Cambria Math" panose="02040503050406030204" pitchFamily="18" charset="0"/>
                      </a:rPr>
                      <m:t>𝑛</m:t>
                    </m:r>
                    <m:r>
                      <a:rPr lang="es-ES" i="1" dirty="0">
                        <a:solidFill>
                          <a:schemeClr val="bg1"/>
                        </a:solidFill>
                        <a:latin typeface="Cambria Math" panose="02040503050406030204" pitchFamily="18" charset="0"/>
                      </a:rPr>
                      <m:t> − 1)/2 </m:t>
                    </m:r>
                  </m:oMath>
                </a14:m>
                <a:r>
                  <a:rPr lang="es-ES" dirty="0">
                    <a:solidFill>
                      <a:schemeClr val="bg1"/>
                    </a:solidFill>
                  </a:rPr>
                  <a:t>evaluaciones.</a:t>
                </a:r>
                <a:endParaRPr lang="es-ES" sz="1800" dirty="0">
                  <a:solidFill>
                    <a:schemeClr val="bg1"/>
                  </a:solidFill>
                </a:endParaRPr>
              </a:p>
            </p:txBody>
          </p:sp>
        </mc:Choice>
        <mc:Fallback>
          <p:sp>
            <p:nvSpPr>
              <p:cNvPr id="3" name="Marcador de contenido 2">
                <a:extLst>
                  <a:ext uri="{FF2B5EF4-FFF2-40B4-BE49-F238E27FC236}">
                    <a16:creationId xmlns:a16="http://schemas.microsoft.com/office/drawing/2014/main" id="{36A2DA2D-AD6F-4253-8DB1-A84FE46934F8}"/>
                  </a:ext>
                </a:extLst>
              </p:cNvPr>
              <p:cNvSpPr>
                <a:spLocks noGrp="1" noRot="1" noChangeAspect="1" noMove="1" noResize="1" noEditPoints="1" noAdjustHandles="1" noChangeArrowheads="1" noChangeShapeType="1" noTextEdit="1"/>
              </p:cNvSpPr>
              <p:nvPr>
                <p:ph idx="1"/>
              </p:nvPr>
            </p:nvSpPr>
            <p:spPr>
              <a:xfrm>
                <a:off x="677334" y="2093858"/>
                <a:ext cx="8867720" cy="4932584"/>
              </a:xfrm>
              <a:blipFill>
                <a:blip r:embed="rId2"/>
                <a:stretch>
                  <a:fillRect l="-550" t="-741" r="-1168"/>
                </a:stretch>
              </a:blipFill>
            </p:spPr>
            <p:txBody>
              <a:bodyPr/>
              <a:lstStyle/>
              <a:p>
                <a:r>
                  <a:rPr lang="es-ES">
                    <a:noFill/>
                  </a:rPr>
                  <a:t> </a:t>
                </a:r>
              </a:p>
            </p:txBody>
          </p:sp>
        </mc:Fallback>
      </mc:AlternateContent>
    </p:spTree>
    <p:extLst>
      <p:ext uri="{BB962C8B-B14F-4D97-AF65-F5344CB8AC3E}">
        <p14:creationId xmlns:p14="http://schemas.microsoft.com/office/powerpoint/2010/main" val="1619873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9267C3-E1D6-40B9-A6EC-A4D0BB270C3B}"/>
              </a:ext>
            </a:extLst>
          </p:cNvPr>
          <p:cNvSpPr>
            <a:spLocks noGrp="1"/>
          </p:cNvSpPr>
          <p:nvPr>
            <p:ph type="title"/>
          </p:nvPr>
        </p:nvSpPr>
        <p:spPr/>
        <p:txBody>
          <a:bodyPr/>
          <a:lstStyle/>
          <a:p>
            <a:r>
              <a:rPr lang="es-ES" dirty="0"/>
              <a:t>Escalado no métrico</a:t>
            </a:r>
            <a:endParaRPr lang="es-ES"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36A2DA2D-AD6F-4253-8DB1-A84FE46934F8}"/>
                  </a:ext>
                </a:extLst>
              </p:cNvPr>
              <p:cNvSpPr>
                <a:spLocks noGrp="1"/>
              </p:cNvSpPr>
              <p:nvPr>
                <p:ph idx="1"/>
              </p:nvPr>
            </p:nvSpPr>
            <p:spPr>
              <a:xfrm>
                <a:off x="677333" y="2093858"/>
                <a:ext cx="8867720" cy="4932584"/>
              </a:xfrm>
            </p:spPr>
            <p:txBody>
              <a:bodyPr>
                <a:normAutofit/>
              </a:bodyPr>
              <a:lstStyle/>
              <a:p>
                <a:pPr marL="0" indent="0">
                  <a:buNone/>
                </a:pPr>
                <a:r>
                  <a:rPr lang="es-ES" dirty="0">
                    <a:solidFill>
                      <a:schemeClr val="bg1"/>
                    </a:solidFill>
                  </a:rPr>
                  <a:t>Los </a:t>
                </a:r>
                <a:r>
                  <a:rPr lang="es-ES" dirty="0">
                    <a:solidFill>
                      <a:srgbClr val="92D050"/>
                    </a:solidFill>
                  </a:rPr>
                  <a:t>valores de una tabla de similaridades o distancias </a:t>
                </a:r>
                <a:r>
                  <a:rPr lang="es-ES" dirty="0">
                    <a:solidFill>
                      <a:schemeClr val="bg1"/>
                    </a:solidFill>
                  </a:rPr>
                  <a:t>se obtienen habitualmente por alguno de los procedimientos siguientes:</a:t>
                </a:r>
              </a:p>
              <a:p>
                <a:pPr marL="0" indent="0">
                  <a:buNone/>
                </a:pPr>
                <a:endParaRPr lang="es-ES" dirty="0">
                  <a:solidFill>
                    <a:schemeClr val="bg1"/>
                  </a:solidFill>
                </a:endParaRPr>
              </a:p>
              <a:p>
                <a:pPr>
                  <a:buFont typeface="+mj-lt"/>
                  <a:buAutoNum type="arabicPeriod" startAt="2"/>
                </a:pPr>
                <a:r>
                  <a:rPr lang="es-ES" dirty="0">
                    <a:solidFill>
                      <a:srgbClr val="00B0F0"/>
                    </a:solidFill>
                  </a:rPr>
                  <a:t>Estimación de rangos. </a:t>
                </a:r>
                <a:r>
                  <a:rPr lang="es-ES" dirty="0">
                    <a:solidFill>
                      <a:schemeClr val="bg1"/>
                    </a:solidFill>
                  </a:rPr>
                  <a:t>Se selecciona un elemento y se pide al juez, o grupo de jueces, que ordene los </a:t>
                </a:r>
                <a14:m>
                  <m:oMath xmlns:m="http://schemas.openxmlformats.org/officeDocument/2006/math">
                    <m:r>
                      <a:rPr lang="es-ES" i="1" dirty="0" smtClean="0">
                        <a:solidFill>
                          <a:schemeClr val="bg1"/>
                        </a:solidFill>
                        <a:latin typeface="Cambria Math" panose="02040503050406030204" pitchFamily="18" charset="0"/>
                      </a:rPr>
                      <m:t>𝑛</m:t>
                    </m:r>
                    <m:r>
                      <a:rPr lang="es-ES" i="1" dirty="0" smtClean="0">
                        <a:solidFill>
                          <a:schemeClr val="bg1"/>
                        </a:solidFill>
                        <a:latin typeface="Cambria Math" panose="02040503050406030204" pitchFamily="18" charset="0"/>
                      </a:rPr>
                      <m:t>−1</m:t>
                    </m:r>
                  </m:oMath>
                </a14:m>
                <a:r>
                  <a:rPr lang="es-ES" dirty="0">
                    <a:solidFill>
                      <a:schemeClr val="bg1"/>
                    </a:solidFill>
                  </a:rPr>
                  <a:t> restantes por mayor o menor proximidad al seleccionado. A continuación se selecciona el siguiente y se ordenan los </a:t>
                </a:r>
                <a14:m>
                  <m:oMath xmlns:m="http://schemas.openxmlformats.org/officeDocument/2006/math">
                    <m:r>
                      <a:rPr lang="es-ES" i="1" dirty="0" smtClean="0">
                        <a:solidFill>
                          <a:schemeClr val="bg1"/>
                        </a:solidFill>
                        <a:latin typeface="Cambria Math" panose="02040503050406030204" pitchFamily="18" charset="0"/>
                      </a:rPr>
                      <m:t>𝑛</m:t>
                    </m:r>
                    <m:r>
                      <a:rPr lang="es-ES" i="1" dirty="0" smtClean="0">
                        <a:solidFill>
                          <a:schemeClr val="bg1"/>
                        </a:solidFill>
                        <a:latin typeface="Cambria Math" panose="02040503050406030204" pitchFamily="18" charset="0"/>
                      </a:rPr>
                      <m:t> − 2</m:t>
                    </m:r>
                  </m:oMath>
                </a14:m>
                <a:r>
                  <a:rPr lang="es-ES" dirty="0">
                    <a:solidFill>
                      <a:schemeClr val="bg1"/>
                    </a:solidFill>
                  </a:rPr>
                  <a:t> restantes, y así sucesivamente. Existen algoritmos de cálculo que transforman estas ordenaciones en una matriz de distancias.</a:t>
                </a:r>
                <a:endParaRPr lang="es-ES" sz="1800" dirty="0">
                  <a:solidFill>
                    <a:schemeClr val="bg1"/>
                  </a:solidFill>
                </a:endParaRPr>
              </a:p>
            </p:txBody>
          </p:sp>
        </mc:Choice>
        <mc:Fallback>
          <p:sp>
            <p:nvSpPr>
              <p:cNvPr id="3" name="Marcador de contenido 2">
                <a:extLst>
                  <a:ext uri="{FF2B5EF4-FFF2-40B4-BE49-F238E27FC236}">
                    <a16:creationId xmlns:a16="http://schemas.microsoft.com/office/drawing/2014/main" id="{36A2DA2D-AD6F-4253-8DB1-A84FE46934F8}"/>
                  </a:ext>
                </a:extLst>
              </p:cNvPr>
              <p:cNvSpPr>
                <a:spLocks noGrp="1" noRot="1" noChangeAspect="1" noMove="1" noResize="1" noEditPoints="1" noAdjustHandles="1" noChangeArrowheads="1" noChangeShapeType="1" noTextEdit="1"/>
              </p:cNvSpPr>
              <p:nvPr>
                <p:ph idx="1"/>
              </p:nvPr>
            </p:nvSpPr>
            <p:spPr>
              <a:xfrm>
                <a:off x="677333" y="2093858"/>
                <a:ext cx="8867720" cy="4932584"/>
              </a:xfrm>
              <a:blipFill>
                <a:blip r:embed="rId2"/>
                <a:stretch>
                  <a:fillRect l="-550" t="-741"/>
                </a:stretch>
              </a:blipFill>
            </p:spPr>
            <p:txBody>
              <a:bodyPr/>
              <a:lstStyle/>
              <a:p>
                <a:r>
                  <a:rPr lang="es-ES">
                    <a:noFill/>
                  </a:rPr>
                  <a:t> </a:t>
                </a:r>
              </a:p>
            </p:txBody>
          </p:sp>
        </mc:Fallback>
      </mc:AlternateContent>
    </p:spTree>
    <p:extLst>
      <p:ext uri="{BB962C8B-B14F-4D97-AF65-F5344CB8AC3E}">
        <p14:creationId xmlns:p14="http://schemas.microsoft.com/office/powerpoint/2010/main" val="4080790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9267C3-E1D6-40B9-A6EC-A4D0BB270C3B}"/>
              </a:ext>
            </a:extLst>
          </p:cNvPr>
          <p:cNvSpPr>
            <a:spLocks noGrp="1"/>
          </p:cNvSpPr>
          <p:nvPr>
            <p:ph type="title"/>
          </p:nvPr>
        </p:nvSpPr>
        <p:spPr/>
        <p:txBody>
          <a:bodyPr/>
          <a:lstStyle/>
          <a:p>
            <a:r>
              <a:rPr lang="es-ES" dirty="0"/>
              <a:t>Escalado no métrico</a:t>
            </a:r>
            <a:endParaRPr lang="es-ES"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36A2DA2D-AD6F-4253-8DB1-A84FE46934F8}"/>
                  </a:ext>
                </a:extLst>
              </p:cNvPr>
              <p:cNvSpPr>
                <a:spLocks noGrp="1"/>
              </p:cNvSpPr>
              <p:nvPr>
                <p:ph idx="1"/>
              </p:nvPr>
            </p:nvSpPr>
            <p:spPr>
              <a:xfrm>
                <a:off x="677333" y="2093858"/>
                <a:ext cx="8867720" cy="4932584"/>
              </a:xfrm>
            </p:spPr>
            <p:txBody>
              <a:bodyPr>
                <a:normAutofit/>
              </a:bodyPr>
              <a:lstStyle/>
              <a:p>
                <a:pPr marL="0" indent="0">
                  <a:buNone/>
                </a:pPr>
                <a:r>
                  <a:rPr lang="es-ES" dirty="0">
                    <a:solidFill>
                      <a:schemeClr val="bg1"/>
                    </a:solidFill>
                  </a:rPr>
                  <a:t>Los </a:t>
                </a:r>
                <a:r>
                  <a:rPr lang="es-ES" dirty="0">
                    <a:solidFill>
                      <a:srgbClr val="92D050"/>
                    </a:solidFill>
                  </a:rPr>
                  <a:t>valores de una tabla de similaridades o distancias </a:t>
                </a:r>
                <a:r>
                  <a:rPr lang="es-ES" dirty="0">
                    <a:solidFill>
                      <a:schemeClr val="bg1"/>
                    </a:solidFill>
                  </a:rPr>
                  <a:t>se obtienen habitualmente por alguno de los procedimientos siguientes:</a:t>
                </a:r>
              </a:p>
              <a:p>
                <a:pPr marL="0" indent="0">
                  <a:buNone/>
                </a:pPr>
                <a:endParaRPr lang="es-ES" dirty="0">
                  <a:solidFill>
                    <a:schemeClr val="bg1"/>
                  </a:solidFill>
                </a:endParaRPr>
              </a:p>
              <a:p>
                <a:pPr>
                  <a:buFont typeface="+mj-lt"/>
                  <a:buAutoNum type="arabicPeriod" startAt="3"/>
                </a:pPr>
                <a:r>
                  <a:rPr lang="es-ES" dirty="0">
                    <a:solidFill>
                      <a:srgbClr val="FFC000"/>
                    </a:solidFill>
                  </a:rPr>
                  <a:t>Rangos por pares.</a:t>
                </a:r>
                <a:r>
                  <a:rPr lang="es-ES" dirty="0">
                    <a:solidFill>
                      <a:schemeClr val="bg1"/>
                    </a:solidFill>
                  </a:rPr>
                  <a:t> Se presentan al juez los </a:t>
                </a:r>
                <a14:m>
                  <m:oMath xmlns:m="http://schemas.openxmlformats.org/officeDocument/2006/math">
                    <m:r>
                      <a:rPr lang="es-ES" i="1" dirty="0" smtClean="0">
                        <a:solidFill>
                          <a:schemeClr val="bg1"/>
                        </a:solidFill>
                        <a:latin typeface="Cambria Math" panose="02040503050406030204" pitchFamily="18" charset="0"/>
                      </a:rPr>
                      <m:t>𝑛</m:t>
                    </m:r>
                    <m:r>
                      <a:rPr lang="es-ES" i="1" dirty="0" smtClean="0">
                        <a:solidFill>
                          <a:schemeClr val="bg1"/>
                        </a:solidFill>
                        <a:latin typeface="Cambria Math" panose="02040503050406030204" pitchFamily="18" charset="0"/>
                      </a:rPr>
                      <m:t>(</m:t>
                    </m:r>
                    <m:r>
                      <a:rPr lang="es-ES" i="1" dirty="0" smtClean="0">
                        <a:solidFill>
                          <a:schemeClr val="bg1"/>
                        </a:solidFill>
                        <a:latin typeface="Cambria Math" panose="02040503050406030204" pitchFamily="18" charset="0"/>
                      </a:rPr>
                      <m:t>𝑛</m:t>
                    </m:r>
                    <m:r>
                      <a:rPr lang="es-ES" i="1" dirty="0" smtClean="0">
                        <a:solidFill>
                          <a:schemeClr val="bg1"/>
                        </a:solidFill>
                        <a:latin typeface="Cambria Math" panose="02040503050406030204" pitchFamily="18" charset="0"/>
                      </a:rPr>
                      <m:t> − 1)/2 </m:t>
                    </m:r>
                  </m:oMath>
                </a14:m>
                <a:r>
                  <a:rPr lang="es-ES" dirty="0">
                    <a:solidFill>
                      <a:schemeClr val="bg1"/>
                    </a:solidFill>
                  </a:rPr>
                  <a:t>pares posibles y se le pide que los ordene de mayor a menor distancia. Por ejemplo, con cuatro objetos supongamos que se obtienen los resultados en orden de distancia: (3,4), (2,3), (2,4), (1,4), (1,2) y (1,3). Entonces, los más próximos son los objetos 3 y 4, y a esta pareja se le asigna el </a:t>
                </a:r>
                <a:r>
                  <a:rPr lang="es-ES" dirty="0">
                    <a:solidFill>
                      <a:srgbClr val="00B0F0"/>
                    </a:solidFill>
                  </a:rPr>
                  <a:t>rango 1</a:t>
                </a:r>
                <a:r>
                  <a:rPr lang="es-ES" dirty="0">
                    <a:solidFill>
                      <a:schemeClr val="bg1"/>
                    </a:solidFill>
                  </a:rPr>
                  <a:t>. A la pareja siguiente, (2,3), se le asigna </a:t>
                </a:r>
                <a:r>
                  <a:rPr lang="es-ES" dirty="0">
                    <a:solidFill>
                      <a:srgbClr val="00B0F0"/>
                    </a:solidFill>
                  </a:rPr>
                  <a:t>rango 2</a:t>
                </a:r>
                <a:r>
                  <a:rPr lang="es-ES" dirty="0">
                    <a:solidFill>
                      <a:schemeClr val="bg1"/>
                    </a:solidFill>
                  </a:rPr>
                  <a:t> y así sucesivamente hasta la pareja de los elementos más alejados, el 1 y el 3, que reciben rango </a:t>
                </a:r>
                <a14:m>
                  <m:oMath xmlns:m="http://schemas.openxmlformats.org/officeDocument/2006/math">
                    <m:r>
                      <a:rPr lang="es-ES" i="1" dirty="0" smtClean="0">
                        <a:solidFill>
                          <a:srgbClr val="00B0F0"/>
                        </a:solidFill>
                        <a:latin typeface="Cambria Math" panose="02040503050406030204" pitchFamily="18" charset="0"/>
                      </a:rPr>
                      <m:t>𝑛</m:t>
                    </m:r>
                    <m:r>
                      <a:rPr lang="es-ES" i="1" dirty="0" smtClean="0">
                        <a:solidFill>
                          <a:srgbClr val="00B0F0"/>
                        </a:solidFill>
                        <a:latin typeface="Cambria Math" panose="02040503050406030204" pitchFamily="18" charset="0"/>
                      </a:rPr>
                      <m:t>(</m:t>
                    </m:r>
                    <m:r>
                      <a:rPr lang="es-ES" i="1" dirty="0" smtClean="0">
                        <a:solidFill>
                          <a:srgbClr val="00B0F0"/>
                        </a:solidFill>
                        <a:latin typeface="Cambria Math" panose="02040503050406030204" pitchFamily="18" charset="0"/>
                      </a:rPr>
                      <m:t>𝑛</m:t>
                    </m:r>
                    <m:r>
                      <a:rPr lang="es-ES" i="1" dirty="0" smtClean="0">
                        <a:solidFill>
                          <a:srgbClr val="00B0F0"/>
                        </a:solidFill>
                        <a:latin typeface="Cambria Math" panose="02040503050406030204" pitchFamily="18" charset="0"/>
                      </a:rPr>
                      <m:t> − 1)/2</m:t>
                    </m:r>
                  </m:oMath>
                </a14:m>
                <a:r>
                  <a:rPr lang="es-ES" dirty="0">
                    <a:solidFill>
                      <a:schemeClr val="bg1"/>
                    </a:solidFill>
                  </a:rPr>
                  <a:t>, que en este caso es 6. A continuación se calcula un </a:t>
                </a:r>
                <a:r>
                  <a:rPr lang="es-ES" dirty="0">
                    <a:solidFill>
                      <a:srgbClr val="00B0F0"/>
                    </a:solidFill>
                  </a:rPr>
                  <a:t>rango medio </a:t>
                </a:r>
                <a:r>
                  <a:rPr lang="es-ES" dirty="0">
                    <a:solidFill>
                      <a:schemeClr val="bg1"/>
                    </a:solidFill>
                  </a:rPr>
                  <a:t>para cada objeto, promediando los rangos de los pares donde aparece. Por ejemplo, el objeto 1 aparece en pares que tienen rango 4, 5 y 6, con lo que el rango del objeto 1 es:</a:t>
                </a:r>
              </a:p>
              <a:p>
                <a:pPr>
                  <a:buFont typeface="+mj-lt"/>
                  <a:buAutoNum type="arabicPeriod" startAt="3"/>
                </a:pPr>
                <a:endParaRPr lang="es-ES" sz="200" dirty="0">
                  <a:solidFill>
                    <a:schemeClr val="bg1"/>
                  </a:solidFill>
                </a:endParaRPr>
              </a:p>
              <a:p>
                <a:pPr marL="0" indent="0">
                  <a:buNone/>
                </a:pPr>
                <a14:m>
                  <m:oMathPara xmlns:m="http://schemas.openxmlformats.org/officeDocument/2006/math">
                    <m:oMathParaPr>
                      <m:jc m:val="centerGroup"/>
                    </m:oMathParaPr>
                    <m:oMath xmlns:m="http://schemas.openxmlformats.org/officeDocument/2006/math">
                      <m:r>
                        <a:rPr lang="es-ES" b="0" i="1" smtClean="0">
                          <a:solidFill>
                            <a:schemeClr val="bg1"/>
                          </a:solidFill>
                          <a:latin typeface="Cambria Math" panose="02040503050406030204" pitchFamily="18" charset="0"/>
                        </a:rPr>
                        <m:t>𝑟𝑎𝑛𝑔𝑜</m:t>
                      </m:r>
                      <m:d>
                        <m:dPr>
                          <m:ctrlPr>
                            <a:rPr lang="es-ES" b="0" i="1" smtClean="0">
                              <a:solidFill>
                                <a:schemeClr val="bg1"/>
                              </a:solidFill>
                              <a:latin typeface="Cambria Math" panose="02040503050406030204" pitchFamily="18" charset="0"/>
                            </a:rPr>
                          </m:ctrlPr>
                        </m:dPr>
                        <m:e>
                          <m:r>
                            <a:rPr lang="es-ES" b="0" i="1" smtClean="0">
                              <a:solidFill>
                                <a:schemeClr val="bg1"/>
                              </a:solidFill>
                              <a:latin typeface="Cambria Math" panose="02040503050406030204" pitchFamily="18" charset="0"/>
                            </a:rPr>
                            <m:t>1</m:t>
                          </m:r>
                        </m:e>
                      </m:d>
                      <m:r>
                        <a:rPr lang="es-ES" b="0" i="1" smtClean="0">
                          <a:solidFill>
                            <a:schemeClr val="bg1"/>
                          </a:solidFill>
                          <a:latin typeface="Cambria Math" panose="02040503050406030204" pitchFamily="18" charset="0"/>
                        </a:rPr>
                        <m:t>=</m:t>
                      </m:r>
                      <m:f>
                        <m:fPr>
                          <m:ctrlPr>
                            <a:rPr lang="es-ES" b="0" i="1" smtClean="0">
                              <a:solidFill>
                                <a:schemeClr val="bg1"/>
                              </a:solidFill>
                              <a:latin typeface="Cambria Math" panose="02040503050406030204" pitchFamily="18" charset="0"/>
                            </a:rPr>
                          </m:ctrlPr>
                        </m:fPr>
                        <m:num>
                          <m:r>
                            <a:rPr lang="es-ES" i="1">
                              <a:solidFill>
                                <a:schemeClr val="bg1"/>
                              </a:solidFill>
                              <a:latin typeface="Cambria Math" panose="02040503050406030204" pitchFamily="18" charset="0"/>
                            </a:rPr>
                            <m:t>4+5+</m:t>
                          </m:r>
                          <m:r>
                            <a:rPr lang="es-ES" b="0" i="1" smtClean="0">
                              <a:solidFill>
                                <a:schemeClr val="bg1"/>
                              </a:solidFill>
                              <a:latin typeface="Cambria Math" panose="02040503050406030204" pitchFamily="18" charset="0"/>
                            </a:rPr>
                            <m:t>6</m:t>
                          </m:r>
                        </m:num>
                        <m:den>
                          <m:r>
                            <a:rPr lang="es-ES" b="0" i="1" smtClean="0">
                              <a:solidFill>
                                <a:schemeClr val="bg1"/>
                              </a:solidFill>
                              <a:latin typeface="Cambria Math" panose="02040503050406030204" pitchFamily="18" charset="0"/>
                            </a:rPr>
                            <m:t>3</m:t>
                          </m:r>
                        </m:den>
                      </m:f>
                      <m:r>
                        <a:rPr lang="es-ES" b="0" i="1" smtClean="0">
                          <a:solidFill>
                            <a:schemeClr val="bg1"/>
                          </a:solidFill>
                          <a:latin typeface="Cambria Math" panose="02040503050406030204" pitchFamily="18" charset="0"/>
                        </a:rPr>
                        <m:t>=5</m:t>
                      </m:r>
                    </m:oMath>
                  </m:oMathPara>
                </a14:m>
                <a:endParaRPr lang="es-ES" dirty="0">
                  <a:solidFill>
                    <a:schemeClr val="bg1"/>
                  </a:solidFill>
                </a:endParaRPr>
              </a:p>
              <a:p>
                <a:endParaRPr lang="es-ES" sz="1800" dirty="0">
                  <a:solidFill>
                    <a:schemeClr val="bg1"/>
                  </a:solidFill>
                </a:endParaRPr>
              </a:p>
            </p:txBody>
          </p:sp>
        </mc:Choice>
        <mc:Fallback>
          <p:sp>
            <p:nvSpPr>
              <p:cNvPr id="3" name="Marcador de contenido 2">
                <a:extLst>
                  <a:ext uri="{FF2B5EF4-FFF2-40B4-BE49-F238E27FC236}">
                    <a16:creationId xmlns:a16="http://schemas.microsoft.com/office/drawing/2014/main" id="{36A2DA2D-AD6F-4253-8DB1-A84FE46934F8}"/>
                  </a:ext>
                </a:extLst>
              </p:cNvPr>
              <p:cNvSpPr>
                <a:spLocks noGrp="1" noRot="1" noChangeAspect="1" noMove="1" noResize="1" noEditPoints="1" noAdjustHandles="1" noChangeArrowheads="1" noChangeShapeType="1" noTextEdit="1"/>
              </p:cNvSpPr>
              <p:nvPr>
                <p:ph idx="1"/>
              </p:nvPr>
            </p:nvSpPr>
            <p:spPr>
              <a:xfrm>
                <a:off x="677333" y="2093858"/>
                <a:ext cx="8867720" cy="4932584"/>
              </a:xfrm>
              <a:blipFill>
                <a:blip r:embed="rId2"/>
                <a:stretch>
                  <a:fillRect l="-550" t="-741" r="-1237"/>
                </a:stretch>
              </a:blipFill>
            </p:spPr>
            <p:txBody>
              <a:bodyPr/>
              <a:lstStyle/>
              <a:p>
                <a:r>
                  <a:rPr lang="es-ES">
                    <a:noFill/>
                  </a:rPr>
                  <a:t> </a:t>
                </a:r>
              </a:p>
            </p:txBody>
          </p:sp>
        </mc:Fallback>
      </mc:AlternateContent>
    </p:spTree>
    <p:extLst>
      <p:ext uri="{BB962C8B-B14F-4D97-AF65-F5344CB8AC3E}">
        <p14:creationId xmlns:p14="http://schemas.microsoft.com/office/powerpoint/2010/main" val="3757897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9267C3-E1D6-40B9-A6EC-A4D0BB270C3B}"/>
              </a:ext>
            </a:extLst>
          </p:cNvPr>
          <p:cNvSpPr>
            <a:spLocks noGrp="1"/>
          </p:cNvSpPr>
          <p:nvPr>
            <p:ph type="title"/>
          </p:nvPr>
        </p:nvSpPr>
        <p:spPr/>
        <p:txBody>
          <a:bodyPr/>
          <a:lstStyle/>
          <a:p>
            <a:r>
              <a:rPr lang="es-ES" dirty="0"/>
              <a:t>Escalado no métrico</a:t>
            </a:r>
            <a:endParaRPr lang="es-ES"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36A2DA2D-AD6F-4253-8DB1-A84FE46934F8}"/>
                  </a:ext>
                </a:extLst>
              </p:cNvPr>
              <p:cNvSpPr>
                <a:spLocks noGrp="1"/>
              </p:cNvSpPr>
              <p:nvPr>
                <p:ph idx="1"/>
              </p:nvPr>
            </p:nvSpPr>
            <p:spPr>
              <a:xfrm>
                <a:off x="677333" y="2093858"/>
                <a:ext cx="8867720" cy="4932584"/>
              </a:xfrm>
            </p:spPr>
            <p:txBody>
              <a:bodyPr>
                <a:normAutofit/>
              </a:bodyPr>
              <a:lstStyle/>
              <a:p>
                <a:pPr marL="0" indent="0">
                  <a:buNone/>
                </a:pPr>
                <a:r>
                  <a:rPr lang="es-ES" dirty="0">
                    <a:solidFill>
                      <a:schemeClr val="bg1"/>
                    </a:solidFill>
                  </a:rPr>
                  <a:t>Los </a:t>
                </a:r>
                <a:r>
                  <a:rPr lang="es-ES" dirty="0">
                    <a:solidFill>
                      <a:srgbClr val="92D050"/>
                    </a:solidFill>
                  </a:rPr>
                  <a:t>valores de una tabla de similaridades o distancias </a:t>
                </a:r>
                <a:r>
                  <a:rPr lang="es-ES" dirty="0">
                    <a:solidFill>
                      <a:schemeClr val="bg1"/>
                    </a:solidFill>
                  </a:rPr>
                  <a:t>se obtienen habitualmente por alguno de los procedimientos siguientes:</a:t>
                </a:r>
              </a:p>
              <a:p>
                <a:pPr marL="0" indent="0">
                  <a:buNone/>
                </a:pPr>
                <a:endParaRPr lang="es-ES" dirty="0">
                  <a:solidFill>
                    <a:schemeClr val="bg1"/>
                  </a:solidFill>
                </a:endParaRPr>
              </a:p>
              <a:p>
                <a:pPr>
                  <a:buFont typeface="+mj-lt"/>
                  <a:buAutoNum type="arabicPeriod" startAt="3"/>
                </a:pPr>
                <a:r>
                  <a:rPr lang="es-ES" dirty="0">
                    <a:solidFill>
                      <a:srgbClr val="FFC000"/>
                    </a:solidFill>
                  </a:rPr>
                  <a:t>Rangos por pares.</a:t>
                </a:r>
                <a:r>
                  <a:rPr lang="es-ES" dirty="0">
                    <a:solidFill>
                      <a:schemeClr val="bg1"/>
                    </a:solidFill>
                  </a:rPr>
                  <a:t> Igualmente obtenemos que:</a:t>
                </a:r>
              </a:p>
              <a:p>
                <a:pPr>
                  <a:buFont typeface="+mj-lt"/>
                  <a:buAutoNum type="arabicPeriod" startAt="3"/>
                </a:pPr>
                <a:endParaRPr lang="es-ES" dirty="0">
                  <a:solidFill>
                    <a:schemeClr val="bg1"/>
                  </a:solidFill>
                </a:endParaRPr>
              </a:p>
              <a:p>
                <a:pPr marL="0" indent="0">
                  <a:buNone/>
                </a:pPr>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rPr>
                        <m:t>𝑟𝑎𝑛𝑔𝑜</m:t>
                      </m:r>
                      <m:d>
                        <m:dPr>
                          <m:ctrlPr>
                            <a:rPr lang="es-ES" i="1">
                              <a:solidFill>
                                <a:schemeClr val="bg1"/>
                              </a:solidFill>
                              <a:latin typeface="Cambria Math" panose="02040503050406030204" pitchFamily="18" charset="0"/>
                            </a:rPr>
                          </m:ctrlPr>
                        </m:dPr>
                        <m:e>
                          <m:r>
                            <a:rPr lang="es-ES" b="0" i="1" smtClean="0">
                              <a:solidFill>
                                <a:schemeClr val="bg1"/>
                              </a:solidFill>
                              <a:latin typeface="Cambria Math" panose="02040503050406030204" pitchFamily="18" charset="0"/>
                            </a:rPr>
                            <m:t>2</m:t>
                          </m:r>
                        </m:e>
                      </m:d>
                      <m:r>
                        <a:rPr lang="es-ES" i="1">
                          <a:solidFill>
                            <a:schemeClr val="bg1"/>
                          </a:solidFill>
                          <a:latin typeface="Cambria Math" panose="02040503050406030204" pitchFamily="18" charset="0"/>
                        </a:rPr>
                        <m:t>=</m:t>
                      </m:r>
                      <m:f>
                        <m:fPr>
                          <m:ctrlPr>
                            <a:rPr lang="es-ES" i="1">
                              <a:solidFill>
                                <a:schemeClr val="bg1"/>
                              </a:solidFill>
                              <a:latin typeface="Cambria Math" panose="02040503050406030204" pitchFamily="18" charset="0"/>
                            </a:rPr>
                          </m:ctrlPr>
                        </m:fPr>
                        <m:num>
                          <m:r>
                            <a:rPr lang="es-ES" b="0" i="1" smtClean="0">
                              <a:solidFill>
                                <a:schemeClr val="bg1"/>
                              </a:solidFill>
                              <a:latin typeface="Cambria Math" panose="02040503050406030204" pitchFamily="18" charset="0"/>
                            </a:rPr>
                            <m:t>2+3+5</m:t>
                          </m:r>
                        </m:num>
                        <m:den>
                          <m:r>
                            <a:rPr lang="es-ES" i="1">
                              <a:solidFill>
                                <a:schemeClr val="bg1"/>
                              </a:solidFill>
                              <a:latin typeface="Cambria Math" panose="02040503050406030204" pitchFamily="18" charset="0"/>
                            </a:rPr>
                            <m:t>3</m:t>
                          </m:r>
                        </m:den>
                      </m:f>
                      <m:r>
                        <a:rPr lang="es-ES" i="1">
                          <a:solidFill>
                            <a:schemeClr val="bg1"/>
                          </a:solidFill>
                          <a:latin typeface="Cambria Math" panose="02040503050406030204" pitchFamily="18" charset="0"/>
                        </a:rPr>
                        <m:t>=</m:t>
                      </m:r>
                      <m:r>
                        <a:rPr lang="es-ES" b="0" i="1" smtClean="0">
                          <a:solidFill>
                            <a:schemeClr val="bg1"/>
                          </a:solidFill>
                          <a:latin typeface="Cambria Math" panose="02040503050406030204" pitchFamily="18" charset="0"/>
                        </a:rPr>
                        <m:t>3</m:t>
                      </m:r>
                    </m:oMath>
                  </m:oMathPara>
                </a14:m>
                <a:endParaRPr lang="es-ES" dirty="0">
                  <a:solidFill>
                    <a:schemeClr val="bg1"/>
                  </a:solidFill>
                </a:endParaRPr>
              </a:p>
              <a:p>
                <a:pPr marL="0" indent="0">
                  <a:buNone/>
                </a:pPr>
                <a:r>
                  <a:rPr lang="es-ES" dirty="0">
                    <a:solidFill>
                      <a:schemeClr val="bg1"/>
                    </a:solidFill>
                  </a:rPr>
                  <a:t>Y los demás </a:t>
                </a:r>
                <a14:m>
                  <m:oMath xmlns:m="http://schemas.openxmlformats.org/officeDocument/2006/math">
                    <m:r>
                      <a:rPr lang="es-ES" i="1">
                        <a:solidFill>
                          <a:schemeClr val="bg1"/>
                        </a:solidFill>
                        <a:latin typeface="Cambria Math" panose="02040503050406030204" pitchFamily="18" charset="0"/>
                      </a:rPr>
                      <m:t>𝑟𝑎𝑛𝑔𝑜</m:t>
                    </m:r>
                    <m:d>
                      <m:dPr>
                        <m:ctrlPr>
                          <a:rPr lang="es-ES" b="0" i="1" smtClean="0">
                            <a:solidFill>
                              <a:schemeClr val="bg1"/>
                            </a:solidFill>
                            <a:latin typeface="Cambria Math" panose="02040503050406030204" pitchFamily="18" charset="0"/>
                          </a:rPr>
                        </m:ctrlPr>
                      </m:dPr>
                      <m:e>
                        <m:r>
                          <a:rPr lang="es-ES" b="0" i="1" smtClean="0">
                            <a:solidFill>
                              <a:schemeClr val="bg1"/>
                            </a:solidFill>
                            <a:latin typeface="Cambria Math" panose="02040503050406030204" pitchFamily="18" charset="0"/>
                          </a:rPr>
                          <m:t>3</m:t>
                        </m:r>
                      </m:e>
                    </m:d>
                    <m:r>
                      <a:rPr lang="es-ES" b="0" i="1" smtClean="0">
                        <a:solidFill>
                          <a:schemeClr val="bg1"/>
                        </a:solidFill>
                        <a:latin typeface="Cambria Math" panose="02040503050406030204" pitchFamily="18" charset="0"/>
                      </a:rPr>
                      <m:t>=3</m:t>
                    </m:r>
                  </m:oMath>
                </a14:m>
                <a:r>
                  <a:rPr lang="es-ES" dirty="0">
                    <a:solidFill>
                      <a:schemeClr val="bg1"/>
                    </a:solidFill>
                  </a:rPr>
                  <a:t> y </a:t>
                </a:r>
                <a14:m>
                  <m:oMath xmlns:m="http://schemas.openxmlformats.org/officeDocument/2006/math">
                    <m:r>
                      <a:rPr lang="es-ES" i="1">
                        <a:solidFill>
                          <a:schemeClr val="bg1"/>
                        </a:solidFill>
                        <a:latin typeface="Cambria Math" panose="02040503050406030204" pitchFamily="18" charset="0"/>
                      </a:rPr>
                      <m:t>𝑟𝑎𝑛𝑔𝑜</m:t>
                    </m:r>
                    <m:d>
                      <m:dPr>
                        <m:ctrlPr>
                          <a:rPr lang="es-ES" b="0" i="1" smtClean="0">
                            <a:solidFill>
                              <a:schemeClr val="bg1"/>
                            </a:solidFill>
                            <a:latin typeface="Cambria Math" panose="02040503050406030204" pitchFamily="18" charset="0"/>
                          </a:rPr>
                        </m:ctrlPr>
                      </m:dPr>
                      <m:e>
                        <m:r>
                          <a:rPr lang="es-ES" b="0" i="1" smtClean="0">
                            <a:solidFill>
                              <a:schemeClr val="bg1"/>
                            </a:solidFill>
                            <a:latin typeface="Cambria Math" panose="02040503050406030204" pitchFamily="18" charset="0"/>
                          </a:rPr>
                          <m:t>4</m:t>
                        </m:r>
                      </m:e>
                    </m:d>
                    <m:r>
                      <a:rPr lang="es-ES" b="0" i="1" smtClean="0">
                        <a:solidFill>
                          <a:schemeClr val="bg1"/>
                        </a:solidFill>
                        <a:latin typeface="Cambria Math" panose="02040503050406030204" pitchFamily="18" charset="0"/>
                      </a:rPr>
                      <m:t>=2.7</m:t>
                    </m:r>
                  </m:oMath>
                </a14:m>
                <a:endParaRPr lang="es-ES" dirty="0">
                  <a:solidFill>
                    <a:schemeClr val="bg1"/>
                  </a:solidFill>
                </a:endParaRPr>
              </a:p>
              <a:p>
                <a:pPr marL="0" indent="0">
                  <a:buNone/>
                </a:pPr>
                <a:endParaRPr lang="es-ES" dirty="0">
                  <a:solidFill>
                    <a:schemeClr val="bg1"/>
                  </a:solidFill>
                </a:endParaRPr>
              </a:p>
              <a:p>
                <a:pPr marL="0" indent="0">
                  <a:buNone/>
                </a:pPr>
                <a:r>
                  <a:rPr lang="es-ES" dirty="0">
                    <a:solidFill>
                      <a:schemeClr val="bg1"/>
                    </a:solidFill>
                  </a:rPr>
                  <a:t>Las </a:t>
                </a:r>
                <a:r>
                  <a:rPr lang="es-ES" dirty="0">
                    <a:solidFill>
                      <a:srgbClr val="00B0F0"/>
                    </a:solidFill>
                  </a:rPr>
                  <a:t>diferencias entre los rangos </a:t>
                </a:r>
                <a:r>
                  <a:rPr lang="es-ES" dirty="0">
                    <a:solidFill>
                      <a:schemeClr val="bg1"/>
                    </a:solidFill>
                  </a:rPr>
                  <a:t>se toman ahora como medidas de distancia entre los objetos.</a:t>
                </a:r>
                <a:endParaRPr lang="es-ES" sz="1800" dirty="0">
                  <a:solidFill>
                    <a:schemeClr val="bg1"/>
                  </a:solidFill>
                </a:endParaRPr>
              </a:p>
            </p:txBody>
          </p:sp>
        </mc:Choice>
        <mc:Fallback>
          <p:sp>
            <p:nvSpPr>
              <p:cNvPr id="3" name="Marcador de contenido 2">
                <a:extLst>
                  <a:ext uri="{FF2B5EF4-FFF2-40B4-BE49-F238E27FC236}">
                    <a16:creationId xmlns:a16="http://schemas.microsoft.com/office/drawing/2014/main" id="{36A2DA2D-AD6F-4253-8DB1-A84FE46934F8}"/>
                  </a:ext>
                </a:extLst>
              </p:cNvPr>
              <p:cNvSpPr>
                <a:spLocks noGrp="1" noRot="1" noChangeAspect="1" noMove="1" noResize="1" noEditPoints="1" noAdjustHandles="1" noChangeArrowheads="1" noChangeShapeType="1" noTextEdit="1"/>
              </p:cNvSpPr>
              <p:nvPr>
                <p:ph idx="1"/>
              </p:nvPr>
            </p:nvSpPr>
            <p:spPr>
              <a:xfrm>
                <a:off x="677333" y="2093858"/>
                <a:ext cx="8867720" cy="4932584"/>
              </a:xfrm>
              <a:blipFill>
                <a:blip r:embed="rId2"/>
                <a:stretch>
                  <a:fillRect l="-550" t="-741"/>
                </a:stretch>
              </a:blipFill>
            </p:spPr>
            <p:txBody>
              <a:bodyPr/>
              <a:lstStyle/>
              <a:p>
                <a:r>
                  <a:rPr lang="es-ES">
                    <a:noFill/>
                  </a:rPr>
                  <a:t> </a:t>
                </a:r>
              </a:p>
            </p:txBody>
          </p:sp>
        </mc:Fallback>
      </mc:AlternateContent>
    </p:spTree>
    <p:extLst>
      <p:ext uri="{BB962C8B-B14F-4D97-AF65-F5344CB8AC3E}">
        <p14:creationId xmlns:p14="http://schemas.microsoft.com/office/powerpoint/2010/main" val="1149753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9267C3-E1D6-40B9-A6EC-A4D0BB270C3B}"/>
              </a:ext>
            </a:extLst>
          </p:cNvPr>
          <p:cNvSpPr>
            <a:spLocks noGrp="1"/>
          </p:cNvSpPr>
          <p:nvPr>
            <p:ph type="title"/>
          </p:nvPr>
        </p:nvSpPr>
        <p:spPr/>
        <p:txBody>
          <a:bodyPr/>
          <a:lstStyle/>
          <a:p>
            <a:r>
              <a:rPr lang="es-ES" dirty="0"/>
              <a:t>Escalado no métrico</a:t>
            </a:r>
            <a:endParaRPr lang="es-ES"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36A2DA2D-AD6F-4253-8DB1-A84FE46934F8}"/>
                  </a:ext>
                </a:extLst>
              </p:cNvPr>
              <p:cNvSpPr>
                <a:spLocks noGrp="1"/>
              </p:cNvSpPr>
              <p:nvPr>
                <p:ph idx="1"/>
              </p:nvPr>
            </p:nvSpPr>
            <p:spPr>
              <a:xfrm>
                <a:off x="677333" y="2093858"/>
                <a:ext cx="8867720" cy="4932584"/>
              </a:xfrm>
            </p:spPr>
            <p:txBody>
              <a:bodyPr>
                <a:normAutofit/>
              </a:bodyPr>
              <a:lstStyle/>
              <a:p>
                <a:r>
                  <a:rPr lang="es-ES" dirty="0">
                    <a:solidFill>
                      <a:schemeClr val="bg1"/>
                    </a:solidFill>
                  </a:rPr>
                  <a:t>Se supone que la </a:t>
                </a:r>
                <a:r>
                  <a:rPr lang="es-ES" dirty="0">
                    <a:solidFill>
                      <a:srgbClr val="FFC000"/>
                    </a:solidFill>
                  </a:rPr>
                  <a:t>matriz de similaridades </a:t>
                </a:r>
                <a:r>
                  <a:rPr lang="es-ES" dirty="0">
                    <a:solidFill>
                      <a:schemeClr val="bg1"/>
                    </a:solidFill>
                  </a:rPr>
                  <a:t>está relacionada con una </a:t>
                </a:r>
                <a:r>
                  <a:rPr lang="es-ES" dirty="0">
                    <a:solidFill>
                      <a:srgbClr val="92D050"/>
                    </a:solidFill>
                  </a:rPr>
                  <a:t>matriz de distancias</a:t>
                </a:r>
                <a:r>
                  <a:rPr lang="es-ES" dirty="0">
                    <a:solidFill>
                      <a:schemeClr val="bg1"/>
                    </a:solidFill>
                  </a:rPr>
                  <a:t>, pero de una manera compleja. </a:t>
                </a:r>
              </a:p>
              <a:p>
                <a:endParaRPr lang="es-ES" dirty="0">
                  <a:solidFill>
                    <a:schemeClr val="bg1"/>
                  </a:solidFill>
                </a:endParaRPr>
              </a:p>
              <a:p>
                <a:r>
                  <a:rPr lang="es-ES" dirty="0">
                    <a:solidFill>
                      <a:schemeClr val="bg1"/>
                    </a:solidFill>
                  </a:rPr>
                  <a:t>Es decir, se acepta que los jueces utilicen en las valoraciones ciertas variables o dimensiones, pero los datos incluyen elementos de </a:t>
                </a:r>
                <a:r>
                  <a:rPr lang="es-ES" dirty="0">
                    <a:solidFill>
                      <a:srgbClr val="FFC000"/>
                    </a:solidFill>
                  </a:rPr>
                  <a:t>error</a:t>
                </a:r>
                <a:r>
                  <a:rPr lang="es-ES" dirty="0">
                    <a:solidFill>
                      <a:schemeClr val="bg1"/>
                    </a:solidFill>
                  </a:rPr>
                  <a:t> y variabilidad </a:t>
                </a:r>
                <a:r>
                  <a:rPr lang="es-ES" dirty="0">
                    <a:solidFill>
                      <a:srgbClr val="92D050"/>
                    </a:solidFill>
                  </a:rPr>
                  <a:t>personal</a:t>
                </a:r>
                <a:r>
                  <a:rPr lang="es-ES" dirty="0">
                    <a:solidFill>
                      <a:schemeClr val="bg1"/>
                    </a:solidFill>
                  </a:rPr>
                  <a:t>. </a:t>
                </a:r>
              </a:p>
              <a:p>
                <a:endParaRPr lang="es-ES" dirty="0">
                  <a:solidFill>
                    <a:schemeClr val="bg1"/>
                  </a:solidFill>
                </a:endParaRPr>
              </a:p>
              <a:p>
                <a:r>
                  <a:rPr lang="es-ES" dirty="0">
                    <a:solidFill>
                      <a:schemeClr val="bg1"/>
                    </a:solidFill>
                  </a:rPr>
                  <a:t>Por tanto, las variables que explican las similitudes entre los elementos comparados determinarán una distancias euclídeas entre ellos, </a:t>
                </a:r>
                <a14:m>
                  <m:oMath xmlns:m="http://schemas.openxmlformats.org/officeDocument/2006/math">
                    <m:sSub>
                      <m:sSubPr>
                        <m:ctrlPr>
                          <a:rPr lang="es-ES" i="1">
                            <a:solidFill>
                              <a:schemeClr val="bg1"/>
                            </a:solidFill>
                            <a:latin typeface="Cambria Math" panose="02040503050406030204" pitchFamily="18" charset="0"/>
                          </a:rPr>
                        </m:ctrlPr>
                      </m:sSubPr>
                      <m:e>
                        <m:r>
                          <a:rPr lang="es-ES" i="1">
                            <a:solidFill>
                              <a:schemeClr val="bg1"/>
                            </a:solidFill>
                            <a:latin typeface="Cambria Math" panose="02040503050406030204" pitchFamily="18" charset="0"/>
                          </a:rPr>
                          <m:t>𝑑</m:t>
                        </m:r>
                      </m:e>
                      <m:sub>
                        <m:r>
                          <a:rPr lang="es-ES" i="1">
                            <a:solidFill>
                              <a:schemeClr val="bg1"/>
                            </a:solidFill>
                            <a:latin typeface="Cambria Math" panose="02040503050406030204" pitchFamily="18" charset="0"/>
                          </a:rPr>
                          <m:t>𝑖𝑗</m:t>
                        </m:r>
                      </m:sub>
                    </m:sSub>
                  </m:oMath>
                </a14:m>
                <a:r>
                  <a:rPr lang="es-ES" dirty="0">
                    <a:solidFill>
                      <a:schemeClr val="bg1"/>
                    </a:solidFill>
                  </a:rPr>
                  <a:t>, que están relacionadas con las similitudes dadas, </a:t>
                </a:r>
                <a14:m>
                  <m:oMath xmlns:m="http://schemas.openxmlformats.org/officeDocument/2006/math">
                    <m:sSub>
                      <m:sSubPr>
                        <m:ctrlPr>
                          <a:rPr lang="es-ES" i="1">
                            <a:solidFill>
                              <a:schemeClr val="bg1"/>
                            </a:solidFill>
                            <a:latin typeface="Cambria Math" panose="02040503050406030204" pitchFamily="18" charset="0"/>
                          </a:rPr>
                        </m:ctrlPr>
                      </m:sSubPr>
                      <m:e>
                        <m:r>
                          <a:rPr lang="es-ES" i="1">
                            <a:solidFill>
                              <a:schemeClr val="bg1"/>
                            </a:solidFill>
                            <a:latin typeface="Cambria Math" panose="02040503050406030204" pitchFamily="18" charset="0"/>
                          </a:rPr>
                          <m:t>𝛿</m:t>
                        </m:r>
                      </m:e>
                      <m:sub>
                        <m:r>
                          <a:rPr lang="es-ES" i="1">
                            <a:solidFill>
                              <a:schemeClr val="bg1"/>
                            </a:solidFill>
                            <a:latin typeface="Cambria Math" panose="02040503050406030204" pitchFamily="18" charset="0"/>
                          </a:rPr>
                          <m:t>𝑖𝑗</m:t>
                        </m:r>
                      </m:sub>
                    </m:sSub>
                  </m:oMath>
                </a14:m>
                <a:r>
                  <a:rPr lang="es-ES" dirty="0">
                    <a:solidFill>
                      <a:schemeClr val="bg1"/>
                    </a:solidFill>
                  </a:rPr>
                  <a:t>, mediante una función </a:t>
                </a:r>
                <a:r>
                  <a:rPr lang="es-ES" dirty="0">
                    <a:solidFill>
                      <a:srgbClr val="FFC000"/>
                    </a:solidFill>
                  </a:rPr>
                  <a:t>desconocida</a:t>
                </a:r>
                <a:r>
                  <a:rPr lang="es-ES" dirty="0">
                    <a:solidFill>
                      <a:schemeClr val="bg1"/>
                    </a:solidFill>
                  </a:rPr>
                  <a:t>:</a:t>
                </a:r>
              </a:p>
              <a:p>
                <a:endParaRPr lang="es-ES" sz="1800" dirty="0">
                  <a:solidFill>
                    <a:schemeClr val="bg1"/>
                  </a:solidFill>
                </a:endParaRPr>
              </a:p>
              <a:p>
                <a:pPr marL="0" indent="0">
                  <a:buNone/>
                </a:pPr>
                <a14:m>
                  <m:oMathPara xmlns:m="http://schemas.openxmlformats.org/officeDocument/2006/math">
                    <m:oMathParaPr>
                      <m:jc m:val="centerGroup"/>
                    </m:oMathParaPr>
                    <m:oMath xmlns:m="http://schemas.openxmlformats.org/officeDocument/2006/math">
                      <m:sSub>
                        <m:sSubPr>
                          <m:ctrlPr>
                            <a:rPr lang="es-ES" sz="1800" b="0" i="1" smtClean="0">
                              <a:solidFill>
                                <a:schemeClr val="bg1"/>
                              </a:solidFill>
                              <a:latin typeface="Cambria Math" panose="02040503050406030204" pitchFamily="18" charset="0"/>
                            </a:rPr>
                          </m:ctrlPr>
                        </m:sSubPr>
                        <m:e>
                          <m:r>
                            <a:rPr lang="es-ES" sz="1800" b="0" i="1" smtClean="0">
                              <a:solidFill>
                                <a:schemeClr val="bg1"/>
                              </a:solidFill>
                              <a:latin typeface="Cambria Math" panose="02040503050406030204" pitchFamily="18" charset="0"/>
                            </a:rPr>
                            <m:t>𝛿</m:t>
                          </m:r>
                        </m:e>
                        <m:sub>
                          <m:r>
                            <a:rPr lang="es-ES" sz="1800" b="0" i="1" smtClean="0">
                              <a:solidFill>
                                <a:schemeClr val="bg1"/>
                              </a:solidFill>
                              <a:latin typeface="Cambria Math" panose="02040503050406030204" pitchFamily="18" charset="0"/>
                            </a:rPr>
                            <m:t>𝑖𝑗</m:t>
                          </m:r>
                        </m:sub>
                      </m:sSub>
                      <m:r>
                        <a:rPr lang="es-ES" sz="1800" b="0" i="1" smtClean="0">
                          <a:solidFill>
                            <a:schemeClr val="bg1"/>
                          </a:solidFill>
                          <a:latin typeface="Cambria Math" panose="02040503050406030204" pitchFamily="18" charset="0"/>
                        </a:rPr>
                        <m:t>=</m:t>
                      </m:r>
                      <m:r>
                        <a:rPr lang="es-ES" sz="1800" b="0" i="1" smtClean="0">
                          <a:solidFill>
                            <a:schemeClr val="bg1"/>
                          </a:solidFill>
                          <a:latin typeface="Cambria Math" panose="02040503050406030204" pitchFamily="18" charset="0"/>
                        </a:rPr>
                        <m:t>𝑓</m:t>
                      </m:r>
                      <m:d>
                        <m:dPr>
                          <m:ctrlPr>
                            <a:rPr lang="es-ES" sz="1800" b="0" i="1" smtClean="0">
                              <a:solidFill>
                                <a:schemeClr val="bg1"/>
                              </a:solidFill>
                              <a:latin typeface="Cambria Math" panose="02040503050406030204" pitchFamily="18" charset="0"/>
                            </a:rPr>
                          </m:ctrlPr>
                        </m:dPr>
                        <m:e>
                          <m:sSub>
                            <m:sSubPr>
                              <m:ctrlPr>
                                <a:rPr lang="es-ES" sz="1800" b="0" i="1" smtClean="0">
                                  <a:solidFill>
                                    <a:schemeClr val="bg1"/>
                                  </a:solidFill>
                                  <a:latin typeface="Cambria Math" panose="02040503050406030204" pitchFamily="18" charset="0"/>
                                </a:rPr>
                              </m:ctrlPr>
                            </m:sSubPr>
                            <m:e>
                              <m:r>
                                <a:rPr lang="es-ES" sz="1800" b="0" i="1" smtClean="0">
                                  <a:solidFill>
                                    <a:schemeClr val="bg1"/>
                                  </a:solidFill>
                                  <a:latin typeface="Cambria Math" panose="02040503050406030204" pitchFamily="18" charset="0"/>
                                </a:rPr>
                                <m:t>𝑑</m:t>
                              </m:r>
                            </m:e>
                            <m:sub>
                              <m:r>
                                <a:rPr lang="es-ES" sz="1800" b="0" i="1" smtClean="0">
                                  <a:solidFill>
                                    <a:schemeClr val="bg1"/>
                                  </a:solidFill>
                                  <a:latin typeface="Cambria Math" panose="02040503050406030204" pitchFamily="18" charset="0"/>
                                </a:rPr>
                                <m:t>𝑖𝑗</m:t>
                              </m:r>
                            </m:sub>
                          </m:sSub>
                        </m:e>
                      </m:d>
                    </m:oMath>
                  </m:oMathPara>
                </a14:m>
                <a:endParaRPr lang="es-ES" sz="1800" dirty="0">
                  <a:solidFill>
                    <a:schemeClr val="bg1"/>
                  </a:solidFill>
                </a:endParaRPr>
              </a:p>
            </p:txBody>
          </p:sp>
        </mc:Choice>
        <mc:Fallback>
          <p:sp>
            <p:nvSpPr>
              <p:cNvPr id="3" name="Marcador de contenido 2">
                <a:extLst>
                  <a:ext uri="{FF2B5EF4-FFF2-40B4-BE49-F238E27FC236}">
                    <a16:creationId xmlns:a16="http://schemas.microsoft.com/office/drawing/2014/main" id="{36A2DA2D-AD6F-4253-8DB1-A84FE46934F8}"/>
                  </a:ext>
                </a:extLst>
              </p:cNvPr>
              <p:cNvSpPr>
                <a:spLocks noGrp="1" noRot="1" noChangeAspect="1" noMove="1" noResize="1" noEditPoints="1" noAdjustHandles="1" noChangeArrowheads="1" noChangeShapeType="1" noTextEdit="1"/>
              </p:cNvSpPr>
              <p:nvPr>
                <p:ph idx="1"/>
              </p:nvPr>
            </p:nvSpPr>
            <p:spPr>
              <a:xfrm>
                <a:off x="677333" y="2093858"/>
                <a:ext cx="8867720" cy="4932584"/>
              </a:xfrm>
              <a:blipFill>
                <a:blip r:embed="rId2"/>
                <a:stretch>
                  <a:fillRect l="-137" t="-741" r="-687"/>
                </a:stretch>
              </a:blipFill>
            </p:spPr>
            <p:txBody>
              <a:bodyPr/>
              <a:lstStyle/>
              <a:p>
                <a:r>
                  <a:rPr lang="es-ES">
                    <a:noFill/>
                  </a:rPr>
                  <a:t> </a:t>
                </a:r>
              </a:p>
            </p:txBody>
          </p:sp>
        </mc:Fallback>
      </mc:AlternateContent>
    </p:spTree>
    <p:extLst>
      <p:ext uri="{BB962C8B-B14F-4D97-AF65-F5344CB8AC3E}">
        <p14:creationId xmlns:p14="http://schemas.microsoft.com/office/powerpoint/2010/main" val="167798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9267C3-E1D6-40B9-A6EC-A4D0BB270C3B}"/>
              </a:ext>
            </a:extLst>
          </p:cNvPr>
          <p:cNvSpPr>
            <a:spLocks noGrp="1"/>
          </p:cNvSpPr>
          <p:nvPr>
            <p:ph type="title"/>
          </p:nvPr>
        </p:nvSpPr>
        <p:spPr/>
        <p:txBody>
          <a:bodyPr/>
          <a:lstStyle/>
          <a:p>
            <a:r>
              <a:rPr lang="es-ES" dirty="0"/>
              <a:t>Escalado no métrico</a:t>
            </a:r>
            <a:endParaRPr lang="es-ES"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36A2DA2D-AD6F-4253-8DB1-A84FE46934F8}"/>
                  </a:ext>
                </a:extLst>
              </p:cNvPr>
              <p:cNvSpPr>
                <a:spLocks noGrp="1"/>
              </p:cNvSpPr>
              <p:nvPr>
                <p:ph idx="1"/>
              </p:nvPr>
            </p:nvSpPr>
            <p:spPr>
              <a:xfrm>
                <a:off x="677333" y="2093858"/>
                <a:ext cx="8867720" cy="4932584"/>
              </a:xfrm>
            </p:spPr>
            <p:txBody>
              <a:bodyPr>
                <a:normAutofit/>
              </a:bodyPr>
              <a:lstStyle/>
              <a:p>
                <a:r>
                  <a:rPr lang="es-ES" dirty="0">
                    <a:solidFill>
                      <a:schemeClr val="bg1"/>
                    </a:solidFill>
                  </a:rPr>
                  <a:t>Las similitudes están </a:t>
                </a:r>
                <a:r>
                  <a:rPr lang="es-ES" dirty="0">
                    <a:solidFill>
                      <a:srgbClr val="FFC000"/>
                    </a:solidFill>
                  </a:rPr>
                  <a:t>relacionadas</a:t>
                </a:r>
                <a:r>
                  <a:rPr lang="es-ES" dirty="0">
                    <a:solidFill>
                      <a:schemeClr val="bg1"/>
                    </a:solidFill>
                  </a:rPr>
                  <a:t> con las distancias euclídeas mediante:</a:t>
                </a:r>
              </a:p>
              <a:p>
                <a:pPr marL="0" indent="0">
                  <a:buNone/>
                </a:pPr>
                <a:endParaRPr lang="es-ES" i="1" dirty="0">
                  <a:solidFill>
                    <a:schemeClr val="bg1"/>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s-ES" sz="1800" b="0" i="1" smtClean="0">
                              <a:solidFill>
                                <a:schemeClr val="bg1"/>
                              </a:solidFill>
                              <a:latin typeface="Cambria Math" panose="02040503050406030204" pitchFamily="18" charset="0"/>
                            </a:rPr>
                          </m:ctrlPr>
                        </m:sSubPr>
                        <m:e>
                          <m:r>
                            <a:rPr lang="es-ES" sz="1800" b="0" i="1" smtClean="0">
                              <a:solidFill>
                                <a:schemeClr val="bg1"/>
                              </a:solidFill>
                              <a:latin typeface="Cambria Math" panose="02040503050406030204" pitchFamily="18" charset="0"/>
                            </a:rPr>
                            <m:t>𝛿</m:t>
                          </m:r>
                        </m:e>
                        <m:sub>
                          <m:r>
                            <a:rPr lang="es-ES" sz="1800" b="0" i="1" smtClean="0">
                              <a:solidFill>
                                <a:schemeClr val="bg1"/>
                              </a:solidFill>
                              <a:latin typeface="Cambria Math" panose="02040503050406030204" pitchFamily="18" charset="0"/>
                            </a:rPr>
                            <m:t>𝑖𝑗</m:t>
                          </m:r>
                        </m:sub>
                      </m:sSub>
                      <m:r>
                        <a:rPr lang="es-ES" sz="1800" b="0" i="1" smtClean="0">
                          <a:solidFill>
                            <a:schemeClr val="bg1"/>
                          </a:solidFill>
                          <a:latin typeface="Cambria Math" panose="02040503050406030204" pitchFamily="18" charset="0"/>
                        </a:rPr>
                        <m:t>=</m:t>
                      </m:r>
                      <m:r>
                        <a:rPr lang="es-ES" sz="1800" b="0" i="1" smtClean="0">
                          <a:solidFill>
                            <a:schemeClr val="bg1"/>
                          </a:solidFill>
                          <a:latin typeface="Cambria Math" panose="02040503050406030204" pitchFamily="18" charset="0"/>
                        </a:rPr>
                        <m:t>𝑓</m:t>
                      </m:r>
                      <m:d>
                        <m:dPr>
                          <m:ctrlPr>
                            <a:rPr lang="es-ES" sz="1800" b="0" i="1" smtClean="0">
                              <a:solidFill>
                                <a:schemeClr val="bg1"/>
                              </a:solidFill>
                              <a:latin typeface="Cambria Math" panose="02040503050406030204" pitchFamily="18" charset="0"/>
                            </a:rPr>
                          </m:ctrlPr>
                        </m:dPr>
                        <m:e>
                          <m:sSub>
                            <m:sSubPr>
                              <m:ctrlPr>
                                <a:rPr lang="es-ES" sz="1800" b="0" i="1" smtClean="0">
                                  <a:solidFill>
                                    <a:schemeClr val="bg1"/>
                                  </a:solidFill>
                                  <a:latin typeface="Cambria Math" panose="02040503050406030204" pitchFamily="18" charset="0"/>
                                </a:rPr>
                              </m:ctrlPr>
                            </m:sSubPr>
                            <m:e>
                              <m:r>
                                <a:rPr lang="es-ES" sz="1800" b="0" i="1" smtClean="0">
                                  <a:solidFill>
                                    <a:schemeClr val="bg1"/>
                                  </a:solidFill>
                                  <a:latin typeface="Cambria Math" panose="02040503050406030204" pitchFamily="18" charset="0"/>
                                </a:rPr>
                                <m:t>𝑑</m:t>
                              </m:r>
                            </m:e>
                            <m:sub>
                              <m:r>
                                <a:rPr lang="es-ES" sz="1800" b="0" i="1" smtClean="0">
                                  <a:solidFill>
                                    <a:schemeClr val="bg1"/>
                                  </a:solidFill>
                                  <a:latin typeface="Cambria Math" panose="02040503050406030204" pitchFamily="18" charset="0"/>
                                </a:rPr>
                                <m:t>𝑖𝑗</m:t>
                              </m:r>
                            </m:sub>
                          </m:sSub>
                        </m:e>
                      </m:d>
                    </m:oMath>
                  </m:oMathPara>
                </a14:m>
                <a:endParaRPr lang="es-ES" sz="1800" dirty="0">
                  <a:solidFill>
                    <a:schemeClr val="bg1"/>
                  </a:solidFill>
                </a:endParaRPr>
              </a:p>
              <a:p>
                <a:pPr marL="0" indent="0">
                  <a:buNone/>
                </a:pPr>
                <a:endParaRPr lang="es-ES" dirty="0">
                  <a:solidFill>
                    <a:schemeClr val="bg1"/>
                  </a:solidFill>
                </a:endParaRPr>
              </a:p>
              <a:p>
                <a:pPr marL="0" indent="0">
                  <a:buNone/>
                </a:pPr>
                <a:endParaRPr lang="es-ES" sz="1800" dirty="0">
                  <a:solidFill>
                    <a:schemeClr val="bg1"/>
                  </a:solidFill>
                </a:endParaRPr>
              </a:p>
              <a:p>
                <a:r>
                  <a:rPr lang="es-ES" dirty="0">
                    <a:solidFill>
                      <a:schemeClr val="bg1"/>
                    </a:solidFill>
                  </a:rPr>
                  <a:t>La única condición que se impone es que </a:t>
                </a:r>
                <a14:m>
                  <m:oMath xmlns:m="http://schemas.openxmlformats.org/officeDocument/2006/math">
                    <m:r>
                      <a:rPr lang="es-ES" i="1">
                        <a:solidFill>
                          <a:schemeClr val="bg1"/>
                        </a:solidFill>
                        <a:latin typeface="Cambria Math" panose="02040503050406030204" pitchFamily="18" charset="0"/>
                      </a:rPr>
                      <m:t>𝑓</m:t>
                    </m:r>
                  </m:oMath>
                </a14:m>
                <a:r>
                  <a:rPr lang="es-ES" dirty="0">
                    <a:solidFill>
                      <a:schemeClr val="bg1"/>
                    </a:solidFill>
                  </a:rPr>
                  <a:t> sea una función </a:t>
                </a:r>
                <a:r>
                  <a:rPr lang="es-ES" dirty="0">
                    <a:solidFill>
                      <a:srgbClr val="92D050"/>
                    </a:solidFill>
                  </a:rPr>
                  <a:t>monótona</a:t>
                </a:r>
                <a:r>
                  <a:rPr lang="es-ES" dirty="0">
                    <a:solidFill>
                      <a:schemeClr val="bg1"/>
                    </a:solidFill>
                  </a:rPr>
                  <a:t>, es decir:</a:t>
                </a:r>
              </a:p>
              <a:p>
                <a:pPr marL="0" indent="0">
                  <a:buNone/>
                </a:pPr>
                <a:endParaRPr lang="es-ES" i="1" dirty="0">
                  <a:solidFill>
                    <a:schemeClr val="bg1"/>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s-ES" i="1">
                              <a:solidFill>
                                <a:schemeClr val="bg1"/>
                              </a:solidFill>
                              <a:latin typeface="Cambria Math" panose="02040503050406030204" pitchFamily="18" charset="0"/>
                            </a:rPr>
                          </m:ctrlPr>
                        </m:sSubPr>
                        <m:e>
                          <m:r>
                            <a:rPr lang="es-ES" i="1">
                              <a:solidFill>
                                <a:schemeClr val="bg1"/>
                              </a:solidFill>
                              <a:latin typeface="Cambria Math" panose="02040503050406030204" pitchFamily="18" charset="0"/>
                            </a:rPr>
                            <m:t>𝛿</m:t>
                          </m:r>
                        </m:e>
                        <m:sub>
                          <m:r>
                            <a:rPr lang="es-ES" i="1">
                              <a:solidFill>
                                <a:schemeClr val="bg1"/>
                              </a:solidFill>
                              <a:latin typeface="Cambria Math" panose="02040503050406030204" pitchFamily="18" charset="0"/>
                            </a:rPr>
                            <m:t>𝑖𝑗</m:t>
                          </m:r>
                        </m:sub>
                      </m:sSub>
                      <m:r>
                        <a:rPr lang="es-ES" i="1">
                          <a:solidFill>
                            <a:schemeClr val="bg1"/>
                          </a:solidFill>
                          <a:latin typeface="Cambria Math" panose="02040503050406030204" pitchFamily="18" charset="0"/>
                        </a:rPr>
                        <m:t>&gt;</m:t>
                      </m:r>
                      <m:sSub>
                        <m:sSubPr>
                          <m:ctrlPr>
                            <a:rPr lang="es-ES" i="1">
                              <a:solidFill>
                                <a:schemeClr val="bg1"/>
                              </a:solidFill>
                              <a:latin typeface="Cambria Math" panose="02040503050406030204" pitchFamily="18" charset="0"/>
                            </a:rPr>
                          </m:ctrlPr>
                        </m:sSubPr>
                        <m:e>
                          <m:r>
                            <a:rPr lang="es-ES" i="1">
                              <a:solidFill>
                                <a:schemeClr val="bg1"/>
                              </a:solidFill>
                              <a:latin typeface="Cambria Math" panose="02040503050406030204" pitchFamily="18" charset="0"/>
                            </a:rPr>
                            <m:t>𝛿</m:t>
                          </m:r>
                        </m:e>
                        <m:sub>
                          <m:r>
                            <a:rPr lang="es-ES" b="0" i="1" smtClean="0">
                              <a:solidFill>
                                <a:schemeClr val="bg1"/>
                              </a:solidFill>
                              <a:latin typeface="Cambria Math" panose="02040503050406030204" pitchFamily="18" charset="0"/>
                            </a:rPr>
                            <m:t>𝑖h</m:t>
                          </m:r>
                        </m:sub>
                      </m:sSub>
                      <m:r>
                        <a:rPr lang="es-ES" i="1" smtClean="0">
                          <a:solidFill>
                            <a:schemeClr val="bg1"/>
                          </a:solidFill>
                          <a:latin typeface="Cambria Math" panose="02040503050406030204" pitchFamily="18" charset="0"/>
                          <a:ea typeface="Cambria Math" panose="02040503050406030204" pitchFamily="18" charset="0"/>
                        </a:rPr>
                        <m:t>⟺</m:t>
                      </m:r>
                      <m:sSub>
                        <m:sSubPr>
                          <m:ctrlPr>
                            <a:rPr lang="es-ES" i="1">
                              <a:solidFill>
                                <a:schemeClr val="bg1"/>
                              </a:solidFill>
                              <a:latin typeface="Cambria Math" panose="02040503050406030204" pitchFamily="18" charset="0"/>
                            </a:rPr>
                          </m:ctrlPr>
                        </m:sSubPr>
                        <m:e>
                          <m:r>
                            <a:rPr lang="es-ES" b="0" i="1" smtClean="0">
                              <a:solidFill>
                                <a:schemeClr val="bg1"/>
                              </a:solidFill>
                              <a:latin typeface="Cambria Math" panose="02040503050406030204" pitchFamily="18" charset="0"/>
                            </a:rPr>
                            <m:t>𝑑</m:t>
                          </m:r>
                        </m:e>
                        <m:sub>
                          <m:r>
                            <a:rPr lang="es-ES" i="1">
                              <a:solidFill>
                                <a:schemeClr val="bg1"/>
                              </a:solidFill>
                              <a:latin typeface="Cambria Math" panose="02040503050406030204" pitchFamily="18" charset="0"/>
                            </a:rPr>
                            <m:t>𝑖𝑗</m:t>
                          </m:r>
                        </m:sub>
                      </m:sSub>
                      <m:r>
                        <a:rPr lang="es-ES" b="0" i="1" smtClean="0">
                          <a:solidFill>
                            <a:schemeClr val="bg1"/>
                          </a:solidFill>
                          <a:latin typeface="Cambria Math" panose="02040503050406030204" pitchFamily="18" charset="0"/>
                        </a:rPr>
                        <m:t>&gt;</m:t>
                      </m:r>
                      <m:sSub>
                        <m:sSubPr>
                          <m:ctrlPr>
                            <a:rPr lang="es-ES" i="1">
                              <a:solidFill>
                                <a:schemeClr val="bg1"/>
                              </a:solidFill>
                              <a:latin typeface="Cambria Math" panose="02040503050406030204" pitchFamily="18" charset="0"/>
                            </a:rPr>
                          </m:ctrlPr>
                        </m:sSubPr>
                        <m:e>
                          <m:r>
                            <a:rPr lang="es-ES" b="0" i="1" smtClean="0">
                              <a:solidFill>
                                <a:schemeClr val="bg1"/>
                              </a:solidFill>
                              <a:latin typeface="Cambria Math" panose="02040503050406030204" pitchFamily="18" charset="0"/>
                            </a:rPr>
                            <m:t>𝑑</m:t>
                          </m:r>
                        </m:e>
                        <m:sub>
                          <m:r>
                            <a:rPr lang="es-ES" b="0" i="1" smtClean="0">
                              <a:solidFill>
                                <a:schemeClr val="bg1"/>
                              </a:solidFill>
                              <a:latin typeface="Cambria Math" panose="02040503050406030204" pitchFamily="18" charset="0"/>
                            </a:rPr>
                            <m:t>𝑖h</m:t>
                          </m:r>
                        </m:sub>
                      </m:sSub>
                    </m:oMath>
                  </m:oMathPara>
                </a14:m>
                <a:endParaRPr lang="es-ES" sz="1800" dirty="0">
                  <a:solidFill>
                    <a:schemeClr val="bg1"/>
                  </a:solidFill>
                </a:endParaRPr>
              </a:p>
            </p:txBody>
          </p:sp>
        </mc:Choice>
        <mc:Fallback>
          <p:sp>
            <p:nvSpPr>
              <p:cNvPr id="3" name="Marcador de contenido 2">
                <a:extLst>
                  <a:ext uri="{FF2B5EF4-FFF2-40B4-BE49-F238E27FC236}">
                    <a16:creationId xmlns:a16="http://schemas.microsoft.com/office/drawing/2014/main" id="{36A2DA2D-AD6F-4253-8DB1-A84FE46934F8}"/>
                  </a:ext>
                </a:extLst>
              </p:cNvPr>
              <p:cNvSpPr>
                <a:spLocks noGrp="1" noRot="1" noChangeAspect="1" noMove="1" noResize="1" noEditPoints="1" noAdjustHandles="1" noChangeArrowheads="1" noChangeShapeType="1" noTextEdit="1"/>
              </p:cNvSpPr>
              <p:nvPr>
                <p:ph idx="1"/>
              </p:nvPr>
            </p:nvSpPr>
            <p:spPr>
              <a:xfrm>
                <a:off x="677333" y="2093858"/>
                <a:ext cx="8867720" cy="4932584"/>
              </a:xfrm>
              <a:blipFill>
                <a:blip r:embed="rId2"/>
                <a:stretch>
                  <a:fillRect l="-137" t="-741"/>
                </a:stretch>
              </a:blipFill>
            </p:spPr>
            <p:txBody>
              <a:bodyPr/>
              <a:lstStyle/>
              <a:p>
                <a:r>
                  <a:rPr lang="es-ES">
                    <a:noFill/>
                  </a:rPr>
                  <a:t> </a:t>
                </a:r>
              </a:p>
            </p:txBody>
          </p:sp>
        </mc:Fallback>
      </mc:AlternateContent>
    </p:spTree>
    <p:extLst>
      <p:ext uri="{BB962C8B-B14F-4D97-AF65-F5344CB8AC3E}">
        <p14:creationId xmlns:p14="http://schemas.microsoft.com/office/powerpoint/2010/main" val="540354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9267C3-E1D6-40B9-A6EC-A4D0BB270C3B}"/>
              </a:ext>
            </a:extLst>
          </p:cNvPr>
          <p:cNvSpPr>
            <a:spLocks noGrp="1"/>
          </p:cNvSpPr>
          <p:nvPr>
            <p:ph type="title"/>
          </p:nvPr>
        </p:nvSpPr>
        <p:spPr/>
        <p:txBody>
          <a:bodyPr/>
          <a:lstStyle/>
          <a:p>
            <a:r>
              <a:rPr lang="es-ES" dirty="0"/>
              <a:t>Escalado no métrico</a:t>
            </a:r>
            <a:endParaRPr lang="es-ES"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36A2DA2D-AD6F-4253-8DB1-A84FE46934F8}"/>
                  </a:ext>
                </a:extLst>
              </p:cNvPr>
              <p:cNvSpPr>
                <a:spLocks noGrp="1"/>
              </p:cNvSpPr>
              <p:nvPr>
                <p:ph idx="1"/>
              </p:nvPr>
            </p:nvSpPr>
            <p:spPr>
              <a:xfrm>
                <a:off x="677333" y="2093858"/>
                <a:ext cx="8867720" cy="4932584"/>
              </a:xfrm>
            </p:spPr>
            <p:txBody>
              <a:bodyPr>
                <a:normAutofit/>
              </a:bodyPr>
              <a:lstStyle/>
              <a:p>
                <a:r>
                  <a:rPr lang="es-ES" dirty="0">
                    <a:solidFill>
                      <a:schemeClr val="bg1"/>
                    </a:solidFill>
                  </a:rPr>
                  <a:t>El objetivo que se pretende es encontrar unas coordenadas (usualmente se selecciona </a:t>
                </a:r>
                <a14:m>
                  <m:oMath xmlns:m="http://schemas.openxmlformats.org/officeDocument/2006/math">
                    <m:r>
                      <a:rPr lang="es-ES" i="1" dirty="0" smtClean="0">
                        <a:solidFill>
                          <a:schemeClr val="bg1"/>
                        </a:solidFill>
                        <a:latin typeface="Cambria Math" panose="02040503050406030204" pitchFamily="18" charset="0"/>
                      </a:rPr>
                      <m:t>𝑟</m:t>
                    </m:r>
                    <m:r>
                      <a:rPr lang="es-ES" i="1" dirty="0" smtClean="0">
                        <a:solidFill>
                          <a:schemeClr val="bg1"/>
                        </a:solidFill>
                        <a:latin typeface="Cambria Math" panose="02040503050406030204" pitchFamily="18" charset="0"/>
                      </a:rPr>
                      <m:t>=</m:t>
                    </m:r>
                    <m:r>
                      <a:rPr lang="es-ES" i="1" dirty="0" smtClean="0">
                        <a:solidFill>
                          <a:schemeClr val="bg1"/>
                        </a:solidFill>
                        <a:latin typeface="Cambria Math" panose="02040503050406030204" pitchFamily="18" charset="0"/>
                      </a:rPr>
                      <m:t>2</m:t>
                    </m:r>
                    <m:r>
                      <a:rPr lang="es-ES" i="1" dirty="0" smtClean="0">
                        <a:solidFill>
                          <a:schemeClr val="bg1"/>
                        </a:solidFill>
                        <a:latin typeface="Cambria Math" panose="02040503050406030204" pitchFamily="18" charset="0"/>
                      </a:rPr>
                      <m:t> </m:t>
                    </m:r>
                  </m:oMath>
                </a14:m>
                <a:r>
                  <a:rPr lang="es-ES" dirty="0">
                    <a:solidFill>
                      <a:schemeClr val="bg1"/>
                    </a:solidFill>
                  </a:rPr>
                  <a:t>para ver gráficamente) que sean capaces de reproducir estas distancias a partir únicamente de la condición de monotonía.</a:t>
                </a:r>
              </a:p>
              <a:p>
                <a:endParaRPr lang="es-ES" dirty="0">
                  <a:solidFill>
                    <a:schemeClr val="bg1"/>
                  </a:solidFill>
                </a:endParaRPr>
              </a:p>
              <a:p>
                <a:endParaRPr lang="es-ES" dirty="0">
                  <a:solidFill>
                    <a:schemeClr val="bg1"/>
                  </a:solidFill>
                </a:endParaRPr>
              </a:p>
              <a:p>
                <a:r>
                  <a:rPr lang="es-ES" dirty="0">
                    <a:solidFill>
                      <a:schemeClr val="bg1"/>
                    </a:solidFill>
                  </a:rPr>
                  <a:t> Para ello hay que definir: </a:t>
                </a:r>
              </a:p>
              <a:p>
                <a:endParaRPr lang="es-ES" dirty="0">
                  <a:solidFill>
                    <a:schemeClr val="bg1"/>
                  </a:solidFill>
                </a:endParaRPr>
              </a:p>
              <a:p>
                <a:pPr lvl="1">
                  <a:buFont typeface="+mj-lt"/>
                  <a:buAutoNum type="arabicPeriod"/>
                </a:pPr>
                <a:r>
                  <a:rPr lang="es-ES" sz="1800" dirty="0">
                    <a:solidFill>
                      <a:schemeClr val="bg1"/>
                    </a:solidFill>
                  </a:rPr>
                  <a:t>Un </a:t>
                </a:r>
                <a:r>
                  <a:rPr lang="es-ES" sz="1800" dirty="0">
                    <a:solidFill>
                      <a:srgbClr val="FFC000"/>
                    </a:solidFill>
                  </a:rPr>
                  <a:t>criterio de bondad del ajuste </a:t>
                </a:r>
                <a:r>
                  <a:rPr lang="es-ES" sz="1800" dirty="0">
                    <a:solidFill>
                      <a:schemeClr val="bg1"/>
                    </a:solidFill>
                  </a:rPr>
                  <a:t>que sea invariante ante transformaciones monótonas de los datos.</a:t>
                </a:r>
              </a:p>
              <a:p>
                <a:pPr lvl="1">
                  <a:buFont typeface="+mj-lt"/>
                  <a:buAutoNum type="arabicPeriod"/>
                </a:pPr>
                <a:endParaRPr lang="es-ES" sz="1800" dirty="0">
                  <a:solidFill>
                    <a:schemeClr val="bg1"/>
                  </a:solidFill>
                </a:endParaRPr>
              </a:p>
              <a:p>
                <a:pPr lvl="1">
                  <a:buFont typeface="+mj-lt"/>
                  <a:buAutoNum type="arabicPeriod"/>
                </a:pPr>
                <a:r>
                  <a:rPr lang="es-ES" sz="1800" dirty="0">
                    <a:solidFill>
                      <a:schemeClr val="bg1"/>
                    </a:solidFill>
                  </a:rPr>
                  <a:t>Un </a:t>
                </a:r>
                <a:r>
                  <a:rPr lang="es-ES" sz="1800" dirty="0">
                    <a:solidFill>
                      <a:srgbClr val="92D050"/>
                    </a:solidFill>
                  </a:rPr>
                  <a:t>algoritmo</a:t>
                </a:r>
                <a:r>
                  <a:rPr lang="es-ES" sz="1800" dirty="0">
                    <a:solidFill>
                      <a:schemeClr val="bg1"/>
                    </a:solidFill>
                  </a:rPr>
                  <a:t> para obtener las coordenadas, optimizando el criterio establecido.</a:t>
                </a:r>
              </a:p>
            </p:txBody>
          </p:sp>
        </mc:Choice>
        <mc:Fallback>
          <p:sp>
            <p:nvSpPr>
              <p:cNvPr id="3" name="Marcador de contenido 2">
                <a:extLst>
                  <a:ext uri="{FF2B5EF4-FFF2-40B4-BE49-F238E27FC236}">
                    <a16:creationId xmlns:a16="http://schemas.microsoft.com/office/drawing/2014/main" id="{36A2DA2D-AD6F-4253-8DB1-A84FE46934F8}"/>
                  </a:ext>
                </a:extLst>
              </p:cNvPr>
              <p:cNvSpPr>
                <a:spLocks noGrp="1" noRot="1" noChangeAspect="1" noMove="1" noResize="1" noEditPoints="1" noAdjustHandles="1" noChangeArrowheads="1" noChangeShapeType="1" noTextEdit="1"/>
              </p:cNvSpPr>
              <p:nvPr>
                <p:ph idx="1"/>
              </p:nvPr>
            </p:nvSpPr>
            <p:spPr>
              <a:xfrm>
                <a:off x="677333" y="2093858"/>
                <a:ext cx="8867720" cy="4932584"/>
              </a:xfrm>
              <a:blipFill>
                <a:blip r:embed="rId2"/>
                <a:stretch>
                  <a:fillRect l="-137" t="-741"/>
                </a:stretch>
              </a:blipFill>
            </p:spPr>
            <p:txBody>
              <a:bodyPr/>
              <a:lstStyle/>
              <a:p>
                <a:r>
                  <a:rPr lang="es-ES">
                    <a:noFill/>
                  </a:rPr>
                  <a:t> </a:t>
                </a:r>
              </a:p>
            </p:txBody>
          </p:sp>
        </mc:Fallback>
      </mc:AlternateContent>
    </p:spTree>
    <p:extLst>
      <p:ext uri="{BB962C8B-B14F-4D97-AF65-F5344CB8AC3E}">
        <p14:creationId xmlns:p14="http://schemas.microsoft.com/office/powerpoint/2010/main" val="326238315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otalTime>152</TotalTime>
  <Words>1025</Words>
  <Application>Microsoft Office PowerPoint</Application>
  <PresentationFormat>Panorámica</PresentationFormat>
  <Paragraphs>83</Paragraphs>
  <Slides>13</Slides>
  <Notes>0</Notes>
  <HiddenSlides>0</HiddenSlides>
  <MMClips>0</MMClips>
  <ScaleCrop>false</ScaleCrop>
  <HeadingPairs>
    <vt:vector size="6" baseType="variant">
      <vt:variant>
        <vt:lpstr>Fuentes usadas</vt:lpstr>
      </vt:variant>
      <vt:variant>
        <vt:i4>6</vt:i4>
      </vt:variant>
      <vt:variant>
        <vt:lpstr>Tema</vt:lpstr>
      </vt:variant>
      <vt:variant>
        <vt:i4>2</vt:i4>
      </vt:variant>
      <vt:variant>
        <vt:lpstr>Títulos de diapositiva</vt:lpstr>
      </vt:variant>
      <vt:variant>
        <vt:i4>13</vt:i4>
      </vt:variant>
    </vt:vector>
  </HeadingPairs>
  <TitlesOfParts>
    <vt:vector size="21" baseType="lpstr">
      <vt:lpstr>Arial</vt:lpstr>
      <vt:lpstr>Calibri</vt:lpstr>
      <vt:lpstr>Calibri Light</vt:lpstr>
      <vt:lpstr>Cambria Math</vt:lpstr>
      <vt:lpstr>Trebuchet MS</vt:lpstr>
      <vt:lpstr>Wingdings 3</vt:lpstr>
      <vt:lpstr>Tema de Office</vt:lpstr>
      <vt:lpstr>Faceta</vt:lpstr>
      <vt:lpstr>Escalado no métrico</vt:lpstr>
      <vt:lpstr>Escalado no métrico</vt:lpstr>
      <vt:lpstr>Escalado no métrico</vt:lpstr>
      <vt:lpstr>Escalado no métrico</vt:lpstr>
      <vt:lpstr>Escalado no métrico</vt:lpstr>
      <vt:lpstr>Escalado no métrico</vt:lpstr>
      <vt:lpstr>Escalado no métrico</vt:lpstr>
      <vt:lpstr>Escalado no métrico</vt:lpstr>
      <vt:lpstr>Escalado no métrico</vt:lpstr>
      <vt:lpstr>Construcción de las coordenadas principales</vt:lpstr>
      <vt:lpstr>Ejemplo II</vt:lpstr>
      <vt:lpstr>Ejemplo II</vt:lpstr>
      <vt:lpstr>Ejemplo II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Escalado no métrico</dc:title>
  <dc:creator>Elisa Cabana</dc:creator>
  <cp:lastModifiedBy>Elisa Cabana</cp:lastModifiedBy>
  <cp:revision>11</cp:revision>
  <dcterms:created xsi:type="dcterms:W3CDTF">2020-01-21T14:03:32Z</dcterms:created>
  <dcterms:modified xsi:type="dcterms:W3CDTF">2020-01-21T16:36:01Z</dcterms:modified>
</cp:coreProperties>
</file>