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358" r:id="rId4"/>
    <p:sldId id="380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6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8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Regresión</a:t>
            </a:r>
            <a:r>
              <a:rPr lang="en-US" sz="4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logística</a:t>
            </a:r>
            <a:endParaRPr lang="en-US" sz="4000" kern="120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Modelo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multilogit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El modelo </a:t>
                </a:r>
                <a:r>
                  <a:rPr lang="es-ES" dirty="0" err="1">
                    <a:solidFill>
                      <a:schemeClr val="bg1"/>
                    </a:solidFill>
                  </a:rPr>
                  <a:t>logit</a:t>
                </a:r>
                <a:r>
                  <a:rPr lang="es-ES" dirty="0">
                    <a:solidFill>
                      <a:schemeClr val="bg1"/>
                    </a:solidFill>
                  </a:rPr>
                  <a:t> puede generalizarse para más de dos poblaciones, es decir, para variables cualitativas con más de dos niveles posibles.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Supongamos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poblaciones, llamando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a la probabilidad de que el elemento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pertenezca a la clase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podemos escribir: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s-ES" sz="2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s-E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s-E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  <m:sup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ES" sz="20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para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Y para</a:t>
                </a:r>
                <a:r>
                  <a:rPr lang="es-ES" i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ES" i="1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  <m:sup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E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  <a:blipFill>
                <a:blip r:embed="rId2"/>
                <a:stretch>
                  <a:fillRect l="-567" t="-8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25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Modelo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multilogit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Notemos primero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un vector p-dimensional.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Y que: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El </a:t>
                </a:r>
                <a:r>
                  <a:rPr lang="en-US" dirty="0" err="1">
                    <a:solidFill>
                      <a:schemeClr val="bg1"/>
                    </a:solidFill>
                  </a:rPr>
                  <a:t>modelo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logístico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puede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aplicarse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cuando</a:t>
                </a:r>
                <a:r>
                  <a:rPr lang="en-US" dirty="0">
                    <a:solidFill>
                      <a:schemeClr val="bg1"/>
                    </a:solidFill>
                  </a:rPr>
                  <a:t> las variables </a:t>
                </a:r>
                <a:r>
                  <a:rPr lang="en-US" dirty="0" err="1">
                    <a:solidFill>
                      <a:schemeClr val="bg1"/>
                    </a:solidFill>
                  </a:rPr>
                  <a:t>explicativas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rgbClr val="FFC000"/>
                    </a:solidFill>
                  </a:rPr>
                  <a:t>no son </a:t>
                </a:r>
                <a:r>
                  <a:rPr lang="en-US" dirty="0" err="1">
                    <a:solidFill>
                      <a:srgbClr val="FFC000"/>
                    </a:solidFill>
                  </a:rPr>
                  <a:t>Normales</a:t>
                </a:r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:r>
                  <a:rPr lang="en-US" dirty="0" err="1">
                    <a:solidFill>
                      <a:schemeClr val="bg1"/>
                    </a:solidFill>
                  </a:rPr>
                  <a:t>incluyendo</a:t>
                </a:r>
                <a:r>
                  <a:rPr lang="en-US" dirty="0">
                    <a:solidFill>
                      <a:schemeClr val="bg1"/>
                    </a:solidFill>
                  </a:rPr>
                  <a:t> variables </a:t>
                </a:r>
                <a:r>
                  <a:rPr lang="en-US" dirty="0" err="1">
                    <a:solidFill>
                      <a:srgbClr val="92D050"/>
                    </a:solidFill>
                  </a:rPr>
                  <a:t>discretas</a:t>
                </a:r>
                <a:r>
                  <a:rPr lang="en-US" dirty="0">
                    <a:solidFill>
                      <a:schemeClr val="bg1"/>
                    </a:solidFill>
                  </a:rPr>
                  <a:t> y variables </a:t>
                </a:r>
                <a:r>
                  <a:rPr lang="en-US" dirty="0" err="1">
                    <a:solidFill>
                      <a:srgbClr val="FFFF00"/>
                    </a:solidFill>
                  </a:rPr>
                  <a:t>categóricas</a:t>
                </a:r>
                <a:r>
                  <a:rPr lang="en-US" dirty="0">
                    <a:solidFill>
                      <a:schemeClr val="bg1"/>
                    </a:solidFill>
                  </a:rPr>
                  <a:t> que </a:t>
                </a:r>
                <a:r>
                  <a:rPr lang="en-US" dirty="0" err="1">
                    <a:solidFill>
                      <a:schemeClr val="bg1"/>
                    </a:solidFill>
                  </a:rPr>
                  <a:t>pueden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incluirse</a:t>
                </a:r>
                <a:r>
                  <a:rPr lang="en-US" dirty="0">
                    <a:solidFill>
                      <a:schemeClr val="bg1"/>
                    </a:solidFill>
                  </a:rPr>
                  <a:t> en el </a:t>
                </a:r>
                <a:r>
                  <a:rPr lang="en-US" dirty="0" err="1">
                    <a:solidFill>
                      <a:schemeClr val="bg1"/>
                    </a:solidFill>
                  </a:rPr>
                  <a:t>modelo</a:t>
                </a:r>
                <a:r>
                  <a:rPr lang="en-US" dirty="0">
                    <a:solidFill>
                      <a:schemeClr val="bg1"/>
                    </a:solidFill>
                  </a:rPr>
                  <a:t> via variables dummy (0/1)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  <a:blipFill>
                <a:blip r:embed="rId2"/>
                <a:stretch>
                  <a:fillRect l="-142" t="-8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48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Regresión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Uno de los </a:t>
                </a:r>
                <a:r>
                  <a:rPr lang="es-ES" dirty="0">
                    <a:solidFill>
                      <a:srgbClr val="FFC000"/>
                    </a:solidFill>
                  </a:rPr>
                  <a:t>problemas</a:t>
                </a:r>
                <a:r>
                  <a:rPr lang="es-ES" dirty="0">
                    <a:solidFill>
                      <a:schemeClr val="bg1"/>
                    </a:solidFill>
                  </a:rPr>
                  <a:t> de la clasificación bayesiana es que se asume que la variable aleatoria tiene una distribución específica en la población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Esto </a:t>
                </a:r>
                <a:r>
                  <a:rPr lang="es-ES" dirty="0">
                    <a:solidFill>
                      <a:srgbClr val="92D050"/>
                    </a:solidFill>
                  </a:rPr>
                  <a:t>restringe</a:t>
                </a:r>
                <a:r>
                  <a:rPr lang="es-ES" dirty="0">
                    <a:solidFill>
                      <a:schemeClr val="bg1"/>
                    </a:solidFill>
                  </a:rPr>
                  <a:t> el tipo de variables que pueden usarse en las reglas discriminantes lineal y cuadrática.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Sin embargo, un </a:t>
                </a:r>
                <a:r>
                  <a:rPr lang="es-ES" dirty="0">
                    <a:solidFill>
                      <a:srgbClr val="FFFF00"/>
                    </a:solidFill>
                  </a:rPr>
                  <a:t>marco probabilístico </a:t>
                </a:r>
                <a:r>
                  <a:rPr lang="es-ES" dirty="0">
                    <a:solidFill>
                      <a:schemeClr val="bg1"/>
                    </a:solidFill>
                  </a:rPr>
                  <a:t>aporta un soporte muy fuerte a las decisiones, la pregunta es si se podrían calcular las probabilidades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sin tener conocimiento a priori de las densidades.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  <a:blipFill>
                <a:blip r:embed="rId2"/>
                <a:stretch>
                  <a:fillRect l="-142" t="-8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20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Regresión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Para evitar usar el Teorema de Bayes, una posibilidad es asumir que esa probabilidad es igual a cierta función positiva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endParaRPr lang="es-E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tal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La pregunta es qué funciones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las más apropiadas para obtener buenas clasificaciones.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  <a:blipFill>
                <a:blip r:embed="rId2"/>
                <a:stretch>
                  <a:fillRect l="-567" t="-8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9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Regresión logística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5416"/>
            <a:ext cx="8596668" cy="493258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Consideremos el problema de discriminación o clasificación entre dos poblaciones.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Y supongamos que además de las variables explicativas tenemos una variable respuesta que toma valor cero para una de esas poblaciones y valor uno para la otra. 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En caso de que sean clases no numéricas siempre se pueden transformar a estos valores.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2000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5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Regresión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El primer enfoque para tratar de obtener un modelo que explique la respuesta es considerar un modelo de regresión: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b="1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Pero esto presenta problemas. Primero tomemos esperanzas en la expresión anterior para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quedaría por un lado: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ES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ES" b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s-E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s-E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E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lang="es-ES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s-ES" b="1" dirty="0">
                  <a:solidFill>
                    <a:srgbClr val="FFC000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  <a:blipFill>
                <a:blip r:embed="rId2"/>
                <a:stretch>
                  <a:fillRect l="-142" t="-8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98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Regresión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Ahora, sabemos que la variable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binomial y toma valores cero y uno, supongamos que toma valor uno con probabilidad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valor cero con probabilidad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La esperanza de </a:t>
                </a:r>
                <a14:m>
                  <m:oMath xmlns:m="http://schemas.openxmlformats.org/officeDocument/2006/math">
                    <m:r>
                      <a:rPr lang="es-ES" b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será: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1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×1+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×0=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Con lo cual podemos concluir que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E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lang="es-ES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s-ES" b="1" dirty="0">
                  <a:solidFill>
                    <a:srgbClr val="FFC000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  <a:blipFill>
                <a:blip r:embed="rId2"/>
                <a:stretch>
                  <a:fillRect l="-142" t="-8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20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Regresión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Esto tiene el problema de que si estimamos el modelo lineal, la predicción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será la probabilidad de que un individuo con características definidas por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pertenezca a la segunda población (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).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Sin embargo, no hay ninguna garantía de que esa estimación esté entre cero y uno, y debe estarlo porque es una probabilidad. Esto es un problema porque incluso pueden aparecer valores negativos.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Si queremos que el modelo construido para discriminar nos proporcione directamente la probabilidad de pertenecer a cada población, debemos transformar la variable respuesta para garantizar que la respuesta prevista esté entre cero y uno: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s-ES" b="1" i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b="1" i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s-ES" b="1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b="1" dirty="0">
                  <a:solidFill>
                    <a:srgbClr val="92D050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  <a:blipFill>
                <a:blip r:embed="rId2"/>
                <a:stretch>
                  <a:fillRect l="-142" t="-865" r="-113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61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Regresión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De esta manera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estará entre cero y uno si escogemos una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para que tenga esa propiedad.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Como por ejemplo, la </a:t>
                </a:r>
                <a:r>
                  <a:rPr lang="es-ES" dirty="0">
                    <a:solidFill>
                      <a:srgbClr val="FFC000"/>
                    </a:solidFill>
                  </a:rPr>
                  <a:t>función logística</a:t>
                </a:r>
                <a:r>
                  <a:rPr lang="es-ES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s-E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s-E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s-ES" b="1" dirty="0">
                  <a:solidFill>
                    <a:srgbClr val="92D050"/>
                  </a:solidFill>
                </a:endParaRPr>
              </a:p>
              <a:p>
                <a:pPr marL="0" indent="0">
                  <a:buNone/>
                </a:pPr>
                <a:endParaRPr lang="es-ES" b="1" dirty="0">
                  <a:solidFill>
                    <a:srgbClr val="92D050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Esta función tiene varias ventajas, una de ellas su </a:t>
                </a:r>
                <a:r>
                  <a:rPr lang="es-ES" dirty="0">
                    <a:solidFill>
                      <a:srgbClr val="FFFF00"/>
                    </a:solidFill>
                  </a:rPr>
                  <a:t>continuidad</a:t>
                </a:r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  <a:blipFill>
                <a:blip r:embed="rId2"/>
                <a:stretch>
                  <a:fillRect l="-142" t="-865" r="-92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56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Modelo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logit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Además como: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s-E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s-E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s-E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s-E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s-ES" b="1" dirty="0">
                  <a:solidFill>
                    <a:srgbClr val="FFC000"/>
                  </a:solidFill>
                </a:endParaRPr>
              </a:p>
              <a:p>
                <a:pPr marL="0" indent="0">
                  <a:buNone/>
                </a:pPr>
                <a:endParaRPr lang="es-ES" b="1" dirty="0">
                  <a:solidFill>
                    <a:srgbClr val="92D050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resulta que: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E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s-E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E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s-E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se le llama </a:t>
                </a:r>
                <a:r>
                  <a:rPr lang="es-ES" dirty="0">
                    <a:solidFill>
                      <a:srgbClr val="FFFF00"/>
                    </a:solidFill>
                  </a:rPr>
                  <a:t>variable </a:t>
                </a:r>
                <a:r>
                  <a:rPr lang="es-ES" dirty="0" err="1">
                    <a:solidFill>
                      <a:srgbClr val="FFFF00"/>
                    </a:solidFill>
                  </a:rPr>
                  <a:t>logit</a:t>
                </a:r>
                <a:r>
                  <a:rPr lang="es-ES" dirty="0">
                    <a:solidFill>
                      <a:srgbClr val="FFFF00"/>
                    </a:solidFill>
                  </a:rPr>
                  <a:t> o modelo </a:t>
                </a:r>
                <a:r>
                  <a:rPr lang="es-ES" dirty="0" err="1">
                    <a:solidFill>
                      <a:srgbClr val="FFFF00"/>
                    </a:solidFill>
                  </a:rPr>
                  <a:t>logit</a:t>
                </a:r>
                <a:r>
                  <a:rPr lang="es-ES" dirty="0">
                    <a:solidFill>
                      <a:schemeClr val="bg1"/>
                    </a:solidFill>
                  </a:rPr>
                  <a:t>, y representa en una escala logarítmica la diferencia entre las probabilidades de pertenecer a ambas poblaciones.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  <a:blipFill>
                <a:blip r:embed="rId2"/>
                <a:stretch>
                  <a:fillRect l="-567" t="-8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2362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4209</TotalTime>
  <Words>666</Words>
  <Application>Microsoft Office PowerPoint</Application>
  <PresentationFormat>Panorámica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 Regresión logística</vt:lpstr>
      <vt:lpstr>Regresión logística</vt:lpstr>
      <vt:lpstr>Regresión logística</vt:lpstr>
      <vt:lpstr>Regresión logística</vt:lpstr>
      <vt:lpstr>Regresión logística</vt:lpstr>
      <vt:lpstr>Regresión logística</vt:lpstr>
      <vt:lpstr>Regresión logística</vt:lpstr>
      <vt:lpstr>Regresión logística</vt:lpstr>
      <vt:lpstr>Modelo logit</vt:lpstr>
      <vt:lpstr>Modelo multilogit</vt:lpstr>
      <vt:lpstr>Modelo multilogit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kNN</dc:title>
  <dc:creator>Elisa Cabana</dc:creator>
  <cp:lastModifiedBy>Elisa Cabana</cp:lastModifiedBy>
  <cp:revision>49</cp:revision>
  <dcterms:created xsi:type="dcterms:W3CDTF">2020-02-16T15:35:21Z</dcterms:created>
  <dcterms:modified xsi:type="dcterms:W3CDTF">2020-02-19T14:48:54Z</dcterms:modified>
</cp:coreProperties>
</file>