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8"/>
      <p:bold r:id="rId9"/>
    </p:embeddedFont>
    <p:embeddedFont>
      <p:font typeface="新細明體" panose="02020500000000000000" pitchFamily="18" charset="-120"/>
      <p:regular r:id="rId10"/>
    </p:embeddedFont>
    <p:embeddedFont>
      <p:font typeface="Barlow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-1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>
                <a:latin typeface="+mn-lt"/>
              </a:rPr>
              <a:t>題目 : </a:t>
            </a:r>
            <a:endParaRPr sz="1800" dirty="0">
              <a:latin typeface="+mn-lt"/>
            </a:endParaRPr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sz="1800" b="1" dirty="0">
                <a:latin typeface="+mj-ea"/>
                <a:ea typeface="+mj-ea"/>
              </a:rPr>
              <a:t>在速度較慢的時候，可以先從哪邊開始檢查?</a:t>
            </a:r>
            <a:endParaRPr lang="en-US" altLang="zh-TW" sz="1800" b="1" dirty="0">
              <a:latin typeface="+mj-ea"/>
              <a:ea typeface="+mj-ea"/>
            </a:endParaRPr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en-US" altLang="zh-TW" sz="1400" dirty="0">
              <a:latin typeface="+mn-lt"/>
            </a:endParaRPr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altLang="en-US" sz="1800" dirty="0">
                <a:latin typeface="+mn-lt"/>
              </a:rPr>
              <a:t>三個方法可以大幅減少程式的執行時間</a:t>
            </a:r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zh-TW" altLang="en-US" sz="1400" dirty="0">
              <a:latin typeface="+mn-lt"/>
            </a:endParaRPr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altLang="en-US" sz="1400" dirty="0">
                <a:latin typeface="+mn-lt"/>
              </a:rPr>
              <a:t>讀取資料型態選最快速的</a:t>
            </a:r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altLang="en-US" sz="1400" dirty="0">
                <a:latin typeface="+mn-lt"/>
              </a:rPr>
              <a:t>多使用內建函數</a:t>
            </a:r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altLang="en-US" sz="1400" dirty="0">
                <a:latin typeface="+mn-lt"/>
              </a:rPr>
              <a:t>向量化的資料處理</a:t>
            </a:r>
            <a:endParaRPr lang="en-US" altLang="zh-TW" sz="1400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96A0E7E-0860-47D5-B22B-61C1A4C8E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indent="0">
              <a:buNone/>
            </a:pPr>
            <a:r>
              <a:rPr lang="zh-TW" altLang="zh-TW" sz="1800" b="1" dirty="0">
                <a:latin typeface="+mj-ea"/>
                <a:ea typeface="+mj-ea"/>
              </a:rPr>
              <a:t>資料過大時應採取什麼方式讓記憶體占用量下降?</a:t>
            </a:r>
            <a:endParaRPr lang="en-US" altLang="zh-TW" sz="1800" b="1" dirty="0">
              <a:latin typeface="+mj-ea"/>
              <a:ea typeface="+mj-ea"/>
            </a:endParaRPr>
          </a:p>
          <a:p>
            <a:pPr marL="63500" indent="0">
              <a:buNone/>
            </a:pPr>
            <a:endParaRPr lang="en-US" altLang="zh-TW" sz="1800" b="1" dirty="0">
              <a:latin typeface="+mj-ea"/>
              <a:ea typeface="+mj-ea"/>
            </a:endParaRPr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altLang="en-US" sz="1800" dirty="0">
                <a:latin typeface="+mj-ea"/>
                <a:ea typeface="+mj-ea"/>
              </a:rPr>
              <a:t>整數 </a:t>
            </a:r>
            <a:r>
              <a:rPr lang="en-US" altLang="zh-TW" sz="1800" dirty="0">
                <a:latin typeface="+mj-ea"/>
                <a:ea typeface="+mj-ea"/>
              </a:rPr>
              <a:t>int </a:t>
            </a:r>
            <a:r>
              <a:rPr lang="zh-TW" altLang="en-US" sz="1800" dirty="0">
                <a:latin typeface="+mj-ea"/>
                <a:ea typeface="+mj-ea"/>
              </a:rPr>
              <a:t>資料集</a:t>
            </a:r>
            <a:endParaRPr lang="en-US" altLang="zh-TW" sz="1800" dirty="0">
              <a:latin typeface="+mj-ea"/>
              <a:ea typeface="+mj-ea"/>
            </a:endParaRPr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altLang="en-US" sz="1400" dirty="0">
                <a:latin typeface="+mj-ea"/>
                <a:ea typeface="+mj-ea"/>
              </a:rPr>
              <a:t>將整數型態 </a:t>
            </a:r>
            <a:r>
              <a:rPr lang="en-US" altLang="zh-TW" sz="1400" dirty="0">
                <a:latin typeface="+mj-ea"/>
                <a:ea typeface="+mj-ea"/>
              </a:rPr>
              <a:t>int </a:t>
            </a:r>
            <a:r>
              <a:rPr lang="zh-TW" altLang="en-US" sz="1400" dirty="0">
                <a:latin typeface="+mj-ea"/>
                <a:ea typeface="+mj-ea"/>
              </a:rPr>
              <a:t>改成 </a:t>
            </a:r>
            <a:r>
              <a:rPr lang="en-US" altLang="zh-TW" sz="1400" dirty="0" err="1">
                <a:latin typeface="+mj-ea"/>
                <a:ea typeface="+mj-ea"/>
              </a:rPr>
              <a:t>uint</a:t>
            </a:r>
            <a:r>
              <a:rPr lang="en-US" altLang="zh-TW" sz="1400" dirty="0">
                <a:latin typeface="+mj-ea"/>
                <a:ea typeface="+mj-ea"/>
              </a:rPr>
              <a:t> </a:t>
            </a:r>
            <a:r>
              <a:rPr lang="zh-TW" altLang="en-US" sz="1400" dirty="0">
                <a:latin typeface="+mj-ea"/>
                <a:ea typeface="+mj-ea"/>
              </a:rPr>
              <a:t>減少記憶體正用空間，使用前 </a:t>
            </a:r>
            <a:r>
              <a:rPr lang="en-US" altLang="zh-TW" sz="1400" dirty="0">
                <a:latin typeface="+mj-ea"/>
                <a:ea typeface="+mj-ea"/>
              </a:rPr>
              <a:t>800128bytes</a:t>
            </a:r>
            <a:r>
              <a:rPr lang="zh-TW" altLang="en-US" sz="1400" dirty="0">
                <a:latin typeface="+mj-ea"/>
                <a:ea typeface="+mj-ea"/>
              </a:rPr>
              <a:t>，使用後剩下 </a:t>
            </a:r>
            <a:r>
              <a:rPr lang="en-US" altLang="zh-TW" sz="1400" dirty="0">
                <a:latin typeface="+mj-ea"/>
                <a:ea typeface="+mj-ea"/>
              </a:rPr>
              <a:t>200128bytes</a:t>
            </a:r>
            <a:r>
              <a:rPr lang="zh-TW" altLang="en-US" sz="1400" dirty="0">
                <a:latin typeface="+mj-ea"/>
                <a:ea typeface="+mj-ea"/>
              </a:rPr>
              <a:t>，原因是因為原本有 </a:t>
            </a:r>
            <a:r>
              <a:rPr lang="en-US" altLang="zh-TW" sz="1400" dirty="0">
                <a:latin typeface="+mj-ea"/>
                <a:ea typeface="+mj-ea"/>
              </a:rPr>
              <a:t>100 </a:t>
            </a:r>
            <a:r>
              <a:rPr lang="zh-TW" altLang="en-US" sz="1400" dirty="0">
                <a:latin typeface="+mj-ea"/>
                <a:ea typeface="+mj-ea"/>
              </a:rPr>
              <a:t>個欄位是 </a:t>
            </a:r>
            <a:r>
              <a:rPr lang="en-US" altLang="zh-TW" sz="1400" dirty="0">
                <a:latin typeface="+mj-ea"/>
                <a:ea typeface="+mj-ea"/>
              </a:rPr>
              <a:t>int64</a:t>
            </a:r>
            <a:r>
              <a:rPr lang="zh-TW" altLang="en-US" sz="1400" dirty="0">
                <a:latin typeface="+mj-ea"/>
                <a:ea typeface="+mj-ea"/>
              </a:rPr>
              <a:t>，經過 </a:t>
            </a:r>
            <a:r>
              <a:rPr lang="en-US" altLang="zh-TW" sz="1400" dirty="0">
                <a:latin typeface="+mj-ea"/>
                <a:ea typeface="+mj-ea"/>
              </a:rPr>
              <a:t>downcast </a:t>
            </a:r>
            <a:r>
              <a:rPr lang="zh-TW" altLang="en-US" sz="1400" dirty="0">
                <a:latin typeface="+mj-ea"/>
                <a:ea typeface="+mj-ea"/>
              </a:rPr>
              <a:t>變成了 </a:t>
            </a:r>
            <a:r>
              <a:rPr lang="en-US" altLang="zh-TW" sz="1400" dirty="0">
                <a:latin typeface="+mj-ea"/>
                <a:ea typeface="+mj-ea"/>
              </a:rPr>
              <a:t>100 </a:t>
            </a:r>
            <a:r>
              <a:rPr lang="zh-TW" altLang="en-US" sz="1400" dirty="0">
                <a:latin typeface="+mj-ea"/>
                <a:ea typeface="+mj-ea"/>
              </a:rPr>
              <a:t>個欄位的 </a:t>
            </a:r>
            <a:r>
              <a:rPr lang="en-US" altLang="zh-TW" sz="1400" dirty="0">
                <a:latin typeface="+mj-ea"/>
                <a:ea typeface="+mj-ea"/>
              </a:rPr>
              <a:t>uint16</a:t>
            </a:r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en-US" altLang="zh-TW" sz="1200" dirty="0">
              <a:latin typeface="+mj-ea"/>
              <a:ea typeface="+mj-ea"/>
            </a:endParaRPr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en-US" altLang="zh-TW" sz="1800" dirty="0">
              <a:latin typeface="+mj-ea"/>
              <a:ea typeface="+mj-ea"/>
            </a:endParaRPr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altLang="en-US" sz="1800" dirty="0">
                <a:latin typeface="+mj-ea"/>
                <a:ea typeface="+mj-ea"/>
              </a:rPr>
              <a:t>浮點數 </a:t>
            </a:r>
            <a:r>
              <a:rPr lang="en-US" altLang="zh-TW" sz="1800" dirty="0">
                <a:latin typeface="+mj-ea"/>
                <a:ea typeface="+mj-ea"/>
              </a:rPr>
              <a:t>float</a:t>
            </a:r>
            <a:r>
              <a:rPr lang="zh-TW" altLang="en-US" sz="1800" dirty="0">
                <a:latin typeface="+mj-ea"/>
                <a:ea typeface="+mj-ea"/>
              </a:rPr>
              <a:t>資料集</a:t>
            </a:r>
            <a:endParaRPr lang="en-US" altLang="zh-TW" sz="1800" dirty="0">
              <a:latin typeface="+mj-ea"/>
              <a:ea typeface="+mj-ea"/>
            </a:endParaRPr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altLang="en-US" sz="1400" dirty="0">
                <a:latin typeface="+mj-ea"/>
                <a:ea typeface="+mj-ea"/>
              </a:rPr>
              <a:t>將浮點數型態 </a:t>
            </a:r>
            <a:r>
              <a:rPr lang="en-US" altLang="zh-TW" sz="1400" dirty="0">
                <a:latin typeface="+mj-ea"/>
                <a:ea typeface="+mj-ea"/>
              </a:rPr>
              <a:t>float64 </a:t>
            </a:r>
            <a:r>
              <a:rPr lang="zh-TW" altLang="en-US" sz="1400" dirty="0">
                <a:latin typeface="+mj-ea"/>
                <a:ea typeface="+mj-ea"/>
              </a:rPr>
              <a:t>改成 </a:t>
            </a:r>
            <a:r>
              <a:rPr lang="en-US" altLang="zh-TW" sz="1400" dirty="0">
                <a:latin typeface="+mj-ea"/>
                <a:ea typeface="+mj-ea"/>
              </a:rPr>
              <a:t>float32 </a:t>
            </a:r>
            <a:r>
              <a:rPr lang="zh-TW" altLang="en-US" sz="1400" dirty="0">
                <a:latin typeface="+mj-ea"/>
                <a:ea typeface="+mj-ea"/>
              </a:rPr>
              <a:t>減少記憶體正用空間，使用前 </a:t>
            </a:r>
            <a:r>
              <a:rPr lang="en-US" altLang="zh-TW" sz="1400" dirty="0">
                <a:latin typeface="+mj-ea"/>
                <a:ea typeface="+mj-ea"/>
              </a:rPr>
              <a:t>800128bytes</a:t>
            </a:r>
            <a:r>
              <a:rPr lang="zh-TW" altLang="en-US" sz="1400" dirty="0">
                <a:latin typeface="+mj-ea"/>
                <a:ea typeface="+mj-ea"/>
              </a:rPr>
              <a:t>，使用後剩下 </a:t>
            </a:r>
            <a:r>
              <a:rPr lang="en-US" altLang="zh-TW" sz="1400" dirty="0">
                <a:latin typeface="+mj-ea"/>
                <a:ea typeface="+mj-ea"/>
              </a:rPr>
              <a:t>400128bytes</a:t>
            </a:r>
            <a:r>
              <a:rPr lang="zh-TW" altLang="en-US" sz="1400" dirty="0">
                <a:latin typeface="+mj-ea"/>
                <a:ea typeface="+mj-ea"/>
              </a:rPr>
              <a:t>，原因是因為原本有 </a:t>
            </a:r>
            <a:r>
              <a:rPr lang="en-US" altLang="zh-TW" sz="1400" dirty="0">
                <a:latin typeface="+mj-ea"/>
                <a:ea typeface="+mj-ea"/>
              </a:rPr>
              <a:t>100 </a:t>
            </a:r>
            <a:r>
              <a:rPr lang="zh-TW" altLang="en-US" sz="1400" dirty="0">
                <a:latin typeface="+mj-ea"/>
                <a:ea typeface="+mj-ea"/>
              </a:rPr>
              <a:t>個欄位是 </a:t>
            </a:r>
            <a:r>
              <a:rPr lang="en-US" altLang="zh-TW" sz="1400" dirty="0">
                <a:latin typeface="+mj-ea"/>
                <a:ea typeface="+mj-ea"/>
              </a:rPr>
              <a:t>float64</a:t>
            </a:r>
            <a:r>
              <a:rPr lang="zh-TW" altLang="en-US" sz="1400" dirty="0">
                <a:latin typeface="+mj-ea"/>
                <a:ea typeface="+mj-ea"/>
              </a:rPr>
              <a:t>，經過 </a:t>
            </a:r>
            <a:r>
              <a:rPr lang="en-US" altLang="zh-TW" sz="1400" dirty="0">
                <a:latin typeface="+mj-ea"/>
                <a:ea typeface="+mj-ea"/>
              </a:rPr>
              <a:t>downcast </a:t>
            </a:r>
            <a:r>
              <a:rPr lang="zh-TW" altLang="en-US" sz="1400" dirty="0">
                <a:latin typeface="+mj-ea"/>
                <a:ea typeface="+mj-ea"/>
              </a:rPr>
              <a:t>變成了 </a:t>
            </a:r>
            <a:r>
              <a:rPr lang="en-US" altLang="zh-TW" sz="1400" dirty="0">
                <a:latin typeface="+mj-ea"/>
                <a:ea typeface="+mj-ea"/>
              </a:rPr>
              <a:t>100 </a:t>
            </a:r>
            <a:r>
              <a:rPr lang="zh-TW" altLang="en-US" sz="1400" dirty="0">
                <a:latin typeface="+mj-ea"/>
                <a:ea typeface="+mj-ea"/>
              </a:rPr>
              <a:t>個欄位的 </a:t>
            </a:r>
            <a:r>
              <a:rPr lang="en-US" altLang="zh-TW" sz="1400" dirty="0">
                <a:latin typeface="+mj-ea"/>
                <a:ea typeface="+mj-ea"/>
              </a:rPr>
              <a:t>float32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AE9911-B2DE-4738-B72E-9900DFFBD4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E02F25E-AFB1-4999-AA33-E63BAF67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0859012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189</Words>
  <Application>Microsoft Office PowerPoint</Application>
  <PresentationFormat>如螢幕大小 (16:9)</PresentationFormat>
  <Paragraphs>28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JhengHei</vt:lpstr>
      <vt:lpstr>Arial</vt:lpstr>
      <vt:lpstr>Barlow</vt:lpstr>
      <vt:lpstr>新細明體</vt:lpstr>
      <vt:lpstr>Basset template</vt:lpstr>
      <vt:lpstr>pandas 效能調校</vt:lpstr>
      <vt:lpstr>作業</vt:lpstr>
      <vt:lpstr>作業</vt:lpstr>
      <vt:lpstr>作業-1</vt:lpstr>
      <vt:lpstr>作業-2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cp:lastModifiedBy>CC Chen</cp:lastModifiedBy>
  <cp:revision>2</cp:revision>
  <dcterms:modified xsi:type="dcterms:W3CDTF">2021-02-01T03:54:43Z</dcterms:modified>
</cp:coreProperties>
</file>