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5" r:id="rId4"/>
    <p:sldId id="257" r:id="rId5"/>
    <p:sldId id="296" r:id="rId6"/>
    <p:sldId id="297" r:id="rId7"/>
    <p:sldId id="298" r:id="rId8"/>
    <p:sldId id="299" r:id="rId9"/>
    <p:sldId id="300" r:id="rId10"/>
    <p:sldId id="301" r:id="rId11"/>
    <p:sldId id="302" r:id="rId12"/>
    <p:sldId id="303" r:id="rId13"/>
    <p:sldId id="304" r:id="rId14"/>
    <p:sldId id="305" r:id="rId15"/>
    <p:sldId id="306" r:id="rId16"/>
    <p:sldId id="309" r:id="rId17"/>
    <p:sldId id="310" r:id="rId18"/>
    <p:sldId id="311" r:id="rId19"/>
    <p:sldId id="312" r:id="rId20"/>
    <p:sldId id="260"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6B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5" autoAdjust="0"/>
  </p:normalViewPr>
  <p:slideViewPr>
    <p:cSldViewPr snapToGrid="0">
      <p:cViewPr varScale="1">
        <p:scale>
          <a:sx n="122" d="100"/>
          <a:sy n="122" d="100"/>
        </p:scale>
        <p:origin x="-1362" y="-90"/>
      </p:cViewPr>
      <p:guideLst>
        <p:guide orient="horz" pos="2159"/>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页">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04426"/>
            <a:ext cx="7886700" cy="1325563"/>
          </a:xfrm>
        </p:spPr>
        <p:txBody>
          <a:bodyPr/>
          <a:lstStyle/>
          <a:p>
            <a:r>
              <a:rPr lang="zh-CN" altLang="en-US" dirty="0" smtClean="0"/>
              <a:t>标题：</a:t>
            </a:r>
            <a:endParaRPr lang="zh-CN" altLang="en-US" dirty="0"/>
          </a:p>
        </p:txBody>
      </p:sp>
      <p:sp>
        <p:nvSpPr>
          <p:cNvPr id="4" name="内容占位符 3"/>
          <p:cNvSpPr>
            <a:spLocks noGrp="1"/>
          </p:cNvSpPr>
          <p:nvPr>
            <p:ph sz="quarter" idx="10" hasCustomPrompt="1"/>
          </p:nvPr>
        </p:nvSpPr>
        <p:spPr>
          <a:xfrm>
            <a:off x="607436" y="3133176"/>
            <a:ext cx="7888172" cy="1671637"/>
          </a:xfrm>
        </p:spPr>
        <p:txBody>
          <a:bodyPr/>
          <a:lstStyle/>
          <a:p>
            <a:pPr lvl="1"/>
            <a:r>
              <a:rPr lang="zh-CN" altLang="en-US" dirty="0" smtClean="0"/>
              <a:t>主讲人：</a:t>
            </a:r>
            <a:endParaRPr lang="en-US" altLang="zh-CN" dirty="0" smtClean="0"/>
          </a:p>
          <a:p>
            <a:pPr lvl="1"/>
            <a:r>
              <a:rPr lang="zh-CN" altLang="en-US" dirty="0" smtClean="0"/>
              <a:t>日期：</a:t>
            </a:r>
            <a:endParaRPr lang="zh-CN" altLang="en-US"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内容页">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378229" y="293313"/>
            <a:ext cx="7772400" cy="762404"/>
          </a:xfrm>
        </p:spPr>
        <p:txBody>
          <a:bodyPr/>
          <a:lstStyle/>
          <a:p>
            <a:r>
              <a:rPr lang="zh-CN" altLang="en-US" dirty="0" smtClean="0"/>
              <a:t>小标题</a:t>
            </a:r>
            <a:endParaRPr lang="zh-CN" altLang="en-US" dirty="0"/>
          </a:p>
        </p:txBody>
      </p:sp>
      <p:sp>
        <p:nvSpPr>
          <p:cNvPr id="3" name="副标题 2"/>
          <p:cNvSpPr>
            <a:spLocks noGrp="1"/>
          </p:cNvSpPr>
          <p:nvPr>
            <p:ph type="subTitle" idx="1"/>
          </p:nvPr>
        </p:nvSpPr>
        <p:spPr>
          <a:xfrm>
            <a:off x="407323" y="1467197"/>
            <a:ext cx="8221287" cy="448471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矩形 4"/>
          <p:cNvSpPr/>
          <p:nvPr userDrawn="1"/>
        </p:nvSpPr>
        <p:spPr>
          <a:xfrm>
            <a:off x="2866863" y="1354666"/>
            <a:ext cx="3892412" cy="156966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sz="9600" b="1" cap="all" spc="0" dirty="0" smtClean="0">
                <a:ln w="0"/>
                <a:solidFill>
                  <a:srgbClr val="056B5A"/>
                </a:solidFill>
                <a:effectLst>
                  <a:reflection blurRad="12700" stA="50000" endPos="50000" dist="5000" dir="5400000" sy="-100000" rotWithShape="0"/>
                </a:effectLst>
              </a:rPr>
              <a:t>谢谢！</a:t>
            </a:r>
            <a:endParaRPr lang="zh-CN" altLang="en-US" sz="9600" b="1" cap="all" spc="0" dirty="0">
              <a:ln w="0"/>
              <a:solidFill>
                <a:srgbClr val="056B5A"/>
              </a:solidFill>
              <a:effectLst>
                <a:reflection blurRad="12700" stA="50000" endPos="50000" dist="5000" dir="5400000" sy="-100000" rotWithShape="0"/>
              </a:effectLst>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标题占位符 1"/>
          <p:cNvSpPr>
            <a:spLocks noGrp="1"/>
          </p:cNvSpPr>
          <p:nvPr>
            <p:ph type="title"/>
          </p:nvPr>
        </p:nvSpPr>
        <p:spPr>
          <a:xfrm>
            <a:off x="628650" y="1847405"/>
            <a:ext cx="7886700" cy="1325563"/>
          </a:xfrm>
          <a:prstGeom prst="rect">
            <a:avLst/>
          </a:prstGeom>
        </p:spPr>
        <p:txBody>
          <a:bodyPr vert="horz" lIns="91440" tIns="45720" rIns="91440" bIns="45720" rtlCol="0" anchor="ctr">
            <a:normAutofit/>
          </a:bodyPr>
          <a:lstStyle/>
          <a:p>
            <a:r>
              <a:rPr lang="zh-CN" altLang="en-US" dirty="0" smtClean="0"/>
              <a:t>标题：</a:t>
            </a:r>
            <a:endParaRPr lang="zh-CN" altLang="en-US" dirty="0"/>
          </a:p>
        </p:txBody>
      </p:sp>
      <p:sp>
        <p:nvSpPr>
          <p:cNvPr id="3" name="文本占位符 2"/>
          <p:cNvSpPr>
            <a:spLocks noGrp="1"/>
          </p:cNvSpPr>
          <p:nvPr>
            <p:ph type="body" idx="1"/>
          </p:nvPr>
        </p:nvSpPr>
        <p:spPr>
          <a:xfrm>
            <a:off x="628650" y="3172667"/>
            <a:ext cx="7886700" cy="4351338"/>
          </a:xfrm>
          <a:prstGeom prst="rect">
            <a:avLst/>
          </a:prstGeom>
        </p:spPr>
        <p:txBody>
          <a:bodyPr vert="horz" lIns="91440" tIns="45720" rIns="91440" bIns="45720" rtlCol="0">
            <a:normAutofit/>
          </a:bodyPr>
          <a:lstStyle/>
          <a:p>
            <a:pPr lvl="1"/>
            <a:r>
              <a:rPr lang="zh-CN" altLang="en-US" dirty="0" smtClean="0"/>
              <a:t>主讲人：</a:t>
            </a:r>
            <a:endParaRPr lang="en-US" altLang="zh-CN" dirty="0" smtClean="0"/>
          </a:p>
          <a:p>
            <a:pPr lvl="1"/>
            <a:r>
              <a:rPr lang="zh-CN" altLang="en-US" dirty="0" smtClean="0"/>
              <a:t>日期：</a:t>
            </a:r>
            <a:endParaRPr lang="zh-CN" altLang="en-US" dirty="0" smtClean="0"/>
          </a:p>
          <a:p>
            <a:pPr lvl="2"/>
            <a:endParaRPr lang="zh-CN" altLang="en-US" dirty="0" smtClean="0"/>
          </a:p>
          <a:p>
            <a:pPr lvl="3"/>
            <a:endParaRPr lang="zh-CN" altLang="en-US"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a:solidFill>
                  <a:srgbClr val="FF0000"/>
                </a:solidFill>
              </a:rPr>
              <a:t>十大常用滤波算法</a:t>
            </a:r>
            <a:endParaRPr lang="zh-CN" altLang="zh-CN">
              <a:solidFill>
                <a:srgbClr val="FF0000"/>
              </a:solidFill>
            </a:endParaRPr>
          </a:p>
        </p:txBody>
      </p:sp>
      <p:sp>
        <p:nvSpPr>
          <p:cNvPr id="3" name="内容占位符 2"/>
          <p:cNvSpPr>
            <a:spLocks noGrp="1"/>
          </p:cNvSpPr>
          <p:nvPr>
            <p:ph sz="quarter" idx="10"/>
          </p:nvPr>
        </p:nvSpPr>
        <p:spPr/>
        <p:txBody>
          <a:bodyPr/>
          <a:lstStyle/>
          <a:p>
            <a:endParaRPr lang="zh-CN" altLang="en-US" dirty="0"/>
          </a:p>
          <a:p>
            <a:pPr marL="0" indent="0">
              <a:buNone/>
            </a:pPr>
            <a:r>
              <a:rPr lang="zh-CN" altLang="en-US" dirty="0"/>
              <a:t>                                                                            </a:t>
            </a:r>
            <a:r>
              <a:rPr lang="en-US" altLang="zh-CN" dirty="0"/>
              <a:t>----</a:t>
            </a:r>
            <a:r>
              <a:rPr lang="zh-CN" altLang="en-US" dirty="0"/>
              <a:t>邹东明</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a:solidFill>
                  <a:schemeClr val="tx1"/>
                </a:solidFill>
                <a:sym typeface="+mn-ea"/>
              </a:rPr>
              <a:t>十大常用滤波算法</a:t>
            </a:r>
            <a:endParaRPr lang="zh-CN" altLang="zh-CN">
              <a:solidFill>
                <a:schemeClr val="tx1"/>
              </a:solidFill>
              <a:sym typeface="+mn-ea"/>
            </a:endParaRPr>
          </a:p>
        </p:txBody>
      </p:sp>
      <p:sp>
        <p:nvSpPr>
          <p:cNvPr id="3" name="副标题 2"/>
          <p:cNvSpPr>
            <a:spLocks noGrp="1"/>
          </p:cNvSpPr>
          <p:nvPr>
            <p:ph type="subTitle" idx="1"/>
          </p:nvPr>
        </p:nvSpPr>
        <p:spPr/>
        <p:txBody>
          <a:bodyPr>
            <a:normAutofit/>
          </a:bodyPr>
          <a:lstStyle/>
          <a:p>
            <a:pPr algn="l"/>
            <a:r>
              <a:rPr sz="2400" b="1">
                <a:solidFill>
                  <a:schemeClr val="tx1"/>
                </a:solidFill>
              </a:rPr>
              <a:t>6.递推中位值滤波法</a:t>
            </a:r>
            <a:endParaRPr sz="2400" b="1">
              <a:solidFill>
                <a:schemeClr val="tx1"/>
              </a:solidFill>
            </a:endParaRPr>
          </a:p>
          <a:p>
            <a:pPr algn="l"/>
            <a:r>
              <a:rPr sz="2400">
                <a:solidFill>
                  <a:schemeClr val="tx1"/>
                </a:solidFill>
              </a:rPr>
              <a:t>优点：对于偶然出现的脉冲性干扰，可消除由其引起的采样值偏差。</a:t>
            </a:r>
            <a:endParaRPr sz="2400">
              <a:solidFill>
                <a:schemeClr val="tx1"/>
              </a:solidFill>
            </a:endParaRPr>
          </a:p>
          <a:p>
            <a:pPr algn="l"/>
            <a:r>
              <a:rPr sz="2400">
                <a:solidFill>
                  <a:schemeClr val="tx1"/>
                </a:solidFill>
              </a:rPr>
              <a:t>对周期性干扰有良好的抑制作用，平滑度高；</a:t>
            </a:r>
            <a:endParaRPr sz="2400">
              <a:solidFill>
                <a:schemeClr val="tx1"/>
              </a:solidFill>
            </a:endParaRPr>
          </a:p>
          <a:p>
            <a:pPr algn="l"/>
            <a:r>
              <a:rPr sz="2400">
                <a:solidFill>
                  <a:schemeClr val="tx1"/>
                </a:solidFill>
              </a:rPr>
              <a:t>试用于高频振荡的系统。</a:t>
            </a:r>
            <a:endParaRPr sz="2400">
              <a:solidFill>
                <a:schemeClr val="tx1"/>
              </a:solidFill>
            </a:endParaRPr>
          </a:p>
          <a:p>
            <a:pPr algn="l"/>
            <a:r>
              <a:rPr sz="2400">
                <a:solidFill>
                  <a:schemeClr val="tx1"/>
                </a:solidFill>
              </a:rPr>
              <a:t>缺点：测量速度慢</a:t>
            </a:r>
            <a:endParaRPr sz="2400">
              <a:solidFill>
                <a:schemeClr val="tx1"/>
              </a:solidFill>
            </a:endParaRPr>
          </a:p>
          <a:p>
            <a:pPr algn="l"/>
            <a:endParaRPr sz="2400">
              <a:solidFill>
                <a:schemeClr val="tx1"/>
              </a:solidFill>
            </a:endParaRPr>
          </a:p>
          <a:p>
            <a:pPr algn="l"/>
            <a:r>
              <a:rPr sz="2400">
                <a:solidFill>
                  <a:schemeClr val="tx1"/>
                </a:solidFill>
              </a:rPr>
              <a:t>取最近的10个值，去掉最大最小值求平均</a:t>
            </a:r>
            <a:endParaRPr sz="2400">
              <a:solidFill>
                <a:schemeClr val="tx1"/>
              </a:solidFill>
            </a:endParaRPr>
          </a:p>
          <a:p>
            <a:pPr algn="l"/>
            <a:r>
              <a:rPr sz="2400">
                <a:solidFill>
                  <a:schemeClr val="tx1"/>
                </a:solidFill>
              </a:rPr>
              <a:t>队列queue中，第0个值换成新值，其余值依次往后移一个位置</a:t>
            </a:r>
            <a:endParaRPr sz="2400">
              <a:solidFill>
                <a:schemeClr val="tx1"/>
              </a:solidFill>
            </a:endParaRPr>
          </a:p>
          <a:p>
            <a:pPr algn="l"/>
            <a:endParaRPr lang="zh-CN" altLang="en-US"/>
          </a:p>
          <a:p>
            <a:pPr algn="l"/>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a:solidFill>
                  <a:schemeClr val="tx1"/>
                </a:solidFill>
                <a:sym typeface="+mn-ea"/>
              </a:rPr>
              <a:t>十大常用滤波算法</a:t>
            </a:r>
            <a:endParaRPr lang="zh-CN" altLang="zh-CN">
              <a:solidFill>
                <a:schemeClr val="tx1"/>
              </a:solidFill>
              <a:sym typeface="+mn-ea"/>
            </a:endParaRPr>
          </a:p>
        </p:txBody>
      </p:sp>
      <p:sp>
        <p:nvSpPr>
          <p:cNvPr id="3" name="副标题 2"/>
          <p:cNvSpPr>
            <a:spLocks noGrp="1"/>
          </p:cNvSpPr>
          <p:nvPr>
            <p:ph type="subTitle" idx="1"/>
          </p:nvPr>
        </p:nvSpPr>
        <p:spPr/>
        <p:txBody>
          <a:bodyPr>
            <a:normAutofit/>
          </a:bodyPr>
          <a:lstStyle/>
          <a:p>
            <a:pPr algn="l"/>
            <a:r>
              <a:rPr sz="2400" b="1">
                <a:solidFill>
                  <a:schemeClr val="tx1"/>
                </a:solidFill>
              </a:rPr>
              <a:t>7.限幅平均滤波法</a:t>
            </a:r>
            <a:endParaRPr sz="2400" b="1">
              <a:solidFill>
                <a:schemeClr val="tx1"/>
              </a:solidFill>
            </a:endParaRPr>
          </a:p>
          <a:p>
            <a:pPr algn="l"/>
            <a:r>
              <a:rPr sz="2400">
                <a:solidFill>
                  <a:schemeClr val="tx1"/>
                </a:solidFill>
              </a:rPr>
              <a:t>方法：相当于“限幅滤波法”+“递推平均滤波法”</a:t>
            </a:r>
            <a:endParaRPr sz="2400">
              <a:solidFill>
                <a:schemeClr val="tx1"/>
              </a:solidFill>
            </a:endParaRPr>
          </a:p>
          <a:p>
            <a:pPr algn="l"/>
            <a:r>
              <a:rPr sz="2400">
                <a:solidFill>
                  <a:schemeClr val="tx1"/>
                </a:solidFill>
              </a:rPr>
              <a:t>每次采样到的新数据先进行限幅处理再送入队列进行递推平均滤波处理</a:t>
            </a:r>
            <a:endParaRPr sz="2400">
              <a:solidFill>
                <a:schemeClr val="tx1"/>
              </a:solidFill>
            </a:endParaRPr>
          </a:p>
          <a:p>
            <a:pPr algn="l"/>
            <a:r>
              <a:rPr sz="2400">
                <a:solidFill>
                  <a:schemeClr val="tx1"/>
                </a:solidFill>
              </a:rPr>
              <a:t>优点：对于偶然出现的脉冲性干扰，可消除有其引起的采样值偏差。    </a:t>
            </a:r>
            <a:endParaRPr sz="2400">
              <a:solidFill>
                <a:schemeClr val="tx1"/>
              </a:solidFill>
            </a:endParaRPr>
          </a:p>
          <a:p>
            <a:pPr algn="l"/>
            <a:r>
              <a:rPr sz="2400">
                <a:solidFill>
                  <a:schemeClr val="tx1"/>
                </a:solidFill>
              </a:rPr>
              <a:t>缺点：比较浪费RAM </a:t>
            </a:r>
            <a:endParaRPr sz="2400">
              <a:solidFill>
                <a:schemeClr val="tx1"/>
              </a:solidFill>
            </a:endParaRPr>
          </a:p>
          <a:p>
            <a:pPr algn="l"/>
            <a:endParaRPr lang="zh-CN" altLang="en-US"/>
          </a:p>
          <a:p>
            <a:pPr algn="l"/>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a:solidFill>
                  <a:schemeClr val="tx1"/>
                </a:solidFill>
                <a:sym typeface="+mn-ea"/>
              </a:rPr>
              <a:t>十大常用滤波算法</a:t>
            </a:r>
            <a:endParaRPr lang="zh-CN" altLang="zh-CN">
              <a:solidFill>
                <a:schemeClr val="tx1"/>
              </a:solidFill>
              <a:sym typeface="+mn-ea"/>
            </a:endParaRPr>
          </a:p>
        </p:txBody>
      </p:sp>
      <p:sp>
        <p:nvSpPr>
          <p:cNvPr id="3" name="副标题 2"/>
          <p:cNvSpPr>
            <a:spLocks noGrp="1"/>
          </p:cNvSpPr>
          <p:nvPr>
            <p:ph type="subTitle" idx="1"/>
          </p:nvPr>
        </p:nvSpPr>
        <p:spPr/>
        <p:txBody>
          <a:bodyPr>
            <a:normAutofit/>
          </a:bodyPr>
          <a:lstStyle/>
          <a:p>
            <a:pPr algn="l"/>
            <a:r>
              <a:rPr sz="2400" b="1">
                <a:solidFill>
                  <a:schemeClr val="tx1"/>
                </a:solidFill>
              </a:rPr>
              <a:t>8.一阶滞后滤波法</a:t>
            </a:r>
            <a:endParaRPr sz="2400" b="1">
              <a:solidFill>
                <a:schemeClr val="tx1"/>
              </a:solidFill>
            </a:endParaRPr>
          </a:p>
          <a:p>
            <a:pPr algn="l"/>
            <a:r>
              <a:rPr sz="2400">
                <a:solidFill>
                  <a:schemeClr val="tx1"/>
                </a:solidFill>
              </a:rPr>
              <a:t>方法：取a=0~1,本次滤波结果=（1-a）*本次采样值+a*上次滤波结果    </a:t>
            </a:r>
            <a:endParaRPr sz="2400">
              <a:solidFill>
                <a:schemeClr val="tx1"/>
              </a:solidFill>
            </a:endParaRPr>
          </a:p>
          <a:p>
            <a:pPr algn="l"/>
            <a:r>
              <a:rPr sz="2400">
                <a:solidFill>
                  <a:schemeClr val="tx1"/>
                </a:solidFill>
              </a:rPr>
              <a:t>优点：对周期性干扰具有良好的抑制作用适用于波动频率较高的场合</a:t>
            </a:r>
            <a:endParaRPr sz="2400">
              <a:solidFill>
                <a:schemeClr val="tx1"/>
              </a:solidFill>
            </a:endParaRPr>
          </a:p>
          <a:p>
            <a:pPr algn="l"/>
            <a:r>
              <a:rPr sz="2400">
                <a:solidFill>
                  <a:schemeClr val="tx1"/>
                </a:solidFill>
              </a:rPr>
              <a:t>缺点：相位滞后，灵敏度低滞后程度取决于a值大小不能消除滤波频率高于采样频率的1/2的干扰信号</a:t>
            </a:r>
            <a:endParaRPr sz="2400">
              <a:solidFill>
                <a:schemeClr val="tx1"/>
              </a:solidFill>
            </a:endParaRPr>
          </a:p>
          <a:p>
            <a:pPr algn="l"/>
            <a:endParaRPr lang="zh-CN" altLang="en-US"/>
          </a:p>
          <a:p>
            <a:pPr algn="l"/>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a:solidFill>
                  <a:schemeClr val="tx1"/>
                </a:solidFill>
                <a:sym typeface="+mn-ea"/>
              </a:rPr>
              <a:t>十大常用滤波算法</a:t>
            </a:r>
            <a:endParaRPr lang="zh-CN" altLang="zh-CN">
              <a:solidFill>
                <a:schemeClr val="tx1"/>
              </a:solidFill>
              <a:sym typeface="+mn-ea"/>
            </a:endParaRPr>
          </a:p>
        </p:txBody>
      </p:sp>
      <p:sp>
        <p:nvSpPr>
          <p:cNvPr id="3" name="副标题 2"/>
          <p:cNvSpPr>
            <a:spLocks noGrp="1"/>
          </p:cNvSpPr>
          <p:nvPr>
            <p:ph type="subTitle" idx="1"/>
          </p:nvPr>
        </p:nvSpPr>
        <p:spPr/>
        <p:txBody>
          <a:bodyPr>
            <a:normAutofit lnSpcReduction="10000"/>
          </a:bodyPr>
          <a:lstStyle/>
          <a:p>
            <a:pPr algn="l"/>
            <a:r>
              <a:rPr sz="2400" b="1">
                <a:solidFill>
                  <a:schemeClr val="tx1"/>
                </a:solidFill>
              </a:rPr>
              <a:t>9.加权递推平均滤波法（并没有递推）</a:t>
            </a:r>
            <a:endParaRPr sz="2400" b="1">
              <a:solidFill>
                <a:schemeClr val="tx1"/>
              </a:solidFill>
            </a:endParaRPr>
          </a:p>
          <a:p>
            <a:pPr algn="l"/>
            <a:r>
              <a:rPr sz="2400">
                <a:solidFill>
                  <a:schemeClr val="tx1"/>
                </a:solidFill>
              </a:rPr>
              <a:t>方法：是对递推平均滤波法的改进，即不同时刻的数据加以不同的权；</a:t>
            </a:r>
            <a:endParaRPr sz="2400">
              <a:solidFill>
                <a:schemeClr val="tx1"/>
              </a:solidFill>
            </a:endParaRPr>
          </a:p>
          <a:p>
            <a:pPr algn="l"/>
            <a:r>
              <a:rPr sz="2400">
                <a:solidFill>
                  <a:schemeClr val="tx1"/>
                </a:solidFill>
              </a:rPr>
              <a:t>        通常是，越接近现时刻的数值，权取得越大；</a:t>
            </a:r>
            <a:endParaRPr sz="2400">
              <a:solidFill>
                <a:schemeClr val="tx1"/>
              </a:solidFill>
            </a:endParaRPr>
          </a:p>
          <a:p>
            <a:pPr algn="l"/>
            <a:r>
              <a:rPr sz="2400">
                <a:solidFill>
                  <a:schemeClr val="tx1"/>
                </a:solidFill>
              </a:rPr>
              <a:t>        给予新采样值的权系数越大，则灵敏度越高，但信号平滑度越低。                </a:t>
            </a:r>
            <a:endParaRPr sz="2400">
              <a:solidFill>
                <a:schemeClr val="tx1"/>
              </a:solidFill>
            </a:endParaRPr>
          </a:p>
          <a:p>
            <a:pPr algn="l"/>
            <a:r>
              <a:rPr sz="2400">
                <a:solidFill>
                  <a:schemeClr val="tx1"/>
                </a:solidFill>
              </a:rPr>
              <a:t>优点：适用于有较大纯滞后时间常数的对象和采样周期较短的系统</a:t>
            </a:r>
            <a:endParaRPr sz="2400">
              <a:solidFill>
                <a:schemeClr val="tx1"/>
              </a:solidFill>
            </a:endParaRPr>
          </a:p>
          <a:p>
            <a:pPr algn="l"/>
            <a:r>
              <a:rPr sz="2400">
                <a:solidFill>
                  <a:schemeClr val="tx1"/>
                </a:solidFill>
              </a:rPr>
              <a:t>缺点：对于纯滞后时间常数较小，采样周期较长变化缓慢的信号不能迅速反应系统当前所受干扰的严重程度，滤波效果差。</a:t>
            </a:r>
            <a:endParaRPr sz="2400">
              <a:solidFill>
                <a:schemeClr val="tx1"/>
              </a:solidFill>
            </a:endParaRPr>
          </a:p>
          <a:p>
            <a:pPr algn="l"/>
            <a:endParaRPr lang="zh-CN" altLang="en-US"/>
          </a:p>
          <a:p>
            <a:pPr algn="l"/>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a:solidFill>
                  <a:schemeClr val="tx1"/>
                </a:solidFill>
                <a:sym typeface="+mn-ea"/>
              </a:rPr>
              <a:t>十大常用滤波算法</a:t>
            </a:r>
            <a:endParaRPr lang="zh-CN" altLang="zh-CN">
              <a:solidFill>
                <a:schemeClr val="tx1"/>
              </a:solidFill>
              <a:sym typeface="+mn-ea"/>
            </a:endParaRPr>
          </a:p>
        </p:txBody>
      </p:sp>
      <p:sp>
        <p:nvSpPr>
          <p:cNvPr id="3" name="副标题 2"/>
          <p:cNvSpPr>
            <a:spLocks noGrp="1"/>
          </p:cNvSpPr>
          <p:nvPr>
            <p:ph type="subTitle" idx="1"/>
          </p:nvPr>
        </p:nvSpPr>
        <p:spPr/>
        <p:txBody>
          <a:bodyPr>
            <a:normAutofit fontScale="80000"/>
          </a:bodyPr>
          <a:lstStyle/>
          <a:p>
            <a:pPr algn="l"/>
            <a:r>
              <a:rPr sz="2400" b="1">
                <a:solidFill>
                  <a:schemeClr val="tx1"/>
                </a:solidFill>
              </a:rPr>
              <a:t>10.消抖滤波法</a:t>
            </a:r>
            <a:endParaRPr sz="2400" b="1">
              <a:solidFill>
                <a:schemeClr val="tx1"/>
              </a:solidFill>
            </a:endParaRPr>
          </a:p>
          <a:p>
            <a:pPr algn="l"/>
            <a:r>
              <a:rPr sz="2400">
                <a:solidFill>
                  <a:schemeClr val="tx1"/>
                </a:solidFill>
              </a:rPr>
              <a:t>方法：比如开关，刚按下去的时候会产生抖动，但是经过一段时间后回到稳态；</a:t>
            </a:r>
            <a:endParaRPr sz="2400">
              <a:solidFill>
                <a:schemeClr val="tx1"/>
              </a:solidFill>
            </a:endParaRPr>
          </a:p>
          <a:p>
            <a:pPr algn="l"/>
            <a:r>
              <a:rPr sz="2400">
                <a:solidFill>
                  <a:schemeClr val="tx1"/>
                </a:solidFill>
              </a:rPr>
              <a:t>如果N次后，还不是稳态，就取当前值作为新状态值设置一个滤波计数器，将每次采样值与当前有效值比较：</a:t>
            </a:r>
            <a:endParaRPr sz="2400">
              <a:solidFill>
                <a:schemeClr val="tx1"/>
              </a:solidFill>
            </a:endParaRPr>
          </a:p>
          <a:p>
            <a:pPr algn="l"/>
            <a:r>
              <a:rPr sz="2400">
                <a:solidFill>
                  <a:schemeClr val="tx1"/>
                </a:solidFill>
              </a:rPr>
              <a:t>如果采样值＝当前有效值，则计数器清零</a:t>
            </a:r>
            <a:endParaRPr sz="2400">
              <a:solidFill>
                <a:schemeClr val="tx1"/>
              </a:solidFill>
            </a:endParaRPr>
          </a:p>
          <a:p>
            <a:pPr algn="l"/>
            <a:r>
              <a:rPr sz="2400">
                <a:solidFill>
                  <a:schemeClr val="tx1"/>
                </a:solidFill>
              </a:rPr>
              <a:t>如果采样值&lt;&gt;当前有效值，则计数器+1，并判断计数器是否&gt;=上限N(溢出)</a:t>
            </a:r>
            <a:endParaRPr sz="2400">
              <a:solidFill>
                <a:schemeClr val="tx1"/>
              </a:solidFill>
            </a:endParaRPr>
          </a:p>
          <a:p>
            <a:pPr algn="l"/>
            <a:r>
              <a:rPr sz="2400">
                <a:solidFill>
                  <a:schemeClr val="tx1"/>
                </a:solidFill>
              </a:rPr>
              <a:t>如果计数器溢出,则将本次值替换当前有效值,并清计数器</a:t>
            </a:r>
            <a:endParaRPr sz="2400">
              <a:solidFill>
                <a:schemeClr val="tx1"/>
              </a:solidFill>
            </a:endParaRPr>
          </a:p>
          <a:p>
            <a:pPr algn="l"/>
            <a:r>
              <a:rPr sz="2400">
                <a:solidFill>
                  <a:schemeClr val="tx1"/>
                </a:solidFill>
              </a:rPr>
              <a:t>优点：对于变化缓慢的被测参数有较好的滤波效果,可避免在临界值附近控制器的反复开/关跳动或显示器上数值抖动</a:t>
            </a:r>
            <a:endParaRPr sz="2400">
              <a:solidFill>
                <a:schemeClr val="tx1"/>
              </a:solidFill>
            </a:endParaRPr>
          </a:p>
          <a:p>
            <a:pPr algn="l"/>
            <a:r>
              <a:rPr sz="2400">
                <a:solidFill>
                  <a:schemeClr val="tx1"/>
                </a:solidFill>
              </a:rPr>
              <a:t>缺点：对于快速变化的参数不宜</a:t>
            </a:r>
            <a:r>
              <a:rPr lang="zh-CN" sz="2400">
                <a:solidFill>
                  <a:schemeClr val="tx1"/>
                </a:solidFill>
              </a:rPr>
              <a:t>，</a:t>
            </a:r>
            <a:r>
              <a:rPr sz="2400">
                <a:solidFill>
                  <a:schemeClr val="tx1"/>
                </a:solidFill>
              </a:rPr>
              <a:t>如果在计数器溢出的那一次采样到的值恰好是干扰值,则会将干扰值当作有效值 </a:t>
            </a:r>
            <a:r>
              <a:rPr sz="2400" b="1">
                <a:solidFill>
                  <a:schemeClr val="tx1"/>
                </a:solidFill>
              </a:rPr>
              <a:t> </a:t>
            </a:r>
            <a:endParaRPr sz="2400" b="1">
              <a:solidFill>
                <a:schemeClr val="tx1"/>
              </a:solidFill>
            </a:endParaRPr>
          </a:p>
          <a:p>
            <a:pPr algn="l"/>
            <a:endParaRPr lang="zh-CN" altLang="en-US"/>
          </a:p>
          <a:p>
            <a:pPr algn="l"/>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a:solidFill>
                  <a:schemeClr val="tx1"/>
                </a:solidFill>
                <a:sym typeface="+mn-ea"/>
              </a:rPr>
              <a:t>十大常用滤波算法</a:t>
            </a:r>
            <a:endParaRPr lang="zh-CN" altLang="zh-CN">
              <a:solidFill>
                <a:schemeClr val="tx1"/>
              </a:solidFill>
              <a:sym typeface="+mn-ea"/>
            </a:endParaRPr>
          </a:p>
        </p:txBody>
      </p:sp>
      <p:sp>
        <p:nvSpPr>
          <p:cNvPr id="3" name="副标题 2"/>
          <p:cNvSpPr>
            <a:spLocks noGrp="1"/>
          </p:cNvSpPr>
          <p:nvPr>
            <p:ph type="subTitle" idx="1"/>
          </p:nvPr>
        </p:nvSpPr>
        <p:spPr/>
        <p:txBody>
          <a:bodyPr>
            <a:normAutofit lnSpcReduction="10000"/>
          </a:bodyPr>
          <a:lstStyle/>
          <a:p>
            <a:pPr algn="l"/>
            <a:r>
              <a:rPr lang="zh-CN" altLang="zh-CN">
                <a:solidFill>
                  <a:schemeClr val="tx1"/>
                </a:solidFill>
              </a:rPr>
              <a:t>卡尔曼滤波器是一个最优化自回归数据处理算法。对于解决很大部分的问题，他是最优，效率最高甚至是最有用的。而互补滤波最求的是能用，只要得出的结果能用于实际问题，即是成功。</a:t>
            </a:r>
            <a:endParaRPr lang="zh-CN" altLang="zh-CN">
              <a:solidFill>
                <a:schemeClr val="tx1"/>
              </a:solidFill>
            </a:endParaRPr>
          </a:p>
          <a:p>
            <a:pPr algn="l"/>
            <a:r>
              <a:rPr lang="en-US" altLang="zh-CN">
                <a:solidFill>
                  <a:schemeClr val="tx1"/>
                </a:solidFill>
              </a:rPr>
              <a:t>mpu6050</a:t>
            </a:r>
            <a:r>
              <a:rPr lang="zh-CN" altLang="zh-CN">
                <a:solidFill>
                  <a:schemeClr val="tx1"/>
                </a:solidFill>
              </a:rPr>
              <a:t>示例：</a:t>
            </a:r>
            <a:endParaRPr lang="zh-CN" altLang="zh-CN">
              <a:solidFill>
                <a:schemeClr val="tx1"/>
              </a:solidFill>
            </a:endParaRPr>
          </a:p>
          <a:p>
            <a:pPr algn="l"/>
            <a:r>
              <a:rPr lang="zh-CN" altLang="zh-CN">
                <a:solidFill>
                  <a:schemeClr val="tx1"/>
                </a:solidFill>
              </a:rPr>
              <a:t>互补滤波：</a:t>
            </a:r>
            <a:endParaRPr lang="zh-CN" altLang="zh-CN">
              <a:solidFill>
                <a:schemeClr val="tx1"/>
              </a:solidFill>
            </a:endParaRPr>
          </a:p>
          <a:p>
            <a:pPr algn="l"/>
            <a:r>
              <a:rPr lang="en-US" altLang="zh-CN" i="1">
                <a:solidFill>
                  <a:schemeClr val="tx1"/>
                </a:solidFill>
              </a:rPr>
              <a:t>A</a:t>
            </a:r>
            <a:r>
              <a:rPr lang="zh-CN" altLang="zh-CN" i="1">
                <a:solidFill>
                  <a:schemeClr val="tx1"/>
                </a:solidFill>
              </a:rPr>
              <a:t>ngle </a:t>
            </a:r>
            <a:r>
              <a:rPr lang="en-US" altLang="zh-CN" i="1">
                <a:solidFill>
                  <a:schemeClr val="tx1"/>
                </a:solidFill>
              </a:rPr>
              <a:t>= k * gyro + ( 1-k ) * acce;</a:t>
            </a:r>
            <a:endParaRPr lang="en-US" altLang="zh-CN" i="1">
              <a:solidFill>
                <a:schemeClr val="tx1"/>
              </a:solidFill>
            </a:endParaRPr>
          </a:p>
          <a:p>
            <a:pPr algn="l"/>
            <a:endParaRPr lang="en-US" altLang="zh-CN" i="1">
              <a:solidFill>
                <a:schemeClr val="tx1"/>
              </a:solidFill>
            </a:endParaRPr>
          </a:p>
          <a:p>
            <a:pPr algn="l"/>
            <a:r>
              <a:rPr lang="zh-CN" altLang="zh-CN">
                <a:solidFill>
                  <a:schemeClr val="tx1"/>
                </a:solidFill>
              </a:rPr>
              <a:t>卡尔曼滤波：</a:t>
            </a:r>
            <a:endParaRPr lang="zh-CN" altLang="zh-CN">
              <a:solidFill>
                <a:schemeClr val="tx1"/>
              </a:solidFill>
            </a:endParaRPr>
          </a:p>
          <a:p>
            <a:pPr algn="l"/>
            <a:r>
              <a:rPr lang="en-US" altLang="zh-CN" i="1">
                <a:solidFill>
                  <a:schemeClr val="tx1"/>
                </a:solidFill>
                <a:sym typeface="+mn-ea"/>
              </a:rPr>
              <a:t>A</a:t>
            </a:r>
            <a:r>
              <a:rPr lang="zh-CN" altLang="zh-CN" i="1">
                <a:solidFill>
                  <a:schemeClr val="tx1"/>
                </a:solidFill>
                <a:sym typeface="+mn-ea"/>
              </a:rPr>
              <a:t>ngle </a:t>
            </a:r>
            <a:r>
              <a:rPr lang="en-US" altLang="zh-CN" i="1">
                <a:solidFill>
                  <a:schemeClr val="tx1"/>
                </a:solidFill>
                <a:sym typeface="+mn-ea"/>
              </a:rPr>
              <a:t>= Kalman_Filter( gyro , acce  );</a:t>
            </a:r>
            <a:endParaRPr lang="en-US" altLang="zh-CN" i="1">
              <a:solidFill>
                <a:schemeClr val="tx1"/>
              </a:solidFill>
              <a:sym typeface="+mn-ea"/>
            </a:endParaRPr>
          </a:p>
          <a:p>
            <a:pPr algn="l"/>
            <a:endParaRPr lang="zh-CN" altLang="zh-CN">
              <a:solidFill>
                <a:schemeClr val="tx1"/>
              </a:solidFill>
            </a:endParaRPr>
          </a:p>
          <a:p>
            <a:pPr algn="l"/>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a:solidFill>
                  <a:schemeClr val="tx1"/>
                </a:solidFill>
                <a:sym typeface="+mn-ea"/>
              </a:rPr>
              <a:t>十大常用滤波算法</a:t>
            </a:r>
            <a:endParaRPr lang="zh-CN" altLang="zh-CN">
              <a:solidFill>
                <a:schemeClr val="tx1"/>
              </a:solidFill>
              <a:sym typeface="+mn-ea"/>
            </a:endParaRPr>
          </a:p>
        </p:txBody>
      </p:sp>
      <p:sp>
        <p:nvSpPr>
          <p:cNvPr id="3" name="副标题 2"/>
          <p:cNvSpPr>
            <a:spLocks noGrp="1"/>
          </p:cNvSpPr>
          <p:nvPr>
            <p:ph type="subTitle" idx="1"/>
          </p:nvPr>
        </p:nvSpPr>
        <p:spPr>
          <a:xfrm>
            <a:off x="407035" y="1467485"/>
            <a:ext cx="3561080" cy="4485005"/>
          </a:xfrm>
        </p:spPr>
        <p:txBody>
          <a:bodyPr>
            <a:normAutofit lnSpcReduction="10000"/>
          </a:bodyPr>
          <a:lstStyle/>
          <a:p>
            <a:pPr algn="l"/>
            <a:endParaRPr lang="zh-CN" altLang="en-US">
              <a:solidFill>
                <a:schemeClr val="tx1"/>
              </a:solidFill>
              <a:sym typeface="+mn-ea"/>
            </a:endParaRPr>
          </a:p>
          <a:p>
            <a:pPr algn="l"/>
            <a:r>
              <a:rPr lang="zh-CN" altLang="en-US">
                <a:solidFill>
                  <a:schemeClr val="tx1"/>
                </a:solidFill>
                <a:sym typeface="+mn-ea"/>
              </a:rPr>
              <a:t>风力摆哪里用到了滤波算法？</a:t>
            </a:r>
            <a:endParaRPr lang="zh-CN" altLang="en-US">
              <a:solidFill>
                <a:schemeClr val="tx1"/>
              </a:solidFill>
              <a:sym typeface="+mn-ea"/>
            </a:endParaRPr>
          </a:p>
          <a:p>
            <a:pPr algn="l"/>
            <a:endParaRPr lang="zh-CN" altLang="en-US">
              <a:solidFill>
                <a:schemeClr val="tx1"/>
              </a:solidFill>
              <a:sym typeface="+mn-ea"/>
            </a:endParaRPr>
          </a:p>
          <a:p>
            <a:pPr algn="l"/>
            <a:endParaRPr lang="zh-CN" altLang="en-US"/>
          </a:p>
        </p:txBody>
      </p:sp>
      <p:pic>
        <p:nvPicPr>
          <p:cNvPr id="4" name="图片 3"/>
          <p:cNvPicPr>
            <a:picLocks noChangeAspect="1"/>
          </p:cNvPicPr>
          <p:nvPr/>
        </p:nvPicPr>
        <p:blipFill>
          <a:blip r:embed="rId1"/>
          <a:stretch>
            <a:fillRect/>
          </a:stretch>
        </p:blipFill>
        <p:spPr>
          <a:xfrm>
            <a:off x="4062730" y="1591310"/>
            <a:ext cx="4695190" cy="36760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a:solidFill>
                  <a:schemeClr val="tx1"/>
                </a:solidFill>
                <a:sym typeface="+mn-ea"/>
              </a:rPr>
              <a:t>十大常用滤波算法</a:t>
            </a:r>
            <a:endParaRPr lang="zh-CN" altLang="zh-CN">
              <a:solidFill>
                <a:schemeClr val="tx1"/>
              </a:solidFill>
              <a:sym typeface="+mn-ea"/>
            </a:endParaRPr>
          </a:p>
        </p:txBody>
      </p:sp>
      <p:sp>
        <p:nvSpPr>
          <p:cNvPr id="3" name="副标题 2"/>
          <p:cNvSpPr>
            <a:spLocks noGrp="1"/>
          </p:cNvSpPr>
          <p:nvPr>
            <p:ph type="subTitle" idx="1"/>
          </p:nvPr>
        </p:nvSpPr>
        <p:spPr>
          <a:xfrm>
            <a:off x="407035" y="1467485"/>
            <a:ext cx="3561080" cy="4485005"/>
          </a:xfrm>
        </p:spPr>
        <p:txBody>
          <a:bodyPr>
            <a:normAutofit lnSpcReduction="10000"/>
          </a:bodyPr>
          <a:lstStyle/>
          <a:p>
            <a:pPr algn="l"/>
            <a:endParaRPr lang="zh-CN" altLang="en-US">
              <a:solidFill>
                <a:schemeClr val="tx1"/>
              </a:solidFill>
              <a:sym typeface="+mn-ea"/>
            </a:endParaRPr>
          </a:p>
          <a:p>
            <a:pPr algn="l"/>
            <a:r>
              <a:rPr lang="zh-CN" altLang="en-US">
                <a:solidFill>
                  <a:schemeClr val="tx1"/>
                </a:solidFill>
                <a:sym typeface="+mn-ea"/>
              </a:rPr>
              <a:t>智能车又如何？</a:t>
            </a:r>
            <a:endParaRPr lang="zh-CN" altLang="en-US">
              <a:solidFill>
                <a:schemeClr val="tx1"/>
              </a:solidFill>
              <a:sym typeface="+mn-ea"/>
            </a:endParaRPr>
          </a:p>
          <a:p>
            <a:pPr algn="l"/>
            <a:endParaRPr lang="zh-CN" altLang="en-US">
              <a:solidFill>
                <a:schemeClr val="tx1"/>
              </a:solidFill>
              <a:sym typeface="+mn-ea"/>
            </a:endParaRPr>
          </a:p>
          <a:p>
            <a:pPr algn="l"/>
            <a:endParaRPr lang="zh-CN" altLang="en-US"/>
          </a:p>
        </p:txBody>
      </p:sp>
      <p:pic>
        <p:nvPicPr>
          <p:cNvPr id="5" name="图片 4"/>
          <p:cNvPicPr>
            <a:picLocks noChangeAspect="1"/>
          </p:cNvPicPr>
          <p:nvPr/>
        </p:nvPicPr>
        <p:blipFill>
          <a:blip r:embed="rId1"/>
          <a:stretch>
            <a:fillRect/>
          </a:stretch>
        </p:blipFill>
        <p:spPr>
          <a:xfrm>
            <a:off x="4361180" y="1505585"/>
            <a:ext cx="4161790" cy="38474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a:solidFill>
                  <a:schemeClr val="tx1"/>
                </a:solidFill>
                <a:sym typeface="+mn-ea"/>
              </a:rPr>
              <a:t>十大常用滤波算法</a:t>
            </a:r>
            <a:endParaRPr lang="zh-CN" altLang="zh-CN">
              <a:solidFill>
                <a:schemeClr val="tx1"/>
              </a:solidFill>
              <a:sym typeface="+mn-ea"/>
            </a:endParaRPr>
          </a:p>
        </p:txBody>
      </p:sp>
      <p:sp>
        <p:nvSpPr>
          <p:cNvPr id="3" name="副标题 2"/>
          <p:cNvSpPr>
            <a:spLocks noGrp="1"/>
          </p:cNvSpPr>
          <p:nvPr>
            <p:ph type="subTitle" idx="1"/>
          </p:nvPr>
        </p:nvSpPr>
        <p:spPr>
          <a:xfrm>
            <a:off x="407035" y="1467485"/>
            <a:ext cx="6742430" cy="4485005"/>
          </a:xfrm>
        </p:spPr>
        <p:txBody>
          <a:bodyPr>
            <a:normAutofit lnSpcReduction="10000"/>
          </a:bodyPr>
          <a:lstStyle/>
          <a:p>
            <a:pPr algn="l"/>
            <a:r>
              <a:rPr lang="zh-CN" altLang="en-US">
                <a:solidFill>
                  <a:schemeClr val="tx1"/>
                </a:solidFill>
                <a:sym typeface="+mn-ea"/>
              </a:rPr>
              <a:t>图像滤波去噪。</a:t>
            </a:r>
            <a:endParaRPr lang="zh-CN" altLang="en-US">
              <a:solidFill>
                <a:schemeClr val="tx1"/>
              </a:solidFill>
              <a:sym typeface="+mn-ea"/>
            </a:endParaRPr>
          </a:p>
          <a:p>
            <a:pPr algn="l"/>
            <a:endParaRPr lang="zh-CN" altLang="en-US">
              <a:solidFill>
                <a:schemeClr val="tx1"/>
              </a:solidFill>
              <a:sym typeface="+mn-ea"/>
            </a:endParaRPr>
          </a:p>
          <a:p>
            <a:pPr algn="l"/>
            <a:endParaRPr lang="zh-CN" altLang="en-US"/>
          </a:p>
        </p:txBody>
      </p:sp>
      <p:pic>
        <p:nvPicPr>
          <p:cNvPr id="4" name="图片 3"/>
          <p:cNvPicPr>
            <a:picLocks noChangeAspect="1"/>
          </p:cNvPicPr>
          <p:nvPr/>
        </p:nvPicPr>
        <p:blipFill>
          <a:blip r:embed="rId1"/>
          <a:stretch>
            <a:fillRect/>
          </a:stretch>
        </p:blipFill>
        <p:spPr>
          <a:xfrm>
            <a:off x="903605" y="2170430"/>
            <a:ext cx="7336790" cy="37172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a:solidFill>
                  <a:schemeClr val="tx1"/>
                </a:solidFill>
                <a:sym typeface="+mn-ea"/>
              </a:rPr>
              <a:t>十大常用滤波算法</a:t>
            </a:r>
            <a:endParaRPr lang="zh-CN" altLang="zh-CN">
              <a:solidFill>
                <a:schemeClr val="tx1"/>
              </a:solidFill>
              <a:sym typeface="+mn-ea"/>
            </a:endParaRPr>
          </a:p>
        </p:txBody>
      </p:sp>
      <p:sp>
        <p:nvSpPr>
          <p:cNvPr id="3" name="副标题 2"/>
          <p:cNvSpPr>
            <a:spLocks noGrp="1"/>
          </p:cNvSpPr>
          <p:nvPr>
            <p:ph type="subTitle" idx="1"/>
          </p:nvPr>
        </p:nvSpPr>
        <p:spPr>
          <a:xfrm>
            <a:off x="306705" y="1247775"/>
            <a:ext cx="8221345" cy="515620"/>
          </a:xfrm>
        </p:spPr>
        <p:txBody>
          <a:bodyPr/>
          <a:lstStyle/>
          <a:p>
            <a:pPr algn="l"/>
            <a:r>
              <a:rPr lang="en-US" altLang="zh-CN">
                <a:solidFill>
                  <a:schemeClr val="tx1"/>
                </a:solidFill>
              </a:rPr>
              <a:t>2015</a:t>
            </a:r>
            <a:r>
              <a:rPr lang="zh-CN" altLang="en-US">
                <a:solidFill>
                  <a:schemeClr val="tx1"/>
                </a:solidFill>
              </a:rPr>
              <a:t>年控制类</a:t>
            </a:r>
            <a:r>
              <a:rPr lang="en-US" altLang="zh-CN">
                <a:solidFill>
                  <a:schemeClr val="tx1"/>
                </a:solidFill>
              </a:rPr>
              <a:t>B</a:t>
            </a:r>
            <a:r>
              <a:rPr lang="zh-CN" altLang="en-US">
                <a:solidFill>
                  <a:schemeClr val="tx1"/>
                </a:solidFill>
              </a:rPr>
              <a:t>题：风力摆</a:t>
            </a:r>
            <a:endParaRPr lang="zh-CN" altLang="en-US">
              <a:solidFill>
                <a:schemeClr val="tx1"/>
              </a:solidFill>
            </a:endParaRPr>
          </a:p>
          <a:p>
            <a:pPr algn="l"/>
            <a:endParaRPr lang="zh-CN" altLang="en-US"/>
          </a:p>
        </p:txBody>
      </p:sp>
      <p:pic>
        <p:nvPicPr>
          <p:cNvPr id="4" name="图片 3"/>
          <p:cNvPicPr>
            <a:picLocks noChangeAspect="1"/>
          </p:cNvPicPr>
          <p:nvPr/>
        </p:nvPicPr>
        <p:blipFill>
          <a:blip r:embed="rId1"/>
          <a:stretch>
            <a:fillRect/>
          </a:stretch>
        </p:blipFill>
        <p:spPr>
          <a:xfrm>
            <a:off x="306705" y="1763395"/>
            <a:ext cx="7676515" cy="43783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a:solidFill>
                  <a:schemeClr val="tx1"/>
                </a:solidFill>
                <a:sym typeface="+mn-ea"/>
              </a:rPr>
              <a:t>十大常用滤波算法</a:t>
            </a:r>
            <a:endParaRPr lang="zh-CN" altLang="zh-CN">
              <a:solidFill>
                <a:schemeClr val="tx1"/>
              </a:solidFill>
              <a:sym typeface="+mn-ea"/>
            </a:endParaRPr>
          </a:p>
        </p:txBody>
      </p:sp>
      <p:sp>
        <p:nvSpPr>
          <p:cNvPr id="3" name="副标题 2"/>
          <p:cNvSpPr>
            <a:spLocks noGrp="1"/>
          </p:cNvSpPr>
          <p:nvPr>
            <p:ph type="subTitle" idx="1"/>
          </p:nvPr>
        </p:nvSpPr>
        <p:spPr/>
        <p:txBody>
          <a:bodyPr/>
          <a:lstStyle/>
          <a:p>
            <a:pPr algn="l"/>
            <a:r>
              <a:rPr lang="en-US" altLang="zh-CN" sz="2400" b="1">
                <a:solidFill>
                  <a:schemeClr val="tx1"/>
                </a:solidFill>
              </a:rPr>
              <a:t>PID</a:t>
            </a:r>
            <a:r>
              <a:rPr lang="zh-CN" altLang="en-US" sz="2400" b="1">
                <a:solidFill>
                  <a:schemeClr val="tx1"/>
                </a:solidFill>
              </a:rPr>
              <a:t>算法：</a:t>
            </a:r>
            <a:r>
              <a:rPr lang="zh-CN" altLang="en-US" sz="2400">
                <a:solidFill>
                  <a:schemeClr val="tx1"/>
                </a:solidFill>
              </a:rPr>
              <a:t>在过程控制中，按偏差的比例（P）、积分（I）和微分（D）进行控制的PID控制器是应用最为广泛的一种自动控制器。</a:t>
            </a:r>
            <a:endParaRPr lang="zh-CN" altLang="en-US" sz="2400">
              <a:solidFill>
                <a:schemeClr val="tx1"/>
              </a:solidFill>
            </a:endParaRPr>
          </a:p>
          <a:p>
            <a:pPr algn="l"/>
            <a:r>
              <a:rPr lang="zh-CN" altLang="en-US" sz="2400" b="1">
                <a:solidFill>
                  <a:schemeClr val="tx1"/>
                </a:solidFill>
              </a:rPr>
              <a:t>姿态解算：</a:t>
            </a:r>
            <a:r>
              <a:rPr lang="zh-CN" altLang="en-US" sz="2400">
                <a:solidFill>
                  <a:schemeClr val="tx1"/>
                </a:solidFill>
              </a:rPr>
              <a:t>姿态解算的难点主要在于一般的惯性传感器，精度相对较差，同时陀螺仪、加速度计、地磁计单个传感器无法得到满意的姿态角信息，所以需要一些融合算法，进行姿态估计。</a:t>
            </a:r>
            <a:endParaRPr lang="zh-CN" altLang="en-US" sz="2400">
              <a:solidFill>
                <a:schemeClr val="tx1"/>
              </a:solidFill>
            </a:endParaRPr>
          </a:p>
          <a:p>
            <a:pPr algn="l"/>
            <a:r>
              <a:rPr lang="zh-CN" altLang="en-US" sz="2400" b="1">
                <a:solidFill>
                  <a:schemeClr val="tx1"/>
                </a:solidFill>
              </a:rPr>
              <a:t>滤波算法：</a:t>
            </a:r>
            <a:r>
              <a:rPr lang="zh-CN" altLang="en-US" sz="2400">
                <a:solidFill>
                  <a:schemeClr val="tx1"/>
                </a:solidFill>
              </a:rPr>
              <a:t>滤波是将信号中特定波段频率滤除的操作，是抑制和防止干扰的一项重要措施。软件滤波是通过特定算法对信号进行滤波，本质上都是滤波。</a:t>
            </a:r>
            <a:endParaRPr lang="zh-CN" altLang="en-US" sz="2400">
              <a:solidFill>
                <a:schemeClr val="tx1"/>
              </a:solidFill>
            </a:endParaRPr>
          </a:p>
          <a:p>
            <a:pPr algn="l"/>
            <a:endParaRPr lang="zh-CN" altLang="en-US"/>
          </a:p>
          <a:p>
            <a:pPr algn="l"/>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a:solidFill>
                  <a:schemeClr val="tx1"/>
                </a:solidFill>
                <a:sym typeface="+mn-ea"/>
              </a:rPr>
              <a:t>十大常用滤波算法</a:t>
            </a:r>
            <a:endParaRPr lang="zh-CN" altLang="zh-CN">
              <a:solidFill>
                <a:schemeClr val="tx1"/>
              </a:solidFill>
              <a:sym typeface="+mn-ea"/>
            </a:endParaRPr>
          </a:p>
        </p:txBody>
      </p:sp>
      <p:sp>
        <p:nvSpPr>
          <p:cNvPr id="3" name="副标题 2"/>
          <p:cNvSpPr>
            <a:spLocks noGrp="1"/>
          </p:cNvSpPr>
          <p:nvPr>
            <p:ph type="subTitle" idx="1"/>
          </p:nvPr>
        </p:nvSpPr>
        <p:spPr/>
        <p:txBody>
          <a:bodyPr>
            <a:normAutofit fontScale="80000"/>
          </a:bodyPr>
          <a:lstStyle/>
          <a:p>
            <a:pPr algn="l"/>
            <a:r>
              <a:rPr lang="zh-CN" altLang="en-US" sz="2400">
                <a:solidFill>
                  <a:schemeClr val="tx1"/>
                </a:solidFill>
              </a:rPr>
              <a:t>这里主要想讲讲常用的十大滤波算法。基于</a:t>
            </a:r>
            <a:r>
              <a:rPr lang="en-US" altLang="zh-CN" sz="2400">
                <a:solidFill>
                  <a:schemeClr val="tx1"/>
                </a:solidFill>
              </a:rPr>
              <a:t>C</a:t>
            </a:r>
            <a:r>
              <a:rPr lang="zh-CN" altLang="en-US" sz="2400">
                <a:solidFill>
                  <a:schemeClr val="tx1"/>
                </a:solidFill>
              </a:rPr>
              <a:t>语言来讲解，主要包括：</a:t>
            </a:r>
            <a:endParaRPr lang="zh-CN" altLang="en-US" sz="2400">
              <a:solidFill>
                <a:schemeClr val="tx1"/>
              </a:solidFill>
            </a:endParaRPr>
          </a:p>
          <a:p>
            <a:pPr algn="l"/>
            <a:r>
              <a:rPr lang="zh-CN" altLang="en-US" sz="2400">
                <a:solidFill>
                  <a:schemeClr val="tx1"/>
                </a:solidFill>
              </a:rPr>
              <a:t>1、限幅滤波法</a:t>
            </a:r>
            <a:endParaRPr lang="zh-CN" altLang="en-US" sz="2400">
              <a:solidFill>
                <a:schemeClr val="tx1"/>
              </a:solidFill>
            </a:endParaRPr>
          </a:p>
          <a:p>
            <a:pPr algn="l"/>
            <a:r>
              <a:rPr lang="zh-CN" altLang="en-US" sz="2400">
                <a:solidFill>
                  <a:schemeClr val="tx1"/>
                </a:solidFill>
              </a:rPr>
              <a:t>2、中位值滤波法</a:t>
            </a:r>
            <a:endParaRPr lang="zh-CN" altLang="en-US" sz="2400">
              <a:solidFill>
                <a:schemeClr val="tx1"/>
              </a:solidFill>
            </a:endParaRPr>
          </a:p>
          <a:p>
            <a:pPr algn="l"/>
            <a:r>
              <a:rPr lang="zh-CN" altLang="en-US" sz="2400">
                <a:solidFill>
                  <a:schemeClr val="tx1"/>
                </a:solidFill>
              </a:rPr>
              <a:t>3、算术平均滤波法</a:t>
            </a:r>
            <a:endParaRPr lang="zh-CN" altLang="en-US" sz="2400">
              <a:solidFill>
                <a:schemeClr val="tx1"/>
              </a:solidFill>
            </a:endParaRPr>
          </a:p>
          <a:p>
            <a:pPr algn="l"/>
            <a:r>
              <a:rPr lang="zh-CN" altLang="en-US" sz="2400">
                <a:solidFill>
                  <a:schemeClr val="tx1"/>
                </a:solidFill>
              </a:rPr>
              <a:t>4、递推平均滤波法</a:t>
            </a:r>
            <a:endParaRPr lang="zh-CN" altLang="en-US" sz="2400">
              <a:solidFill>
                <a:schemeClr val="tx1"/>
              </a:solidFill>
            </a:endParaRPr>
          </a:p>
          <a:p>
            <a:pPr algn="l"/>
            <a:r>
              <a:rPr lang="zh-CN" altLang="en-US" sz="2400">
                <a:solidFill>
                  <a:schemeClr val="tx1"/>
                </a:solidFill>
              </a:rPr>
              <a:t>5、中位值平均滤波法</a:t>
            </a:r>
            <a:endParaRPr lang="zh-CN" altLang="en-US" sz="2400">
              <a:solidFill>
                <a:schemeClr val="tx1"/>
              </a:solidFill>
            </a:endParaRPr>
          </a:p>
          <a:p>
            <a:pPr algn="l"/>
            <a:r>
              <a:rPr lang="zh-CN" altLang="en-US" sz="2400">
                <a:solidFill>
                  <a:schemeClr val="tx1"/>
                </a:solidFill>
              </a:rPr>
              <a:t>6、递推中位值滤波法</a:t>
            </a:r>
            <a:endParaRPr lang="zh-CN" altLang="en-US" sz="2400">
              <a:solidFill>
                <a:schemeClr val="tx1"/>
              </a:solidFill>
            </a:endParaRPr>
          </a:p>
          <a:p>
            <a:pPr algn="l"/>
            <a:r>
              <a:rPr lang="zh-CN" altLang="en-US" sz="2400">
                <a:solidFill>
                  <a:schemeClr val="tx1"/>
                </a:solidFill>
              </a:rPr>
              <a:t>7、限幅平均滤波法</a:t>
            </a:r>
            <a:endParaRPr lang="zh-CN" altLang="en-US" sz="2400">
              <a:solidFill>
                <a:schemeClr val="tx1"/>
              </a:solidFill>
            </a:endParaRPr>
          </a:p>
          <a:p>
            <a:pPr algn="l"/>
            <a:r>
              <a:rPr lang="zh-CN" altLang="en-US" sz="2400">
                <a:solidFill>
                  <a:schemeClr val="tx1"/>
                </a:solidFill>
              </a:rPr>
              <a:t>8、一阶滞后滤波法</a:t>
            </a:r>
            <a:endParaRPr lang="zh-CN" altLang="en-US" sz="2400">
              <a:solidFill>
                <a:schemeClr val="tx1"/>
              </a:solidFill>
            </a:endParaRPr>
          </a:p>
          <a:p>
            <a:pPr algn="l"/>
            <a:r>
              <a:rPr lang="zh-CN" altLang="en-US" sz="2400">
                <a:solidFill>
                  <a:schemeClr val="tx1"/>
                </a:solidFill>
              </a:rPr>
              <a:t>9、加权递推平均滤波法</a:t>
            </a:r>
            <a:endParaRPr lang="zh-CN" altLang="en-US" sz="2400">
              <a:solidFill>
                <a:schemeClr val="tx1"/>
              </a:solidFill>
            </a:endParaRPr>
          </a:p>
          <a:p>
            <a:pPr algn="l"/>
            <a:r>
              <a:rPr lang="zh-CN" altLang="en-US" sz="2400">
                <a:solidFill>
                  <a:schemeClr val="tx1"/>
                </a:solidFill>
              </a:rPr>
              <a:t>10、消抖滤波法</a:t>
            </a:r>
            <a:endParaRPr lang="zh-CN" altLang="en-US" sz="2400">
              <a:solidFill>
                <a:schemeClr val="tx1"/>
              </a:solidFill>
            </a:endParaRPr>
          </a:p>
          <a:p>
            <a:pPr algn="l"/>
            <a:endParaRPr lang="zh-CN" altLang="en-US"/>
          </a:p>
          <a:p>
            <a:pPr algn="l"/>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a:solidFill>
                  <a:schemeClr val="tx1"/>
                </a:solidFill>
                <a:sym typeface="+mn-ea"/>
              </a:rPr>
              <a:t>十大常用滤波算法</a:t>
            </a:r>
            <a:endParaRPr lang="zh-CN" altLang="zh-CN">
              <a:solidFill>
                <a:schemeClr val="tx1"/>
              </a:solidFill>
              <a:sym typeface="+mn-ea"/>
            </a:endParaRPr>
          </a:p>
        </p:txBody>
      </p:sp>
      <p:sp>
        <p:nvSpPr>
          <p:cNvPr id="3" name="副标题 2"/>
          <p:cNvSpPr>
            <a:spLocks noGrp="1"/>
          </p:cNvSpPr>
          <p:nvPr>
            <p:ph type="subTitle" idx="1"/>
          </p:nvPr>
        </p:nvSpPr>
        <p:spPr/>
        <p:txBody>
          <a:bodyPr>
            <a:normAutofit/>
          </a:bodyPr>
          <a:lstStyle/>
          <a:p>
            <a:pPr algn="l"/>
            <a:r>
              <a:rPr sz="2400" b="1">
                <a:solidFill>
                  <a:schemeClr val="tx1"/>
                </a:solidFill>
              </a:rPr>
              <a:t>1.限幅滤波</a:t>
            </a:r>
            <a:endParaRPr sz="2400" b="1">
              <a:solidFill>
                <a:schemeClr val="tx1"/>
              </a:solidFill>
            </a:endParaRPr>
          </a:p>
          <a:p>
            <a:pPr algn="l"/>
            <a:r>
              <a:rPr sz="2400">
                <a:solidFill>
                  <a:schemeClr val="tx1"/>
                </a:solidFill>
              </a:rPr>
              <a:t>方法：根据经验判断，确定两次采样允许的最大偏差值（设为LIMIT）每次检测到新值时判断：</a:t>
            </a:r>
            <a:endParaRPr sz="2400">
              <a:solidFill>
                <a:schemeClr val="tx1"/>
              </a:solidFill>
            </a:endParaRPr>
          </a:p>
          <a:p>
            <a:pPr algn="l"/>
            <a:r>
              <a:rPr sz="2400">
                <a:solidFill>
                  <a:schemeClr val="tx1"/>
                </a:solidFill>
              </a:rPr>
              <a:t>      如果本次值与上次值之差 &lt;= LIMIT,则本次值有效如果本次值与上次值之差 &gt; LIMIT,则本次值无效,放弃本次值,用上次值代替本次值</a:t>
            </a:r>
            <a:endParaRPr sz="2400">
              <a:solidFill>
                <a:schemeClr val="tx1"/>
              </a:solidFill>
            </a:endParaRPr>
          </a:p>
          <a:p>
            <a:pPr algn="l"/>
            <a:r>
              <a:rPr sz="2400">
                <a:solidFill>
                  <a:schemeClr val="tx1"/>
                </a:solidFill>
              </a:rPr>
              <a:t>优点：能有效克服因偶然因素引起的脉冲干扰</a:t>
            </a:r>
            <a:endParaRPr sz="2400">
              <a:solidFill>
                <a:schemeClr val="tx1"/>
              </a:solidFill>
            </a:endParaRPr>
          </a:p>
          <a:p>
            <a:pPr algn="l"/>
            <a:r>
              <a:rPr sz="2400">
                <a:solidFill>
                  <a:schemeClr val="tx1"/>
                </a:solidFill>
              </a:rPr>
              <a:t>缺点：无法抑制那种周期性的干扰，且平滑度差</a:t>
            </a:r>
            <a:endParaRPr sz="2400">
              <a:solidFill>
                <a:schemeClr val="tx1"/>
              </a:solidFill>
            </a:endParaRPr>
          </a:p>
          <a:p>
            <a:pPr algn="l"/>
            <a:endParaRPr lang="zh-CN" altLang="en-US"/>
          </a:p>
          <a:p>
            <a:pPr algn="l"/>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a:solidFill>
                  <a:schemeClr val="tx1"/>
                </a:solidFill>
                <a:sym typeface="+mn-ea"/>
              </a:rPr>
              <a:t>十大常用滤波算法</a:t>
            </a:r>
            <a:endParaRPr lang="zh-CN" altLang="zh-CN">
              <a:solidFill>
                <a:schemeClr val="tx1"/>
              </a:solidFill>
              <a:sym typeface="+mn-ea"/>
            </a:endParaRPr>
          </a:p>
        </p:txBody>
      </p:sp>
      <p:sp>
        <p:nvSpPr>
          <p:cNvPr id="3" name="副标题 2"/>
          <p:cNvSpPr>
            <a:spLocks noGrp="1"/>
          </p:cNvSpPr>
          <p:nvPr>
            <p:ph type="subTitle" idx="1"/>
          </p:nvPr>
        </p:nvSpPr>
        <p:spPr/>
        <p:txBody>
          <a:bodyPr>
            <a:normAutofit/>
          </a:bodyPr>
          <a:lstStyle/>
          <a:p>
            <a:pPr algn="l"/>
            <a:r>
              <a:rPr sz="2400" b="1">
                <a:solidFill>
                  <a:schemeClr val="tx1"/>
                </a:solidFill>
              </a:rPr>
              <a:t>2.中位值滤波</a:t>
            </a:r>
            <a:endParaRPr sz="2400" b="1">
              <a:solidFill>
                <a:schemeClr val="tx1"/>
              </a:solidFill>
            </a:endParaRPr>
          </a:p>
          <a:p>
            <a:pPr algn="l"/>
            <a:r>
              <a:rPr sz="2400">
                <a:solidFill>
                  <a:schemeClr val="tx1"/>
                </a:solidFill>
              </a:rPr>
              <a:t>方法：连续采样N次（N取奇数）把N次采样值按大小排列取中间值为本次有效值</a:t>
            </a:r>
            <a:endParaRPr sz="2400">
              <a:solidFill>
                <a:schemeClr val="tx1"/>
              </a:solidFill>
            </a:endParaRPr>
          </a:p>
          <a:p>
            <a:pPr algn="l"/>
            <a:r>
              <a:rPr sz="2400">
                <a:solidFill>
                  <a:schemeClr val="tx1"/>
                </a:solidFill>
              </a:rPr>
              <a:t>优点：能有效克服因偶然因素引起的波动干扰；对温度、液位等变化缓慢的被测参数有良好的滤波效果</a:t>
            </a:r>
            <a:endParaRPr sz="2400">
              <a:solidFill>
                <a:schemeClr val="tx1"/>
              </a:solidFill>
            </a:endParaRPr>
          </a:p>
          <a:p>
            <a:pPr algn="l"/>
            <a:r>
              <a:rPr sz="2400">
                <a:solidFill>
                  <a:schemeClr val="tx1"/>
                </a:solidFill>
              </a:rPr>
              <a:t>缺点：对流量，速度等快速变化的参数不宜</a:t>
            </a:r>
            <a:endParaRPr sz="2400">
              <a:solidFill>
                <a:schemeClr val="tx1"/>
              </a:solidFill>
            </a:endParaRPr>
          </a:p>
          <a:p>
            <a:pPr algn="l"/>
            <a:endParaRPr lang="zh-CN" altLang="en-US"/>
          </a:p>
          <a:p>
            <a:pPr algn="l"/>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a:solidFill>
                  <a:schemeClr val="tx1"/>
                </a:solidFill>
                <a:sym typeface="+mn-ea"/>
              </a:rPr>
              <a:t>十大常用滤波算法</a:t>
            </a:r>
            <a:endParaRPr lang="zh-CN" altLang="zh-CN">
              <a:solidFill>
                <a:schemeClr val="tx1"/>
              </a:solidFill>
              <a:sym typeface="+mn-ea"/>
            </a:endParaRPr>
          </a:p>
        </p:txBody>
      </p:sp>
      <p:sp>
        <p:nvSpPr>
          <p:cNvPr id="3" name="副标题 2"/>
          <p:cNvSpPr>
            <a:spLocks noGrp="1"/>
          </p:cNvSpPr>
          <p:nvPr>
            <p:ph type="subTitle" idx="1"/>
          </p:nvPr>
        </p:nvSpPr>
        <p:spPr/>
        <p:txBody>
          <a:bodyPr>
            <a:normAutofit/>
          </a:bodyPr>
          <a:lstStyle/>
          <a:p>
            <a:pPr algn="l"/>
            <a:r>
              <a:rPr sz="2400" b="1">
                <a:solidFill>
                  <a:schemeClr val="tx1"/>
                </a:solidFill>
              </a:rPr>
              <a:t>3.算术平均滤波</a:t>
            </a:r>
            <a:endParaRPr sz="2400" b="1">
              <a:solidFill>
                <a:schemeClr val="tx1"/>
              </a:solidFill>
            </a:endParaRPr>
          </a:p>
          <a:p>
            <a:pPr algn="l"/>
            <a:r>
              <a:rPr sz="2400">
                <a:solidFill>
                  <a:schemeClr val="tx1"/>
                </a:solidFill>
              </a:rPr>
              <a:t>方法：连续取N个采样值进行算术平均运算;</a:t>
            </a:r>
            <a:endParaRPr sz="2400">
              <a:solidFill>
                <a:schemeClr val="tx1"/>
              </a:solidFill>
            </a:endParaRPr>
          </a:p>
          <a:p>
            <a:pPr algn="l"/>
            <a:r>
              <a:rPr sz="2400">
                <a:solidFill>
                  <a:schemeClr val="tx1"/>
                </a:solidFill>
              </a:rPr>
              <a:t>        N值较大时：信号平滑度较高，但灵敏度较低</a:t>
            </a:r>
            <a:endParaRPr sz="2400">
              <a:solidFill>
                <a:schemeClr val="tx1"/>
              </a:solidFill>
            </a:endParaRPr>
          </a:p>
          <a:p>
            <a:pPr algn="l"/>
            <a:r>
              <a:rPr sz="2400">
                <a:solidFill>
                  <a:schemeClr val="tx1"/>
                </a:solidFill>
              </a:rPr>
              <a:t>        N值较小时：信号平滑度较低，但灵敏度较高</a:t>
            </a:r>
            <a:endParaRPr sz="2400">
              <a:solidFill>
                <a:schemeClr val="tx1"/>
              </a:solidFill>
            </a:endParaRPr>
          </a:p>
          <a:p>
            <a:pPr algn="l"/>
            <a:r>
              <a:rPr sz="2400">
                <a:solidFill>
                  <a:schemeClr val="tx1"/>
                </a:solidFill>
              </a:rPr>
              <a:t>        N值的选取：一般流量，N=12；压力：N=4</a:t>
            </a:r>
            <a:endParaRPr sz="2400">
              <a:solidFill>
                <a:schemeClr val="tx1"/>
              </a:solidFill>
            </a:endParaRPr>
          </a:p>
          <a:p>
            <a:pPr algn="l"/>
            <a:r>
              <a:rPr sz="2400">
                <a:solidFill>
                  <a:schemeClr val="tx1"/>
                </a:solidFill>
              </a:rPr>
              <a:t>优点：试用于对一般具有随机干扰的信号进行滤波。这种信号的特点是有一个平均值，信号在某一数值范围附近上下波动。</a:t>
            </a:r>
            <a:endParaRPr sz="2400">
              <a:solidFill>
                <a:schemeClr val="tx1"/>
              </a:solidFill>
            </a:endParaRPr>
          </a:p>
          <a:p>
            <a:pPr algn="l"/>
            <a:r>
              <a:rPr sz="2400">
                <a:solidFill>
                  <a:schemeClr val="tx1"/>
                </a:solidFill>
              </a:rPr>
              <a:t>缺点：对于测量速度较慢或要求数据计算较快的实时控制不适用。</a:t>
            </a:r>
            <a:endParaRPr sz="2400">
              <a:solidFill>
                <a:schemeClr val="tx1"/>
              </a:solidFill>
            </a:endParaRPr>
          </a:p>
          <a:p>
            <a:pPr algn="l"/>
            <a:endParaRPr lang="zh-CN" altLang="en-US"/>
          </a:p>
          <a:p>
            <a:pPr algn="l"/>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a:solidFill>
                  <a:schemeClr val="tx1"/>
                </a:solidFill>
                <a:sym typeface="+mn-ea"/>
              </a:rPr>
              <a:t>十大常用滤波算法</a:t>
            </a:r>
            <a:endParaRPr lang="zh-CN" altLang="zh-CN">
              <a:solidFill>
                <a:schemeClr val="tx1"/>
              </a:solidFill>
              <a:sym typeface="+mn-ea"/>
            </a:endParaRPr>
          </a:p>
        </p:txBody>
      </p:sp>
      <p:sp>
        <p:nvSpPr>
          <p:cNvPr id="3" name="副标题 2"/>
          <p:cNvSpPr>
            <a:spLocks noGrp="1"/>
          </p:cNvSpPr>
          <p:nvPr>
            <p:ph type="subTitle" idx="1"/>
          </p:nvPr>
        </p:nvSpPr>
        <p:spPr/>
        <p:txBody>
          <a:bodyPr>
            <a:normAutofit fontScale="90000" lnSpcReduction="20000"/>
          </a:bodyPr>
          <a:lstStyle/>
          <a:p>
            <a:pPr algn="l"/>
            <a:r>
              <a:rPr sz="2400" b="1">
                <a:solidFill>
                  <a:schemeClr val="tx1"/>
                </a:solidFill>
              </a:rPr>
              <a:t>4.递推平均滤波法</a:t>
            </a:r>
            <a:endParaRPr sz="2400" b="1">
              <a:solidFill>
                <a:schemeClr val="tx1"/>
              </a:solidFill>
            </a:endParaRPr>
          </a:p>
          <a:p>
            <a:pPr algn="l">
              <a:buNone/>
            </a:pPr>
            <a:r>
              <a:rPr sz="2400">
                <a:solidFill>
                  <a:schemeClr val="tx1"/>
                </a:solidFill>
              </a:rPr>
              <a:t>方法：把连续取N个采样值看成一个队列，队列的长度固定为N</a:t>
            </a:r>
            <a:endParaRPr sz="2400">
              <a:solidFill>
                <a:schemeClr val="tx1"/>
              </a:solidFill>
            </a:endParaRPr>
          </a:p>
          <a:p>
            <a:pPr algn="l">
              <a:buNone/>
            </a:pPr>
            <a:r>
              <a:rPr sz="2400">
                <a:solidFill>
                  <a:schemeClr val="tx1"/>
                </a:solidFill>
              </a:rPr>
              <a:t>         每次采样到一个新数据放入队尾,并扔掉原来队首的一次数据(先进先出原则)</a:t>
            </a:r>
            <a:endParaRPr sz="2400">
              <a:solidFill>
                <a:schemeClr val="tx1"/>
              </a:solidFill>
            </a:endParaRPr>
          </a:p>
          <a:p>
            <a:pPr algn="l">
              <a:buNone/>
            </a:pPr>
            <a:r>
              <a:rPr sz="2400">
                <a:solidFill>
                  <a:schemeClr val="tx1"/>
                </a:solidFill>
              </a:rPr>
              <a:t>         把队列中的N个数据进行算术平均运算,就可获得新的滤波结果</a:t>
            </a:r>
            <a:endParaRPr sz="2400">
              <a:solidFill>
                <a:schemeClr val="tx1"/>
              </a:solidFill>
            </a:endParaRPr>
          </a:p>
          <a:p>
            <a:pPr algn="l">
              <a:buNone/>
            </a:pPr>
            <a:endParaRPr sz="2400">
              <a:solidFill>
                <a:schemeClr val="tx1"/>
              </a:solidFill>
            </a:endParaRPr>
          </a:p>
          <a:p>
            <a:pPr algn="l">
              <a:buNone/>
            </a:pPr>
            <a:r>
              <a:rPr sz="2400">
                <a:solidFill>
                  <a:schemeClr val="tx1"/>
                </a:solidFill>
              </a:rPr>
              <a:t>优点：对周期性干扰有良好的抑制作用，平滑度高；试用于高频振荡的系统</a:t>
            </a:r>
            <a:endParaRPr sz="2400">
              <a:solidFill>
                <a:schemeClr val="tx1"/>
              </a:solidFill>
            </a:endParaRPr>
          </a:p>
          <a:p>
            <a:pPr algn="l">
              <a:buNone/>
            </a:pPr>
            <a:r>
              <a:rPr sz="2400">
                <a:solidFill>
                  <a:schemeClr val="tx1"/>
                </a:solidFill>
              </a:rPr>
              <a:t>缺点：灵敏度低；对偶然出现的脉冲性干扰的抑制作用较差，不适于脉冲干扰较严重的场合</a:t>
            </a:r>
            <a:endParaRPr sz="2400">
              <a:solidFill>
                <a:schemeClr val="tx1"/>
              </a:solidFill>
            </a:endParaRPr>
          </a:p>
          <a:p>
            <a:pPr algn="l">
              <a:buNone/>
            </a:pPr>
            <a:r>
              <a:rPr sz="2400">
                <a:solidFill>
                  <a:schemeClr val="tx1"/>
                </a:solidFill>
              </a:rPr>
              <a:t>        比较浪费RAM（改进方法，减去的不是队首的值，而是上一次得到的平均值） </a:t>
            </a:r>
            <a:endParaRPr sz="2400">
              <a:solidFill>
                <a:schemeClr val="tx1"/>
              </a:solidFill>
            </a:endParaRPr>
          </a:p>
          <a:p>
            <a:pPr algn="l"/>
            <a:endParaRPr lang="zh-CN" altLang="en-US"/>
          </a:p>
          <a:p>
            <a:pPr algn="l"/>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a:solidFill>
                  <a:schemeClr val="tx1"/>
                </a:solidFill>
                <a:sym typeface="+mn-ea"/>
              </a:rPr>
              <a:t>十大常用滤波算法</a:t>
            </a:r>
            <a:endParaRPr lang="zh-CN" altLang="zh-CN">
              <a:solidFill>
                <a:schemeClr val="tx1"/>
              </a:solidFill>
              <a:sym typeface="+mn-ea"/>
            </a:endParaRPr>
          </a:p>
        </p:txBody>
      </p:sp>
      <p:sp>
        <p:nvSpPr>
          <p:cNvPr id="3" name="副标题 2"/>
          <p:cNvSpPr>
            <a:spLocks noGrp="1"/>
          </p:cNvSpPr>
          <p:nvPr>
            <p:ph type="subTitle" idx="1"/>
          </p:nvPr>
        </p:nvSpPr>
        <p:spPr/>
        <p:txBody>
          <a:bodyPr>
            <a:normAutofit/>
          </a:bodyPr>
          <a:lstStyle/>
          <a:p>
            <a:pPr algn="l"/>
            <a:r>
              <a:rPr sz="2400" b="1">
                <a:solidFill>
                  <a:schemeClr val="tx1"/>
                </a:solidFill>
              </a:rPr>
              <a:t>5.中位值平均滤波</a:t>
            </a:r>
            <a:endParaRPr sz="2400" b="1">
              <a:solidFill>
                <a:schemeClr val="tx1"/>
              </a:solidFill>
            </a:endParaRPr>
          </a:p>
          <a:p>
            <a:pPr algn="l"/>
            <a:r>
              <a:rPr sz="2400">
                <a:solidFill>
                  <a:schemeClr val="tx1"/>
                </a:solidFill>
              </a:rPr>
              <a:t>方法：相当于“中位值滤波法”+“算术平均滤波法”</a:t>
            </a:r>
            <a:r>
              <a:rPr lang="zh-CN" sz="2400">
                <a:solidFill>
                  <a:schemeClr val="tx1"/>
                </a:solidFill>
              </a:rPr>
              <a:t>，</a:t>
            </a:r>
            <a:r>
              <a:rPr sz="2400">
                <a:solidFill>
                  <a:schemeClr val="tx1"/>
                </a:solidFill>
              </a:rPr>
              <a:t>连续采样N个数据，去掉一个最大值和一个最小值然后计算N-2个数据的算术平均值</a:t>
            </a:r>
            <a:endParaRPr sz="2400">
              <a:solidFill>
                <a:schemeClr val="tx1"/>
              </a:solidFill>
            </a:endParaRPr>
          </a:p>
          <a:p>
            <a:pPr algn="l"/>
            <a:r>
              <a:rPr sz="2400">
                <a:solidFill>
                  <a:schemeClr val="tx1"/>
                </a:solidFill>
              </a:rPr>
              <a:t>  </a:t>
            </a:r>
            <a:endParaRPr sz="2400">
              <a:solidFill>
                <a:schemeClr val="tx1"/>
              </a:solidFill>
            </a:endParaRPr>
          </a:p>
          <a:p>
            <a:pPr algn="l"/>
            <a:r>
              <a:rPr sz="2400">
                <a:solidFill>
                  <a:schemeClr val="tx1"/>
                </a:solidFill>
              </a:rPr>
              <a:t>优点：融合了两种滤波的优点。对于偶然出现的脉冲性干扰，可消除有其引起的采样值偏差。对周期干扰有良好的抑制作用，平滑度高，适于高频振荡的系统。</a:t>
            </a:r>
            <a:endParaRPr sz="2400">
              <a:solidFill>
                <a:schemeClr val="tx1"/>
              </a:solidFill>
            </a:endParaRPr>
          </a:p>
          <a:p>
            <a:pPr algn="l"/>
            <a:r>
              <a:rPr sz="2400">
                <a:solidFill>
                  <a:schemeClr val="tx1"/>
                </a:solidFill>
              </a:rPr>
              <a:t>缺点：测量速度慢</a:t>
            </a:r>
            <a:endParaRPr sz="2400">
              <a:solidFill>
                <a:schemeClr val="tx1"/>
              </a:solidFill>
            </a:endParaRPr>
          </a:p>
          <a:p>
            <a:pPr algn="l"/>
            <a:endParaRPr lang="zh-CN" altLang="en-US"/>
          </a:p>
          <a:p>
            <a:pPr algn="l"/>
            <a:endParaRPr lang="zh-CN" altLang="en-US"/>
          </a:p>
        </p:txBody>
      </p:sp>
    </p:spTree>
  </p:cSld>
  <p:clrMapOvr>
    <a:masterClrMapping/>
  </p:clrMapOvr>
</p:sld>
</file>

<file path=ppt/theme/theme1.xml><?xml version="1.0" encoding="utf-8"?>
<a:theme xmlns:a="http://schemas.openxmlformats.org/drawingml/2006/main" name="摩尔吧直播课程">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2486</Words>
  <Application>WPS 演示</Application>
  <PresentationFormat>全屏显示(4:3)</PresentationFormat>
  <Paragraphs>173</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Arial</vt:lpstr>
      <vt:lpstr>宋体</vt:lpstr>
      <vt:lpstr>Wingdings</vt:lpstr>
      <vt:lpstr>Calibri Light</vt:lpstr>
      <vt:lpstr>Calibri</vt:lpstr>
      <vt:lpstr>微软雅黑</vt:lpstr>
      <vt:lpstr>摩尔吧直播课程</vt:lpstr>
      <vt:lpstr>十大常用滤波算法</vt:lpstr>
      <vt:lpstr>十大常用滤波算法</vt:lpstr>
      <vt:lpstr>十大常用滤波算法</vt:lpstr>
      <vt:lpstr>十大常用滤波算法</vt:lpstr>
      <vt:lpstr>十大常用滤波算法</vt:lpstr>
      <vt:lpstr>十大常用滤波算法</vt:lpstr>
      <vt:lpstr>十大常用滤波算法</vt:lpstr>
      <vt:lpstr>十大常用滤波算法</vt:lpstr>
      <vt:lpstr>十大常用滤波算法</vt:lpstr>
      <vt:lpstr>十大常用滤波算法</vt:lpstr>
      <vt:lpstr>十大常用滤波算法</vt:lpstr>
      <vt:lpstr>十大常用滤波算法</vt:lpstr>
      <vt:lpstr>十大常用滤波算法</vt:lpstr>
      <vt:lpstr>十大常用滤波算法</vt:lpstr>
      <vt:lpstr>十大常用滤波算法</vt:lpstr>
      <vt:lpstr>十大常用滤波算法</vt:lpstr>
      <vt:lpstr>十大常用滤波算法</vt:lpstr>
      <vt:lpstr>十大常用滤波算法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yinghe</dc:creator>
  <cp:lastModifiedBy>Administrator</cp:lastModifiedBy>
  <cp:revision>10</cp:revision>
  <dcterms:created xsi:type="dcterms:W3CDTF">2017-05-18T07:46:00Z</dcterms:created>
  <dcterms:modified xsi:type="dcterms:W3CDTF">2017-06-09T04:34:35Z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