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34"/>
  </p:notesMasterIdLst>
  <p:handoutMasterIdLst>
    <p:handoutMasterId r:id="rId35"/>
  </p:handoutMasterIdLst>
  <p:sldIdLst>
    <p:sldId id="315" r:id="rId5"/>
    <p:sldId id="266" r:id="rId6"/>
    <p:sldId id="319" r:id="rId7"/>
    <p:sldId id="317" r:id="rId8"/>
    <p:sldId id="314" r:id="rId9"/>
    <p:sldId id="322" r:id="rId10"/>
    <p:sldId id="320" r:id="rId11"/>
    <p:sldId id="323" r:id="rId12"/>
    <p:sldId id="324" r:id="rId13"/>
    <p:sldId id="309" r:id="rId14"/>
    <p:sldId id="331" r:id="rId15"/>
    <p:sldId id="325" r:id="rId16"/>
    <p:sldId id="326" r:id="rId17"/>
    <p:sldId id="327" r:id="rId18"/>
    <p:sldId id="328" r:id="rId19"/>
    <p:sldId id="329" r:id="rId20"/>
    <p:sldId id="330" r:id="rId21"/>
    <p:sldId id="332" r:id="rId22"/>
    <p:sldId id="333" r:id="rId23"/>
    <p:sldId id="334" r:id="rId24"/>
    <p:sldId id="335" r:id="rId25"/>
    <p:sldId id="337" r:id="rId26"/>
    <p:sldId id="336" r:id="rId27"/>
    <p:sldId id="338" r:id="rId28"/>
    <p:sldId id="339" r:id="rId29"/>
    <p:sldId id="340" r:id="rId30"/>
    <p:sldId id="256" r:id="rId31"/>
    <p:sldId id="341" r:id="rId32"/>
    <p:sldId id="29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p:cViewPr varScale="1">
        <p:scale>
          <a:sx n="105" d="100"/>
          <a:sy n="105" d="100"/>
        </p:scale>
        <p:origin x="834" y="11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3/24/2025</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3/24/2025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10</a:t>
            </a:fld>
            <a:endParaRPr lang="en-US" dirty="0"/>
          </a:p>
        </p:txBody>
      </p:sp>
    </p:spTree>
    <p:extLst>
      <p:ext uri="{BB962C8B-B14F-4D97-AF65-F5344CB8AC3E}">
        <p14:creationId xmlns:p14="http://schemas.microsoft.com/office/powerpoint/2010/main" val="2191268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61445-6339-CD20-7302-91B30193C4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92AC4D-E238-4DA4-B60B-7C2E830F97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FB57F6-38FB-8566-9867-9C2B94A62B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7C9D6B-74FD-5BAF-0151-B8575F872A9C}"/>
              </a:ext>
            </a:extLst>
          </p:cNvPr>
          <p:cNvSpPr>
            <a:spLocks noGrp="1"/>
          </p:cNvSpPr>
          <p:nvPr>
            <p:ph type="sldNum" sz="quarter" idx="5"/>
          </p:nvPr>
        </p:nvSpPr>
        <p:spPr/>
        <p:txBody>
          <a:bodyPr/>
          <a:lstStyle/>
          <a:p>
            <a:fld id="{54EEB602-95FC-483A-B12D-216A7AD7EA24}" type="slidenum">
              <a:rPr lang="en-US" smtClean="0"/>
              <a:t>11</a:t>
            </a:fld>
            <a:endParaRPr lang="en-US" dirty="0"/>
          </a:p>
        </p:txBody>
      </p:sp>
    </p:spTree>
    <p:extLst>
      <p:ext uri="{BB962C8B-B14F-4D97-AF65-F5344CB8AC3E}">
        <p14:creationId xmlns:p14="http://schemas.microsoft.com/office/powerpoint/2010/main" val="900554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F5ACB-2F75-440E-E4EA-DF527CE103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EBA6FE-F381-C629-E796-DD861EFC3E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792647-5F5E-00EF-1C5F-872AB3144E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265356-C176-DA17-4833-C0CF01D4D241}"/>
              </a:ext>
            </a:extLst>
          </p:cNvPr>
          <p:cNvSpPr>
            <a:spLocks noGrp="1"/>
          </p:cNvSpPr>
          <p:nvPr>
            <p:ph type="sldNum" sz="quarter" idx="5"/>
          </p:nvPr>
        </p:nvSpPr>
        <p:spPr/>
        <p:txBody>
          <a:bodyPr/>
          <a:lstStyle/>
          <a:p>
            <a:fld id="{54EEB602-95FC-483A-B12D-216A7AD7EA24}" type="slidenum">
              <a:rPr lang="en-US" smtClean="0"/>
              <a:t>12</a:t>
            </a:fld>
            <a:endParaRPr lang="en-US" dirty="0"/>
          </a:p>
        </p:txBody>
      </p:sp>
    </p:spTree>
    <p:extLst>
      <p:ext uri="{BB962C8B-B14F-4D97-AF65-F5344CB8AC3E}">
        <p14:creationId xmlns:p14="http://schemas.microsoft.com/office/powerpoint/2010/main" val="2976364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6A00F-8C2F-2E26-5123-00E47A6E45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D1A83F-1ACB-8799-E2B8-493095213E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19ACDF-FA93-CAE6-31B8-CF9190B77C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42B5EAEB-0B78-4ECF-1BF9-B08BA3465B52}"/>
              </a:ext>
            </a:extLst>
          </p:cNvPr>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3553582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DD5B3-7F8D-4105-8405-A579688590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A68A40-F7D7-75B8-7C82-11641606DD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7CEDA3-7E1B-3329-AF0E-51EF9C829B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AE2666-F67F-AF09-7896-EAE6C68B482C}"/>
              </a:ext>
            </a:extLst>
          </p:cNvPr>
          <p:cNvSpPr>
            <a:spLocks noGrp="1"/>
          </p:cNvSpPr>
          <p:nvPr>
            <p:ph type="sldNum" sz="quarter" idx="5"/>
          </p:nvPr>
        </p:nvSpPr>
        <p:spPr/>
        <p:txBody>
          <a:bodyPr/>
          <a:lstStyle/>
          <a:p>
            <a:fld id="{54EEB602-95FC-483A-B12D-216A7AD7EA24}" type="slidenum">
              <a:rPr lang="en-US" smtClean="0"/>
              <a:t>14</a:t>
            </a:fld>
            <a:endParaRPr lang="en-US" dirty="0"/>
          </a:p>
        </p:txBody>
      </p:sp>
    </p:spTree>
    <p:extLst>
      <p:ext uri="{BB962C8B-B14F-4D97-AF65-F5344CB8AC3E}">
        <p14:creationId xmlns:p14="http://schemas.microsoft.com/office/powerpoint/2010/main" val="4287315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DC526-43AA-D089-F01F-F678E24DBD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E4E404-96D1-3154-CD82-C00A245E4E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11B666-091B-FEF6-1FDE-8C951438D9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7CDCD5-F5EB-5F4A-150A-89760BECB34E}"/>
              </a:ext>
            </a:extLst>
          </p:cNvPr>
          <p:cNvSpPr>
            <a:spLocks noGrp="1"/>
          </p:cNvSpPr>
          <p:nvPr>
            <p:ph type="sldNum" sz="quarter" idx="5"/>
          </p:nvPr>
        </p:nvSpPr>
        <p:spPr/>
        <p:txBody>
          <a:bodyPr/>
          <a:lstStyle/>
          <a:p>
            <a:fld id="{54EEB602-95FC-483A-B12D-216A7AD7EA24}" type="slidenum">
              <a:rPr lang="en-US" smtClean="0"/>
              <a:t>15</a:t>
            </a:fld>
            <a:endParaRPr lang="en-US" dirty="0"/>
          </a:p>
        </p:txBody>
      </p:sp>
    </p:spTree>
    <p:extLst>
      <p:ext uri="{BB962C8B-B14F-4D97-AF65-F5344CB8AC3E}">
        <p14:creationId xmlns:p14="http://schemas.microsoft.com/office/powerpoint/2010/main" val="1869752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0AAB0-F271-021C-E38F-AAB6712921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55051E-F322-C8EC-1AE8-137715CD5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1D3C6F-56D8-3D86-8208-0D9B6B8B28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F9551B-B05D-60FC-BD33-C03C94437B09}"/>
              </a:ext>
            </a:extLst>
          </p:cNvPr>
          <p:cNvSpPr>
            <a:spLocks noGrp="1"/>
          </p:cNvSpPr>
          <p:nvPr>
            <p:ph type="sldNum" sz="quarter" idx="5"/>
          </p:nvPr>
        </p:nvSpPr>
        <p:spPr/>
        <p:txBody>
          <a:bodyPr/>
          <a:lstStyle/>
          <a:p>
            <a:fld id="{54EEB602-95FC-483A-B12D-216A7AD7EA24}" type="slidenum">
              <a:rPr lang="en-US" smtClean="0"/>
              <a:t>16</a:t>
            </a:fld>
            <a:endParaRPr lang="en-US" dirty="0"/>
          </a:p>
        </p:txBody>
      </p:sp>
    </p:spTree>
    <p:extLst>
      <p:ext uri="{BB962C8B-B14F-4D97-AF65-F5344CB8AC3E}">
        <p14:creationId xmlns:p14="http://schemas.microsoft.com/office/powerpoint/2010/main" val="2897547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8F32-2B9C-44DD-C24C-B67DF79802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9C5553-8F82-18E1-E315-63B462A564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FF1A36-80D5-F494-8690-62E3A74F9C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F3BCF4-8682-FDB1-9A62-4E521153550D}"/>
              </a:ext>
            </a:extLst>
          </p:cNvPr>
          <p:cNvSpPr>
            <a:spLocks noGrp="1"/>
          </p:cNvSpPr>
          <p:nvPr>
            <p:ph type="sldNum" sz="quarter" idx="5"/>
          </p:nvPr>
        </p:nvSpPr>
        <p:spPr/>
        <p:txBody>
          <a:bodyPr/>
          <a:lstStyle/>
          <a:p>
            <a:fld id="{54EEB602-95FC-483A-B12D-216A7AD7EA24}" type="slidenum">
              <a:rPr lang="en-US" smtClean="0"/>
              <a:t>17</a:t>
            </a:fld>
            <a:endParaRPr lang="en-US" dirty="0"/>
          </a:p>
        </p:txBody>
      </p:sp>
    </p:spTree>
    <p:extLst>
      <p:ext uri="{BB962C8B-B14F-4D97-AF65-F5344CB8AC3E}">
        <p14:creationId xmlns:p14="http://schemas.microsoft.com/office/powerpoint/2010/main" val="2351878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7FC90-4E47-76CF-8929-6956F4479E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8959F2-3E63-2C41-8853-ED25F52B6C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1AEE24-F745-7345-52F3-E896D11D46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F2A7B8-39F1-0318-CDFD-16B88D29E7A8}"/>
              </a:ext>
            </a:extLst>
          </p:cNvPr>
          <p:cNvSpPr>
            <a:spLocks noGrp="1"/>
          </p:cNvSpPr>
          <p:nvPr>
            <p:ph type="sldNum" sz="quarter" idx="5"/>
          </p:nvPr>
        </p:nvSpPr>
        <p:spPr/>
        <p:txBody>
          <a:bodyPr/>
          <a:lstStyle/>
          <a:p>
            <a:fld id="{54EEB602-95FC-483A-B12D-216A7AD7EA24}" type="slidenum">
              <a:rPr lang="en-US" smtClean="0"/>
              <a:t>18</a:t>
            </a:fld>
            <a:endParaRPr lang="en-US" dirty="0"/>
          </a:p>
        </p:txBody>
      </p:sp>
    </p:spTree>
    <p:extLst>
      <p:ext uri="{BB962C8B-B14F-4D97-AF65-F5344CB8AC3E}">
        <p14:creationId xmlns:p14="http://schemas.microsoft.com/office/powerpoint/2010/main" val="3306944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B48AA-F028-98A3-64BD-5ABC7A63A3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CE76AF-FC36-8CE3-7728-1F318C667F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1AAD13-1B28-54B4-BACB-88A0F2B365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73B075-B776-E2B3-8722-FBCD2287A25F}"/>
              </a:ext>
            </a:extLst>
          </p:cNvPr>
          <p:cNvSpPr>
            <a:spLocks noGrp="1"/>
          </p:cNvSpPr>
          <p:nvPr>
            <p:ph type="sldNum" sz="quarter" idx="5"/>
          </p:nvPr>
        </p:nvSpPr>
        <p:spPr/>
        <p:txBody>
          <a:bodyPr/>
          <a:lstStyle/>
          <a:p>
            <a:fld id="{54EEB602-95FC-483A-B12D-216A7AD7EA24}" type="slidenum">
              <a:rPr lang="en-US" smtClean="0"/>
              <a:t>19</a:t>
            </a:fld>
            <a:endParaRPr lang="en-US" dirty="0"/>
          </a:p>
        </p:txBody>
      </p:sp>
    </p:spTree>
    <p:extLst>
      <p:ext uri="{BB962C8B-B14F-4D97-AF65-F5344CB8AC3E}">
        <p14:creationId xmlns:p14="http://schemas.microsoft.com/office/powerpoint/2010/main" val="343753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89ABC-EBCA-B792-16EF-C7491F9609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1509EB-416B-7AFD-635E-B8065750BF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EE3319-F776-BAEA-56FC-8A1C772171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9EA2CF-3412-A109-0276-36445641816B}"/>
              </a:ext>
            </a:extLst>
          </p:cNvPr>
          <p:cNvSpPr>
            <a:spLocks noGrp="1"/>
          </p:cNvSpPr>
          <p:nvPr>
            <p:ph type="sldNum" sz="quarter" idx="5"/>
          </p:nvPr>
        </p:nvSpPr>
        <p:spPr/>
        <p:txBody>
          <a:bodyPr/>
          <a:lstStyle/>
          <a:p>
            <a:fld id="{54EEB602-95FC-483A-B12D-216A7AD7EA24}" type="slidenum">
              <a:rPr lang="en-US" smtClean="0"/>
              <a:t>20</a:t>
            </a:fld>
            <a:endParaRPr lang="en-US" dirty="0"/>
          </a:p>
        </p:txBody>
      </p:sp>
    </p:spTree>
    <p:extLst>
      <p:ext uri="{BB962C8B-B14F-4D97-AF65-F5344CB8AC3E}">
        <p14:creationId xmlns:p14="http://schemas.microsoft.com/office/powerpoint/2010/main" val="54978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77004-B7F9-7D38-F69A-5D2F938FBE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7B4A6C-5A11-3408-CFED-08F15DFF5B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281F57-99F8-84B0-2E4E-B2AB1E85EF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55821D-D697-CD01-7AC1-1B774D6916EB}"/>
              </a:ext>
            </a:extLst>
          </p:cNvPr>
          <p:cNvSpPr>
            <a:spLocks noGrp="1"/>
          </p:cNvSpPr>
          <p:nvPr>
            <p:ph type="sldNum" sz="quarter" idx="5"/>
          </p:nvPr>
        </p:nvSpPr>
        <p:spPr/>
        <p:txBody>
          <a:bodyPr/>
          <a:lstStyle/>
          <a:p>
            <a:fld id="{54EEB602-95FC-483A-B12D-216A7AD7EA24}" type="slidenum">
              <a:rPr lang="en-US" smtClean="0"/>
              <a:t>21</a:t>
            </a:fld>
            <a:endParaRPr lang="en-US" dirty="0"/>
          </a:p>
        </p:txBody>
      </p:sp>
    </p:spTree>
    <p:extLst>
      <p:ext uri="{BB962C8B-B14F-4D97-AF65-F5344CB8AC3E}">
        <p14:creationId xmlns:p14="http://schemas.microsoft.com/office/powerpoint/2010/main" val="569024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A121D-6724-DC27-EB3C-B85FC9A689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B31807-B3E4-1683-EE0B-4987D8551F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B15581-E8DC-E849-54B2-A67FE1F205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227DB2-074F-F9EF-36D4-2AA528A13B82}"/>
              </a:ext>
            </a:extLst>
          </p:cNvPr>
          <p:cNvSpPr>
            <a:spLocks noGrp="1"/>
          </p:cNvSpPr>
          <p:nvPr>
            <p:ph type="sldNum" sz="quarter" idx="5"/>
          </p:nvPr>
        </p:nvSpPr>
        <p:spPr/>
        <p:txBody>
          <a:bodyPr/>
          <a:lstStyle/>
          <a:p>
            <a:fld id="{54EEB602-95FC-483A-B12D-216A7AD7EA24}" type="slidenum">
              <a:rPr lang="en-US" smtClean="0"/>
              <a:t>22</a:t>
            </a:fld>
            <a:endParaRPr lang="en-US" dirty="0"/>
          </a:p>
        </p:txBody>
      </p:sp>
    </p:spTree>
    <p:extLst>
      <p:ext uri="{BB962C8B-B14F-4D97-AF65-F5344CB8AC3E}">
        <p14:creationId xmlns:p14="http://schemas.microsoft.com/office/powerpoint/2010/main" val="3070749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6CC95-4691-5C2F-09AB-E372EE1857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14E5B5-9767-B548-EFBD-23CE353106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3AF1DA-3F3C-D43E-F178-6EEF23D107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EEA356-1947-6286-45AA-109C27BDA109}"/>
              </a:ext>
            </a:extLst>
          </p:cNvPr>
          <p:cNvSpPr>
            <a:spLocks noGrp="1"/>
          </p:cNvSpPr>
          <p:nvPr>
            <p:ph type="sldNum" sz="quarter" idx="5"/>
          </p:nvPr>
        </p:nvSpPr>
        <p:spPr/>
        <p:txBody>
          <a:bodyPr/>
          <a:lstStyle/>
          <a:p>
            <a:fld id="{54EEB602-95FC-483A-B12D-216A7AD7EA24}" type="slidenum">
              <a:rPr lang="en-US" smtClean="0"/>
              <a:t>23</a:t>
            </a:fld>
            <a:endParaRPr lang="en-US" dirty="0"/>
          </a:p>
        </p:txBody>
      </p:sp>
    </p:spTree>
    <p:extLst>
      <p:ext uri="{BB962C8B-B14F-4D97-AF65-F5344CB8AC3E}">
        <p14:creationId xmlns:p14="http://schemas.microsoft.com/office/powerpoint/2010/main" val="1201230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3DB02-4051-3326-D2CE-E10F8ABE51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0C00D8-EEB3-444B-6229-86155E93EC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C528B3-EC69-02DC-C9E1-272F461EA9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622E46-4B16-7110-E564-93780FFA5638}"/>
              </a:ext>
            </a:extLst>
          </p:cNvPr>
          <p:cNvSpPr>
            <a:spLocks noGrp="1"/>
          </p:cNvSpPr>
          <p:nvPr>
            <p:ph type="sldNum" sz="quarter" idx="5"/>
          </p:nvPr>
        </p:nvSpPr>
        <p:spPr/>
        <p:txBody>
          <a:bodyPr/>
          <a:lstStyle/>
          <a:p>
            <a:fld id="{54EEB602-95FC-483A-B12D-216A7AD7EA24}" type="slidenum">
              <a:rPr lang="en-US" smtClean="0"/>
              <a:t>24</a:t>
            </a:fld>
            <a:endParaRPr lang="en-US" dirty="0"/>
          </a:p>
        </p:txBody>
      </p:sp>
    </p:spTree>
    <p:extLst>
      <p:ext uri="{BB962C8B-B14F-4D97-AF65-F5344CB8AC3E}">
        <p14:creationId xmlns:p14="http://schemas.microsoft.com/office/powerpoint/2010/main" val="2167075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EC5CE-85A2-6224-1E92-CD0D8B4976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CD8BBA-341F-4975-3EE1-756DDFCC6D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F29337-FFCF-BD01-041A-05DFBA1A04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D538AA-CAD8-2FD1-780B-E414F6FF2578}"/>
              </a:ext>
            </a:extLst>
          </p:cNvPr>
          <p:cNvSpPr>
            <a:spLocks noGrp="1"/>
          </p:cNvSpPr>
          <p:nvPr>
            <p:ph type="sldNum" sz="quarter" idx="5"/>
          </p:nvPr>
        </p:nvSpPr>
        <p:spPr/>
        <p:txBody>
          <a:bodyPr/>
          <a:lstStyle/>
          <a:p>
            <a:fld id="{54EEB602-95FC-483A-B12D-216A7AD7EA24}" type="slidenum">
              <a:rPr lang="en-US" smtClean="0"/>
              <a:t>25</a:t>
            </a:fld>
            <a:endParaRPr lang="en-US" dirty="0"/>
          </a:p>
        </p:txBody>
      </p:sp>
    </p:spTree>
    <p:extLst>
      <p:ext uri="{BB962C8B-B14F-4D97-AF65-F5344CB8AC3E}">
        <p14:creationId xmlns:p14="http://schemas.microsoft.com/office/powerpoint/2010/main" val="2864365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D8322-4A7B-DF9D-8E3F-4E1B4D15A9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EDE955-2B08-DA14-827C-662FD186FA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A4BECF-41F2-A740-6714-304775502B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63B723-212E-FD16-AC95-2610B0F1F909}"/>
              </a:ext>
            </a:extLst>
          </p:cNvPr>
          <p:cNvSpPr>
            <a:spLocks noGrp="1"/>
          </p:cNvSpPr>
          <p:nvPr>
            <p:ph type="sldNum" sz="quarter" idx="5"/>
          </p:nvPr>
        </p:nvSpPr>
        <p:spPr/>
        <p:txBody>
          <a:bodyPr/>
          <a:lstStyle/>
          <a:p>
            <a:fld id="{54EEB602-95FC-483A-B12D-216A7AD7EA24}" type="slidenum">
              <a:rPr lang="en-US" smtClean="0"/>
              <a:t>26</a:t>
            </a:fld>
            <a:endParaRPr lang="en-US" dirty="0"/>
          </a:p>
        </p:txBody>
      </p:sp>
    </p:spTree>
    <p:extLst>
      <p:ext uri="{BB962C8B-B14F-4D97-AF65-F5344CB8AC3E}">
        <p14:creationId xmlns:p14="http://schemas.microsoft.com/office/powerpoint/2010/main" val="2020877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27</a:t>
            </a:fld>
            <a:endParaRPr lang="en-US" dirty="0"/>
          </a:p>
        </p:txBody>
      </p:sp>
    </p:spTree>
    <p:extLst>
      <p:ext uri="{BB962C8B-B14F-4D97-AF65-F5344CB8AC3E}">
        <p14:creationId xmlns:p14="http://schemas.microsoft.com/office/powerpoint/2010/main" val="303174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A6411-E542-84A4-9908-006A94A957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B25CF7-9FB0-2270-272E-B8BAC50EA4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44CE16-1366-D79B-C13B-48108A4596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5A809A-78ED-1C8E-41AE-DCB36404D951}"/>
              </a:ext>
            </a:extLst>
          </p:cNvPr>
          <p:cNvSpPr>
            <a:spLocks noGrp="1"/>
          </p:cNvSpPr>
          <p:nvPr>
            <p:ph type="sldNum" sz="quarter" idx="5"/>
          </p:nvPr>
        </p:nvSpPr>
        <p:spPr/>
        <p:txBody>
          <a:bodyPr/>
          <a:lstStyle/>
          <a:p>
            <a:fld id="{54EEB602-95FC-483A-B12D-216A7AD7EA24}" type="slidenum">
              <a:rPr lang="en-US" smtClean="0"/>
              <a:t>28</a:t>
            </a:fld>
            <a:endParaRPr lang="en-US" dirty="0"/>
          </a:p>
        </p:txBody>
      </p:sp>
    </p:spTree>
    <p:extLst>
      <p:ext uri="{BB962C8B-B14F-4D97-AF65-F5344CB8AC3E}">
        <p14:creationId xmlns:p14="http://schemas.microsoft.com/office/powerpoint/2010/main" val="1691223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29</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4B0FA-CA70-63E3-6F92-D6BAA54E35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45AF3B-1278-4A2F-F760-DC46120DB7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662AE9-4B70-B1CE-B095-7CE4260D94C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D3E29FA1-5826-0CB9-11B1-1D35F5ED06B1}"/>
              </a:ext>
            </a:extLst>
          </p:cNvPr>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3550879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067F7-6292-9C39-5327-C6FA255D2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EBDC77-EBAC-6945-D96D-485B9DB094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449C0B-53AA-F20D-120E-6B3C8C2303F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5ADCD2DF-D9C5-0A5A-47F3-0A87FFB6C56D}"/>
              </a:ext>
            </a:extLst>
          </p:cNvPr>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20011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3743899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8C9FA-3483-3B1A-9452-3D3A5ED292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809AFC-1677-1BAF-A781-140513FFC2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1D038A-EE62-ADE3-31CB-EE67E4692CB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58372933-7DA8-85AE-727F-34AA6DE197C7}"/>
              </a:ext>
            </a:extLst>
          </p:cNvPr>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3325580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D7F85-72F1-212A-208E-A4C5020B71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6651D7-DCD2-CF3F-0725-532A01FD4A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B63AA6-4347-EC8F-8359-E57FC199621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D94BBFBC-F0BA-5015-D102-76C822145249}"/>
              </a:ext>
            </a:extLst>
          </p:cNvPr>
          <p:cNvSpPr>
            <a:spLocks noGrp="1"/>
          </p:cNvSpPr>
          <p:nvPr>
            <p:ph type="sldNum" sz="quarter" idx="5"/>
          </p:nvPr>
        </p:nvSpPr>
        <p:spPr/>
        <p:txBody>
          <a:bodyPr/>
          <a:lstStyle/>
          <a:p>
            <a:fld id="{F07F282E-55F5-4803-B60F-09BA4600E538}" type="slidenum">
              <a:rPr lang="en-US" smtClean="0"/>
              <a:t>7</a:t>
            </a:fld>
            <a:endParaRPr lang="en-US" dirty="0"/>
          </a:p>
        </p:txBody>
      </p:sp>
    </p:spTree>
    <p:extLst>
      <p:ext uri="{BB962C8B-B14F-4D97-AF65-F5344CB8AC3E}">
        <p14:creationId xmlns:p14="http://schemas.microsoft.com/office/powerpoint/2010/main" val="2937097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CEE3B-7F3F-4FE1-3330-4C66B468AB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82D9AC-2C8C-44FF-F2D2-D53AC11FAF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F007FF-CC50-FFF3-6201-A2C54B3EAD6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38FDDCDD-C69E-1175-6006-AFC3E216315C}"/>
              </a:ext>
            </a:extLst>
          </p:cNvPr>
          <p:cNvSpPr>
            <a:spLocks noGrp="1"/>
          </p:cNvSpPr>
          <p:nvPr>
            <p:ph type="sldNum" sz="quarter" idx="5"/>
          </p:nvPr>
        </p:nvSpPr>
        <p:spPr/>
        <p:txBody>
          <a:bodyPr/>
          <a:lstStyle/>
          <a:p>
            <a:fld id="{F07F282E-55F5-4803-B60F-09BA4600E538}" type="slidenum">
              <a:rPr lang="en-US" smtClean="0"/>
              <a:t>8</a:t>
            </a:fld>
            <a:endParaRPr lang="en-US" dirty="0"/>
          </a:p>
        </p:txBody>
      </p:sp>
    </p:spTree>
    <p:extLst>
      <p:ext uri="{BB962C8B-B14F-4D97-AF65-F5344CB8AC3E}">
        <p14:creationId xmlns:p14="http://schemas.microsoft.com/office/powerpoint/2010/main" val="2616707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7D8A3-7501-056A-10AB-68F7C196E2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59E3EA-0837-FE69-466A-853B33CB66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B80B04-1124-5E77-07FD-4FEE2EEF3C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1F082BBD-CFC3-1440-74D9-5E7D32D3BBD3}"/>
              </a:ext>
            </a:extLst>
          </p:cNvPr>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353224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dirty="0"/>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 Pictur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1" y="825689"/>
            <a:ext cx="7685728" cy="3741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30" y="825687"/>
            <a:ext cx="5957384" cy="3741551"/>
          </a:xfrm>
        </p:spPr>
        <p:txBody>
          <a:bodyPr tIns="182880" anchor="ctr" anchorCtr="0">
            <a:noAutofit/>
          </a:bodyPr>
          <a:lstStyle>
            <a:lvl1pPr>
              <a:lnSpc>
                <a:spcPct val="100000"/>
              </a:lnSpc>
              <a:defRPr sz="40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36013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p:nvPr>
        </p:nvSpPr>
        <p:spPr>
          <a:xfrm>
            <a:off x="7710836" y="-2"/>
            <a:ext cx="44811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marL="0" indent="0" algn="ctr">
              <a:buNone/>
              <a:defRPr sz="1400"/>
            </a:lvl1pPr>
          </a:lstStyle>
          <a:p>
            <a:r>
              <a:rPr lang="en-US"/>
              <a:t>Click icon to add picture</a:t>
            </a: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42498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143079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ntent + Picture">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141023" y="167463"/>
            <a:ext cx="6408058" cy="1580890"/>
          </a:xfrm>
        </p:spPr>
        <p:txBody>
          <a:bodyPr anchor="b" anchorCtr="0">
            <a:noAutofit/>
          </a:bodyPr>
          <a:lstStyle>
            <a:lvl1pPr>
              <a:lnSpc>
                <a:spcPct val="100000"/>
              </a:lnSpc>
              <a:defRPr sz="3200"/>
            </a:lvl1pPr>
          </a:lstStyle>
          <a:p>
            <a:r>
              <a:rPr lang="en-US" dirty="0"/>
              <a:t>Click to add title</a:t>
            </a:r>
          </a:p>
        </p:txBody>
      </p:sp>
      <p:sp>
        <p:nvSpPr>
          <p:cNvPr id="4" name="Content Placeholder 3">
            <a:extLst>
              <a:ext uri="{FF2B5EF4-FFF2-40B4-BE49-F238E27FC236}">
                <a16:creationId xmlns:a16="http://schemas.microsoft.com/office/drawing/2014/main" id="{FFD78806-0532-B92A-4326-73941B4232E7}"/>
              </a:ext>
            </a:extLst>
          </p:cNvPr>
          <p:cNvSpPr>
            <a:spLocks noGrp="1"/>
          </p:cNvSpPr>
          <p:nvPr>
            <p:ph sz="quarter" idx="16" hasCustomPrompt="1"/>
          </p:nvPr>
        </p:nvSpPr>
        <p:spPr>
          <a:xfrm>
            <a:off x="0" y="0"/>
            <a:ext cx="4613275" cy="6858000"/>
          </a:xfrm>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2">
            <a:extLst>
              <a:ext uri="{FF2B5EF4-FFF2-40B4-BE49-F238E27FC236}">
                <a16:creationId xmlns:a16="http://schemas.microsoft.com/office/drawing/2014/main" id="{DEB24183-BE19-B810-4EF4-D9959CAD150B}"/>
              </a:ext>
            </a:extLst>
          </p:cNvPr>
          <p:cNvSpPr>
            <a:spLocks noGrp="1"/>
          </p:cNvSpPr>
          <p:nvPr>
            <p:ph sz="quarter" idx="15" hasCustomPrompt="1"/>
          </p:nvPr>
        </p:nvSpPr>
        <p:spPr>
          <a:xfrm>
            <a:off x="5140405" y="1959427"/>
            <a:ext cx="6408665" cy="4161653"/>
          </a:xfrm>
        </p:spPr>
        <p:txBody>
          <a:bodyPr anchor="t">
            <a:normAutofit/>
          </a:bodyPr>
          <a:lstStyle>
            <a:lvl1pPr marL="0" indent="0">
              <a:lnSpc>
                <a:spcPct val="100000"/>
              </a:lnSpc>
              <a:spcAft>
                <a:spcPts val="600"/>
              </a:spcAft>
              <a:buNone/>
              <a:defRPr sz="1800" b="0"/>
            </a:lvl1pPr>
            <a:lvl2pPr>
              <a:lnSpc>
                <a:spcPct val="100000"/>
              </a:lnSpc>
              <a:spcAft>
                <a:spcPts val="600"/>
              </a:spcAft>
              <a:defRPr sz="1800"/>
            </a:lvl2pPr>
            <a:lvl3pPr>
              <a:lnSpc>
                <a:spcPct val="100000"/>
              </a:lnSpc>
              <a:spcAft>
                <a:spcPts val="600"/>
              </a:spcAft>
              <a:defRPr sz="1800"/>
            </a:lvl3pPr>
            <a:lvl4pPr>
              <a:lnSpc>
                <a:spcPct val="100000"/>
              </a:lnSpc>
              <a:spcAft>
                <a:spcPts val="600"/>
              </a:spcAft>
              <a:defRPr sz="1800"/>
            </a:lvl4pPr>
            <a:lvl5pPr>
              <a:lnSpc>
                <a:spcPct val="100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CD15B6AB-EFBA-3087-EC3D-8DA945B70C0F}"/>
              </a:ext>
            </a:extLst>
          </p:cNvPr>
          <p:cNvSpPr>
            <a:spLocks noGrp="1"/>
          </p:cNvSpPr>
          <p:nvPr>
            <p:ph type="ftr" sz="quarter" idx="11"/>
          </p:nvPr>
        </p:nvSpPr>
        <p:spPr>
          <a:xfrm>
            <a:off x="5140405" y="6309360"/>
            <a:ext cx="3982428" cy="457200"/>
          </a:xfrm>
        </p:spPr>
        <p:txBody>
          <a:bodyPr/>
          <a:lstStyle>
            <a:lvl1pPr algn="ctr">
              <a:defRPr>
                <a:effectLst/>
              </a:defRPr>
            </a:lvl1pPr>
          </a:lstStyle>
          <a:p>
            <a:pPr algn="l"/>
            <a:r>
              <a:rPr lang="en-US" dirty="0"/>
              <a:t>Presentation Title</a:t>
            </a:r>
          </a:p>
        </p:txBody>
      </p:sp>
      <p:sp>
        <p:nvSpPr>
          <p:cNvPr id="10" name="Date Placeholder 3">
            <a:extLst>
              <a:ext uri="{FF2B5EF4-FFF2-40B4-BE49-F238E27FC236}">
                <a16:creationId xmlns:a16="http://schemas.microsoft.com/office/drawing/2014/main" id="{6A3371A6-1409-7906-744F-59D906DF6755}"/>
              </a:ext>
            </a:extLst>
          </p:cNvPr>
          <p:cNvSpPr>
            <a:spLocks noGrp="1"/>
          </p:cNvSpPr>
          <p:nvPr>
            <p:ph type="dt" sz="half" idx="10"/>
          </p:nvPr>
        </p:nvSpPr>
        <p:spPr>
          <a:xfrm>
            <a:off x="9238415" y="6309360"/>
            <a:ext cx="1215204" cy="457200"/>
          </a:xfrm>
        </p:spPr>
        <p:txBody>
          <a:bodyPr/>
          <a:lstStyle>
            <a:lvl1pPr algn="ctr">
              <a:defRPr>
                <a:effectLst/>
              </a:defRPr>
            </a:lvl1pPr>
          </a:lstStyle>
          <a:p>
            <a:r>
              <a:rPr lang="en-US" dirty="0">
                <a:solidFill>
                  <a:schemeClr val="tx2"/>
                </a:solidFill>
              </a:rPr>
              <a:t>9/8/20XX</a:t>
            </a:r>
            <a:endParaRPr lang="en-US" dirty="0"/>
          </a:p>
        </p:txBody>
      </p:sp>
      <p:sp>
        <p:nvSpPr>
          <p:cNvPr id="11" name="Slide Number Placeholder 5">
            <a:extLst>
              <a:ext uri="{FF2B5EF4-FFF2-40B4-BE49-F238E27FC236}">
                <a16:creationId xmlns:a16="http://schemas.microsoft.com/office/drawing/2014/main" id="{8546652F-6212-09E9-1A75-28F7C8EEF073}"/>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68418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 Sub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8" y="1034477"/>
            <a:ext cx="9380431" cy="2614551"/>
          </a:xfrm>
        </p:spPr>
        <p:txBody>
          <a:bodyPr anchor="b"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EF94ADB5-E70F-B672-CBEB-D8194AEA79D5}"/>
              </a:ext>
            </a:extLst>
          </p:cNvPr>
          <p:cNvSpPr>
            <a:spLocks noGrp="1"/>
          </p:cNvSpPr>
          <p:nvPr>
            <p:ph type="body" sz="quarter" idx="10" hasCustomPrompt="1"/>
          </p:nvPr>
        </p:nvSpPr>
        <p:spPr>
          <a:xfrm>
            <a:off x="1386177" y="3649028"/>
            <a:ext cx="9380431" cy="2164715"/>
          </a:xfrm>
        </p:spPr>
        <p:txBody>
          <a:bodyPr anchor="t"/>
          <a:lstStyle>
            <a:lvl1pPr marL="0" indent="0">
              <a:lnSpc>
                <a:spcPct val="125000"/>
              </a:lnSpc>
              <a:buNone/>
              <a:defRPr lang="en-US" sz="2400" b="0" kern="1200" spc="150" baseline="0" dirty="0" smtClean="0">
                <a:solidFill>
                  <a:schemeClr val="bg1"/>
                </a:solidFill>
                <a:latin typeface="+mn-lt"/>
                <a:ea typeface="+mn-ea"/>
                <a:cs typeface="+mn-cs"/>
              </a:defRPr>
            </a:lvl1pPr>
            <a:lvl2pPr>
              <a:defRPr lang="en-US" sz="2400" b="0" kern="1200" spc="150" baseline="0" dirty="0" smtClean="0">
                <a:solidFill>
                  <a:schemeClr val="bg1"/>
                </a:solidFill>
                <a:latin typeface="+mn-lt"/>
                <a:ea typeface="+mn-ea"/>
                <a:cs typeface="+mn-cs"/>
              </a:defRPr>
            </a:lvl2pPr>
            <a:lvl3pPr>
              <a:defRPr lang="en-US" sz="2400" b="0" kern="1200" spc="150" baseline="0" dirty="0" smtClean="0">
                <a:solidFill>
                  <a:schemeClr val="bg1"/>
                </a:solidFill>
                <a:latin typeface="+mn-lt"/>
                <a:ea typeface="+mn-ea"/>
                <a:cs typeface="+mn-cs"/>
              </a:defRPr>
            </a:lvl3pPr>
            <a:lvl4pPr>
              <a:defRPr lang="en-US" sz="2400" b="0" kern="1200" spc="150" baseline="0" dirty="0" smtClean="0">
                <a:solidFill>
                  <a:schemeClr val="bg1"/>
                </a:solidFill>
                <a:latin typeface="+mn-lt"/>
                <a:ea typeface="+mn-ea"/>
                <a:cs typeface="+mn-cs"/>
              </a:defRPr>
            </a:lvl4pPr>
            <a:lvl5pPr>
              <a:defRPr lang="en-US" sz="2400" b="0" kern="1200" spc="150" baseline="0" dirty="0">
                <a:solidFill>
                  <a:schemeClr val="bg1"/>
                </a:solidFill>
                <a:latin typeface="+mn-lt"/>
                <a:ea typeface="+mn-ea"/>
                <a:cs typeface="+mn-cs"/>
              </a:defRPr>
            </a:lvl5pPr>
          </a:lstStyle>
          <a:p>
            <a:pPr lvl="0"/>
            <a:r>
              <a:rPr lang="en-US" dirty="0"/>
              <a:t>Click to add text</a:t>
            </a:r>
          </a:p>
        </p:txBody>
      </p:sp>
    </p:spTree>
    <p:extLst>
      <p:ext uri="{BB962C8B-B14F-4D97-AF65-F5344CB8AC3E}">
        <p14:creationId xmlns:p14="http://schemas.microsoft.com/office/powerpoint/2010/main" val="193573882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2" name="Content Placeholder 2">
            <a:extLst>
              <a:ext uri="{FF2B5EF4-FFF2-40B4-BE49-F238E27FC236}">
                <a16:creationId xmlns:a16="http://schemas.microsoft.com/office/drawing/2014/main" id="{252AD8E1-37CB-EB1E-9394-A293E1F2107F}"/>
              </a:ext>
            </a:extLst>
          </p:cNvPr>
          <p:cNvSpPr>
            <a:spLocks noGrp="1"/>
          </p:cNvSpPr>
          <p:nvPr>
            <p:ph sz="quarter" idx="18" hasCustomPrompt="1"/>
          </p:nvPr>
        </p:nvSpPr>
        <p:spPr>
          <a:xfrm>
            <a:off x="1542563" y="2590800"/>
            <a:ext cx="6441412"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5B37B294-6F01-986D-E8E5-119AE9A8F2BE}"/>
              </a:ext>
            </a:extLst>
          </p:cNvPr>
          <p:cNvSpPr>
            <a:spLocks noGrp="1"/>
          </p:cNvSpPr>
          <p:nvPr>
            <p:ph sz="quarter" idx="17" hasCustomPrompt="1"/>
          </p:nvPr>
        </p:nvSpPr>
        <p:spPr>
          <a:xfrm>
            <a:off x="8197362" y="2590800"/>
            <a:ext cx="3522849" cy="3718557"/>
          </a:xfrm>
        </p:spPr>
        <p:txBody>
          <a:bodyPr anchor="t">
            <a:normAutofit/>
          </a:bodyPr>
          <a:lstStyle>
            <a:lvl1pPr marL="285750" indent="-285750">
              <a:lnSpc>
                <a:spcPct val="125000"/>
              </a:lnSpc>
              <a:spcAft>
                <a:spcPts val="600"/>
              </a:spcAft>
              <a:buFont typeface="Wingdings" panose="05000000000000000000" pitchFamily="2" charset="2"/>
              <a:buChar char="§"/>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049579" cy="457200"/>
          </a:xfrm>
        </p:spPr>
        <p:txBody>
          <a:bodyPr/>
          <a:lstStyle/>
          <a:p>
            <a:r>
              <a:rPr lang="en-US" dirty="0"/>
              <a:t>Presentation Title</a:t>
            </a:r>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3" name="Date Placeholder 3">
            <a:extLst>
              <a:ext uri="{FF2B5EF4-FFF2-40B4-BE49-F238E27FC236}">
                <a16:creationId xmlns:a16="http://schemas.microsoft.com/office/drawing/2014/main" id="{D0EFA1AD-93FB-148E-CFC6-A6E5D9967406}"/>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1616477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848455"/>
            <a:ext cx="5102365" cy="2601914"/>
          </a:xfrm>
        </p:spPr>
        <p:txBody>
          <a:bodyPr tIns="182880" anchor="ctr" anchorCtr="0">
            <a:noAutofit/>
          </a:bodyPr>
          <a:lstStyle>
            <a:lvl1pPr>
              <a:lnSpc>
                <a:spcPct val="100000"/>
              </a:lnSpc>
              <a:defRPr sz="3200" cap="all" baseline="0">
                <a:solidFill>
                  <a:schemeClr val="bg1"/>
                </a:solidFill>
              </a:defRPr>
            </a:lvl1pPr>
          </a:lstStyle>
          <a:p>
            <a:r>
              <a:rPr lang="en-US" dirty="0">
                <a:solidFill>
                  <a:schemeClr val="bg1"/>
                </a:solidFill>
              </a:rPr>
              <a:t>CLICK TO ADD TITLE</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ctr">
            <a:normAutofit/>
          </a:bodyPr>
          <a:lstStyle>
            <a:lvl1pPr marL="0" indent="0">
              <a:lnSpc>
                <a:spcPct val="100000"/>
              </a:lnSpc>
              <a:spcAft>
                <a:spcPts val="600"/>
              </a:spcAft>
              <a:buNone/>
              <a:defRPr sz="18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lang="en-US" sz="1200" kern="1200" spc="150" baseline="0" dirty="0">
                <a:solidFill>
                  <a:schemeClr val="tx1">
                    <a:lumMod val="75000"/>
                    <a:lumOff val="25000"/>
                  </a:schemeClr>
                </a:solidFill>
                <a:latin typeface="+mj-lt"/>
                <a:ea typeface="+mn-ea"/>
                <a:cs typeface="+mn-cs"/>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dirty="0"/>
              <a:t>9/8/20XX</a:t>
            </a:r>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2" name="Rectangle 1">
            <a:extLst>
              <a:ext uri="{FF2B5EF4-FFF2-40B4-BE49-F238E27FC236}">
                <a16:creationId xmlns:a16="http://schemas.microsoft.com/office/drawing/2014/main" id="{50557ABF-B75C-BD78-1A04-E483A57A9491}"/>
              </a:ext>
              <a:ext uri="{C183D7F6-B498-43B3-948B-1728B52AA6E4}">
                <adec:decorative xmlns:adec="http://schemas.microsoft.com/office/drawing/2017/decorative" val="1"/>
              </a:ext>
            </a:extLst>
          </p:cNvPr>
          <p:cNvSpPr/>
          <p:nvPr userDrawn="1"/>
        </p:nvSpPr>
        <p:spPr>
          <a:xfrm>
            <a:off x="1067712" y="0"/>
            <a:ext cx="5728216" cy="8455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1838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1" r:id="rId14"/>
    <p:sldLayoutId id="2147483702" r:id="rId15"/>
    <p:sldLayoutId id="2147483704" r:id="rId16"/>
    <p:sldLayoutId id="2147483709" r:id="rId17"/>
    <p:sldLayoutId id="2147483682" r:id="rId18"/>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6.xml"/><Relationship Id="rId6" Type="http://schemas.openxmlformats.org/officeDocument/2006/relationships/image" Target="../media/image39.png"/><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1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16.xml"/><Relationship Id="rId6" Type="http://schemas.openxmlformats.org/officeDocument/2006/relationships/image" Target="../media/image49.png"/><Relationship Id="rId5" Type="http://schemas.openxmlformats.org/officeDocument/2006/relationships/image" Target="../media/image41.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062229" y="1395018"/>
            <a:ext cx="10029444" cy="609921"/>
          </a:xfrm>
        </p:spPr>
        <p:txBody>
          <a:bodyPr vert="horz" lIns="109728" tIns="109728" rIns="109728" bIns="91440" rtlCol="0" anchor="ctr">
            <a:normAutofit fontScale="90000"/>
          </a:bodyPr>
          <a:lstStyle/>
          <a:p>
            <a:pPr algn="ctr"/>
            <a:r>
              <a:rPr lang="en-US" sz="3200" dirty="0"/>
              <a:t>Analysis of SpaceX Launch Data</a:t>
            </a:r>
          </a:p>
        </p:txBody>
      </p:sp>
      <p:sp>
        <p:nvSpPr>
          <p:cNvPr id="2" name="TextBox 1">
            <a:extLst>
              <a:ext uri="{FF2B5EF4-FFF2-40B4-BE49-F238E27FC236}">
                <a16:creationId xmlns:a16="http://schemas.microsoft.com/office/drawing/2014/main" id="{BFE182F1-B0A8-E839-DF3A-CA646D1C1FF0}"/>
              </a:ext>
            </a:extLst>
          </p:cNvPr>
          <p:cNvSpPr txBox="1"/>
          <p:nvPr/>
        </p:nvSpPr>
        <p:spPr>
          <a:xfrm>
            <a:off x="2337055" y="2235943"/>
            <a:ext cx="7479792" cy="646331"/>
          </a:xfrm>
          <a:prstGeom prst="rect">
            <a:avLst/>
          </a:prstGeom>
          <a:noFill/>
        </p:spPr>
        <p:txBody>
          <a:bodyPr wrap="square" rtlCol="0">
            <a:spAutoFit/>
          </a:bodyPr>
          <a:lstStyle/>
          <a:p>
            <a:pPr algn="ctr"/>
            <a:r>
              <a:rPr lang="en-US" dirty="0">
                <a:solidFill>
                  <a:schemeClr val="bg1"/>
                </a:solidFill>
              </a:rPr>
              <a:t>Predicting when Falcon 9 landings are successful... or not</a:t>
            </a:r>
          </a:p>
          <a:p>
            <a:endParaRPr lang="en-US" dirty="0">
              <a:solidFill>
                <a:schemeClr val="bg1"/>
              </a:solidFill>
            </a:endParaRPr>
          </a:p>
        </p:txBody>
      </p:sp>
      <p:pic>
        <p:nvPicPr>
          <p:cNvPr id="3" name="Picture 2">
            <a:extLst>
              <a:ext uri="{FF2B5EF4-FFF2-40B4-BE49-F238E27FC236}">
                <a16:creationId xmlns:a16="http://schemas.microsoft.com/office/drawing/2014/main" id="{77B97F60-C7E9-E276-655F-802054C9D322}"/>
              </a:ext>
            </a:extLst>
          </p:cNvPr>
          <p:cNvPicPr>
            <a:picLocks noChangeAspect="1"/>
          </p:cNvPicPr>
          <p:nvPr/>
        </p:nvPicPr>
        <p:blipFill>
          <a:blip r:embed="rId3"/>
          <a:stretch>
            <a:fillRect/>
          </a:stretch>
        </p:blipFill>
        <p:spPr>
          <a:xfrm>
            <a:off x="1062230" y="3344282"/>
            <a:ext cx="5033770" cy="2618368"/>
          </a:xfrm>
          <a:prstGeom prst="rect">
            <a:avLst/>
          </a:prstGeom>
        </p:spPr>
      </p:pic>
      <p:pic>
        <p:nvPicPr>
          <p:cNvPr id="4" name="Picture 3">
            <a:extLst>
              <a:ext uri="{FF2B5EF4-FFF2-40B4-BE49-F238E27FC236}">
                <a16:creationId xmlns:a16="http://schemas.microsoft.com/office/drawing/2014/main" id="{13EFEBBC-34ED-A122-6BD7-B89A6E39E5B4}"/>
              </a:ext>
            </a:extLst>
          </p:cNvPr>
          <p:cNvPicPr>
            <a:picLocks noChangeAspect="1"/>
          </p:cNvPicPr>
          <p:nvPr/>
        </p:nvPicPr>
        <p:blipFill>
          <a:blip r:embed="rId4"/>
          <a:stretch>
            <a:fillRect/>
          </a:stretch>
        </p:blipFill>
        <p:spPr>
          <a:xfrm>
            <a:off x="6096000" y="3344282"/>
            <a:ext cx="4995673" cy="2618368"/>
          </a:xfrm>
          <a:prstGeom prst="rect">
            <a:avLst/>
          </a:prstGeom>
        </p:spPr>
      </p:pic>
    </p:spTree>
    <p:extLst>
      <p:ext uri="{BB962C8B-B14F-4D97-AF65-F5344CB8AC3E}">
        <p14:creationId xmlns:p14="http://schemas.microsoft.com/office/powerpoint/2010/main" val="232390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65A9-1ACB-EE49-7672-A927F8F3463B}"/>
              </a:ext>
            </a:extLst>
          </p:cNvPr>
          <p:cNvSpPr>
            <a:spLocks noGrp="1"/>
          </p:cNvSpPr>
          <p:nvPr>
            <p:ph type="title"/>
          </p:nvPr>
        </p:nvSpPr>
        <p:spPr>
          <a:xfrm>
            <a:off x="0" y="64008"/>
            <a:ext cx="6408058" cy="569457"/>
          </a:xfrm>
        </p:spPr>
        <p:txBody>
          <a:bodyPr/>
          <a:lstStyle/>
          <a:p>
            <a:r>
              <a:rPr lang="en-US" dirty="0">
                <a:latin typeface="+mn-lt"/>
              </a:rPr>
              <a:t>Methodology</a:t>
            </a:r>
          </a:p>
        </p:txBody>
      </p:sp>
      <p:sp>
        <p:nvSpPr>
          <p:cNvPr id="6" name="Content Placeholder 5">
            <a:extLst>
              <a:ext uri="{FF2B5EF4-FFF2-40B4-BE49-F238E27FC236}">
                <a16:creationId xmlns:a16="http://schemas.microsoft.com/office/drawing/2014/main" id="{2BBAABBD-8A7F-A90C-3E5F-9B47E6255AA6}"/>
              </a:ext>
            </a:extLst>
          </p:cNvPr>
          <p:cNvSpPr>
            <a:spLocks noGrp="1"/>
          </p:cNvSpPr>
          <p:nvPr>
            <p:ph sz="quarter" idx="15"/>
          </p:nvPr>
        </p:nvSpPr>
        <p:spPr>
          <a:xfrm>
            <a:off x="82297" y="1188206"/>
            <a:ext cx="4553712" cy="5669794"/>
          </a:xfrm>
        </p:spPr>
        <p:txBody>
          <a:bodyPr>
            <a:normAutofit/>
          </a:bodyPr>
          <a:lstStyle/>
          <a:p>
            <a:r>
              <a:rPr lang="en-US" b="1" dirty="0"/>
              <a:t>Used seaborn and pyplot packages to visualize how some of the variables relate to one another as well as the landing success rate</a:t>
            </a:r>
          </a:p>
          <a:p>
            <a:endParaRPr lang="en-US" b="1" dirty="0"/>
          </a:p>
          <a:p>
            <a:endParaRPr lang="en-US" sz="1700" b="1" dirty="0"/>
          </a:p>
        </p:txBody>
      </p:sp>
      <p:sp>
        <p:nvSpPr>
          <p:cNvPr id="7" name="TextBox 6">
            <a:extLst>
              <a:ext uri="{FF2B5EF4-FFF2-40B4-BE49-F238E27FC236}">
                <a16:creationId xmlns:a16="http://schemas.microsoft.com/office/drawing/2014/main" id="{D51EAF34-46A9-03C5-A39A-E1FE6C8B013C}"/>
              </a:ext>
            </a:extLst>
          </p:cNvPr>
          <p:cNvSpPr txBox="1"/>
          <p:nvPr/>
        </p:nvSpPr>
        <p:spPr>
          <a:xfrm>
            <a:off x="82296" y="618749"/>
            <a:ext cx="4370832" cy="400110"/>
          </a:xfrm>
          <a:prstGeom prst="rect">
            <a:avLst/>
          </a:prstGeom>
          <a:noFill/>
        </p:spPr>
        <p:txBody>
          <a:bodyPr wrap="square" rtlCol="0">
            <a:spAutoFit/>
          </a:bodyPr>
          <a:lstStyle/>
          <a:p>
            <a:r>
              <a:rPr lang="en-US" sz="2000" b="1" u="sng" dirty="0">
                <a:solidFill>
                  <a:srgbClr val="404040"/>
                </a:solidFill>
              </a:rPr>
              <a:t>Exploratory Analysis</a:t>
            </a:r>
          </a:p>
        </p:txBody>
      </p:sp>
    </p:spTree>
    <p:extLst>
      <p:ext uri="{BB962C8B-B14F-4D97-AF65-F5344CB8AC3E}">
        <p14:creationId xmlns:p14="http://schemas.microsoft.com/office/powerpoint/2010/main" val="117010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01837-4D0E-CC82-AFE5-C9906A53D9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8DCEE-7047-DAEF-F6D1-C51A66F87509}"/>
              </a:ext>
            </a:extLst>
          </p:cNvPr>
          <p:cNvSpPr>
            <a:spLocks noGrp="1"/>
          </p:cNvSpPr>
          <p:nvPr>
            <p:ph type="title"/>
          </p:nvPr>
        </p:nvSpPr>
        <p:spPr>
          <a:xfrm>
            <a:off x="0" y="64008"/>
            <a:ext cx="6408058" cy="569457"/>
          </a:xfrm>
        </p:spPr>
        <p:txBody>
          <a:bodyPr/>
          <a:lstStyle/>
          <a:p>
            <a:r>
              <a:rPr lang="en-US" dirty="0">
                <a:latin typeface="+mn-lt"/>
              </a:rPr>
              <a:t>Methodology</a:t>
            </a:r>
          </a:p>
        </p:txBody>
      </p:sp>
      <p:sp>
        <p:nvSpPr>
          <p:cNvPr id="6" name="Content Placeholder 5">
            <a:extLst>
              <a:ext uri="{FF2B5EF4-FFF2-40B4-BE49-F238E27FC236}">
                <a16:creationId xmlns:a16="http://schemas.microsoft.com/office/drawing/2014/main" id="{FF41D6D1-0848-3C23-7693-F9DCC65C983D}"/>
              </a:ext>
            </a:extLst>
          </p:cNvPr>
          <p:cNvSpPr>
            <a:spLocks noGrp="1"/>
          </p:cNvSpPr>
          <p:nvPr>
            <p:ph sz="quarter" idx="15"/>
          </p:nvPr>
        </p:nvSpPr>
        <p:spPr>
          <a:xfrm>
            <a:off x="82297" y="1188206"/>
            <a:ext cx="4553712" cy="5669794"/>
          </a:xfrm>
        </p:spPr>
        <p:txBody>
          <a:bodyPr>
            <a:normAutofit/>
          </a:bodyPr>
          <a:lstStyle/>
          <a:p>
            <a:r>
              <a:rPr lang="en-US" b="1" dirty="0"/>
              <a:t>Used seaborn and pyplot packages to visualize how some of the variables relate to one another as well as the landing success rate</a:t>
            </a:r>
          </a:p>
          <a:p>
            <a:endParaRPr lang="en-US" b="1" dirty="0"/>
          </a:p>
          <a:p>
            <a:r>
              <a:rPr lang="en-US" b="1" dirty="0"/>
              <a:t>Also used SQL queries to examine certain aspects of the data, such as:</a:t>
            </a:r>
          </a:p>
          <a:p>
            <a:pPr marL="285750" indent="-285750">
              <a:buFont typeface="Arial" panose="020B0604020202020204" pitchFamily="34" charset="0"/>
              <a:buChar char="•"/>
            </a:pPr>
            <a:r>
              <a:rPr lang="en-US" sz="1600" b="1" dirty="0"/>
              <a:t>Success and failure of landings based on the type of landing pad. Some are done on land, some are done in the ocean.</a:t>
            </a:r>
          </a:p>
          <a:p>
            <a:pPr marL="285750" indent="-285750">
              <a:buFont typeface="Arial" panose="020B0604020202020204" pitchFamily="34" charset="0"/>
              <a:buChar char="•"/>
            </a:pPr>
            <a:r>
              <a:rPr lang="en-US" sz="1600" b="1" dirty="0"/>
              <a:t>Average mass of payloads carried by Booster Versions</a:t>
            </a:r>
          </a:p>
          <a:p>
            <a:pPr marL="285750" indent="-285750">
              <a:buFont typeface="Arial" panose="020B0604020202020204" pitchFamily="34" charset="0"/>
              <a:buChar char="•"/>
            </a:pPr>
            <a:r>
              <a:rPr lang="en-US" sz="1600" b="1" dirty="0"/>
              <a:t>Check the unique launch sites</a:t>
            </a:r>
          </a:p>
          <a:p>
            <a:pPr marL="285750" indent="-285750">
              <a:buFont typeface="Arial" panose="020B0604020202020204" pitchFamily="34" charset="0"/>
              <a:buChar char="•"/>
            </a:pPr>
            <a:endParaRPr lang="en-US" sz="1700" b="1" dirty="0"/>
          </a:p>
        </p:txBody>
      </p:sp>
      <p:sp>
        <p:nvSpPr>
          <p:cNvPr id="7" name="TextBox 6">
            <a:extLst>
              <a:ext uri="{FF2B5EF4-FFF2-40B4-BE49-F238E27FC236}">
                <a16:creationId xmlns:a16="http://schemas.microsoft.com/office/drawing/2014/main" id="{9274C10A-1FF0-C8F8-BFF6-303B267DC8B0}"/>
              </a:ext>
            </a:extLst>
          </p:cNvPr>
          <p:cNvSpPr txBox="1"/>
          <p:nvPr/>
        </p:nvSpPr>
        <p:spPr>
          <a:xfrm>
            <a:off x="82296" y="618749"/>
            <a:ext cx="4370832" cy="400110"/>
          </a:xfrm>
          <a:prstGeom prst="rect">
            <a:avLst/>
          </a:prstGeom>
          <a:noFill/>
        </p:spPr>
        <p:txBody>
          <a:bodyPr wrap="square" rtlCol="0">
            <a:spAutoFit/>
          </a:bodyPr>
          <a:lstStyle/>
          <a:p>
            <a:r>
              <a:rPr lang="en-US" sz="2000" b="1" u="sng" dirty="0">
                <a:solidFill>
                  <a:srgbClr val="404040"/>
                </a:solidFill>
              </a:rPr>
              <a:t>Exploratory Analysis</a:t>
            </a:r>
          </a:p>
        </p:txBody>
      </p:sp>
      <p:sp>
        <p:nvSpPr>
          <p:cNvPr id="20" name="TextBox 19">
            <a:extLst>
              <a:ext uri="{FF2B5EF4-FFF2-40B4-BE49-F238E27FC236}">
                <a16:creationId xmlns:a16="http://schemas.microsoft.com/office/drawing/2014/main" id="{C582C15D-E440-6955-E95A-11EFE0479ED8}"/>
              </a:ext>
            </a:extLst>
          </p:cNvPr>
          <p:cNvSpPr txBox="1"/>
          <p:nvPr/>
        </p:nvSpPr>
        <p:spPr>
          <a:xfrm>
            <a:off x="4727447" y="1196836"/>
            <a:ext cx="7382255" cy="923330"/>
          </a:xfrm>
          <a:prstGeom prst="rect">
            <a:avLst/>
          </a:prstGeom>
          <a:noFill/>
        </p:spPr>
        <p:txBody>
          <a:bodyPr wrap="square" rtlCol="0">
            <a:spAutoFit/>
          </a:bodyPr>
          <a:lstStyle/>
          <a:p>
            <a:pPr algn="ctr"/>
            <a:r>
              <a:rPr lang="en-US" b="1" dirty="0">
                <a:solidFill>
                  <a:srgbClr val="404040"/>
                </a:solidFill>
              </a:rPr>
              <a:t>Created an interactive map using the Folium package, showing launch sites and adding markers showing successful and failed landings.</a:t>
            </a:r>
          </a:p>
        </p:txBody>
      </p:sp>
      <p:pic>
        <p:nvPicPr>
          <p:cNvPr id="4" name="Picture 3">
            <a:extLst>
              <a:ext uri="{FF2B5EF4-FFF2-40B4-BE49-F238E27FC236}">
                <a16:creationId xmlns:a16="http://schemas.microsoft.com/office/drawing/2014/main" id="{FE8B803D-B8EF-2FA4-36FF-B089E8334B15}"/>
              </a:ext>
            </a:extLst>
          </p:cNvPr>
          <p:cNvPicPr>
            <a:picLocks noChangeAspect="1"/>
          </p:cNvPicPr>
          <p:nvPr/>
        </p:nvPicPr>
        <p:blipFill>
          <a:blip r:embed="rId3"/>
          <a:stretch>
            <a:fillRect/>
          </a:stretch>
        </p:blipFill>
        <p:spPr>
          <a:xfrm>
            <a:off x="4919472" y="2262849"/>
            <a:ext cx="7022592" cy="2079099"/>
          </a:xfrm>
          <a:prstGeom prst="rect">
            <a:avLst/>
          </a:prstGeom>
        </p:spPr>
      </p:pic>
    </p:spTree>
    <p:extLst>
      <p:ext uri="{BB962C8B-B14F-4D97-AF65-F5344CB8AC3E}">
        <p14:creationId xmlns:p14="http://schemas.microsoft.com/office/powerpoint/2010/main" val="355253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E10F2-6759-501C-9648-C0CAC6C12E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4556E-3F0C-93F5-B16D-A26753A5FD0D}"/>
              </a:ext>
            </a:extLst>
          </p:cNvPr>
          <p:cNvSpPr>
            <a:spLocks noGrp="1"/>
          </p:cNvSpPr>
          <p:nvPr>
            <p:ph type="title"/>
          </p:nvPr>
        </p:nvSpPr>
        <p:spPr>
          <a:xfrm>
            <a:off x="0" y="64008"/>
            <a:ext cx="6408058" cy="569457"/>
          </a:xfrm>
        </p:spPr>
        <p:txBody>
          <a:bodyPr/>
          <a:lstStyle/>
          <a:p>
            <a:r>
              <a:rPr lang="en-US" dirty="0">
                <a:latin typeface="+mn-lt"/>
              </a:rPr>
              <a:t>Methodology</a:t>
            </a:r>
          </a:p>
        </p:txBody>
      </p:sp>
      <p:sp>
        <p:nvSpPr>
          <p:cNvPr id="6" name="Content Placeholder 5">
            <a:extLst>
              <a:ext uri="{FF2B5EF4-FFF2-40B4-BE49-F238E27FC236}">
                <a16:creationId xmlns:a16="http://schemas.microsoft.com/office/drawing/2014/main" id="{0E9ECD92-1CEC-518F-3074-F74E82875130}"/>
              </a:ext>
            </a:extLst>
          </p:cNvPr>
          <p:cNvSpPr>
            <a:spLocks noGrp="1"/>
          </p:cNvSpPr>
          <p:nvPr>
            <p:ph sz="quarter" idx="15"/>
          </p:nvPr>
        </p:nvSpPr>
        <p:spPr>
          <a:xfrm>
            <a:off x="82297" y="1188206"/>
            <a:ext cx="4553712" cy="5669794"/>
          </a:xfrm>
        </p:spPr>
        <p:txBody>
          <a:bodyPr>
            <a:normAutofit/>
          </a:bodyPr>
          <a:lstStyle/>
          <a:p>
            <a:r>
              <a:rPr lang="en-US" b="1" dirty="0"/>
              <a:t>Used seaborn and pyplot packages to visualize how some of the variables relate to one another as well as the landing success rate</a:t>
            </a:r>
          </a:p>
          <a:p>
            <a:endParaRPr lang="en-US" b="1" dirty="0"/>
          </a:p>
          <a:p>
            <a:r>
              <a:rPr lang="en-US" b="1" dirty="0"/>
              <a:t>Also used SQL queries to examine certain aspects of the data, such as:</a:t>
            </a:r>
          </a:p>
          <a:p>
            <a:pPr marL="285750" indent="-285750">
              <a:buFont typeface="Arial" panose="020B0604020202020204" pitchFamily="34" charset="0"/>
              <a:buChar char="•"/>
            </a:pPr>
            <a:r>
              <a:rPr lang="en-US" sz="1600" b="1" dirty="0"/>
              <a:t>Success and failure of landings based on the type of landing pad. Some are done on land, some are done in the ocean.</a:t>
            </a:r>
          </a:p>
          <a:p>
            <a:pPr marL="285750" indent="-285750">
              <a:buFont typeface="Arial" panose="020B0604020202020204" pitchFamily="34" charset="0"/>
              <a:buChar char="•"/>
            </a:pPr>
            <a:r>
              <a:rPr lang="en-US" sz="1600" b="1" dirty="0"/>
              <a:t>Average mass of payloads carried by Booster Versions</a:t>
            </a:r>
          </a:p>
          <a:p>
            <a:pPr marL="285750" indent="-285750">
              <a:buFont typeface="Arial" panose="020B0604020202020204" pitchFamily="34" charset="0"/>
              <a:buChar char="•"/>
            </a:pPr>
            <a:r>
              <a:rPr lang="en-US" sz="1600" b="1" dirty="0"/>
              <a:t>Check the unique launch sites</a:t>
            </a:r>
          </a:p>
          <a:p>
            <a:pPr marL="285750" indent="-285750">
              <a:buFont typeface="Arial" panose="020B0604020202020204" pitchFamily="34" charset="0"/>
              <a:buChar char="•"/>
            </a:pPr>
            <a:endParaRPr lang="en-US" sz="1700" b="1" dirty="0"/>
          </a:p>
        </p:txBody>
      </p:sp>
      <p:sp>
        <p:nvSpPr>
          <p:cNvPr id="7" name="TextBox 6">
            <a:extLst>
              <a:ext uri="{FF2B5EF4-FFF2-40B4-BE49-F238E27FC236}">
                <a16:creationId xmlns:a16="http://schemas.microsoft.com/office/drawing/2014/main" id="{D5EEE0D4-DD44-ED5D-142A-68A1F0C488AC}"/>
              </a:ext>
            </a:extLst>
          </p:cNvPr>
          <p:cNvSpPr txBox="1"/>
          <p:nvPr/>
        </p:nvSpPr>
        <p:spPr>
          <a:xfrm>
            <a:off x="82296" y="618749"/>
            <a:ext cx="4370832" cy="400110"/>
          </a:xfrm>
          <a:prstGeom prst="rect">
            <a:avLst/>
          </a:prstGeom>
          <a:noFill/>
        </p:spPr>
        <p:txBody>
          <a:bodyPr wrap="square" rtlCol="0">
            <a:spAutoFit/>
          </a:bodyPr>
          <a:lstStyle/>
          <a:p>
            <a:r>
              <a:rPr lang="en-US" sz="2000" b="1" u="sng" dirty="0">
                <a:solidFill>
                  <a:srgbClr val="404040"/>
                </a:solidFill>
              </a:rPr>
              <a:t>Exploratory Analysis</a:t>
            </a:r>
          </a:p>
        </p:txBody>
      </p:sp>
      <p:pic>
        <p:nvPicPr>
          <p:cNvPr id="10" name="Picture 9">
            <a:extLst>
              <a:ext uri="{FF2B5EF4-FFF2-40B4-BE49-F238E27FC236}">
                <a16:creationId xmlns:a16="http://schemas.microsoft.com/office/drawing/2014/main" id="{7F50E0E6-357F-E966-9B12-670A77ECC7DE}"/>
              </a:ext>
            </a:extLst>
          </p:cNvPr>
          <p:cNvPicPr>
            <a:picLocks noChangeAspect="1"/>
          </p:cNvPicPr>
          <p:nvPr/>
        </p:nvPicPr>
        <p:blipFill>
          <a:blip r:embed="rId3"/>
          <a:stretch>
            <a:fillRect/>
          </a:stretch>
        </p:blipFill>
        <p:spPr>
          <a:xfrm>
            <a:off x="5480303" y="64008"/>
            <a:ext cx="6629400" cy="1419225"/>
          </a:xfrm>
          <a:prstGeom prst="rect">
            <a:avLst/>
          </a:prstGeom>
        </p:spPr>
      </p:pic>
      <p:pic>
        <p:nvPicPr>
          <p:cNvPr id="12" name="Picture 11">
            <a:extLst>
              <a:ext uri="{FF2B5EF4-FFF2-40B4-BE49-F238E27FC236}">
                <a16:creationId xmlns:a16="http://schemas.microsoft.com/office/drawing/2014/main" id="{19DDFB8F-3DEE-1A4B-D3F1-934E5DC4C0CB}"/>
              </a:ext>
            </a:extLst>
          </p:cNvPr>
          <p:cNvPicPr>
            <a:picLocks noChangeAspect="1"/>
          </p:cNvPicPr>
          <p:nvPr/>
        </p:nvPicPr>
        <p:blipFill>
          <a:blip r:embed="rId4"/>
          <a:stretch>
            <a:fillRect/>
          </a:stretch>
        </p:blipFill>
        <p:spPr>
          <a:xfrm>
            <a:off x="5118353" y="1965579"/>
            <a:ext cx="6991350" cy="1057275"/>
          </a:xfrm>
          <a:prstGeom prst="rect">
            <a:avLst/>
          </a:prstGeom>
        </p:spPr>
      </p:pic>
      <p:pic>
        <p:nvPicPr>
          <p:cNvPr id="14" name="Picture 13">
            <a:extLst>
              <a:ext uri="{FF2B5EF4-FFF2-40B4-BE49-F238E27FC236}">
                <a16:creationId xmlns:a16="http://schemas.microsoft.com/office/drawing/2014/main" id="{611A0764-351B-BFDA-614A-1B2FA1711879}"/>
              </a:ext>
            </a:extLst>
          </p:cNvPr>
          <p:cNvPicPr>
            <a:picLocks noChangeAspect="1"/>
          </p:cNvPicPr>
          <p:nvPr/>
        </p:nvPicPr>
        <p:blipFill>
          <a:blip r:embed="rId5"/>
          <a:stretch>
            <a:fillRect/>
          </a:stretch>
        </p:blipFill>
        <p:spPr>
          <a:xfrm>
            <a:off x="5270753" y="3505200"/>
            <a:ext cx="6838950" cy="904875"/>
          </a:xfrm>
          <a:prstGeom prst="rect">
            <a:avLst/>
          </a:prstGeom>
        </p:spPr>
      </p:pic>
      <p:pic>
        <p:nvPicPr>
          <p:cNvPr id="16" name="Picture 15">
            <a:extLst>
              <a:ext uri="{FF2B5EF4-FFF2-40B4-BE49-F238E27FC236}">
                <a16:creationId xmlns:a16="http://schemas.microsoft.com/office/drawing/2014/main" id="{B30156AC-6617-24E5-080D-CD8DCF28FB83}"/>
              </a:ext>
            </a:extLst>
          </p:cNvPr>
          <p:cNvPicPr>
            <a:picLocks noChangeAspect="1"/>
          </p:cNvPicPr>
          <p:nvPr/>
        </p:nvPicPr>
        <p:blipFill>
          <a:blip r:embed="rId6"/>
          <a:stretch>
            <a:fillRect/>
          </a:stretch>
        </p:blipFill>
        <p:spPr>
          <a:xfrm>
            <a:off x="6451853" y="4892421"/>
            <a:ext cx="5657850" cy="714375"/>
          </a:xfrm>
          <a:prstGeom prst="rect">
            <a:avLst/>
          </a:prstGeom>
        </p:spPr>
      </p:pic>
      <p:pic>
        <p:nvPicPr>
          <p:cNvPr id="18" name="Picture 17">
            <a:extLst>
              <a:ext uri="{FF2B5EF4-FFF2-40B4-BE49-F238E27FC236}">
                <a16:creationId xmlns:a16="http://schemas.microsoft.com/office/drawing/2014/main" id="{4C0C7602-808D-33C4-7092-7A47ED5BFD1E}"/>
              </a:ext>
            </a:extLst>
          </p:cNvPr>
          <p:cNvPicPr>
            <a:picLocks noChangeAspect="1"/>
          </p:cNvPicPr>
          <p:nvPr/>
        </p:nvPicPr>
        <p:blipFill>
          <a:blip r:embed="rId7"/>
          <a:stretch>
            <a:fillRect/>
          </a:stretch>
        </p:blipFill>
        <p:spPr>
          <a:xfrm>
            <a:off x="6156578" y="6089142"/>
            <a:ext cx="5953125" cy="704850"/>
          </a:xfrm>
          <a:prstGeom prst="rect">
            <a:avLst/>
          </a:prstGeom>
        </p:spPr>
      </p:pic>
    </p:spTree>
    <p:extLst>
      <p:ext uri="{BB962C8B-B14F-4D97-AF65-F5344CB8AC3E}">
        <p14:creationId xmlns:p14="http://schemas.microsoft.com/office/powerpoint/2010/main" val="258882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A9FDC-1FC6-4E5E-4BC1-12D2963D1BB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7D15662-9CF9-4A66-3A5C-6654820944B9}"/>
              </a:ext>
            </a:extLst>
          </p:cNvPr>
          <p:cNvSpPr>
            <a:spLocks noGrp="1"/>
          </p:cNvSpPr>
          <p:nvPr>
            <p:ph type="title"/>
          </p:nvPr>
        </p:nvSpPr>
        <p:spPr>
          <a:xfrm>
            <a:off x="787399" y="304035"/>
            <a:ext cx="6623040" cy="1421898"/>
          </a:xfrm>
        </p:spPr>
        <p:txBody>
          <a:bodyPr>
            <a:normAutofit/>
          </a:bodyPr>
          <a:lstStyle/>
          <a:p>
            <a:r>
              <a:rPr lang="en-US" sz="3200" b="1" dirty="0">
                <a:solidFill>
                  <a:srgbClr val="404040"/>
                </a:solidFill>
              </a:rPr>
              <a:t>Methodology</a:t>
            </a:r>
          </a:p>
        </p:txBody>
      </p:sp>
      <p:sp>
        <p:nvSpPr>
          <p:cNvPr id="5" name="Content Placeholder 4">
            <a:extLst>
              <a:ext uri="{FF2B5EF4-FFF2-40B4-BE49-F238E27FC236}">
                <a16:creationId xmlns:a16="http://schemas.microsoft.com/office/drawing/2014/main" id="{C8781AA7-0F23-DD58-3FD7-2A0EF3492F5F}"/>
              </a:ext>
            </a:extLst>
          </p:cNvPr>
          <p:cNvSpPr>
            <a:spLocks noGrp="1"/>
          </p:cNvSpPr>
          <p:nvPr>
            <p:ph sz="quarter" idx="14"/>
          </p:nvPr>
        </p:nvSpPr>
        <p:spPr>
          <a:xfrm>
            <a:off x="787399" y="1725932"/>
            <a:ext cx="5476241" cy="4546851"/>
          </a:xfrm>
        </p:spPr>
        <p:txBody>
          <a:bodyPr>
            <a:noAutofit/>
          </a:bodyPr>
          <a:lstStyle/>
          <a:p>
            <a:pPr>
              <a:lnSpc>
                <a:spcPct val="100000"/>
              </a:lnSpc>
              <a:spcBef>
                <a:spcPts val="600"/>
              </a:spcBef>
            </a:pPr>
            <a:r>
              <a:rPr lang="en-US" b="1" u="sng" dirty="0">
                <a:solidFill>
                  <a:schemeClr val="accent3">
                    <a:lumMod val="25000"/>
                  </a:schemeClr>
                </a:solidFill>
              </a:rPr>
              <a:t>Predictive Analysis</a:t>
            </a:r>
          </a:p>
          <a:p>
            <a:pPr marL="285750" indent="-285750">
              <a:lnSpc>
                <a:spcPct val="100000"/>
              </a:lnSpc>
              <a:spcBef>
                <a:spcPts val="1800"/>
              </a:spcBef>
              <a:spcAft>
                <a:spcPts val="1200"/>
              </a:spcAft>
              <a:buFont typeface="Arial" panose="020B0604020202020204" pitchFamily="34" charset="0"/>
              <a:buChar char="•"/>
            </a:pPr>
            <a:r>
              <a:rPr lang="en-US" sz="1600" b="1" dirty="0">
                <a:solidFill>
                  <a:schemeClr val="accent3">
                    <a:lumMod val="25000"/>
                  </a:schemeClr>
                </a:solidFill>
              </a:rPr>
              <a:t>Used scikit-learn package to split data into training and testing sets, normalize the features data, then use </a:t>
            </a:r>
            <a:r>
              <a:rPr lang="en-US" sz="1600" b="1" dirty="0" err="1">
                <a:solidFill>
                  <a:schemeClr val="accent3">
                    <a:lumMod val="25000"/>
                  </a:schemeClr>
                </a:solidFill>
              </a:rPr>
              <a:t>GridSearchCV</a:t>
            </a:r>
            <a:r>
              <a:rPr lang="en-US" sz="1600" b="1" dirty="0">
                <a:solidFill>
                  <a:schemeClr val="accent3">
                    <a:lumMod val="25000"/>
                  </a:schemeClr>
                </a:solidFill>
              </a:rPr>
              <a:t>() method with 4 different machine learning classifiers and check their accuracy</a:t>
            </a:r>
          </a:p>
          <a:p>
            <a:pPr marL="285750" indent="-285750">
              <a:lnSpc>
                <a:spcPct val="100000"/>
              </a:lnSpc>
              <a:spcBef>
                <a:spcPts val="1800"/>
              </a:spcBef>
              <a:spcAft>
                <a:spcPts val="1200"/>
              </a:spcAft>
              <a:buFont typeface="Arial" panose="020B0604020202020204" pitchFamily="34" charset="0"/>
              <a:buChar char="•"/>
            </a:pPr>
            <a:r>
              <a:rPr lang="en-US" sz="1600" b="1" dirty="0">
                <a:solidFill>
                  <a:schemeClr val="accent3">
                    <a:lumMod val="25000"/>
                  </a:schemeClr>
                </a:solidFill>
              </a:rPr>
              <a:t>Models used: Logistic Regression, Support Vector Classifier, Decision Tree Classifier, and K Nearest Neighbors</a:t>
            </a:r>
          </a:p>
          <a:p>
            <a:pPr marL="285750" indent="-285750">
              <a:lnSpc>
                <a:spcPct val="100000"/>
              </a:lnSpc>
              <a:spcBef>
                <a:spcPts val="1800"/>
              </a:spcBef>
              <a:spcAft>
                <a:spcPts val="1200"/>
              </a:spcAft>
              <a:buFont typeface="Arial" panose="020B0604020202020204" pitchFamily="34" charset="0"/>
              <a:buChar char="•"/>
            </a:pPr>
            <a:r>
              <a:rPr lang="en-US" sz="1600" b="1" dirty="0">
                <a:solidFill>
                  <a:schemeClr val="accent3">
                    <a:lumMod val="25000"/>
                  </a:schemeClr>
                </a:solidFill>
              </a:rPr>
              <a:t>Plotted confusion matrix with seaborn for each model’s test data predictions</a:t>
            </a:r>
          </a:p>
        </p:txBody>
      </p:sp>
      <p:pic>
        <p:nvPicPr>
          <p:cNvPr id="7" name="Picture 6">
            <a:extLst>
              <a:ext uri="{FF2B5EF4-FFF2-40B4-BE49-F238E27FC236}">
                <a16:creationId xmlns:a16="http://schemas.microsoft.com/office/drawing/2014/main" id="{249AF7D7-4776-881D-1B1A-649ECC09D681}"/>
              </a:ext>
            </a:extLst>
          </p:cNvPr>
          <p:cNvPicPr>
            <a:picLocks noChangeAspect="1"/>
          </p:cNvPicPr>
          <p:nvPr/>
        </p:nvPicPr>
        <p:blipFill>
          <a:blip r:embed="rId3"/>
          <a:stretch>
            <a:fillRect/>
          </a:stretch>
        </p:blipFill>
        <p:spPr>
          <a:xfrm>
            <a:off x="6940296" y="1094434"/>
            <a:ext cx="5251704" cy="745850"/>
          </a:xfrm>
          <a:prstGeom prst="rect">
            <a:avLst/>
          </a:prstGeom>
        </p:spPr>
      </p:pic>
      <p:pic>
        <p:nvPicPr>
          <p:cNvPr id="9" name="Picture 8">
            <a:extLst>
              <a:ext uri="{FF2B5EF4-FFF2-40B4-BE49-F238E27FC236}">
                <a16:creationId xmlns:a16="http://schemas.microsoft.com/office/drawing/2014/main" id="{73137BEC-708B-D4C4-C751-770C8D01F694}"/>
              </a:ext>
            </a:extLst>
          </p:cNvPr>
          <p:cNvPicPr>
            <a:picLocks noChangeAspect="1"/>
          </p:cNvPicPr>
          <p:nvPr/>
        </p:nvPicPr>
        <p:blipFill>
          <a:blip r:embed="rId4"/>
          <a:stretch>
            <a:fillRect/>
          </a:stretch>
        </p:blipFill>
        <p:spPr>
          <a:xfrm>
            <a:off x="6940296" y="2407040"/>
            <a:ext cx="4541598" cy="1204752"/>
          </a:xfrm>
          <a:prstGeom prst="rect">
            <a:avLst/>
          </a:prstGeom>
        </p:spPr>
      </p:pic>
      <p:pic>
        <p:nvPicPr>
          <p:cNvPr id="11" name="Picture 10">
            <a:extLst>
              <a:ext uri="{FF2B5EF4-FFF2-40B4-BE49-F238E27FC236}">
                <a16:creationId xmlns:a16="http://schemas.microsoft.com/office/drawing/2014/main" id="{F6ABAFD4-0150-2441-E598-4507D5F7B88E}"/>
              </a:ext>
            </a:extLst>
          </p:cNvPr>
          <p:cNvPicPr>
            <a:picLocks noChangeAspect="1"/>
          </p:cNvPicPr>
          <p:nvPr/>
        </p:nvPicPr>
        <p:blipFill>
          <a:blip r:embed="rId5"/>
          <a:stretch>
            <a:fillRect/>
          </a:stretch>
        </p:blipFill>
        <p:spPr>
          <a:xfrm>
            <a:off x="6940296" y="3648108"/>
            <a:ext cx="3914850" cy="620647"/>
          </a:xfrm>
          <a:prstGeom prst="rect">
            <a:avLst/>
          </a:prstGeom>
        </p:spPr>
      </p:pic>
      <p:pic>
        <p:nvPicPr>
          <p:cNvPr id="15" name="Picture 14">
            <a:extLst>
              <a:ext uri="{FF2B5EF4-FFF2-40B4-BE49-F238E27FC236}">
                <a16:creationId xmlns:a16="http://schemas.microsoft.com/office/drawing/2014/main" id="{AD2477A6-7016-5121-4F13-431E942F99AA}"/>
              </a:ext>
            </a:extLst>
          </p:cNvPr>
          <p:cNvPicPr>
            <a:picLocks noChangeAspect="1"/>
          </p:cNvPicPr>
          <p:nvPr/>
        </p:nvPicPr>
        <p:blipFill>
          <a:blip r:embed="rId6"/>
          <a:stretch>
            <a:fillRect/>
          </a:stretch>
        </p:blipFill>
        <p:spPr>
          <a:xfrm>
            <a:off x="6940296" y="4790268"/>
            <a:ext cx="2574910" cy="407540"/>
          </a:xfrm>
          <a:prstGeom prst="rect">
            <a:avLst/>
          </a:prstGeom>
        </p:spPr>
      </p:pic>
    </p:spTree>
    <p:extLst>
      <p:ext uri="{BB962C8B-B14F-4D97-AF65-F5344CB8AC3E}">
        <p14:creationId xmlns:p14="http://schemas.microsoft.com/office/powerpoint/2010/main" val="1846460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5A4E1F4-CB34-CC16-BC92-C05C0F4E1D3A}"/>
            </a:ext>
          </a:extLst>
        </p:cNvPr>
        <p:cNvGrpSpPr/>
        <p:nvPr/>
      </p:nvGrpSpPr>
      <p:grpSpPr>
        <a:xfrm>
          <a:off x="0" y="0"/>
          <a:ext cx="0" cy="0"/>
          <a:chOff x="0" y="0"/>
          <a:chExt cx="0" cy="0"/>
        </a:xfrm>
      </p:grpSpPr>
      <p:pic>
        <p:nvPicPr>
          <p:cNvPr id="41" name="Picture Placeholder 40" descr="A large room with glass walls&#10;">
            <a:extLst>
              <a:ext uri="{FF2B5EF4-FFF2-40B4-BE49-F238E27FC236}">
                <a16:creationId xmlns:a16="http://schemas.microsoft.com/office/drawing/2014/main" id="{778D3047-D047-55CB-7DE5-0838F47A22F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7980" r="7980"/>
          <a:stretch/>
        </p:blipFill>
        <p:spPr/>
      </p:pic>
      <p:sp>
        <p:nvSpPr>
          <p:cNvPr id="2" name="TextBox 1">
            <a:extLst>
              <a:ext uri="{FF2B5EF4-FFF2-40B4-BE49-F238E27FC236}">
                <a16:creationId xmlns:a16="http://schemas.microsoft.com/office/drawing/2014/main" id="{ACAE8FAB-91F7-FB25-93E7-1681DF3920D7}"/>
              </a:ext>
            </a:extLst>
          </p:cNvPr>
          <p:cNvSpPr txBox="1"/>
          <p:nvPr/>
        </p:nvSpPr>
        <p:spPr>
          <a:xfrm>
            <a:off x="473044" y="2304288"/>
            <a:ext cx="3660043" cy="707886"/>
          </a:xfrm>
          <a:prstGeom prst="rect">
            <a:avLst/>
          </a:prstGeom>
          <a:noFill/>
        </p:spPr>
        <p:txBody>
          <a:bodyPr wrap="square" rtlCol="0">
            <a:spAutoFit/>
          </a:bodyPr>
          <a:lstStyle/>
          <a:p>
            <a:pPr algn="ctr"/>
            <a:r>
              <a:rPr lang="en-US" sz="4000" b="1" dirty="0">
                <a:solidFill>
                  <a:schemeClr val="bg1"/>
                </a:solidFill>
              </a:rPr>
              <a:t>Results</a:t>
            </a:r>
          </a:p>
        </p:txBody>
      </p:sp>
    </p:spTree>
    <p:extLst>
      <p:ext uri="{BB962C8B-B14F-4D97-AF65-F5344CB8AC3E}">
        <p14:creationId xmlns:p14="http://schemas.microsoft.com/office/powerpoint/2010/main" val="3369513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4AC18-CBB8-401B-7CDF-08D4A7B33C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7B83EB-898F-2624-93C8-8DF80173734E}"/>
              </a:ext>
            </a:extLst>
          </p:cNvPr>
          <p:cNvSpPr>
            <a:spLocks noGrp="1"/>
          </p:cNvSpPr>
          <p:nvPr>
            <p:ph type="title"/>
          </p:nvPr>
        </p:nvSpPr>
        <p:spPr>
          <a:xfrm>
            <a:off x="0" y="64008"/>
            <a:ext cx="6408058" cy="569457"/>
          </a:xfrm>
        </p:spPr>
        <p:txBody>
          <a:bodyPr/>
          <a:lstStyle/>
          <a:p>
            <a:r>
              <a:rPr lang="en-US" dirty="0">
                <a:latin typeface="+mn-lt"/>
              </a:rPr>
              <a:t>Results</a:t>
            </a:r>
          </a:p>
        </p:txBody>
      </p:sp>
      <p:pic>
        <p:nvPicPr>
          <p:cNvPr id="4" name="Content Placeholder 3" descr="A graph with a line going up&#10;&#10;AI-generated content may be incorrect.">
            <a:extLst>
              <a:ext uri="{FF2B5EF4-FFF2-40B4-BE49-F238E27FC236}">
                <a16:creationId xmlns:a16="http://schemas.microsoft.com/office/drawing/2014/main" id="{38E793B4-1CD5-4772-C285-2F5BA7218F57}"/>
              </a:ext>
            </a:extLst>
          </p:cNvPr>
          <p:cNvPicPr>
            <a:picLocks noGrp="1" noChangeAspect="1"/>
          </p:cNvPicPr>
          <p:nvPr>
            <p:ph sz="quarter" idx="15"/>
          </p:nvPr>
        </p:nvPicPr>
        <p:blipFill>
          <a:blip r:embed="rId3"/>
          <a:stretch>
            <a:fillRect/>
          </a:stretch>
        </p:blipFill>
        <p:spPr>
          <a:xfrm>
            <a:off x="6309360" y="3348066"/>
            <a:ext cx="4465733" cy="3509936"/>
          </a:xfrm>
        </p:spPr>
      </p:pic>
      <p:sp>
        <p:nvSpPr>
          <p:cNvPr id="7" name="TextBox 6">
            <a:extLst>
              <a:ext uri="{FF2B5EF4-FFF2-40B4-BE49-F238E27FC236}">
                <a16:creationId xmlns:a16="http://schemas.microsoft.com/office/drawing/2014/main" id="{CFC9CCA8-3E52-9976-1EF5-3A6F95E733AC}"/>
              </a:ext>
            </a:extLst>
          </p:cNvPr>
          <p:cNvSpPr txBox="1"/>
          <p:nvPr/>
        </p:nvSpPr>
        <p:spPr>
          <a:xfrm>
            <a:off x="82296" y="618749"/>
            <a:ext cx="4370832" cy="400110"/>
          </a:xfrm>
          <a:prstGeom prst="rect">
            <a:avLst/>
          </a:prstGeom>
          <a:noFill/>
        </p:spPr>
        <p:txBody>
          <a:bodyPr wrap="square" rtlCol="0">
            <a:spAutoFit/>
          </a:bodyPr>
          <a:lstStyle/>
          <a:p>
            <a:r>
              <a:rPr lang="en-US" sz="2000" b="1" u="sng" dirty="0">
                <a:solidFill>
                  <a:srgbClr val="404040"/>
                </a:solidFill>
              </a:rPr>
              <a:t>Exploratory Analysis</a:t>
            </a:r>
          </a:p>
        </p:txBody>
      </p:sp>
      <p:pic>
        <p:nvPicPr>
          <p:cNvPr id="8" name="Picture 7" descr="A graph of flight number&#10;&#10;AI-generated content may be incorrect.">
            <a:extLst>
              <a:ext uri="{FF2B5EF4-FFF2-40B4-BE49-F238E27FC236}">
                <a16:creationId xmlns:a16="http://schemas.microsoft.com/office/drawing/2014/main" id="{FD5C01FC-5025-E901-EA7A-B547D8ED4FDF}"/>
              </a:ext>
            </a:extLst>
          </p:cNvPr>
          <p:cNvPicPr>
            <a:picLocks noChangeAspect="1"/>
          </p:cNvPicPr>
          <p:nvPr/>
        </p:nvPicPr>
        <p:blipFill>
          <a:blip r:embed="rId4"/>
          <a:stretch>
            <a:fillRect/>
          </a:stretch>
        </p:blipFill>
        <p:spPr>
          <a:xfrm>
            <a:off x="4704654" y="64008"/>
            <a:ext cx="7405050" cy="3215505"/>
          </a:xfrm>
          <a:prstGeom prst="rect">
            <a:avLst/>
          </a:prstGeom>
        </p:spPr>
      </p:pic>
      <p:cxnSp>
        <p:nvCxnSpPr>
          <p:cNvPr id="10" name="Straight Connector 9">
            <a:extLst>
              <a:ext uri="{FF2B5EF4-FFF2-40B4-BE49-F238E27FC236}">
                <a16:creationId xmlns:a16="http://schemas.microsoft.com/office/drawing/2014/main" id="{A10D23F1-4B00-7EB0-0B47-04E238E1C469}"/>
              </a:ext>
            </a:extLst>
          </p:cNvPr>
          <p:cNvCxnSpPr>
            <a:cxnSpLocks/>
          </p:cNvCxnSpPr>
          <p:nvPr/>
        </p:nvCxnSpPr>
        <p:spPr>
          <a:xfrm>
            <a:off x="4663440" y="3279513"/>
            <a:ext cx="752856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AF0FCC4-4E0E-46FB-4E09-EB88B5C91E49}"/>
              </a:ext>
            </a:extLst>
          </p:cNvPr>
          <p:cNvSpPr txBox="1"/>
          <p:nvPr/>
        </p:nvSpPr>
        <p:spPr>
          <a:xfrm>
            <a:off x="82296" y="1573600"/>
            <a:ext cx="4465733" cy="923330"/>
          </a:xfrm>
          <a:prstGeom prst="rect">
            <a:avLst/>
          </a:prstGeom>
          <a:noFill/>
        </p:spPr>
        <p:txBody>
          <a:bodyPr wrap="square" rtlCol="0">
            <a:spAutoFit/>
          </a:bodyPr>
          <a:lstStyle/>
          <a:p>
            <a:r>
              <a:rPr lang="en-US" dirty="0"/>
              <a:t>From the first </a:t>
            </a:r>
            <a:r>
              <a:rPr lang="en-US" dirty="0" err="1"/>
              <a:t>catplot</a:t>
            </a:r>
            <a:r>
              <a:rPr lang="en-US" dirty="0"/>
              <a:t> we noticed that with higher flight numbers, the success rate was higher</a:t>
            </a:r>
          </a:p>
        </p:txBody>
      </p:sp>
      <p:sp>
        <p:nvSpPr>
          <p:cNvPr id="13" name="TextBox 12">
            <a:extLst>
              <a:ext uri="{FF2B5EF4-FFF2-40B4-BE49-F238E27FC236}">
                <a16:creationId xmlns:a16="http://schemas.microsoft.com/office/drawing/2014/main" id="{A52DF450-3473-9659-2142-045A4B7920C2}"/>
              </a:ext>
            </a:extLst>
          </p:cNvPr>
          <p:cNvSpPr txBox="1"/>
          <p:nvPr/>
        </p:nvSpPr>
        <p:spPr>
          <a:xfrm>
            <a:off x="82296" y="3625706"/>
            <a:ext cx="4370832" cy="1477328"/>
          </a:xfrm>
          <a:prstGeom prst="rect">
            <a:avLst/>
          </a:prstGeom>
          <a:noFill/>
        </p:spPr>
        <p:txBody>
          <a:bodyPr wrap="square" rtlCol="0">
            <a:spAutoFit/>
          </a:bodyPr>
          <a:lstStyle/>
          <a:p>
            <a:r>
              <a:rPr lang="en-US" dirty="0"/>
              <a:t>A line graph showing the success rate over time shows us the same thing. SpaceX has gotten better at landing the booster as they’ve gotten more experience attempting it.</a:t>
            </a:r>
          </a:p>
        </p:txBody>
      </p:sp>
    </p:spTree>
    <p:extLst>
      <p:ext uri="{BB962C8B-B14F-4D97-AF65-F5344CB8AC3E}">
        <p14:creationId xmlns:p14="http://schemas.microsoft.com/office/powerpoint/2010/main" val="3562002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25AF8-1105-A473-4F52-5FE3BE24EF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52F244-460B-235D-C151-743B521DDBAD}"/>
              </a:ext>
            </a:extLst>
          </p:cNvPr>
          <p:cNvSpPr>
            <a:spLocks noGrp="1"/>
          </p:cNvSpPr>
          <p:nvPr>
            <p:ph type="title"/>
          </p:nvPr>
        </p:nvSpPr>
        <p:spPr>
          <a:xfrm>
            <a:off x="0" y="64008"/>
            <a:ext cx="6408058" cy="569457"/>
          </a:xfrm>
        </p:spPr>
        <p:txBody>
          <a:bodyPr/>
          <a:lstStyle/>
          <a:p>
            <a:r>
              <a:rPr lang="en-US" dirty="0">
                <a:latin typeface="+mn-lt"/>
              </a:rPr>
              <a:t>Results</a:t>
            </a:r>
          </a:p>
        </p:txBody>
      </p:sp>
      <p:sp>
        <p:nvSpPr>
          <p:cNvPr id="7" name="TextBox 6">
            <a:extLst>
              <a:ext uri="{FF2B5EF4-FFF2-40B4-BE49-F238E27FC236}">
                <a16:creationId xmlns:a16="http://schemas.microsoft.com/office/drawing/2014/main" id="{A940099F-97B2-1986-24CD-52DD5BFDA1B1}"/>
              </a:ext>
            </a:extLst>
          </p:cNvPr>
          <p:cNvSpPr txBox="1"/>
          <p:nvPr/>
        </p:nvSpPr>
        <p:spPr>
          <a:xfrm>
            <a:off x="82296" y="618749"/>
            <a:ext cx="4370832" cy="400110"/>
          </a:xfrm>
          <a:prstGeom prst="rect">
            <a:avLst/>
          </a:prstGeom>
          <a:noFill/>
        </p:spPr>
        <p:txBody>
          <a:bodyPr wrap="square" rtlCol="0">
            <a:spAutoFit/>
          </a:bodyPr>
          <a:lstStyle/>
          <a:p>
            <a:r>
              <a:rPr lang="en-US" sz="2000" b="1" u="sng" dirty="0">
                <a:solidFill>
                  <a:srgbClr val="404040"/>
                </a:solidFill>
              </a:rPr>
              <a:t>Exploratory Analysis</a:t>
            </a:r>
          </a:p>
        </p:txBody>
      </p:sp>
      <p:pic>
        <p:nvPicPr>
          <p:cNvPr id="9" name="Picture 8" descr="A diagram of a graph&#10;&#10;AI-generated content may be incorrect.">
            <a:extLst>
              <a:ext uri="{FF2B5EF4-FFF2-40B4-BE49-F238E27FC236}">
                <a16:creationId xmlns:a16="http://schemas.microsoft.com/office/drawing/2014/main" id="{A4A55687-E179-ABFB-AE60-92BBCC4E650F}"/>
              </a:ext>
            </a:extLst>
          </p:cNvPr>
          <p:cNvPicPr>
            <a:picLocks noChangeAspect="1"/>
          </p:cNvPicPr>
          <p:nvPr/>
        </p:nvPicPr>
        <p:blipFill>
          <a:blip r:embed="rId3"/>
          <a:stretch>
            <a:fillRect/>
          </a:stretch>
        </p:blipFill>
        <p:spPr>
          <a:xfrm>
            <a:off x="4683621" y="0"/>
            <a:ext cx="7508379" cy="3316500"/>
          </a:xfrm>
          <a:prstGeom prst="rect">
            <a:avLst/>
          </a:prstGeom>
        </p:spPr>
      </p:pic>
      <p:pic>
        <p:nvPicPr>
          <p:cNvPr id="14" name="Picture 13" descr="A graph of flight number&#10;&#10;AI-generated content may be incorrect.">
            <a:extLst>
              <a:ext uri="{FF2B5EF4-FFF2-40B4-BE49-F238E27FC236}">
                <a16:creationId xmlns:a16="http://schemas.microsoft.com/office/drawing/2014/main" id="{9960F8C3-AF09-F9F5-BE19-A5BE94F4C084}"/>
              </a:ext>
            </a:extLst>
          </p:cNvPr>
          <p:cNvPicPr>
            <a:picLocks noChangeAspect="1"/>
          </p:cNvPicPr>
          <p:nvPr/>
        </p:nvPicPr>
        <p:blipFill>
          <a:blip r:embed="rId4"/>
          <a:stretch>
            <a:fillRect/>
          </a:stretch>
        </p:blipFill>
        <p:spPr>
          <a:xfrm>
            <a:off x="4683621" y="3380508"/>
            <a:ext cx="7508379" cy="3477491"/>
          </a:xfrm>
          <a:prstGeom prst="rect">
            <a:avLst/>
          </a:prstGeom>
        </p:spPr>
      </p:pic>
      <p:cxnSp>
        <p:nvCxnSpPr>
          <p:cNvPr id="15" name="Straight Connector 14">
            <a:extLst>
              <a:ext uri="{FF2B5EF4-FFF2-40B4-BE49-F238E27FC236}">
                <a16:creationId xmlns:a16="http://schemas.microsoft.com/office/drawing/2014/main" id="{A5F0F4C0-A008-A96D-E757-83E0FE3E2EAB}"/>
              </a:ext>
            </a:extLst>
          </p:cNvPr>
          <p:cNvCxnSpPr>
            <a:cxnSpLocks/>
          </p:cNvCxnSpPr>
          <p:nvPr/>
        </p:nvCxnSpPr>
        <p:spPr>
          <a:xfrm>
            <a:off x="4663440" y="3316500"/>
            <a:ext cx="752856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10FE522-9F93-79FA-DD11-9876E79E62C3}"/>
              </a:ext>
            </a:extLst>
          </p:cNvPr>
          <p:cNvSpPr txBox="1"/>
          <p:nvPr/>
        </p:nvSpPr>
        <p:spPr>
          <a:xfrm>
            <a:off x="82295" y="1573600"/>
            <a:ext cx="4499229" cy="3970318"/>
          </a:xfrm>
          <a:prstGeom prst="rect">
            <a:avLst/>
          </a:prstGeom>
          <a:noFill/>
        </p:spPr>
        <p:txBody>
          <a:bodyPr wrap="square" rtlCol="0">
            <a:spAutoFit/>
          </a:bodyPr>
          <a:lstStyle/>
          <a:p>
            <a:r>
              <a:rPr lang="en-US" dirty="0"/>
              <a:t>The Vandenberg Space Launch Complex in California has not had any pay loads at 10,000 kg or higher, while the launch sites in Florida have.</a:t>
            </a:r>
          </a:p>
          <a:p>
            <a:endParaRPr lang="en-US" dirty="0"/>
          </a:p>
          <a:p>
            <a:endParaRPr lang="en-US" dirty="0"/>
          </a:p>
          <a:p>
            <a:endParaRPr lang="en-US" dirty="0"/>
          </a:p>
          <a:p>
            <a:endParaRPr lang="en-US" dirty="0"/>
          </a:p>
          <a:p>
            <a:r>
              <a:rPr lang="en-US" dirty="0"/>
              <a:t>SpaceX has gradually increased the maximum pay load masses carried by Falcon 9 over time and the larger pay loads do not seem to negatively affect the booster landing success rate. The success rate still increases. </a:t>
            </a:r>
          </a:p>
        </p:txBody>
      </p:sp>
    </p:spTree>
    <p:extLst>
      <p:ext uri="{BB962C8B-B14F-4D97-AF65-F5344CB8AC3E}">
        <p14:creationId xmlns:p14="http://schemas.microsoft.com/office/powerpoint/2010/main" val="566381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9B919-69F0-DF08-FD97-D80A9F0AEF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E0B5E8-C261-96D1-FA9B-D3FFE3B1FF64}"/>
              </a:ext>
            </a:extLst>
          </p:cNvPr>
          <p:cNvSpPr>
            <a:spLocks noGrp="1"/>
          </p:cNvSpPr>
          <p:nvPr>
            <p:ph type="title"/>
          </p:nvPr>
        </p:nvSpPr>
        <p:spPr>
          <a:xfrm>
            <a:off x="0" y="64008"/>
            <a:ext cx="6408058" cy="569457"/>
          </a:xfrm>
        </p:spPr>
        <p:txBody>
          <a:bodyPr/>
          <a:lstStyle/>
          <a:p>
            <a:r>
              <a:rPr lang="en-US" dirty="0">
                <a:latin typeface="+mn-lt"/>
              </a:rPr>
              <a:t>Results</a:t>
            </a:r>
          </a:p>
        </p:txBody>
      </p:sp>
      <p:sp>
        <p:nvSpPr>
          <p:cNvPr id="7" name="TextBox 6">
            <a:extLst>
              <a:ext uri="{FF2B5EF4-FFF2-40B4-BE49-F238E27FC236}">
                <a16:creationId xmlns:a16="http://schemas.microsoft.com/office/drawing/2014/main" id="{8876B209-359E-8C52-048E-64A8DCFDFDFA}"/>
              </a:ext>
            </a:extLst>
          </p:cNvPr>
          <p:cNvSpPr txBox="1"/>
          <p:nvPr/>
        </p:nvSpPr>
        <p:spPr>
          <a:xfrm>
            <a:off x="82296" y="618749"/>
            <a:ext cx="4370832" cy="400110"/>
          </a:xfrm>
          <a:prstGeom prst="rect">
            <a:avLst/>
          </a:prstGeom>
          <a:noFill/>
        </p:spPr>
        <p:txBody>
          <a:bodyPr wrap="square" rtlCol="0">
            <a:spAutoFit/>
          </a:bodyPr>
          <a:lstStyle/>
          <a:p>
            <a:r>
              <a:rPr lang="en-US" sz="2000" b="1" u="sng" dirty="0">
                <a:solidFill>
                  <a:srgbClr val="404040"/>
                </a:solidFill>
              </a:rPr>
              <a:t>Exploratory Analysis</a:t>
            </a:r>
          </a:p>
        </p:txBody>
      </p:sp>
      <p:sp>
        <p:nvSpPr>
          <p:cNvPr id="16" name="TextBox 15">
            <a:extLst>
              <a:ext uri="{FF2B5EF4-FFF2-40B4-BE49-F238E27FC236}">
                <a16:creationId xmlns:a16="http://schemas.microsoft.com/office/drawing/2014/main" id="{1C9BCE71-8E8C-EF30-9108-325870E97C04}"/>
              </a:ext>
            </a:extLst>
          </p:cNvPr>
          <p:cNvSpPr txBox="1"/>
          <p:nvPr/>
        </p:nvSpPr>
        <p:spPr>
          <a:xfrm>
            <a:off x="82104" y="1018859"/>
            <a:ext cx="4499229" cy="4247317"/>
          </a:xfrm>
          <a:prstGeom prst="rect">
            <a:avLst/>
          </a:prstGeom>
          <a:noFill/>
        </p:spPr>
        <p:txBody>
          <a:bodyPr wrap="square" rtlCol="0">
            <a:spAutoFit/>
          </a:bodyPr>
          <a:lstStyle/>
          <a:p>
            <a:r>
              <a:rPr lang="en-US" dirty="0"/>
              <a:t>Launches have expanded into a larger variety of Orbit Types over time</a:t>
            </a:r>
          </a:p>
          <a:p>
            <a:endParaRPr lang="en-US" dirty="0"/>
          </a:p>
          <a:p>
            <a:r>
              <a:rPr lang="en-US" dirty="0"/>
              <a:t>ISS and PO (Polar Orbit) have some launches with higher than average pay load mass, while VLEO (Very Low Earth Orbit) has several launches with significantly higher mass than all other types</a:t>
            </a:r>
          </a:p>
          <a:p>
            <a:r>
              <a:rPr lang="en-US" dirty="0"/>
              <a:t>ISS and GTO (Geosynchronous Transfer) launches fail to land more often than others</a:t>
            </a:r>
          </a:p>
          <a:p>
            <a:endParaRPr lang="en-US" dirty="0"/>
          </a:p>
          <a:p>
            <a:endParaRPr lang="en-US" dirty="0"/>
          </a:p>
          <a:p>
            <a:endParaRPr lang="en-US" dirty="0"/>
          </a:p>
        </p:txBody>
      </p:sp>
      <p:pic>
        <p:nvPicPr>
          <p:cNvPr id="4" name="Picture 3" descr="A graph of flight number&#10;&#10;AI-generated content may be incorrect.">
            <a:extLst>
              <a:ext uri="{FF2B5EF4-FFF2-40B4-BE49-F238E27FC236}">
                <a16:creationId xmlns:a16="http://schemas.microsoft.com/office/drawing/2014/main" id="{93DF826D-B762-29F1-B6F4-5227777AE55A}"/>
              </a:ext>
            </a:extLst>
          </p:cNvPr>
          <p:cNvPicPr>
            <a:picLocks noChangeAspect="1"/>
          </p:cNvPicPr>
          <p:nvPr/>
        </p:nvPicPr>
        <p:blipFill>
          <a:blip r:embed="rId3"/>
          <a:stretch>
            <a:fillRect/>
          </a:stretch>
        </p:blipFill>
        <p:spPr>
          <a:xfrm>
            <a:off x="4663439" y="1"/>
            <a:ext cx="7528560" cy="3203995"/>
          </a:xfrm>
          <a:prstGeom prst="rect">
            <a:avLst/>
          </a:prstGeom>
        </p:spPr>
      </p:pic>
      <p:pic>
        <p:nvPicPr>
          <p:cNvPr id="6" name="Picture 5" descr="A graph of a graph&#10;&#10;AI-generated content may be incorrect.">
            <a:extLst>
              <a:ext uri="{FF2B5EF4-FFF2-40B4-BE49-F238E27FC236}">
                <a16:creationId xmlns:a16="http://schemas.microsoft.com/office/drawing/2014/main" id="{6DEB0E6E-8701-F510-2F97-053F51C7D738}"/>
              </a:ext>
            </a:extLst>
          </p:cNvPr>
          <p:cNvPicPr>
            <a:picLocks noChangeAspect="1"/>
          </p:cNvPicPr>
          <p:nvPr/>
        </p:nvPicPr>
        <p:blipFill>
          <a:blip r:embed="rId4"/>
          <a:stretch>
            <a:fillRect/>
          </a:stretch>
        </p:blipFill>
        <p:spPr>
          <a:xfrm>
            <a:off x="4663438" y="3268003"/>
            <a:ext cx="7528562" cy="3589997"/>
          </a:xfrm>
          <a:prstGeom prst="rect">
            <a:avLst/>
          </a:prstGeom>
        </p:spPr>
      </p:pic>
      <p:cxnSp>
        <p:nvCxnSpPr>
          <p:cNvPr id="8" name="Straight Connector 7">
            <a:extLst>
              <a:ext uri="{FF2B5EF4-FFF2-40B4-BE49-F238E27FC236}">
                <a16:creationId xmlns:a16="http://schemas.microsoft.com/office/drawing/2014/main" id="{79207E77-0889-4968-CB4A-4E26415B0EBB}"/>
              </a:ext>
            </a:extLst>
          </p:cNvPr>
          <p:cNvCxnSpPr>
            <a:cxnSpLocks/>
          </p:cNvCxnSpPr>
          <p:nvPr/>
        </p:nvCxnSpPr>
        <p:spPr>
          <a:xfrm>
            <a:off x="4663440" y="3240300"/>
            <a:ext cx="752856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1" name="Picture 10" descr="A diagram of the earth&#10;&#10;AI-generated content may be incorrect.">
            <a:extLst>
              <a:ext uri="{FF2B5EF4-FFF2-40B4-BE49-F238E27FC236}">
                <a16:creationId xmlns:a16="http://schemas.microsoft.com/office/drawing/2014/main" id="{9F070069-4816-26E7-50B2-79BDE93A7257}"/>
              </a:ext>
            </a:extLst>
          </p:cNvPr>
          <p:cNvPicPr>
            <a:picLocks noChangeAspect="1"/>
          </p:cNvPicPr>
          <p:nvPr/>
        </p:nvPicPr>
        <p:blipFill>
          <a:blip r:embed="rId5"/>
          <a:stretch>
            <a:fillRect/>
          </a:stretch>
        </p:blipFill>
        <p:spPr>
          <a:xfrm>
            <a:off x="498787" y="4324350"/>
            <a:ext cx="3619309" cy="2533650"/>
          </a:xfrm>
          <a:prstGeom prst="rect">
            <a:avLst/>
          </a:prstGeom>
        </p:spPr>
      </p:pic>
      <p:sp>
        <p:nvSpPr>
          <p:cNvPr id="12" name="TextBox 11">
            <a:extLst>
              <a:ext uri="{FF2B5EF4-FFF2-40B4-BE49-F238E27FC236}">
                <a16:creationId xmlns:a16="http://schemas.microsoft.com/office/drawing/2014/main" id="{3735FDAD-6AD2-070D-55FA-BA8A9DD38521}"/>
              </a:ext>
            </a:extLst>
          </p:cNvPr>
          <p:cNvSpPr txBox="1"/>
          <p:nvPr/>
        </p:nvSpPr>
        <p:spPr>
          <a:xfrm>
            <a:off x="432112" y="6663187"/>
            <a:ext cx="1606238" cy="261610"/>
          </a:xfrm>
          <a:prstGeom prst="rect">
            <a:avLst/>
          </a:prstGeom>
          <a:noFill/>
        </p:spPr>
        <p:txBody>
          <a:bodyPr wrap="square" rtlCol="0">
            <a:spAutoFit/>
          </a:bodyPr>
          <a:lstStyle/>
          <a:p>
            <a:r>
              <a:rPr lang="en-US" sz="1100" dirty="0"/>
              <a:t>Orbit Type Examples</a:t>
            </a:r>
          </a:p>
        </p:txBody>
      </p:sp>
    </p:spTree>
    <p:extLst>
      <p:ext uri="{BB962C8B-B14F-4D97-AF65-F5344CB8AC3E}">
        <p14:creationId xmlns:p14="http://schemas.microsoft.com/office/powerpoint/2010/main" val="187700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07F6C-9196-A647-B013-3A314FE12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6C687B-9661-20E7-7057-C5B84EC5C475}"/>
              </a:ext>
            </a:extLst>
          </p:cNvPr>
          <p:cNvSpPr>
            <a:spLocks noGrp="1"/>
          </p:cNvSpPr>
          <p:nvPr>
            <p:ph type="title"/>
          </p:nvPr>
        </p:nvSpPr>
        <p:spPr>
          <a:xfrm>
            <a:off x="0" y="64008"/>
            <a:ext cx="6408058" cy="569457"/>
          </a:xfrm>
        </p:spPr>
        <p:txBody>
          <a:bodyPr/>
          <a:lstStyle/>
          <a:p>
            <a:r>
              <a:rPr lang="en-US" dirty="0">
                <a:latin typeface="+mn-lt"/>
              </a:rPr>
              <a:t>Results</a:t>
            </a:r>
          </a:p>
        </p:txBody>
      </p:sp>
      <p:sp>
        <p:nvSpPr>
          <p:cNvPr id="7" name="TextBox 6">
            <a:extLst>
              <a:ext uri="{FF2B5EF4-FFF2-40B4-BE49-F238E27FC236}">
                <a16:creationId xmlns:a16="http://schemas.microsoft.com/office/drawing/2014/main" id="{39E9551A-3671-A427-5BD2-72A2E5645188}"/>
              </a:ext>
            </a:extLst>
          </p:cNvPr>
          <p:cNvSpPr txBox="1"/>
          <p:nvPr/>
        </p:nvSpPr>
        <p:spPr>
          <a:xfrm>
            <a:off x="82296" y="618749"/>
            <a:ext cx="4370832" cy="400110"/>
          </a:xfrm>
          <a:prstGeom prst="rect">
            <a:avLst/>
          </a:prstGeom>
          <a:noFill/>
        </p:spPr>
        <p:txBody>
          <a:bodyPr wrap="square" rtlCol="0">
            <a:spAutoFit/>
          </a:bodyPr>
          <a:lstStyle/>
          <a:p>
            <a:r>
              <a:rPr lang="en-US" sz="2000" b="1" u="sng" dirty="0">
                <a:solidFill>
                  <a:srgbClr val="404040"/>
                </a:solidFill>
              </a:rPr>
              <a:t>Exploratory Analysis:</a:t>
            </a:r>
          </a:p>
        </p:txBody>
      </p:sp>
      <p:sp>
        <p:nvSpPr>
          <p:cNvPr id="16" name="TextBox 15">
            <a:extLst>
              <a:ext uri="{FF2B5EF4-FFF2-40B4-BE49-F238E27FC236}">
                <a16:creationId xmlns:a16="http://schemas.microsoft.com/office/drawing/2014/main" id="{1CAA5F37-60C5-5AA8-ED91-11BF4E1A654B}"/>
              </a:ext>
            </a:extLst>
          </p:cNvPr>
          <p:cNvSpPr txBox="1"/>
          <p:nvPr/>
        </p:nvSpPr>
        <p:spPr>
          <a:xfrm>
            <a:off x="82296" y="2801939"/>
            <a:ext cx="4499229" cy="1477328"/>
          </a:xfrm>
          <a:prstGeom prst="rect">
            <a:avLst/>
          </a:prstGeom>
          <a:noFill/>
        </p:spPr>
        <p:txBody>
          <a:bodyPr wrap="square" rtlCol="0">
            <a:spAutoFit/>
          </a:bodyPr>
          <a:lstStyle/>
          <a:p>
            <a:pPr algn="ctr"/>
            <a:r>
              <a:rPr lang="en-US" b="1" dirty="0">
                <a:solidFill>
                  <a:srgbClr val="404040"/>
                </a:solidFill>
              </a:rPr>
              <a:t>Bar Charts showing Landing Success Rates for different       Orbit Types and Launch Sites</a:t>
            </a:r>
          </a:p>
          <a:p>
            <a:endParaRPr lang="en-US" dirty="0"/>
          </a:p>
          <a:p>
            <a:endParaRPr lang="en-US" dirty="0"/>
          </a:p>
        </p:txBody>
      </p:sp>
      <p:cxnSp>
        <p:nvCxnSpPr>
          <p:cNvPr id="8" name="Straight Connector 7">
            <a:extLst>
              <a:ext uri="{FF2B5EF4-FFF2-40B4-BE49-F238E27FC236}">
                <a16:creationId xmlns:a16="http://schemas.microsoft.com/office/drawing/2014/main" id="{D827281F-4273-BBF7-07AF-E01D06851D67}"/>
              </a:ext>
            </a:extLst>
          </p:cNvPr>
          <p:cNvCxnSpPr>
            <a:cxnSpLocks/>
          </p:cNvCxnSpPr>
          <p:nvPr/>
        </p:nvCxnSpPr>
        <p:spPr>
          <a:xfrm>
            <a:off x="4663440" y="3240300"/>
            <a:ext cx="752856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0686243-273D-B601-353B-E4E596DA3A72}"/>
              </a:ext>
            </a:extLst>
          </p:cNvPr>
          <p:cNvSpPr txBox="1"/>
          <p:nvPr/>
        </p:nvSpPr>
        <p:spPr>
          <a:xfrm>
            <a:off x="432112" y="6663187"/>
            <a:ext cx="1606238" cy="261610"/>
          </a:xfrm>
          <a:prstGeom prst="rect">
            <a:avLst/>
          </a:prstGeom>
          <a:noFill/>
        </p:spPr>
        <p:txBody>
          <a:bodyPr wrap="square" rtlCol="0">
            <a:spAutoFit/>
          </a:bodyPr>
          <a:lstStyle/>
          <a:p>
            <a:r>
              <a:rPr lang="en-US" sz="1100" dirty="0"/>
              <a:t>Orbit Type Examples</a:t>
            </a:r>
          </a:p>
        </p:txBody>
      </p:sp>
      <p:pic>
        <p:nvPicPr>
          <p:cNvPr id="5" name="Picture 4" descr="A graph of a graph of a product&#10;&#10;AI-generated content may be incorrect.">
            <a:extLst>
              <a:ext uri="{FF2B5EF4-FFF2-40B4-BE49-F238E27FC236}">
                <a16:creationId xmlns:a16="http://schemas.microsoft.com/office/drawing/2014/main" id="{845CFB1F-DA47-9E9E-B88B-37E375316452}"/>
              </a:ext>
            </a:extLst>
          </p:cNvPr>
          <p:cNvPicPr>
            <a:picLocks noChangeAspect="1"/>
          </p:cNvPicPr>
          <p:nvPr/>
        </p:nvPicPr>
        <p:blipFill>
          <a:blip r:embed="rId3"/>
          <a:stretch>
            <a:fillRect/>
          </a:stretch>
        </p:blipFill>
        <p:spPr>
          <a:xfrm>
            <a:off x="6096000" y="3268334"/>
            <a:ext cx="4563413" cy="3589665"/>
          </a:xfrm>
          <a:prstGeom prst="rect">
            <a:avLst/>
          </a:prstGeom>
        </p:spPr>
      </p:pic>
      <p:pic>
        <p:nvPicPr>
          <p:cNvPr id="10" name="Picture 9" descr="A graph of a number of columns&#10;&#10;AI-generated content may be incorrect.">
            <a:extLst>
              <a:ext uri="{FF2B5EF4-FFF2-40B4-BE49-F238E27FC236}">
                <a16:creationId xmlns:a16="http://schemas.microsoft.com/office/drawing/2014/main" id="{BB6A9115-AE3D-7B42-2F6B-D7B102B0240E}"/>
              </a:ext>
            </a:extLst>
          </p:cNvPr>
          <p:cNvPicPr>
            <a:picLocks noChangeAspect="1"/>
          </p:cNvPicPr>
          <p:nvPr/>
        </p:nvPicPr>
        <p:blipFill>
          <a:blip r:embed="rId4"/>
          <a:stretch>
            <a:fillRect/>
          </a:stretch>
        </p:blipFill>
        <p:spPr>
          <a:xfrm>
            <a:off x="6358129" y="0"/>
            <a:ext cx="4108704" cy="3212267"/>
          </a:xfrm>
          <a:prstGeom prst="rect">
            <a:avLst/>
          </a:prstGeom>
        </p:spPr>
      </p:pic>
    </p:spTree>
    <p:extLst>
      <p:ext uri="{BB962C8B-B14F-4D97-AF65-F5344CB8AC3E}">
        <p14:creationId xmlns:p14="http://schemas.microsoft.com/office/powerpoint/2010/main" val="1864551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86E4C-D4C2-7551-A1B4-9B03F74F2A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4CFCDB-6BCB-5515-D430-D1B547A5708D}"/>
              </a:ext>
            </a:extLst>
          </p:cNvPr>
          <p:cNvSpPr>
            <a:spLocks noGrp="1"/>
          </p:cNvSpPr>
          <p:nvPr>
            <p:ph type="title"/>
          </p:nvPr>
        </p:nvSpPr>
        <p:spPr>
          <a:xfrm>
            <a:off x="1014163" y="944883"/>
            <a:ext cx="10013710" cy="1645917"/>
          </a:xfrm>
        </p:spPr>
        <p:txBody>
          <a:bodyPr/>
          <a:lstStyle/>
          <a:p>
            <a:r>
              <a:rPr lang="en-US" dirty="0"/>
              <a:t>Results</a:t>
            </a:r>
            <a:br>
              <a:rPr lang="en-US" dirty="0"/>
            </a:br>
            <a:br>
              <a:rPr lang="en-US" dirty="0"/>
            </a:br>
            <a:r>
              <a:rPr lang="en-US" sz="2000" u="sng" dirty="0"/>
              <a:t>Exploratory Analysis: SQL</a:t>
            </a:r>
            <a:br>
              <a:rPr lang="en-US" dirty="0"/>
            </a:br>
            <a:endParaRPr lang="en-US" dirty="0"/>
          </a:p>
        </p:txBody>
      </p:sp>
      <p:sp>
        <p:nvSpPr>
          <p:cNvPr id="3" name="Content Placeholder 2">
            <a:extLst>
              <a:ext uri="{FF2B5EF4-FFF2-40B4-BE49-F238E27FC236}">
                <a16:creationId xmlns:a16="http://schemas.microsoft.com/office/drawing/2014/main" id="{AED61FDC-B25E-DDAB-6F9D-4DB717169F60}"/>
              </a:ext>
            </a:extLst>
          </p:cNvPr>
          <p:cNvSpPr>
            <a:spLocks noGrp="1"/>
          </p:cNvSpPr>
          <p:nvPr>
            <p:ph sz="quarter" idx="18"/>
          </p:nvPr>
        </p:nvSpPr>
        <p:spPr>
          <a:xfrm>
            <a:off x="1014163" y="2214933"/>
            <a:ext cx="2866335" cy="752308"/>
          </a:xfrm>
        </p:spPr>
        <p:txBody>
          <a:bodyPr>
            <a:normAutofit fontScale="92500" lnSpcReduction="10000"/>
          </a:bodyPr>
          <a:lstStyle/>
          <a:p>
            <a:r>
              <a:rPr lang="en-US" sz="1600" b="1" dirty="0"/>
              <a:t>Landing Outcomes by Type of Landing:</a:t>
            </a:r>
          </a:p>
        </p:txBody>
      </p:sp>
      <p:sp>
        <p:nvSpPr>
          <p:cNvPr id="4" name="Content Placeholder 3">
            <a:extLst>
              <a:ext uri="{FF2B5EF4-FFF2-40B4-BE49-F238E27FC236}">
                <a16:creationId xmlns:a16="http://schemas.microsoft.com/office/drawing/2014/main" id="{20ED8E9B-65FC-D24B-873A-C0A11E0B4D3B}"/>
              </a:ext>
            </a:extLst>
          </p:cNvPr>
          <p:cNvSpPr>
            <a:spLocks noGrp="1"/>
          </p:cNvSpPr>
          <p:nvPr>
            <p:ph sz="quarter" idx="17"/>
          </p:nvPr>
        </p:nvSpPr>
        <p:spPr>
          <a:xfrm>
            <a:off x="3986306" y="2214933"/>
            <a:ext cx="3522849" cy="752309"/>
          </a:xfrm>
        </p:spPr>
        <p:txBody>
          <a:bodyPr>
            <a:normAutofit fontScale="92500" lnSpcReduction="10000"/>
          </a:bodyPr>
          <a:lstStyle/>
          <a:p>
            <a:pPr marL="0" indent="0">
              <a:buNone/>
            </a:pPr>
            <a:r>
              <a:rPr lang="en-US" sz="1600" b="1" dirty="0"/>
              <a:t>Average Pay Load Mass by Booster Version:</a:t>
            </a:r>
          </a:p>
        </p:txBody>
      </p:sp>
      <p:pic>
        <p:nvPicPr>
          <p:cNvPr id="6" name="Picture 5">
            <a:extLst>
              <a:ext uri="{FF2B5EF4-FFF2-40B4-BE49-F238E27FC236}">
                <a16:creationId xmlns:a16="http://schemas.microsoft.com/office/drawing/2014/main" id="{13BBEA43-3936-52C8-EDA4-C8EF39345B40}"/>
              </a:ext>
            </a:extLst>
          </p:cNvPr>
          <p:cNvPicPr>
            <a:picLocks noChangeAspect="1"/>
          </p:cNvPicPr>
          <p:nvPr/>
        </p:nvPicPr>
        <p:blipFill>
          <a:blip r:embed="rId3"/>
          <a:stretch>
            <a:fillRect/>
          </a:stretch>
        </p:blipFill>
        <p:spPr>
          <a:xfrm>
            <a:off x="1164128" y="3990652"/>
            <a:ext cx="1870010" cy="2867348"/>
          </a:xfrm>
          <a:prstGeom prst="rect">
            <a:avLst/>
          </a:prstGeom>
        </p:spPr>
      </p:pic>
      <p:pic>
        <p:nvPicPr>
          <p:cNvPr id="8" name="Picture 7" descr="A screen shot of a computer program&#10;&#10;AI-generated content may be incorrect.">
            <a:extLst>
              <a:ext uri="{FF2B5EF4-FFF2-40B4-BE49-F238E27FC236}">
                <a16:creationId xmlns:a16="http://schemas.microsoft.com/office/drawing/2014/main" id="{5D772A17-86E3-995E-BB1E-F5BC50C5D009}"/>
              </a:ext>
            </a:extLst>
          </p:cNvPr>
          <p:cNvPicPr>
            <a:picLocks noChangeAspect="1"/>
          </p:cNvPicPr>
          <p:nvPr/>
        </p:nvPicPr>
        <p:blipFill>
          <a:blip r:embed="rId4"/>
          <a:stretch>
            <a:fillRect/>
          </a:stretch>
        </p:blipFill>
        <p:spPr>
          <a:xfrm>
            <a:off x="1164128" y="2947468"/>
            <a:ext cx="1615649" cy="1042610"/>
          </a:xfrm>
          <a:prstGeom prst="rect">
            <a:avLst/>
          </a:prstGeom>
        </p:spPr>
      </p:pic>
      <p:pic>
        <p:nvPicPr>
          <p:cNvPr id="10" name="Picture 9">
            <a:extLst>
              <a:ext uri="{FF2B5EF4-FFF2-40B4-BE49-F238E27FC236}">
                <a16:creationId xmlns:a16="http://schemas.microsoft.com/office/drawing/2014/main" id="{1E0F1554-6976-3114-A31F-2FE2E88AA160}"/>
              </a:ext>
            </a:extLst>
          </p:cNvPr>
          <p:cNvPicPr>
            <a:picLocks noChangeAspect="1"/>
          </p:cNvPicPr>
          <p:nvPr/>
        </p:nvPicPr>
        <p:blipFill>
          <a:blip r:embed="rId5"/>
          <a:stretch>
            <a:fillRect/>
          </a:stretch>
        </p:blipFill>
        <p:spPr>
          <a:xfrm>
            <a:off x="4074622" y="3409399"/>
            <a:ext cx="2281428" cy="3448601"/>
          </a:xfrm>
          <a:prstGeom prst="rect">
            <a:avLst/>
          </a:prstGeom>
        </p:spPr>
      </p:pic>
      <p:pic>
        <p:nvPicPr>
          <p:cNvPr id="12" name="Picture 11" descr="A black screen with white text&#10;&#10;AI-generated content may be incorrect.">
            <a:extLst>
              <a:ext uri="{FF2B5EF4-FFF2-40B4-BE49-F238E27FC236}">
                <a16:creationId xmlns:a16="http://schemas.microsoft.com/office/drawing/2014/main" id="{4F277349-7A9B-9112-A41C-9CE16406A2AA}"/>
              </a:ext>
            </a:extLst>
          </p:cNvPr>
          <p:cNvPicPr>
            <a:picLocks noChangeAspect="1"/>
          </p:cNvPicPr>
          <p:nvPr/>
        </p:nvPicPr>
        <p:blipFill>
          <a:blip r:embed="rId6"/>
          <a:stretch>
            <a:fillRect/>
          </a:stretch>
        </p:blipFill>
        <p:spPr>
          <a:xfrm>
            <a:off x="4030464" y="2864781"/>
            <a:ext cx="4233080" cy="550490"/>
          </a:xfrm>
          <a:prstGeom prst="rect">
            <a:avLst/>
          </a:prstGeom>
        </p:spPr>
      </p:pic>
      <p:sp>
        <p:nvSpPr>
          <p:cNvPr id="13" name="TextBox 12">
            <a:extLst>
              <a:ext uri="{FF2B5EF4-FFF2-40B4-BE49-F238E27FC236}">
                <a16:creationId xmlns:a16="http://schemas.microsoft.com/office/drawing/2014/main" id="{C1F3FCD6-619A-6460-D5E6-40D68B78FFAC}"/>
              </a:ext>
            </a:extLst>
          </p:cNvPr>
          <p:cNvSpPr txBox="1"/>
          <p:nvPr/>
        </p:nvSpPr>
        <p:spPr>
          <a:xfrm>
            <a:off x="6289409" y="6475506"/>
            <a:ext cx="1974134" cy="461665"/>
          </a:xfrm>
          <a:prstGeom prst="rect">
            <a:avLst/>
          </a:prstGeom>
          <a:noFill/>
        </p:spPr>
        <p:txBody>
          <a:bodyPr wrap="square" rtlCol="0">
            <a:spAutoFit/>
          </a:bodyPr>
          <a:lstStyle/>
          <a:p>
            <a:r>
              <a:rPr lang="en-US" sz="1200" dirty="0"/>
              <a:t>(96 total versions</a:t>
            </a:r>
          </a:p>
          <a:p>
            <a:r>
              <a:rPr lang="en-US" sz="1200" dirty="0"/>
              <a:t> 20 shown)</a:t>
            </a:r>
          </a:p>
        </p:txBody>
      </p:sp>
      <p:pic>
        <p:nvPicPr>
          <p:cNvPr id="15" name="Picture 14">
            <a:extLst>
              <a:ext uri="{FF2B5EF4-FFF2-40B4-BE49-F238E27FC236}">
                <a16:creationId xmlns:a16="http://schemas.microsoft.com/office/drawing/2014/main" id="{D4D279A9-FD51-ECAF-135B-7DF17098EF3C}"/>
              </a:ext>
            </a:extLst>
          </p:cNvPr>
          <p:cNvPicPr>
            <a:picLocks noChangeAspect="1"/>
          </p:cNvPicPr>
          <p:nvPr/>
        </p:nvPicPr>
        <p:blipFill>
          <a:blip r:embed="rId7"/>
          <a:stretch>
            <a:fillRect/>
          </a:stretch>
        </p:blipFill>
        <p:spPr>
          <a:xfrm>
            <a:off x="8570837" y="3468773"/>
            <a:ext cx="1173141" cy="3375184"/>
          </a:xfrm>
          <a:prstGeom prst="rect">
            <a:avLst/>
          </a:prstGeom>
        </p:spPr>
      </p:pic>
      <p:pic>
        <p:nvPicPr>
          <p:cNvPr id="17" name="Picture 16" descr="A black screen with white text&#10;&#10;AI-generated content may be incorrect.">
            <a:extLst>
              <a:ext uri="{FF2B5EF4-FFF2-40B4-BE49-F238E27FC236}">
                <a16:creationId xmlns:a16="http://schemas.microsoft.com/office/drawing/2014/main" id="{AA66B11B-C522-88A0-EEB2-4E6BDD623C1E}"/>
              </a:ext>
            </a:extLst>
          </p:cNvPr>
          <p:cNvPicPr>
            <a:picLocks noChangeAspect="1"/>
          </p:cNvPicPr>
          <p:nvPr/>
        </p:nvPicPr>
        <p:blipFill>
          <a:blip r:embed="rId8"/>
          <a:stretch>
            <a:fillRect/>
          </a:stretch>
        </p:blipFill>
        <p:spPr>
          <a:xfrm>
            <a:off x="8307702" y="2864781"/>
            <a:ext cx="3884298" cy="608782"/>
          </a:xfrm>
          <a:prstGeom prst="rect">
            <a:avLst/>
          </a:prstGeom>
        </p:spPr>
      </p:pic>
      <p:sp>
        <p:nvSpPr>
          <p:cNvPr id="18" name="Content Placeholder 3">
            <a:extLst>
              <a:ext uri="{FF2B5EF4-FFF2-40B4-BE49-F238E27FC236}">
                <a16:creationId xmlns:a16="http://schemas.microsoft.com/office/drawing/2014/main" id="{3F824871-EA32-399E-88C3-BFB34DDA25EC}"/>
              </a:ext>
            </a:extLst>
          </p:cNvPr>
          <p:cNvSpPr txBox="1">
            <a:spLocks/>
          </p:cNvSpPr>
          <p:nvPr/>
        </p:nvSpPr>
        <p:spPr>
          <a:xfrm>
            <a:off x="8263543" y="2214933"/>
            <a:ext cx="3522849" cy="752309"/>
          </a:xfrm>
          <a:prstGeom prst="rect">
            <a:avLst/>
          </a:prstGeom>
        </p:spPr>
        <p:txBody>
          <a:bodyPr vert="horz" lIns="109728" tIns="109728" rIns="109728" bIns="91440" rtlCol="0" anchor="t">
            <a:normAutofit fontScale="77500" lnSpcReduction="20000"/>
          </a:bodyPr>
          <a:lstStyle>
            <a:lvl1pPr marL="285750" indent="-285750" algn="l" defTabSz="914400" rtl="0" eaLnBrk="1" latinLnBrk="0" hangingPunct="1">
              <a:lnSpc>
                <a:spcPct val="125000"/>
              </a:lnSpc>
              <a:spcBef>
                <a:spcPts val="930"/>
              </a:spcBef>
              <a:spcAft>
                <a:spcPts val="600"/>
              </a:spcAft>
              <a:buFont typeface="Wingdings" panose="05000000000000000000" pitchFamily="2" charset="2"/>
              <a:buChar char="§"/>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25000"/>
              </a:lnSpc>
              <a:spcBef>
                <a:spcPts val="930"/>
              </a:spcBef>
              <a:spcAft>
                <a:spcPts val="600"/>
              </a:spcAft>
              <a:buFont typeface="Corbel" panose="020B0503020204020204" pitchFamily="34" charset="0"/>
              <a:buNone/>
              <a:defRPr sz="18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25000"/>
              </a:lnSpc>
              <a:spcBef>
                <a:spcPts val="930"/>
              </a:spcBef>
              <a:spcAft>
                <a:spcPts val="600"/>
              </a:spcAft>
              <a:buFont typeface="Corbel" panose="020B0503020204020204" pitchFamily="34" charset="0"/>
              <a:buChar char="–"/>
              <a:defRPr sz="18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Font typeface="Wingdings" panose="05000000000000000000" pitchFamily="2" charset="2"/>
              <a:buNone/>
            </a:pPr>
            <a:r>
              <a:rPr lang="en-US" sz="1600" b="1" dirty="0"/>
              <a:t>Boosters which have carried the Highest Pay Load (15,600 kg):</a:t>
            </a:r>
          </a:p>
        </p:txBody>
      </p:sp>
      <p:cxnSp>
        <p:nvCxnSpPr>
          <p:cNvPr id="22" name="Straight Connector 21">
            <a:extLst>
              <a:ext uri="{FF2B5EF4-FFF2-40B4-BE49-F238E27FC236}">
                <a16:creationId xmlns:a16="http://schemas.microsoft.com/office/drawing/2014/main" id="{DA09C0A6-9F18-75CA-5844-03E69ABCC4E1}"/>
              </a:ext>
            </a:extLst>
          </p:cNvPr>
          <p:cNvCxnSpPr>
            <a:cxnSpLocks/>
          </p:cNvCxnSpPr>
          <p:nvPr/>
        </p:nvCxnSpPr>
        <p:spPr>
          <a:xfrm>
            <a:off x="3776472" y="2299855"/>
            <a:ext cx="0" cy="455814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D25C712-D569-44B2-DB44-DA7B50E6D4D9}"/>
              </a:ext>
            </a:extLst>
          </p:cNvPr>
          <p:cNvCxnSpPr>
            <a:cxnSpLocks/>
          </p:cNvCxnSpPr>
          <p:nvPr/>
        </p:nvCxnSpPr>
        <p:spPr>
          <a:xfrm>
            <a:off x="8285433" y="2299855"/>
            <a:ext cx="0" cy="4558145"/>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43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399" y="552298"/>
            <a:ext cx="6623040" cy="1421898"/>
          </a:xfrm>
        </p:spPr>
        <p:txBody>
          <a:bodyPr>
            <a:normAutofit/>
          </a:bodyPr>
          <a:lstStyle/>
          <a:p>
            <a:r>
              <a:rPr lang="en-US" dirty="0"/>
              <a:t>Executive Summary</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sz="quarter" idx="14"/>
          </p:nvPr>
        </p:nvSpPr>
        <p:spPr>
          <a:xfrm>
            <a:off x="787399" y="1974196"/>
            <a:ext cx="7204236" cy="4124852"/>
          </a:xfrm>
        </p:spPr>
        <p:txBody>
          <a:bodyPr>
            <a:normAutofit/>
          </a:bodyPr>
          <a:lstStyle/>
          <a:p>
            <a:pPr marL="285750" indent="-285750">
              <a:lnSpc>
                <a:spcPct val="100000"/>
              </a:lnSpc>
              <a:spcBef>
                <a:spcPts val="500"/>
              </a:spcBef>
              <a:buFont typeface="Arial" panose="020B0604020202020204" pitchFamily="34" charset="0"/>
              <a:buChar char="•"/>
            </a:pPr>
            <a:r>
              <a:rPr lang="en-US" sz="1800" b="1" dirty="0"/>
              <a:t>Introduction</a:t>
            </a:r>
          </a:p>
          <a:p>
            <a:pPr marL="285750" indent="-285750">
              <a:lnSpc>
                <a:spcPct val="100000"/>
              </a:lnSpc>
              <a:spcBef>
                <a:spcPts val="500"/>
              </a:spcBef>
              <a:buFont typeface="Arial" panose="020B0604020202020204" pitchFamily="34" charset="0"/>
              <a:buChar char="•"/>
            </a:pPr>
            <a:r>
              <a:rPr lang="en-US" sz="1800" b="1" dirty="0"/>
              <a:t>Methodology</a:t>
            </a:r>
          </a:p>
          <a:p>
            <a:pPr>
              <a:lnSpc>
                <a:spcPct val="100000"/>
              </a:lnSpc>
              <a:spcBef>
                <a:spcPts val="500"/>
              </a:spcBef>
            </a:pPr>
            <a:r>
              <a:rPr lang="en-US" sz="1400" b="1" dirty="0"/>
              <a:t>    - Data Collection</a:t>
            </a:r>
          </a:p>
          <a:p>
            <a:pPr>
              <a:lnSpc>
                <a:spcPct val="100000"/>
              </a:lnSpc>
              <a:spcBef>
                <a:spcPts val="500"/>
              </a:spcBef>
            </a:pPr>
            <a:r>
              <a:rPr lang="en-US" sz="1400" b="1" dirty="0"/>
              <a:t>    - Exploratory Analysis and Visualization</a:t>
            </a:r>
          </a:p>
          <a:p>
            <a:pPr>
              <a:lnSpc>
                <a:spcPct val="100000"/>
              </a:lnSpc>
              <a:spcBef>
                <a:spcPts val="500"/>
              </a:spcBef>
            </a:pPr>
            <a:r>
              <a:rPr lang="en-US" sz="1400" b="1" dirty="0"/>
              <a:t>    - Predictive Analysis</a:t>
            </a:r>
          </a:p>
          <a:p>
            <a:pPr marL="171450" indent="-171450">
              <a:lnSpc>
                <a:spcPct val="100000"/>
              </a:lnSpc>
              <a:spcBef>
                <a:spcPts val="500"/>
              </a:spcBef>
              <a:buFont typeface="Arial" panose="020B0604020202020204" pitchFamily="34" charset="0"/>
              <a:buChar char="•"/>
            </a:pPr>
            <a:r>
              <a:rPr lang="en-US" sz="1600" b="1" dirty="0"/>
              <a:t> </a:t>
            </a:r>
            <a:r>
              <a:rPr lang="en-US" sz="1800" b="1" dirty="0"/>
              <a:t>Results</a:t>
            </a:r>
          </a:p>
          <a:p>
            <a:pPr>
              <a:lnSpc>
                <a:spcPct val="100000"/>
              </a:lnSpc>
              <a:spcBef>
                <a:spcPts val="500"/>
              </a:spcBef>
            </a:pPr>
            <a:r>
              <a:rPr lang="en-US" sz="1400" b="1" dirty="0"/>
              <a:t>    - Exploratory Visualization and SQL results</a:t>
            </a:r>
          </a:p>
          <a:p>
            <a:pPr>
              <a:lnSpc>
                <a:spcPct val="100000"/>
              </a:lnSpc>
              <a:spcBef>
                <a:spcPts val="500"/>
              </a:spcBef>
            </a:pPr>
            <a:r>
              <a:rPr lang="en-US" sz="1400" b="1" dirty="0"/>
              <a:t>    - Interactive Map with Folium</a:t>
            </a:r>
          </a:p>
          <a:p>
            <a:pPr>
              <a:lnSpc>
                <a:spcPct val="100000"/>
              </a:lnSpc>
              <a:spcBef>
                <a:spcPts val="500"/>
              </a:spcBef>
            </a:pPr>
            <a:r>
              <a:rPr lang="en-US" sz="1400" b="1" dirty="0"/>
              <a:t>    - Predictive Model results and scores/metrics</a:t>
            </a:r>
          </a:p>
          <a:p>
            <a:pPr marL="171450" indent="-171450">
              <a:lnSpc>
                <a:spcPct val="100000"/>
              </a:lnSpc>
              <a:spcBef>
                <a:spcPts val="500"/>
              </a:spcBef>
              <a:buFont typeface="Arial" panose="020B0604020202020204" pitchFamily="34" charset="0"/>
              <a:buChar char="•"/>
            </a:pPr>
            <a:r>
              <a:rPr lang="en-US" sz="1800" b="1" dirty="0"/>
              <a:t>Conclusion</a:t>
            </a:r>
          </a:p>
          <a:p>
            <a:pPr>
              <a:lnSpc>
                <a:spcPct val="100000"/>
              </a:lnSpc>
            </a:pPr>
            <a:endParaRPr lang="en-US" dirty="0"/>
          </a:p>
        </p:txBody>
      </p:sp>
    </p:spTree>
    <p:extLst>
      <p:ext uri="{BB962C8B-B14F-4D97-AF65-F5344CB8AC3E}">
        <p14:creationId xmlns:p14="http://schemas.microsoft.com/office/powerpoint/2010/main" val="331829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E3577-DC89-843C-3ED8-B37F5131E0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9B9F01-90CC-8506-A801-AB6A767C6662}"/>
              </a:ext>
            </a:extLst>
          </p:cNvPr>
          <p:cNvSpPr>
            <a:spLocks noGrp="1"/>
          </p:cNvSpPr>
          <p:nvPr>
            <p:ph type="title"/>
          </p:nvPr>
        </p:nvSpPr>
        <p:spPr>
          <a:xfrm>
            <a:off x="1014163" y="944883"/>
            <a:ext cx="10013710" cy="1645917"/>
          </a:xfrm>
        </p:spPr>
        <p:txBody>
          <a:bodyPr/>
          <a:lstStyle/>
          <a:p>
            <a:r>
              <a:rPr lang="en-US" dirty="0"/>
              <a:t>Results</a:t>
            </a:r>
            <a:br>
              <a:rPr lang="en-US" dirty="0"/>
            </a:br>
            <a:br>
              <a:rPr lang="en-US" dirty="0"/>
            </a:br>
            <a:r>
              <a:rPr lang="en-US" sz="2000" u="sng" dirty="0"/>
              <a:t>Exploratory Analysis: Interactive Map with Folium</a:t>
            </a:r>
            <a:br>
              <a:rPr lang="en-US" dirty="0"/>
            </a:br>
            <a:endParaRPr lang="en-US" dirty="0"/>
          </a:p>
        </p:txBody>
      </p:sp>
      <p:sp>
        <p:nvSpPr>
          <p:cNvPr id="3" name="Content Placeholder 2">
            <a:extLst>
              <a:ext uri="{FF2B5EF4-FFF2-40B4-BE49-F238E27FC236}">
                <a16:creationId xmlns:a16="http://schemas.microsoft.com/office/drawing/2014/main" id="{1E3EFB03-ED46-307B-7F90-997E0ABECC17}"/>
              </a:ext>
            </a:extLst>
          </p:cNvPr>
          <p:cNvSpPr>
            <a:spLocks noGrp="1"/>
          </p:cNvSpPr>
          <p:nvPr>
            <p:ph sz="quarter" idx="18"/>
          </p:nvPr>
        </p:nvSpPr>
        <p:spPr>
          <a:xfrm>
            <a:off x="1014163" y="2214933"/>
            <a:ext cx="4431457" cy="1306478"/>
          </a:xfrm>
        </p:spPr>
        <p:txBody>
          <a:bodyPr>
            <a:noAutofit/>
          </a:bodyPr>
          <a:lstStyle/>
          <a:p>
            <a:pPr>
              <a:spcBef>
                <a:spcPts val="0"/>
              </a:spcBef>
            </a:pPr>
            <a:r>
              <a:rPr lang="en-US" sz="1200" b="1" dirty="0">
                <a:solidFill>
                  <a:srgbClr val="404040"/>
                </a:solidFill>
              </a:rPr>
              <a:t>Markers placed around Cape Canaveral Space Launch Complex in Florida. </a:t>
            </a:r>
          </a:p>
          <a:p>
            <a:pPr>
              <a:spcBef>
                <a:spcPts val="0"/>
              </a:spcBef>
            </a:pPr>
            <a:r>
              <a:rPr lang="en-US" sz="1200" b="1" dirty="0">
                <a:solidFill>
                  <a:srgbClr val="404040"/>
                </a:solidFill>
              </a:rPr>
              <a:t>Number of Launches shown in yellow circles. Blue lines showing distance to nearest coastline, railroad, and city.</a:t>
            </a:r>
          </a:p>
        </p:txBody>
      </p:sp>
      <p:sp>
        <p:nvSpPr>
          <p:cNvPr id="4" name="Content Placeholder 3">
            <a:extLst>
              <a:ext uri="{FF2B5EF4-FFF2-40B4-BE49-F238E27FC236}">
                <a16:creationId xmlns:a16="http://schemas.microsoft.com/office/drawing/2014/main" id="{F767C329-4614-5BD1-F7ED-D1C41C619DB5}"/>
              </a:ext>
            </a:extLst>
          </p:cNvPr>
          <p:cNvSpPr>
            <a:spLocks noGrp="1"/>
          </p:cNvSpPr>
          <p:nvPr>
            <p:ph sz="quarter" idx="17"/>
          </p:nvPr>
        </p:nvSpPr>
        <p:spPr>
          <a:xfrm>
            <a:off x="7580024" y="2297229"/>
            <a:ext cx="4254330" cy="990916"/>
          </a:xfrm>
        </p:spPr>
        <p:txBody>
          <a:bodyPr>
            <a:normAutofit fontScale="77500" lnSpcReduction="20000"/>
          </a:bodyPr>
          <a:lstStyle/>
          <a:p>
            <a:pPr marL="0" indent="0">
              <a:buNone/>
            </a:pPr>
            <a:r>
              <a:rPr lang="en-US" sz="1600" b="1" dirty="0">
                <a:solidFill>
                  <a:srgbClr val="404040"/>
                </a:solidFill>
              </a:rPr>
              <a:t>Zooming in and clicking on yellow circles reveals pop-ups showing individual launches, colored for Landing Success or Failure. </a:t>
            </a:r>
          </a:p>
        </p:txBody>
      </p:sp>
      <p:pic>
        <p:nvPicPr>
          <p:cNvPr id="7" name="Picture 6" descr="A map with points and dots&#10;&#10;AI-generated content may be incorrect.">
            <a:extLst>
              <a:ext uri="{FF2B5EF4-FFF2-40B4-BE49-F238E27FC236}">
                <a16:creationId xmlns:a16="http://schemas.microsoft.com/office/drawing/2014/main" id="{51D9D90B-7C54-DB8A-4A17-DB95D5BEFE6D}"/>
              </a:ext>
            </a:extLst>
          </p:cNvPr>
          <p:cNvPicPr>
            <a:picLocks noChangeAspect="1"/>
          </p:cNvPicPr>
          <p:nvPr/>
        </p:nvPicPr>
        <p:blipFill>
          <a:blip r:embed="rId3"/>
          <a:stretch>
            <a:fillRect/>
          </a:stretch>
        </p:blipFill>
        <p:spPr>
          <a:xfrm>
            <a:off x="7701383" y="3288145"/>
            <a:ext cx="3808412" cy="3569855"/>
          </a:xfrm>
          <a:prstGeom prst="rect">
            <a:avLst/>
          </a:prstGeom>
        </p:spPr>
      </p:pic>
      <p:pic>
        <p:nvPicPr>
          <p:cNvPr id="11" name="Picture 10" descr="A map with a circle in the middle&#10;&#10;AI-generated content may be incorrect.">
            <a:extLst>
              <a:ext uri="{FF2B5EF4-FFF2-40B4-BE49-F238E27FC236}">
                <a16:creationId xmlns:a16="http://schemas.microsoft.com/office/drawing/2014/main" id="{1AC73309-C55E-F312-4CE0-AAE88B855619}"/>
              </a:ext>
            </a:extLst>
          </p:cNvPr>
          <p:cNvPicPr>
            <a:picLocks noChangeAspect="1"/>
          </p:cNvPicPr>
          <p:nvPr/>
        </p:nvPicPr>
        <p:blipFill>
          <a:blip r:embed="rId4"/>
          <a:stretch>
            <a:fillRect/>
          </a:stretch>
        </p:blipFill>
        <p:spPr>
          <a:xfrm>
            <a:off x="1074383" y="3521411"/>
            <a:ext cx="4371237" cy="3336589"/>
          </a:xfrm>
          <a:prstGeom prst="rect">
            <a:avLst/>
          </a:prstGeom>
        </p:spPr>
      </p:pic>
    </p:spTree>
    <p:extLst>
      <p:ext uri="{BB962C8B-B14F-4D97-AF65-F5344CB8AC3E}">
        <p14:creationId xmlns:p14="http://schemas.microsoft.com/office/powerpoint/2010/main" val="1720837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AE1CF-E6F2-494E-D3EE-9EF5A62610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D4EC46-E166-8D7E-8FFE-5BC74ED43813}"/>
              </a:ext>
            </a:extLst>
          </p:cNvPr>
          <p:cNvSpPr>
            <a:spLocks noGrp="1"/>
          </p:cNvSpPr>
          <p:nvPr>
            <p:ph type="title"/>
          </p:nvPr>
        </p:nvSpPr>
        <p:spPr>
          <a:xfrm>
            <a:off x="1014163" y="944883"/>
            <a:ext cx="10013710" cy="1645917"/>
          </a:xfrm>
        </p:spPr>
        <p:txBody>
          <a:bodyPr/>
          <a:lstStyle/>
          <a:p>
            <a:r>
              <a:rPr lang="en-US" dirty="0"/>
              <a:t>Results</a:t>
            </a:r>
            <a:br>
              <a:rPr lang="en-US" dirty="0"/>
            </a:br>
            <a:br>
              <a:rPr lang="en-US" dirty="0"/>
            </a:br>
            <a:r>
              <a:rPr lang="en-US" sz="2000" u="sng" dirty="0"/>
              <a:t>Predictive Analysis: Scikit-learn Machine Learning Models</a:t>
            </a:r>
            <a:br>
              <a:rPr lang="en-US" dirty="0"/>
            </a:br>
            <a:endParaRPr lang="en-US" dirty="0"/>
          </a:p>
        </p:txBody>
      </p:sp>
      <p:sp>
        <p:nvSpPr>
          <p:cNvPr id="9" name="Content Placeholder 8">
            <a:extLst>
              <a:ext uri="{FF2B5EF4-FFF2-40B4-BE49-F238E27FC236}">
                <a16:creationId xmlns:a16="http://schemas.microsoft.com/office/drawing/2014/main" id="{3C51E7D2-C887-1F3D-65B8-ACFB30A639CB}"/>
              </a:ext>
            </a:extLst>
          </p:cNvPr>
          <p:cNvSpPr>
            <a:spLocks noGrp="1"/>
          </p:cNvSpPr>
          <p:nvPr>
            <p:ph sz="quarter" idx="18"/>
          </p:nvPr>
        </p:nvSpPr>
        <p:spPr>
          <a:xfrm>
            <a:off x="1487698" y="2142744"/>
            <a:ext cx="6586453" cy="4715256"/>
          </a:xfrm>
        </p:spPr>
        <p:txBody>
          <a:bodyPr>
            <a:noAutofit/>
          </a:bodyPr>
          <a:lstStyle/>
          <a:p>
            <a:r>
              <a:rPr lang="en-US" b="1" dirty="0"/>
              <a:t>Training Set: 72 records</a:t>
            </a:r>
          </a:p>
          <a:p>
            <a:r>
              <a:rPr lang="en-US" b="1" dirty="0"/>
              <a:t>Testing Set: 18 records</a:t>
            </a:r>
          </a:p>
          <a:p>
            <a:r>
              <a:rPr lang="en-US" b="1" dirty="0"/>
              <a:t>For each model, created a </a:t>
            </a:r>
            <a:r>
              <a:rPr lang="en-US" b="1" dirty="0" err="1"/>
              <a:t>GridSearchCV</a:t>
            </a:r>
            <a:r>
              <a:rPr lang="en-US" b="1" dirty="0"/>
              <a:t> object to test multiple hyper-parameters and return the best scoring version on the training data. </a:t>
            </a:r>
          </a:p>
          <a:p>
            <a:r>
              <a:rPr lang="en-US" b="1" dirty="0"/>
              <a:t>Then, checked how well the model predicted the testing data.</a:t>
            </a:r>
          </a:p>
          <a:p>
            <a:r>
              <a:rPr lang="en-US" b="1" dirty="0"/>
              <a:t>Each model was a classification model, attempting to predict Landing Success or Failure based on all of the selected features.</a:t>
            </a:r>
          </a:p>
        </p:txBody>
      </p:sp>
    </p:spTree>
    <p:extLst>
      <p:ext uri="{BB962C8B-B14F-4D97-AF65-F5344CB8AC3E}">
        <p14:creationId xmlns:p14="http://schemas.microsoft.com/office/powerpoint/2010/main" val="1951538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D7FEE-F37E-8F0F-4EAB-B7C23D20AE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CE970C-5EC7-009B-9853-2D0B54489B51}"/>
              </a:ext>
            </a:extLst>
          </p:cNvPr>
          <p:cNvSpPr>
            <a:spLocks noGrp="1"/>
          </p:cNvSpPr>
          <p:nvPr>
            <p:ph type="title"/>
          </p:nvPr>
        </p:nvSpPr>
        <p:spPr>
          <a:xfrm>
            <a:off x="1014163" y="944883"/>
            <a:ext cx="10013710" cy="1645917"/>
          </a:xfrm>
        </p:spPr>
        <p:txBody>
          <a:bodyPr/>
          <a:lstStyle/>
          <a:p>
            <a:r>
              <a:rPr lang="en-US" dirty="0"/>
              <a:t>Results</a:t>
            </a:r>
            <a:br>
              <a:rPr lang="en-US" dirty="0"/>
            </a:br>
            <a:br>
              <a:rPr lang="en-US" dirty="0"/>
            </a:br>
            <a:r>
              <a:rPr lang="en-US" sz="2000" u="sng" dirty="0"/>
              <a:t>Predictive Analysis: Logistic Regression Model</a:t>
            </a:r>
            <a:br>
              <a:rPr lang="en-US" dirty="0"/>
            </a:br>
            <a:endParaRPr lang="en-US" dirty="0"/>
          </a:p>
        </p:txBody>
      </p:sp>
      <p:pic>
        <p:nvPicPr>
          <p:cNvPr id="4" name="Picture 3">
            <a:extLst>
              <a:ext uri="{FF2B5EF4-FFF2-40B4-BE49-F238E27FC236}">
                <a16:creationId xmlns:a16="http://schemas.microsoft.com/office/drawing/2014/main" id="{D3315C69-E939-84F9-6967-A8515EA405BC}"/>
              </a:ext>
            </a:extLst>
          </p:cNvPr>
          <p:cNvPicPr>
            <a:picLocks noChangeAspect="1"/>
          </p:cNvPicPr>
          <p:nvPr/>
        </p:nvPicPr>
        <p:blipFill>
          <a:blip r:embed="rId3"/>
          <a:stretch>
            <a:fillRect/>
          </a:stretch>
        </p:blipFill>
        <p:spPr>
          <a:xfrm>
            <a:off x="2634879" y="2321245"/>
            <a:ext cx="3076575" cy="1238250"/>
          </a:xfrm>
          <a:prstGeom prst="rect">
            <a:avLst/>
          </a:prstGeom>
        </p:spPr>
      </p:pic>
      <p:pic>
        <p:nvPicPr>
          <p:cNvPr id="8" name="Picture 7">
            <a:extLst>
              <a:ext uri="{FF2B5EF4-FFF2-40B4-BE49-F238E27FC236}">
                <a16:creationId xmlns:a16="http://schemas.microsoft.com/office/drawing/2014/main" id="{AA287B15-35CE-CD79-0E0D-2B54BC7D1590}"/>
              </a:ext>
            </a:extLst>
          </p:cNvPr>
          <p:cNvPicPr>
            <a:picLocks noChangeAspect="1"/>
          </p:cNvPicPr>
          <p:nvPr/>
        </p:nvPicPr>
        <p:blipFill>
          <a:blip r:embed="rId4"/>
          <a:stretch>
            <a:fillRect/>
          </a:stretch>
        </p:blipFill>
        <p:spPr>
          <a:xfrm>
            <a:off x="1096593" y="3692845"/>
            <a:ext cx="6127167" cy="323850"/>
          </a:xfrm>
          <a:prstGeom prst="rect">
            <a:avLst/>
          </a:prstGeom>
        </p:spPr>
      </p:pic>
      <p:pic>
        <p:nvPicPr>
          <p:cNvPr id="11" name="Picture 10">
            <a:extLst>
              <a:ext uri="{FF2B5EF4-FFF2-40B4-BE49-F238E27FC236}">
                <a16:creationId xmlns:a16="http://schemas.microsoft.com/office/drawing/2014/main" id="{DB2212A5-D98A-6D8B-15AE-D028FF5456EA}"/>
              </a:ext>
            </a:extLst>
          </p:cNvPr>
          <p:cNvPicPr>
            <a:picLocks noChangeAspect="1"/>
          </p:cNvPicPr>
          <p:nvPr/>
        </p:nvPicPr>
        <p:blipFill>
          <a:blip r:embed="rId5"/>
          <a:stretch>
            <a:fillRect/>
          </a:stretch>
        </p:blipFill>
        <p:spPr>
          <a:xfrm>
            <a:off x="1096593" y="4080988"/>
            <a:ext cx="3703940" cy="138113"/>
          </a:xfrm>
          <a:prstGeom prst="rect">
            <a:avLst/>
          </a:prstGeom>
        </p:spPr>
      </p:pic>
      <p:pic>
        <p:nvPicPr>
          <p:cNvPr id="13" name="Picture 12">
            <a:extLst>
              <a:ext uri="{FF2B5EF4-FFF2-40B4-BE49-F238E27FC236}">
                <a16:creationId xmlns:a16="http://schemas.microsoft.com/office/drawing/2014/main" id="{CC5E907D-7012-1875-9A48-B861DF807EEB}"/>
              </a:ext>
            </a:extLst>
          </p:cNvPr>
          <p:cNvPicPr>
            <a:picLocks noChangeAspect="1"/>
          </p:cNvPicPr>
          <p:nvPr/>
        </p:nvPicPr>
        <p:blipFill>
          <a:blip r:embed="rId6"/>
          <a:stretch>
            <a:fillRect/>
          </a:stretch>
        </p:blipFill>
        <p:spPr>
          <a:xfrm>
            <a:off x="7296150" y="2724150"/>
            <a:ext cx="4895850" cy="4133850"/>
          </a:xfrm>
          <a:prstGeom prst="rect">
            <a:avLst/>
          </a:prstGeom>
        </p:spPr>
      </p:pic>
      <p:pic>
        <p:nvPicPr>
          <p:cNvPr id="5" name="Picture 4">
            <a:extLst>
              <a:ext uri="{FF2B5EF4-FFF2-40B4-BE49-F238E27FC236}">
                <a16:creationId xmlns:a16="http://schemas.microsoft.com/office/drawing/2014/main" id="{45802420-0807-3CAB-E64D-2812FCA56FC5}"/>
              </a:ext>
            </a:extLst>
          </p:cNvPr>
          <p:cNvPicPr>
            <a:picLocks noChangeAspect="1"/>
          </p:cNvPicPr>
          <p:nvPr/>
        </p:nvPicPr>
        <p:blipFill>
          <a:blip r:embed="rId7"/>
          <a:stretch>
            <a:fillRect/>
          </a:stretch>
        </p:blipFill>
        <p:spPr>
          <a:xfrm>
            <a:off x="7332170" y="2248380"/>
            <a:ext cx="4800600" cy="475770"/>
          </a:xfrm>
          <a:prstGeom prst="rect">
            <a:avLst/>
          </a:prstGeom>
        </p:spPr>
      </p:pic>
    </p:spTree>
    <p:extLst>
      <p:ext uri="{BB962C8B-B14F-4D97-AF65-F5344CB8AC3E}">
        <p14:creationId xmlns:p14="http://schemas.microsoft.com/office/powerpoint/2010/main" val="1000664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68E5E-AA0C-DE04-B378-0BE8264137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76FEB0-008D-D2CE-9839-F64C5B26AD22}"/>
              </a:ext>
            </a:extLst>
          </p:cNvPr>
          <p:cNvSpPr>
            <a:spLocks noGrp="1"/>
          </p:cNvSpPr>
          <p:nvPr>
            <p:ph type="title"/>
          </p:nvPr>
        </p:nvSpPr>
        <p:spPr>
          <a:xfrm>
            <a:off x="1014163" y="944883"/>
            <a:ext cx="10013710" cy="1645917"/>
          </a:xfrm>
        </p:spPr>
        <p:txBody>
          <a:bodyPr/>
          <a:lstStyle/>
          <a:p>
            <a:r>
              <a:rPr lang="en-US" dirty="0"/>
              <a:t>Results</a:t>
            </a:r>
            <a:br>
              <a:rPr lang="en-US" dirty="0"/>
            </a:br>
            <a:br>
              <a:rPr lang="en-US" dirty="0"/>
            </a:br>
            <a:r>
              <a:rPr lang="en-US" sz="2000" u="sng" dirty="0"/>
              <a:t>Predictive Analysis: Support Vector Machine Model</a:t>
            </a:r>
            <a:br>
              <a:rPr lang="en-US" dirty="0"/>
            </a:br>
            <a:endParaRPr lang="en-US" dirty="0"/>
          </a:p>
        </p:txBody>
      </p:sp>
      <p:pic>
        <p:nvPicPr>
          <p:cNvPr id="13" name="Picture 12">
            <a:extLst>
              <a:ext uri="{FF2B5EF4-FFF2-40B4-BE49-F238E27FC236}">
                <a16:creationId xmlns:a16="http://schemas.microsoft.com/office/drawing/2014/main" id="{E9923D60-AE27-7F98-6BB5-7A81B152FC08}"/>
              </a:ext>
            </a:extLst>
          </p:cNvPr>
          <p:cNvPicPr>
            <a:picLocks noChangeAspect="1"/>
          </p:cNvPicPr>
          <p:nvPr/>
        </p:nvPicPr>
        <p:blipFill>
          <a:blip r:embed="rId3"/>
          <a:stretch>
            <a:fillRect/>
          </a:stretch>
        </p:blipFill>
        <p:spPr>
          <a:xfrm>
            <a:off x="7296150" y="2724150"/>
            <a:ext cx="4895850" cy="4133850"/>
          </a:xfrm>
          <a:prstGeom prst="rect">
            <a:avLst/>
          </a:prstGeom>
        </p:spPr>
      </p:pic>
      <p:pic>
        <p:nvPicPr>
          <p:cNvPr id="15" name="Picture 14">
            <a:extLst>
              <a:ext uri="{FF2B5EF4-FFF2-40B4-BE49-F238E27FC236}">
                <a16:creationId xmlns:a16="http://schemas.microsoft.com/office/drawing/2014/main" id="{5C05ACC6-A37E-60BF-09DE-3B2636C8AD9E}"/>
              </a:ext>
            </a:extLst>
          </p:cNvPr>
          <p:cNvPicPr>
            <a:picLocks noChangeAspect="1"/>
          </p:cNvPicPr>
          <p:nvPr/>
        </p:nvPicPr>
        <p:blipFill>
          <a:blip r:embed="rId4"/>
          <a:stretch>
            <a:fillRect/>
          </a:stretch>
        </p:blipFill>
        <p:spPr>
          <a:xfrm>
            <a:off x="1083945" y="2325243"/>
            <a:ext cx="4171950" cy="1238250"/>
          </a:xfrm>
          <a:prstGeom prst="rect">
            <a:avLst/>
          </a:prstGeom>
        </p:spPr>
      </p:pic>
      <p:pic>
        <p:nvPicPr>
          <p:cNvPr id="17" name="Picture 16">
            <a:extLst>
              <a:ext uri="{FF2B5EF4-FFF2-40B4-BE49-F238E27FC236}">
                <a16:creationId xmlns:a16="http://schemas.microsoft.com/office/drawing/2014/main" id="{9ECB42EA-F2AA-8DD5-8857-E09B9FF23331}"/>
              </a:ext>
            </a:extLst>
          </p:cNvPr>
          <p:cNvPicPr>
            <a:picLocks noChangeAspect="1"/>
          </p:cNvPicPr>
          <p:nvPr/>
        </p:nvPicPr>
        <p:blipFill>
          <a:blip r:embed="rId5"/>
          <a:stretch>
            <a:fillRect/>
          </a:stretch>
        </p:blipFill>
        <p:spPr>
          <a:xfrm>
            <a:off x="1083945" y="3606546"/>
            <a:ext cx="6130671" cy="323850"/>
          </a:xfrm>
          <a:prstGeom prst="rect">
            <a:avLst/>
          </a:prstGeom>
        </p:spPr>
      </p:pic>
      <p:pic>
        <p:nvPicPr>
          <p:cNvPr id="20" name="Picture 19">
            <a:extLst>
              <a:ext uri="{FF2B5EF4-FFF2-40B4-BE49-F238E27FC236}">
                <a16:creationId xmlns:a16="http://schemas.microsoft.com/office/drawing/2014/main" id="{31B77F03-76B0-1FFD-C85C-831C8D15554F}"/>
              </a:ext>
            </a:extLst>
          </p:cNvPr>
          <p:cNvPicPr>
            <a:picLocks noChangeAspect="1"/>
          </p:cNvPicPr>
          <p:nvPr/>
        </p:nvPicPr>
        <p:blipFill>
          <a:blip r:embed="rId6"/>
          <a:stretch>
            <a:fillRect/>
          </a:stretch>
        </p:blipFill>
        <p:spPr>
          <a:xfrm>
            <a:off x="1083945" y="3971160"/>
            <a:ext cx="3703940" cy="138113"/>
          </a:xfrm>
          <a:prstGeom prst="rect">
            <a:avLst/>
          </a:prstGeom>
        </p:spPr>
      </p:pic>
      <p:pic>
        <p:nvPicPr>
          <p:cNvPr id="21" name="Picture 20">
            <a:extLst>
              <a:ext uri="{FF2B5EF4-FFF2-40B4-BE49-F238E27FC236}">
                <a16:creationId xmlns:a16="http://schemas.microsoft.com/office/drawing/2014/main" id="{D62B0F02-B7B0-5E7E-4D91-29CD6463BA2A}"/>
              </a:ext>
            </a:extLst>
          </p:cNvPr>
          <p:cNvPicPr>
            <a:picLocks noChangeAspect="1"/>
          </p:cNvPicPr>
          <p:nvPr/>
        </p:nvPicPr>
        <p:blipFill>
          <a:blip r:embed="rId7"/>
          <a:stretch>
            <a:fillRect/>
          </a:stretch>
        </p:blipFill>
        <p:spPr>
          <a:xfrm>
            <a:off x="7343775" y="2248380"/>
            <a:ext cx="4800600" cy="475770"/>
          </a:xfrm>
          <a:prstGeom prst="rect">
            <a:avLst/>
          </a:prstGeom>
        </p:spPr>
      </p:pic>
    </p:spTree>
    <p:extLst>
      <p:ext uri="{BB962C8B-B14F-4D97-AF65-F5344CB8AC3E}">
        <p14:creationId xmlns:p14="http://schemas.microsoft.com/office/powerpoint/2010/main" val="1183018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5689B-3279-2EC9-6B61-4B5B7DFDB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F2EE4-6E07-3516-6757-406C759EDFB1}"/>
              </a:ext>
            </a:extLst>
          </p:cNvPr>
          <p:cNvSpPr>
            <a:spLocks noGrp="1"/>
          </p:cNvSpPr>
          <p:nvPr>
            <p:ph type="title"/>
          </p:nvPr>
        </p:nvSpPr>
        <p:spPr>
          <a:xfrm>
            <a:off x="1014163" y="944883"/>
            <a:ext cx="10013710" cy="1645917"/>
          </a:xfrm>
        </p:spPr>
        <p:txBody>
          <a:bodyPr/>
          <a:lstStyle/>
          <a:p>
            <a:r>
              <a:rPr lang="en-US" dirty="0"/>
              <a:t>Results</a:t>
            </a:r>
            <a:br>
              <a:rPr lang="en-US" dirty="0"/>
            </a:br>
            <a:br>
              <a:rPr lang="en-US" dirty="0"/>
            </a:br>
            <a:r>
              <a:rPr lang="en-US" sz="2000" u="sng" dirty="0"/>
              <a:t>Predictive Analysis: Decision Tree Classifier Model</a:t>
            </a:r>
            <a:br>
              <a:rPr lang="en-US" dirty="0"/>
            </a:br>
            <a:endParaRPr lang="en-US" dirty="0"/>
          </a:p>
        </p:txBody>
      </p:sp>
      <p:pic>
        <p:nvPicPr>
          <p:cNvPr id="4" name="Picture 3">
            <a:extLst>
              <a:ext uri="{FF2B5EF4-FFF2-40B4-BE49-F238E27FC236}">
                <a16:creationId xmlns:a16="http://schemas.microsoft.com/office/drawing/2014/main" id="{CC723C31-0396-3DCC-80AC-BF8C7CFC2343}"/>
              </a:ext>
            </a:extLst>
          </p:cNvPr>
          <p:cNvPicPr>
            <a:picLocks noChangeAspect="1"/>
          </p:cNvPicPr>
          <p:nvPr/>
        </p:nvPicPr>
        <p:blipFill>
          <a:blip r:embed="rId3"/>
          <a:stretch>
            <a:fillRect/>
          </a:stretch>
        </p:blipFill>
        <p:spPr>
          <a:xfrm>
            <a:off x="1071230" y="2296290"/>
            <a:ext cx="4819650" cy="1238250"/>
          </a:xfrm>
          <a:prstGeom prst="rect">
            <a:avLst/>
          </a:prstGeom>
        </p:spPr>
      </p:pic>
      <p:pic>
        <p:nvPicPr>
          <p:cNvPr id="8" name="Picture 7">
            <a:extLst>
              <a:ext uri="{FF2B5EF4-FFF2-40B4-BE49-F238E27FC236}">
                <a16:creationId xmlns:a16="http://schemas.microsoft.com/office/drawing/2014/main" id="{578E2ED7-DF98-DD33-2E00-3D4C6442AFC5}"/>
              </a:ext>
            </a:extLst>
          </p:cNvPr>
          <p:cNvPicPr>
            <a:picLocks noChangeAspect="1"/>
          </p:cNvPicPr>
          <p:nvPr/>
        </p:nvPicPr>
        <p:blipFill>
          <a:blip r:embed="rId4"/>
          <a:stretch>
            <a:fillRect/>
          </a:stretch>
        </p:blipFill>
        <p:spPr>
          <a:xfrm>
            <a:off x="1071231" y="3568256"/>
            <a:ext cx="6152530" cy="485775"/>
          </a:xfrm>
          <a:prstGeom prst="rect">
            <a:avLst/>
          </a:prstGeom>
        </p:spPr>
      </p:pic>
      <p:pic>
        <p:nvPicPr>
          <p:cNvPr id="10" name="Picture 9">
            <a:extLst>
              <a:ext uri="{FF2B5EF4-FFF2-40B4-BE49-F238E27FC236}">
                <a16:creationId xmlns:a16="http://schemas.microsoft.com/office/drawing/2014/main" id="{84ACE042-374F-D9EA-1FA6-3815DB8ABCE2}"/>
              </a:ext>
            </a:extLst>
          </p:cNvPr>
          <p:cNvPicPr>
            <a:picLocks noChangeAspect="1"/>
          </p:cNvPicPr>
          <p:nvPr/>
        </p:nvPicPr>
        <p:blipFill>
          <a:blip r:embed="rId5"/>
          <a:stretch>
            <a:fillRect/>
          </a:stretch>
        </p:blipFill>
        <p:spPr>
          <a:xfrm>
            <a:off x="1071230" y="4087747"/>
            <a:ext cx="4128682" cy="209933"/>
          </a:xfrm>
          <a:prstGeom prst="rect">
            <a:avLst/>
          </a:prstGeom>
        </p:spPr>
      </p:pic>
      <p:pic>
        <p:nvPicPr>
          <p:cNvPr id="12" name="Picture 11">
            <a:extLst>
              <a:ext uri="{FF2B5EF4-FFF2-40B4-BE49-F238E27FC236}">
                <a16:creationId xmlns:a16="http://schemas.microsoft.com/office/drawing/2014/main" id="{CDE0658D-9F12-BDC8-9BFB-BC14574EBCBF}"/>
              </a:ext>
            </a:extLst>
          </p:cNvPr>
          <p:cNvPicPr>
            <a:picLocks noChangeAspect="1"/>
          </p:cNvPicPr>
          <p:nvPr/>
        </p:nvPicPr>
        <p:blipFill>
          <a:blip r:embed="rId6"/>
          <a:stretch>
            <a:fillRect/>
          </a:stretch>
        </p:blipFill>
        <p:spPr>
          <a:xfrm>
            <a:off x="7372350" y="2884118"/>
            <a:ext cx="4693920" cy="3973882"/>
          </a:xfrm>
          <a:prstGeom prst="rect">
            <a:avLst/>
          </a:prstGeom>
        </p:spPr>
      </p:pic>
      <p:pic>
        <p:nvPicPr>
          <p:cNvPr id="16" name="Picture 15">
            <a:extLst>
              <a:ext uri="{FF2B5EF4-FFF2-40B4-BE49-F238E27FC236}">
                <a16:creationId xmlns:a16="http://schemas.microsoft.com/office/drawing/2014/main" id="{AE93E91B-3714-B2C2-1B86-C12EED08E01B}"/>
              </a:ext>
            </a:extLst>
          </p:cNvPr>
          <p:cNvPicPr>
            <a:picLocks noChangeAspect="1"/>
          </p:cNvPicPr>
          <p:nvPr/>
        </p:nvPicPr>
        <p:blipFill>
          <a:blip r:embed="rId7"/>
          <a:stretch>
            <a:fillRect/>
          </a:stretch>
        </p:blipFill>
        <p:spPr>
          <a:xfrm>
            <a:off x="7324725" y="2296290"/>
            <a:ext cx="4867275" cy="581025"/>
          </a:xfrm>
          <a:prstGeom prst="rect">
            <a:avLst/>
          </a:prstGeom>
        </p:spPr>
      </p:pic>
    </p:spTree>
    <p:extLst>
      <p:ext uri="{BB962C8B-B14F-4D97-AF65-F5344CB8AC3E}">
        <p14:creationId xmlns:p14="http://schemas.microsoft.com/office/powerpoint/2010/main" val="2719895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8890D-4C33-AABA-A36A-9C0E1AE4D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BAC4A4-5E68-B61B-A754-0FD5D8AA5D09}"/>
              </a:ext>
            </a:extLst>
          </p:cNvPr>
          <p:cNvSpPr>
            <a:spLocks noGrp="1"/>
          </p:cNvSpPr>
          <p:nvPr>
            <p:ph type="title"/>
          </p:nvPr>
        </p:nvSpPr>
        <p:spPr>
          <a:xfrm>
            <a:off x="1014163" y="944883"/>
            <a:ext cx="10013710" cy="1645917"/>
          </a:xfrm>
        </p:spPr>
        <p:txBody>
          <a:bodyPr/>
          <a:lstStyle/>
          <a:p>
            <a:r>
              <a:rPr lang="en-US" dirty="0"/>
              <a:t>Results</a:t>
            </a:r>
            <a:br>
              <a:rPr lang="en-US" dirty="0"/>
            </a:br>
            <a:br>
              <a:rPr lang="en-US" dirty="0"/>
            </a:br>
            <a:r>
              <a:rPr lang="en-US" sz="2000" u="sng" dirty="0"/>
              <a:t>Predictive Analysis: K Nearest Neighbors Model</a:t>
            </a:r>
            <a:br>
              <a:rPr lang="en-US" dirty="0"/>
            </a:br>
            <a:endParaRPr lang="en-US" dirty="0"/>
          </a:p>
        </p:txBody>
      </p:sp>
      <p:pic>
        <p:nvPicPr>
          <p:cNvPr id="13" name="Picture 12">
            <a:extLst>
              <a:ext uri="{FF2B5EF4-FFF2-40B4-BE49-F238E27FC236}">
                <a16:creationId xmlns:a16="http://schemas.microsoft.com/office/drawing/2014/main" id="{34243550-A572-6A9D-8332-A3DE53FA72DC}"/>
              </a:ext>
            </a:extLst>
          </p:cNvPr>
          <p:cNvPicPr>
            <a:picLocks noChangeAspect="1"/>
          </p:cNvPicPr>
          <p:nvPr/>
        </p:nvPicPr>
        <p:blipFill>
          <a:blip r:embed="rId3"/>
          <a:stretch>
            <a:fillRect/>
          </a:stretch>
        </p:blipFill>
        <p:spPr>
          <a:xfrm>
            <a:off x="7296150" y="2724150"/>
            <a:ext cx="4895850" cy="4133850"/>
          </a:xfrm>
          <a:prstGeom prst="rect">
            <a:avLst/>
          </a:prstGeom>
        </p:spPr>
      </p:pic>
      <p:pic>
        <p:nvPicPr>
          <p:cNvPr id="20" name="Picture 19">
            <a:extLst>
              <a:ext uri="{FF2B5EF4-FFF2-40B4-BE49-F238E27FC236}">
                <a16:creationId xmlns:a16="http://schemas.microsoft.com/office/drawing/2014/main" id="{DD191132-2D5C-08D3-984A-0A3312BC7CF6}"/>
              </a:ext>
            </a:extLst>
          </p:cNvPr>
          <p:cNvPicPr>
            <a:picLocks noChangeAspect="1"/>
          </p:cNvPicPr>
          <p:nvPr/>
        </p:nvPicPr>
        <p:blipFill>
          <a:blip r:embed="rId4"/>
          <a:stretch>
            <a:fillRect/>
          </a:stretch>
        </p:blipFill>
        <p:spPr>
          <a:xfrm>
            <a:off x="1117997" y="3996976"/>
            <a:ext cx="3703940" cy="138113"/>
          </a:xfrm>
          <a:prstGeom prst="rect">
            <a:avLst/>
          </a:prstGeom>
        </p:spPr>
      </p:pic>
      <p:pic>
        <p:nvPicPr>
          <p:cNvPr id="21" name="Picture 20">
            <a:extLst>
              <a:ext uri="{FF2B5EF4-FFF2-40B4-BE49-F238E27FC236}">
                <a16:creationId xmlns:a16="http://schemas.microsoft.com/office/drawing/2014/main" id="{053C56A7-2C23-2B96-8D10-0B3FC8D24FE8}"/>
              </a:ext>
            </a:extLst>
          </p:cNvPr>
          <p:cNvPicPr>
            <a:picLocks noChangeAspect="1"/>
          </p:cNvPicPr>
          <p:nvPr/>
        </p:nvPicPr>
        <p:blipFill>
          <a:blip r:embed="rId5"/>
          <a:stretch>
            <a:fillRect/>
          </a:stretch>
        </p:blipFill>
        <p:spPr>
          <a:xfrm>
            <a:off x="7343775" y="2248380"/>
            <a:ext cx="4800600" cy="475770"/>
          </a:xfrm>
          <a:prstGeom prst="rect">
            <a:avLst/>
          </a:prstGeom>
        </p:spPr>
      </p:pic>
      <p:pic>
        <p:nvPicPr>
          <p:cNvPr id="4" name="Picture 3">
            <a:extLst>
              <a:ext uri="{FF2B5EF4-FFF2-40B4-BE49-F238E27FC236}">
                <a16:creationId xmlns:a16="http://schemas.microsoft.com/office/drawing/2014/main" id="{118FEFEC-79F8-9520-A40F-8360B9B8EC20}"/>
              </a:ext>
            </a:extLst>
          </p:cNvPr>
          <p:cNvPicPr>
            <a:picLocks noChangeAspect="1"/>
          </p:cNvPicPr>
          <p:nvPr/>
        </p:nvPicPr>
        <p:blipFill>
          <a:blip r:embed="rId6"/>
          <a:stretch>
            <a:fillRect/>
          </a:stretch>
        </p:blipFill>
        <p:spPr>
          <a:xfrm>
            <a:off x="1228726" y="2284956"/>
            <a:ext cx="3619500" cy="1238250"/>
          </a:xfrm>
          <a:prstGeom prst="rect">
            <a:avLst/>
          </a:prstGeom>
        </p:spPr>
      </p:pic>
      <p:pic>
        <p:nvPicPr>
          <p:cNvPr id="6" name="Picture 5">
            <a:extLst>
              <a:ext uri="{FF2B5EF4-FFF2-40B4-BE49-F238E27FC236}">
                <a16:creationId xmlns:a16="http://schemas.microsoft.com/office/drawing/2014/main" id="{C7B62CD4-6C0B-AE46-012B-29F6A2DB54B9}"/>
              </a:ext>
            </a:extLst>
          </p:cNvPr>
          <p:cNvPicPr>
            <a:picLocks noChangeAspect="1"/>
          </p:cNvPicPr>
          <p:nvPr/>
        </p:nvPicPr>
        <p:blipFill>
          <a:blip r:embed="rId7"/>
          <a:stretch>
            <a:fillRect/>
          </a:stretch>
        </p:blipFill>
        <p:spPr>
          <a:xfrm>
            <a:off x="1117997" y="3544260"/>
            <a:ext cx="6105763" cy="352425"/>
          </a:xfrm>
          <a:prstGeom prst="rect">
            <a:avLst/>
          </a:prstGeom>
        </p:spPr>
      </p:pic>
    </p:spTree>
    <p:extLst>
      <p:ext uri="{BB962C8B-B14F-4D97-AF65-F5344CB8AC3E}">
        <p14:creationId xmlns:p14="http://schemas.microsoft.com/office/powerpoint/2010/main" val="3812811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CD29D-2760-E507-3D69-6833E21F09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91F02C-B34F-313C-5294-BF706F9BEF0A}"/>
              </a:ext>
            </a:extLst>
          </p:cNvPr>
          <p:cNvSpPr>
            <a:spLocks noGrp="1"/>
          </p:cNvSpPr>
          <p:nvPr>
            <p:ph type="title"/>
          </p:nvPr>
        </p:nvSpPr>
        <p:spPr>
          <a:xfrm>
            <a:off x="1014163" y="944883"/>
            <a:ext cx="10013710" cy="1645917"/>
          </a:xfrm>
        </p:spPr>
        <p:txBody>
          <a:bodyPr/>
          <a:lstStyle/>
          <a:p>
            <a:r>
              <a:rPr lang="en-US" dirty="0"/>
              <a:t>Results</a:t>
            </a:r>
            <a:br>
              <a:rPr lang="en-US" dirty="0"/>
            </a:br>
            <a:br>
              <a:rPr lang="en-US" dirty="0"/>
            </a:br>
            <a:r>
              <a:rPr lang="en-US" sz="2000" u="sng" dirty="0"/>
              <a:t>Predictive Analysis: Scikit-learn Machine Learning Models</a:t>
            </a:r>
            <a:br>
              <a:rPr lang="en-US" dirty="0"/>
            </a:br>
            <a:endParaRPr lang="en-US" dirty="0"/>
          </a:p>
        </p:txBody>
      </p:sp>
      <p:sp>
        <p:nvSpPr>
          <p:cNvPr id="9" name="Content Placeholder 8">
            <a:extLst>
              <a:ext uri="{FF2B5EF4-FFF2-40B4-BE49-F238E27FC236}">
                <a16:creationId xmlns:a16="http://schemas.microsoft.com/office/drawing/2014/main" id="{845F265C-1734-2758-DA50-F8559E21EAE8}"/>
              </a:ext>
            </a:extLst>
          </p:cNvPr>
          <p:cNvSpPr>
            <a:spLocks noGrp="1"/>
          </p:cNvSpPr>
          <p:nvPr>
            <p:ph sz="quarter" idx="18"/>
          </p:nvPr>
        </p:nvSpPr>
        <p:spPr>
          <a:xfrm>
            <a:off x="1460266" y="2444496"/>
            <a:ext cx="7738598" cy="4715256"/>
          </a:xfrm>
        </p:spPr>
        <p:txBody>
          <a:bodyPr>
            <a:noAutofit/>
          </a:bodyPr>
          <a:lstStyle/>
          <a:p>
            <a:pPr>
              <a:spcAft>
                <a:spcPts val="2400"/>
              </a:spcAft>
            </a:pPr>
            <a:r>
              <a:rPr lang="en-US" b="1" dirty="0">
                <a:solidFill>
                  <a:srgbClr val="404040"/>
                </a:solidFill>
              </a:rPr>
              <a:t>The models all performed somewhat similarly.</a:t>
            </a:r>
          </a:p>
          <a:p>
            <a:pPr>
              <a:spcAft>
                <a:spcPts val="2400"/>
              </a:spcAft>
            </a:pPr>
            <a:r>
              <a:rPr lang="en-US" b="1" dirty="0">
                <a:solidFill>
                  <a:srgbClr val="404040"/>
                </a:solidFill>
              </a:rPr>
              <a:t>Their training accuracies varied, but on the training data, 3 of the 4 got the same results with 15 of 18 of the test records predicted correctly. The predictions that were incorrect came from predicting 3 launches that failed would’ve been successful.</a:t>
            </a:r>
          </a:p>
          <a:p>
            <a:pPr>
              <a:spcAft>
                <a:spcPts val="2400"/>
              </a:spcAft>
            </a:pPr>
            <a:r>
              <a:rPr lang="en-US" b="1" dirty="0">
                <a:solidFill>
                  <a:srgbClr val="404040"/>
                </a:solidFill>
              </a:rPr>
              <a:t>The Decision Tree Classifier was inconsistent and predicted 13 of the 18 test records correctly, classifying 2 of the successful landings as failures. </a:t>
            </a:r>
          </a:p>
        </p:txBody>
      </p:sp>
    </p:spTree>
    <p:extLst>
      <p:ext uri="{BB962C8B-B14F-4D97-AF65-F5344CB8AC3E}">
        <p14:creationId xmlns:p14="http://schemas.microsoft.com/office/powerpoint/2010/main" val="2841773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94F61A-46C1-B831-7EC4-687DF1C757C5}"/>
              </a:ext>
            </a:extLst>
          </p:cNvPr>
          <p:cNvSpPr>
            <a:spLocks noGrp="1"/>
          </p:cNvSpPr>
          <p:nvPr>
            <p:ph type="body" sz="quarter" idx="10"/>
          </p:nvPr>
        </p:nvSpPr>
        <p:spPr>
          <a:xfrm>
            <a:off x="1115569" y="886968"/>
            <a:ext cx="9651040" cy="4926775"/>
          </a:xfrm>
        </p:spPr>
        <p:txBody>
          <a:bodyPr>
            <a:normAutofit lnSpcReduction="10000"/>
          </a:bodyPr>
          <a:lstStyle/>
          <a:p>
            <a:pPr marL="342900" indent="-342900">
              <a:buFont typeface="Arial" panose="020B0604020202020204" pitchFamily="34" charset="0"/>
              <a:buChar char="•"/>
            </a:pPr>
            <a:r>
              <a:rPr lang="en-US" b="1" dirty="0">
                <a:solidFill>
                  <a:schemeClr val="bg2"/>
                </a:solidFill>
              </a:rPr>
              <a:t>Landing success has increased over time and launch sites with more launch attempts have a higher landing success rate</a:t>
            </a:r>
          </a:p>
          <a:p>
            <a:pPr marL="342900" indent="-342900">
              <a:buFont typeface="Arial" panose="020B0604020202020204" pitchFamily="34" charset="0"/>
              <a:buChar char="•"/>
            </a:pPr>
            <a:r>
              <a:rPr lang="en-US" b="1" dirty="0">
                <a:solidFill>
                  <a:schemeClr val="bg2"/>
                </a:solidFill>
              </a:rPr>
              <a:t>Vandenberg (CA) and Kennedy Space Launch (FL) Complexes successfully land more often than Cape Canaveral (FL) site</a:t>
            </a:r>
          </a:p>
          <a:p>
            <a:pPr marL="342900" indent="-342900">
              <a:buFont typeface="Arial" panose="020B0604020202020204" pitchFamily="34" charset="0"/>
              <a:buChar char="•"/>
            </a:pPr>
            <a:r>
              <a:rPr lang="en-US" sz="2400" b="1" dirty="0">
                <a:solidFill>
                  <a:schemeClr val="bg2"/>
                </a:solidFill>
              </a:rPr>
              <a:t>ES-L1, GEO, HEO, SSO, VLEO Orbit Type launches successfully land more often than other orbits</a:t>
            </a:r>
          </a:p>
          <a:p>
            <a:pPr marL="342900" indent="-342900">
              <a:buFont typeface="Arial" panose="020B0604020202020204" pitchFamily="34" charset="0"/>
              <a:buChar char="•"/>
            </a:pPr>
            <a:r>
              <a:rPr lang="en-US" b="1" dirty="0">
                <a:solidFill>
                  <a:schemeClr val="bg2"/>
                </a:solidFill>
              </a:rPr>
              <a:t>Higher Pay Load Mass doesn’t seem to negatively effect landing success</a:t>
            </a:r>
          </a:p>
          <a:p>
            <a:pPr marL="342900" indent="-342900">
              <a:buFont typeface="Arial" panose="020B0604020202020204" pitchFamily="34" charset="0"/>
              <a:buChar char="•"/>
            </a:pPr>
            <a:endParaRPr lang="en-US" b="1" dirty="0">
              <a:solidFill>
                <a:schemeClr val="bg2"/>
              </a:solidFill>
            </a:endParaRPr>
          </a:p>
        </p:txBody>
      </p:sp>
      <p:sp>
        <p:nvSpPr>
          <p:cNvPr id="3" name="TextBox 2">
            <a:extLst>
              <a:ext uri="{FF2B5EF4-FFF2-40B4-BE49-F238E27FC236}">
                <a16:creationId xmlns:a16="http://schemas.microsoft.com/office/drawing/2014/main" id="{092414BF-9EA4-0FC0-EA35-C2D0B87AD401}"/>
              </a:ext>
            </a:extLst>
          </p:cNvPr>
          <p:cNvSpPr txBox="1"/>
          <p:nvPr/>
        </p:nvSpPr>
        <p:spPr>
          <a:xfrm>
            <a:off x="1115568" y="146304"/>
            <a:ext cx="4980432" cy="646331"/>
          </a:xfrm>
          <a:prstGeom prst="rect">
            <a:avLst/>
          </a:prstGeom>
          <a:noFill/>
        </p:spPr>
        <p:txBody>
          <a:bodyPr wrap="square" rtlCol="0">
            <a:spAutoFit/>
          </a:bodyPr>
          <a:lstStyle/>
          <a:p>
            <a:r>
              <a:rPr lang="en-US" sz="3600" b="1" dirty="0">
                <a:solidFill>
                  <a:srgbClr val="404040"/>
                </a:solidFill>
              </a:rPr>
              <a:t>Conclusions</a:t>
            </a:r>
          </a:p>
        </p:txBody>
      </p:sp>
    </p:spTree>
    <p:extLst>
      <p:ext uri="{BB962C8B-B14F-4D97-AF65-F5344CB8AC3E}">
        <p14:creationId xmlns:p14="http://schemas.microsoft.com/office/powerpoint/2010/main" val="3111549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33FBC03-74DA-8E04-8947-D81A3DD8A815}"/>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B52E2D02-49C8-A597-D1F6-39582780DDF1}"/>
              </a:ext>
            </a:extLst>
          </p:cNvPr>
          <p:cNvSpPr>
            <a:spLocks noGrp="1"/>
          </p:cNvSpPr>
          <p:nvPr>
            <p:ph type="body" sz="quarter" idx="10"/>
          </p:nvPr>
        </p:nvSpPr>
        <p:spPr>
          <a:xfrm>
            <a:off x="1115569" y="886968"/>
            <a:ext cx="9651040" cy="4926775"/>
          </a:xfrm>
        </p:spPr>
        <p:txBody>
          <a:bodyPr/>
          <a:lstStyle/>
          <a:p>
            <a:r>
              <a:rPr lang="en-US" b="1" dirty="0">
                <a:solidFill>
                  <a:schemeClr val="bg2"/>
                </a:solidFill>
              </a:rPr>
              <a:t>The predictive analysis using various machine learning models appears promising. Their accuracy is serviceable with a final data set of only 90 records and 18 of them used for testing.</a:t>
            </a:r>
          </a:p>
          <a:p>
            <a:endParaRPr lang="en-US" b="1" dirty="0">
              <a:solidFill>
                <a:schemeClr val="bg2"/>
              </a:solidFill>
            </a:endParaRPr>
          </a:p>
          <a:p>
            <a:r>
              <a:rPr lang="en-US" b="1" dirty="0">
                <a:solidFill>
                  <a:schemeClr val="bg2"/>
                </a:solidFill>
              </a:rPr>
              <a:t>Analysis of their performance as well as their reliability can be improved if we obtain more quality, relevant data to train and test on.</a:t>
            </a:r>
          </a:p>
        </p:txBody>
      </p:sp>
      <p:sp>
        <p:nvSpPr>
          <p:cNvPr id="3" name="TextBox 2">
            <a:extLst>
              <a:ext uri="{FF2B5EF4-FFF2-40B4-BE49-F238E27FC236}">
                <a16:creationId xmlns:a16="http://schemas.microsoft.com/office/drawing/2014/main" id="{0E706EB9-2513-A354-94BD-6EA2A1B6DBC7}"/>
              </a:ext>
            </a:extLst>
          </p:cNvPr>
          <p:cNvSpPr txBox="1"/>
          <p:nvPr/>
        </p:nvSpPr>
        <p:spPr>
          <a:xfrm>
            <a:off x="1115568" y="146304"/>
            <a:ext cx="4980432" cy="646331"/>
          </a:xfrm>
          <a:prstGeom prst="rect">
            <a:avLst/>
          </a:prstGeom>
          <a:noFill/>
        </p:spPr>
        <p:txBody>
          <a:bodyPr wrap="square" rtlCol="0">
            <a:spAutoFit/>
          </a:bodyPr>
          <a:lstStyle/>
          <a:p>
            <a:r>
              <a:rPr lang="en-US" sz="3600" b="1" dirty="0">
                <a:solidFill>
                  <a:srgbClr val="404040"/>
                </a:solidFill>
              </a:rPr>
              <a:t>Conclusions</a:t>
            </a:r>
          </a:p>
        </p:txBody>
      </p:sp>
    </p:spTree>
    <p:extLst>
      <p:ext uri="{BB962C8B-B14F-4D97-AF65-F5344CB8AC3E}">
        <p14:creationId xmlns:p14="http://schemas.microsoft.com/office/powerpoint/2010/main" val="3348735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123726" y="738727"/>
            <a:ext cx="5102365" cy="2601914"/>
          </a:xfrm>
        </p:spPr>
        <p:txBody>
          <a:bodyPr/>
          <a:lstStyle/>
          <a:p>
            <a:pPr algn="ctr"/>
            <a:r>
              <a:rPr lang="en-US" sz="4400" dirty="0"/>
              <a:t>THANK YOU!</a:t>
            </a:r>
          </a:p>
        </p:txBody>
      </p:sp>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p:txBody>
          <a:bodyPr>
            <a:normAutofit/>
          </a:bodyPr>
          <a:lstStyle/>
          <a:p>
            <a:r>
              <a:rPr lang="en-US" b="1" dirty="0"/>
              <a:t>Cody Cline</a:t>
            </a:r>
          </a:p>
          <a:p>
            <a:r>
              <a:rPr lang="en-US" b="1" dirty="0"/>
              <a:t>cccline4@gmail.com</a:t>
            </a:r>
          </a:p>
        </p:txBody>
      </p:sp>
    </p:spTree>
    <p:extLst>
      <p:ext uri="{BB962C8B-B14F-4D97-AF65-F5344CB8AC3E}">
        <p14:creationId xmlns:p14="http://schemas.microsoft.com/office/powerpoint/2010/main" val="79820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01B3A-5706-6F6A-E586-D0F4E97610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09F81E0-D6D0-FF35-139B-9323BFB4787F}"/>
              </a:ext>
            </a:extLst>
          </p:cNvPr>
          <p:cNvSpPr>
            <a:spLocks noGrp="1"/>
          </p:cNvSpPr>
          <p:nvPr>
            <p:ph type="title"/>
          </p:nvPr>
        </p:nvSpPr>
        <p:spPr>
          <a:xfrm>
            <a:off x="787399" y="552298"/>
            <a:ext cx="6623040" cy="1421898"/>
          </a:xfrm>
        </p:spPr>
        <p:txBody>
          <a:bodyPr>
            <a:normAutofit/>
          </a:bodyPr>
          <a:lstStyle/>
          <a:p>
            <a:r>
              <a:rPr lang="en-US" dirty="0"/>
              <a:t>Introduction</a:t>
            </a:r>
          </a:p>
        </p:txBody>
      </p:sp>
      <p:sp>
        <p:nvSpPr>
          <p:cNvPr id="5" name="Content Placeholder 4">
            <a:extLst>
              <a:ext uri="{FF2B5EF4-FFF2-40B4-BE49-F238E27FC236}">
                <a16:creationId xmlns:a16="http://schemas.microsoft.com/office/drawing/2014/main" id="{53CE9EF6-2FAE-C1AD-F76A-5DB4E2B659D9}"/>
              </a:ext>
            </a:extLst>
          </p:cNvPr>
          <p:cNvSpPr>
            <a:spLocks noGrp="1"/>
          </p:cNvSpPr>
          <p:nvPr>
            <p:ph sz="quarter" idx="14"/>
          </p:nvPr>
        </p:nvSpPr>
        <p:spPr>
          <a:xfrm>
            <a:off x="787620" y="2031166"/>
            <a:ext cx="7204236" cy="3994730"/>
          </a:xfrm>
        </p:spPr>
        <p:txBody>
          <a:bodyPr>
            <a:normAutofit fontScale="62500" lnSpcReduction="20000"/>
          </a:bodyPr>
          <a:lstStyle/>
          <a:p>
            <a:pPr>
              <a:lnSpc>
                <a:spcPct val="100000"/>
              </a:lnSpc>
              <a:spcBef>
                <a:spcPts val="500"/>
              </a:spcBef>
            </a:pPr>
            <a:r>
              <a:rPr lang="en-US" sz="3200" b="1" u="sng" dirty="0"/>
              <a:t>Background</a:t>
            </a:r>
          </a:p>
          <a:p>
            <a:pPr>
              <a:lnSpc>
                <a:spcPct val="120000"/>
              </a:lnSpc>
              <a:spcBef>
                <a:spcPts val="1200"/>
              </a:spcBef>
            </a:pPr>
            <a:r>
              <a:rPr lang="en-US" b="1" dirty="0"/>
              <a:t>In the business of launching rockets into space, one of the key factors is, of course, the cost. </a:t>
            </a:r>
          </a:p>
          <a:p>
            <a:pPr>
              <a:lnSpc>
                <a:spcPct val="120000"/>
              </a:lnSpc>
              <a:spcBef>
                <a:spcPts val="1200"/>
              </a:spcBef>
            </a:pPr>
            <a:r>
              <a:rPr lang="en-US" b="1" dirty="0"/>
              <a:t>SpaceX has been able to offer launches at a lower cost in part because they have been developing rockets with which they are able to land the first stage booster back to Earth for it to be reused, instead of discarding it. </a:t>
            </a:r>
          </a:p>
          <a:p>
            <a:pPr>
              <a:lnSpc>
                <a:spcPct val="120000"/>
              </a:lnSpc>
              <a:spcBef>
                <a:spcPts val="1200"/>
              </a:spcBef>
            </a:pPr>
            <a:r>
              <a:rPr lang="en-US" b="1" dirty="0"/>
              <a:t>While this is not always successful, it has huge cost saving potential. (To the tune of tens of millions of dollars.)</a:t>
            </a:r>
          </a:p>
          <a:p>
            <a:pPr>
              <a:lnSpc>
                <a:spcPct val="120000"/>
              </a:lnSpc>
              <a:spcBef>
                <a:spcPts val="1200"/>
              </a:spcBef>
            </a:pPr>
            <a:r>
              <a:rPr lang="en-US" b="1" dirty="0"/>
              <a:t>In this project we aim to collect and use data from SpaceX Falcon 9 launches to predict whether the first stage will successfully land for a given launch.</a:t>
            </a:r>
          </a:p>
          <a:p>
            <a:pPr>
              <a:lnSpc>
                <a:spcPct val="100000"/>
              </a:lnSpc>
              <a:spcBef>
                <a:spcPts val="500"/>
              </a:spcBef>
            </a:pPr>
            <a:r>
              <a:rPr lang="en-US" sz="1600" b="1" dirty="0"/>
              <a:t>    </a:t>
            </a:r>
          </a:p>
          <a:p>
            <a:pPr>
              <a:lnSpc>
                <a:spcPct val="100000"/>
              </a:lnSpc>
            </a:pPr>
            <a:endParaRPr lang="en-US" dirty="0"/>
          </a:p>
        </p:txBody>
      </p:sp>
    </p:spTree>
    <p:extLst>
      <p:ext uri="{BB962C8B-B14F-4D97-AF65-F5344CB8AC3E}">
        <p14:creationId xmlns:p14="http://schemas.microsoft.com/office/powerpoint/2010/main" val="367587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27E33-CB5C-1BB8-50D1-E780ED47367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EBADAD3-7163-3ADE-FE65-8AE246EEEB8B}"/>
              </a:ext>
            </a:extLst>
          </p:cNvPr>
          <p:cNvSpPr>
            <a:spLocks noGrp="1"/>
          </p:cNvSpPr>
          <p:nvPr>
            <p:ph type="title"/>
          </p:nvPr>
        </p:nvSpPr>
        <p:spPr>
          <a:xfrm>
            <a:off x="787399" y="552298"/>
            <a:ext cx="6623040" cy="1421898"/>
          </a:xfrm>
        </p:spPr>
        <p:txBody>
          <a:bodyPr>
            <a:normAutofit/>
          </a:bodyPr>
          <a:lstStyle/>
          <a:p>
            <a:r>
              <a:rPr lang="en-US" dirty="0">
                <a:solidFill>
                  <a:srgbClr val="404040"/>
                </a:solidFill>
              </a:rPr>
              <a:t>Introduction</a:t>
            </a:r>
          </a:p>
        </p:txBody>
      </p:sp>
      <p:sp>
        <p:nvSpPr>
          <p:cNvPr id="5" name="Content Placeholder 4">
            <a:extLst>
              <a:ext uri="{FF2B5EF4-FFF2-40B4-BE49-F238E27FC236}">
                <a16:creationId xmlns:a16="http://schemas.microsoft.com/office/drawing/2014/main" id="{D32404A3-8854-9D8B-89A2-1CA08FE09A37}"/>
              </a:ext>
            </a:extLst>
          </p:cNvPr>
          <p:cNvSpPr>
            <a:spLocks noGrp="1"/>
          </p:cNvSpPr>
          <p:nvPr>
            <p:ph sz="quarter" idx="14"/>
          </p:nvPr>
        </p:nvSpPr>
        <p:spPr>
          <a:xfrm>
            <a:off x="787620" y="2031166"/>
            <a:ext cx="7204236" cy="3994730"/>
          </a:xfrm>
        </p:spPr>
        <p:txBody>
          <a:bodyPr>
            <a:normAutofit lnSpcReduction="10000"/>
          </a:bodyPr>
          <a:lstStyle/>
          <a:p>
            <a:pPr>
              <a:lnSpc>
                <a:spcPct val="100000"/>
              </a:lnSpc>
              <a:spcBef>
                <a:spcPts val="500"/>
              </a:spcBef>
            </a:pPr>
            <a:r>
              <a:rPr lang="en-US" sz="2400" b="1" u="sng" dirty="0"/>
              <a:t>Goals</a:t>
            </a:r>
          </a:p>
          <a:p>
            <a:pPr marL="285750" indent="-285750">
              <a:lnSpc>
                <a:spcPct val="100000"/>
              </a:lnSpc>
              <a:spcBef>
                <a:spcPts val="500"/>
              </a:spcBef>
              <a:buFont typeface="Arial" panose="020B0604020202020204" pitchFamily="34" charset="0"/>
              <a:buChar char="•"/>
            </a:pPr>
            <a:r>
              <a:rPr lang="en-US" sz="1600" b="1" dirty="0"/>
              <a:t>Gather available data for Falcon 9 launches</a:t>
            </a:r>
          </a:p>
          <a:p>
            <a:pPr>
              <a:lnSpc>
                <a:spcPct val="100000"/>
              </a:lnSpc>
              <a:spcBef>
                <a:spcPts val="500"/>
              </a:spcBef>
            </a:pPr>
            <a:endParaRPr lang="en-US" sz="1600" b="1" dirty="0"/>
          </a:p>
          <a:p>
            <a:pPr marL="285750" indent="-285750">
              <a:lnSpc>
                <a:spcPct val="100000"/>
              </a:lnSpc>
              <a:spcBef>
                <a:spcPts val="500"/>
              </a:spcBef>
              <a:buFont typeface="Arial" panose="020B0604020202020204" pitchFamily="34" charset="0"/>
              <a:buChar char="•"/>
            </a:pPr>
            <a:r>
              <a:rPr lang="en-US" sz="1600" b="1" dirty="0"/>
              <a:t>Determine what factors influence the success or failure of landing the rocket</a:t>
            </a:r>
          </a:p>
          <a:p>
            <a:pPr>
              <a:lnSpc>
                <a:spcPct val="100000"/>
              </a:lnSpc>
              <a:spcBef>
                <a:spcPts val="500"/>
              </a:spcBef>
            </a:pPr>
            <a:endParaRPr lang="en-US" sz="1600" b="1" dirty="0"/>
          </a:p>
          <a:p>
            <a:pPr marL="285750" indent="-285750">
              <a:lnSpc>
                <a:spcPct val="100000"/>
              </a:lnSpc>
              <a:spcBef>
                <a:spcPts val="500"/>
              </a:spcBef>
              <a:buFont typeface="Arial" panose="020B0604020202020204" pitchFamily="34" charset="0"/>
              <a:buChar char="•"/>
            </a:pPr>
            <a:r>
              <a:rPr lang="en-US" sz="1600" b="1" dirty="0"/>
              <a:t>Test and compare the performance of multiple methods/models for predicting success/failure of the landing based on the selected features</a:t>
            </a:r>
          </a:p>
          <a:p>
            <a:pPr>
              <a:lnSpc>
                <a:spcPct val="100000"/>
              </a:lnSpc>
              <a:spcBef>
                <a:spcPts val="500"/>
              </a:spcBef>
            </a:pPr>
            <a:endParaRPr lang="en-US" sz="1600" b="1" dirty="0"/>
          </a:p>
          <a:p>
            <a:pPr marL="285750" indent="-285750">
              <a:lnSpc>
                <a:spcPct val="100000"/>
              </a:lnSpc>
              <a:spcBef>
                <a:spcPts val="500"/>
              </a:spcBef>
              <a:buFont typeface="Arial" panose="020B0604020202020204" pitchFamily="34" charset="0"/>
              <a:buChar char="•"/>
            </a:pPr>
            <a:r>
              <a:rPr lang="en-US" sz="1600" b="1" dirty="0"/>
              <a:t>See which features give the best chance of success</a:t>
            </a:r>
          </a:p>
          <a:p>
            <a:pPr>
              <a:lnSpc>
                <a:spcPct val="100000"/>
              </a:lnSpc>
            </a:pPr>
            <a:endParaRPr lang="en-US" dirty="0"/>
          </a:p>
        </p:txBody>
      </p:sp>
    </p:spTree>
    <p:extLst>
      <p:ext uri="{BB962C8B-B14F-4D97-AF65-F5344CB8AC3E}">
        <p14:creationId xmlns:p14="http://schemas.microsoft.com/office/powerpoint/2010/main" val="148701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7980" r="7980"/>
          <a:stretch/>
        </p:blipFill>
        <p:spPr/>
      </p:pic>
      <p:sp>
        <p:nvSpPr>
          <p:cNvPr id="2" name="TextBox 1">
            <a:extLst>
              <a:ext uri="{FF2B5EF4-FFF2-40B4-BE49-F238E27FC236}">
                <a16:creationId xmlns:a16="http://schemas.microsoft.com/office/drawing/2014/main" id="{EB807994-D936-AE3F-2176-5D832B094ABD}"/>
              </a:ext>
            </a:extLst>
          </p:cNvPr>
          <p:cNvSpPr txBox="1"/>
          <p:nvPr/>
        </p:nvSpPr>
        <p:spPr>
          <a:xfrm>
            <a:off x="1122268" y="2286000"/>
            <a:ext cx="3660043" cy="707886"/>
          </a:xfrm>
          <a:prstGeom prst="rect">
            <a:avLst/>
          </a:prstGeom>
          <a:noFill/>
        </p:spPr>
        <p:txBody>
          <a:bodyPr wrap="square" rtlCol="0">
            <a:spAutoFit/>
          </a:bodyPr>
          <a:lstStyle/>
          <a:p>
            <a:pPr algn="ctr"/>
            <a:r>
              <a:rPr lang="en-US" sz="4000" b="1" dirty="0">
                <a:solidFill>
                  <a:schemeClr val="bg1"/>
                </a:solidFill>
              </a:rPr>
              <a:t>Methodology</a:t>
            </a:r>
          </a:p>
        </p:txBody>
      </p:sp>
    </p:spTree>
    <p:extLst>
      <p:ext uri="{BB962C8B-B14F-4D97-AF65-F5344CB8AC3E}">
        <p14:creationId xmlns:p14="http://schemas.microsoft.com/office/powerpoint/2010/main" val="2916022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7DF60-D49A-026F-9A22-63DB510A542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BABE19C-B030-888E-4661-7EEF485D41EF}"/>
              </a:ext>
            </a:extLst>
          </p:cNvPr>
          <p:cNvSpPr>
            <a:spLocks noGrp="1"/>
          </p:cNvSpPr>
          <p:nvPr>
            <p:ph type="title"/>
          </p:nvPr>
        </p:nvSpPr>
        <p:spPr>
          <a:xfrm>
            <a:off x="787399" y="304035"/>
            <a:ext cx="6623040" cy="1421898"/>
          </a:xfrm>
        </p:spPr>
        <p:txBody>
          <a:bodyPr>
            <a:normAutofit/>
          </a:bodyPr>
          <a:lstStyle/>
          <a:p>
            <a:r>
              <a:rPr lang="en-US" sz="3200" b="1" dirty="0">
                <a:solidFill>
                  <a:srgbClr val="404040"/>
                </a:solidFill>
              </a:rPr>
              <a:t>Methodology</a:t>
            </a:r>
          </a:p>
        </p:txBody>
      </p:sp>
      <p:sp>
        <p:nvSpPr>
          <p:cNvPr id="5" name="Content Placeholder 4">
            <a:extLst>
              <a:ext uri="{FF2B5EF4-FFF2-40B4-BE49-F238E27FC236}">
                <a16:creationId xmlns:a16="http://schemas.microsoft.com/office/drawing/2014/main" id="{47694BD0-E3A5-343C-65AB-717AFE404642}"/>
              </a:ext>
            </a:extLst>
          </p:cNvPr>
          <p:cNvSpPr>
            <a:spLocks noGrp="1"/>
          </p:cNvSpPr>
          <p:nvPr>
            <p:ph sz="quarter" idx="14"/>
          </p:nvPr>
        </p:nvSpPr>
        <p:spPr>
          <a:xfrm>
            <a:off x="787399" y="1725933"/>
            <a:ext cx="7204236" cy="3994730"/>
          </a:xfrm>
        </p:spPr>
        <p:txBody>
          <a:bodyPr>
            <a:noAutofit/>
          </a:bodyPr>
          <a:lstStyle/>
          <a:p>
            <a:pPr>
              <a:lnSpc>
                <a:spcPct val="100000"/>
              </a:lnSpc>
              <a:spcBef>
                <a:spcPts val="600"/>
              </a:spcBef>
            </a:pPr>
            <a:r>
              <a:rPr lang="en-US" b="1" u="sng" dirty="0">
                <a:solidFill>
                  <a:schemeClr val="accent3">
                    <a:lumMod val="25000"/>
                  </a:schemeClr>
                </a:solidFill>
              </a:rPr>
              <a:t>Data collection</a:t>
            </a:r>
            <a:endParaRPr lang="en-US" sz="1600" b="1" dirty="0">
              <a:solidFill>
                <a:schemeClr val="accent3">
                  <a:lumMod val="25000"/>
                </a:schemeClr>
              </a:solidFill>
            </a:endParaRPr>
          </a:p>
          <a:p>
            <a:pPr marL="285750" lvl="1" indent="-285750">
              <a:lnSpc>
                <a:spcPct val="100000"/>
              </a:lnSpc>
              <a:spcBef>
                <a:spcPts val="600"/>
              </a:spcBef>
              <a:buFont typeface="Arial" panose="020B0604020202020204" pitchFamily="34" charset="0"/>
              <a:buChar char="•"/>
            </a:pPr>
            <a:r>
              <a:rPr lang="en-US" b="1" dirty="0">
                <a:solidFill>
                  <a:srgbClr val="404040"/>
                </a:solidFill>
              </a:rPr>
              <a:t>Data was collected into Pandas </a:t>
            </a:r>
            <a:r>
              <a:rPr lang="en-US" b="1" dirty="0" err="1">
                <a:solidFill>
                  <a:srgbClr val="404040"/>
                </a:solidFill>
              </a:rPr>
              <a:t>DataFrames</a:t>
            </a:r>
            <a:r>
              <a:rPr lang="en-US" b="1" dirty="0">
                <a:solidFill>
                  <a:srgbClr val="404040"/>
                </a:solidFill>
              </a:rPr>
              <a:t> with Python using the “requests” package to access SpaceX API and web scraping from Wikipedia using requests and “</a:t>
            </a:r>
            <a:r>
              <a:rPr lang="en-US" b="1" dirty="0" err="1">
                <a:solidFill>
                  <a:srgbClr val="404040"/>
                </a:solidFill>
              </a:rPr>
              <a:t>BeautifulSoup</a:t>
            </a:r>
            <a:r>
              <a:rPr lang="en-US" b="1" dirty="0">
                <a:solidFill>
                  <a:srgbClr val="404040"/>
                </a:solidFill>
              </a:rPr>
              <a:t>” packages</a:t>
            </a:r>
          </a:p>
          <a:p>
            <a:pPr>
              <a:lnSpc>
                <a:spcPct val="100000"/>
              </a:lnSpc>
              <a:spcBef>
                <a:spcPts val="600"/>
              </a:spcBef>
            </a:pPr>
            <a:endParaRPr lang="en-US" sz="1600" dirty="0"/>
          </a:p>
        </p:txBody>
      </p:sp>
    </p:spTree>
    <p:extLst>
      <p:ext uri="{BB962C8B-B14F-4D97-AF65-F5344CB8AC3E}">
        <p14:creationId xmlns:p14="http://schemas.microsoft.com/office/powerpoint/2010/main" val="100776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FDD1B-414F-E387-3FA0-19C1BDDAB0E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0FEEEF-AE83-610F-AB36-B259D69420B1}"/>
              </a:ext>
            </a:extLst>
          </p:cNvPr>
          <p:cNvSpPr>
            <a:spLocks noGrp="1"/>
          </p:cNvSpPr>
          <p:nvPr>
            <p:ph type="title"/>
          </p:nvPr>
        </p:nvSpPr>
        <p:spPr>
          <a:xfrm>
            <a:off x="787399" y="304035"/>
            <a:ext cx="6623040" cy="1421898"/>
          </a:xfrm>
        </p:spPr>
        <p:txBody>
          <a:bodyPr>
            <a:normAutofit/>
          </a:bodyPr>
          <a:lstStyle/>
          <a:p>
            <a:r>
              <a:rPr lang="en-US" sz="3200" b="1" dirty="0">
                <a:solidFill>
                  <a:srgbClr val="404040"/>
                </a:solidFill>
              </a:rPr>
              <a:t>Methodology</a:t>
            </a:r>
          </a:p>
        </p:txBody>
      </p:sp>
      <p:sp>
        <p:nvSpPr>
          <p:cNvPr id="5" name="Content Placeholder 4">
            <a:extLst>
              <a:ext uri="{FF2B5EF4-FFF2-40B4-BE49-F238E27FC236}">
                <a16:creationId xmlns:a16="http://schemas.microsoft.com/office/drawing/2014/main" id="{D8861985-7EAB-B552-DDE4-BD178509A857}"/>
              </a:ext>
            </a:extLst>
          </p:cNvPr>
          <p:cNvSpPr>
            <a:spLocks noGrp="1"/>
          </p:cNvSpPr>
          <p:nvPr>
            <p:ph sz="quarter" idx="14"/>
          </p:nvPr>
        </p:nvSpPr>
        <p:spPr>
          <a:xfrm>
            <a:off x="787399" y="1725933"/>
            <a:ext cx="7204236" cy="3994730"/>
          </a:xfrm>
        </p:spPr>
        <p:txBody>
          <a:bodyPr>
            <a:noAutofit/>
          </a:bodyPr>
          <a:lstStyle/>
          <a:p>
            <a:pPr>
              <a:lnSpc>
                <a:spcPct val="100000"/>
              </a:lnSpc>
              <a:spcBef>
                <a:spcPts val="600"/>
              </a:spcBef>
            </a:pPr>
            <a:r>
              <a:rPr lang="en-US" b="1" u="sng" dirty="0">
                <a:solidFill>
                  <a:schemeClr val="accent3">
                    <a:lumMod val="25000"/>
                  </a:schemeClr>
                </a:solidFill>
              </a:rPr>
              <a:t>Data collection</a:t>
            </a:r>
            <a:endParaRPr lang="en-US" sz="1600" b="1" dirty="0">
              <a:solidFill>
                <a:schemeClr val="accent3">
                  <a:lumMod val="25000"/>
                </a:schemeClr>
              </a:solidFill>
            </a:endParaRPr>
          </a:p>
          <a:p>
            <a:pPr marL="285750" lvl="1" indent="-285750">
              <a:lnSpc>
                <a:spcPct val="100000"/>
              </a:lnSpc>
              <a:spcBef>
                <a:spcPts val="600"/>
              </a:spcBef>
              <a:buFont typeface="Arial" panose="020B0604020202020204" pitchFamily="34" charset="0"/>
              <a:buChar char="•"/>
            </a:pPr>
            <a:r>
              <a:rPr lang="en-US" b="1" dirty="0">
                <a:solidFill>
                  <a:srgbClr val="404040"/>
                </a:solidFill>
              </a:rPr>
              <a:t>Data was collected into Pandas </a:t>
            </a:r>
            <a:r>
              <a:rPr lang="en-US" b="1" dirty="0" err="1">
                <a:solidFill>
                  <a:srgbClr val="404040"/>
                </a:solidFill>
              </a:rPr>
              <a:t>DataFrames</a:t>
            </a:r>
            <a:r>
              <a:rPr lang="en-US" b="1" dirty="0">
                <a:solidFill>
                  <a:srgbClr val="404040"/>
                </a:solidFill>
              </a:rPr>
              <a:t> with Python using the “requests” package to access SpaceX API and web scraping from Wikipedia using requests and “</a:t>
            </a:r>
            <a:r>
              <a:rPr lang="en-US" b="1" dirty="0" err="1">
                <a:solidFill>
                  <a:srgbClr val="404040"/>
                </a:solidFill>
              </a:rPr>
              <a:t>BeautifulSoup</a:t>
            </a:r>
            <a:r>
              <a:rPr lang="en-US" b="1" dirty="0">
                <a:solidFill>
                  <a:srgbClr val="404040"/>
                </a:solidFill>
              </a:rPr>
              <a:t>” packages</a:t>
            </a:r>
          </a:p>
          <a:p>
            <a:pPr marL="285750" lvl="1" indent="-285750">
              <a:lnSpc>
                <a:spcPct val="100000"/>
              </a:lnSpc>
              <a:spcBef>
                <a:spcPts val="600"/>
              </a:spcBef>
              <a:buFont typeface="Arial" panose="020B0604020202020204" pitchFamily="34" charset="0"/>
              <a:buChar char="•"/>
            </a:pPr>
            <a:r>
              <a:rPr lang="en-US" b="1" dirty="0">
                <a:solidFill>
                  <a:srgbClr val="404040"/>
                </a:solidFill>
              </a:rPr>
              <a:t>API Example Code:</a:t>
            </a:r>
          </a:p>
          <a:p>
            <a:pPr>
              <a:lnSpc>
                <a:spcPct val="100000"/>
              </a:lnSpc>
              <a:spcBef>
                <a:spcPts val="600"/>
              </a:spcBef>
            </a:pPr>
            <a:endParaRPr lang="en-US" sz="1600" dirty="0"/>
          </a:p>
        </p:txBody>
      </p:sp>
      <p:pic>
        <p:nvPicPr>
          <p:cNvPr id="7" name="Picture 6" descr="A computer screen with text on it&#10;&#10;AI-generated content may be incorrect.">
            <a:extLst>
              <a:ext uri="{FF2B5EF4-FFF2-40B4-BE49-F238E27FC236}">
                <a16:creationId xmlns:a16="http://schemas.microsoft.com/office/drawing/2014/main" id="{EE2BA9A3-DF1A-89D4-59B9-095C380D74E9}"/>
              </a:ext>
            </a:extLst>
          </p:cNvPr>
          <p:cNvPicPr>
            <a:picLocks noChangeAspect="1"/>
          </p:cNvPicPr>
          <p:nvPr/>
        </p:nvPicPr>
        <p:blipFill>
          <a:blip r:embed="rId3"/>
          <a:stretch>
            <a:fillRect/>
          </a:stretch>
        </p:blipFill>
        <p:spPr>
          <a:xfrm>
            <a:off x="1143000" y="3723298"/>
            <a:ext cx="6991350" cy="1271154"/>
          </a:xfrm>
          <a:prstGeom prst="rect">
            <a:avLst/>
          </a:prstGeom>
        </p:spPr>
      </p:pic>
      <p:pic>
        <p:nvPicPr>
          <p:cNvPr id="9" name="Picture 8" descr="A screen shot of a computer program&#10;&#10;AI-generated content may be incorrect.">
            <a:extLst>
              <a:ext uri="{FF2B5EF4-FFF2-40B4-BE49-F238E27FC236}">
                <a16:creationId xmlns:a16="http://schemas.microsoft.com/office/drawing/2014/main" id="{438D12BF-6F9B-D37B-E842-F3A7F41C81C3}"/>
              </a:ext>
            </a:extLst>
          </p:cNvPr>
          <p:cNvPicPr>
            <a:picLocks noChangeAspect="1"/>
          </p:cNvPicPr>
          <p:nvPr/>
        </p:nvPicPr>
        <p:blipFill>
          <a:blip r:embed="rId4"/>
          <a:stretch>
            <a:fillRect/>
          </a:stretch>
        </p:blipFill>
        <p:spPr>
          <a:xfrm>
            <a:off x="1143000" y="5107796"/>
            <a:ext cx="6991350" cy="1446169"/>
          </a:xfrm>
          <a:prstGeom prst="rect">
            <a:avLst/>
          </a:prstGeom>
        </p:spPr>
      </p:pic>
    </p:spTree>
    <p:extLst>
      <p:ext uri="{BB962C8B-B14F-4D97-AF65-F5344CB8AC3E}">
        <p14:creationId xmlns:p14="http://schemas.microsoft.com/office/powerpoint/2010/main" val="252998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95564-D187-91CA-E93F-9CD73F7A579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8E4F6BB-BE02-6F52-DA5A-C60FA5AB86CA}"/>
              </a:ext>
            </a:extLst>
          </p:cNvPr>
          <p:cNvSpPr>
            <a:spLocks noGrp="1"/>
          </p:cNvSpPr>
          <p:nvPr>
            <p:ph type="title"/>
          </p:nvPr>
        </p:nvSpPr>
        <p:spPr>
          <a:xfrm>
            <a:off x="787399" y="304035"/>
            <a:ext cx="6623040" cy="1421898"/>
          </a:xfrm>
        </p:spPr>
        <p:txBody>
          <a:bodyPr>
            <a:normAutofit/>
          </a:bodyPr>
          <a:lstStyle/>
          <a:p>
            <a:r>
              <a:rPr lang="en-US" sz="3200" b="1" dirty="0">
                <a:solidFill>
                  <a:srgbClr val="404040"/>
                </a:solidFill>
              </a:rPr>
              <a:t>Methodology</a:t>
            </a:r>
          </a:p>
        </p:txBody>
      </p:sp>
      <p:sp>
        <p:nvSpPr>
          <p:cNvPr id="5" name="Content Placeholder 4">
            <a:extLst>
              <a:ext uri="{FF2B5EF4-FFF2-40B4-BE49-F238E27FC236}">
                <a16:creationId xmlns:a16="http://schemas.microsoft.com/office/drawing/2014/main" id="{5F609F46-52C1-481E-6CF3-693089D81BD7}"/>
              </a:ext>
            </a:extLst>
          </p:cNvPr>
          <p:cNvSpPr>
            <a:spLocks noGrp="1"/>
          </p:cNvSpPr>
          <p:nvPr>
            <p:ph sz="quarter" idx="14"/>
          </p:nvPr>
        </p:nvSpPr>
        <p:spPr>
          <a:xfrm>
            <a:off x="787399" y="1725933"/>
            <a:ext cx="7204236" cy="3994730"/>
          </a:xfrm>
        </p:spPr>
        <p:txBody>
          <a:bodyPr>
            <a:noAutofit/>
          </a:bodyPr>
          <a:lstStyle/>
          <a:p>
            <a:pPr>
              <a:lnSpc>
                <a:spcPct val="100000"/>
              </a:lnSpc>
              <a:spcBef>
                <a:spcPts val="600"/>
              </a:spcBef>
            </a:pPr>
            <a:r>
              <a:rPr lang="en-US" b="1" u="sng" dirty="0">
                <a:solidFill>
                  <a:schemeClr val="accent3">
                    <a:lumMod val="25000"/>
                  </a:schemeClr>
                </a:solidFill>
              </a:rPr>
              <a:t>Data collection</a:t>
            </a:r>
            <a:endParaRPr lang="en-US" sz="1600" b="1" dirty="0">
              <a:solidFill>
                <a:schemeClr val="accent3">
                  <a:lumMod val="25000"/>
                </a:schemeClr>
              </a:solidFill>
            </a:endParaRPr>
          </a:p>
          <a:p>
            <a:pPr marL="285750" lvl="1" indent="-285750">
              <a:lnSpc>
                <a:spcPct val="100000"/>
              </a:lnSpc>
              <a:spcBef>
                <a:spcPts val="600"/>
              </a:spcBef>
              <a:buFont typeface="Arial" panose="020B0604020202020204" pitchFamily="34" charset="0"/>
              <a:buChar char="•"/>
            </a:pPr>
            <a:r>
              <a:rPr lang="en-US" b="1" dirty="0">
                <a:solidFill>
                  <a:srgbClr val="404040"/>
                </a:solidFill>
              </a:rPr>
              <a:t>Web Scraping Example Code:</a:t>
            </a:r>
          </a:p>
          <a:p>
            <a:pPr lvl="1">
              <a:lnSpc>
                <a:spcPct val="100000"/>
              </a:lnSpc>
              <a:spcBef>
                <a:spcPts val="600"/>
              </a:spcBef>
            </a:pPr>
            <a:endParaRPr lang="en-US" b="1" dirty="0">
              <a:solidFill>
                <a:srgbClr val="404040"/>
              </a:solidFill>
            </a:endParaRPr>
          </a:p>
        </p:txBody>
      </p:sp>
      <p:pic>
        <p:nvPicPr>
          <p:cNvPr id="3" name="Picture 2" descr="A screen shot of a computer code&#10;&#10;AI-generated content may be incorrect.">
            <a:extLst>
              <a:ext uri="{FF2B5EF4-FFF2-40B4-BE49-F238E27FC236}">
                <a16:creationId xmlns:a16="http://schemas.microsoft.com/office/drawing/2014/main" id="{E57F814C-8B3D-1268-7887-3B5AC7870AA4}"/>
              </a:ext>
            </a:extLst>
          </p:cNvPr>
          <p:cNvPicPr>
            <a:picLocks noChangeAspect="1"/>
          </p:cNvPicPr>
          <p:nvPr/>
        </p:nvPicPr>
        <p:blipFill>
          <a:blip r:embed="rId3"/>
          <a:stretch>
            <a:fillRect/>
          </a:stretch>
        </p:blipFill>
        <p:spPr>
          <a:xfrm>
            <a:off x="80416" y="2600325"/>
            <a:ext cx="5619339" cy="3120338"/>
          </a:xfrm>
          <a:prstGeom prst="rect">
            <a:avLst/>
          </a:prstGeom>
        </p:spPr>
      </p:pic>
      <p:pic>
        <p:nvPicPr>
          <p:cNvPr id="8" name="Picture 7">
            <a:extLst>
              <a:ext uri="{FF2B5EF4-FFF2-40B4-BE49-F238E27FC236}">
                <a16:creationId xmlns:a16="http://schemas.microsoft.com/office/drawing/2014/main" id="{54ED2221-2C0A-60F0-C825-C0056A07245D}"/>
              </a:ext>
            </a:extLst>
          </p:cNvPr>
          <p:cNvPicPr>
            <a:picLocks noChangeAspect="1"/>
          </p:cNvPicPr>
          <p:nvPr/>
        </p:nvPicPr>
        <p:blipFill>
          <a:blip r:embed="rId4"/>
          <a:stretch>
            <a:fillRect/>
          </a:stretch>
        </p:blipFill>
        <p:spPr>
          <a:xfrm>
            <a:off x="80415" y="5821619"/>
            <a:ext cx="5619339" cy="1036381"/>
          </a:xfrm>
          <a:prstGeom prst="rect">
            <a:avLst/>
          </a:prstGeom>
        </p:spPr>
      </p:pic>
      <p:pic>
        <p:nvPicPr>
          <p:cNvPr id="11" name="Picture 10">
            <a:extLst>
              <a:ext uri="{FF2B5EF4-FFF2-40B4-BE49-F238E27FC236}">
                <a16:creationId xmlns:a16="http://schemas.microsoft.com/office/drawing/2014/main" id="{7A60709B-9427-3AD0-BAFE-CAD8DDC3E57B}"/>
              </a:ext>
            </a:extLst>
          </p:cNvPr>
          <p:cNvPicPr>
            <a:picLocks noChangeAspect="1"/>
          </p:cNvPicPr>
          <p:nvPr/>
        </p:nvPicPr>
        <p:blipFill>
          <a:blip r:embed="rId5"/>
          <a:stretch>
            <a:fillRect/>
          </a:stretch>
        </p:blipFill>
        <p:spPr>
          <a:xfrm>
            <a:off x="5977878" y="2600325"/>
            <a:ext cx="6214122" cy="4257675"/>
          </a:xfrm>
          <a:prstGeom prst="rect">
            <a:avLst/>
          </a:prstGeom>
        </p:spPr>
      </p:pic>
      <p:pic>
        <p:nvPicPr>
          <p:cNvPr id="13" name="Picture 12">
            <a:extLst>
              <a:ext uri="{FF2B5EF4-FFF2-40B4-BE49-F238E27FC236}">
                <a16:creationId xmlns:a16="http://schemas.microsoft.com/office/drawing/2014/main" id="{57606B89-B0E8-8C03-70BF-927421FBC08E}"/>
              </a:ext>
            </a:extLst>
          </p:cNvPr>
          <p:cNvPicPr>
            <a:picLocks noChangeAspect="1"/>
          </p:cNvPicPr>
          <p:nvPr/>
        </p:nvPicPr>
        <p:blipFill>
          <a:blip r:embed="rId6"/>
          <a:stretch>
            <a:fillRect/>
          </a:stretch>
        </p:blipFill>
        <p:spPr>
          <a:xfrm>
            <a:off x="4910297" y="1406847"/>
            <a:ext cx="6162675" cy="1143000"/>
          </a:xfrm>
          <a:prstGeom prst="rect">
            <a:avLst/>
          </a:prstGeom>
        </p:spPr>
      </p:pic>
    </p:spTree>
    <p:extLst>
      <p:ext uri="{BB962C8B-B14F-4D97-AF65-F5344CB8AC3E}">
        <p14:creationId xmlns:p14="http://schemas.microsoft.com/office/powerpoint/2010/main" val="22815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3FDBD-1DEE-C3F8-E9AE-67F4FD767E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8353021-C6EF-FE37-8F12-E25CF764B687}"/>
              </a:ext>
            </a:extLst>
          </p:cNvPr>
          <p:cNvSpPr>
            <a:spLocks noGrp="1"/>
          </p:cNvSpPr>
          <p:nvPr>
            <p:ph type="title"/>
          </p:nvPr>
        </p:nvSpPr>
        <p:spPr>
          <a:xfrm>
            <a:off x="787399" y="304035"/>
            <a:ext cx="6623040" cy="1421898"/>
          </a:xfrm>
        </p:spPr>
        <p:txBody>
          <a:bodyPr>
            <a:normAutofit/>
          </a:bodyPr>
          <a:lstStyle/>
          <a:p>
            <a:r>
              <a:rPr lang="en-US" sz="3200" b="1" dirty="0">
                <a:solidFill>
                  <a:srgbClr val="404040"/>
                </a:solidFill>
              </a:rPr>
              <a:t>Methodology</a:t>
            </a:r>
          </a:p>
        </p:txBody>
      </p:sp>
      <p:sp>
        <p:nvSpPr>
          <p:cNvPr id="5" name="Content Placeholder 4">
            <a:extLst>
              <a:ext uri="{FF2B5EF4-FFF2-40B4-BE49-F238E27FC236}">
                <a16:creationId xmlns:a16="http://schemas.microsoft.com/office/drawing/2014/main" id="{62E79F0F-ADF1-DB3A-AE6D-8A13AD804A76}"/>
              </a:ext>
            </a:extLst>
          </p:cNvPr>
          <p:cNvSpPr>
            <a:spLocks noGrp="1"/>
          </p:cNvSpPr>
          <p:nvPr>
            <p:ph sz="quarter" idx="14"/>
          </p:nvPr>
        </p:nvSpPr>
        <p:spPr>
          <a:xfrm>
            <a:off x="787399" y="1725932"/>
            <a:ext cx="7204236" cy="4363971"/>
          </a:xfrm>
        </p:spPr>
        <p:txBody>
          <a:bodyPr>
            <a:noAutofit/>
          </a:bodyPr>
          <a:lstStyle/>
          <a:p>
            <a:pPr>
              <a:lnSpc>
                <a:spcPct val="100000"/>
              </a:lnSpc>
              <a:spcBef>
                <a:spcPts val="600"/>
              </a:spcBef>
            </a:pPr>
            <a:r>
              <a:rPr lang="en-US" b="1" u="sng" dirty="0">
                <a:solidFill>
                  <a:schemeClr val="accent3">
                    <a:lumMod val="25000"/>
                  </a:schemeClr>
                </a:solidFill>
              </a:rPr>
              <a:t>Data Wrangling/Cleaning</a:t>
            </a:r>
          </a:p>
          <a:p>
            <a:pPr marL="285750" indent="-285750">
              <a:lnSpc>
                <a:spcPct val="100000"/>
              </a:lnSpc>
              <a:spcBef>
                <a:spcPts val="600"/>
              </a:spcBef>
              <a:spcAft>
                <a:spcPts val="1200"/>
              </a:spcAft>
              <a:buFont typeface="Arial" panose="020B0604020202020204" pitchFamily="34" charset="0"/>
              <a:buChar char="•"/>
            </a:pPr>
            <a:r>
              <a:rPr lang="en-US" sz="1800" b="1" dirty="0">
                <a:solidFill>
                  <a:schemeClr val="accent3">
                    <a:lumMod val="25000"/>
                  </a:schemeClr>
                </a:solidFill>
              </a:rPr>
              <a:t>With the data in a Pandas data frame, it was then preprocessed to select relevant features, remove/replace null values where applicable</a:t>
            </a:r>
          </a:p>
          <a:p>
            <a:pPr marL="285750" indent="-285750">
              <a:lnSpc>
                <a:spcPct val="100000"/>
              </a:lnSpc>
              <a:spcBef>
                <a:spcPts val="600"/>
              </a:spcBef>
              <a:spcAft>
                <a:spcPts val="1200"/>
              </a:spcAft>
              <a:buFont typeface="Arial" panose="020B0604020202020204" pitchFamily="34" charset="0"/>
              <a:buChar char="•"/>
            </a:pPr>
            <a:r>
              <a:rPr lang="en-US" sz="1800" b="1" dirty="0">
                <a:solidFill>
                  <a:schemeClr val="accent3">
                    <a:lumMod val="25000"/>
                  </a:schemeClr>
                </a:solidFill>
              </a:rPr>
              <a:t>Keep only Falcon 9 launches, deleting others</a:t>
            </a:r>
          </a:p>
          <a:p>
            <a:pPr marL="285750" indent="-285750">
              <a:lnSpc>
                <a:spcPct val="100000"/>
              </a:lnSpc>
              <a:spcBef>
                <a:spcPts val="600"/>
              </a:spcBef>
              <a:spcAft>
                <a:spcPts val="1200"/>
              </a:spcAft>
              <a:buFont typeface="Arial" panose="020B0604020202020204" pitchFamily="34" charset="0"/>
              <a:buChar char="•"/>
            </a:pPr>
            <a:r>
              <a:rPr lang="en-US" sz="1800" b="1" dirty="0">
                <a:solidFill>
                  <a:schemeClr val="accent3">
                    <a:lumMod val="25000"/>
                  </a:schemeClr>
                </a:solidFill>
              </a:rPr>
              <a:t>Created a new column called “Class” to be the target variable for prediction (1 for successful, 0 for failure)</a:t>
            </a:r>
          </a:p>
          <a:p>
            <a:pPr marL="285750" indent="-285750">
              <a:lnSpc>
                <a:spcPct val="100000"/>
              </a:lnSpc>
              <a:spcBef>
                <a:spcPts val="600"/>
              </a:spcBef>
              <a:spcAft>
                <a:spcPts val="1200"/>
              </a:spcAft>
              <a:buFont typeface="Arial" panose="020B0604020202020204" pitchFamily="34" charset="0"/>
              <a:buChar char="•"/>
            </a:pPr>
            <a:r>
              <a:rPr lang="en-US" sz="1800" b="1" dirty="0">
                <a:solidFill>
                  <a:schemeClr val="accent3">
                    <a:lumMod val="25000"/>
                  </a:schemeClr>
                </a:solidFill>
              </a:rPr>
              <a:t>Used One-Hot encoding to transform categorical features into numerical format with Pandas </a:t>
            </a:r>
            <a:r>
              <a:rPr lang="en-US" sz="1800" b="1" dirty="0" err="1">
                <a:solidFill>
                  <a:schemeClr val="accent3">
                    <a:lumMod val="25000"/>
                  </a:schemeClr>
                </a:solidFill>
              </a:rPr>
              <a:t>get_dummies</a:t>
            </a:r>
            <a:r>
              <a:rPr lang="en-US" sz="1800" b="1" dirty="0">
                <a:solidFill>
                  <a:schemeClr val="accent3">
                    <a:lumMod val="25000"/>
                  </a:schemeClr>
                </a:solidFill>
              </a:rPr>
              <a:t>() method</a:t>
            </a:r>
          </a:p>
          <a:p>
            <a:pPr>
              <a:lnSpc>
                <a:spcPct val="100000"/>
              </a:lnSpc>
              <a:spcBef>
                <a:spcPts val="600"/>
              </a:spcBef>
            </a:pPr>
            <a:endParaRPr lang="en-US" sz="1600" dirty="0"/>
          </a:p>
        </p:txBody>
      </p:sp>
    </p:spTree>
    <p:extLst>
      <p:ext uri="{BB962C8B-B14F-4D97-AF65-F5344CB8AC3E}">
        <p14:creationId xmlns:p14="http://schemas.microsoft.com/office/powerpoint/2010/main" val="702020171"/>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36CB81-A037-44A8-88EB-C0C0F17FD4B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{0A0A2398-752B-410A-8F7D-2167C002DD62}tf56000440_win32</Template>
  <TotalTime>2083</TotalTime>
  <Words>1360</Words>
  <Application>Microsoft Office PowerPoint</Application>
  <PresentationFormat>Widescreen</PresentationFormat>
  <Paragraphs>161</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Meiryo</vt:lpstr>
      <vt:lpstr>Arial</vt:lpstr>
      <vt:lpstr>Calibri</vt:lpstr>
      <vt:lpstr>Corbel</vt:lpstr>
      <vt:lpstr>Wingdings</vt:lpstr>
      <vt:lpstr>ShojiVTI</vt:lpstr>
      <vt:lpstr>Analysis of SpaceX Launch Data</vt:lpstr>
      <vt:lpstr>Executive Summary</vt:lpstr>
      <vt:lpstr>Introduction</vt:lpstr>
      <vt:lpstr>Introduction</vt:lpstr>
      <vt:lpstr>PowerPoint Presentation</vt:lpstr>
      <vt:lpstr>Methodology</vt:lpstr>
      <vt:lpstr>Methodology</vt:lpstr>
      <vt:lpstr>Methodology</vt:lpstr>
      <vt:lpstr>Methodology</vt:lpstr>
      <vt:lpstr>Methodology</vt:lpstr>
      <vt:lpstr>Methodology</vt:lpstr>
      <vt:lpstr>Methodology</vt:lpstr>
      <vt:lpstr>Methodology</vt:lpstr>
      <vt:lpstr>PowerPoint Presentation</vt:lpstr>
      <vt:lpstr>Results</vt:lpstr>
      <vt:lpstr>Results</vt:lpstr>
      <vt:lpstr>Results</vt:lpstr>
      <vt:lpstr>Results</vt:lpstr>
      <vt:lpstr>Results  Exploratory Analysis: SQL </vt:lpstr>
      <vt:lpstr>Results  Exploratory Analysis: Interactive Map with Folium </vt:lpstr>
      <vt:lpstr>Results  Predictive Analysis: Scikit-learn Machine Learning Models </vt:lpstr>
      <vt:lpstr>Results  Predictive Analysis: Logistic Regression Model </vt:lpstr>
      <vt:lpstr>Results  Predictive Analysis: Support Vector Machine Model </vt:lpstr>
      <vt:lpstr>Results  Predictive Analysis: Decision Tree Classifier Model </vt:lpstr>
      <vt:lpstr>Results  Predictive Analysis: K Nearest Neighbors Model </vt:lpstr>
      <vt:lpstr>Results  Predictive Analysis: Scikit-learn Machine Learning Models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cody c</dc:creator>
  <cp:lastModifiedBy>cody c</cp:lastModifiedBy>
  <cp:revision>21</cp:revision>
  <dcterms:created xsi:type="dcterms:W3CDTF">2025-03-21T05:07:27Z</dcterms:created>
  <dcterms:modified xsi:type="dcterms:W3CDTF">2025-03-25T00:26:01Z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