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1B775E-13A4-4B53-A0F3-39A256AE21DA}">
  <a:tblStyle styleId="{E41B775E-13A4-4B53-A0F3-39A256AE21DA}"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26ed5e11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26ed5e11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25a125f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25a125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25a125f4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25a125f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25a125f4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25a125f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25a125f48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25a125f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608400" y="1490400"/>
            <a:ext cx="10969200" cy="47592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67" name="Shape 67"/>
        <p:cNvGrpSpPr/>
        <p:nvPr/>
      </p:nvGrpSpPr>
      <p:grpSpPr>
        <a:xfrm>
          <a:off x="0" y="0"/>
          <a:ext cx="0" cy="0"/>
          <a:chOff x="0" y="0"/>
          <a:chExt cx="0" cy="0"/>
        </a:xfrm>
      </p:grpSpPr>
      <p:sp>
        <p:nvSpPr>
          <p:cNvPr id="68" name="Google Shape;68;p11"/>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71" name="Google Shape;71;p11"/>
          <p:cNvSpPr txBox="1"/>
          <p:nvPr>
            <p:ph idx="1" type="body"/>
          </p:nvPr>
        </p:nvSpPr>
        <p:spPr>
          <a:xfrm>
            <a:off x="608400" y="774000"/>
            <a:ext cx="10972800" cy="54828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spTree>
      <p:nvGrpSpPr>
        <p:cNvPr id="72" name="Shape 72"/>
        <p:cNvGrpSpPr/>
        <p:nvPr/>
      </p:nvGrpSpPr>
      <p:grpSpPr>
        <a:xfrm>
          <a:off x="0" y="0"/>
          <a:ext cx="0" cy="0"/>
          <a:chOff x="0" y="0"/>
          <a:chExt cx="0" cy="0"/>
        </a:xfrm>
      </p:grpSpPr>
      <p:sp>
        <p:nvSpPr>
          <p:cNvPr id="73" name="Google Shape;73;p12"/>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76" name="Google Shape;76;p12"/>
          <p:cNvSpPr txBox="1"/>
          <p:nvPr>
            <p:ph type="title"/>
          </p:nvPr>
        </p:nvSpPr>
        <p:spPr>
          <a:xfrm>
            <a:off x="1198800" y="2484000"/>
            <a:ext cx="9799200" cy="1018800"/>
          </a:xfrm>
          <a:prstGeom prst="rect">
            <a:avLst/>
          </a:prstGeom>
          <a:noFill/>
          <a:ln>
            <a:noFill/>
          </a:ln>
        </p:spPr>
        <p:txBody>
          <a:bodyPr anchorCtr="0" anchor="t" bIns="46800" lIns="90000" spcFirstLastPara="1" rIns="90000" wrap="square" tIns="46800">
            <a:normAutofit/>
          </a:bodyPr>
          <a:lstStyle>
            <a:lvl1pPr lvl="0" algn="ctr">
              <a:lnSpc>
                <a:spcPct val="100000"/>
              </a:lnSpc>
              <a:spcBef>
                <a:spcPts val="0"/>
              </a:spcBef>
              <a:spcAft>
                <a:spcPts val="0"/>
              </a:spcAft>
              <a:buClr>
                <a:srgbClr val="26262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1198800" y="3560400"/>
            <a:ext cx="9799200" cy="471600"/>
          </a:xfrm>
          <a:prstGeom prst="rect">
            <a:avLst/>
          </a:prstGeom>
          <a:noFill/>
          <a:ln>
            <a:noFill/>
          </a:ln>
        </p:spPr>
        <p:txBody>
          <a:bodyPr anchorCtr="0" anchor="t" bIns="46800" lIns="90000" spcFirstLastPara="1" rIns="90000" wrap="square" tIns="46800">
            <a:normAutofit/>
          </a:bodyPr>
          <a:lstStyle>
            <a:lvl1pPr indent="-228600" lvl="0" marL="457200" algn="ctr">
              <a:lnSpc>
                <a:spcPct val="110000"/>
              </a:lnSpc>
              <a:spcBef>
                <a:spcPts val="0"/>
              </a:spcBef>
              <a:spcAft>
                <a:spcPts val="0"/>
              </a:spcAft>
              <a:buClr>
                <a:srgbClr val="595959"/>
              </a:buClr>
              <a:buSzPts val="2400"/>
              <a:buNone/>
              <a:defRPr sz="2400"/>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98800" y="914400"/>
            <a:ext cx="9799200" cy="2570400"/>
          </a:xfrm>
          <a:prstGeom prst="rect">
            <a:avLst/>
          </a:prstGeom>
          <a:noFill/>
          <a:ln>
            <a:noFill/>
          </a:ln>
        </p:spPr>
        <p:txBody>
          <a:bodyPr anchorCtr="0" anchor="b" bIns="46800" lIns="90000" spcFirstLastPara="1" rIns="90000" wrap="square" tIns="46800">
            <a:normAutofit/>
          </a:bodyPr>
          <a:lstStyle>
            <a:lvl1pPr lvl="0" algn="ctr">
              <a:lnSpc>
                <a:spcPct val="100000"/>
              </a:lnSpc>
              <a:spcBef>
                <a:spcPts val="0"/>
              </a:spcBef>
              <a:spcAft>
                <a:spcPts val="0"/>
              </a:spcAft>
              <a:buClr>
                <a:srgbClr val="26262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198800" y="3560400"/>
            <a:ext cx="9799200" cy="1472400"/>
          </a:xfrm>
          <a:prstGeom prst="rect">
            <a:avLst/>
          </a:prstGeom>
          <a:noFill/>
          <a:ln>
            <a:noFill/>
          </a:ln>
        </p:spPr>
        <p:txBody>
          <a:bodyPr anchorCtr="0" anchor="t" bIns="46800" lIns="90000" spcFirstLastPara="1" rIns="90000" wrap="square" tIns="46800">
            <a:normAutofit/>
          </a:bodyPr>
          <a:lstStyle>
            <a:lvl1pPr lvl="0" algn="ctr">
              <a:lnSpc>
                <a:spcPct val="110000"/>
              </a:lnSpc>
              <a:spcBef>
                <a:spcPts val="0"/>
              </a:spcBef>
              <a:spcAft>
                <a:spcPts val="0"/>
              </a:spcAft>
              <a:buClr>
                <a:srgbClr val="595959"/>
              </a:buClr>
              <a:buSzPts val="2400"/>
              <a:buNone/>
              <a:defRPr sz="2400"/>
            </a:lvl1pPr>
            <a:lvl2pPr lvl="1" algn="ctr">
              <a:lnSpc>
                <a:spcPct val="120000"/>
              </a:lnSpc>
              <a:spcBef>
                <a:spcPts val="1000"/>
              </a:spcBef>
              <a:spcAft>
                <a:spcPts val="0"/>
              </a:spcAft>
              <a:buClr>
                <a:srgbClr val="595959"/>
              </a:buClr>
              <a:buSzPts val="2000"/>
              <a:buNone/>
              <a:defRPr sz="2000"/>
            </a:lvl2pPr>
            <a:lvl3pPr lvl="2" algn="ctr">
              <a:lnSpc>
                <a:spcPct val="120000"/>
              </a:lnSpc>
              <a:spcBef>
                <a:spcPts val="600"/>
              </a:spcBef>
              <a:spcAft>
                <a:spcPts val="0"/>
              </a:spcAft>
              <a:buClr>
                <a:srgbClr val="595959"/>
              </a:buClr>
              <a:buSzPts val="1800"/>
              <a:buNone/>
              <a:defRPr sz="1800"/>
            </a:lvl3pPr>
            <a:lvl4pPr lvl="3" algn="ctr">
              <a:lnSpc>
                <a:spcPct val="120000"/>
              </a:lnSpc>
              <a:spcBef>
                <a:spcPts val="600"/>
              </a:spcBef>
              <a:spcAft>
                <a:spcPts val="0"/>
              </a:spcAft>
              <a:buClr>
                <a:srgbClr val="595959"/>
              </a:buClr>
              <a:buSzPts val="1600"/>
              <a:buNone/>
              <a:defRPr sz="1600"/>
            </a:lvl4pPr>
            <a:lvl5pPr lvl="4" algn="ctr">
              <a:lnSpc>
                <a:spcPct val="120000"/>
              </a:lnSpc>
              <a:spcBef>
                <a:spcPts val="300"/>
              </a:spcBef>
              <a:spcAft>
                <a:spcPts val="0"/>
              </a:spcAft>
              <a:buClr>
                <a:srgbClr val="59595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990800" y="3848400"/>
            <a:ext cx="7768800" cy="766800"/>
          </a:xfrm>
          <a:prstGeom prst="rect">
            <a:avLst/>
          </a:prstGeom>
          <a:noFill/>
          <a:ln>
            <a:noFill/>
          </a:ln>
        </p:spPr>
        <p:txBody>
          <a:bodyPr anchorCtr="0" anchor="b" bIns="46800" lIns="90000" spcFirstLastPara="1" rIns="90000" wrap="square" tIns="46800">
            <a:normAutofit/>
          </a:bodyPr>
          <a:lstStyle>
            <a:lvl1pPr lvl="0" algn="l">
              <a:lnSpc>
                <a:spcPct val="100000"/>
              </a:lnSpc>
              <a:spcBef>
                <a:spcPts val="0"/>
              </a:spcBef>
              <a:spcAft>
                <a:spcPts val="0"/>
              </a:spcAft>
              <a:buClr>
                <a:srgbClr val="262626"/>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990800" y="4615200"/>
            <a:ext cx="7768800" cy="867600"/>
          </a:xfrm>
          <a:prstGeom prst="rect">
            <a:avLst/>
          </a:prstGeom>
          <a:noFill/>
          <a:ln>
            <a:noFill/>
          </a:ln>
        </p:spPr>
        <p:txBody>
          <a:bodyPr anchorCtr="0" anchor="t" bIns="46800" lIns="90000" spcFirstLastPara="1" rIns="90000" wrap="square" tIns="46800">
            <a:normAutofit/>
          </a:bodyPr>
          <a:lstStyle>
            <a:lvl1pPr indent="-228600" lvl="0" marL="457200" algn="l">
              <a:lnSpc>
                <a:spcPct val="130000"/>
              </a:lnSpc>
              <a:spcBef>
                <a:spcPts val="0"/>
              </a:spcBef>
              <a:spcAft>
                <a:spcPts val="0"/>
              </a:spcAft>
              <a:buClr>
                <a:srgbClr val="595959"/>
              </a:buClr>
              <a:buSzPts val="1800"/>
              <a:buNone/>
              <a:defRPr sz="1800">
                <a:solidFill>
                  <a:srgbClr val="595959"/>
                </a:solidFill>
              </a:defRPr>
            </a:lvl1pPr>
            <a:lvl2pPr indent="-228600" lvl="1" marL="914400" algn="l">
              <a:lnSpc>
                <a:spcPct val="120000"/>
              </a:lnSpc>
              <a:spcBef>
                <a:spcPts val="1000"/>
              </a:spcBef>
              <a:spcAft>
                <a:spcPts val="0"/>
              </a:spcAft>
              <a:buClr>
                <a:srgbClr val="888888"/>
              </a:buClr>
              <a:buSzPts val="1600"/>
              <a:buNone/>
              <a:defRPr sz="1600">
                <a:solidFill>
                  <a:srgbClr val="888888"/>
                </a:solidFill>
              </a:defRPr>
            </a:lvl2pPr>
            <a:lvl3pPr indent="-228600" lvl="2" marL="1371600" algn="l">
              <a:lnSpc>
                <a:spcPct val="120000"/>
              </a:lnSpc>
              <a:spcBef>
                <a:spcPts val="600"/>
              </a:spcBef>
              <a:spcAft>
                <a:spcPts val="0"/>
              </a:spcAft>
              <a:buClr>
                <a:srgbClr val="888888"/>
              </a:buClr>
              <a:buSzPts val="1600"/>
              <a:buNone/>
              <a:defRPr sz="1600">
                <a:solidFill>
                  <a:srgbClr val="888888"/>
                </a:solidFill>
              </a:defRPr>
            </a:lvl3pPr>
            <a:lvl4pPr indent="-228600" lvl="3" marL="1828800" algn="l">
              <a:lnSpc>
                <a:spcPct val="120000"/>
              </a:lnSpc>
              <a:spcBef>
                <a:spcPts val="600"/>
              </a:spcBef>
              <a:spcAft>
                <a:spcPts val="0"/>
              </a:spcAft>
              <a:buClr>
                <a:srgbClr val="888888"/>
              </a:buClr>
              <a:buSzPts val="1600"/>
              <a:buNone/>
              <a:defRPr sz="1600">
                <a:solidFill>
                  <a:srgbClr val="888888"/>
                </a:solidFill>
              </a:defRPr>
            </a:lvl4pPr>
            <a:lvl5pPr indent="-228600" lvl="4" marL="2286000" algn="l">
              <a:lnSpc>
                <a:spcPct val="120000"/>
              </a:lnSpc>
              <a:spcBef>
                <a:spcPts val="3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08400" y="1501200"/>
            <a:ext cx="5176800" cy="47484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411600" y="1501200"/>
            <a:ext cx="5176800" cy="47484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08400" y="1429200"/>
            <a:ext cx="5342400" cy="381600"/>
          </a:xfrm>
          <a:prstGeom prst="rect">
            <a:avLst/>
          </a:prstGeom>
          <a:noFill/>
          <a:ln>
            <a:noFill/>
          </a:ln>
        </p:spPr>
        <p:txBody>
          <a:bodyPr anchorCtr="0" anchor="t" bIns="38100" lIns="101600" spcFirstLastPara="1" rIns="76200" wrap="square" tIns="38100">
            <a:normAutofit/>
          </a:bodyPr>
          <a:lstStyle>
            <a:lvl1pPr indent="-228600" lvl="0" marL="457200" algn="l">
              <a:lnSpc>
                <a:spcPct val="100000"/>
              </a:lnSpc>
              <a:spcBef>
                <a:spcPts val="0"/>
              </a:spcBef>
              <a:spcAft>
                <a:spcPts val="0"/>
              </a:spcAft>
              <a:buClr>
                <a:srgbClr val="3F3F3F"/>
              </a:buClr>
              <a:buSzPts val="2000"/>
              <a:buNone/>
              <a:defRPr b="1" sz="2000">
                <a:solidFill>
                  <a:srgbClr val="3F3F3F"/>
                </a:solidFill>
              </a:defRPr>
            </a:lvl1pPr>
            <a:lvl2pPr indent="-228600" lvl="1" marL="914400" algn="l">
              <a:lnSpc>
                <a:spcPct val="120000"/>
              </a:lnSpc>
              <a:spcBef>
                <a:spcPts val="1000"/>
              </a:spcBef>
              <a:spcAft>
                <a:spcPts val="0"/>
              </a:spcAft>
              <a:buClr>
                <a:srgbClr val="595959"/>
              </a:buClr>
              <a:buSzPts val="2000"/>
              <a:buNone/>
              <a:defRPr b="1" sz="2000"/>
            </a:lvl2pPr>
            <a:lvl3pPr indent="-228600" lvl="2" marL="1371600" algn="l">
              <a:lnSpc>
                <a:spcPct val="120000"/>
              </a:lnSpc>
              <a:spcBef>
                <a:spcPts val="600"/>
              </a:spcBef>
              <a:spcAft>
                <a:spcPts val="0"/>
              </a:spcAft>
              <a:buClr>
                <a:srgbClr val="595959"/>
              </a:buClr>
              <a:buSzPts val="1800"/>
              <a:buNone/>
              <a:defRPr b="1" sz="1800"/>
            </a:lvl3pPr>
            <a:lvl4pPr indent="-228600" lvl="3" marL="1828800" algn="l">
              <a:lnSpc>
                <a:spcPct val="120000"/>
              </a:lnSpc>
              <a:spcBef>
                <a:spcPts val="600"/>
              </a:spcBef>
              <a:spcAft>
                <a:spcPts val="0"/>
              </a:spcAft>
              <a:buClr>
                <a:srgbClr val="595959"/>
              </a:buClr>
              <a:buSzPts val="1600"/>
              <a:buNone/>
              <a:defRPr b="1" sz="1600"/>
            </a:lvl4pPr>
            <a:lvl5pPr indent="-228600" lvl="4" marL="2286000" algn="l">
              <a:lnSpc>
                <a:spcPct val="120000"/>
              </a:lnSpc>
              <a:spcBef>
                <a:spcPts val="3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08400" y="1854000"/>
            <a:ext cx="5342400" cy="4395600"/>
          </a:xfrm>
          <a:prstGeom prst="rect">
            <a:avLst/>
          </a:prstGeom>
          <a:noFill/>
          <a:ln>
            <a:noFill/>
          </a:ln>
        </p:spPr>
        <p:txBody>
          <a:bodyPr anchorCtr="0" anchor="t" bIns="0" lIns="101600" spcFirstLastPara="1" rIns="82550" wrap="square" tIns="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235750" y="1421729"/>
            <a:ext cx="5342400" cy="381600"/>
          </a:xfrm>
          <a:prstGeom prst="rect">
            <a:avLst/>
          </a:prstGeom>
          <a:noFill/>
          <a:ln>
            <a:noFill/>
          </a:ln>
        </p:spPr>
        <p:txBody>
          <a:bodyPr anchorCtr="0" anchor="t" bIns="38100" lIns="101600" spcFirstLastPara="1" rIns="76200" wrap="square" tIns="38100">
            <a:normAutofit/>
          </a:bodyPr>
          <a:lstStyle>
            <a:lvl1pPr indent="-228600" lvl="0" marL="457200" algn="l">
              <a:lnSpc>
                <a:spcPct val="100000"/>
              </a:lnSpc>
              <a:spcBef>
                <a:spcPts val="0"/>
              </a:spcBef>
              <a:spcAft>
                <a:spcPts val="0"/>
              </a:spcAft>
              <a:buClr>
                <a:srgbClr val="3F3F3F"/>
              </a:buClr>
              <a:buSzPts val="2000"/>
              <a:buNone/>
              <a:defRPr b="1" sz="2000">
                <a:solidFill>
                  <a:srgbClr val="3F3F3F"/>
                </a:solidFill>
              </a:defRPr>
            </a:lvl1pPr>
            <a:lvl2pPr indent="-228600" lvl="1" marL="914400" algn="l">
              <a:lnSpc>
                <a:spcPct val="120000"/>
              </a:lnSpc>
              <a:spcBef>
                <a:spcPts val="1000"/>
              </a:spcBef>
              <a:spcAft>
                <a:spcPts val="0"/>
              </a:spcAft>
              <a:buClr>
                <a:srgbClr val="595959"/>
              </a:buClr>
              <a:buSzPts val="2000"/>
              <a:buNone/>
              <a:defRPr b="1" sz="2000"/>
            </a:lvl2pPr>
            <a:lvl3pPr indent="-228600" lvl="2" marL="1371600" algn="l">
              <a:lnSpc>
                <a:spcPct val="120000"/>
              </a:lnSpc>
              <a:spcBef>
                <a:spcPts val="600"/>
              </a:spcBef>
              <a:spcAft>
                <a:spcPts val="0"/>
              </a:spcAft>
              <a:buClr>
                <a:srgbClr val="595959"/>
              </a:buClr>
              <a:buSzPts val="1800"/>
              <a:buNone/>
              <a:defRPr b="1" sz="1800"/>
            </a:lvl3pPr>
            <a:lvl4pPr indent="-228600" lvl="3" marL="1828800" algn="l">
              <a:lnSpc>
                <a:spcPct val="120000"/>
              </a:lnSpc>
              <a:spcBef>
                <a:spcPts val="600"/>
              </a:spcBef>
              <a:spcAft>
                <a:spcPts val="0"/>
              </a:spcAft>
              <a:buClr>
                <a:srgbClr val="595959"/>
              </a:buClr>
              <a:buSzPts val="1600"/>
              <a:buNone/>
              <a:defRPr b="1" sz="1600"/>
            </a:lvl4pPr>
            <a:lvl5pPr indent="-228600" lvl="4" marL="2286000" algn="l">
              <a:lnSpc>
                <a:spcPct val="120000"/>
              </a:lnSpc>
              <a:spcBef>
                <a:spcPts val="3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235750" y="1854000"/>
            <a:ext cx="5342400" cy="4395600"/>
          </a:xfrm>
          <a:prstGeom prst="rect">
            <a:avLst/>
          </a:prstGeom>
          <a:noFill/>
          <a:ln>
            <a:noFill/>
          </a:ln>
        </p:spPr>
        <p:txBody>
          <a:bodyPr anchorCtr="0" anchor="t" bIns="0" lIns="101600" spcFirstLastPara="1" rIns="82550" wrap="square" tIns="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54" name="Shape 54"/>
        <p:cNvGrpSpPr/>
        <p:nvPr/>
      </p:nvGrpSpPr>
      <p:grpSpPr>
        <a:xfrm>
          <a:off x="0" y="0"/>
          <a:ext cx="0" cy="0"/>
          <a:chOff x="0" y="0"/>
          <a:chExt cx="0" cy="0"/>
        </a:xfrm>
      </p:grpSpPr>
      <p:sp>
        <p:nvSpPr>
          <p:cNvPr id="55" name="Google Shape;55;p9"/>
          <p:cNvSpPr/>
          <p:nvPr>
            <p:ph idx="2" type="pic"/>
          </p:nvPr>
        </p:nvSpPr>
        <p:spPr>
          <a:xfrm>
            <a:off x="608400" y="1555200"/>
            <a:ext cx="5233077" cy="4608000"/>
          </a:xfrm>
          <a:prstGeom prst="rect">
            <a:avLst/>
          </a:prstGeom>
          <a:noFill/>
          <a:ln>
            <a:noFill/>
          </a:ln>
        </p:spPr>
      </p:sp>
      <p:sp>
        <p:nvSpPr>
          <p:cNvPr id="56" name="Google Shape;56;p9"/>
          <p:cNvSpPr txBox="1"/>
          <p:nvPr>
            <p:ph idx="1" type="body"/>
          </p:nvPr>
        </p:nvSpPr>
        <p:spPr>
          <a:xfrm>
            <a:off x="6350400" y="1555200"/>
            <a:ext cx="5227200" cy="4608000"/>
          </a:xfrm>
          <a:prstGeom prst="rect">
            <a:avLst/>
          </a:prstGeom>
          <a:noFill/>
          <a:ln>
            <a:noFill/>
          </a:ln>
        </p:spPr>
        <p:txBody>
          <a:bodyPr anchorCtr="0" anchor="t" bIns="46800" lIns="90000" spcFirstLastPara="1" rIns="90000" wrap="square" tIns="46800">
            <a:normAutofit/>
          </a:bodyPr>
          <a:lstStyle>
            <a:lvl1pPr indent="-228600" lvl="0" marL="457200" algn="l">
              <a:lnSpc>
                <a:spcPct val="130000"/>
              </a:lnSpc>
              <a:spcBef>
                <a:spcPts val="0"/>
              </a:spcBef>
              <a:spcAft>
                <a:spcPts val="0"/>
              </a:spcAft>
              <a:buClr>
                <a:srgbClr val="595959"/>
              </a:buClr>
              <a:buSzPts val="1600"/>
              <a:buNone/>
              <a:defRPr sz="1600"/>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60" name="Google Shape;60;p9"/>
          <p:cNvSpPr txBox="1"/>
          <p:nvPr>
            <p:ph type="title"/>
          </p:nvPr>
        </p:nvSpPr>
        <p:spPr>
          <a:xfrm>
            <a:off x="608400" y="608400"/>
            <a:ext cx="10969200" cy="7056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1" name="Shape 61"/>
        <p:cNvGrpSpPr/>
        <p:nvPr/>
      </p:nvGrpSpPr>
      <p:grpSpPr>
        <a:xfrm>
          <a:off x="0" y="0"/>
          <a:ext cx="0" cy="0"/>
          <a:chOff x="0" y="0"/>
          <a:chExt cx="0" cy="0"/>
        </a:xfrm>
      </p:grpSpPr>
      <p:sp>
        <p:nvSpPr>
          <p:cNvPr id="62" name="Google Shape;62;p10"/>
          <p:cNvSpPr txBox="1"/>
          <p:nvPr>
            <p:ph type="title"/>
          </p:nvPr>
        </p:nvSpPr>
        <p:spPr>
          <a:xfrm rot="5400000">
            <a:off x="8242200" y="2907000"/>
            <a:ext cx="5029200" cy="10440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rot="5400000">
            <a:off x="2984400" y="-1155600"/>
            <a:ext cx="5029200" cy="9169200"/>
          </a:xfrm>
          <a:prstGeom prst="rect">
            <a:avLst/>
          </a:prstGeom>
          <a:noFill/>
          <a:ln>
            <a:noFill/>
          </a:ln>
        </p:spPr>
        <p:txBody>
          <a:bodyPr anchorCtr="0" anchor="t" bIns="46800" lIns="46800" spcFirstLastPara="1" rIns="468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30200" lvl="1" marL="914400" algn="l">
              <a:lnSpc>
                <a:spcPct val="120000"/>
              </a:lnSpc>
              <a:spcBef>
                <a:spcPts val="1000"/>
              </a:spcBef>
              <a:spcAft>
                <a:spcPts val="0"/>
              </a:spcAft>
              <a:buClr>
                <a:srgbClr val="595959"/>
              </a:buClr>
              <a:buSzPts val="1600"/>
              <a:buChar char="●"/>
              <a:defRPr/>
            </a:lvl2pPr>
            <a:lvl3pPr indent="-330200" lvl="2" marL="1371600" algn="l">
              <a:lnSpc>
                <a:spcPct val="120000"/>
              </a:lnSpc>
              <a:spcBef>
                <a:spcPts val="600"/>
              </a:spcBef>
              <a:spcAft>
                <a:spcPts val="0"/>
              </a:spcAft>
              <a:buClr>
                <a:srgbClr val="595959"/>
              </a:buClr>
              <a:buSzPts val="1600"/>
              <a:buChar char="●"/>
              <a:defRPr/>
            </a:lvl3pPr>
            <a:lvl4pPr indent="-317500" lvl="3" marL="1828800" algn="l">
              <a:lnSpc>
                <a:spcPct val="120000"/>
              </a:lnSpc>
              <a:spcBef>
                <a:spcPts val="600"/>
              </a:spcBef>
              <a:spcAft>
                <a:spcPts val="0"/>
              </a:spcAft>
              <a:buClr>
                <a:srgbClr val="595959"/>
              </a:buClr>
              <a:buSzPts val="1400"/>
              <a:buChar char="•"/>
              <a:defRPr/>
            </a:lvl4pPr>
            <a:lvl5pPr indent="-317500" lvl="4" marL="2286000" algn="l">
              <a:lnSpc>
                <a:spcPct val="120000"/>
              </a:lnSpc>
              <a:spcBef>
                <a:spcPts val="300"/>
              </a:spcBef>
              <a:spcAft>
                <a:spcPts val="0"/>
              </a:spcAft>
              <a:buClr>
                <a:srgbClr val="595959"/>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8400" y="608400"/>
            <a:ext cx="10969200" cy="705600"/>
          </a:xfrm>
          <a:prstGeom prst="rect">
            <a:avLst/>
          </a:prstGeom>
          <a:noFill/>
          <a:ln>
            <a:noFill/>
          </a:ln>
        </p:spPr>
        <p:txBody>
          <a:bodyPr anchorCtr="0" anchor="ctr" bIns="46975" lIns="90150" spcFirstLastPara="1" rIns="90150" wrap="square" tIns="46975">
            <a:normAutofit/>
          </a:bodyPr>
          <a:lstStyle>
            <a:lvl1pPr lvl="0" marR="0" rtl="0" algn="l">
              <a:lnSpc>
                <a:spcPct val="100000"/>
              </a:lnSpc>
              <a:spcBef>
                <a:spcPts val="0"/>
              </a:spcBef>
              <a:spcAft>
                <a:spcPts val="0"/>
              </a:spcAft>
              <a:buClr>
                <a:srgbClr val="262626"/>
              </a:buClr>
              <a:buSzPts val="3600"/>
              <a:buFont typeface="Arial"/>
              <a:buNone/>
              <a:defRPr b="0"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8400" y="1490400"/>
            <a:ext cx="10969200" cy="4759200"/>
          </a:xfrm>
          <a:prstGeom prst="rect">
            <a:avLst/>
          </a:prstGeom>
          <a:noFill/>
          <a:ln>
            <a:noFill/>
          </a:ln>
        </p:spPr>
        <p:txBody>
          <a:bodyPr anchorCtr="0" anchor="t" bIns="46800" lIns="90000" spcFirstLastPara="1" rIns="90000" wrap="square" tIns="46800">
            <a:normAutofit/>
          </a:bodyPr>
          <a:lstStyle>
            <a:lvl1pPr indent="-342900" lvl="0" marL="457200" marR="0" rtl="0" algn="l">
              <a:lnSpc>
                <a:spcPct val="130000"/>
              </a:lnSpc>
              <a:spcBef>
                <a:spcPts val="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1pPr>
            <a:lvl2pPr indent="-330200" lvl="1" marL="914400" marR="0" rtl="0" algn="l">
              <a:lnSpc>
                <a:spcPct val="120000"/>
              </a:lnSpc>
              <a:spcBef>
                <a:spcPts val="100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lnSpc>
                <a:spcPct val="120000"/>
              </a:lnSpc>
              <a:spcBef>
                <a:spcPts val="60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17500" lvl="3" marL="1828800" marR="0" rtl="0" algn="l">
              <a:lnSpc>
                <a:spcPct val="120000"/>
              </a:lnSpc>
              <a:spcBef>
                <a:spcPts val="600"/>
              </a:spcBef>
              <a:spcAft>
                <a:spcPts val="0"/>
              </a:spcAft>
              <a:buClr>
                <a:srgbClr val="595959"/>
              </a:buClr>
              <a:buSzPts val="1400"/>
              <a:buFont typeface="Noto Sans Symbols"/>
              <a:buChar char="•"/>
              <a:defRPr b="0" i="0" sz="1400" u="none" cap="none" strike="noStrike">
                <a:solidFill>
                  <a:srgbClr val="595959"/>
                </a:solidFill>
                <a:latin typeface="Arial"/>
                <a:ea typeface="Arial"/>
                <a:cs typeface="Arial"/>
                <a:sym typeface="Arial"/>
              </a:defRPr>
            </a:lvl4pPr>
            <a:lvl5pPr indent="-317500" lvl="4" marL="2286000" marR="0" rtl="0" algn="l">
              <a:lnSpc>
                <a:spcPct val="120000"/>
              </a:lnSpc>
              <a:spcBef>
                <a:spcPts val="30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title"/>
          </p:nvPr>
        </p:nvSpPr>
        <p:spPr>
          <a:xfrm>
            <a:off x="608400" y="608400"/>
            <a:ext cx="10969200" cy="705600"/>
          </a:xfrm>
          <a:prstGeom prst="rect">
            <a:avLst/>
          </a:prstGeom>
        </p:spPr>
        <p:txBody>
          <a:bodyPr anchorCtr="0" anchor="ctr" bIns="46800" lIns="90000" spcFirstLastPara="1" rIns="90000" wrap="square" tIns="46800">
            <a:normAutofit/>
          </a:bodyPr>
          <a:lstStyle/>
          <a:p>
            <a:pPr indent="0" lvl="0" marL="0" rtl="0" algn="l">
              <a:spcBef>
                <a:spcPts val="0"/>
              </a:spcBef>
              <a:spcAft>
                <a:spcPts val="0"/>
              </a:spcAft>
              <a:buNone/>
            </a:pPr>
            <a:r>
              <a:rPr lang="zh-CN"/>
              <a:t>                             </a:t>
            </a:r>
            <a:r>
              <a:rPr lang="zh-CN" sz="3900"/>
              <a:t>Bittorrent Network</a:t>
            </a:r>
            <a:endParaRPr sz="3900"/>
          </a:p>
        </p:txBody>
      </p:sp>
      <p:sp>
        <p:nvSpPr>
          <p:cNvPr id="83" name="Google Shape;83;p13"/>
          <p:cNvSpPr txBox="1"/>
          <p:nvPr>
            <p:ph idx="1" type="body"/>
          </p:nvPr>
        </p:nvSpPr>
        <p:spPr>
          <a:xfrm>
            <a:off x="1222800" y="1490400"/>
            <a:ext cx="10969200" cy="4759200"/>
          </a:xfrm>
          <a:prstGeom prst="rect">
            <a:avLst/>
          </a:prstGeom>
        </p:spPr>
        <p:txBody>
          <a:bodyPr anchorCtr="0" anchor="t" bIns="46800" lIns="90000" spcFirstLastPara="1" rIns="90000" wrap="square" tIns="46800">
            <a:normAutofit/>
          </a:bodyPr>
          <a:lstStyle/>
          <a:p>
            <a:pPr indent="0" lvl="0" marL="0" rtl="0" algn="l">
              <a:lnSpc>
                <a:spcPct val="100000"/>
              </a:lnSpc>
              <a:spcBef>
                <a:spcPts val="0"/>
              </a:spcBef>
              <a:spcAft>
                <a:spcPts val="0"/>
              </a:spcAft>
              <a:buNone/>
            </a:pPr>
            <a:r>
              <a:t/>
            </a:r>
            <a:endParaRPr sz="3600">
              <a:solidFill>
                <a:srgbClr val="262626"/>
              </a:solidFill>
            </a:endParaRPr>
          </a:p>
          <a:p>
            <a:pPr indent="0" lvl="0" marL="0" rtl="0" algn="l">
              <a:lnSpc>
                <a:spcPct val="100000"/>
              </a:lnSpc>
              <a:spcBef>
                <a:spcPts val="0"/>
              </a:spcBef>
              <a:spcAft>
                <a:spcPts val="0"/>
              </a:spcAft>
              <a:buNone/>
            </a:pPr>
            <a:r>
              <a:t/>
            </a:r>
            <a:endParaRPr sz="3600">
              <a:solidFill>
                <a:srgbClr val="262626"/>
              </a:solidFill>
            </a:endParaRPr>
          </a:p>
          <a:p>
            <a:pPr indent="0" lvl="0" marL="0" rtl="0" algn="l">
              <a:lnSpc>
                <a:spcPct val="100000"/>
              </a:lnSpc>
              <a:spcBef>
                <a:spcPts val="0"/>
              </a:spcBef>
              <a:spcAft>
                <a:spcPts val="0"/>
              </a:spcAft>
              <a:buNone/>
            </a:pPr>
            <a:r>
              <a:rPr lang="zh-CN" sz="3100">
                <a:solidFill>
                  <a:srgbClr val="262626"/>
                </a:solidFill>
              </a:rPr>
              <a:t>Monkeys:</a:t>
            </a:r>
            <a:endParaRPr sz="3100">
              <a:solidFill>
                <a:srgbClr val="262626"/>
              </a:solidFill>
            </a:endParaRPr>
          </a:p>
          <a:p>
            <a:pPr indent="0" lvl="0" marL="0" rtl="0" algn="l">
              <a:lnSpc>
                <a:spcPct val="100000"/>
              </a:lnSpc>
              <a:spcBef>
                <a:spcPts val="0"/>
              </a:spcBef>
              <a:spcAft>
                <a:spcPts val="0"/>
              </a:spcAft>
              <a:buNone/>
            </a:pPr>
            <a:r>
              <a:rPr lang="zh-CN" sz="2500">
                <a:solidFill>
                  <a:srgbClr val="262626"/>
                </a:solidFill>
              </a:rPr>
              <a:t>Gabriel West</a:t>
            </a:r>
            <a:endParaRPr sz="2500">
              <a:solidFill>
                <a:srgbClr val="262626"/>
              </a:solidFill>
            </a:endParaRPr>
          </a:p>
          <a:p>
            <a:pPr indent="0" lvl="0" marL="0" rtl="0" algn="l">
              <a:lnSpc>
                <a:spcPct val="100000"/>
              </a:lnSpc>
              <a:spcBef>
                <a:spcPts val="0"/>
              </a:spcBef>
              <a:spcAft>
                <a:spcPts val="0"/>
              </a:spcAft>
              <a:buNone/>
            </a:pPr>
            <a:r>
              <a:rPr lang="zh-CN" sz="2500">
                <a:solidFill>
                  <a:srgbClr val="262626"/>
                </a:solidFill>
              </a:rPr>
              <a:t>Yifei.Xie</a:t>
            </a:r>
            <a:endParaRPr sz="2500">
              <a:solidFill>
                <a:srgbClr val="262626"/>
              </a:solidFill>
            </a:endParaRPr>
          </a:p>
          <a:p>
            <a:pPr indent="0" lvl="0" marL="0" rtl="0" algn="l">
              <a:lnSpc>
                <a:spcPct val="100000"/>
              </a:lnSpc>
              <a:spcBef>
                <a:spcPts val="0"/>
              </a:spcBef>
              <a:spcAft>
                <a:spcPts val="0"/>
              </a:spcAft>
              <a:buNone/>
            </a:pPr>
            <a:r>
              <a:rPr lang="zh-CN" sz="2500">
                <a:solidFill>
                  <a:srgbClr val="262626"/>
                </a:solidFill>
              </a:rPr>
              <a:t>Hongxiang He</a:t>
            </a:r>
            <a:endParaRPr sz="2500">
              <a:solidFill>
                <a:srgbClr val="262626"/>
              </a:solidFill>
            </a:endParaRPr>
          </a:p>
          <a:p>
            <a:pPr indent="0" lvl="0" marL="0" rtl="0" algn="l">
              <a:lnSpc>
                <a:spcPct val="100000"/>
              </a:lnSpc>
              <a:spcBef>
                <a:spcPts val="0"/>
              </a:spcBef>
              <a:spcAft>
                <a:spcPts val="0"/>
              </a:spcAft>
              <a:buNone/>
            </a:pPr>
            <a:r>
              <a:rPr lang="zh-CN" sz="2900">
                <a:solidFill>
                  <a:srgbClr val="262626"/>
                </a:solidFill>
              </a:rPr>
              <a:t>         </a:t>
            </a:r>
            <a:endParaRPr sz="2900">
              <a:solidFill>
                <a:srgbClr val="262626"/>
              </a:solidFill>
            </a:endParaRPr>
          </a:p>
          <a:p>
            <a:pPr indent="0" lvl="0" marL="0" rtl="0" algn="l">
              <a:lnSpc>
                <a:spcPct val="100000"/>
              </a:lnSpc>
              <a:spcBef>
                <a:spcPts val="0"/>
              </a:spcBef>
              <a:spcAft>
                <a:spcPts val="0"/>
              </a:spcAft>
              <a:buNone/>
            </a:pPr>
            <a:r>
              <a:rPr lang="zh-CN" sz="3100">
                <a:solidFill>
                  <a:srgbClr val="262626"/>
                </a:solidFill>
              </a:rPr>
              <a:t>                                            </a:t>
            </a:r>
            <a:r>
              <a:rPr lang="zh-CN" sz="3600">
                <a:solidFill>
                  <a:srgbClr val="262626"/>
                </a:solidFill>
              </a:rPr>
              <a:t>        </a:t>
            </a:r>
            <a:endParaRPr sz="3600">
              <a:solidFill>
                <a:srgbClr val="262626"/>
              </a:solidFill>
            </a:endParaRPr>
          </a:p>
          <a:p>
            <a:pPr indent="0" lvl="0" marL="0" rtl="0" algn="l">
              <a:lnSpc>
                <a:spcPct val="100000"/>
              </a:lnSpc>
              <a:spcBef>
                <a:spcPts val="0"/>
              </a:spcBef>
              <a:spcAft>
                <a:spcPts val="0"/>
              </a:spcAft>
              <a:buNone/>
            </a:pPr>
            <a:r>
              <a:rPr lang="zh-CN" sz="3600">
                <a:solidFill>
                  <a:srgbClr val="262626"/>
                </a:solidFill>
              </a:rPr>
              <a:t>                                                                  </a:t>
            </a:r>
            <a:endParaRPr/>
          </a:p>
        </p:txBody>
      </p:sp>
      <p:pic>
        <p:nvPicPr>
          <p:cNvPr id="84" name="Google Shape;84;p13"/>
          <p:cNvPicPr preferRelativeResize="0"/>
          <p:nvPr/>
        </p:nvPicPr>
        <p:blipFill rotWithShape="1">
          <a:blip r:embed="rId3">
            <a:alphaModFix/>
          </a:blip>
          <a:srcRect b="0" l="0" r="0" t="0"/>
          <a:stretch/>
        </p:blipFill>
        <p:spPr>
          <a:xfrm>
            <a:off x="8051550" y="5352910"/>
            <a:ext cx="3996690" cy="7385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3613" y="125600"/>
            <a:ext cx="10969200" cy="705600"/>
          </a:xfrm>
          <a:prstGeom prst="rect">
            <a:avLst/>
          </a:prstGeom>
        </p:spPr>
        <p:txBody>
          <a:bodyPr anchorCtr="0" anchor="ctr" bIns="46800" lIns="90000" spcFirstLastPara="1" rIns="90000" wrap="square" tIns="46800">
            <a:normAutofit/>
          </a:bodyPr>
          <a:lstStyle/>
          <a:p>
            <a:pPr indent="0" lvl="0" marL="0" rtl="0" algn="l">
              <a:spcBef>
                <a:spcPts val="0"/>
              </a:spcBef>
              <a:spcAft>
                <a:spcPts val="0"/>
              </a:spcAft>
              <a:buNone/>
            </a:pPr>
            <a:r>
              <a:rPr lang="zh-CN"/>
              <a:t>G</a:t>
            </a:r>
            <a:r>
              <a:rPr lang="zh-CN"/>
              <a:t>eneral proposed approach / mechanism</a:t>
            </a:r>
            <a:endParaRPr/>
          </a:p>
        </p:txBody>
      </p:sp>
      <p:sp>
        <p:nvSpPr>
          <p:cNvPr id="148" name="Google Shape;148;p22"/>
          <p:cNvSpPr txBox="1"/>
          <p:nvPr>
            <p:ph idx="1" type="body"/>
          </p:nvPr>
        </p:nvSpPr>
        <p:spPr>
          <a:xfrm>
            <a:off x="456613" y="1008925"/>
            <a:ext cx="10969200" cy="705600"/>
          </a:xfrm>
          <a:prstGeom prst="rect">
            <a:avLst/>
          </a:prstGeom>
        </p:spPr>
        <p:txBody>
          <a:bodyPr anchorCtr="0" anchor="t" bIns="46800" lIns="90000" spcFirstLastPara="1" rIns="90000" wrap="square" tIns="46800">
            <a:normAutofit/>
          </a:bodyPr>
          <a:lstStyle/>
          <a:p>
            <a:pPr indent="0" lvl="0" marL="0" rtl="0" algn="l">
              <a:spcBef>
                <a:spcPts val="0"/>
              </a:spcBef>
              <a:spcAft>
                <a:spcPts val="1000"/>
              </a:spcAft>
              <a:buNone/>
            </a:pPr>
            <a:r>
              <a:rPr lang="zh-CN" sz="2400">
                <a:solidFill>
                  <a:schemeClr val="dk1"/>
                </a:solidFill>
                <a:latin typeface="Times New Roman"/>
                <a:ea typeface="Times New Roman"/>
                <a:cs typeface="Times New Roman"/>
                <a:sym typeface="Times New Roman"/>
              </a:rPr>
              <a:t>Incentive？</a:t>
            </a:r>
            <a:endParaRPr sz="2400">
              <a:solidFill>
                <a:schemeClr val="dk1"/>
              </a:solidFill>
              <a:latin typeface="Times New Roman"/>
              <a:ea typeface="Times New Roman"/>
              <a:cs typeface="Times New Roman"/>
              <a:sym typeface="Times New Roman"/>
            </a:endParaRPr>
          </a:p>
        </p:txBody>
      </p:sp>
      <p:sp>
        <p:nvSpPr>
          <p:cNvPr id="149" name="Google Shape;149;p22"/>
          <p:cNvSpPr txBox="1"/>
          <p:nvPr/>
        </p:nvSpPr>
        <p:spPr>
          <a:xfrm>
            <a:off x="453613" y="1631850"/>
            <a:ext cx="8178300" cy="571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Clr>
                <a:schemeClr val="dk1"/>
              </a:buClr>
              <a:buSzPts val="1100"/>
              <a:buFont typeface="Arial"/>
              <a:buNone/>
            </a:pPr>
            <a:r>
              <a:rPr lang="zh-CN" sz="2400">
                <a:solidFill>
                  <a:schemeClr val="dk1"/>
                </a:solidFill>
                <a:latin typeface="Times New Roman"/>
                <a:ea typeface="Times New Roman"/>
                <a:cs typeface="Times New Roman"/>
                <a:sym typeface="Times New Roman"/>
              </a:rPr>
              <a:t>punishment！</a:t>
            </a:r>
            <a:endParaRPr sz="1800">
              <a:solidFill>
                <a:srgbClr val="595959"/>
              </a:solidFill>
              <a:latin typeface="Times New Roman"/>
              <a:ea typeface="Times New Roman"/>
              <a:cs typeface="Times New Roman"/>
              <a:sym typeface="Times New Roman"/>
            </a:endParaRPr>
          </a:p>
        </p:txBody>
      </p:sp>
      <p:sp>
        <p:nvSpPr>
          <p:cNvPr id="150" name="Google Shape;150;p22"/>
          <p:cNvSpPr txBox="1"/>
          <p:nvPr/>
        </p:nvSpPr>
        <p:spPr>
          <a:xfrm>
            <a:off x="456612" y="3471463"/>
            <a:ext cx="60501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1"/>
                </a:solidFill>
                <a:latin typeface="Times New Roman"/>
                <a:ea typeface="Times New Roman"/>
                <a:cs typeface="Times New Roman"/>
                <a:sym typeface="Times New Roman"/>
              </a:rPr>
              <a:t>       is a penalty function, so that </a:t>
            </a:r>
            <a:endParaRPr sz="1800">
              <a:solidFill>
                <a:schemeClr val="dk1"/>
              </a:solidFill>
              <a:latin typeface="Times New Roman"/>
              <a:ea typeface="Times New Roman"/>
              <a:cs typeface="Times New Roman"/>
              <a:sym typeface="Times New Roman"/>
            </a:endParaRPr>
          </a:p>
        </p:txBody>
      </p:sp>
      <p:pic>
        <p:nvPicPr>
          <p:cNvPr id="151" name="Google Shape;151;p22"/>
          <p:cNvPicPr preferRelativeResize="0"/>
          <p:nvPr/>
        </p:nvPicPr>
        <p:blipFill>
          <a:blip r:embed="rId3">
            <a:alphaModFix/>
          </a:blip>
          <a:stretch>
            <a:fillRect/>
          </a:stretch>
        </p:blipFill>
        <p:spPr>
          <a:xfrm>
            <a:off x="306388" y="3372663"/>
            <a:ext cx="647700" cy="647700"/>
          </a:xfrm>
          <a:prstGeom prst="rect">
            <a:avLst/>
          </a:prstGeom>
          <a:noFill/>
          <a:ln>
            <a:noFill/>
          </a:ln>
        </p:spPr>
      </p:pic>
      <p:sp>
        <p:nvSpPr>
          <p:cNvPr id="152" name="Google Shape;152;p22"/>
          <p:cNvSpPr/>
          <p:nvPr/>
        </p:nvSpPr>
        <p:spPr>
          <a:xfrm>
            <a:off x="1522238" y="4946450"/>
            <a:ext cx="699600" cy="5715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
        <p:nvSpPr>
          <p:cNvPr id="153" name="Google Shape;153;p22"/>
          <p:cNvSpPr txBox="1"/>
          <p:nvPr/>
        </p:nvSpPr>
        <p:spPr>
          <a:xfrm>
            <a:off x="1399388" y="5517950"/>
            <a:ext cx="48774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595959"/>
                </a:solidFill>
                <a:latin typeface="Times New Roman"/>
                <a:ea typeface="Times New Roman"/>
                <a:cs typeface="Times New Roman"/>
                <a:sym typeface="Times New Roman"/>
              </a:rPr>
              <a:t>freerider                		</a:t>
            </a:r>
            <a:r>
              <a:rPr lang="zh-CN" sz="1800">
                <a:solidFill>
                  <a:schemeClr val="dk1"/>
                </a:solidFill>
                <a:latin typeface="Times New Roman"/>
                <a:ea typeface="Times New Roman"/>
                <a:cs typeface="Times New Roman"/>
                <a:sym typeface="Times New Roman"/>
              </a:rPr>
              <a:t>contributor</a:t>
            </a:r>
            <a:endParaRPr sz="1800">
              <a:solidFill>
                <a:srgbClr val="595959"/>
              </a:solidFill>
              <a:latin typeface="Times New Roman"/>
              <a:ea typeface="Times New Roman"/>
              <a:cs typeface="Times New Roman"/>
              <a:sym typeface="Times New Roman"/>
            </a:endParaRPr>
          </a:p>
        </p:txBody>
      </p:sp>
      <p:sp>
        <p:nvSpPr>
          <p:cNvPr id="154" name="Google Shape;154;p22"/>
          <p:cNvSpPr/>
          <p:nvPr/>
        </p:nvSpPr>
        <p:spPr>
          <a:xfrm>
            <a:off x="3940913" y="4946450"/>
            <a:ext cx="699600" cy="5715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
        <p:nvSpPr>
          <p:cNvPr id="155" name="Google Shape;155;p22"/>
          <p:cNvSpPr txBox="1"/>
          <p:nvPr/>
        </p:nvSpPr>
        <p:spPr>
          <a:xfrm>
            <a:off x="7229213" y="1714525"/>
            <a:ext cx="4768500" cy="244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1"/>
                </a:solidFill>
                <a:latin typeface="Times New Roman"/>
                <a:ea typeface="Times New Roman"/>
                <a:cs typeface="Times New Roman"/>
                <a:sym typeface="Times New Roman"/>
              </a:rPr>
              <a:t>Under punishment policy, a player would rather cooperate than defect.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chemeClr val="dk1"/>
                </a:solidFill>
                <a:latin typeface="Times New Roman"/>
                <a:ea typeface="Times New Roman"/>
                <a:cs typeface="Times New Roman"/>
                <a:sym typeface="Times New Roman"/>
              </a:rPr>
              <a:t>Punishment can make freesider or  Low-contributing player </a:t>
            </a:r>
            <a:r>
              <a:rPr lang="zh-CN" sz="1800">
                <a:solidFill>
                  <a:schemeClr val="dk1"/>
                </a:solidFill>
                <a:latin typeface="Times New Roman"/>
                <a:ea typeface="Times New Roman"/>
                <a:cs typeface="Times New Roman"/>
                <a:sym typeface="Times New Roman"/>
              </a:rPr>
              <a:t>download</a:t>
            </a:r>
            <a:r>
              <a:rPr lang="zh-CN" sz="1800">
                <a:solidFill>
                  <a:schemeClr val="dk1"/>
                </a:solidFill>
                <a:latin typeface="Times New Roman"/>
                <a:ea typeface="Times New Roman"/>
                <a:cs typeface="Times New Roman"/>
                <a:sym typeface="Times New Roman"/>
              </a:rPr>
              <a:t> slower.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chemeClr val="dk1"/>
                </a:solidFill>
                <a:latin typeface="Times New Roman"/>
                <a:ea typeface="Times New Roman"/>
                <a:cs typeface="Times New Roman"/>
                <a:sym typeface="Times New Roman"/>
              </a:rPr>
              <a:t>Another way would be…</a:t>
            </a:r>
            <a:endParaRPr sz="1800">
              <a:solidFill>
                <a:schemeClr val="dk1"/>
              </a:solidFill>
              <a:latin typeface="Times New Roman"/>
              <a:ea typeface="Times New Roman"/>
              <a:cs typeface="Times New Roman"/>
              <a:sym typeface="Times New Roman"/>
            </a:endParaRPr>
          </a:p>
        </p:txBody>
      </p:sp>
      <p:graphicFrame>
        <p:nvGraphicFramePr>
          <p:cNvPr id="156" name="Google Shape;156;p22"/>
          <p:cNvGraphicFramePr/>
          <p:nvPr/>
        </p:nvGraphicFramePr>
        <p:xfrm>
          <a:off x="7229233" y="4520875"/>
          <a:ext cx="3000000" cy="3000000"/>
        </p:xfrm>
        <a:graphic>
          <a:graphicData uri="http://schemas.openxmlformats.org/drawingml/2006/table">
            <a:tbl>
              <a:tblPr bandRow="1" firstRow="1">
                <a:noFill/>
                <a:tableStyleId>{E41B775E-13A4-4B53-A0F3-39A256AE21DA}</a:tableStyleId>
              </a:tblPr>
              <a:tblGrid>
                <a:gridCol w="1093475"/>
                <a:gridCol w="1452875"/>
                <a:gridCol w="1511300"/>
              </a:tblGrid>
              <a:tr h="365750">
                <a:tc>
                  <a:txBody>
                    <a:bodyPr/>
                    <a:lstStyle/>
                    <a:p>
                      <a:pPr indent="0" lvl="0" marL="0" marR="0" rtl="0" algn="l">
                        <a:spcBef>
                          <a:spcPts val="0"/>
                        </a:spcBef>
                        <a:spcAft>
                          <a:spcPts val="0"/>
                        </a:spcAft>
                        <a:buClr>
                          <a:schemeClr val="dk1"/>
                        </a:buClr>
                        <a:buSzPts val="1800"/>
                        <a:buFont typeface="Arial"/>
                        <a:buNone/>
                      </a:pPr>
                      <a:r>
                        <a:rPr lang="zh-CN" sz="1800" u="none" cap="none" strike="noStrike"/>
                        <a:t>BN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Active-B</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Lazy-B</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9900">
                <a:tc>
                  <a:txBody>
                    <a:bodyPr/>
                    <a:lstStyle/>
                    <a:p>
                      <a:pPr indent="0" lvl="0" marL="0" marR="0" rtl="0" algn="l">
                        <a:spcBef>
                          <a:spcPts val="0"/>
                        </a:spcBef>
                        <a:spcAft>
                          <a:spcPts val="0"/>
                        </a:spcAft>
                        <a:buClr>
                          <a:schemeClr val="dk1"/>
                        </a:buClr>
                        <a:buSzPts val="1800"/>
                        <a:buFont typeface="Arial"/>
                        <a:buNone/>
                      </a:pPr>
                      <a:r>
                        <a:rPr lang="zh-CN" sz="1800" u="none" cap="none" strike="noStrike"/>
                        <a:t>Active-A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(2,2)</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(0,3)</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0375">
                <a:tc>
                  <a:txBody>
                    <a:bodyPr/>
                    <a:lstStyle/>
                    <a:p>
                      <a:pPr indent="0" lvl="0" marL="0" marR="0" rtl="0" algn="l">
                        <a:spcBef>
                          <a:spcPts val="0"/>
                        </a:spcBef>
                        <a:spcAft>
                          <a:spcPts val="0"/>
                        </a:spcAft>
                        <a:buClr>
                          <a:schemeClr val="dk1"/>
                        </a:buClr>
                        <a:buSzPts val="1800"/>
                        <a:buFont typeface="Arial"/>
                        <a:buNone/>
                      </a:pPr>
                      <a:r>
                        <a:rPr lang="zh-CN" sz="1800" u="none" cap="none" strike="noStrike"/>
                        <a:t>Lazy-A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(3,0)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sng" cap="none" strike="noStrike"/>
                        <a:t>(1,1)</a:t>
                      </a:r>
                      <a:endParaRPr sz="1800" u="sng"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57" name="Google Shape;157;p22"/>
          <p:cNvPicPr preferRelativeResize="0"/>
          <p:nvPr/>
        </p:nvPicPr>
        <p:blipFill>
          <a:blip r:embed="rId4">
            <a:alphaModFix/>
          </a:blip>
          <a:stretch>
            <a:fillRect/>
          </a:stretch>
        </p:blipFill>
        <p:spPr>
          <a:xfrm>
            <a:off x="453613" y="2392713"/>
            <a:ext cx="4381500" cy="790575"/>
          </a:xfrm>
          <a:prstGeom prst="rect">
            <a:avLst/>
          </a:prstGeom>
          <a:noFill/>
          <a:ln>
            <a:noFill/>
          </a:ln>
        </p:spPr>
      </p:pic>
      <p:pic>
        <p:nvPicPr>
          <p:cNvPr id="158" name="Google Shape;158;p22"/>
          <p:cNvPicPr preferRelativeResize="0"/>
          <p:nvPr/>
        </p:nvPicPr>
        <p:blipFill>
          <a:blip r:embed="rId5">
            <a:alphaModFix/>
          </a:blip>
          <a:stretch>
            <a:fillRect/>
          </a:stretch>
        </p:blipFill>
        <p:spPr>
          <a:xfrm>
            <a:off x="266450" y="4054788"/>
            <a:ext cx="6962775" cy="857250"/>
          </a:xfrm>
          <a:prstGeom prst="rect">
            <a:avLst/>
          </a:prstGeom>
          <a:noFill/>
          <a:ln>
            <a:noFill/>
          </a:ln>
        </p:spPr>
      </p:pic>
      <p:pic>
        <p:nvPicPr>
          <p:cNvPr id="159" name="Google Shape;159;p22"/>
          <p:cNvPicPr preferRelativeResize="0"/>
          <p:nvPr/>
        </p:nvPicPr>
        <p:blipFill>
          <a:blip r:embed="rId6">
            <a:alphaModFix/>
          </a:blip>
          <a:stretch>
            <a:fillRect/>
          </a:stretch>
        </p:blipFill>
        <p:spPr>
          <a:xfrm>
            <a:off x="823813" y="6067425"/>
            <a:ext cx="3641100" cy="790575"/>
          </a:xfrm>
          <a:prstGeom prst="rect">
            <a:avLst/>
          </a:prstGeom>
          <a:noFill/>
          <a:ln>
            <a:noFill/>
          </a:ln>
        </p:spPr>
      </p:pic>
      <p:sp>
        <p:nvSpPr>
          <p:cNvPr id="160" name="Google Shape;160;p22"/>
          <p:cNvSpPr txBox="1"/>
          <p:nvPr/>
        </p:nvSpPr>
        <p:spPr>
          <a:xfrm>
            <a:off x="4384800" y="6233425"/>
            <a:ext cx="20199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dk1"/>
                </a:solidFill>
                <a:latin typeface="Times New Roman"/>
                <a:ea typeface="Times New Roman"/>
                <a:cs typeface="Times New Roman"/>
                <a:sym typeface="Times New Roman"/>
              </a:rPr>
              <a:t>other wise</a:t>
            </a:r>
            <a:endParaRPr sz="1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608225" y="465650"/>
            <a:ext cx="10969200" cy="4759200"/>
          </a:xfrm>
          <a:prstGeom prst="rect">
            <a:avLst/>
          </a:prstGeom>
        </p:spPr>
        <p:txBody>
          <a:bodyPr anchorCtr="0" anchor="t" bIns="46800" lIns="90000" spcFirstLastPara="1" rIns="90000" wrap="square" tIns="46800">
            <a:normAutofit/>
          </a:bodyPr>
          <a:lstStyle/>
          <a:p>
            <a:pPr indent="0" lvl="0" marL="0" rtl="0" algn="l">
              <a:spcBef>
                <a:spcPts val="0"/>
              </a:spcBef>
              <a:spcAft>
                <a:spcPts val="0"/>
              </a:spcAft>
              <a:buNone/>
            </a:pPr>
            <a:r>
              <a:rPr lang="zh-CN" sz="2500">
                <a:solidFill>
                  <a:schemeClr val="dk1"/>
                </a:solidFill>
                <a:latin typeface="Times New Roman"/>
                <a:ea typeface="Times New Roman"/>
                <a:cs typeface="Times New Roman"/>
                <a:sym typeface="Times New Roman"/>
              </a:rPr>
              <a:t>Quota System</a:t>
            </a:r>
            <a:endParaRPr sz="25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zh-CN">
                <a:solidFill>
                  <a:srgbClr val="000000"/>
                </a:solidFill>
                <a:latin typeface="Times New Roman"/>
                <a:ea typeface="Times New Roman"/>
                <a:cs typeface="Times New Roman"/>
                <a:sym typeface="Times New Roman"/>
              </a:rPr>
              <a:t>Under a Quota System, a player must upload at least a certain amount ​ to receive full benefits from the system. If you don’t achieve the requirement, you have to make up, and contribute                                .more profit to the community. With too much debit, the q</a:t>
            </a:r>
            <a:r>
              <a:rPr lang="zh-CN">
                <a:solidFill>
                  <a:srgbClr val="000000"/>
                </a:solidFill>
                <a:latin typeface="Times New Roman"/>
                <a:ea typeface="Times New Roman"/>
                <a:cs typeface="Times New Roman"/>
                <a:sym typeface="Times New Roman"/>
              </a:rPr>
              <a:t>uota System will stop your </a:t>
            </a:r>
            <a:r>
              <a:rPr lang="zh-CN">
                <a:solidFill>
                  <a:srgbClr val="000000"/>
                </a:solidFill>
                <a:latin typeface="Times New Roman"/>
                <a:ea typeface="Times New Roman"/>
                <a:cs typeface="Times New Roman"/>
                <a:sym typeface="Times New Roman"/>
              </a:rPr>
              <a:t>service. It is similar to the Vickrey–Clarke–Groves mechanism, except that in this case, the valuation of agent i is y_quota.</a:t>
            </a:r>
            <a:endParaRPr>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zh-CN">
                <a:solidFill>
                  <a:srgbClr val="000000"/>
                </a:solidFill>
                <a:latin typeface="Times New Roman"/>
                <a:ea typeface="Times New Roman"/>
                <a:cs typeface="Times New Roman"/>
                <a:sym typeface="Times New Roman"/>
              </a:rPr>
              <a:t>e.g. Private Tracker (PT)</a:t>
            </a:r>
            <a:endParaRPr>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zh-CN">
                <a:solidFill>
                  <a:srgbClr val="000000"/>
                </a:solidFill>
                <a:latin typeface="Times New Roman"/>
                <a:ea typeface="Times New Roman"/>
                <a:cs typeface="Times New Roman"/>
                <a:sym typeface="Times New Roman"/>
              </a:rPr>
              <a:t>It's private because you have to sign up. It will function through a website where people post the torrents and communicate in the forums</a:t>
            </a:r>
            <a:endParaRPr>
              <a:solidFill>
                <a:srgbClr val="000000"/>
              </a:solidFill>
              <a:latin typeface="Times New Roman"/>
              <a:ea typeface="Times New Roman"/>
              <a:cs typeface="Times New Roman"/>
              <a:sym typeface="Times New Roman"/>
            </a:endParaRPr>
          </a:p>
          <a:p>
            <a:pPr indent="0" lvl="0" marL="0" rtl="0" algn="l">
              <a:spcBef>
                <a:spcPts val="1000"/>
              </a:spcBef>
              <a:spcAft>
                <a:spcPts val="1000"/>
              </a:spcAft>
              <a:buNone/>
            </a:pPr>
            <a:r>
              <a:t/>
            </a:r>
            <a:endParaRPr>
              <a:solidFill>
                <a:srgbClr val="000000"/>
              </a:solidFill>
              <a:latin typeface="Times New Roman"/>
              <a:ea typeface="Times New Roman"/>
              <a:cs typeface="Times New Roman"/>
              <a:sym typeface="Times New Roman"/>
            </a:endParaRPr>
          </a:p>
        </p:txBody>
      </p:sp>
      <p:pic>
        <p:nvPicPr>
          <p:cNvPr id="166" name="Google Shape;166;p23"/>
          <p:cNvPicPr preferRelativeResize="0"/>
          <p:nvPr/>
        </p:nvPicPr>
        <p:blipFill>
          <a:blip r:embed="rId3">
            <a:alphaModFix/>
          </a:blip>
          <a:stretch>
            <a:fillRect/>
          </a:stretch>
        </p:blipFill>
        <p:spPr>
          <a:xfrm>
            <a:off x="6931575" y="1399200"/>
            <a:ext cx="1820975" cy="50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608400" y="1218620"/>
            <a:ext cx="10969200" cy="4759200"/>
          </a:xfrm>
          <a:prstGeom prst="rect">
            <a:avLst/>
          </a:prstGeom>
          <a:noFill/>
          <a:ln>
            <a:noFill/>
          </a:ln>
        </p:spPr>
        <p:txBody>
          <a:bodyPr anchorCtr="0" anchor="t" bIns="46800" lIns="90000" spcFirstLastPara="1" rIns="90000" wrap="square" tIns="46800">
            <a:normAutofit/>
          </a:bodyPr>
          <a:lstStyle/>
          <a:p>
            <a:pPr indent="0" lvl="0" marL="0" rtl="0" algn="l">
              <a:lnSpc>
                <a:spcPct val="130000"/>
              </a:lnSpc>
              <a:spcBef>
                <a:spcPts val="0"/>
              </a:spcBef>
              <a:spcAft>
                <a:spcPts val="0"/>
              </a:spcAft>
              <a:buClr>
                <a:srgbClr val="262626"/>
              </a:buClr>
              <a:buSzPts val="2400"/>
              <a:buNone/>
            </a:pPr>
            <a:r>
              <a:rPr lang="zh-CN" sz="2400">
                <a:solidFill>
                  <a:srgbClr val="262626"/>
                </a:solidFill>
                <a:latin typeface="Times New Roman"/>
                <a:ea typeface="Times New Roman"/>
                <a:cs typeface="Times New Roman"/>
                <a:sym typeface="Times New Roman"/>
              </a:rPr>
              <a:t>BitTorrent is a communication protocol for peer-to-peer file sharing, which enables users to distribute data and electronic files over the Internet in a decentralized manner.</a:t>
            </a:r>
            <a:endParaRPr sz="2400">
              <a:solidFill>
                <a:srgbClr val="262626"/>
              </a:solidFill>
              <a:latin typeface="Times New Roman"/>
              <a:ea typeface="Times New Roman"/>
              <a:cs typeface="Times New Roman"/>
              <a:sym typeface="Times New Roman"/>
            </a:endParaRPr>
          </a:p>
        </p:txBody>
      </p:sp>
      <p:pic>
        <p:nvPicPr>
          <p:cNvPr id="90" name="Google Shape;90;p14"/>
          <p:cNvPicPr preferRelativeResize="0"/>
          <p:nvPr/>
        </p:nvPicPr>
        <p:blipFill rotWithShape="1">
          <a:blip r:embed="rId3">
            <a:alphaModFix/>
          </a:blip>
          <a:srcRect b="5512" l="0" r="0" t="0"/>
          <a:stretch/>
        </p:blipFill>
        <p:spPr>
          <a:xfrm>
            <a:off x="191770" y="2845435"/>
            <a:ext cx="7210425" cy="2875280"/>
          </a:xfrm>
          <a:prstGeom prst="rect">
            <a:avLst/>
          </a:prstGeom>
          <a:noFill/>
          <a:ln>
            <a:noFill/>
          </a:ln>
        </p:spPr>
      </p:pic>
      <p:pic>
        <p:nvPicPr>
          <p:cNvPr id="91" name="Google Shape;91;p14"/>
          <p:cNvPicPr preferRelativeResize="0"/>
          <p:nvPr/>
        </p:nvPicPr>
        <p:blipFill rotWithShape="1">
          <a:blip r:embed="rId4">
            <a:alphaModFix/>
          </a:blip>
          <a:srcRect b="0" l="0" r="0" t="0"/>
          <a:stretch/>
        </p:blipFill>
        <p:spPr>
          <a:xfrm>
            <a:off x="7626350" y="305435"/>
            <a:ext cx="3996690" cy="738505"/>
          </a:xfrm>
          <a:prstGeom prst="rect">
            <a:avLst/>
          </a:prstGeom>
          <a:noFill/>
          <a:ln>
            <a:noFill/>
          </a:ln>
        </p:spPr>
      </p:pic>
      <p:pic>
        <p:nvPicPr>
          <p:cNvPr id="92" name="Google Shape;92;p14"/>
          <p:cNvPicPr preferRelativeResize="0"/>
          <p:nvPr/>
        </p:nvPicPr>
        <p:blipFill rotWithShape="1">
          <a:blip r:embed="rId5">
            <a:alphaModFix/>
          </a:blip>
          <a:srcRect b="0" l="0" r="0" t="0"/>
          <a:stretch/>
        </p:blipFill>
        <p:spPr>
          <a:xfrm>
            <a:off x="7260590" y="3148965"/>
            <a:ext cx="457200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3">
            <a:alphaModFix/>
          </a:blip>
          <a:srcRect b="0" l="0" r="0" t="0"/>
          <a:stretch/>
        </p:blipFill>
        <p:spPr>
          <a:xfrm>
            <a:off x="2557145" y="0"/>
            <a:ext cx="6858000" cy="6858000"/>
          </a:xfrm>
          <a:prstGeom prst="rect">
            <a:avLst/>
          </a:prstGeom>
          <a:noFill/>
          <a:ln>
            <a:noFill/>
          </a:ln>
        </p:spPr>
      </p:pic>
      <p:sp>
        <p:nvSpPr>
          <p:cNvPr id="98" name="Google Shape;98;p15"/>
          <p:cNvSpPr txBox="1"/>
          <p:nvPr/>
        </p:nvSpPr>
        <p:spPr>
          <a:xfrm>
            <a:off x="605790" y="593725"/>
            <a:ext cx="229362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CN" sz="3600" u="none" cap="none" strike="noStrike">
                <a:solidFill>
                  <a:schemeClr val="dk1"/>
                </a:solidFill>
                <a:latin typeface="Arial"/>
                <a:ea typeface="Arial"/>
                <a:cs typeface="Arial"/>
                <a:sym typeface="Arial"/>
              </a:rPr>
              <a:t>n players</a:t>
            </a:r>
            <a:endParaRPr sz="3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1439545" y="3212465"/>
            <a:ext cx="8332500" cy="3383400"/>
          </a:xfrm>
          <a:prstGeom prst="rect">
            <a:avLst/>
          </a:prstGeom>
          <a:noFill/>
          <a:ln>
            <a:noFill/>
          </a:ln>
        </p:spPr>
        <p:txBody>
          <a:bodyPr anchorCtr="0" anchor="t" bIns="46800" lIns="90000" spcFirstLastPara="1" rIns="90000" wrap="square" tIns="46800">
            <a:normAutofit/>
          </a:bodyPr>
          <a:lstStyle/>
          <a:p>
            <a:pPr indent="0" lvl="0" marL="0" rtl="0" algn="l">
              <a:lnSpc>
                <a:spcPct val="130000"/>
              </a:lnSpc>
              <a:spcBef>
                <a:spcPts val="0"/>
              </a:spcBef>
              <a:spcAft>
                <a:spcPts val="0"/>
              </a:spcAft>
              <a:buClr>
                <a:srgbClr val="595959"/>
              </a:buClr>
              <a:buSzPts val="1800"/>
              <a:buNone/>
            </a:pPr>
            <a:r>
              <a:t/>
            </a:r>
            <a:endParaRPr>
              <a:solidFill>
                <a:schemeClr val="dk1"/>
              </a:solidFill>
            </a:endParaRPr>
          </a:p>
          <a:p>
            <a:pPr indent="0" lvl="0" marL="0" rtl="0" algn="l">
              <a:lnSpc>
                <a:spcPct val="130000"/>
              </a:lnSpc>
              <a:spcBef>
                <a:spcPts val="1000"/>
              </a:spcBef>
              <a:spcAft>
                <a:spcPts val="0"/>
              </a:spcAft>
              <a:buClr>
                <a:srgbClr val="595959"/>
              </a:buClr>
              <a:buSzPts val="1800"/>
              <a:buNone/>
            </a:pPr>
            <a:r>
              <a:t/>
            </a:r>
            <a:endParaRPr>
              <a:solidFill>
                <a:schemeClr val="dk1"/>
              </a:solidFill>
            </a:endParaRPr>
          </a:p>
          <a:p>
            <a:pPr indent="457200" lvl="0" marL="0" rtl="0" algn="l">
              <a:lnSpc>
                <a:spcPct val="130000"/>
              </a:lnSpc>
              <a:spcBef>
                <a:spcPts val="1000"/>
              </a:spcBef>
              <a:spcAft>
                <a:spcPts val="0"/>
              </a:spcAft>
              <a:buClr>
                <a:srgbClr val="595959"/>
              </a:buClr>
              <a:buSzPts val="1800"/>
              <a:buNone/>
            </a:pPr>
            <a:r>
              <a:t/>
            </a:r>
            <a:endParaRPr/>
          </a:p>
        </p:txBody>
      </p:sp>
      <p:pic>
        <p:nvPicPr>
          <p:cNvPr id="104" name="Google Shape;104;p16"/>
          <p:cNvPicPr preferRelativeResize="0"/>
          <p:nvPr/>
        </p:nvPicPr>
        <p:blipFill>
          <a:blip r:embed="rId3">
            <a:alphaModFix/>
          </a:blip>
          <a:stretch>
            <a:fillRect/>
          </a:stretch>
        </p:blipFill>
        <p:spPr>
          <a:xfrm>
            <a:off x="978550" y="560500"/>
            <a:ext cx="10107248" cy="5487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0" l="0" r="0" t="0"/>
          <a:stretch/>
        </p:blipFill>
        <p:spPr>
          <a:xfrm>
            <a:off x="4576445" y="2686685"/>
            <a:ext cx="7239000" cy="4017010"/>
          </a:xfrm>
          <a:prstGeom prst="rect">
            <a:avLst/>
          </a:prstGeom>
          <a:noFill/>
          <a:ln>
            <a:noFill/>
          </a:ln>
        </p:spPr>
      </p:pic>
      <p:sp>
        <p:nvSpPr>
          <p:cNvPr id="110" name="Google Shape;110;p17"/>
          <p:cNvSpPr txBox="1"/>
          <p:nvPr/>
        </p:nvSpPr>
        <p:spPr>
          <a:xfrm>
            <a:off x="932815" y="1196335"/>
            <a:ext cx="9471000" cy="160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800">
                <a:solidFill>
                  <a:schemeClr val="dk1"/>
                </a:solidFill>
                <a:latin typeface="Calibri"/>
                <a:ea typeface="Calibri"/>
                <a:cs typeface="Calibri"/>
                <a:sym typeface="Calibri"/>
              </a:rPr>
              <a:t>① </a:t>
            </a:r>
            <a:r>
              <a:rPr lang="zh-CN" sz="1800">
                <a:solidFill>
                  <a:schemeClr val="dk1"/>
                </a:solidFill>
                <a:latin typeface="Arial"/>
                <a:ea typeface="Arial"/>
                <a:cs typeface="Arial"/>
                <a:sym typeface="Arial"/>
              </a:rPr>
              <a:t>Number of Nash equilibria in pure strategies                                        </a:t>
            </a:r>
            <a:r>
              <a:rPr lang="zh-CN" sz="1800">
                <a:solidFill>
                  <a:srgbClr val="FF0000"/>
                </a:solidFill>
                <a:latin typeface="Arial"/>
                <a:ea typeface="Arial"/>
                <a:cs typeface="Arial"/>
                <a:sym typeface="Arial"/>
              </a:rPr>
              <a:t>one</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zh-CN" sz="1800">
                <a:solidFill>
                  <a:schemeClr val="dk1"/>
                </a:solidFill>
                <a:latin typeface="Calibri"/>
                <a:ea typeface="Calibri"/>
                <a:cs typeface="Calibri"/>
                <a:sym typeface="Calibri"/>
              </a:rPr>
              <a:t>② </a:t>
            </a:r>
            <a:r>
              <a:rPr lang="zh-CN" sz="1800">
                <a:solidFill>
                  <a:schemeClr val="dk1"/>
                </a:solidFill>
                <a:latin typeface="Arial"/>
                <a:ea typeface="Arial"/>
                <a:cs typeface="Arial"/>
                <a:sym typeface="Arial"/>
              </a:rPr>
              <a:t>Pareto-optimality of the equilibria       </a:t>
            </a:r>
            <a:r>
              <a:rPr lang="zh-CN" sz="1800">
                <a:solidFill>
                  <a:srgbClr val="FF0000"/>
                </a:solidFill>
                <a:latin typeface="Arial"/>
                <a:ea typeface="Arial"/>
                <a:cs typeface="Arial"/>
                <a:sym typeface="Arial"/>
              </a:rPr>
              <a:t>                                                   sub-optimal</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zh-CN" sz="1800">
                <a:solidFill>
                  <a:schemeClr val="dk1"/>
                </a:solidFill>
                <a:latin typeface="Calibri"/>
                <a:ea typeface="Calibri"/>
                <a:cs typeface="Calibri"/>
                <a:sym typeface="Calibri"/>
              </a:rPr>
              <a:t>③ </a:t>
            </a:r>
            <a:r>
              <a:rPr lang="zh-CN" sz="1800">
                <a:solidFill>
                  <a:schemeClr val="dk1"/>
                </a:solidFill>
                <a:latin typeface="Arial"/>
                <a:ea typeface="Arial"/>
                <a:cs typeface="Arial"/>
                <a:sym typeface="Arial"/>
              </a:rPr>
              <a:t>Conflict over the valuation of the outcomes                                          </a:t>
            </a:r>
            <a:r>
              <a:rPr lang="zh-CN" sz="1800">
                <a:solidFill>
                  <a:srgbClr val="FF0000"/>
                </a:solidFill>
                <a:latin typeface="Arial"/>
                <a:ea typeface="Arial"/>
                <a:cs typeface="Arial"/>
                <a:sym typeface="Arial"/>
              </a:rPr>
              <a:t>paritial</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zh-CN" sz="1800">
                <a:solidFill>
                  <a:schemeClr val="dk1"/>
                </a:solidFill>
                <a:latin typeface="Calibri"/>
                <a:ea typeface="Calibri"/>
                <a:cs typeface="Calibri"/>
                <a:sym typeface="Calibri"/>
              </a:rPr>
              <a:t>④</a:t>
            </a:r>
            <a:r>
              <a:rPr lang="zh-CN" sz="1800">
                <a:solidFill>
                  <a:schemeClr val="dk1"/>
                </a:solidFill>
                <a:latin typeface="Microsoft Yahei"/>
                <a:ea typeface="Microsoft Yahei"/>
                <a:cs typeface="Microsoft Yahei"/>
                <a:sym typeface="Microsoft Yahei"/>
              </a:rPr>
              <a:t> </a:t>
            </a:r>
            <a:r>
              <a:rPr lang="zh-CN" sz="1800">
                <a:solidFill>
                  <a:schemeClr val="dk1"/>
                </a:solidFill>
                <a:latin typeface="Arial"/>
                <a:ea typeface="Arial"/>
                <a:cs typeface="Arial"/>
                <a:sym typeface="Arial"/>
              </a:rPr>
              <a:t>Equal payoffs in Pareto-optimal outcomes or equilibria                        </a:t>
            </a:r>
            <a:r>
              <a:rPr lang="zh-CN" sz="1800">
                <a:solidFill>
                  <a:srgbClr val="FF0000"/>
                </a:solidFill>
                <a:latin typeface="Arial"/>
                <a:ea typeface="Arial"/>
                <a:cs typeface="Arial"/>
                <a:sym typeface="Arial"/>
              </a:rPr>
              <a:t>yes/no</a:t>
            </a:r>
            <a:r>
              <a:rPr lang="zh-C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11" name="Google Shape;111;p17"/>
          <p:cNvSpPr txBox="1"/>
          <p:nvPr/>
        </p:nvSpPr>
        <p:spPr>
          <a:xfrm>
            <a:off x="1508125" y="398780"/>
            <a:ext cx="9124315" cy="6877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3600">
                <a:solidFill>
                  <a:schemeClr val="dk1"/>
                </a:solidFill>
                <a:latin typeface="Arial"/>
                <a:ea typeface="Arial"/>
                <a:cs typeface="Arial"/>
                <a:sym typeface="Arial"/>
              </a:rPr>
              <a:t>The typology of collective action problems</a:t>
            </a:r>
            <a:endParaRPr sz="3600">
              <a:solidFill>
                <a:schemeClr val="dk1"/>
              </a:solidFill>
              <a:latin typeface="Arial"/>
              <a:ea typeface="Arial"/>
              <a:cs typeface="Arial"/>
              <a:sym typeface="Arial"/>
            </a:endParaRPr>
          </a:p>
        </p:txBody>
      </p:sp>
      <p:graphicFrame>
        <p:nvGraphicFramePr>
          <p:cNvPr id="112" name="Google Shape;112;p17"/>
          <p:cNvGraphicFramePr/>
          <p:nvPr/>
        </p:nvGraphicFramePr>
        <p:xfrm>
          <a:off x="518795" y="3429000"/>
          <a:ext cx="3000000" cy="3000000"/>
        </p:xfrm>
        <a:graphic>
          <a:graphicData uri="http://schemas.openxmlformats.org/drawingml/2006/table">
            <a:tbl>
              <a:tblPr bandRow="1" firstRow="1">
                <a:noFill/>
                <a:tableStyleId>{E41B775E-13A4-4B53-A0F3-39A256AE21DA}</a:tableStyleId>
              </a:tblPr>
              <a:tblGrid>
                <a:gridCol w="1093475"/>
                <a:gridCol w="1452875"/>
                <a:gridCol w="1511300"/>
              </a:tblGrid>
              <a:tr h="365750">
                <a:tc>
                  <a:txBody>
                    <a:bodyPr/>
                    <a:lstStyle/>
                    <a:p>
                      <a:pPr indent="0" lvl="0" marL="0" marR="0" rtl="0" algn="l">
                        <a:spcBef>
                          <a:spcPts val="0"/>
                        </a:spcBef>
                        <a:spcAft>
                          <a:spcPts val="0"/>
                        </a:spcAft>
                        <a:buClr>
                          <a:schemeClr val="dk1"/>
                        </a:buClr>
                        <a:buSzPts val="1800"/>
                        <a:buFont typeface="Arial"/>
                        <a:buNone/>
                      </a:pPr>
                      <a:r>
                        <a:rPr lang="zh-CN" sz="1800" u="none" cap="none" strike="noStrike"/>
                        <a:t>BN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Active-B</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Lazy-B</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9900">
                <a:tc>
                  <a:txBody>
                    <a:bodyPr/>
                    <a:lstStyle/>
                    <a:p>
                      <a:pPr indent="0" lvl="0" marL="0" marR="0" rtl="0" algn="l">
                        <a:spcBef>
                          <a:spcPts val="0"/>
                        </a:spcBef>
                        <a:spcAft>
                          <a:spcPts val="0"/>
                        </a:spcAft>
                        <a:buClr>
                          <a:schemeClr val="dk1"/>
                        </a:buClr>
                        <a:buSzPts val="1800"/>
                        <a:buFont typeface="Arial"/>
                        <a:buNone/>
                      </a:pPr>
                      <a:r>
                        <a:rPr lang="zh-CN" sz="1800" u="none" cap="none" strike="noStrike"/>
                        <a:t>Active-A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a:t>
                      </a:r>
                      <a:r>
                        <a:rPr lang="zh-CN" sz="1800" u="none" cap="none" strike="noStrike"/>
                        <a:t>2</a:t>
                      </a:r>
                      <a:r>
                        <a:rPr lang="zh-CN" sz="1800" u="none" cap="none" strike="noStrike"/>
                        <a:t>,</a:t>
                      </a:r>
                      <a:r>
                        <a:rPr lang="zh-CN" sz="1800" u="none" cap="none" strike="noStrike"/>
                        <a:t>2</a:t>
                      </a:r>
                      <a:r>
                        <a:rPr lang="zh-CN" sz="1800" u="none" cap="none" strike="noStrike"/>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(0,</a:t>
                      </a:r>
                      <a:r>
                        <a:rPr lang="zh-CN" sz="1800" u="none" cap="none" strike="noStrike"/>
                        <a:t>3</a:t>
                      </a:r>
                      <a:r>
                        <a:rPr lang="zh-CN" sz="1800" u="none" cap="none" strike="noStrike"/>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0375">
                <a:tc>
                  <a:txBody>
                    <a:bodyPr/>
                    <a:lstStyle/>
                    <a:p>
                      <a:pPr indent="0" lvl="0" marL="0" marR="0" rtl="0" algn="l">
                        <a:spcBef>
                          <a:spcPts val="0"/>
                        </a:spcBef>
                        <a:spcAft>
                          <a:spcPts val="0"/>
                        </a:spcAft>
                        <a:buClr>
                          <a:schemeClr val="dk1"/>
                        </a:buClr>
                        <a:buSzPts val="1800"/>
                        <a:buFont typeface="Arial"/>
                        <a:buNone/>
                      </a:pPr>
                      <a:r>
                        <a:rPr lang="zh-CN" sz="1800" u="none" cap="none" strike="noStrike"/>
                        <a:t>Lazy-A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none" cap="none" strike="noStrike"/>
                        <a:t>(</a:t>
                      </a:r>
                      <a:r>
                        <a:rPr lang="zh-CN" sz="1800" u="none" cap="none" strike="noStrike"/>
                        <a:t>3</a:t>
                      </a:r>
                      <a:r>
                        <a:rPr lang="zh-CN"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zh-CN" sz="1800" u="sng" cap="none" strike="noStrike"/>
                        <a:t>(1,1)</a:t>
                      </a:r>
                      <a:endParaRPr sz="1800" u="sng"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3" name="Google Shape;113;p17"/>
          <p:cNvSpPr txBox="1"/>
          <p:nvPr/>
        </p:nvSpPr>
        <p:spPr>
          <a:xfrm>
            <a:off x="773425" y="2340600"/>
            <a:ext cx="6137700" cy="461700"/>
          </a:xfrm>
          <a:prstGeom prst="rect">
            <a:avLst/>
          </a:prstGeom>
          <a:noFill/>
          <a:ln>
            <a:noFill/>
          </a:ln>
        </p:spPr>
        <p:txBody>
          <a:bodyPr anchorCtr="0" anchor="t" bIns="45700" lIns="91425" spcFirstLastPara="1" rIns="91425" wrap="square" tIns="45700">
            <a:spAutoFit/>
          </a:bodyPr>
          <a:lstStyle/>
          <a:p>
            <a:pPr indent="0" lvl="0" marL="447675" marR="0" rtl="0" algn="l">
              <a:spcBef>
                <a:spcPts val="0"/>
              </a:spcBef>
              <a:spcAft>
                <a:spcPts val="0"/>
              </a:spcAft>
              <a:buNone/>
            </a:pPr>
            <a:r>
              <a:rPr b="0" i="0" lang="zh-CN" sz="1200">
                <a:solidFill>
                  <a:srgbClr val="000000"/>
                </a:solidFill>
                <a:latin typeface="Calibri"/>
                <a:ea typeface="Calibri"/>
                <a:cs typeface="Calibri"/>
                <a:sym typeface="Calibri"/>
              </a:rPr>
              <a:t>Is there at least one Pareto-optimal outcome with equal ordinal payoffs (yes or no)?</a:t>
            </a:r>
            <a:endParaRPr b="0" i="0" sz="1200">
              <a:solidFill>
                <a:srgbClr val="000000"/>
              </a:solidFill>
              <a:latin typeface="Calibri"/>
              <a:ea typeface="Calibri"/>
              <a:cs typeface="Calibri"/>
              <a:sym typeface="Calibri"/>
            </a:endParaRPr>
          </a:p>
          <a:p>
            <a:pPr indent="0" lvl="0" marL="447675" marR="0" rtl="0" algn="l">
              <a:spcBef>
                <a:spcPts val="0"/>
              </a:spcBef>
              <a:spcAft>
                <a:spcPts val="0"/>
              </a:spcAft>
              <a:buNone/>
            </a:pPr>
            <a:r>
              <a:rPr b="0" i="0" lang="zh-CN" sz="1200">
                <a:solidFill>
                  <a:srgbClr val="000000"/>
                </a:solidFill>
                <a:latin typeface="Calibri"/>
                <a:ea typeface="Calibri"/>
                <a:cs typeface="Calibri"/>
                <a:sym typeface="Calibri"/>
              </a:rPr>
              <a:t>If yes, is one of these outcomes a Nash equilibrium (yes or no)?</a:t>
            </a:r>
            <a:endParaRPr b="0" i="0" sz="12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p>
            <a:pPr indent="0" lvl="0" marL="0" rtl="0" algn="l">
              <a:lnSpc>
                <a:spcPct val="100000"/>
              </a:lnSpc>
              <a:spcBef>
                <a:spcPts val="0"/>
              </a:spcBef>
              <a:spcAft>
                <a:spcPts val="0"/>
              </a:spcAft>
              <a:buClr>
                <a:schemeClr val="dk1"/>
              </a:buClr>
              <a:buSzPts val="3600"/>
              <a:buFont typeface="Arial"/>
              <a:buNone/>
            </a:pPr>
            <a:r>
              <a:rPr lang="zh-CN">
                <a:solidFill>
                  <a:schemeClr val="dk1"/>
                </a:solidFill>
                <a:latin typeface="Arial"/>
                <a:ea typeface="Arial"/>
                <a:cs typeface="Arial"/>
                <a:sym typeface="Arial"/>
              </a:rPr>
              <a:t>Is  Nonexcludable? Nonrival?</a:t>
            </a:r>
            <a:endParaRPr>
              <a:solidFill>
                <a:schemeClr val="dk1"/>
              </a:solidFill>
              <a:latin typeface="Arial"/>
              <a:ea typeface="Arial"/>
              <a:cs typeface="Arial"/>
              <a:sym typeface="Arial"/>
            </a:endParaRPr>
          </a:p>
        </p:txBody>
      </p:sp>
      <p:sp>
        <p:nvSpPr>
          <p:cNvPr id="119" name="Google Shape;119;p18"/>
          <p:cNvSpPr txBox="1"/>
          <p:nvPr>
            <p:ph idx="1" type="body"/>
          </p:nvPr>
        </p:nvSpPr>
        <p:spPr>
          <a:xfrm>
            <a:off x="608400" y="1898705"/>
            <a:ext cx="10969200" cy="4759200"/>
          </a:xfrm>
          <a:prstGeom prst="rect">
            <a:avLst/>
          </a:prstGeom>
          <a:noFill/>
          <a:ln>
            <a:noFill/>
          </a:ln>
        </p:spPr>
        <p:txBody>
          <a:bodyPr anchorCtr="0" anchor="t" bIns="46800" lIns="90000" spcFirstLastPara="1" rIns="90000" wrap="square" tIns="46800">
            <a:normAutofit/>
          </a:bodyPr>
          <a:lstStyle/>
          <a:p>
            <a:pPr indent="-228600" lvl="0" marL="228600" rtl="0" algn="l">
              <a:lnSpc>
                <a:spcPct val="130000"/>
              </a:lnSpc>
              <a:spcBef>
                <a:spcPts val="0"/>
              </a:spcBef>
              <a:spcAft>
                <a:spcPts val="0"/>
              </a:spcAft>
              <a:buClr>
                <a:srgbClr val="262626"/>
              </a:buClr>
              <a:buSzPts val="2400"/>
              <a:buChar char="●"/>
            </a:pPr>
            <a:r>
              <a:rPr lang="zh-CN" sz="2400">
                <a:solidFill>
                  <a:srgbClr val="262626"/>
                </a:solidFill>
                <a:latin typeface="Times New Roman"/>
                <a:ea typeface="Times New Roman"/>
                <a:cs typeface="Times New Roman"/>
                <a:sym typeface="Times New Roman"/>
              </a:rPr>
              <a:t>BitTorrent is designed to allow any participant to access and share files as long as they are connected to the network without needing to pay or get explicit permission from the file’s original uploader or other peers.</a:t>
            </a:r>
            <a:endParaRPr sz="2400">
              <a:solidFill>
                <a:srgbClr val="262626"/>
              </a:solidFill>
              <a:latin typeface="Times New Roman"/>
              <a:ea typeface="Times New Roman"/>
              <a:cs typeface="Times New Roman"/>
              <a:sym typeface="Times New Roman"/>
            </a:endParaRPr>
          </a:p>
          <a:p>
            <a:pPr indent="-76200" lvl="0" marL="228600" rtl="0" algn="l">
              <a:lnSpc>
                <a:spcPct val="130000"/>
              </a:lnSpc>
              <a:spcBef>
                <a:spcPts val="1000"/>
              </a:spcBef>
              <a:spcAft>
                <a:spcPts val="0"/>
              </a:spcAft>
              <a:buClr>
                <a:srgbClr val="595959"/>
              </a:buClr>
              <a:buSzPts val="2400"/>
              <a:buNone/>
            </a:pPr>
            <a:r>
              <a:t/>
            </a:r>
            <a:endParaRPr sz="2400">
              <a:solidFill>
                <a:srgbClr val="262626"/>
              </a:solidFill>
              <a:latin typeface="Times New Roman"/>
              <a:ea typeface="Times New Roman"/>
              <a:cs typeface="Times New Roman"/>
              <a:sym typeface="Times New Roman"/>
            </a:endParaRPr>
          </a:p>
          <a:p>
            <a:pPr indent="-228600" lvl="0" marL="228600" rtl="0" algn="l">
              <a:lnSpc>
                <a:spcPct val="130000"/>
              </a:lnSpc>
              <a:spcBef>
                <a:spcPts val="1000"/>
              </a:spcBef>
              <a:spcAft>
                <a:spcPts val="0"/>
              </a:spcAft>
              <a:buClr>
                <a:srgbClr val="262626"/>
              </a:buClr>
              <a:buSzPts val="2400"/>
              <a:buChar char="●"/>
            </a:pPr>
            <a:r>
              <a:rPr lang="zh-CN" sz="2400">
                <a:solidFill>
                  <a:srgbClr val="262626"/>
                </a:solidFill>
                <a:latin typeface="Times New Roman"/>
                <a:ea typeface="Times New Roman"/>
                <a:cs typeface="Times New Roman"/>
                <a:sym typeface="Times New Roman"/>
              </a:rPr>
              <a:t>Downloading a file by one user does not prevent others from downloading the same file. In fact, as more users download and share a file, it can become more readily available to others.</a:t>
            </a:r>
            <a:endParaRPr sz="2400">
              <a:solidFill>
                <a:srgbClr val="262626"/>
              </a:solidFill>
              <a:latin typeface="Times New Roman"/>
              <a:ea typeface="Times New Roman"/>
              <a:cs typeface="Times New Roman"/>
              <a:sym typeface="Times New Roman"/>
            </a:endParaRPr>
          </a:p>
          <a:p>
            <a:pPr indent="-76200" lvl="0" marL="228600" rtl="0" algn="l">
              <a:lnSpc>
                <a:spcPct val="130000"/>
              </a:lnSpc>
              <a:spcBef>
                <a:spcPts val="1000"/>
              </a:spcBef>
              <a:spcAft>
                <a:spcPts val="0"/>
              </a:spcAft>
              <a:buClr>
                <a:srgbClr val="595959"/>
              </a:buClr>
              <a:buSzPts val="2400"/>
              <a:buNone/>
            </a:pPr>
            <a:r>
              <a:t/>
            </a:r>
            <a:endParaRPr sz="2400">
              <a:solidFill>
                <a:srgbClr val="262626"/>
              </a:solidFill>
              <a:latin typeface="Times New Roman"/>
              <a:ea typeface="Times New Roman"/>
              <a:cs typeface="Times New Roman"/>
              <a:sym typeface="Times New Roman"/>
            </a:endParaRPr>
          </a:p>
          <a:p>
            <a:pPr indent="-76200" lvl="0" marL="228600" rtl="0" algn="l">
              <a:lnSpc>
                <a:spcPct val="130000"/>
              </a:lnSpc>
              <a:spcBef>
                <a:spcPts val="1000"/>
              </a:spcBef>
              <a:spcAft>
                <a:spcPts val="0"/>
              </a:spcAft>
              <a:buClr>
                <a:srgbClr val="595959"/>
              </a:buClr>
              <a:buSzPts val="2400"/>
              <a:buNone/>
            </a:pPr>
            <a:r>
              <a:t/>
            </a:r>
            <a:endParaRPr sz="2400">
              <a:solidFill>
                <a:srgbClr val="262626"/>
              </a:solidFill>
              <a:latin typeface="Times New Roman"/>
              <a:ea typeface="Times New Roman"/>
              <a:cs typeface="Times New Roman"/>
              <a:sym typeface="Times New Roman"/>
            </a:endParaRPr>
          </a:p>
          <a:p>
            <a:pPr indent="-76200" lvl="0" marL="228600" rtl="0" algn="l">
              <a:lnSpc>
                <a:spcPct val="130000"/>
              </a:lnSpc>
              <a:spcBef>
                <a:spcPts val="1000"/>
              </a:spcBef>
              <a:spcAft>
                <a:spcPts val="0"/>
              </a:spcAft>
              <a:buClr>
                <a:srgbClr val="595959"/>
              </a:buClr>
              <a:buSzPts val="2400"/>
              <a:buNone/>
            </a:pPr>
            <a:r>
              <a:t/>
            </a:r>
            <a:endParaRPr sz="2400">
              <a:solidFill>
                <a:srgbClr val="262626"/>
              </a:solidFill>
              <a:latin typeface="Times New Roman"/>
              <a:ea typeface="Times New Roman"/>
              <a:cs typeface="Times New Roman"/>
              <a:sym typeface="Times New Roman"/>
            </a:endParaRPr>
          </a:p>
          <a:p>
            <a:pPr indent="-76200" lvl="0" marL="228600" rtl="0" algn="l">
              <a:lnSpc>
                <a:spcPct val="130000"/>
              </a:lnSpc>
              <a:spcBef>
                <a:spcPts val="1000"/>
              </a:spcBef>
              <a:spcAft>
                <a:spcPts val="0"/>
              </a:spcAft>
              <a:buClr>
                <a:srgbClr val="595959"/>
              </a:buClr>
              <a:buSzPts val="2400"/>
              <a:buNone/>
            </a:pPr>
            <a:r>
              <a:t/>
            </a:r>
            <a:endParaRPr sz="2400">
              <a:solidFill>
                <a:srgbClr val="262626"/>
              </a:solidFill>
              <a:latin typeface="Times New Roman"/>
              <a:ea typeface="Times New Roman"/>
              <a:cs typeface="Times New Roman"/>
              <a:sym typeface="Times New Roman"/>
            </a:endParaRPr>
          </a:p>
        </p:txBody>
      </p:sp>
      <p:sp>
        <p:nvSpPr>
          <p:cNvPr id="120" name="Google Shape;120;p18"/>
          <p:cNvSpPr txBox="1"/>
          <p:nvPr/>
        </p:nvSpPr>
        <p:spPr>
          <a:xfrm>
            <a:off x="1273175" y="1242060"/>
            <a:ext cx="5217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800">
                <a:solidFill>
                  <a:schemeClr val="dk1"/>
                </a:solidFill>
                <a:latin typeface="Arial"/>
                <a:ea typeface="Arial"/>
                <a:cs typeface="Arial"/>
                <a:sym typeface="Arial"/>
              </a:rPr>
              <a:t>                      </a:t>
            </a:r>
            <a:r>
              <a:rPr b="1" lang="zh-CN" sz="2000">
                <a:solidFill>
                  <a:schemeClr val="dk1"/>
                </a:solidFill>
              </a:rPr>
              <a:t> </a:t>
            </a:r>
            <a:r>
              <a:rPr b="1" lang="zh-CN" sz="2000">
                <a:solidFill>
                  <a:srgbClr val="FF0000"/>
                </a:solidFill>
              </a:rPr>
              <a:t>√                                    √</a:t>
            </a:r>
            <a:endParaRPr b="1" sz="2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p>
            <a:pPr indent="0" lvl="0" marL="0" rtl="0" algn="l">
              <a:lnSpc>
                <a:spcPct val="100000"/>
              </a:lnSpc>
              <a:spcBef>
                <a:spcPts val="0"/>
              </a:spcBef>
              <a:spcAft>
                <a:spcPts val="0"/>
              </a:spcAft>
              <a:buClr>
                <a:schemeClr val="dk1"/>
              </a:buClr>
              <a:buSzPts val="3600"/>
              <a:buFont typeface="Arial"/>
              <a:buNone/>
            </a:pPr>
            <a:r>
              <a:rPr lang="zh-CN">
                <a:solidFill>
                  <a:schemeClr val="dk1"/>
                </a:solidFill>
                <a:latin typeface="Arial"/>
                <a:ea typeface="Arial"/>
                <a:cs typeface="Arial"/>
                <a:sym typeface="Arial"/>
              </a:rPr>
              <a:t>Symmetry in BitTorrent</a:t>
            </a:r>
            <a:endParaRPr>
              <a:solidFill>
                <a:schemeClr val="dk1"/>
              </a:solidFill>
              <a:latin typeface="Arial"/>
              <a:ea typeface="Arial"/>
              <a:cs typeface="Arial"/>
              <a:sym typeface="Arial"/>
            </a:endParaRPr>
          </a:p>
        </p:txBody>
      </p:sp>
      <p:sp>
        <p:nvSpPr>
          <p:cNvPr id="126" name="Google Shape;126;p19"/>
          <p:cNvSpPr txBox="1"/>
          <p:nvPr>
            <p:ph idx="1" type="body"/>
          </p:nvPr>
        </p:nvSpPr>
        <p:spPr>
          <a:xfrm>
            <a:off x="608400" y="1564700"/>
            <a:ext cx="10969200" cy="5076600"/>
          </a:xfrm>
          <a:prstGeom prst="rect">
            <a:avLst/>
          </a:prstGeom>
          <a:noFill/>
          <a:ln>
            <a:noFill/>
          </a:ln>
        </p:spPr>
        <p:txBody>
          <a:bodyPr anchorCtr="0" anchor="t" bIns="46800" lIns="90000" spcFirstLastPara="1" rIns="90000" wrap="square" tIns="46800">
            <a:normAutofit/>
          </a:bodyPr>
          <a:lstStyle/>
          <a:p>
            <a:pPr indent="-228600" lvl="0" marL="228600" rtl="0" algn="l">
              <a:lnSpc>
                <a:spcPct val="130000"/>
              </a:lnSpc>
              <a:spcBef>
                <a:spcPts val="0"/>
              </a:spcBef>
              <a:spcAft>
                <a:spcPts val="0"/>
              </a:spcAft>
              <a:buClr>
                <a:schemeClr val="dk1"/>
              </a:buClr>
              <a:buSzPts val="1800"/>
              <a:buChar char="●"/>
            </a:pPr>
            <a:r>
              <a:rPr lang="zh-CN">
                <a:solidFill>
                  <a:schemeClr val="dk1"/>
                </a:solidFill>
              </a:rPr>
              <a:t>Peers Function Equally</a:t>
            </a:r>
            <a:endParaRPr>
              <a:solidFill>
                <a:schemeClr val="dk1"/>
              </a:solidFill>
            </a:endParaRPr>
          </a:p>
          <a:p>
            <a:pPr indent="457200" lvl="0" marL="0" rtl="0" algn="l">
              <a:lnSpc>
                <a:spcPct val="130000"/>
              </a:lnSpc>
              <a:spcBef>
                <a:spcPts val="1000"/>
              </a:spcBef>
              <a:spcAft>
                <a:spcPts val="0"/>
              </a:spcAft>
              <a:buClr>
                <a:schemeClr val="dk1"/>
              </a:buClr>
              <a:buSzPts val="1400"/>
              <a:buNone/>
            </a:pPr>
            <a:r>
              <a:rPr lang="zh-CN" sz="1400">
                <a:solidFill>
                  <a:schemeClr val="dk1"/>
                </a:solidFill>
              </a:rPr>
              <a:t>Every peer can upload and download pieces of a file simultaneously</a:t>
            </a:r>
            <a:endParaRPr sz="1400">
              <a:solidFill>
                <a:schemeClr val="dk1"/>
              </a:solidFill>
            </a:endParaRPr>
          </a:p>
          <a:p>
            <a:pPr indent="457200" lvl="0" marL="0" rtl="0" algn="l">
              <a:lnSpc>
                <a:spcPct val="130000"/>
              </a:lnSpc>
              <a:spcBef>
                <a:spcPts val="1000"/>
              </a:spcBef>
              <a:spcAft>
                <a:spcPts val="0"/>
              </a:spcAft>
              <a:buClr>
                <a:schemeClr val="dk1"/>
              </a:buClr>
              <a:buSzPts val="1400"/>
              <a:buNone/>
            </a:pPr>
            <a:r>
              <a:rPr lang="zh-CN" sz="1400">
                <a:solidFill>
                  <a:schemeClr val="dk1"/>
                </a:solidFill>
              </a:rPr>
              <a:t>Every peer contributes to the distribution of files by sharing parts they have already downloaded with others.</a:t>
            </a:r>
            <a:endParaRPr sz="1400">
              <a:solidFill>
                <a:schemeClr val="dk1"/>
              </a:solidFill>
            </a:endParaRPr>
          </a:p>
          <a:p>
            <a:pPr indent="-228600" lvl="0" marL="228600" rtl="0" algn="l">
              <a:lnSpc>
                <a:spcPct val="130000"/>
              </a:lnSpc>
              <a:spcBef>
                <a:spcPts val="1000"/>
              </a:spcBef>
              <a:spcAft>
                <a:spcPts val="0"/>
              </a:spcAft>
              <a:buClr>
                <a:schemeClr val="dk1"/>
              </a:buClr>
              <a:buSzPts val="1800"/>
              <a:buChar char="●"/>
            </a:pPr>
            <a:r>
              <a:rPr lang="zh-CN">
                <a:solidFill>
                  <a:schemeClr val="dk1"/>
                </a:solidFill>
              </a:rPr>
              <a:t>Decentralized Swarm Structure</a:t>
            </a:r>
            <a:endParaRPr>
              <a:solidFill>
                <a:schemeClr val="dk1"/>
              </a:solidFill>
            </a:endParaRPr>
          </a:p>
          <a:p>
            <a:pPr indent="457200" lvl="0" marL="0" rtl="0" algn="l">
              <a:lnSpc>
                <a:spcPct val="130000"/>
              </a:lnSpc>
              <a:spcBef>
                <a:spcPts val="1000"/>
              </a:spcBef>
              <a:spcAft>
                <a:spcPts val="0"/>
              </a:spcAft>
              <a:buClr>
                <a:schemeClr val="dk1"/>
              </a:buClr>
              <a:buSzPts val="1400"/>
              <a:buNone/>
            </a:pPr>
            <a:r>
              <a:rPr lang="zh-CN" sz="1400">
                <a:solidFill>
                  <a:schemeClr val="dk1"/>
                </a:solidFill>
              </a:rPr>
              <a:t>This contrasts with asymmetric systems, such as traditional web servers, where servers primarily upload (serve data) and clients primarily download (consume data). BitTorrent, in this way, is symmetric because every node performs both roles.</a:t>
            </a:r>
            <a:endParaRPr sz="1800">
              <a:solidFill>
                <a:schemeClr val="dk1"/>
              </a:solidFill>
            </a:endParaRPr>
          </a:p>
          <a:p>
            <a:pPr indent="-285750" lvl="0" marL="285750" rtl="0" algn="l">
              <a:lnSpc>
                <a:spcPct val="130000"/>
              </a:lnSpc>
              <a:spcBef>
                <a:spcPts val="1000"/>
              </a:spcBef>
              <a:spcAft>
                <a:spcPts val="0"/>
              </a:spcAft>
              <a:buClr>
                <a:schemeClr val="dk1"/>
              </a:buClr>
              <a:buSzPts val="1800"/>
              <a:buChar char="●"/>
            </a:pPr>
            <a:r>
              <a:rPr lang="zh-CN" sz="1800">
                <a:solidFill>
                  <a:schemeClr val="dk1"/>
                </a:solidFill>
              </a:rPr>
              <a:t>Seeder-Leecher Relationship </a:t>
            </a:r>
            <a:endParaRPr sz="1800">
              <a:solidFill>
                <a:schemeClr val="dk1"/>
              </a:solidFill>
            </a:endParaRPr>
          </a:p>
          <a:p>
            <a:pPr indent="457200" lvl="0" marL="0" rtl="0" algn="l">
              <a:lnSpc>
                <a:spcPct val="130000"/>
              </a:lnSpc>
              <a:spcBef>
                <a:spcPts val="1000"/>
              </a:spcBef>
              <a:spcAft>
                <a:spcPts val="0"/>
              </a:spcAft>
              <a:buClr>
                <a:schemeClr val="dk1"/>
              </a:buClr>
              <a:buSzPts val="1400"/>
              <a:buNone/>
            </a:pPr>
            <a:r>
              <a:rPr lang="zh-CN" sz="1400">
                <a:solidFill>
                  <a:schemeClr val="dk1"/>
                </a:solidFill>
              </a:rPr>
              <a:t>Seeder is a peer who has the complete file and only uploads it to others, while Leecher is a peer who is still downloading the file but can also upload parts of it to others.</a:t>
            </a:r>
            <a:endParaRPr sz="1400">
              <a:solidFill>
                <a:schemeClr val="dk1"/>
              </a:solidFill>
            </a:endParaRPr>
          </a:p>
          <a:p>
            <a:pPr indent="-114300" lvl="0" marL="228600" rtl="0" algn="l">
              <a:lnSpc>
                <a:spcPct val="130000"/>
              </a:lnSpc>
              <a:spcBef>
                <a:spcPts val="1000"/>
              </a:spcBef>
              <a:spcAft>
                <a:spcPts val="0"/>
              </a:spcAft>
              <a:buClr>
                <a:srgbClr val="595959"/>
              </a:buClr>
              <a:buSzPts val="1800"/>
              <a:buNone/>
            </a:pPr>
            <a:r>
              <a:t/>
            </a:r>
            <a:endParaRPr>
              <a:solidFill>
                <a:schemeClr val="dk1"/>
              </a:solidFill>
            </a:endParaRPr>
          </a:p>
          <a:p>
            <a:pPr indent="0" lvl="0" marL="0" rtl="0" algn="l">
              <a:lnSpc>
                <a:spcPct val="130000"/>
              </a:lnSpc>
              <a:spcBef>
                <a:spcPts val="1000"/>
              </a:spcBef>
              <a:spcAft>
                <a:spcPts val="0"/>
              </a:spcAft>
              <a:buClr>
                <a:srgbClr val="595959"/>
              </a:buClr>
              <a:buSzPts val="1800"/>
              <a:buNone/>
            </a:pPr>
            <a:r>
              <a:t/>
            </a:r>
            <a:endParaRPr>
              <a:solidFill>
                <a:schemeClr val="dk1"/>
              </a:solidFill>
            </a:endParaRPr>
          </a:p>
        </p:txBody>
      </p:sp>
      <p:pic>
        <p:nvPicPr>
          <p:cNvPr id="127" name="Google Shape;127;p19"/>
          <p:cNvPicPr preferRelativeResize="0"/>
          <p:nvPr/>
        </p:nvPicPr>
        <p:blipFill rotWithShape="1">
          <a:blip r:embed="rId3">
            <a:alphaModFix/>
          </a:blip>
          <a:srcRect b="0" l="0" r="0" t="0"/>
          <a:stretch/>
        </p:blipFill>
        <p:spPr>
          <a:xfrm>
            <a:off x="7813773" y="473473"/>
            <a:ext cx="3726076" cy="193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08400" y="608400"/>
            <a:ext cx="10969200" cy="705600"/>
          </a:xfrm>
          <a:prstGeom prst="rect">
            <a:avLst/>
          </a:prstGeom>
        </p:spPr>
        <p:txBody>
          <a:bodyPr anchorCtr="0" anchor="ctr" bIns="46800" lIns="90000" spcFirstLastPara="1" rIns="90000" wrap="square" tIns="46800">
            <a:normAutofit/>
          </a:bodyPr>
          <a:lstStyle/>
          <a:p>
            <a:pPr indent="0" lvl="0" marL="0" rtl="0" algn="l">
              <a:spcBef>
                <a:spcPts val="0"/>
              </a:spcBef>
              <a:spcAft>
                <a:spcPts val="0"/>
              </a:spcAft>
              <a:buNone/>
            </a:pPr>
            <a:r>
              <a:rPr lang="zh-CN"/>
              <a:t>N-person payoff function and formalization of game</a:t>
            </a:r>
            <a:endParaRPr/>
          </a:p>
        </p:txBody>
      </p:sp>
      <p:sp>
        <p:nvSpPr>
          <p:cNvPr id="133" name="Google Shape;133;p20"/>
          <p:cNvSpPr txBox="1"/>
          <p:nvPr>
            <p:ph idx="1" type="body"/>
          </p:nvPr>
        </p:nvSpPr>
        <p:spPr>
          <a:xfrm>
            <a:off x="608400" y="1490400"/>
            <a:ext cx="10969200" cy="4759200"/>
          </a:xfrm>
          <a:prstGeom prst="rect">
            <a:avLst/>
          </a:prstGeom>
        </p:spPr>
        <p:txBody>
          <a:bodyPr anchorCtr="0" anchor="t" bIns="46800" lIns="90000" spcFirstLastPara="1" rIns="90000" wrap="square" tIns="46800">
            <a:normAutofit/>
          </a:bodyPr>
          <a:lstStyle/>
          <a:p>
            <a:pPr indent="0" lvl="0" marL="0" rtl="0" algn="l">
              <a:spcBef>
                <a:spcPts val="0"/>
              </a:spcBef>
              <a:spcAft>
                <a:spcPts val="1000"/>
              </a:spcAft>
              <a:buNone/>
            </a:pPr>
            <a:r>
              <a:t/>
            </a:r>
            <a:endParaRPr/>
          </a:p>
        </p:txBody>
      </p:sp>
      <p:pic>
        <p:nvPicPr>
          <p:cNvPr id="134" name="Google Shape;134;p20"/>
          <p:cNvPicPr preferRelativeResize="0"/>
          <p:nvPr/>
        </p:nvPicPr>
        <p:blipFill>
          <a:blip r:embed="rId3">
            <a:alphaModFix/>
          </a:blip>
          <a:stretch>
            <a:fillRect/>
          </a:stretch>
        </p:blipFill>
        <p:spPr>
          <a:xfrm>
            <a:off x="608388" y="1490388"/>
            <a:ext cx="8029575" cy="519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08400" y="608400"/>
            <a:ext cx="10969200" cy="705600"/>
          </a:xfrm>
          <a:prstGeom prst="rect">
            <a:avLst/>
          </a:prstGeom>
        </p:spPr>
        <p:txBody>
          <a:bodyPr anchorCtr="0" anchor="ctr" bIns="46800" lIns="90000" spcFirstLastPara="1" rIns="90000" wrap="square" tIns="46800">
            <a:normAutofit/>
          </a:bodyPr>
          <a:lstStyle/>
          <a:p>
            <a:pPr indent="0" lvl="0" marL="0" rtl="0" algn="l">
              <a:spcBef>
                <a:spcPts val="0"/>
              </a:spcBef>
              <a:spcAft>
                <a:spcPts val="0"/>
              </a:spcAft>
              <a:buNone/>
            </a:pPr>
            <a:r>
              <a:rPr lang="zh-CN"/>
              <a:t>Is the type of collective action problem the same?</a:t>
            </a:r>
            <a:endParaRPr/>
          </a:p>
        </p:txBody>
      </p:sp>
      <p:sp>
        <p:nvSpPr>
          <p:cNvPr id="140" name="Google Shape;140;p21"/>
          <p:cNvSpPr txBox="1"/>
          <p:nvPr>
            <p:ph idx="1" type="body"/>
          </p:nvPr>
        </p:nvSpPr>
        <p:spPr>
          <a:xfrm>
            <a:off x="608400" y="1490400"/>
            <a:ext cx="10969200" cy="4759200"/>
          </a:xfrm>
          <a:prstGeom prst="rect">
            <a:avLst/>
          </a:prstGeom>
        </p:spPr>
        <p:txBody>
          <a:bodyPr anchorCtr="0" anchor="t" bIns="46800" lIns="90000" spcFirstLastPara="1" rIns="90000" wrap="square" tIns="46800">
            <a:normAutofit/>
          </a:bodyPr>
          <a:lstStyle/>
          <a:p>
            <a:pPr indent="-342900" lvl="0" marL="457200" rtl="0" algn="l">
              <a:spcBef>
                <a:spcPts val="0"/>
              </a:spcBef>
              <a:spcAft>
                <a:spcPts val="0"/>
              </a:spcAft>
              <a:buSzPts val="1800"/>
              <a:buChar char="●"/>
            </a:pPr>
            <a:r>
              <a:rPr lang="zh-CN"/>
              <a:t>Given the </a:t>
            </a:r>
            <a:r>
              <a:rPr lang="zh-CN"/>
              <a:t>aforementioned</a:t>
            </a:r>
            <a:r>
              <a:rPr lang="zh-CN"/>
              <a:t> formalization, a strategy profile s is a nash equilibrium if and only if all players are not uploading.</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zh-CN"/>
              <a:t>These nash equilibria are not pareto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zh-CN"/>
              <a:t>Conflict is still not irrelevant or pure</a:t>
            </a:r>
            <a:endParaRPr/>
          </a:p>
        </p:txBody>
      </p:sp>
      <p:pic>
        <p:nvPicPr>
          <p:cNvPr id="141" name="Google Shape;141;p21"/>
          <p:cNvPicPr preferRelativeResize="0"/>
          <p:nvPr/>
        </p:nvPicPr>
        <p:blipFill>
          <a:blip r:embed="rId3">
            <a:alphaModFix/>
          </a:blip>
          <a:stretch>
            <a:fillRect/>
          </a:stretch>
        </p:blipFill>
        <p:spPr>
          <a:xfrm>
            <a:off x="5301150" y="1955700"/>
            <a:ext cx="6890850" cy="2118875"/>
          </a:xfrm>
          <a:prstGeom prst="rect">
            <a:avLst/>
          </a:prstGeom>
          <a:noFill/>
          <a:ln>
            <a:noFill/>
          </a:ln>
        </p:spPr>
      </p:pic>
      <p:pic>
        <p:nvPicPr>
          <p:cNvPr id="142" name="Google Shape;142;p21"/>
          <p:cNvPicPr preferRelativeResize="0"/>
          <p:nvPr/>
        </p:nvPicPr>
        <p:blipFill>
          <a:blip r:embed="rId4">
            <a:alphaModFix/>
          </a:blip>
          <a:stretch>
            <a:fillRect/>
          </a:stretch>
        </p:blipFill>
        <p:spPr>
          <a:xfrm>
            <a:off x="5685425" y="4163275"/>
            <a:ext cx="4769099" cy="245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S">
  <a:themeElements>
    <a:clrScheme name="WPS">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