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2" r:id="rId4"/>
    <p:sldId id="256" r:id="rId5"/>
    <p:sldId id="257" r:id="rId6"/>
    <p:sldId id="267" r:id="rId7"/>
    <p:sldId id="268" r:id="rId8"/>
    <p:sldId id="269"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75.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7.xml"/><Relationship Id="rId3" Type="http://schemas.openxmlformats.org/officeDocument/2006/relationships/image" Target="../media/image5.png"/><Relationship Id="rId2" Type="http://schemas.openxmlformats.org/officeDocument/2006/relationships/tags" Target="../tags/tag66.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400" y="1218620"/>
            <a:ext cx="10969200" cy="4759200"/>
          </a:xfrm>
        </p:spPr>
        <p:txBody>
          <a:bodyPr/>
          <a:p>
            <a:pPr marL="0" indent="0">
              <a:buNone/>
            </a:pPr>
            <a:r>
              <a:rPr lang="zh-CN" altLang="zh-CN" sz="2400" spc="0">
                <a:solidFill>
                  <a:schemeClr val="tx1">
                    <a:lumMod val="85000"/>
                    <a:lumOff val="15000"/>
                  </a:schemeClr>
                </a:solidFill>
                <a:latin typeface="Times New Roman" panose="02020603050405020304" charset="0"/>
                <a:ea typeface="+mj-ea"/>
                <a:cs typeface="Times New Roman" panose="02020603050405020304" charset="0"/>
              </a:rPr>
              <a:t>BitTorrent, also referred to simply as torrent, is a communication protocol for peer-to-peer file sharing, which enables users to distribute data and electronic files over the Internet in a decentralized manner.</a:t>
            </a:r>
            <a:endParaRPr lang="zh-CN" altLang="zh-CN" sz="2400" spc="0">
              <a:solidFill>
                <a:schemeClr val="tx1">
                  <a:lumMod val="85000"/>
                  <a:lumOff val="15000"/>
                </a:schemeClr>
              </a:solidFill>
              <a:latin typeface="Times New Roman" panose="02020603050405020304" charset="0"/>
              <a:ea typeface="+mj-ea"/>
              <a:cs typeface="Times New Roman" panose="02020603050405020304" charset="0"/>
            </a:endParaRPr>
          </a:p>
        </p:txBody>
      </p:sp>
      <p:pic>
        <p:nvPicPr>
          <p:cNvPr id="4" name="图片 3"/>
          <p:cNvPicPr/>
          <p:nvPr/>
        </p:nvPicPr>
        <p:blipFill>
          <a:blip r:embed="rId1"/>
          <a:srcRect b="5513"/>
        </p:blipFill>
        <p:spPr>
          <a:xfrm>
            <a:off x="191770" y="2845435"/>
            <a:ext cx="7210425" cy="2875280"/>
          </a:xfrm>
          <a:prstGeom prst="rect">
            <a:avLst/>
          </a:prstGeom>
        </p:spPr>
      </p:pic>
      <p:pic>
        <p:nvPicPr>
          <p:cNvPr id="5" name="图片 4"/>
          <p:cNvPicPr/>
          <p:nvPr/>
        </p:nvPicPr>
        <p:blipFill>
          <a:blip r:embed="rId2"/>
        </p:blipFill>
        <p:spPr>
          <a:xfrm>
            <a:off x="7626350" y="305435"/>
            <a:ext cx="3996690" cy="738505"/>
          </a:xfrm>
          <a:prstGeom prst="rect">
            <a:avLst/>
          </a:prstGeom>
        </p:spPr>
      </p:pic>
      <p:pic>
        <p:nvPicPr>
          <p:cNvPr id="6" name="图片 5"/>
          <p:cNvPicPr/>
          <p:nvPr/>
        </p:nvPicPr>
        <p:blipFill>
          <a:blip r:embed="rId3"/>
        </p:blipFill>
        <p:spPr>
          <a:xfrm>
            <a:off x="7260590" y="3148965"/>
            <a:ext cx="4572000" cy="257175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p:nvPr/>
        </p:nvPicPr>
        <p:blipFill>
          <a:blip r:embed="rId1"/>
        </p:blipFill>
        <p:spPr>
          <a:xfrm>
            <a:off x="2557145" y="0"/>
            <a:ext cx="6858000" cy="6858000"/>
          </a:xfrm>
          <a:prstGeom prst="rect">
            <a:avLst/>
          </a:prstGeom>
        </p:spPr>
      </p:pic>
      <p:sp>
        <p:nvSpPr>
          <p:cNvPr id="5" name="文本框 4"/>
          <p:cNvSpPr txBox="1"/>
          <p:nvPr/>
        </p:nvSpPr>
        <p:spPr>
          <a:xfrm>
            <a:off x="605790" y="593725"/>
            <a:ext cx="2293620" cy="645160"/>
          </a:xfrm>
          <a:prstGeom prst="rect">
            <a:avLst/>
          </a:prstGeom>
          <a:noFill/>
        </p:spPr>
        <p:txBody>
          <a:bodyPr wrap="square" rtlCol="0">
            <a:spAutoFit/>
          </a:bodyPr>
          <a:p>
            <a:r>
              <a:rPr lang="zh-CN" altLang="en-US" sz="3600">
                <a:uFillTx/>
              </a:rPr>
              <a:t>n players</a:t>
            </a:r>
            <a:endParaRPr lang="zh-CN" altLang="en-US" sz="3600">
              <a:uFillTx/>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43610" y="1945640"/>
            <a:ext cx="6546850" cy="2171065"/>
          </a:xfrm>
        </p:spPr>
        <p:txBody>
          <a:bodyPr>
            <a:normAutofit/>
          </a:bodyPr>
          <a:p>
            <a:pPr algn="l"/>
            <a:r>
              <a:rPr lang="zh-CN" altLang="zh-CN" sz="2400" spc="0">
                <a:solidFill>
                  <a:schemeClr val="tx1">
                    <a:lumMod val="85000"/>
                    <a:lumOff val="15000"/>
                  </a:schemeClr>
                </a:solidFill>
                <a:uFillTx/>
                <a:latin typeface="Calibri" panose="020F0502020204030204" charset="0"/>
                <a:cs typeface="Times New Roman" panose="02020603050405020304" charset="0"/>
              </a:rPr>
              <a:t>①</a:t>
            </a:r>
            <a:r>
              <a:rPr lang="zh-CN" altLang="zh-CN" sz="2400" spc="0">
                <a:solidFill>
                  <a:schemeClr val="tx1">
                    <a:lumMod val="85000"/>
                    <a:lumOff val="15000"/>
                  </a:schemeClr>
                </a:solidFill>
                <a:uFillTx/>
                <a:latin typeface="Times New Roman" panose="02020603050405020304" charset="0"/>
                <a:cs typeface="Times New Roman" panose="02020603050405020304" charset="0"/>
              </a:rPr>
              <a:t> The bandwidth is equal</a:t>
            </a:r>
            <a:r>
              <a:rPr lang="en-US" altLang="zh-CN" sz="2400" spc="0">
                <a:solidFill>
                  <a:schemeClr val="tx1">
                    <a:lumMod val="85000"/>
                    <a:lumOff val="15000"/>
                  </a:schemeClr>
                </a:solidFill>
                <a:uFillTx/>
                <a:latin typeface="Times New Roman" panose="02020603050405020304" charset="0"/>
                <a:cs typeface="Times New Roman" panose="02020603050405020304" charset="0"/>
              </a:rPr>
              <a:t>l</a:t>
            </a:r>
            <a:r>
              <a:rPr lang="zh-CN" altLang="zh-CN" sz="2400" spc="0">
                <a:solidFill>
                  <a:schemeClr val="tx1">
                    <a:lumMod val="85000"/>
                    <a:lumOff val="15000"/>
                  </a:schemeClr>
                </a:solidFill>
                <a:uFillTx/>
                <a:latin typeface="Times New Roman" panose="02020603050405020304" charset="0"/>
                <a:cs typeface="Times New Roman" panose="02020603050405020304" charset="0"/>
              </a:rPr>
              <a:t>y allocated by uploading and downloading.</a:t>
            </a:r>
            <a:br>
              <a:rPr lang="zh-CN" altLang="zh-CN" sz="2400" spc="0">
                <a:solidFill>
                  <a:schemeClr val="tx1">
                    <a:lumMod val="85000"/>
                    <a:lumOff val="15000"/>
                  </a:schemeClr>
                </a:solidFill>
                <a:uFillTx/>
                <a:latin typeface="Times New Roman" panose="02020603050405020304" charset="0"/>
                <a:cs typeface="Times New Roman" panose="02020603050405020304" charset="0"/>
              </a:rPr>
            </a:br>
            <a:br>
              <a:rPr lang="zh-CN" altLang="zh-CN" sz="2400" spc="0">
                <a:solidFill>
                  <a:schemeClr val="tx1">
                    <a:lumMod val="85000"/>
                    <a:lumOff val="15000"/>
                  </a:schemeClr>
                </a:solidFill>
                <a:uFillTx/>
                <a:latin typeface="Times New Roman" panose="02020603050405020304" charset="0"/>
                <a:cs typeface="Times New Roman" panose="02020603050405020304" charset="0"/>
              </a:rPr>
            </a:br>
            <a:r>
              <a:rPr lang="zh-CN" altLang="zh-CN" sz="2400" spc="0">
                <a:solidFill>
                  <a:schemeClr val="tx1">
                    <a:lumMod val="85000"/>
                    <a:lumOff val="15000"/>
                  </a:schemeClr>
                </a:solidFill>
                <a:uFillTx/>
                <a:latin typeface="Calibri" panose="020F0502020204030204" charset="0"/>
                <a:cs typeface="Times New Roman" panose="02020603050405020304" charset="0"/>
              </a:rPr>
              <a:t>② </a:t>
            </a:r>
            <a:r>
              <a:rPr lang="zh-CN" altLang="zh-CN" sz="2400" spc="0">
                <a:solidFill>
                  <a:schemeClr val="tx1">
                    <a:lumMod val="85000"/>
                    <a:lumOff val="15000"/>
                  </a:schemeClr>
                </a:solidFill>
                <a:uFillTx/>
                <a:latin typeface="Times New Roman" panose="02020603050405020304" charset="0"/>
                <a:cs typeface="Times New Roman" panose="02020603050405020304" charset="0"/>
              </a:rPr>
              <a:t>The download speed is correspondingly affected by </a:t>
            </a:r>
            <a:r>
              <a:rPr lang="en-US" altLang="zh-CN" sz="2400" spc="0">
                <a:solidFill>
                  <a:schemeClr val="tx1">
                    <a:lumMod val="85000"/>
                    <a:lumOff val="15000"/>
                  </a:schemeClr>
                </a:solidFill>
                <a:uFillTx/>
                <a:latin typeface="Times New Roman" panose="02020603050405020304" charset="0"/>
                <a:cs typeface="Times New Roman" panose="02020603050405020304" charset="0"/>
              </a:rPr>
              <a:t>the</a:t>
            </a:r>
            <a:r>
              <a:rPr lang="zh-CN" altLang="zh-CN" sz="2400" spc="0">
                <a:solidFill>
                  <a:schemeClr val="tx1">
                    <a:lumMod val="85000"/>
                    <a:lumOff val="15000"/>
                  </a:schemeClr>
                </a:solidFill>
                <a:uFillTx/>
                <a:latin typeface="Times New Roman" panose="02020603050405020304" charset="0"/>
                <a:cs typeface="Times New Roman" panose="02020603050405020304" charset="0"/>
              </a:rPr>
              <a:t> peer</a:t>
            </a:r>
            <a:r>
              <a:rPr lang="en-US" altLang="zh-CN" sz="2400" spc="0">
                <a:solidFill>
                  <a:schemeClr val="tx1">
                    <a:lumMod val="85000"/>
                    <a:lumOff val="15000"/>
                  </a:schemeClr>
                </a:solidFill>
                <a:uFillTx/>
                <a:latin typeface="Times New Roman" panose="02020603050405020304" charset="0"/>
                <a:cs typeface="Times New Roman" panose="02020603050405020304" charset="0"/>
              </a:rPr>
              <a:t>’</a:t>
            </a:r>
            <a:r>
              <a:rPr lang="zh-CN" altLang="zh-CN" sz="2400" spc="0">
                <a:solidFill>
                  <a:schemeClr val="tx1">
                    <a:lumMod val="85000"/>
                    <a:lumOff val="15000"/>
                  </a:schemeClr>
                </a:solidFill>
                <a:uFillTx/>
                <a:latin typeface="Times New Roman" panose="02020603050405020304" charset="0"/>
                <a:cs typeface="Times New Roman" panose="02020603050405020304" charset="0"/>
              </a:rPr>
              <a:t>s uploading speed.</a:t>
            </a:r>
            <a:endParaRPr lang="zh-CN" altLang="zh-CN" sz="2400" spc="0">
              <a:solidFill>
                <a:schemeClr val="tx1">
                  <a:lumMod val="85000"/>
                  <a:lumOff val="15000"/>
                </a:schemeClr>
              </a:solidFill>
              <a:uFillTx/>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654685" y="773430"/>
            <a:ext cx="9799320" cy="1092200"/>
          </a:xfrm>
        </p:spPr>
        <p:txBody>
          <a:bodyPr/>
          <a:p>
            <a:pPr marL="914400" lvl="2" indent="457200"/>
            <a:r>
              <a:rPr lang="zh-CN" altLang="en-US" sz="3600" spc="0">
                <a:ln/>
                <a:solidFill>
                  <a:schemeClr val="tx1"/>
                </a:solidFill>
                <a:effectLst>
                  <a:outerShdw blurRad="38100" dist="19050" dir="2700000" algn="tl" rotWithShape="0">
                    <a:schemeClr val="dk1">
                      <a:alpha val="40000"/>
                    </a:schemeClr>
                  </a:outerShdw>
                </a:effectLst>
              </a:rPr>
              <a:t>Two points of consensus</a:t>
            </a:r>
            <a:endParaRPr lang="zh-CN" altLang="en-US" sz="3600" spc="0">
              <a:ln/>
              <a:solidFill>
                <a:schemeClr val="tx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stretch>
            <a:fillRect/>
          </a:stretch>
        </p:blipFill>
        <p:spPr>
          <a:xfrm>
            <a:off x="7800975" y="1807210"/>
            <a:ext cx="3578225" cy="357441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表格 7"/>
          <p:cNvGraphicFramePr/>
          <p:nvPr>
            <p:custDataLst>
              <p:tags r:id="rId1"/>
            </p:custDataLst>
          </p:nvPr>
        </p:nvGraphicFramePr>
        <p:xfrm>
          <a:off x="2433955" y="1202055"/>
          <a:ext cx="7585710" cy="1933575"/>
        </p:xfrm>
        <a:graphic>
          <a:graphicData uri="http://schemas.openxmlformats.org/drawingml/2006/table">
            <a:tbl>
              <a:tblPr firstRow="1" bandRow="1">
                <a:tableStyleId>{5C22544A-7EE6-4342-B048-85BDC9FD1C3A}</a:tableStyleId>
              </a:tblPr>
              <a:tblGrid>
                <a:gridCol w="2528570"/>
                <a:gridCol w="2528570"/>
                <a:gridCol w="2528570"/>
              </a:tblGrid>
              <a:tr h="386715">
                <a:tc>
                  <a:txBody>
                    <a:bodyPr/>
                    <a:p>
                      <a:pPr>
                        <a:buNone/>
                      </a:pPr>
                      <a:r>
                        <a:rPr lang="en-US" altLang="zh-CN" sz="1800">
                          <a:sym typeface="+mn-ea"/>
                        </a:rPr>
                        <a:t>Keys</a:t>
                      </a:r>
                      <a:endParaRPr lang="zh-CN" altLang="en-US"/>
                    </a:p>
                  </a:txBody>
                  <a:tcPr/>
                </a:tc>
                <a:tc>
                  <a:txBody>
                    <a:bodyPr/>
                    <a:p>
                      <a:pPr>
                        <a:buNone/>
                      </a:pPr>
                      <a:r>
                        <a:rPr lang="en-US" altLang="zh-CN" sz="1800">
                          <a:sym typeface="+mn-ea"/>
                        </a:rPr>
                        <a:t>Benefit</a:t>
                      </a:r>
                      <a:endParaRPr lang="zh-CN" altLang="en-US"/>
                    </a:p>
                  </a:txBody>
                  <a:tcPr/>
                </a:tc>
                <a:tc>
                  <a:txBody>
                    <a:bodyPr/>
                    <a:p>
                      <a:pPr>
                        <a:buNone/>
                      </a:pPr>
                      <a:r>
                        <a:rPr lang="en-US" altLang="zh-CN" sz="1800">
                          <a:sym typeface="+mn-ea"/>
                        </a:rPr>
                        <a:t>Penalty</a:t>
                      </a:r>
                      <a:endParaRPr lang="zh-CN" altLang="en-US"/>
                    </a:p>
                  </a:txBody>
                  <a:tcPr/>
                </a:tc>
              </a:tr>
              <a:tr h="386715">
                <a:tc>
                  <a:txBody>
                    <a:bodyPr/>
                    <a:p>
                      <a:pPr>
                        <a:buNone/>
                      </a:pPr>
                      <a:r>
                        <a:rPr lang="en-US" altLang="zh-CN" sz="1800">
                          <a:sym typeface="+mn-ea"/>
                        </a:rPr>
                        <a:t>Full-speed Download </a:t>
                      </a:r>
                      <a:endParaRPr lang="zh-CN" altLang="en-US"/>
                    </a:p>
                  </a:txBody>
                  <a:tcPr/>
                </a:tc>
                <a:tc>
                  <a:txBody>
                    <a:bodyPr/>
                    <a:p>
                      <a:pPr>
                        <a:buNone/>
                      </a:pPr>
                      <a:r>
                        <a:rPr lang="en-US" altLang="zh-CN"/>
                        <a:t>4</a:t>
                      </a:r>
                      <a:endParaRPr lang="en-US" altLang="zh-CN"/>
                    </a:p>
                  </a:txBody>
                  <a:tcPr/>
                </a:tc>
                <a:tc>
                  <a:txBody>
                    <a:bodyPr/>
                    <a:p>
                      <a:pPr>
                        <a:buNone/>
                      </a:pPr>
                      <a:endParaRPr lang="zh-CN" altLang="en-US"/>
                    </a:p>
                  </a:txBody>
                  <a:tcPr/>
                </a:tc>
              </a:tr>
              <a:tr h="386715">
                <a:tc>
                  <a:txBody>
                    <a:bodyPr/>
                    <a:p>
                      <a:pPr>
                        <a:buNone/>
                      </a:pPr>
                      <a:r>
                        <a:rPr lang="en-US" altLang="zh-CN" sz="1800">
                          <a:sym typeface="+mn-ea"/>
                        </a:rPr>
                        <a:t>Full-speed Upload</a:t>
                      </a:r>
                      <a:endParaRPr lang="zh-CN" altLang="en-US"/>
                    </a:p>
                  </a:txBody>
                  <a:tcPr/>
                </a:tc>
                <a:tc>
                  <a:txBody>
                    <a:bodyPr/>
                    <a:p>
                      <a:pPr>
                        <a:buNone/>
                      </a:pPr>
                      <a:endParaRPr lang="zh-CN" altLang="en-US"/>
                    </a:p>
                  </a:txBody>
                  <a:tcPr/>
                </a:tc>
                <a:tc>
                  <a:txBody>
                    <a:bodyPr/>
                    <a:p>
                      <a:pPr>
                        <a:buNone/>
                      </a:pPr>
                      <a:r>
                        <a:rPr lang="en-US" altLang="zh-CN"/>
                        <a:t>-2</a:t>
                      </a:r>
                      <a:endParaRPr lang="en-US" altLang="zh-CN"/>
                    </a:p>
                  </a:txBody>
                  <a:tcPr/>
                </a:tc>
              </a:tr>
              <a:tr h="386715">
                <a:tc>
                  <a:txBody>
                    <a:bodyPr/>
                    <a:p>
                      <a:pPr>
                        <a:buNone/>
                      </a:pPr>
                      <a:r>
                        <a:rPr lang="en-US" altLang="zh-CN" sz="1800">
                          <a:sym typeface="+mn-ea"/>
                        </a:rPr>
                        <a:t>Half-speed Download</a:t>
                      </a:r>
                      <a:endParaRPr lang="zh-CN" altLang="en-US"/>
                    </a:p>
                  </a:txBody>
                  <a:tcPr/>
                </a:tc>
                <a:tc>
                  <a:txBody>
                    <a:bodyPr/>
                    <a:p>
                      <a:pPr>
                        <a:buNone/>
                      </a:pPr>
                      <a:r>
                        <a:rPr lang="en-US" altLang="zh-CN"/>
                        <a:t>2</a:t>
                      </a:r>
                      <a:endParaRPr lang="en-US" altLang="zh-CN"/>
                    </a:p>
                  </a:txBody>
                  <a:tcPr/>
                </a:tc>
                <a:tc>
                  <a:txBody>
                    <a:bodyPr/>
                    <a:p>
                      <a:pPr>
                        <a:buNone/>
                      </a:pPr>
                      <a:endParaRPr lang="zh-CN" altLang="en-US"/>
                    </a:p>
                  </a:txBody>
                  <a:tcPr/>
                </a:tc>
              </a:tr>
              <a:tr h="386715">
                <a:tc>
                  <a:txBody>
                    <a:bodyPr/>
                    <a:p>
                      <a:pPr>
                        <a:buNone/>
                      </a:pPr>
                      <a:r>
                        <a:rPr lang="en-US" altLang="zh-CN" sz="1800">
                          <a:sym typeface="+mn-ea"/>
                        </a:rPr>
                        <a:t>Half-speed Upload</a:t>
                      </a:r>
                      <a:endParaRPr lang="zh-CN" altLang="en-US"/>
                    </a:p>
                  </a:txBody>
                  <a:tcPr/>
                </a:tc>
                <a:tc>
                  <a:txBody>
                    <a:bodyPr/>
                    <a:p>
                      <a:pPr>
                        <a:buNone/>
                      </a:pPr>
                      <a:endParaRPr lang="zh-CN" altLang="en-US"/>
                    </a:p>
                  </a:txBody>
                  <a:tcPr/>
                </a:tc>
                <a:tc>
                  <a:txBody>
                    <a:bodyPr/>
                    <a:p>
                      <a:pPr>
                        <a:buNone/>
                      </a:pPr>
                      <a:r>
                        <a:rPr lang="en-US" altLang="zh-CN"/>
                        <a:t>-1</a:t>
                      </a:r>
                      <a:endParaRPr lang="en-US" altLang="zh-CN"/>
                    </a:p>
                  </a:txBody>
                  <a:tcPr/>
                </a:tc>
              </a:tr>
            </a:tbl>
          </a:graphicData>
        </a:graphic>
      </p:graphicFrame>
      <p:sp>
        <p:nvSpPr>
          <p:cNvPr id="11" name="内容占位符 10"/>
          <p:cNvSpPr>
            <a:spLocks noGrp="1"/>
          </p:cNvSpPr>
          <p:nvPr>
            <p:ph idx="1"/>
          </p:nvPr>
        </p:nvSpPr>
        <p:spPr>
          <a:xfrm>
            <a:off x="1439545" y="3212465"/>
            <a:ext cx="8332470" cy="3383280"/>
          </a:xfrm>
        </p:spPr>
        <p:txBody>
          <a:bodyPr>
            <a:normAutofit/>
          </a:bodyPr>
          <a:p>
            <a:pPr marL="0" indent="0">
              <a:buNone/>
            </a:pPr>
            <a:endParaRPr lang="zh-CN" altLang="en-US" spc="0">
              <a:solidFill>
                <a:schemeClr val="tx1"/>
              </a:solidFill>
            </a:endParaRPr>
          </a:p>
          <a:p>
            <a:pPr marL="0" indent="0">
              <a:buNone/>
            </a:pPr>
            <a:endParaRPr lang="zh-CN" altLang="en-US" spc="0">
              <a:solidFill>
                <a:schemeClr val="tx1"/>
              </a:solidFill>
            </a:endParaRPr>
          </a:p>
          <a:p>
            <a:pPr marL="0" indent="457200">
              <a:buNone/>
            </a:pPr>
            <a:endParaRPr lang="zh-CN" altLang="en-US"/>
          </a:p>
        </p:txBody>
      </p:sp>
      <p:graphicFrame>
        <p:nvGraphicFramePr>
          <p:cNvPr id="12" name="表格 11"/>
          <p:cNvGraphicFramePr/>
          <p:nvPr>
            <p:custDataLst>
              <p:tags r:id="rId2"/>
            </p:custDataLst>
          </p:nvPr>
        </p:nvGraphicFramePr>
        <p:xfrm>
          <a:off x="2434590" y="3429000"/>
          <a:ext cx="7584440" cy="2209800"/>
        </p:xfrm>
        <a:graphic>
          <a:graphicData uri="http://schemas.openxmlformats.org/drawingml/2006/table">
            <a:tbl>
              <a:tblPr firstRow="1" bandRow="1">
                <a:tableStyleId>{5940675A-B579-460E-94D1-54222C63F5DA}</a:tableStyleId>
              </a:tblPr>
              <a:tblGrid>
                <a:gridCol w="2043430"/>
                <a:gridCol w="2715895"/>
                <a:gridCol w="2825115"/>
              </a:tblGrid>
              <a:tr h="609600">
                <a:tc>
                  <a:txBody>
                    <a:bodyPr/>
                    <a:p>
                      <a:pPr>
                        <a:buNone/>
                      </a:pPr>
                      <a:r>
                        <a:rPr lang="zh-CN" altLang="en-US" sz="1800">
                          <a:sym typeface="+mn-ea"/>
                        </a:rPr>
                        <a:t>BN</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Active-B</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Lazy-B</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829945">
                <a:tc>
                  <a:txBody>
                    <a:bodyPr/>
                    <a:p>
                      <a:pPr>
                        <a:buNone/>
                      </a:pPr>
                      <a:r>
                        <a:rPr lang="zh-CN" altLang="en-US" sz="1800">
                          <a:sym typeface="+mn-ea"/>
                        </a:rPr>
                        <a:t>Active-A</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(2,2)</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(0,3)</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770255">
                <a:tc>
                  <a:txBody>
                    <a:bodyPr/>
                    <a:p>
                      <a:pPr>
                        <a:buNone/>
                      </a:pPr>
                      <a:r>
                        <a:rPr lang="zh-CN" altLang="en-US" sz="1800">
                          <a:sym typeface="+mn-ea"/>
                        </a:rPr>
                        <a:t>Lazy-A</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(3,0)</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(1,1)</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2" name="文本框 1"/>
          <p:cNvSpPr txBox="1"/>
          <p:nvPr/>
        </p:nvSpPr>
        <p:spPr>
          <a:xfrm>
            <a:off x="5014595" y="319405"/>
            <a:ext cx="2425065" cy="645160"/>
          </a:xfrm>
          <a:prstGeom prst="rect">
            <a:avLst/>
          </a:prstGeom>
          <a:noFill/>
        </p:spPr>
        <p:txBody>
          <a:bodyPr wrap="square" rtlCol="0">
            <a:spAutoFit/>
          </a:bodyPr>
          <a:p>
            <a:r>
              <a:rPr lang="zh-CN" altLang="en-US" sz="3600">
                <a:sym typeface="+mn-ea"/>
              </a:rPr>
              <a:t>P2</a:t>
            </a:r>
            <a:r>
              <a:rPr lang="zh-CN" altLang="en-US" sz="3600">
                <a:ln/>
                <a:solidFill>
                  <a:schemeClr val="tx1"/>
                </a:solidFill>
                <a:effectLst>
                  <a:outerShdw blurRad="38100" dist="19050" dir="2700000" algn="tl" rotWithShape="0">
                    <a:schemeClr val="dk1">
                      <a:alpha val="40000"/>
                    </a:schemeClr>
                  </a:outerShdw>
                </a:effectLst>
                <a:sym typeface="+mn-ea"/>
              </a:rPr>
              <a:t>P</a:t>
            </a:r>
            <a:r>
              <a:rPr lang="en-US" altLang="zh-CN" sz="3600">
                <a:ln/>
                <a:solidFill>
                  <a:schemeClr val="tx1"/>
                </a:solidFill>
                <a:effectLst>
                  <a:outerShdw blurRad="38100" dist="19050" dir="2700000" algn="tl" rotWithShape="0">
                    <a:schemeClr val="dk1">
                      <a:alpha val="40000"/>
                    </a:schemeClr>
                  </a:outerShdw>
                </a:effectLst>
                <a:sym typeface="+mn-ea"/>
              </a:rPr>
              <a:t> </a:t>
            </a:r>
            <a:r>
              <a:rPr lang="zh-CN" altLang="en-US" sz="3600">
                <a:ln/>
                <a:solidFill>
                  <a:schemeClr val="tx1"/>
                </a:solidFill>
                <a:effectLst>
                  <a:outerShdw blurRad="38100" dist="19050" dir="2700000" algn="tl" rotWithShape="0">
                    <a:schemeClr val="dk1">
                      <a:alpha val="40000"/>
                    </a:schemeClr>
                  </a:outerShdw>
                </a:effectLst>
              </a:rPr>
              <a:t>Matrix</a:t>
            </a:r>
            <a:endParaRPr lang="zh-CN" altLang="en-US" sz="3600">
              <a:ln/>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576445" y="2686685"/>
            <a:ext cx="7239000" cy="4017010"/>
          </a:xfrm>
          <a:prstGeom prst="rect">
            <a:avLst/>
          </a:prstGeom>
        </p:spPr>
      </p:pic>
      <p:sp>
        <p:nvSpPr>
          <p:cNvPr id="5" name="文本框 4"/>
          <p:cNvSpPr txBox="1"/>
          <p:nvPr/>
        </p:nvSpPr>
        <p:spPr>
          <a:xfrm>
            <a:off x="932815" y="1251585"/>
            <a:ext cx="9471025" cy="1604645"/>
          </a:xfrm>
          <a:prstGeom prst="rect">
            <a:avLst/>
          </a:prstGeom>
          <a:noFill/>
        </p:spPr>
        <p:txBody>
          <a:bodyPr wrap="square" rtlCol="0">
            <a:noAutofit/>
          </a:bodyPr>
          <a:p>
            <a:r>
              <a:rPr lang="zh-CN" altLang="en-US">
                <a:latin typeface="Calibri" panose="020F0502020204030204" charset="0"/>
              </a:rPr>
              <a:t>①</a:t>
            </a:r>
            <a:r>
              <a:rPr lang="en-US" altLang="zh-CN">
                <a:latin typeface="Calibri" panose="020F0502020204030204" charset="0"/>
              </a:rPr>
              <a:t> </a:t>
            </a:r>
            <a:r>
              <a:rPr lang="zh-CN" altLang="en-US"/>
              <a:t>Number of Nash equilibria in pure strategies</a:t>
            </a:r>
            <a:r>
              <a:rPr lang="en-US" altLang="zh-CN"/>
              <a:t>                                        </a:t>
            </a:r>
            <a:r>
              <a:rPr lang="en-US" altLang="zh-CN">
                <a:solidFill>
                  <a:srgbClr val="FF0000"/>
                </a:solidFill>
              </a:rPr>
              <a:t>one</a:t>
            </a:r>
            <a:endParaRPr lang="zh-CN" altLang="en-US">
              <a:solidFill>
                <a:srgbClr val="FF0000"/>
              </a:solidFill>
            </a:endParaRPr>
          </a:p>
          <a:p>
            <a:r>
              <a:rPr lang="zh-CN" altLang="en-US">
                <a:latin typeface="Calibri" panose="020F0502020204030204" charset="0"/>
              </a:rPr>
              <a:t>②</a:t>
            </a:r>
            <a:r>
              <a:rPr lang="en-US" altLang="zh-CN">
                <a:latin typeface="Calibri" panose="020F0502020204030204" charset="0"/>
              </a:rPr>
              <a:t> </a:t>
            </a:r>
            <a:r>
              <a:rPr lang="zh-CN" altLang="en-US"/>
              <a:t>Pareto-optimality of the equilibria</a:t>
            </a:r>
            <a:r>
              <a:rPr lang="en-US" altLang="zh-CN"/>
              <a:t>       </a:t>
            </a:r>
            <a:r>
              <a:rPr lang="en-US" altLang="zh-CN">
                <a:solidFill>
                  <a:srgbClr val="FF0000"/>
                </a:solidFill>
              </a:rPr>
              <a:t>                                                   sub-optimal</a:t>
            </a:r>
            <a:endParaRPr lang="zh-CN" altLang="en-US">
              <a:solidFill>
                <a:srgbClr val="FF0000"/>
              </a:solidFill>
            </a:endParaRPr>
          </a:p>
          <a:p>
            <a:r>
              <a:rPr lang="zh-CN" altLang="en-US">
                <a:latin typeface="Calibri" panose="020F0502020204030204" charset="0"/>
              </a:rPr>
              <a:t>③</a:t>
            </a:r>
            <a:r>
              <a:rPr lang="en-US" altLang="zh-CN">
                <a:latin typeface="Calibri" panose="020F0502020204030204" charset="0"/>
              </a:rPr>
              <a:t> </a:t>
            </a:r>
            <a:r>
              <a:rPr lang="zh-CN" altLang="en-US"/>
              <a:t>Conflict over the valuation of the outcomes</a:t>
            </a:r>
            <a:r>
              <a:rPr lang="en-US" altLang="zh-CN"/>
              <a:t>                                          </a:t>
            </a:r>
            <a:r>
              <a:rPr lang="en-US" altLang="zh-CN">
                <a:solidFill>
                  <a:srgbClr val="FF0000"/>
                </a:solidFill>
              </a:rPr>
              <a:t>paritial</a:t>
            </a:r>
            <a:endParaRPr lang="en-US" altLang="zh-CN">
              <a:solidFill>
                <a:srgbClr val="FF0000"/>
              </a:solidFill>
            </a:endParaRPr>
          </a:p>
          <a:p>
            <a:r>
              <a:rPr lang="zh-CN" altLang="en-US">
                <a:latin typeface="微软雅黑" panose="020B0503020204020204" charset="-122"/>
                <a:ea typeface="微软雅黑" panose="020B0503020204020204" charset="-122"/>
              </a:rPr>
              <a:t>④</a:t>
            </a:r>
            <a:r>
              <a:rPr lang="en-US" altLang="zh-CN">
                <a:latin typeface="微软雅黑" panose="020B0503020204020204" charset="-122"/>
                <a:ea typeface="微软雅黑" panose="020B0503020204020204" charset="-122"/>
              </a:rPr>
              <a:t> </a:t>
            </a:r>
            <a:r>
              <a:rPr lang="zh-CN" altLang="en-US"/>
              <a:t>Equal payoffs in Pareto-optimal outcomes or equilibria</a:t>
            </a:r>
            <a:r>
              <a:rPr lang="en-US" altLang="zh-CN"/>
              <a:t>                        </a:t>
            </a:r>
            <a:r>
              <a:rPr lang="en-US" altLang="zh-CN">
                <a:solidFill>
                  <a:srgbClr val="FF0000"/>
                </a:solidFill>
              </a:rPr>
              <a:t>yes/no</a:t>
            </a:r>
            <a:r>
              <a:rPr lang="en-US" altLang="zh-CN"/>
              <a:t>	          </a:t>
            </a:r>
            <a:endParaRPr lang="en-US" altLang="zh-CN"/>
          </a:p>
        </p:txBody>
      </p:sp>
      <p:sp>
        <p:nvSpPr>
          <p:cNvPr id="6" name="文本框 5"/>
          <p:cNvSpPr txBox="1"/>
          <p:nvPr/>
        </p:nvSpPr>
        <p:spPr>
          <a:xfrm>
            <a:off x="1508125" y="398780"/>
            <a:ext cx="9124315" cy="687705"/>
          </a:xfrm>
          <a:prstGeom prst="rect">
            <a:avLst/>
          </a:prstGeom>
          <a:noFill/>
        </p:spPr>
        <p:txBody>
          <a:bodyPr wrap="square" rtlCol="0">
            <a:noAutofit/>
            <a:scene3d>
              <a:camera prst="orthographicFront"/>
              <a:lightRig rig="threePt" dir="t"/>
            </a:scene3d>
          </a:bodyPr>
          <a:p>
            <a:r>
              <a:rPr lang="en-US" altLang="zh-CN" sz="3600">
                <a:ln/>
                <a:solidFill>
                  <a:schemeClr val="tx1"/>
                </a:solidFill>
                <a:effectLst>
                  <a:outerShdw blurRad="38100" dist="19050" dir="2700000" algn="tl" rotWithShape="0">
                    <a:schemeClr val="dk1">
                      <a:alpha val="40000"/>
                    </a:schemeClr>
                  </a:outerShdw>
                </a:effectLst>
                <a:sym typeface="+mn-ea"/>
              </a:rPr>
              <a:t>The</a:t>
            </a:r>
            <a:r>
              <a:rPr lang="zh-CN" altLang="en-US" sz="3600">
                <a:ln/>
                <a:solidFill>
                  <a:schemeClr val="tx1"/>
                </a:solidFill>
                <a:effectLst>
                  <a:outerShdw blurRad="38100" dist="19050" dir="2700000" algn="tl" rotWithShape="0">
                    <a:schemeClr val="dk1">
                      <a:alpha val="40000"/>
                    </a:schemeClr>
                  </a:outerShdw>
                </a:effectLst>
                <a:sym typeface="+mn-ea"/>
              </a:rPr>
              <a:t> typology of collective action problem</a:t>
            </a:r>
            <a:r>
              <a:rPr lang="en-US" altLang="zh-CN" sz="3600">
                <a:ln/>
                <a:solidFill>
                  <a:schemeClr val="tx1"/>
                </a:solidFill>
                <a:effectLst>
                  <a:outerShdw blurRad="38100" dist="19050" dir="2700000" algn="tl" rotWithShape="0">
                    <a:schemeClr val="dk1">
                      <a:alpha val="40000"/>
                    </a:schemeClr>
                  </a:outerShdw>
                </a:effectLst>
                <a:sym typeface="+mn-ea"/>
              </a:rPr>
              <a:t>s</a:t>
            </a:r>
            <a:endParaRPr lang="en-US" altLang="zh-CN" sz="3600">
              <a:ln/>
              <a:solidFill>
                <a:schemeClr val="tx1"/>
              </a:solidFill>
              <a:effectLst>
                <a:outerShdw blurRad="38100" dist="19050" dir="2700000" algn="tl" rotWithShape="0">
                  <a:schemeClr val="dk1">
                    <a:alpha val="40000"/>
                  </a:schemeClr>
                </a:outerShdw>
              </a:effectLst>
              <a:sym typeface="+mn-ea"/>
            </a:endParaRPr>
          </a:p>
        </p:txBody>
      </p:sp>
      <p:graphicFrame>
        <p:nvGraphicFramePr>
          <p:cNvPr id="12" name="表格 11"/>
          <p:cNvGraphicFramePr/>
          <p:nvPr>
            <p:custDataLst>
              <p:tags r:id="rId2"/>
            </p:custDataLst>
          </p:nvPr>
        </p:nvGraphicFramePr>
        <p:xfrm>
          <a:off x="518795" y="3429000"/>
          <a:ext cx="4057650" cy="1256030"/>
        </p:xfrm>
        <a:graphic>
          <a:graphicData uri="http://schemas.openxmlformats.org/drawingml/2006/table">
            <a:tbl>
              <a:tblPr firstRow="1" bandRow="1">
                <a:tableStyleId>{5940675A-B579-460E-94D1-54222C63F5DA}</a:tableStyleId>
              </a:tblPr>
              <a:tblGrid>
                <a:gridCol w="1093470"/>
                <a:gridCol w="1452880"/>
                <a:gridCol w="1511300"/>
              </a:tblGrid>
              <a:tr h="365760">
                <a:tc>
                  <a:txBody>
                    <a:bodyPr/>
                    <a:p>
                      <a:pPr>
                        <a:buNone/>
                      </a:pPr>
                      <a:r>
                        <a:rPr lang="zh-CN" altLang="en-US" sz="1800">
                          <a:sym typeface="+mn-ea"/>
                        </a:rPr>
                        <a:t>BN</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Active-B</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Lazy-B</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429895">
                <a:tc>
                  <a:txBody>
                    <a:bodyPr/>
                    <a:p>
                      <a:pPr>
                        <a:buNone/>
                      </a:pPr>
                      <a:r>
                        <a:rPr lang="zh-CN" altLang="en-US" sz="1800">
                          <a:sym typeface="+mn-ea"/>
                        </a:rPr>
                        <a:t>Active-A</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(2,2)</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(0,3)</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460375">
                <a:tc>
                  <a:txBody>
                    <a:bodyPr/>
                    <a:p>
                      <a:pPr>
                        <a:buNone/>
                      </a:pPr>
                      <a:r>
                        <a:rPr lang="zh-CN" altLang="en-US" sz="1800">
                          <a:sym typeface="+mn-ea"/>
                        </a:rPr>
                        <a:t>Lazy-A</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a:sym typeface="+mn-ea"/>
                        </a:rPr>
                        <a:t>(3,0)</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zh-CN" altLang="en-US" sz="1800" u="sng">
                          <a:sym typeface="+mn-ea"/>
                        </a:rPr>
                        <a:t>(1,1)</a:t>
                      </a:r>
                      <a:endParaRPr lang="zh-CN" altLang="en-US" u="sng"/>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7" name="文本框 6"/>
          <p:cNvSpPr txBox="1"/>
          <p:nvPr/>
        </p:nvSpPr>
        <p:spPr>
          <a:xfrm>
            <a:off x="773430" y="2340610"/>
            <a:ext cx="5766435" cy="460375"/>
          </a:xfrm>
          <a:prstGeom prst="rect">
            <a:avLst/>
          </a:prstGeom>
        </p:spPr>
        <p:txBody>
          <a:bodyPr wrap="square">
            <a:spAutoFit/>
          </a:bodyPr>
          <a:p>
            <a:pPr marL="447675" indent="0" fontAlgn="base">
              <a:spcAft>
                <a:spcPct val="0"/>
              </a:spcAft>
            </a:pPr>
            <a:r>
              <a:rPr lang="en-US" altLang="zh-CN" sz="1200" b="0" i="0">
                <a:solidFill>
                  <a:srgbClr val="000000"/>
                </a:solidFill>
                <a:latin typeface="Calibri" panose="020F0502020204030204"/>
                <a:ea typeface="Calibri" panose="020F0502020204030204"/>
              </a:rPr>
              <a:t>Is there at least one Pareto-optimal outcome with equal ordinal payoffs (yes or no)?</a:t>
            </a:r>
            <a:endParaRPr lang="en-US" altLang="zh-CN" sz="1200" b="0" i="0">
              <a:solidFill>
                <a:srgbClr val="000000"/>
              </a:solidFill>
              <a:latin typeface="Calibri" panose="020F0502020204030204"/>
              <a:ea typeface="Calibri" panose="020F0502020204030204"/>
            </a:endParaRPr>
          </a:p>
          <a:p>
            <a:pPr marL="447675" indent="0" fontAlgn="base">
              <a:spcAft>
                <a:spcPct val="0"/>
              </a:spcAft>
            </a:pPr>
            <a:r>
              <a:rPr lang="en-US" altLang="zh-CN" sz="1200" b="0" i="0">
                <a:solidFill>
                  <a:srgbClr val="000000"/>
                </a:solidFill>
                <a:latin typeface="Calibri" panose="020F0502020204030204"/>
                <a:ea typeface="Calibri" panose="020F0502020204030204"/>
              </a:rPr>
              <a:t>If yes, is one of these outcomes a Nash equilibrium (yes or no)?</a:t>
            </a:r>
            <a:endParaRPr lang="en-US" altLang="zh-CN" sz="1200" b="0" i="0">
              <a:solidFill>
                <a:srgbClr val="000000"/>
              </a:solidFill>
              <a:latin typeface="Calibri" panose="020F0502020204030204"/>
              <a:ea typeface="Calibri" panose="020F0502020204030204"/>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pc="0">
                <a:ln/>
                <a:solidFill>
                  <a:schemeClr val="tx1"/>
                </a:solidFill>
                <a:effectLst>
                  <a:outerShdw blurRad="38100" dist="19050" dir="2700000" algn="tl" rotWithShape="0">
                    <a:schemeClr val="dk1">
                      <a:alpha val="40000"/>
                    </a:schemeClr>
                  </a:outerShdw>
                </a:effectLst>
                <a:latin typeface="+mn-lt"/>
                <a:ea typeface="+mn-ea"/>
                <a:cs typeface="+mn-cs"/>
              </a:rPr>
              <a:t>Is  Nonexcludable? Nonrival?</a:t>
            </a:r>
            <a:endParaRPr lang="zh-CN" altLang="en-US" spc="0">
              <a:ln/>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3" name="内容占位符 2"/>
          <p:cNvSpPr>
            <a:spLocks noGrp="1"/>
          </p:cNvSpPr>
          <p:nvPr>
            <p:ph idx="1"/>
          </p:nvPr>
        </p:nvSpPr>
        <p:spPr>
          <a:xfrm>
            <a:off x="608400" y="1898705"/>
            <a:ext cx="10969200" cy="4759200"/>
          </a:xfrm>
        </p:spPr>
        <p:txBody>
          <a:bodyPr/>
          <a:p>
            <a:r>
              <a:rPr lang="zh-CN" altLang="zh-CN" sz="2400" spc="0">
                <a:solidFill>
                  <a:schemeClr val="tx1">
                    <a:lumMod val="85000"/>
                    <a:lumOff val="15000"/>
                  </a:schemeClr>
                </a:solidFill>
                <a:latin typeface="Times New Roman" panose="02020603050405020304" charset="0"/>
                <a:ea typeface="+mj-ea"/>
                <a:cs typeface="Times New Roman" panose="02020603050405020304" charset="0"/>
              </a:rPr>
              <a:t>BitTorrent is designed to allow any participant to access and share files as long as they are connected to the network</a:t>
            </a:r>
            <a:r>
              <a:rPr lang="en-US" altLang="zh-CN" sz="2400" spc="0">
                <a:solidFill>
                  <a:schemeClr val="tx1">
                    <a:lumMod val="85000"/>
                    <a:lumOff val="15000"/>
                  </a:schemeClr>
                </a:solidFill>
                <a:latin typeface="Times New Roman" panose="02020603050405020304" charset="0"/>
                <a:ea typeface="+mj-ea"/>
                <a:cs typeface="Times New Roman" panose="02020603050405020304" charset="0"/>
              </a:rPr>
              <a:t> without needing to pay or get explicit permission from the file’s original uploader or other peers.</a:t>
            </a:r>
            <a:endParaRPr lang="en-US" altLang="zh-CN" sz="2400" spc="0">
              <a:solidFill>
                <a:schemeClr val="tx1">
                  <a:lumMod val="85000"/>
                  <a:lumOff val="15000"/>
                </a:schemeClr>
              </a:solidFill>
              <a:latin typeface="Times New Roman" panose="02020603050405020304" charset="0"/>
              <a:ea typeface="+mj-ea"/>
              <a:cs typeface="Times New Roman" panose="02020603050405020304" charset="0"/>
            </a:endParaRPr>
          </a:p>
          <a:p>
            <a:endParaRPr lang="en-US" altLang="zh-CN" sz="2400" spc="0">
              <a:solidFill>
                <a:schemeClr val="tx1">
                  <a:lumMod val="85000"/>
                  <a:lumOff val="15000"/>
                </a:schemeClr>
              </a:solidFill>
              <a:latin typeface="Times New Roman" panose="02020603050405020304" charset="0"/>
              <a:ea typeface="+mj-ea"/>
              <a:cs typeface="Times New Roman" panose="02020603050405020304" charset="0"/>
            </a:endParaRPr>
          </a:p>
          <a:p>
            <a:r>
              <a:rPr lang="en-US" altLang="zh-CN" sz="2400" spc="0">
                <a:solidFill>
                  <a:schemeClr val="tx1">
                    <a:lumMod val="85000"/>
                    <a:lumOff val="15000"/>
                  </a:schemeClr>
                </a:solidFill>
                <a:latin typeface="Times New Roman" panose="02020603050405020304" charset="0"/>
                <a:ea typeface="+mj-ea"/>
                <a:cs typeface="Times New Roman" panose="02020603050405020304" charset="0"/>
              </a:rPr>
              <a:t>Downloading a file by one user does not prevent others from downloading the same file. In fact, as more users download and share a file, it can become more readily available to others.</a:t>
            </a:r>
            <a:endParaRPr lang="en-US" altLang="zh-CN" sz="2400" spc="0">
              <a:solidFill>
                <a:schemeClr val="tx1">
                  <a:lumMod val="85000"/>
                  <a:lumOff val="15000"/>
                </a:schemeClr>
              </a:solidFill>
              <a:latin typeface="Times New Roman" panose="02020603050405020304" charset="0"/>
              <a:ea typeface="+mj-ea"/>
              <a:cs typeface="Times New Roman" panose="02020603050405020304" charset="0"/>
            </a:endParaRPr>
          </a:p>
          <a:p>
            <a:endParaRPr lang="en-US" altLang="zh-CN" sz="2400" spc="0">
              <a:solidFill>
                <a:schemeClr val="tx1">
                  <a:lumMod val="85000"/>
                  <a:lumOff val="15000"/>
                </a:schemeClr>
              </a:solidFill>
              <a:latin typeface="Times New Roman" panose="02020603050405020304" charset="0"/>
              <a:ea typeface="+mj-ea"/>
              <a:cs typeface="Times New Roman" panose="02020603050405020304" charset="0"/>
            </a:endParaRPr>
          </a:p>
          <a:p>
            <a:endParaRPr lang="en-US" altLang="zh-CN" sz="2400" spc="0">
              <a:solidFill>
                <a:schemeClr val="tx1">
                  <a:lumMod val="85000"/>
                  <a:lumOff val="15000"/>
                </a:schemeClr>
              </a:solidFill>
              <a:latin typeface="Times New Roman" panose="02020603050405020304" charset="0"/>
              <a:ea typeface="+mj-ea"/>
              <a:cs typeface="Times New Roman" panose="02020603050405020304" charset="0"/>
            </a:endParaRPr>
          </a:p>
          <a:p>
            <a:endParaRPr lang="en-US" altLang="zh-CN" sz="2400" spc="0">
              <a:solidFill>
                <a:schemeClr val="tx1">
                  <a:lumMod val="85000"/>
                  <a:lumOff val="15000"/>
                </a:schemeClr>
              </a:solidFill>
              <a:latin typeface="Times New Roman" panose="02020603050405020304" charset="0"/>
              <a:ea typeface="+mj-ea"/>
              <a:cs typeface="Times New Roman" panose="02020603050405020304" charset="0"/>
            </a:endParaRPr>
          </a:p>
          <a:p>
            <a:endParaRPr lang="en-US" altLang="zh-CN" sz="2400" spc="0">
              <a:solidFill>
                <a:schemeClr val="tx1">
                  <a:lumMod val="85000"/>
                  <a:lumOff val="15000"/>
                </a:schemeClr>
              </a:solidFill>
              <a:latin typeface="Times New Roman" panose="02020603050405020304" charset="0"/>
              <a:ea typeface="+mj-ea"/>
              <a:cs typeface="Times New Roman" panose="02020603050405020304" charset="0"/>
            </a:endParaRPr>
          </a:p>
        </p:txBody>
      </p:sp>
      <p:sp>
        <p:nvSpPr>
          <p:cNvPr id="4" name="文本框 3"/>
          <p:cNvSpPr txBox="1"/>
          <p:nvPr/>
        </p:nvSpPr>
        <p:spPr>
          <a:xfrm>
            <a:off x="1273175" y="1242060"/>
            <a:ext cx="5217795" cy="398780"/>
          </a:xfrm>
          <a:prstGeom prst="rect">
            <a:avLst/>
          </a:prstGeom>
          <a:noFill/>
        </p:spPr>
        <p:txBody>
          <a:bodyPr wrap="square" rtlCol="0">
            <a:spAutoFit/>
          </a:bodyPr>
          <a:p>
            <a:r>
              <a:rPr lang="en-US" altLang="zh-CN"/>
              <a:t>                      </a:t>
            </a:r>
            <a:r>
              <a:rPr lang="en-US" altLang="zh-CN" sz="2000"/>
              <a:t> </a:t>
            </a:r>
            <a:r>
              <a:rPr lang="en-US" altLang="zh-CN" sz="2000">
                <a:ln w="22225">
                  <a:solidFill>
                    <a:schemeClr val="accent2"/>
                  </a:solidFill>
                  <a:prstDash val="solid"/>
                </a:ln>
                <a:solidFill>
                  <a:schemeClr val="accent2">
                    <a:lumMod val="40000"/>
                    <a:lumOff val="60000"/>
                  </a:schemeClr>
                </a:solidFill>
                <a:effectLst/>
              </a:rPr>
              <a:t>√                                    √</a:t>
            </a:r>
            <a:endParaRPr lang="en-US" altLang="zh-CN" sz="2000">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pc="0">
                <a:ln/>
                <a:solidFill>
                  <a:schemeClr val="tx1"/>
                </a:solidFill>
                <a:effectLst>
                  <a:outerShdw blurRad="38100" dist="19050" dir="2700000" algn="tl" rotWithShape="0">
                    <a:schemeClr val="dk1">
                      <a:alpha val="40000"/>
                    </a:schemeClr>
                  </a:outerShdw>
                </a:effectLst>
                <a:latin typeface="+mn-lt"/>
                <a:ea typeface="+mn-ea"/>
                <a:cs typeface="+mn-cs"/>
              </a:rPr>
              <a:t>Symmetry in BitTorrent</a:t>
            </a:r>
            <a:endParaRPr lang="zh-CN" altLang="en-US" spc="0">
              <a:ln/>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3" name="内容占位符 2"/>
          <p:cNvSpPr>
            <a:spLocks noGrp="1"/>
          </p:cNvSpPr>
          <p:nvPr>
            <p:ph idx="1"/>
          </p:nvPr>
        </p:nvSpPr>
        <p:spPr>
          <a:xfrm>
            <a:off x="608400" y="1564695"/>
            <a:ext cx="10969200" cy="4759200"/>
          </a:xfrm>
        </p:spPr>
        <p:txBody>
          <a:bodyPr/>
          <a:p>
            <a:r>
              <a:rPr lang="zh-CN" altLang="en-US" spc="0">
                <a:solidFill>
                  <a:schemeClr val="tx1"/>
                </a:solidFill>
              </a:rPr>
              <a:t>Peers Function Equally</a:t>
            </a:r>
            <a:endParaRPr lang="zh-CN" altLang="en-US" spc="0">
              <a:solidFill>
                <a:schemeClr val="tx1"/>
              </a:solidFill>
            </a:endParaRPr>
          </a:p>
          <a:p>
            <a:pPr marL="0" indent="457200">
              <a:buNone/>
            </a:pPr>
            <a:r>
              <a:rPr lang="en-US" altLang="zh-CN" sz="1400" spc="0">
                <a:solidFill>
                  <a:schemeClr val="tx1"/>
                </a:solidFill>
              </a:rPr>
              <a:t>E</a:t>
            </a:r>
            <a:r>
              <a:rPr lang="zh-CN" altLang="en-US" sz="1400" spc="0">
                <a:solidFill>
                  <a:schemeClr val="tx1"/>
                </a:solidFill>
              </a:rPr>
              <a:t>very peer can upload and download pieces of a file simultaneously</a:t>
            </a:r>
            <a:endParaRPr lang="zh-CN" altLang="en-US" sz="1400" spc="0">
              <a:solidFill>
                <a:schemeClr val="tx1"/>
              </a:solidFill>
            </a:endParaRPr>
          </a:p>
          <a:p>
            <a:pPr marL="0" indent="457200">
              <a:buNone/>
            </a:pPr>
            <a:r>
              <a:rPr lang="zh-CN" altLang="en-US" sz="1400" spc="0">
                <a:solidFill>
                  <a:schemeClr val="tx1"/>
                </a:solidFill>
              </a:rPr>
              <a:t>Every peer contributes to the distribution of files by sharing parts they have already downloaded with others.</a:t>
            </a:r>
            <a:endParaRPr lang="zh-CN" altLang="en-US" sz="1400" spc="0">
              <a:solidFill>
                <a:schemeClr val="tx1"/>
              </a:solidFill>
            </a:endParaRPr>
          </a:p>
          <a:p>
            <a:r>
              <a:rPr lang="zh-CN" altLang="en-US" spc="0">
                <a:solidFill>
                  <a:schemeClr val="tx1"/>
                </a:solidFill>
              </a:rPr>
              <a:t>Decentralized Swarm Structure</a:t>
            </a:r>
            <a:endParaRPr lang="zh-CN" altLang="en-US" spc="0">
              <a:solidFill>
                <a:schemeClr val="tx1"/>
              </a:solidFill>
            </a:endParaRPr>
          </a:p>
          <a:p>
            <a:pPr marL="0" indent="457200" algn="l">
              <a:buClrTx/>
              <a:buSzTx/>
              <a:buNone/>
            </a:pPr>
            <a:r>
              <a:rPr lang="zh-CN" altLang="en-US" sz="1400" spc="0">
                <a:solidFill>
                  <a:schemeClr val="tx1"/>
                </a:solidFill>
              </a:rPr>
              <a:t>This contrasts with asymmetric systems, such as traditional web servers, where servers primarily upload (serve data) and clients primarily download (consume data). BitTorrent, in this way, is symmetric because every node performs both roles.</a:t>
            </a:r>
            <a:r>
              <a:rPr lang="zh-CN" altLang="en-US" sz="1800" spc="0">
                <a:solidFill>
                  <a:schemeClr val="tx1"/>
                </a:solidFill>
              </a:rPr>
              <a:t>Seeder-Leecher </a:t>
            </a:r>
            <a:endParaRPr lang="zh-CN" altLang="en-US" sz="1800" spc="0">
              <a:solidFill>
                <a:schemeClr val="tx1"/>
              </a:solidFill>
            </a:endParaRPr>
          </a:p>
          <a:p>
            <a:pPr marL="285750" indent="-285750" algn="l">
              <a:buClrTx/>
              <a:buSzTx/>
            </a:pPr>
            <a:r>
              <a:rPr lang="zh-CN" altLang="en-US" sz="1800" spc="0">
                <a:solidFill>
                  <a:schemeClr val="tx1"/>
                </a:solidFill>
              </a:rPr>
              <a:t>Seeder-Leecher</a:t>
            </a:r>
            <a:r>
              <a:rPr lang="en-US" altLang="zh-CN" sz="1800" spc="0">
                <a:solidFill>
                  <a:schemeClr val="tx1"/>
                </a:solidFill>
              </a:rPr>
              <a:t> </a:t>
            </a:r>
            <a:r>
              <a:rPr lang="zh-CN" altLang="en-US" sz="1800" spc="0">
                <a:solidFill>
                  <a:schemeClr val="tx1"/>
                </a:solidFill>
              </a:rPr>
              <a:t>Relationship (Limited Asymmetry)</a:t>
            </a:r>
            <a:endParaRPr lang="zh-CN" altLang="en-US" sz="1800" spc="0">
              <a:solidFill>
                <a:schemeClr val="tx1"/>
              </a:solidFill>
            </a:endParaRPr>
          </a:p>
          <a:p>
            <a:pPr marL="0" indent="457200" algn="l">
              <a:buClrTx/>
              <a:buSzTx/>
              <a:buNone/>
            </a:pPr>
            <a:r>
              <a:rPr lang="zh-CN" altLang="en-US" sz="1400" spc="0">
                <a:solidFill>
                  <a:schemeClr val="tx1"/>
                </a:solidFill>
              </a:rPr>
              <a:t>Seeder is a peer who has the complete file and only uploads it to others, while Leecher is a peer who is still downloading the file but can also upload parts of it to others.</a:t>
            </a:r>
            <a:endParaRPr lang="zh-CN" altLang="en-US" sz="1400" spc="0">
              <a:solidFill>
                <a:schemeClr val="tx1"/>
              </a:solidFill>
            </a:endParaRPr>
          </a:p>
          <a:p>
            <a:pPr marL="0" indent="457200" algn="l">
              <a:buClrTx/>
              <a:buSzTx/>
              <a:buNone/>
            </a:pPr>
            <a:r>
              <a:rPr lang="zh-CN" altLang="en-US" sz="1400" spc="0">
                <a:solidFill>
                  <a:schemeClr val="tx1"/>
                </a:solidFill>
              </a:rPr>
              <a:t>This creates a one-way flow of data from Seeder to Leecher, making the relationship asymmetric.</a:t>
            </a:r>
            <a:endParaRPr lang="zh-CN" altLang="en-US" sz="1400" spc="0">
              <a:solidFill>
                <a:schemeClr val="tx1"/>
              </a:solidFill>
            </a:endParaRPr>
          </a:p>
          <a:p>
            <a:endParaRPr lang="zh-CN" altLang="en-US" sz="1400" spc="0">
              <a:solidFill>
                <a:schemeClr val="tx1"/>
              </a:solidFill>
            </a:endParaRPr>
          </a:p>
          <a:p>
            <a:endParaRPr lang="zh-CN" altLang="en-US" spc="0">
              <a:solidFill>
                <a:schemeClr val="tx1"/>
              </a:solidFill>
            </a:endParaRPr>
          </a:p>
          <a:p>
            <a:pPr marL="0" indent="0">
              <a:buNone/>
            </a:pPr>
            <a:endParaRPr lang="zh-CN" altLang="en-US" spc="0">
              <a:solidFill>
                <a:schemeClr val="tx1"/>
              </a:solidFill>
            </a:endParaRPr>
          </a:p>
        </p:txBody>
      </p:sp>
      <p:pic>
        <p:nvPicPr>
          <p:cNvPr id="6" name="图片 5"/>
          <p:cNvPicPr/>
          <p:nvPr/>
        </p:nvPicPr>
        <p:blipFill>
          <a:blip r:embed="rId1"/>
        </p:blipFill>
        <p:spPr>
          <a:xfrm>
            <a:off x="8781415" y="975995"/>
            <a:ext cx="2758440" cy="143256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081"/>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TABLE_ENDDRAG_ORIGIN_RECT" val="560*114"/>
  <p:tag name="TABLE_ENDDRAG_RECT" val="93*363*560*114"/>
</p:tagLst>
</file>

<file path=ppt/tags/tag69.xml><?xml version="1.0" encoding="utf-8"?>
<p:tagLst xmlns:p="http://schemas.openxmlformats.org/presentationml/2006/main">
  <p:tag name="TABLE_ENDDRAG_ORIGIN_RECT" val="597*174"/>
  <p:tag name="TABLE_ENDDRAG_RECT" val="191*270*597*17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TABLE_ENDDRAG_ORIGIN_RECT" val="319*115"/>
  <p:tag name="TABLE_ENDDRAG_RECT" val="40*270*319*115"/>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commondata" val="eyJoZGlkIjoiYzFhZGY0ZTViYWQyN2I0ZGJhNDk0OThkMjNkNmQ2MDY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2487</Words>
  <Application>WPS 演示</Application>
  <PresentationFormat>宽屏</PresentationFormat>
  <Paragraphs>107</Paragraphs>
  <Slides>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Wingdings</vt:lpstr>
      <vt:lpstr>Calibri</vt:lpstr>
      <vt:lpstr>Times New Roman</vt:lpstr>
      <vt:lpstr>微软雅黑</vt:lpstr>
      <vt:lpstr>Arial Unicode MS</vt:lpstr>
      <vt:lpstr>Calibri</vt:lpstr>
      <vt:lpstr>WPS</vt:lpstr>
      <vt:lpstr>PowerPoint 演示文稿</vt:lpstr>
      <vt:lpstr>PowerPoint 演示文稿</vt:lpstr>
      <vt:lpstr>① The bandwidth is equally allocated by uploading and downloading.  ② The download speed is correspondingly affected by the peer’s uploading speed.</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逸飞</cp:lastModifiedBy>
  <cp:revision>159</cp:revision>
  <dcterms:created xsi:type="dcterms:W3CDTF">2019-06-19T02:08:00Z</dcterms:created>
  <dcterms:modified xsi:type="dcterms:W3CDTF">2024-09-17T19:41:42Z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6D0DBFB043264EE0BFE3CFF636F46A33_13</vt:lpwstr>
  </property>
</Properties>
</file>