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120A0-940E-BDC9-CE73-169B9A1A5EFD}" v="7" dt="2025-04-17T22:29:15.901"/>
    <p1510:client id="{771B166C-773E-9898-8E81-513103B2EA48}" v="670" dt="2025-04-17T11:04:42.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9" autoAdjust="0"/>
    <p:restoredTop sz="94660"/>
  </p:normalViewPr>
  <p:slideViewPr>
    <p:cSldViewPr snapToGrid="0">
      <p:cViewPr varScale="1">
        <p:scale>
          <a:sx n="127" d="100"/>
          <a:sy n="127" d="100"/>
        </p:scale>
        <p:origin x="2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4/17/25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4/17/25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4/17/25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4/17/25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4/17/25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ligo.org/detections/gw230529/" TargetMode="External"/><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cc.ligo.org/public/0190/P2300352/009/gw230529-discovery-8.pdf"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birmingham.ac.uk/news/2024/mass-gap-gravitational-wave-signal-discovered-by-international-scientist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Paul Allen Y362220</a:t>
            </a:r>
            <a:br>
              <a:rPr lang="en-US"/>
            </a:br>
            <a:r>
              <a:rPr lang="en-US"/>
              <a:t>S284 TMA_06</a:t>
            </a:r>
            <a:endParaRPr lang="en-US" dirty="0"/>
          </a:p>
        </p:txBody>
      </p:sp>
      <p:sp>
        <p:nvSpPr>
          <p:cNvPr id="3" name="Subtitle 2"/>
          <p:cNvSpPr>
            <a:spLocks noGrp="1"/>
          </p:cNvSpPr>
          <p:nvPr>
            <p:ph type="subTitle" idx="1"/>
          </p:nvPr>
        </p:nvSpPr>
        <p:spPr/>
        <p:txBody>
          <a:bodyPr vert="horz" lIns="91440" tIns="45720" rIns="91440" bIns="45720" rtlCol="0" anchor="t">
            <a:normAutofit/>
          </a:bodyPr>
          <a:lstStyle/>
          <a:p>
            <a:r>
              <a:rPr lang="en-US" dirty="0"/>
              <a:t>Question 2</a:t>
            </a: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CBAB0-653C-99F9-D168-C7C331A5C455}"/>
              </a:ext>
            </a:extLst>
          </p:cNvPr>
          <p:cNvSpPr>
            <a:spLocks noGrp="1"/>
          </p:cNvSpPr>
          <p:nvPr>
            <p:ph type="title"/>
          </p:nvPr>
        </p:nvSpPr>
        <p:spPr/>
        <p:txBody>
          <a:bodyPr/>
          <a:lstStyle/>
          <a:p>
            <a:r>
              <a:rPr lang="en-US" i="1" dirty="0">
                <a:ea typeface="+mj-lt"/>
                <a:cs typeface="+mj-lt"/>
              </a:rPr>
              <a:t>A Mass‑Gap Merger in O4</a:t>
            </a:r>
            <a:endParaRPr lang="en-US" dirty="0"/>
          </a:p>
          <a:p>
            <a:endParaRPr lang="en-US"/>
          </a:p>
        </p:txBody>
      </p:sp>
      <p:sp>
        <p:nvSpPr>
          <p:cNvPr id="8" name="TextBox 7">
            <a:extLst>
              <a:ext uri="{FF2B5EF4-FFF2-40B4-BE49-F238E27FC236}">
                <a16:creationId xmlns:a16="http://schemas.microsoft.com/office/drawing/2014/main" id="{00C9A7AD-9F64-14C1-9303-D76DF40CE1FE}"/>
              </a:ext>
            </a:extLst>
          </p:cNvPr>
          <p:cNvSpPr txBox="1"/>
          <p:nvPr/>
        </p:nvSpPr>
        <p:spPr>
          <a:xfrm>
            <a:off x="1034539" y="1646364"/>
            <a:ext cx="5539795"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800" dirty="0">
                <a:ea typeface="+mn-lt"/>
                <a:cs typeface="+mn-lt"/>
              </a:rPr>
              <a:t>Detected 29 May 2023, Livingston only</a:t>
            </a:r>
            <a:endParaRPr lang="en-US" sz="2800"/>
          </a:p>
          <a:p>
            <a:pPr marL="285750" indent="-285750">
              <a:buFont typeface="Arial"/>
              <a:buChar char="•"/>
            </a:pPr>
            <a:r>
              <a:rPr lang="en-US" sz="2800" dirty="0">
                <a:ea typeface="+mn-lt"/>
                <a:cs typeface="+mn-lt"/>
              </a:rPr>
              <a:t>Primary 2.5–4.5 M⊙ ⇒ “lower mass gap”</a:t>
            </a:r>
            <a:endParaRPr lang="en-US" sz="2800"/>
          </a:p>
          <a:p>
            <a:pPr marL="285750" indent="-285750">
              <a:buFont typeface="Arial"/>
              <a:buChar char="•"/>
            </a:pPr>
            <a:r>
              <a:rPr lang="en-US" sz="2800" dirty="0">
                <a:ea typeface="+mn-lt"/>
                <a:cs typeface="+mn-lt"/>
              </a:rPr>
              <a:t>Secondary 1.2–2.0 M⊙ neutron star</a:t>
            </a:r>
            <a:endParaRPr lang="en-US" sz="2800"/>
          </a:p>
          <a:p>
            <a:pPr marL="285750" indent="-285750">
              <a:buFont typeface="Arial"/>
              <a:buChar char="•"/>
            </a:pPr>
            <a:r>
              <a:rPr lang="en-US" sz="2800" dirty="0">
                <a:ea typeface="+mn-lt"/>
                <a:cs typeface="+mn-lt"/>
              </a:rPr>
              <a:t>Adds new evidence the gap isn’t empty</a:t>
            </a:r>
            <a:br>
              <a:rPr lang="en-US" sz="2800" dirty="0">
                <a:ea typeface="+mn-lt"/>
                <a:cs typeface="+mn-lt"/>
              </a:rPr>
            </a:br>
            <a:endParaRPr lang="en-US" sz="2800" dirty="0"/>
          </a:p>
          <a:p>
            <a:pPr algn="l"/>
            <a:endParaRPr lang="en-US" dirty="0"/>
          </a:p>
        </p:txBody>
      </p:sp>
      <p:pic>
        <p:nvPicPr>
          <p:cNvPr id="11" name="Content Placeholder 10" descr="A diagram of a solar system&#10;&#10;AI-generated content may be incorrect.">
            <a:extLst>
              <a:ext uri="{FF2B5EF4-FFF2-40B4-BE49-F238E27FC236}">
                <a16:creationId xmlns:a16="http://schemas.microsoft.com/office/drawing/2014/main" id="{E9A28341-6E90-8005-3E30-71821D9E5F29}"/>
              </a:ext>
            </a:extLst>
          </p:cNvPr>
          <p:cNvPicPr>
            <a:picLocks noGrp="1" noChangeAspect="1"/>
          </p:cNvPicPr>
          <p:nvPr>
            <p:ph idx="1"/>
          </p:nvPr>
        </p:nvPicPr>
        <p:blipFill>
          <a:blip r:embed="rId2"/>
          <a:stretch>
            <a:fillRect/>
          </a:stretch>
        </p:blipFill>
        <p:spPr>
          <a:xfrm>
            <a:off x="7092301" y="2155530"/>
            <a:ext cx="4708071" cy="2634343"/>
          </a:xfrm>
        </p:spPr>
      </p:pic>
      <p:sp>
        <p:nvSpPr>
          <p:cNvPr id="12" name="TextBox 11">
            <a:extLst>
              <a:ext uri="{FF2B5EF4-FFF2-40B4-BE49-F238E27FC236}">
                <a16:creationId xmlns:a16="http://schemas.microsoft.com/office/drawing/2014/main" id="{D005B006-3F95-9E8F-6FFE-E5980AF82ED4}"/>
              </a:ext>
            </a:extLst>
          </p:cNvPr>
          <p:cNvSpPr txBox="1"/>
          <p:nvPr/>
        </p:nvSpPr>
        <p:spPr>
          <a:xfrm>
            <a:off x="7186160" y="5183824"/>
            <a:ext cx="4538627"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Image from:</a:t>
            </a:r>
            <a:r>
              <a:rPr lang="en-US" sz="1000" dirty="0">
                <a:ea typeface="+mn-lt"/>
                <a:cs typeface="+mn-lt"/>
                <a:hlinkClick r:id="rId3"/>
              </a:rPr>
              <a:t>https://ligo.org/detections/gw230529/</a:t>
            </a:r>
            <a:r>
              <a:rPr lang="en-US" sz="1000" dirty="0">
                <a:ea typeface="+mn-lt"/>
                <a:cs typeface="+mn-lt"/>
              </a:rPr>
              <a:t>, accessed:28:03/25</a:t>
            </a:r>
            <a:endParaRPr lang="en-US" sz="1000" dirty="0"/>
          </a:p>
        </p:txBody>
      </p:sp>
    </p:spTree>
    <p:extLst>
      <p:ext uri="{BB962C8B-B14F-4D97-AF65-F5344CB8AC3E}">
        <p14:creationId xmlns:p14="http://schemas.microsoft.com/office/powerpoint/2010/main" val="858967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DB8C1-CBEF-F324-D3EC-BF52E3E8CB17}"/>
              </a:ext>
            </a:extLst>
          </p:cNvPr>
          <p:cNvSpPr>
            <a:spLocks noGrp="1"/>
          </p:cNvSpPr>
          <p:nvPr>
            <p:ph type="title"/>
          </p:nvPr>
        </p:nvSpPr>
        <p:spPr/>
        <p:txBody>
          <a:bodyPr/>
          <a:lstStyle/>
          <a:p>
            <a:r>
              <a:rPr lang="en-US" i="1" dirty="0">
                <a:ea typeface="+mj-lt"/>
                <a:cs typeface="+mj-lt"/>
              </a:rPr>
              <a:t>Signal Stands Out from Noise</a:t>
            </a:r>
            <a:endParaRPr lang="en-US" dirty="0"/>
          </a:p>
          <a:p>
            <a:endParaRPr lang="en-US"/>
          </a:p>
        </p:txBody>
      </p:sp>
      <p:sp>
        <p:nvSpPr>
          <p:cNvPr id="3" name="Content Placeholder 2">
            <a:extLst>
              <a:ext uri="{FF2B5EF4-FFF2-40B4-BE49-F238E27FC236}">
                <a16:creationId xmlns:a16="http://schemas.microsoft.com/office/drawing/2014/main" id="{B8CCE416-B64C-CBF6-C925-957B7576E5FE}"/>
              </a:ext>
            </a:extLst>
          </p:cNvPr>
          <p:cNvSpPr>
            <a:spLocks noGrp="1"/>
          </p:cNvSpPr>
          <p:nvPr>
            <p:ph idx="1"/>
          </p:nvPr>
        </p:nvSpPr>
        <p:spPr>
          <a:xfrm>
            <a:off x="838200" y="1825625"/>
            <a:ext cx="6666666" cy="4351338"/>
          </a:xfrm>
        </p:spPr>
        <p:txBody>
          <a:bodyPr vert="horz" lIns="91440" tIns="45720" rIns="91440" bIns="45720" rtlCol="0" anchor="t">
            <a:normAutofit/>
          </a:bodyPr>
          <a:lstStyle/>
          <a:p>
            <a:r>
              <a:rPr lang="en-US" dirty="0">
                <a:ea typeface="+mn-lt"/>
                <a:cs typeface="+mn-lt"/>
              </a:rPr>
              <a:t>Three matched‑filter pipelines → </a:t>
            </a:r>
            <a:r>
              <a:rPr lang="en-US" b="1" dirty="0">
                <a:ea typeface="+mn-lt"/>
                <a:cs typeface="+mn-lt"/>
              </a:rPr>
              <a:t>FAR &lt; 1 in 1000 yr</a:t>
            </a:r>
            <a:endParaRPr lang="en-US" dirty="0"/>
          </a:p>
          <a:p>
            <a:r>
              <a:rPr lang="en-US" dirty="0">
                <a:ea typeface="+mn-lt"/>
                <a:cs typeface="+mn-lt"/>
              </a:rPr>
              <a:t>S/N ≈ 11; strong single‑detector event</a:t>
            </a:r>
            <a:endParaRPr lang="en-US" dirty="0"/>
          </a:p>
          <a:p>
            <a:r>
              <a:rPr lang="en-US" dirty="0">
                <a:ea typeface="+mn-lt"/>
                <a:cs typeface="+mn-lt"/>
              </a:rPr>
              <a:t>Living­ston only ⇒ poor sky‑map (~2 × 10⁴ deg²)</a:t>
            </a:r>
            <a:endParaRPr lang="en-US" dirty="0"/>
          </a:p>
          <a:p>
            <a:r>
              <a:rPr lang="en-US" dirty="0">
                <a:ea typeface="+mn-lt"/>
                <a:cs typeface="+mn-lt"/>
              </a:rPr>
              <a:t>Waveform = asymmetric NS‑BH chirp</a:t>
            </a:r>
            <a:br>
              <a:rPr lang="en-US" dirty="0">
                <a:ea typeface="+mn-lt"/>
                <a:cs typeface="+mn-lt"/>
              </a:rPr>
            </a:br>
            <a:endParaRPr lang="en-US"/>
          </a:p>
          <a:p>
            <a:endParaRPr lang="en-US" dirty="0"/>
          </a:p>
          <a:p>
            <a:pPr marL="0" indent="0">
              <a:buNone/>
            </a:pPr>
            <a:endParaRPr lang="en-US" dirty="0"/>
          </a:p>
        </p:txBody>
      </p:sp>
      <p:pic>
        <p:nvPicPr>
          <p:cNvPr id="6" name="Picture 5" descr="A graph of a graph&#10;&#10;AI-generated content may be incorrect.">
            <a:extLst>
              <a:ext uri="{FF2B5EF4-FFF2-40B4-BE49-F238E27FC236}">
                <a16:creationId xmlns:a16="http://schemas.microsoft.com/office/drawing/2014/main" id="{905DCBF6-1244-C5C1-031C-84C5E935B8A5}"/>
              </a:ext>
            </a:extLst>
          </p:cNvPr>
          <p:cNvPicPr>
            <a:picLocks noChangeAspect="1"/>
          </p:cNvPicPr>
          <p:nvPr/>
        </p:nvPicPr>
        <p:blipFill>
          <a:blip r:embed="rId2"/>
          <a:stretch>
            <a:fillRect/>
          </a:stretch>
        </p:blipFill>
        <p:spPr>
          <a:xfrm>
            <a:off x="7444865" y="2486025"/>
            <a:ext cx="3798737" cy="2992796"/>
          </a:xfrm>
          <a:prstGeom prst="rect">
            <a:avLst/>
          </a:prstGeom>
        </p:spPr>
      </p:pic>
      <p:sp>
        <p:nvSpPr>
          <p:cNvPr id="7" name="TextBox 6">
            <a:extLst>
              <a:ext uri="{FF2B5EF4-FFF2-40B4-BE49-F238E27FC236}">
                <a16:creationId xmlns:a16="http://schemas.microsoft.com/office/drawing/2014/main" id="{17BA2EB9-B462-2D05-1DE9-8FBE889BB9B3}"/>
              </a:ext>
            </a:extLst>
          </p:cNvPr>
          <p:cNvSpPr txBox="1"/>
          <p:nvPr/>
        </p:nvSpPr>
        <p:spPr>
          <a:xfrm>
            <a:off x="7742365" y="5628788"/>
            <a:ext cx="3893429"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Image from: </a:t>
            </a:r>
            <a:r>
              <a:rPr lang="en-US" sz="1000" dirty="0">
                <a:ea typeface="+mn-lt"/>
                <a:cs typeface="+mn-lt"/>
                <a:hlinkClick r:id="rId3"/>
              </a:rPr>
              <a:t>https://dcc.ligo.org/public/0190/P2300352/009/gw230529-discovery-8.pdf</a:t>
            </a:r>
            <a:r>
              <a:rPr lang="en-US" sz="1000" dirty="0">
                <a:ea typeface="+mn-lt"/>
                <a:cs typeface="+mn-lt"/>
              </a:rPr>
              <a:t>, </a:t>
            </a:r>
            <a:r>
              <a:rPr lang="en-US" sz="1000" dirty="0" err="1">
                <a:ea typeface="+mn-lt"/>
                <a:cs typeface="+mn-lt"/>
              </a:rPr>
              <a:t>acessed</a:t>
            </a:r>
            <a:r>
              <a:rPr lang="en-US" sz="1000" dirty="0">
                <a:ea typeface="+mn-lt"/>
                <a:cs typeface="+mn-lt"/>
              </a:rPr>
              <a:t>: 28/03/2025</a:t>
            </a:r>
            <a:endParaRPr lang="en-US" sz="1000" dirty="0"/>
          </a:p>
        </p:txBody>
      </p:sp>
    </p:spTree>
    <p:extLst>
      <p:ext uri="{BB962C8B-B14F-4D97-AF65-F5344CB8AC3E}">
        <p14:creationId xmlns:p14="http://schemas.microsoft.com/office/powerpoint/2010/main" val="2488203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EDBF-A6F2-2C0E-F453-CDA809BABBFF}"/>
              </a:ext>
            </a:extLst>
          </p:cNvPr>
          <p:cNvSpPr>
            <a:spLocks noGrp="1"/>
          </p:cNvSpPr>
          <p:nvPr>
            <p:ph type="title"/>
          </p:nvPr>
        </p:nvSpPr>
        <p:spPr/>
        <p:txBody>
          <a:bodyPr/>
          <a:lstStyle/>
          <a:p>
            <a:r>
              <a:rPr lang="en-US" i="1" dirty="0">
                <a:ea typeface="+mj-lt"/>
                <a:cs typeface="+mj-lt"/>
              </a:rPr>
              <a:t>Component Masses &amp; Spins</a:t>
            </a:r>
            <a:endParaRPr lang="en-US" dirty="0"/>
          </a:p>
          <a:p>
            <a:endParaRPr lang="en-US"/>
          </a:p>
        </p:txBody>
      </p:sp>
      <p:sp>
        <p:nvSpPr>
          <p:cNvPr id="3" name="Content Placeholder 2">
            <a:extLst>
              <a:ext uri="{FF2B5EF4-FFF2-40B4-BE49-F238E27FC236}">
                <a16:creationId xmlns:a16="http://schemas.microsoft.com/office/drawing/2014/main" id="{C49B3879-D7C0-D09E-3DCA-3BEF83BE5C5D}"/>
              </a:ext>
            </a:extLst>
          </p:cNvPr>
          <p:cNvSpPr>
            <a:spLocks noGrp="1"/>
          </p:cNvSpPr>
          <p:nvPr>
            <p:ph idx="1"/>
          </p:nvPr>
        </p:nvSpPr>
        <p:spPr/>
        <p:txBody>
          <a:bodyPr vert="horz" lIns="91440" tIns="45720" rIns="91440" bIns="45720" rtlCol="0" anchor="t">
            <a:normAutofit/>
          </a:bodyPr>
          <a:lstStyle/>
          <a:p>
            <a:endParaRPr lang="en-US" dirty="0">
              <a:ea typeface="+mn-lt"/>
              <a:cs typeface="+mn-lt"/>
            </a:endParaRPr>
          </a:p>
          <a:p>
            <a:r>
              <a:rPr lang="en-US" dirty="0">
                <a:ea typeface="+mn-lt"/>
                <a:cs typeface="+mn-lt"/>
              </a:rPr>
              <a:t>m₁ ≈ 3.6 M⊙ in mass gap</a:t>
            </a:r>
            <a:endParaRPr lang="en-US" dirty="0"/>
          </a:p>
          <a:p>
            <a:r>
              <a:rPr lang="en-US" dirty="0">
                <a:ea typeface="+mn-lt"/>
                <a:cs typeface="+mn-lt"/>
              </a:rPr>
              <a:t>m₂ ≈ 1.4 M⊙ – consistent NS</a:t>
            </a:r>
            <a:endParaRPr lang="en-US" dirty="0"/>
          </a:p>
          <a:p>
            <a:r>
              <a:rPr lang="en-US" dirty="0">
                <a:ea typeface="+mn-lt"/>
                <a:cs typeface="+mn-lt"/>
              </a:rPr>
              <a:t>Chirp mass 1.94 M⊙; total 5.1 M⊙</a:t>
            </a:r>
            <a:endParaRPr lang="en-US" dirty="0"/>
          </a:p>
          <a:p>
            <a:r>
              <a:rPr lang="en-US" dirty="0">
                <a:ea typeface="+mn-lt"/>
                <a:cs typeface="+mn-lt"/>
              </a:rPr>
              <a:t>Distance ~200 </a:t>
            </a:r>
            <a:r>
              <a:rPr lang="en-US" dirty="0" err="1">
                <a:ea typeface="+mn-lt"/>
                <a:cs typeface="+mn-lt"/>
              </a:rPr>
              <a:t>Mly</a:t>
            </a:r>
            <a:r>
              <a:rPr lang="en-US" dirty="0">
                <a:ea typeface="+mn-lt"/>
                <a:cs typeface="+mn-lt"/>
              </a:rPr>
              <a:t> (z ≈ 0.04)</a:t>
            </a:r>
            <a:endParaRPr lang="en-US" dirty="0"/>
          </a:p>
          <a:p>
            <a:r>
              <a:rPr lang="en-US" dirty="0">
                <a:ea typeface="+mn-lt"/>
                <a:cs typeface="+mn-lt"/>
              </a:rPr>
              <a:t>Little evidence for spin‑induced precession</a:t>
            </a:r>
            <a:endParaRPr lang="en-US" dirty="0"/>
          </a:p>
          <a:p>
            <a:endParaRPr lang="en-US"/>
          </a:p>
          <a:p>
            <a:pPr marL="0" indent="0">
              <a:buNone/>
            </a:pPr>
            <a:endParaRPr lang="en-US" dirty="0">
              <a:ea typeface="+mn-lt"/>
              <a:cs typeface="+mn-lt"/>
            </a:endParaRPr>
          </a:p>
        </p:txBody>
      </p:sp>
    </p:spTree>
    <p:extLst>
      <p:ext uri="{BB962C8B-B14F-4D97-AF65-F5344CB8AC3E}">
        <p14:creationId xmlns:p14="http://schemas.microsoft.com/office/powerpoint/2010/main" val="10952811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4410C-2D9C-A29E-8EAB-B4AB79F02BB8}"/>
              </a:ext>
            </a:extLst>
          </p:cNvPr>
          <p:cNvSpPr>
            <a:spLocks noGrp="1"/>
          </p:cNvSpPr>
          <p:nvPr>
            <p:ph type="title"/>
          </p:nvPr>
        </p:nvSpPr>
        <p:spPr/>
        <p:txBody>
          <a:bodyPr/>
          <a:lstStyle/>
          <a:p>
            <a:r>
              <a:rPr lang="en-US" i="1" dirty="0">
                <a:ea typeface="+mj-lt"/>
                <a:cs typeface="+mj-lt"/>
              </a:rPr>
              <a:t>No Confirmed EM Counterpart</a:t>
            </a:r>
            <a:endParaRPr lang="en-US" dirty="0"/>
          </a:p>
        </p:txBody>
      </p:sp>
      <p:sp>
        <p:nvSpPr>
          <p:cNvPr id="3" name="Content Placeholder 2">
            <a:extLst>
              <a:ext uri="{FF2B5EF4-FFF2-40B4-BE49-F238E27FC236}">
                <a16:creationId xmlns:a16="http://schemas.microsoft.com/office/drawing/2014/main" id="{6C64C18B-6A1B-4DB2-4284-25BA05AB573F}"/>
              </a:ext>
            </a:extLst>
          </p:cNvPr>
          <p:cNvSpPr>
            <a:spLocks noGrp="1"/>
          </p:cNvSpPr>
          <p:nvPr>
            <p:ph idx="1"/>
          </p:nvPr>
        </p:nvSpPr>
        <p:spPr/>
        <p:txBody>
          <a:bodyPr vert="horz" lIns="91440" tIns="45720" rIns="91440" bIns="45720" rtlCol="0" anchor="t">
            <a:normAutofit/>
          </a:bodyPr>
          <a:lstStyle/>
          <a:p>
            <a:endParaRPr lang="en-US" dirty="0"/>
          </a:p>
          <a:p>
            <a:r>
              <a:rPr lang="en-US" dirty="0">
                <a:ea typeface="+mn-lt"/>
                <a:cs typeface="+mn-lt"/>
              </a:rPr>
              <a:t>Single detector → wide sky area</a:t>
            </a:r>
            <a:endParaRPr lang="en-US" dirty="0"/>
          </a:p>
          <a:p>
            <a:r>
              <a:rPr lang="en-US" dirty="0">
                <a:ea typeface="+mn-lt"/>
                <a:cs typeface="+mn-lt"/>
              </a:rPr>
              <a:t>Multiple GRB / optical / neutrino searches → null</a:t>
            </a:r>
            <a:endParaRPr lang="en-US" dirty="0"/>
          </a:p>
          <a:p>
            <a:r>
              <a:rPr lang="en-US" dirty="0">
                <a:ea typeface="+mn-lt"/>
                <a:cs typeface="+mn-lt"/>
              </a:rPr>
              <a:t>Models: NS disruption unlikely (low ejecta ≲ 0.05 M⊙)</a:t>
            </a:r>
            <a:endParaRPr lang="en-US" dirty="0"/>
          </a:p>
          <a:p>
            <a:r>
              <a:rPr lang="en-US" dirty="0">
                <a:ea typeface="+mn-lt"/>
                <a:cs typeface="+mn-lt"/>
              </a:rPr>
              <a:t>Faint or off‑axis </a:t>
            </a:r>
            <a:r>
              <a:rPr lang="en-US" dirty="0" err="1">
                <a:ea typeface="+mn-lt"/>
                <a:cs typeface="+mn-lt"/>
              </a:rPr>
              <a:t>kilonova</a:t>
            </a:r>
            <a:r>
              <a:rPr lang="en-US" dirty="0">
                <a:ea typeface="+mn-lt"/>
                <a:cs typeface="+mn-lt"/>
              </a:rPr>
              <a:t> not ruled out</a:t>
            </a:r>
            <a:endParaRPr lang="en-US" dirty="0"/>
          </a:p>
          <a:p>
            <a:endParaRPr lang="en-US"/>
          </a:p>
          <a:p>
            <a:endParaRPr lang="en-US" dirty="0"/>
          </a:p>
        </p:txBody>
      </p:sp>
    </p:spTree>
    <p:extLst>
      <p:ext uri="{BB962C8B-B14F-4D97-AF65-F5344CB8AC3E}">
        <p14:creationId xmlns:p14="http://schemas.microsoft.com/office/powerpoint/2010/main" val="214974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03084-FE39-1808-EF5C-B77E5677EB9D}"/>
              </a:ext>
            </a:extLst>
          </p:cNvPr>
          <p:cNvSpPr>
            <a:spLocks noGrp="1"/>
          </p:cNvSpPr>
          <p:nvPr>
            <p:ph type="title"/>
          </p:nvPr>
        </p:nvSpPr>
        <p:spPr/>
        <p:txBody>
          <a:bodyPr/>
          <a:lstStyle/>
          <a:p>
            <a:r>
              <a:rPr lang="en-US" i="1" dirty="0">
                <a:ea typeface="+mj-lt"/>
                <a:cs typeface="+mj-lt"/>
              </a:rPr>
              <a:t>Re‑thinking the Lower Mass Gap</a:t>
            </a:r>
            <a:endParaRPr lang="en-US" dirty="0"/>
          </a:p>
        </p:txBody>
      </p:sp>
      <p:sp>
        <p:nvSpPr>
          <p:cNvPr id="3" name="Content Placeholder 2">
            <a:extLst>
              <a:ext uri="{FF2B5EF4-FFF2-40B4-BE49-F238E27FC236}">
                <a16:creationId xmlns:a16="http://schemas.microsoft.com/office/drawing/2014/main" id="{32AF1E89-A69C-EC5F-7DFF-47182E5A76C8}"/>
              </a:ext>
            </a:extLst>
          </p:cNvPr>
          <p:cNvSpPr>
            <a:spLocks noGrp="1"/>
          </p:cNvSpPr>
          <p:nvPr>
            <p:ph idx="1"/>
          </p:nvPr>
        </p:nvSpPr>
        <p:spPr/>
        <p:txBody>
          <a:bodyPr vert="horz" lIns="91440" tIns="45720" rIns="91440" bIns="45720" rtlCol="0" anchor="t">
            <a:normAutofit/>
          </a:bodyPr>
          <a:lstStyle/>
          <a:p>
            <a:endParaRPr lang="en-US" dirty="0"/>
          </a:p>
          <a:p>
            <a:r>
              <a:rPr lang="en-US" dirty="0">
                <a:ea typeface="+mn-lt"/>
                <a:cs typeface="+mn-lt"/>
              </a:rPr>
              <a:t>Shows 3–5 M⊙ region </a:t>
            </a:r>
            <a:r>
              <a:rPr lang="en-US" b="1" dirty="0">
                <a:ea typeface="+mn-lt"/>
                <a:cs typeface="+mn-lt"/>
              </a:rPr>
              <a:t>is populated</a:t>
            </a:r>
            <a:endParaRPr lang="en-US" dirty="0"/>
          </a:p>
          <a:p>
            <a:r>
              <a:rPr lang="en-US" dirty="0">
                <a:ea typeface="+mn-lt"/>
                <a:cs typeface="+mn-lt"/>
              </a:rPr>
              <a:t>Low‑mass BHs challenge core‑collapse models</a:t>
            </a:r>
            <a:endParaRPr lang="en-US" dirty="0"/>
          </a:p>
          <a:p>
            <a:r>
              <a:rPr lang="en-US" dirty="0">
                <a:ea typeface="+mn-lt"/>
                <a:cs typeface="+mn-lt"/>
              </a:rPr>
              <a:t>Updates NS‑BH merger‑rate estimates (∼60 yr⁻¹ Gpc⁻³)</a:t>
            </a:r>
            <a:endParaRPr lang="en-US" dirty="0"/>
          </a:p>
          <a:p>
            <a:r>
              <a:rPr lang="en-US" dirty="0">
                <a:ea typeface="+mn-lt"/>
                <a:cs typeface="+mn-lt"/>
              </a:rPr>
              <a:t>O4 could exceed 200 GW events (Pratten 2024)</a:t>
            </a:r>
            <a:endParaRPr lang="en-US" dirty="0"/>
          </a:p>
          <a:p>
            <a:r>
              <a:rPr lang="en-US" sz="1600" dirty="0">
                <a:ea typeface="+mn-lt"/>
                <a:cs typeface="+mn-lt"/>
              </a:rPr>
              <a:t>“In addition to GW230529, we have identified about 80 other significant event candidates to investigate. We expect that by February 2025, when the fourth observing run ends, we will have observed more than 200 gravitational-wave signals. Future detections of similar events, especially those accompanied by bursts of electromagnetic radiation, could hold the key to solving this cosmic mystery of mass-gap and further our understanding of the universe.— </a:t>
            </a:r>
            <a:r>
              <a:rPr lang="en-US" sz="1600" dirty="0" err="1">
                <a:ea typeface="+mn-lt"/>
                <a:cs typeface="+mn-lt"/>
              </a:rPr>
              <a:t>BofB</a:t>
            </a:r>
            <a:r>
              <a:rPr lang="en-US" sz="1600" dirty="0">
                <a:ea typeface="+mn-lt"/>
                <a:cs typeface="+mn-lt"/>
              </a:rPr>
              <a:t> news, Apr 2024 .”</a:t>
            </a:r>
            <a:endParaRPr lang="en-US" sz="1600" dirty="0"/>
          </a:p>
        </p:txBody>
      </p:sp>
      <p:sp>
        <p:nvSpPr>
          <p:cNvPr id="5" name="TextBox 4">
            <a:extLst>
              <a:ext uri="{FF2B5EF4-FFF2-40B4-BE49-F238E27FC236}">
                <a16:creationId xmlns:a16="http://schemas.microsoft.com/office/drawing/2014/main" id="{AE816A9F-9F4A-074B-5BBC-E21D2D9B65EF}"/>
              </a:ext>
            </a:extLst>
          </p:cNvPr>
          <p:cNvSpPr txBox="1"/>
          <p:nvPr/>
        </p:nvSpPr>
        <p:spPr>
          <a:xfrm>
            <a:off x="1168029" y="6140496"/>
            <a:ext cx="992268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err="1">
                <a:ea typeface="+mn-lt"/>
                <a:cs typeface="+mn-lt"/>
              </a:rPr>
              <a:t>UofB</a:t>
            </a:r>
            <a:r>
              <a:rPr lang="en-US" sz="1000" dirty="0">
                <a:ea typeface="+mn-lt"/>
                <a:cs typeface="+mn-lt"/>
              </a:rPr>
              <a:t> News, Apr 2024</a:t>
            </a:r>
            <a:r>
              <a:rPr lang="en-US" sz="1000" dirty="0"/>
              <a:t>, </a:t>
            </a:r>
            <a:r>
              <a:rPr lang="en-US" sz="1000" dirty="0">
                <a:ea typeface="+mn-lt"/>
                <a:cs typeface="+mn-lt"/>
                <a:hlinkClick r:id="rId2"/>
              </a:rPr>
              <a:t>https://www.birmingham.ac.uk/news/2024/mass-gap-gravitational-wave-signal-discovered-by-international-scientists</a:t>
            </a:r>
            <a:endParaRPr lang="en-US" sz="1000"/>
          </a:p>
        </p:txBody>
      </p:sp>
    </p:spTree>
    <p:extLst>
      <p:ext uri="{BB962C8B-B14F-4D97-AF65-F5344CB8AC3E}">
        <p14:creationId xmlns:p14="http://schemas.microsoft.com/office/powerpoint/2010/main" val="32851651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383</Words>
  <Application>Microsoft Macintosh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Paul Allen Y362220 S284 TMA_06</vt:lpstr>
      <vt:lpstr>A Mass‑Gap Merger in O4 </vt:lpstr>
      <vt:lpstr>Signal Stands Out from Noise </vt:lpstr>
      <vt:lpstr>Component Masses &amp; Spins </vt:lpstr>
      <vt:lpstr>No Confirmed EM Counterpart</vt:lpstr>
      <vt:lpstr>Re‑thinking the Lower Mass Gap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Paul Allen</cp:lastModifiedBy>
  <cp:revision>191</cp:revision>
  <dcterms:created xsi:type="dcterms:W3CDTF">2025-04-17T09:15:12Z</dcterms:created>
  <dcterms:modified xsi:type="dcterms:W3CDTF">2025-04-17T22:41:49Z</dcterms:modified>
</cp:coreProperties>
</file>