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60"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7908" autoAdjust="0"/>
  </p:normalViewPr>
  <p:slideViewPr>
    <p:cSldViewPr snapToGrid="0">
      <p:cViewPr varScale="1">
        <p:scale>
          <a:sx n="89" d="100"/>
          <a:sy n="89"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31A8A-C250-4BFC-B4C1-69DDDE6CBF24}" type="datetimeFigureOut">
              <a:rPr lang="en-GB" smtClean="0"/>
              <a:t>06/08/2020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70AC1-3637-4257-8E09-DB7A76B5EB37}" type="slidenum">
              <a:rPr lang="en-GB" smtClean="0"/>
              <a:t>‹#›</a:t>
            </a:fld>
            <a:endParaRPr lang="en-GB"/>
          </a:p>
        </p:txBody>
      </p:sp>
    </p:spTree>
    <p:extLst>
      <p:ext uri="{BB962C8B-B14F-4D97-AF65-F5344CB8AC3E}">
        <p14:creationId xmlns:p14="http://schemas.microsoft.com/office/powerpoint/2010/main" val="301004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atom score is determined by:</a:t>
            </a:r>
          </a:p>
          <a:p>
            <a:pPr marL="228600" indent="-228600">
              <a:buFont typeface="+mj-lt"/>
              <a:buAutoNum type="arabicPeriod"/>
            </a:pPr>
            <a:r>
              <a:rPr lang="en-GB" dirty="0"/>
              <a:t>The atom type is determined (i.e. </a:t>
            </a:r>
            <a:r>
              <a:rPr lang="en-GB" dirty="0" err="1"/>
              <a:t>apolar</a:t>
            </a:r>
            <a:r>
              <a:rPr lang="en-GB" dirty="0"/>
              <a:t>, donor, acceptor)</a:t>
            </a:r>
          </a:p>
          <a:p>
            <a:pPr marL="228600" indent="-228600">
              <a:buFont typeface="+mj-lt"/>
              <a:buAutoNum type="arabicPeriod"/>
            </a:pPr>
            <a:r>
              <a:rPr lang="en-GB" dirty="0"/>
              <a:t>The atoms grid index is determined by finding the closest grid point to the atomic coordinate. </a:t>
            </a:r>
          </a:p>
          <a:p>
            <a:pPr marL="228600" indent="-228600">
              <a:buFont typeface="+mj-lt"/>
              <a:buAutoNum type="arabicPeriod"/>
            </a:pPr>
            <a:r>
              <a:rPr lang="en-GB" dirty="0"/>
              <a:t>The maximum value of that grid point and the adjacent points (including diagonals) on the appropriate grid (acceptor atoms lookup on acceptor grid) is taken as the atom score.</a:t>
            </a:r>
          </a:p>
          <a:p>
            <a:pPr marL="0" indent="0">
              <a:buFont typeface="+mj-lt"/>
              <a:buNone/>
            </a:pPr>
            <a:r>
              <a:rPr lang="en-GB" dirty="0"/>
              <a:t>The molecule score is the mean of the atom scores (only heavy atoms used).</a:t>
            </a:r>
          </a:p>
        </p:txBody>
      </p:sp>
      <p:sp>
        <p:nvSpPr>
          <p:cNvPr id="4" name="Slide Number Placeholder 3"/>
          <p:cNvSpPr>
            <a:spLocks noGrp="1"/>
          </p:cNvSpPr>
          <p:nvPr>
            <p:ph type="sldNum" sz="quarter" idx="5"/>
          </p:nvPr>
        </p:nvSpPr>
        <p:spPr/>
        <p:txBody>
          <a:bodyPr/>
          <a:lstStyle/>
          <a:p>
            <a:fld id="{5FA70AC1-3637-4257-8E09-DB7A76B5EB37}" type="slidenum">
              <a:rPr lang="en-GB" smtClean="0"/>
              <a:t>1</a:t>
            </a:fld>
            <a:endParaRPr lang="en-GB"/>
          </a:p>
        </p:txBody>
      </p:sp>
    </p:spTree>
    <p:extLst>
      <p:ext uri="{BB962C8B-B14F-4D97-AF65-F5344CB8AC3E}">
        <p14:creationId xmlns:p14="http://schemas.microsoft.com/office/powerpoint/2010/main" val="67148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A70AC1-3637-4257-8E09-DB7A76B5EB37}" type="slidenum">
              <a:rPr lang="en-GB" smtClean="0"/>
              <a:t>2</a:t>
            </a:fld>
            <a:endParaRPr lang="en-GB"/>
          </a:p>
        </p:txBody>
      </p:sp>
    </p:spTree>
    <p:extLst>
      <p:ext uri="{BB962C8B-B14F-4D97-AF65-F5344CB8AC3E}">
        <p14:creationId xmlns:p14="http://schemas.microsoft.com/office/powerpoint/2010/main" val="3424976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A70AC1-3637-4257-8E09-DB7A76B5EB37}" type="slidenum">
              <a:rPr lang="en-GB" smtClean="0"/>
              <a:t>3</a:t>
            </a:fld>
            <a:endParaRPr lang="en-GB"/>
          </a:p>
        </p:txBody>
      </p:sp>
    </p:spTree>
    <p:extLst>
      <p:ext uri="{BB962C8B-B14F-4D97-AF65-F5344CB8AC3E}">
        <p14:creationId xmlns:p14="http://schemas.microsoft.com/office/powerpoint/2010/main" val="367782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A70AC1-3637-4257-8E09-DB7A76B5EB37}" type="slidenum">
              <a:rPr lang="en-GB" smtClean="0"/>
              <a:t>4</a:t>
            </a:fld>
            <a:endParaRPr lang="en-GB"/>
          </a:p>
        </p:txBody>
      </p:sp>
    </p:spTree>
    <p:extLst>
      <p:ext uri="{BB962C8B-B14F-4D97-AF65-F5344CB8AC3E}">
        <p14:creationId xmlns:p14="http://schemas.microsoft.com/office/powerpoint/2010/main" val="4167293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A70AC1-3637-4257-8E09-DB7A76B5EB37}" type="slidenum">
              <a:rPr lang="en-GB" smtClean="0"/>
              <a:t>5</a:t>
            </a:fld>
            <a:endParaRPr lang="en-GB"/>
          </a:p>
        </p:txBody>
      </p:sp>
    </p:spTree>
    <p:extLst>
      <p:ext uri="{BB962C8B-B14F-4D97-AF65-F5344CB8AC3E}">
        <p14:creationId xmlns:p14="http://schemas.microsoft.com/office/powerpoint/2010/main" val="231955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A70AC1-3637-4257-8E09-DB7A76B5EB37}" type="slidenum">
              <a:rPr lang="en-GB" smtClean="0"/>
              <a:t>6</a:t>
            </a:fld>
            <a:endParaRPr lang="en-GB"/>
          </a:p>
        </p:txBody>
      </p:sp>
    </p:spTree>
    <p:extLst>
      <p:ext uri="{BB962C8B-B14F-4D97-AF65-F5344CB8AC3E}">
        <p14:creationId xmlns:p14="http://schemas.microsoft.com/office/powerpoint/2010/main" val="416281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A70AC1-3637-4257-8E09-DB7A76B5EB37}" type="slidenum">
              <a:rPr lang="en-GB" smtClean="0"/>
              <a:t>7</a:t>
            </a:fld>
            <a:endParaRPr lang="en-GB"/>
          </a:p>
        </p:txBody>
      </p:sp>
    </p:spTree>
    <p:extLst>
      <p:ext uri="{BB962C8B-B14F-4D97-AF65-F5344CB8AC3E}">
        <p14:creationId xmlns:p14="http://schemas.microsoft.com/office/powerpoint/2010/main" val="3443563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FA70AC1-3637-4257-8E09-DB7A76B5EB37}" type="slidenum">
              <a:rPr lang="en-GB" smtClean="0"/>
              <a:t>8</a:t>
            </a:fld>
            <a:endParaRPr lang="en-GB"/>
          </a:p>
        </p:txBody>
      </p:sp>
    </p:spTree>
    <p:extLst>
      <p:ext uri="{BB962C8B-B14F-4D97-AF65-F5344CB8AC3E}">
        <p14:creationId xmlns:p14="http://schemas.microsoft.com/office/powerpoint/2010/main" val="35525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FEC7-5423-45D3-A146-508242AE5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65DF2F7-55BE-48FF-9299-13BB0A778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83085E1-A858-4CEA-A420-E55F8931A7DA}"/>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5" name="Footer Placeholder 4">
            <a:extLst>
              <a:ext uri="{FF2B5EF4-FFF2-40B4-BE49-F238E27FC236}">
                <a16:creationId xmlns:a16="http://schemas.microsoft.com/office/drawing/2014/main" id="{876C4559-D72B-4A5C-9391-48A298EFD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188277-A787-4228-8858-10D93D21380A}"/>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295826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5A3D-AC66-4A76-B552-DC248A3FA3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FCB9B6-54AA-42D4-9189-A7B4C5607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BDC514-5538-4685-8135-81FA815BFBA3}"/>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5" name="Footer Placeholder 4">
            <a:extLst>
              <a:ext uri="{FF2B5EF4-FFF2-40B4-BE49-F238E27FC236}">
                <a16:creationId xmlns:a16="http://schemas.microsoft.com/office/drawing/2014/main" id="{37B73973-D512-42D0-A90A-9F5A430F47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A83499-282B-4BF1-B06A-3A5AA43ED755}"/>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78161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94889-3668-46BB-A311-5C32178BE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1278B9-9FC1-436F-8C70-D53B1F804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C1EB0C-6F89-41A8-8E52-CED94AA29AFC}"/>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5" name="Footer Placeholder 4">
            <a:extLst>
              <a:ext uri="{FF2B5EF4-FFF2-40B4-BE49-F238E27FC236}">
                <a16:creationId xmlns:a16="http://schemas.microsoft.com/office/drawing/2014/main" id="{4F033425-50DF-42FF-A6BA-124A22B51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39AE7F-03B2-49F7-A502-0FD752817CCD}"/>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9255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48DC-F4E6-4F33-914C-D16776EC4D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5E34E5-29C3-4336-B72F-87769921E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DD7AFF-06E4-4CAC-849D-895B98B07D74}"/>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5" name="Footer Placeholder 4">
            <a:extLst>
              <a:ext uri="{FF2B5EF4-FFF2-40B4-BE49-F238E27FC236}">
                <a16:creationId xmlns:a16="http://schemas.microsoft.com/office/drawing/2014/main" id="{B41EED14-7A63-4E37-9A02-8E5EFCFF11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A41B3B-6334-4E8E-B746-3D101B3C983A}"/>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699207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658F-4675-4CAF-9F44-FAB918C7D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5E5BB8D-C2CB-41D3-B9C4-D81A9572B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FA7C3-F99F-4101-A33B-4AA84410B997}"/>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5" name="Footer Placeholder 4">
            <a:extLst>
              <a:ext uri="{FF2B5EF4-FFF2-40B4-BE49-F238E27FC236}">
                <a16:creationId xmlns:a16="http://schemas.microsoft.com/office/drawing/2014/main" id="{144E8835-4C7A-4227-A5EB-3B5B31F485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20DAB7-AF11-44D4-9C06-0462670EC39E}"/>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376456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0CF2-C019-4CDE-8346-36239F5D8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EEF772-D6DD-41C4-B817-B14852E384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A68021-1CAE-4BC4-8901-428D5903A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96D2AD-D980-46EA-90A5-6CB7BF9EA2D2}"/>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6" name="Footer Placeholder 5">
            <a:extLst>
              <a:ext uri="{FF2B5EF4-FFF2-40B4-BE49-F238E27FC236}">
                <a16:creationId xmlns:a16="http://schemas.microsoft.com/office/drawing/2014/main" id="{8680B290-49EF-4B90-A99D-5939430E95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4D0C11-16B8-4AC6-8832-09F64653CEDF}"/>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130058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7B5B-2F18-4001-A967-22E76A1F9F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79BB06-2560-42B5-8A38-A8303EA52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94A52-C68C-4C16-A8D3-664E94D85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BA7713-74F8-437D-AFDB-9C1AA5DC8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2840E5-70CC-41C3-ADD4-4ACAB8ED4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3F813FB-E894-4439-B642-651962C14B95}"/>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8" name="Footer Placeholder 7">
            <a:extLst>
              <a:ext uri="{FF2B5EF4-FFF2-40B4-BE49-F238E27FC236}">
                <a16:creationId xmlns:a16="http://schemas.microsoft.com/office/drawing/2014/main" id="{C08000B4-3948-4804-8B14-25F1C9D566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750C351-16B9-4BEF-A239-55B8E8E35F8F}"/>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267380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6302-8F87-4577-A4CC-D2300606675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10B528-A2AF-434D-8061-7935C7BCC353}"/>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4" name="Footer Placeholder 3">
            <a:extLst>
              <a:ext uri="{FF2B5EF4-FFF2-40B4-BE49-F238E27FC236}">
                <a16:creationId xmlns:a16="http://schemas.microsoft.com/office/drawing/2014/main" id="{8585A535-A6ED-498E-87AA-40B3A7E5EC2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92DC9E-5A48-4E99-8C23-EAC4C232590D}"/>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75116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CCEC28-78F1-49C0-A64A-DF51CBD821D5}"/>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3" name="Footer Placeholder 2">
            <a:extLst>
              <a:ext uri="{FF2B5EF4-FFF2-40B4-BE49-F238E27FC236}">
                <a16:creationId xmlns:a16="http://schemas.microsoft.com/office/drawing/2014/main" id="{D6A17C7A-BC67-4981-AC29-EA2EF17D1D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9411AA-8F01-4349-A7F9-B1CD16E30032}"/>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273757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1C20-4A86-4DEE-B5F9-AFA4A486B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D4A5F16-B46B-4615-B953-310F2A5A6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133719C-A9F3-42BA-9EEA-CCB48792B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9B666-03C7-43C4-9DCE-3226C2DD0D76}"/>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6" name="Footer Placeholder 5">
            <a:extLst>
              <a:ext uri="{FF2B5EF4-FFF2-40B4-BE49-F238E27FC236}">
                <a16:creationId xmlns:a16="http://schemas.microsoft.com/office/drawing/2014/main" id="{DF54478B-AE5D-462B-9992-DAB1B500BE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3C3F1E-DDDC-4B94-98F2-45A8BE8E40DF}"/>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351268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7E01-6D73-4C3B-8FB0-0DDC41177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4E39E53-0CF0-4E2E-AEED-F5B6270B8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AF373B-61FC-4A1D-9A1C-B25E4AB77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F7291-44C9-493D-A94D-50D48176A4B7}"/>
              </a:ext>
            </a:extLst>
          </p:cNvPr>
          <p:cNvSpPr>
            <a:spLocks noGrp="1"/>
          </p:cNvSpPr>
          <p:nvPr>
            <p:ph type="dt" sz="half" idx="10"/>
          </p:nvPr>
        </p:nvSpPr>
        <p:spPr/>
        <p:txBody>
          <a:bodyPr/>
          <a:lstStyle/>
          <a:p>
            <a:fld id="{13EC3B04-53B1-4A84-92CE-879CBB8B5939}" type="datetimeFigureOut">
              <a:rPr lang="en-GB" smtClean="0"/>
              <a:t>06/08/2020</a:t>
            </a:fld>
            <a:endParaRPr lang="en-GB"/>
          </a:p>
        </p:txBody>
      </p:sp>
      <p:sp>
        <p:nvSpPr>
          <p:cNvPr id="6" name="Footer Placeholder 5">
            <a:extLst>
              <a:ext uri="{FF2B5EF4-FFF2-40B4-BE49-F238E27FC236}">
                <a16:creationId xmlns:a16="http://schemas.microsoft.com/office/drawing/2014/main" id="{979E442D-594A-4EFA-B2D9-E6A118C2D9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D5B5BF-240E-489A-9A64-CDBFB073F83C}"/>
              </a:ext>
            </a:extLst>
          </p:cNvPr>
          <p:cNvSpPr>
            <a:spLocks noGrp="1"/>
          </p:cNvSpPr>
          <p:nvPr>
            <p:ph type="sldNum" sz="quarter" idx="12"/>
          </p:nvPr>
        </p:nvSpPr>
        <p:spPr/>
        <p:txBody>
          <a:bodyPr/>
          <a:lstStyle/>
          <a:p>
            <a:fld id="{439FFEBA-0F6C-47AE-9A34-88FA0BA6C5B1}" type="slidenum">
              <a:rPr lang="en-GB" smtClean="0"/>
              <a:t>‹#›</a:t>
            </a:fld>
            <a:endParaRPr lang="en-GB"/>
          </a:p>
        </p:txBody>
      </p:sp>
    </p:spTree>
    <p:extLst>
      <p:ext uri="{BB962C8B-B14F-4D97-AF65-F5344CB8AC3E}">
        <p14:creationId xmlns:p14="http://schemas.microsoft.com/office/powerpoint/2010/main" val="234523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CCC7E2-94D9-4039-B740-7AAE566592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CD65B7-0655-442D-A857-6F43148F0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F2DCB9-F44E-4B37-B669-52B0EE7C3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EC3B04-53B1-4A84-92CE-879CBB8B5939}" type="datetimeFigureOut">
              <a:rPr lang="en-GB" smtClean="0"/>
              <a:t>06/08/2020</a:t>
            </a:fld>
            <a:endParaRPr lang="en-GB"/>
          </a:p>
        </p:txBody>
      </p:sp>
      <p:sp>
        <p:nvSpPr>
          <p:cNvPr id="5" name="Footer Placeholder 4">
            <a:extLst>
              <a:ext uri="{FF2B5EF4-FFF2-40B4-BE49-F238E27FC236}">
                <a16:creationId xmlns:a16="http://schemas.microsoft.com/office/drawing/2014/main" id="{CE7FD0EC-8B6B-4F36-A214-B5D63F37C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A9047E-189B-440D-80BB-555E2C18B1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FFEBA-0F6C-47AE-9A34-88FA0BA6C5B1}" type="slidenum">
              <a:rPr lang="en-GB" smtClean="0"/>
              <a:t>‹#›</a:t>
            </a:fld>
            <a:endParaRPr lang="en-GB"/>
          </a:p>
        </p:txBody>
      </p:sp>
    </p:spTree>
    <p:extLst>
      <p:ext uri="{BB962C8B-B14F-4D97-AF65-F5344CB8AC3E}">
        <p14:creationId xmlns:p14="http://schemas.microsoft.com/office/powerpoint/2010/main" val="3205229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Simple </a:t>
            </a:r>
          </a:p>
        </p:txBody>
      </p:sp>
      <p:sp>
        <p:nvSpPr>
          <p:cNvPr id="4" name="Text Placeholder 3">
            <a:extLst>
              <a:ext uri="{FF2B5EF4-FFF2-40B4-BE49-F238E27FC236}">
                <a16:creationId xmlns:a16="http://schemas.microsoft.com/office/drawing/2014/main" id="{F6B2FECB-11BB-43A7-BB97-F295B4CF0DE3}"/>
              </a:ext>
            </a:extLst>
          </p:cNvPr>
          <p:cNvSpPr>
            <a:spLocks noGrp="1"/>
          </p:cNvSpPr>
          <p:nvPr>
            <p:ph type="body" idx="1"/>
          </p:nvPr>
        </p:nvSpPr>
        <p:spPr/>
        <p:txBody>
          <a:bodyPr/>
          <a:lstStyle/>
          <a:p>
            <a:r>
              <a:rPr lang="en-GB" dirty="0"/>
              <a:t>Method:</a:t>
            </a:r>
          </a:p>
        </p:txBody>
      </p:sp>
      <p:sp>
        <p:nvSpPr>
          <p:cNvPr id="8" name="Text Placeholder 7">
            <a:extLst>
              <a:ext uri="{FF2B5EF4-FFF2-40B4-BE49-F238E27FC236}">
                <a16:creationId xmlns:a16="http://schemas.microsoft.com/office/drawing/2014/main" id="{3B807B8E-2083-4C53-BFAE-410FF094D991}"/>
              </a:ext>
            </a:extLst>
          </p:cNvPr>
          <p:cNvSpPr>
            <a:spLocks noGrp="1"/>
          </p:cNvSpPr>
          <p:nvPr>
            <p:ph type="body" sz="quarter" idx="3"/>
          </p:nvPr>
        </p:nvSpPr>
        <p:spPr/>
        <p:txBody>
          <a:bodyPr/>
          <a:lstStyle/>
          <a:p>
            <a:r>
              <a:rPr lang="en-GB" dirty="0"/>
              <a:t>Example:</a:t>
            </a:r>
          </a:p>
        </p:txBody>
      </p:sp>
      <p:pic>
        <p:nvPicPr>
          <p:cNvPr id="12" name="Content Placeholder 11" descr="A picture containing light&#10;&#10;Description automatically generated">
            <a:extLst>
              <a:ext uri="{FF2B5EF4-FFF2-40B4-BE49-F238E27FC236}">
                <a16:creationId xmlns:a16="http://schemas.microsoft.com/office/drawing/2014/main" id="{1D81E13C-EF3D-45B5-BF65-21DE13AD58D7}"/>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1870"/>
          <a:stretch/>
        </p:blipFill>
        <p:spPr>
          <a:xfrm>
            <a:off x="6307402" y="2538399"/>
            <a:ext cx="4912784" cy="3247223"/>
          </a:xfr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1B7B507-0F2E-40CC-93B8-DD6806B4C956}"/>
                  </a:ext>
                </a:extLst>
              </p:cNvPr>
              <p:cNvSpPr txBox="1"/>
              <p:nvPr/>
            </p:nvSpPr>
            <p:spPr>
              <a:xfrm>
                <a:off x="10439824" y="4575428"/>
                <a:ext cx="1530638" cy="1446550"/>
              </a:xfrm>
              <a:prstGeom prst="rect">
                <a:avLst/>
              </a:prstGeom>
              <a:noFill/>
            </p:spPr>
            <p:txBody>
              <a:bodyPr wrap="square" rtlCol="0">
                <a:spAutoFit/>
              </a:bodyPr>
              <a:lstStyle/>
              <a:p>
                <a:r>
                  <a:rPr lang="en-GB" sz="1100" dirty="0"/>
                  <a:t>Including grid points within tolerance </a:t>
                </a:r>
                <a14:m>
                  <m:oMath xmlns:m="http://schemas.openxmlformats.org/officeDocument/2006/math">
                    <m:r>
                      <a:rPr lang="en-GB" sz="1100" b="0" i="0" dirty="0" smtClean="0">
                        <a:latin typeface="Cambria Math" panose="02040503050406030204" pitchFamily="18" charset="0"/>
                        <a:ea typeface="Cambria Math" panose="02040503050406030204" pitchFamily="18" charset="0"/>
                      </a:rPr>
                      <m:t>(</m:t>
                    </m:r>
                    <m:r>
                      <a:rPr lang="en-GB" sz="1100" b="0" i="1" dirty="0" smtClean="0">
                        <a:latin typeface="Cambria Math" panose="02040503050406030204" pitchFamily="18" charset="0"/>
                        <a:ea typeface="Cambria Math" panose="02040503050406030204" pitchFamily="18" charset="0"/>
                      </a:rPr>
                      <m:t>𝑡</m:t>
                    </m:r>
                    <m:r>
                      <a:rPr lang="en-GB" sz="1100" b="0" i="1" dirty="0" smtClean="0">
                        <a:latin typeface="Cambria Math" panose="02040503050406030204" pitchFamily="18" charset="0"/>
                        <a:ea typeface="Cambria Math" panose="02040503050406030204" pitchFamily="18" charset="0"/>
                      </a:rPr>
                      <m:t>)</m:t>
                    </m:r>
                  </m:oMath>
                </a14:m>
                <a:r>
                  <a:rPr lang="en-GB" sz="1100" dirty="0"/>
                  <a:t> ensures Atom</a:t>
                </a:r>
                <a:r>
                  <a:rPr lang="en-GB" sz="1100" baseline="-25000" dirty="0"/>
                  <a:t>O1</a:t>
                </a:r>
                <a:r>
                  <a:rPr lang="en-GB" sz="1100" dirty="0"/>
                  <a:t> gets scored. </a:t>
                </a:r>
                <a:br>
                  <a:rPr lang="en-GB" sz="1100" dirty="0"/>
                </a:br>
                <a:br>
                  <a:rPr lang="en-GB" sz="1100" dirty="0"/>
                </a:br>
                <a:r>
                  <a:rPr lang="en-GB" sz="1100" dirty="0"/>
                  <a:t>Atom</a:t>
                </a:r>
                <a:r>
                  <a:rPr lang="en-GB" sz="1100" baseline="-25000" dirty="0"/>
                  <a:t>S9 </a:t>
                </a:r>
                <a:r>
                  <a:rPr lang="en-GB" sz="1100" dirty="0"/>
                  <a:t>also gets scored by this acceptor feature</a:t>
                </a:r>
              </a:p>
            </p:txBody>
          </p:sp>
        </mc:Choice>
        <mc:Fallback xmlns="">
          <p:sp>
            <p:nvSpPr>
              <p:cNvPr id="14" name="TextBox 13">
                <a:extLst>
                  <a:ext uri="{FF2B5EF4-FFF2-40B4-BE49-F238E27FC236}">
                    <a16:creationId xmlns:a16="http://schemas.microsoft.com/office/drawing/2014/main" id="{F1B7B507-0F2E-40CC-93B8-DD6806B4C956}"/>
                  </a:ext>
                </a:extLst>
              </p:cNvPr>
              <p:cNvSpPr txBox="1">
                <a:spLocks noRot="1" noChangeAspect="1" noMove="1" noResize="1" noEditPoints="1" noAdjustHandles="1" noChangeArrowheads="1" noChangeShapeType="1" noTextEdit="1"/>
              </p:cNvSpPr>
              <p:nvPr/>
            </p:nvSpPr>
            <p:spPr>
              <a:xfrm>
                <a:off x="10439824" y="4575428"/>
                <a:ext cx="1530638" cy="1446550"/>
              </a:xfrm>
              <a:prstGeom prst="rect">
                <a:avLst/>
              </a:prstGeom>
              <a:blipFill>
                <a:blip r:embed="rId4"/>
                <a:stretch>
                  <a:fillRect t="-422" b="-2110"/>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1D43499D-0F8A-481D-A3D3-AD6F23A37DC5}"/>
              </a:ext>
            </a:extLst>
          </p:cNvPr>
          <p:cNvSpPr txBox="1"/>
          <p:nvPr/>
        </p:nvSpPr>
        <p:spPr>
          <a:xfrm>
            <a:off x="8653837" y="5785622"/>
            <a:ext cx="1530638" cy="430887"/>
          </a:xfrm>
          <a:prstGeom prst="rect">
            <a:avLst/>
          </a:prstGeom>
          <a:noFill/>
        </p:spPr>
        <p:txBody>
          <a:bodyPr wrap="square" rtlCol="0">
            <a:spAutoFit/>
          </a:bodyPr>
          <a:lstStyle/>
          <a:p>
            <a:r>
              <a:rPr lang="en-GB" sz="1100" dirty="0"/>
              <a:t>Atom</a:t>
            </a:r>
            <a:r>
              <a:rPr lang="en-GB" sz="1100" baseline="-25000" dirty="0"/>
              <a:t>N6</a:t>
            </a:r>
            <a:r>
              <a:rPr lang="en-GB" sz="1100" dirty="0"/>
              <a:t>  and Atom</a:t>
            </a:r>
            <a:r>
              <a:rPr lang="en-GB" sz="1100" baseline="-25000" dirty="0"/>
              <a:t>O5 </a:t>
            </a:r>
            <a:r>
              <a:rPr lang="en-GB" sz="1100" dirty="0"/>
              <a:t>correctly scored as 0.0</a:t>
            </a:r>
          </a:p>
        </p:txBody>
      </p:sp>
      <p:cxnSp>
        <p:nvCxnSpPr>
          <p:cNvPr id="24" name="Straight Arrow Connector 23">
            <a:extLst>
              <a:ext uri="{FF2B5EF4-FFF2-40B4-BE49-F238E27FC236}">
                <a16:creationId xmlns:a16="http://schemas.microsoft.com/office/drawing/2014/main" id="{C3D5D9B0-E12F-426A-A77E-6780E19F7843}"/>
              </a:ext>
            </a:extLst>
          </p:cNvPr>
          <p:cNvCxnSpPr>
            <a:cxnSpLocks/>
          </p:cNvCxnSpPr>
          <p:nvPr/>
        </p:nvCxnSpPr>
        <p:spPr>
          <a:xfrm flipV="1">
            <a:off x="9154593" y="4857163"/>
            <a:ext cx="0" cy="8951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9976D3B-73AD-4A32-9DDE-BF685C839427}"/>
              </a:ext>
            </a:extLst>
          </p:cNvPr>
          <p:cNvCxnSpPr>
            <a:cxnSpLocks/>
          </p:cNvCxnSpPr>
          <p:nvPr/>
        </p:nvCxnSpPr>
        <p:spPr>
          <a:xfrm flipV="1">
            <a:off x="9364317" y="5306935"/>
            <a:ext cx="30359" cy="466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47743F-81E7-4FB7-AFB0-5DC38C28A4CB}"/>
              </a:ext>
            </a:extLst>
          </p:cNvPr>
          <p:cNvCxnSpPr>
            <a:cxnSpLocks/>
          </p:cNvCxnSpPr>
          <p:nvPr/>
        </p:nvCxnSpPr>
        <p:spPr>
          <a:xfrm flipH="1" flipV="1">
            <a:off x="10292316" y="4455849"/>
            <a:ext cx="498308" cy="1406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16DBFFAC-023C-4F1D-8D8F-BC52EEDBDB80}"/>
              </a:ext>
            </a:extLst>
          </p:cNvPr>
          <p:cNvGraphicFramePr>
            <a:graphicFrameLocks noGrp="1"/>
          </p:cNvGraphicFramePr>
          <p:nvPr>
            <p:extLst>
              <p:ext uri="{D42A27DB-BD31-4B8C-83A1-F6EECF244321}">
                <p14:modId xmlns:p14="http://schemas.microsoft.com/office/powerpoint/2010/main" val="3865880149"/>
              </p:ext>
            </p:extLst>
          </p:nvPr>
        </p:nvGraphicFramePr>
        <p:xfrm>
          <a:off x="6172200" y="5340924"/>
          <a:ext cx="2197100" cy="1062990"/>
        </p:xfrm>
        <a:graphic>
          <a:graphicData uri="http://schemas.openxmlformats.org/drawingml/2006/table">
            <a:tbl>
              <a:tblPr/>
              <a:tblGrid>
                <a:gridCol w="736600">
                  <a:extLst>
                    <a:ext uri="{9D8B030D-6E8A-4147-A177-3AD203B41FA5}">
                      <a16:colId xmlns:a16="http://schemas.microsoft.com/office/drawing/2014/main" val="3022804768"/>
                    </a:ext>
                  </a:extLst>
                </a:gridCol>
                <a:gridCol w="749300">
                  <a:extLst>
                    <a:ext uri="{9D8B030D-6E8A-4147-A177-3AD203B41FA5}">
                      <a16:colId xmlns:a16="http://schemas.microsoft.com/office/drawing/2014/main" val="785158744"/>
                    </a:ext>
                  </a:extLst>
                </a:gridCol>
                <a:gridCol w="711200">
                  <a:extLst>
                    <a:ext uri="{9D8B030D-6E8A-4147-A177-3AD203B41FA5}">
                      <a16:colId xmlns:a16="http://schemas.microsoft.com/office/drawing/2014/main" val="945748259"/>
                    </a:ext>
                  </a:extLst>
                </a:gridCol>
              </a:tblGrid>
              <a:tr h="172258">
                <a:tc>
                  <a:txBody>
                    <a:bodyPr/>
                    <a:lstStyle/>
                    <a:p>
                      <a:pPr algn="ctr" fontAlgn="ctr"/>
                      <a:r>
                        <a:rPr lang="en-GB" sz="1100" b="0" i="0" u="none" strike="noStrike" dirty="0">
                          <a:solidFill>
                            <a:srgbClr val="000000"/>
                          </a:solidFill>
                          <a:effectLst/>
                          <a:latin typeface="+mj-lt"/>
                        </a:rPr>
                        <a:t>Atom Label</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Atom Score</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Atom Type</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4987052"/>
                  </a:ext>
                </a:extLst>
              </a:tr>
              <a:tr h="172258">
                <a:tc>
                  <a:txBody>
                    <a:bodyPr/>
                    <a:lstStyle/>
                    <a:p>
                      <a:pPr algn="ctr" fontAlgn="ctr"/>
                      <a:r>
                        <a:rPr lang="en-GB" sz="1100" b="0" i="0" u="none" strike="noStrike" dirty="0">
                          <a:solidFill>
                            <a:srgbClr val="000000"/>
                          </a:solidFill>
                          <a:effectLst/>
                          <a:latin typeface="+mj-lt"/>
                        </a:rPr>
                        <a:t>O1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GB" sz="1100" b="0" i="0" u="none" strike="noStrike" dirty="0">
                          <a:solidFill>
                            <a:srgbClr val="000000"/>
                          </a:solidFill>
                          <a:effectLst/>
                          <a:latin typeface="+mj-lt"/>
                        </a:rPr>
                        <a:t>13.63</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GB" sz="1100" b="0" i="0" u="none" strike="noStrike" dirty="0">
                          <a:solidFill>
                            <a:srgbClr val="000000"/>
                          </a:solidFill>
                          <a:effectLst/>
                          <a:latin typeface="+mj-lt"/>
                        </a:rPr>
                        <a:t>acceptor</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265656873"/>
                  </a:ext>
                </a:extLst>
              </a:tr>
              <a:tr h="172258">
                <a:tc>
                  <a:txBody>
                    <a:bodyPr/>
                    <a:lstStyle/>
                    <a:p>
                      <a:pPr algn="ctr" fontAlgn="ctr"/>
                      <a:r>
                        <a:rPr lang="en-GB" sz="1100" b="0" i="0" u="none" strike="noStrike" dirty="0">
                          <a:solidFill>
                            <a:srgbClr val="000000"/>
                          </a:solidFill>
                          <a:effectLst/>
                          <a:latin typeface="+mj-lt"/>
                        </a:rPr>
                        <a:t>O5</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mj-lt"/>
                        </a:rPr>
                        <a:t>0.00</a:t>
                      </a:r>
                    </a:p>
                  </a:txBody>
                  <a:tcPr marL="9525" marR="9525" marT="9525" marB="0" anchor="ctr">
                    <a:lnL>
                      <a:noFill/>
                    </a:lnL>
                    <a:lnR>
                      <a:noFill/>
                    </a:lnR>
                    <a:lnT>
                      <a:noFill/>
                    </a:lnT>
                    <a:lnB>
                      <a:noFill/>
                    </a:lnB>
                  </a:tcPr>
                </a:tc>
                <a:tc>
                  <a:txBody>
                    <a:bodyPr/>
                    <a:lstStyle/>
                    <a:p>
                      <a:pPr algn="ctr" fontAlgn="ctr"/>
                      <a:r>
                        <a:rPr lang="en-GB" sz="1100" b="0" i="0" u="none" strike="noStrike" dirty="0">
                          <a:solidFill>
                            <a:srgbClr val="000000"/>
                          </a:solidFill>
                          <a:effectLst/>
                          <a:latin typeface="+mj-lt"/>
                        </a:rPr>
                        <a:t>acceptor</a:t>
                      </a:r>
                    </a:p>
                  </a:txBody>
                  <a:tcPr marL="9525" marR="9525" marT="9525" marB="0" anchor="ctr">
                    <a:lnL>
                      <a:noFill/>
                    </a:lnL>
                    <a:lnR>
                      <a:noFill/>
                    </a:lnR>
                    <a:lnT>
                      <a:noFill/>
                    </a:lnT>
                    <a:lnB>
                      <a:noFill/>
                    </a:lnB>
                  </a:tcPr>
                </a:tc>
                <a:extLst>
                  <a:ext uri="{0D108BD9-81ED-4DB2-BD59-A6C34878D82A}">
                    <a16:rowId xmlns:a16="http://schemas.microsoft.com/office/drawing/2014/main" val="4222559555"/>
                  </a:ext>
                </a:extLst>
              </a:tr>
              <a:tr h="175735">
                <a:tc>
                  <a:txBody>
                    <a:bodyPr/>
                    <a:lstStyle/>
                    <a:p>
                      <a:pPr algn="ctr" fontAlgn="ctr"/>
                      <a:r>
                        <a:rPr lang="en-GB" sz="1100" b="0" i="0" u="none" strike="noStrike">
                          <a:solidFill>
                            <a:srgbClr val="000000"/>
                          </a:solidFill>
                          <a:effectLst/>
                          <a:latin typeface="+mj-lt"/>
                        </a:rPr>
                        <a:t>N6</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mj-lt"/>
                        </a:rPr>
                        <a:t>0.00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mj-lt"/>
                        </a:rPr>
                        <a:t>donor</a:t>
                      </a:r>
                    </a:p>
                  </a:txBody>
                  <a:tcPr marL="9525" marR="9525" marT="9525" marB="0" anchor="ctr">
                    <a:lnL>
                      <a:noFill/>
                    </a:lnL>
                    <a:lnR>
                      <a:noFill/>
                    </a:lnR>
                    <a:lnT>
                      <a:noFill/>
                    </a:lnT>
                    <a:lnB>
                      <a:noFill/>
                    </a:lnB>
                  </a:tcPr>
                </a:tc>
                <a:extLst>
                  <a:ext uri="{0D108BD9-81ED-4DB2-BD59-A6C34878D82A}">
                    <a16:rowId xmlns:a16="http://schemas.microsoft.com/office/drawing/2014/main" val="2302394981"/>
                  </a:ext>
                </a:extLst>
              </a:tr>
              <a:tr h="172258">
                <a:tc>
                  <a:txBody>
                    <a:bodyPr/>
                    <a:lstStyle/>
                    <a:p>
                      <a:pPr algn="ctr" fontAlgn="ctr"/>
                      <a:r>
                        <a:rPr lang="en-GB" sz="1100" b="0" i="0" u="none" strike="noStrike" dirty="0">
                          <a:solidFill>
                            <a:srgbClr val="000000"/>
                          </a:solidFill>
                          <a:effectLst/>
                          <a:latin typeface="+mj-lt"/>
                        </a:rPr>
                        <a:t>S9</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18.91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acceptor</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111372"/>
                  </a:ext>
                </a:extLst>
              </a:tr>
              <a:tr h="172258">
                <a:tc>
                  <a:txBody>
                    <a:bodyPr/>
                    <a:lstStyle/>
                    <a:p>
                      <a:pPr algn="ctr" fontAlgn="ctr"/>
                      <a:r>
                        <a:rPr lang="en-GB" sz="1100" b="1" i="0" u="none" strike="noStrike" dirty="0">
                          <a:solidFill>
                            <a:srgbClr val="000000"/>
                          </a:solidFill>
                          <a:effectLst/>
                          <a:latin typeface="+mj-lt"/>
                        </a:rPr>
                        <a:t>Mean</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b="1" i="0" u="none" strike="noStrike" dirty="0">
                          <a:solidFill>
                            <a:srgbClr val="000000"/>
                          </a:solidFill>
                          <a:effectLst/>
                          <a:latin typeface="+mj-lt"/>
                        </a:rPr>
                        <a:t>14.70</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GB" sz="1100" b="0" i="0" u="none" strike="noStrike" dirty="0">
                        <a:solidFill>
                          <a:srgbClr val="000000"/>
                        </a:solidFill>
                        <a:effectLst/>
                        <a:latin typeface="+mj-lt"/>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067860"/>
                  </a:ext>
                </a:extLst>
              </a:tr>
            </a:tbl>
          </a:graphicData>
        </a:graphic>
      </p:graphicFrame>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96F9503-2731-493B-809A-84682F049FB8}"/>
                  </a:ext>
                </a:extLst>
              </p:cNvPr>
              <p:cNvSpPr txBox="1"/>
              <p:nvPr/>
            </p:nvSpPr>
            <p:spPr>
              <a:xfrm>
                <a:off x="925033" y="2806995"/>
                <a:ext cx="4632093" cy="291387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𝑎𝑡𝑜𝑚</m:t>
                        </m:r>
                        <m:r>
                          <a:rPr lang="en-GB" sz="1800" b="0" i="1" smtClean="0">
                            <a:latin typeface="Cambria Math" panose="02040503050406030204" pitchFamily="18" charset="0"/>
                          </a:rPr>
                          <m:t>_</m:t>
                        </m:r>
                        <m:r>
                          <a:rPr lang="en-GB" sz="1800" b="0" i="1" smtClean="0">
                            <a:latin typeface="Cambria Math" panose="02040503050406030204" pitchFamily="18" charset="0"/>
                          </a:rPr>
                          <m:t>𝑠𝑐𝑜𝑟𝑒</m:t>
                        </m:r>
                      </m:e>
                      <m:sub>
                        <m:r>
                          <a:rPr lang="en-GB" sz="1800" b="0" i="1" smtClean="0">
                            <a:latin typeface="Cambria Math" panose="02040503050406030204" pitchFamily="18" charset="0"/>
                          </a:rPr>
                          <m:t>𝑖𝑗𝑘</m:t>
                        </m:r>
                      </m:sub>
                    </m:sSub>
                    <m:r>
                      <a:rPr lang="en-GB" sz="1800" b="0" i="1" smtClean="0">
                        <a:latin typeface="Cambria Math" panose="02040503050406030204" pitchFamily="18" charset="0"/>
                      </a:rPr>
                      <m:t>=</m:t>
                    </m:r>
                    <m:func>
                      <m:funcPr>
                        <m:ctrlPr>
                          <a:rPr lang="en-GB" sz="1800" i="1" smtClean="0">
                            <a:latin typeface="Cambria Math" panose="02040503050406030204" pitchFamily="18" charset="0"/>
                          </a:rPr>
                        </m:ctrlPr>
                      </m:funcPr>
                      <m:fName>
                        <m:r>
                          <m:rPr>
                            <m:sty m:val="p"/>
                          </m:rPr>
                          <a:rPr lang="en-GB" sz="1800" b="0" i="0" smtClean="0">
                            <a:latin typeface="Cambria Math" panose="02040503050406030204" pitchFamily="18" charset="0"/>
                          </a:rPr>
                          <m:t>max</m:t>
                        </m:r>
                      </m:fName>
                      <m:e>
                        <m:d>
                          <m:dPr>
                            <m:begChr m:val="{"/>
                            <m:endChr m:val="}"/>
                            <m:ctrlPr>
                              <a:rPr lang="en-GB" sz="1800" i="1" smtClean="0">
                                <a:latin typeface="Cambria Math" panose="02040503050406030204" pitchFamily="18" charset="0"/>
                              </a:rPr>
                            </m:ctrlPr>
                          </m:d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𝐺</m:t>
                                </m:r>
                              </m:e>
                              <m:sub>
                                <m:r>
                                  <a:rPr lang="en-GB" sz="1800" b="0" i="1" smtClean="0">
                                    <a:latin typeface="Cambria Math" panose="02040503050406030204" pitchFamily="18" charset="0"/>
                                  </a:rPr>
                                  <m:t>𝑥𝑦𝑧</m:t>
                                </m:r>
                              </m:sub>
                            </m:sSub>
                          </m:e>
                        </m:d>
                      </m:e>
                    </m:func>
                    <m:r>
                      <a:rPr lang="en-GB" sz="1800" b="0" i="1" smtClean="0">
                        <a:latin typeface="Cambria Math" panose="02040503050406030204" pitchFamily="18" charset="0"/>
                      </a:rPr>
                      <m:t> </m:t>
                    </m:r>
                  </m:oMath>
                </a14:m>
                <a:endParaRPr lang="en-GB" dirty="0"/>
              </a:p>
              <a:p>
                <a:pPr lvl="1"/>
                <a:r>
                  <a:rPr lang="en-GB" sz="1400" dirty="0"/>
                  <a:t>Where: </a:t>
                </a:r>
                <a:endParaRPr lang="en-GB" sz="1400" i="1" dirty="0"/>
              </a:p>
              <a:p>
                <a:pPr marL="742950" lvl="1" indent="-285750">
                  <a:buFont typeface="Arial" panose="020B0604020202020204" pitchFamily="34" charset="0"/>
                  <a:buChar char="•"/>
                </a:pPr>
                <a:r>
                  <a:rPr lang="en-GB" sz="1400" i="1" dirty="0"/>
                  <a:t>t = tolerance (default = t=1)</a:t>
                </a:r>
              </a:p>
              <a:p>
                <a:pPr marL="742950" lvl="1" indent="-285750">
                  <a:buFont typeface="Arial" panose="020B0604020202020204" pitchFamily="34" charset="0"/>
                  <a:buChar char="•"/>
                </a:pP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𝑖</m:t>
                    </m:r>
                    <m:r>
                      <a:rPr lang="en-GB" sz="1400" b="0" i="0" dirty="0" smtClean="0">
                        <a:latin typeface="Cambria Math" panose="02040503050406030204" pitchFamily="18" charset="0"/>
                      </a:rPr>
                      <m:t>−</m:t>
                    </m:r>
                    <m:r>
                      <m:rPr>
                        <m:sty m:val="p"/>
                      </m:rPr>
                      <a:rPr lang="en-GB" sz="1400" b="0" i="0" dirty="0" smtClean="0">
                        <a:latin typeface="Cambria Math" panose="02040503050406030204" pitchFamily="18" charset="0"/>
                      </a:rPr>
                      <m:t>t</m:t>
                    </m:r>
                    <m:r>
                      <a:rPr lang="en-GB" sz="1400" b="0" i="0" dirty="0" smtClean="0">
                        <a:latin typeface="Cambria Math" panose="02040503050406030204" pitchFamily="18" charset="0"/>
                      </a:rPr>
                      <m:t> </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𝑥</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𝑡</m:t>
                    </m:r>
                  </m:oMath>
                </a14:m>
                <a:endParaRPr lang="en-GB" sz="1400" b="0" dirty="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𝑗</m:t>
                    </m:r>
                    <m:r>
                      <a:rPr lang="en-GB" sz="1400" b="0" i="0" dirty="0" smtClean="0">
                        <a:latin typeface="Cambria Math" panose="02040503050406030204" pitchFamily="18" charset="0"/>
                      </a:rPr>
                      <m:t>−</m:t>
                    </m:r>
                    <m:r>
                      <m:rPr>
                        <m:sty m:val="p"/>
                      </m:rPr>
                      <a:rPr lang="en-GB" sz="1400" b="0" i="0" dirty="0" smtClean="0">
                        <a:latin typeface="Cambria Math" panose="02040503050406030204" pitchFamily="18" charset="0"/>
                      </a:rPr>
                      <m:t>t</m:t>
                    </m:r>
                    <m:r>
                      <a:rPr lang="en-GB" sz="1400" b="0" i="0" dirty="0" smtClean="0">
                        <a:latin typeface="Cambria Math" panose="02040503050406030204" pitchFamily="18" charset="0"/>
                      </a:rPr>
                      <m:t> </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𝑦</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𝑡</m:t>
                    </m:r>
                  </m:oMath>
                </a14:m>
                <a:endParaRPr lang="en-GB" sz="1400" b="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𝑘</m:t>
                    </m:r>
                    <m:r>
                      <a:rPr lang="en-GB" sz="1400" b="0" i="0" dirty="0" smtClean="0">
                        <a:latin typeface="Cambria Math" panose="02040503050406030204" pitchFamily="18" charset="0"/>
                      </a:rPr>
                      <m:t>−</m:t>
                    </m:r>
                    <m:r>
                      <m:rPr>
                        <m:sty m:val="p"/>
                      </m:rPr>
                      <a:rPr lang="en-GB" sz="1400" b="0" i="0" dirty="0" smtClean="0">
                        <a:latin typeface="Cambria Math" panose="02040503050406030204" pitchFamily="18" charset="0"/>
                      </a:rPr>
                      <m:t>t</m:t>
                    </m:r>
                    <m:r>
                      <a:rPr lang="en-GB" sz="1400" b="0" i="0" dirty="0" smtClean="0">
                        <a:latin typeface="Cambria Math" panose="02040503050406030204" pitchFamily="18" charset="0"/>
                      </a:rPr>
                      <m:t> </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𝑧</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𝑘</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𝑡</m:t>
                    </m:r>
                  </m:oMath>
                </a14:m>
                <a:endParaRPr lang="en-GB" sz="1400" b="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𝑥</m:t>
                    </m:r>
                  </m:oMath>
                </a14:m>
                <a:r>
                  <a:rPr lang="en-GB" sz="1400" dirty="0"/>
                  <a:t>, </a:t>
                </a: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𝑦</m:t>
                    </m:r>
                  </m:oMath>
                </a14:m>
                <a:r>
                  <a:rPr lang="en-GB" sz="1400" dirty="0"/>
                  <a:t> ,</a:t>
                </a:r>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𝑧</m:t>
                    </m:r>
                  </m:oMath>
                </a14:m>
                <a:r>
                  <a:rPr lang="en-GB" sz="1400" dirty="0"/>
                  <a:t> are positive integers</a:t>
                </a:r>
              </a:p>
              <a:p>
                <a:pPr marL="742950" lvl="1" indent="-285750">
                  <a:buFont typeface="Arial" panose="020B0604020202020204" pitchFamily="34" charset="0"/>
                  <a:buChar char="•"/>
                </a:pP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𝑥</m:t>
                    </m:r>
                  </m:oMath>
                </a14:m>
                <a:r>
                  <a:rPr lang="en-GB" sz="1400" dirty="0"/>
                  <a:t>, </a:t>
                </a:r>
                <a14:m>
                  <m:oMath xmlns:m="http://schemas.openxmlformats.org/officeDocument/2006/math">
                    <m:r>
                      <a:rPr lang="en-GB" sz="1400" b="0" i="1" dirty="0" smtClean="0">
                        <a:latin typeface="Cambria Math" panose="02040503050406030204" pitchFamily="18" charset="0"/>
                        <a:ea typeface="Cambria Math" panose="02040503050406030204" pitchFamily="18" charset="0"/>
                      </a:rPr>
                      <m:t>𝑦</m:t>
                    </m:r>
                  </m:oMath>
                </a14:m>
                <a:r>
                  <a:rPr lang="en-GB" sz="1400" dirty="0"/>
                  <a:t> ,</a:t>
                </a:r>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𝑧</m:t>
                    </m:r>
                  </m:oMath>
                </a14:m>
                <a:r>
                  <a:rPr lang="en-GB" sz="1400" dirty="0"/>
                  <a:t> within then limits of the grid</a:t>
                </a:r>
              </a:p>
              <a:p>
                <a:endParaRPr lang="en-GB" b="1" dirty="0"/>
              </a:p>
              <a:p>
                <a:pPr marL="285750" indent="-285750">
                  <a:buFont typeface="Arial" panose="020B0604020202020204" pitchFamily="34" charset="0"/>
                  <a:buChar char="•"/>
                </a:pPr>
                <a14:m>
                  <m:oMath xmlns:m="http://schemas.openxmlformats.org/officeDocument/2006/math">
                    <m:r>
                      <a:rPr lang="en-GB" sz="1800" b="0" i="1" smtClean="0">
                        <a:latin typeface="Cambria Math" panose="02040503050406030204" pitchFamily="18" charset="0"/>
                      </a:rPr>
                      <m:t>𝑚𝑜𝑙𝑒𝑐𝑢𝑙𝑒</m:t>
                    </m:r>
                    <m:r>
                      <a:rPr lang="en-GB" sz="1800" b="0" i="1" smtClean="0">
                        <a:latin typeface="Cambria Math" panose="02040503050406030204" pitchFamily="18" charset="0"/>
                      </a:rPr>
                      <m:t>_</m:t>
                    </m:r>
                    <m:r>
                      <a:rPr lang="en-GB" sz="1800" b="0" i="1" smtClean="0">
                        <a:latin typeface="Cambria Math" panose="02040503050406030204" pitchFamily="18" charset="0"/>
                      </a:rPr>
                      <m:t>𝑠𝑐𝑜𝑟𝑒</m:t>
                    </m:r>
                    <m:r>
                      <a:rPr lang="en-GB" sz="1800" b="0" i="1" smtClean="0">
                        <a:latin typeface="Cambria Math" panose="02040503050406030204" pitchFamily="18" charset="0"/>
                      </a:rPr>
                      <m:t>= </m:t>
                    </m:r>
                    <m:f>
                      <m:fPr>
                        <m:ctrlPr>
                          <a:rPr lang="en-GB" sz="1800" b="0" i="1" smtClean="0">
                            <a:latin typeface="Cambria Math" panose="02040503050406030204" pitchFamily="18" charset="0"/>
                          </a:rPr>
                        </m:ctrlPr>
                      </m:fPr>
                      <m:num>
                        <m:nary>
                          <m:naryPr>
                            <m:chr m:val="∑"/>
                            <m:ctrlPr>
                              <a:rPr lang="en-GB" sz="1800" b="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𝑛</m:t>
                            </m:r>
                          </m:sup>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𝑎𝑡𝑜𝑚</m:t>
                                </m:r>
                                <m:r>
                                  <a:rPr lang="en-GB" sz="1800" b="0" i="1" smtClean="0">
                                    <a:latin typeface="Cambria Math" panose="02040503050406030204" pitchFamily="18" charset="0"/>
                                  </a:rPr>
                                  <m:t>_</m:t>
                                </m:r>
                                <m:r>
                                  <a:rPr lang="en-GB" sz="1800" b="0" i="1" smtClean="0">
                                    <a:latin typeface="Cambria Math" panose="02040503050406030204" pitchFamily="18" charset="0"/>
                                  </a:rPr>
                                  <m:t>𝑠𝑐𝑜𝑟𝑒</m:t>
                                </m:r>
                              </m:e>
                              <m:sub>
                                <m:r>
                                  <a:rPr lang="en-GB" sz="1800" b="0" i="1" smtClean="0">
                                    <a:latin typeface="Cambria Math" panose="02040503050406030204" pitchFamily="18" charset="0"/>
                                  </a:rPr>
                                  <m:t>𝑖</m:t>
                                </m:r>
                              </m:sub>
                            </m:sSub>
                          </m:e>
                        </m:nary>
                      </m:num>
                      <m:den>
                        <m:r>
                          <a:rPr lang="en-GB" sz="1800" b="0" i="1" smtClean="0">
                            <a:latin typeface="Cambria Math" panose="02040503050406030204" pitchFamily="18" charset="0"/>
                          </a:rPr>
                          <m:t>𝑛</m:t>
                        </m:r>
                      </m:den>
                    </m:f>
                  </m:oMath>
                </a14:m>
                <a:endParaRPr lang="en-GB" dirty="0"/>
              </a:p>
              <a:p>
                <a:pPr marL="285750" indent="-285750">
                  <a:buFont typeface="Arial" panose="020B0604020202020204" pitchFamily="34" charset="0"/>
                  <a:buChar char="•"/>
                </a:pPr>
                <a:endParaRPr lang="en-GB" dirty="0"/>
              </a:p>
            </p:txBody>
          </p:sp>
        </mc:Choice>
        <mc:Fallback xmlns="">
          <p:sp>
            <p:nvSpPr>
              <p:cNvPr id="55" name="TextBox 54">
                <a:extLst>
                  <a:ext uri="{FF2B5EF4-FFF2-40B4-BE49-F238E27FC236}">
                    <a16:creationId xmlns:a16="http://schemas.microsoft.com/office/drawing/2014/main" id="{D96F9503-2731-493B-809A-84682F049FB8}"/>
                  </a:ext>
                </a:extLst>
              </p:cNvPr>
              <p:cNvSpPr txBox="1">
                <a:spLocks noRot="1" noChangeAspect="1" noMove="1" noResize="1" noEditPoints="1" noAdjustHandles="1" noChangeArrowheads="1" noChangeShapeType="1" noTextEdit="1"/>
              </p:cNvSpPr>
              <p:nvPr/>
            </p:nvSpPr>
            <p:spPr>
              <a:xfrm>
                <a:off x="925033" y="2806995"/>
                <a:ext cx="4632093" cy="2913875"/>
              </a:xfrm>
              <a:prstGeom prst="rect">
                <a:avLst/>
              </a:prstGeom>
              <a:blipFill>
                <a:blip r:embed="rId5"/>
                <a:stretch>
                  <a:fillRect l="-921"/>
                </a:stretch>
              </a:blipFill>
            </p:spPr>
            <p:txBody>
              <a:bodyPr/>
              <a:lstStyle/>
              <a:p>
                <a:r>
                  <a:rPr lang="en-GB">
                    <a:noFill/>
                  </a:rPr>
                  <a:t> </a:t>
                </a:r>
              </a:p>
            </p:txBody>
          </p:sp>
        </mc:Fallback>
      </mc:AlternateContent>
    </p:spTree>
    <p:extLst>
      <p:ext uri="{BB962C8B-B14F-4D97-AF65-F5344CB8AC3E}">
        <p14:creationId xmlns:p14="http://schemas.microsoft.com/office/powerpoint/2010/main" val="425366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Simple </a:t>
            </a:r>
          </a:p>
        </p:txBody>
      </p:sp>
      <p:sp>
        <p:nvSpPr>
          <p:cNvPr id="4" name="Text Placeholder 3">
            <a:extLst>
              <a:ext uri="{FF2B5EF4-FFF2-40B4-BE49-F238E27FC236}">
                <a16:creationId xmlns:a16="http://schemas.microsoft.com/office/drawing/2014/main" id="{F6B2FECB-11BB-43A7-BB97-F295B4CF0DE3}"/>
              </a:ext>
            </a:extLst>
          </p:cNvPr>
          <p:cNvSpPr>
            <a:spLocks noGrp="1"/>
          </p:cNvSpPr>
          <p:nvPr>
            <p:ph type="body" idx="1"/>
          </p:nvPr>
        </p:nvSpPr>
        <p:spPr/>
        <p:txBody>
          <a:bodyPr/>
          <a:lstStyle/>
          <a:p>
            <a:r>
              <a:rPr lang="en-GB" dirty="0"/>
              <a:t>Limitations:</a:t>
            </a:r>
          </a:p>
        </p:txBody>
      </p:sp>
      <p:sp>
        <p:nvSpPr>
          <p:cNvPr id="8" name="Text Placeholder 7">
            <a:extLst>
              <a:ext uri="{FF2B5EF4-FFF2-40B4-BE49-F238E27FC236}">
                <a16:creationId xmlns:a16="http://schemas.microsoft.com/office/drawing/2014/main" id="{3B807B8E-2083-4C53-BFAE-410FF094D991}"/>
              </a:ext>
            </a:extLst>
          </p:cNvPr>
          <p:cNvSpPr>
            <a:spLocks noGrp="1"/>
          </p:cNvSpPr>
          <p:nvPr>
            <p:ph type="body" sz="quarter" idx="3"/>
          </p:nvPr>
        </p:nvSpPr>
        <p:spPr/>
        <p:txBody>
          <a:bodyPr/>
          <a:lstStyle/>
          <a:p>
            <a:r>
              <a:rPr lang="en-GB" dirty="0"/>
              <a:t>Example:</a:t>
            </a:r>
          </a:p>
        </p:txBody>
      </p:sp>
      <p:pic>
        <p:nvPicPr>
          <p:cNvPr id="12" name="Content Placeholder 11" descr="A picture containing light&#10;&#10;Description automatically generated">
            <a:extLst>
              <a:ext uri="{FF2B5EF4-FFF2-40B4-BE49-F238E27FC236}">
                <a16:creationId xmlns:a16="http://schemas.microsoft.com/office/drawing/2014/main" id="{1D81E13C-EF3D-45B5-BF65-21DE13AD58D7}"/>
              </a:ext>
            </a:extLst>
          </p:cNvPr>
          <p:cNvPicPr>
            <a:picLocks noGrp="1" noChangeAspect="1"/>
          </p:cNvPicPr>
          <p:nvPr>
            <p:ph sz="quarter" idx="4"/>
          </p:nvPr>
        </p:nvPicPr>
        <p:blipFill rotWithShape="1">
          <a:blip r:embed="rId3">
            <a:extLst>
              <a:ext uri="{28A0092B-C50C-407E-A947-70E740481C1C}">
                <a14:useLocalDpi xmlns:a14="http://schemas.microsoft.com/office/drawing/2010/main" val="0"/>
              </a:ext>
            </a:extLst>
          </a:blip>
          <a:srcRect t="11870"/>
          <a:stretch/>
        </p:blipFill>
        <p:spPr>
          <a:xfrm>
            <a:off x="6307402" y="2538399"/>
            <a:ext cx="4912784" cy="3247223"/>
          </a:xfr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1B7B507-0F2E-40CC-93B8-DD6806B4C956}"/>
                  </a:ext>
                </a:extLst>
              </p:cNvPr>
              <p:cNvSpPr txBox="1"/>
              <p:nvPr/>
            </p:nvSpPr>
            <p:spPr>
              <a:xfrm>
                <a:off x="10439824" y="4575428"/>
                <a:ext cx="1530638" cy="1446550"/>
              </a:xfrm>
              <a:prstGeom prst="rect">
                <a:avLst/>
              </a:prstGeom>
              <a:noFill/>
            </p:spPr>
            <p:txBody>
              <a:bodyPr wrap="square" rtlCol="0">
                <a:spAutoFit/>
              </a:bodyPr>
              <a:lstStyle/>
              <a:p>
                <a:r>
                  <a:rPr lang="en-GB" sz="1100" dirty="0"/>
                  <a:t>Including grid points within tolerance </a:t>
                </a:r>
                <a14:m>
                  <m:oMath xmlns:m="http://schemas.openxmlformats.org/officeDocument/2006/math">
                    <m:r>
                      <a:rPr lang="en-GB" sz="1100" b="0" i="0" dirty="0" smtClean="0">
                        <a:latin typeface="Cambria Math" panose="02040503050406030204" pitchFamily="18" charset="0"/>
                        <a:ea typeface="Cambria Math" panose="02040503050406030204" pitchFamily="18" charset="0"/>
                      </a:rPr>
                      <m:t>(</m:t>
                    </m:r>
                    <m:r>
                      <a:rPr lang="en-GB" sz="1100" b="0" i="1" dirty="0" smtClean="0">
                        <a:latin typeface="Cambria Math" panose="02040503050406030204" pitchFamily="18" charset="0"/>
                        <a:ea typeface="Cambria Math" panose="02040503050406030204" pitchFamily="18" charset="0"/>
                      </a:rPr>
                      <m:t>𝑡</m:t>
                    </m:r>
                    <m:r>
                      <a:rPr lang="en-GB" sz="1100" b="0" i="1" dirty="0" smtClean="0">
                        <a:latin typeface="Cambria Math" panose="02040503050406030204" pitchFamily="18" charset="0"/>
                        <a:ea typeface="Cambria Math" panose="02040503050406030204" pitchFamily="18" charset="0"/>
                      </a:rPr>
                      <m:t>)</m:t>
                    </m:r>
                  </m:oMath>
                </a14:m>
                <a:r>
                  <a:rPr lang="en-GB" sz="1100" dirty="0"/>
                  <a:t> ensures Atom</a:t>
                </a:r>
                <a:r>
                  <a:rPr lang="en-GB" sz="1100" baseline="-25000" dirty="0"/>
                  <a:t>O1</a:t>
                </a:r>
                <a:r>
                  <a:rPr lang="en-GB" sz="1100" dirty="0"/>
                  <a:t> gets scored. </a:t>
                </a:r>
                <a:br>
                  <a:rPr lang="en-GB" sz="1100" dirty="0"/>
                </a:br>
                <a:br>
                  <a:rPr lang="en-GB" sz="1100" dirty="0"/>
                </a:br>
                <a:r>
                  <a:rPr lang="en-GB" sz="1100" dirty="0"/>
                  <a:t>Atom</a:t>
                </a:r>
                <a:r>
                  <a:rPr lang="en-GB" sz="1100" baseline="-25000" dirty="0"/>
                  <a:t>S9 </a:t>
                </a:r>
                <a:r>
                  <a:rPr lang="en-GB" sz="1100" dirty="0"/>
                  <a:t>also gets scored by this acceptor feature</a:t>
                </a:r>
              </a:p>
            </p:txBody>
          </p:sp>
        </mc:Choice>
        <mc:Fallback xmlns="">
          <p:sp>
            <p:nvSpPr>
              <p:cNvPr id="14" name="TextBox 13">
                <a:extLst>
                  <a:ext uri="{FF2B5EF4-FFF2-40B4-BE49-F238E27FC236}">
                    <a16:creationId xmlns:a16="http://schemas.microsoft.com/office/drawing/2014/main" id="{F1B7B507-0F2E-40CC-93B8-DD6806B4C956}"/>
                  </a:ext>
                </a:extLst>
              </p:cNvPr>
              <p:cNvSpPr txBox="1">
                <a:spLocks noRot="1" noChangeAspect="1" noMove="1" noResize="1" noEditPoints="1" noAdjustHandles="1" noChangeArrowheads="1" noChangeShapeType="1" noTextEdit="1"/>
              </p:cNvSpPr>
              <p:nvPr/>
            </p:nvSpPr>
            <p:spPr>
              <a:xfrm>
                <a:off x="10439824" y="4575428"/>
                <a:ext cx="1530638" cy="1446550"/>
              </a:xfrm>
              <a:prstGeom prst="rect">
                <a:avLst/>
              </a:prstGeom>
              <a:blipFill>
                <a:blip r:embed="rId4"/>
                <a:stretch>
                  <a:fillRect t="-422" b="-2110"/>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1D43499D-0F8A-481D-A3D3-AD6F23A37DC5}"/>
              </a:ext>
            </a:extLst>
          </p:cNvPr>
          <p:cNvSpPr txBox="1"/>
          <p:nvPr/>
        </p:nvSpPr>
        <p:spPr>
          <a:xfrm>
            <a:off x="8653837" y="5785622"/>
            <a:ext cx="1530638" cy="430887"/>
          </a:xfrm>
          <a:prstGeom prst="rect">
            <a:avLst/>
          </a:prstGeom>
          <a:noFill/>
        </p:spPr>
        <p:txBody>
          <a:bodyPr wrap="square" rtlCol="0">
            <a:spAutoFit/>
          </a:bodyPr>
          <a:lstStyle/>
          <a:p>
            <a:r>
              <a:rPr lang="en-GB" sz="1100" dirty="0"/>
              <a:t>Atom</a:t>
            </a:r>
            <a:r>
              <a:rPr lang="en-GB" sz="1100" baseline="-25000" dirty="0"/>
              <a:t>N6</a:t>
            </a:r>
            <a:r>
              <a:rPr lang="en-GB" sz="1100" dirty="0"/>
              <a:t>  and Atom</a:t>
            </a:r>
            <a:r>
              <a:rPr lang="en-GB" sz="1100" baseline="-25000" dirty="0"/>
              <a:t>O5 </a:t>
            </a:r>
            <a:r>
              <a:rPr lang="en-GB" sz="1100" dirty="0"/>
              <a:t>correctly scored as 0.0</a:t>
            </a:r>
          </a:p>
        </p:txBody>
      </p:sp>
      <p:cxnSp>
        <p:nvCxnSpPr>
          <p:cNvPr id="24" name="Straight Arrow Connector 23">
            <a:extLst>
              <a:ext uri="{FF2B5EF4-FFF2-40B4-BE49-F238E27FC236}">
                <a16:creationId xmlns:a16="http://schemas.microsoft.com/office/drawing/2014/main" id="{C3D5D9B0-E12F-426A-A77E-6780E19F7843}"/>
              </a:ext>
            </a:extLst>
          </p:cNvPr>
          <p:cNvCxnSpPr>
            <a:cxnSpLocks/>
          </p:cNvCxnSpPr>
          <p:nvPr/>
        </p:nvCxnSpPr>
        <p:spPr>
          <a:xfrm flipV="1">
            <a:off x="9154593" y="4857163"/>
            <a:ext cx="0" cy="8951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9976D3B-73AD-4A32-9DDE-BF685C839427}"/>
              </a:ext>
            </a:extLst>
          </p:cNvPr>
          <p:cNvCxnSpPr>
            <a:cxnSpLocks/>
          </p:cNvCxnSpPr>
          <p:nvPr/>
        </p:nvCxnSpPr>
        <p:spPr>
          <a:xfrm flipV="1">
            <a:off x="9364317" y="5306935"/>
            <a:ext cx="30359" cy="466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47743F-81E7-4FB7-AFB0-5DC38C28A4CB}"/>
              </a:ext>
            </a:extLst>
          </p:cNvPr>
          <p:cNvCxnSpPr>
            <a:cxnSpLocks/>
          </p:cNvCxnSpPr>
          <p:nvPr/>
        </p:nvCxnSpPr>
        <p:spPr>
          <a:xfrm flipH="1" flipV="1">
            <a:off x="10292316" y="4455849"/>
            <a:ext cx="498308" cy="1406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16DBFFAC-023C-4F1D-8D8F-BC52EEDBDB80}"/>
              </a:ext>
            </a:extLst>
          </p:cNvPr>
          <p:cNvGraphicFramePr>
            <a:graphicFrameLocks noGrp="1"/>
          </p:cNvGraphicFramePr>
          <p:nvPr/>
        </p:nvGraphicFramePr>
        <p:xfrm>
          <a:off x="6172200" y="5340924"/>
          <a:ext cx="2197100" cy="1062990"/>
        </p:xfrm>
        <a:graphic>
          <a:graphicData uri="http://schemas.openxmlformats.org/drawingml/2006/table">
            <a:tbl>
              <a:tblPr/>
              <a:tblGrid>
                <a:gridCol w="736600">
                  <a:extLst>
                    <a:ext uri="{9D8B030D-6E8A-4147-A177-3AD203B41FA5}">
                      <a16:colId xmlns:a16="http://schemas.microsoft.com/office/drawing/2014/main" val="3022804768"/>
                    </a:ext>
                  </a:extLst>
                </a:gridCol>
                <a:gridCol w="749300">
                  <a:extLst>
                    <a:ext uri="{9D8B030D-6E8A-4147-A177-3AD203B41FA5}">
                      <a16:colId xmlns:a16="http://schemas.microsoft.com/office/drawing/2014/main" val="785158744"/>
                    </a:ext>
                  </a:extLst>
                </a:gridCol>
                <a:gridCol w="711200">
                  <a:extLst>
                    <a:ext uri="{9D8B030D-6E8A-4147-A177-3AD203B41FA5}">
                      <a16:colId xmlns:a16="http://schemas.microsoft.com/office/drawing/2014/main" val="945748259"/>
                    </a:ext>
                  </a:extLst>
                </a:gridCol>
              </a:tblGrid>
              <a:tr h="172258">
                <a:tc>
                  <a:txBody>
                    <a:bodyPr/>
                    <a:lstStyle/>
                    <a:p>
                      <a:pPr algn="ctr" fontAlgn="ctr"/>
                      <a:r>
                        <a:rPr lang="en-GB" sz="1100" b="0" i="0" u="none" strike="noStrike" dirty="0">
                          <a:solidFill>
                            <a:srgbClr val="000000"/>
                          </a:solidFill>
                          <a:effectLst/>
                          <a:latin typeface="+mj-lt"/>
                        </a:rPr>
                        <a:t>Atom Label</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Atom Score</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Atom Type</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4987052"/>
                  </a:ext>
                </a:extLst>
              </a:tr>
              <a:tr h="172258">
                <a:tc>
                  <a:txBody>
                    <a:bodyPr/>
                    <a:lstStyle/>
                    <a:p>
                      <a:pPr algn="ctr" fontAlgn="ctr"/>
                      <a:r>
                        <a:rPr lang="en-GB" sz="1100" b="0" i="0" u="none" strike="noStrike" dirty="0">
                          <a:solidFill>
                            <a:srgbClr val="000000"/>
                          </a:solidFill>
                          <a:effectLst/>
                          <a:latin typeface="+mj-lt"/>
                        </a:rPr>
                        <a:t>O1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GB" sz="1100" b="0" i="0" u="none" strike="noStrike" dirty="0">
                          <a:solidFill>
                            <a:srgbClr val="000000"/>
                          </a:solidFill>
                          <a:effectLst/>
                          <a:latin typeface="+mj-lt"/>
                        </a:rPr>
                        <a:t>13.63</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GB" sz="1100" b="0" i="0" u="none" strike="noStrike" dirty="0">
                          <a:solidFill>
                            <a:srgbClr val="000000"/>
                          </a:solidFill>
                          <a:effectLst/>
                          <a:latin typeface="+mj-lt"/>
                        </a:rPr>
                        <a:t>acceptor</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3265656873"/>
                  </a:ext>
                </a:extLst>
              </a:tr>
              <a:tr h="172258">
                <a:tc>
                  <a:txBody>
                    <a:bodyPr/>
                    <a:lstStyle/>
                    <a:p>
                      <a:pPr algn="ctr" fontAlgn="ctr"/>
                      <a:r>
                        <a:rPr lang="en-GB" sz="1100" b="0" i="0" u="none" strike="noStrike" dirty="0">
                          <a:solidFill>
                            <a:srgbClr val="000000"/>
                          </a:solidFill>
                          <a:effectLst/>
                          <a:latin typeface="+mj-lt"/>
                        </a:rPr>
                        <a:t>O5</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mj-lt"/>
                        </a:rPr>
                        <a:t>0.00</a:t>
                      </a:r>
                    </a:p>
                  </a:txBody>
                  <a:tcPr marL="9525" marR="9525" marT="9525" marB="0" anchor="ctr">
                    <a:lnL>
                      <a:noFill/>
                    </a:lnL>
                    <a:lnR>
                      <a:noFill/>
                    </a:lnR>
                    <a:lnT>
                      <a:noFill/>
                    </a:lnT>
                    <a:lnB>
                      <a:noFill/>
                    </a:lnB>
                  </a:tcPr>
                </a:tc>
                <a:tc>
                  <a:txBody>
                    <a:bodyPr/>
                    <a:lstStyle/>
                    <a:p>
                      <a:pPr algn="ctr" fontAlgn="ctr"/>
                      <a:r>
                        <a:rPr lang="en-GB" sz="1100" b="0" i="0" u="none" strike="noStrike" dirty="0">
                          <a:solidFill>
                            <a:srgbClr val="000000"/>
                          </a:solidFill>
                          <a:effectLst/>
                          <a:latin typeface="+mj-lt"/>
                        </a:rPr>
                        <a:t>acceptor</a:t>
                      </a:r>
                    </a:p>
                  </a:txBody>
                  <a:tcPr marL="9525" marR="9525" marT="9525" marB="0" anchor="ctr">
                    <a:lnL>
                      <a:noFill/>
                    </a:lnL>
                    <a:lnR>
                      <a:noFill/>
                    </a:lnR>
                    <a:lnT>
                      <a:noFill/>
                    </a:lnT>
                    <a:lnB>
                      <a:noFill/>
                    </a:lnB>
                  </a:tcPr>
                </a:tc>
                <a:extLst>
                  <a:ext uri="{0D108BD9-81ED-4DB2-BD59-A6C34878D82A}">
                    <a16:rowId xmlns:a16="http://schemas.microsoft.com/office/drawing/2014/main" val="4222559555"/>
                  </a:ext>
                </a:extLst>
              </a:tr>
              <a:tr h="175735">
                <a:tc>
                  <a:txBody>
                    <a:bodyPr/>
                    <a:lstStyle/>
                    <a:p>
                      <a:pPr algn="ctr" fontAlgn="ctr"/>
                      <a:r>
                        <a:rPr lang="en-GB" sz="1100" b="0" i="0" u="none" strike="noStrike">
                          <a:solidFill>
                            <a:srgbClr val="000000"/>
                          </a:solidFill>
                          <a:effectLst/>
                          <a:latin typeface="+mj-lt"/>
                        </a:rPr>
                        <a:t>N6</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mj-lt"/>
                        </a:rPr>
                        <a:t>0.00</a:t>
                      </a:r>
                    </a:p>
                  </a:txBody>
                  <a:tcPr marL="9525" marR="9525" marT="9525" marB="0" anchor="ctr">
                    <a:lnL>
                      <a:noFill/>
                    </a:lnL>
                    <a:lnR>
                      <a:noFill/>
                    </a:lnR>
                    <a:lnT>
                      <a:noFill/>
                    </a:lnT>
                    <a:lnB>
                      <a:noFill/>
                    </a:lnB>
                  </a:tcPr>
                </a:tc>
                <a:tc>
                  <a:txBody>
                    <a:bodyPr/>
                    <a:lstStyle/>
                    <a:p>
                      <a:pPr algn="ctr" fontAlgn="ctr"/>
                      <a:r>
                        <a:rPr lang="en-GB" sz="1100" b="0" i="0" u="none" strike="noStrike">
                          <a:solidFill>
                            <a:srgbClr val="000000"/>
                          </a:solidFill>
                          <a:effectLst/>
                          <a:latin typeface="+mj-lt"/>
                        </a:rPr>
                        <a:t>donor</a:t>
                      </a:r>
                    </a:p>
                  </a:txBody>
                  <a:tcPr marL="9525" marR="9525" marT="9525" marB="0" anchor="ctr">
                    <a:lnL>
                      <a:noFill/>
                    </a:lnL>
                    <a:lnR>
                      <a:noFill/>
                    </a:lnR>
                    <a:lnT>
                      <a:noFill/>
                    </a:lnT>
                    <a:lnB>
                      <a:noFill/>
                    </a:lnB>
                  </a:tcPr>
                </a:tc>
                <a:extLst>
                  <a:ext uri="{0D108BD9-81ED-4DB2-BD59-A6C34878D82A}">
                    <a16:rowId xmlns:a16="http://schemas.microsoft.com/office/drawing/2014/main" val="2302394981"/>
                  </a:ext>
                </a:extLst>
              </a:tr>
              <a:tr h="172258">
                <a:tc>
                  <a:txBody>
                    <a:bodyPr/>
                    <a:lstStyle/>
                    <a:p>
                      <a:pPr algn="ctr" fontAlgn="ctr"/>
                      <a:r>
                        <a:rPr lang="en-GB" sz="1100" b="0" i="0" u="none" strike="noStrike" dirty="0">
                          <a:solidFill>
                            <a:srgbClr val="000000"/>
                          </a:solidFill>
                          <a:effectLst/>
                          <a:latin typeface="+mj-lt"/>
                        </a:rPr>
                        <a:t>S9</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18.91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GB" sz="1100" b="0" i="0" u="none" strike="noStrike" dirty="0">
                          <a:solidFill>
                            <a:srgbClr val="000000"/>
                          </a:solidFill>
                          <a:effectLst/>
                          <a:latin typeface="+mj-lt"/>
                        </a:rPr>
                        <a:t>acceptor</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111372"/>
                  </a:ext>
                </a:extLst>
              </a:tr>
              <a:tr h="172258">
                <a:tc>
                  <a:txBody>
                    <a:bodyPr/>
                    <a:lstStyle/>
                    <a:p>
                      <a:pPr algn="ctr" fontAlgn="ctr"/>
                      <a:r>
                        <a:rPr lang="en-GB" sz="1100" b="1" i="0" u="none" strike="noStrike" dirty="0">
                          <a:solidFill>
                            <a:srgbClr val="000000"/>
                          </a:solidFill>
                          <a:effectLst/>
                          <a:latin typeface="+mj-lt"/>
                        </a:rPr>
                        <a:t>Mean</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b="1" i="0" u="none" strike="noStrike" dirty="0">
                          <a:solidFill>
                            <a:srgbClr val="000000"/>
                          </a:solidFill>
                          <a:effectLst/>
                          <a:latin typeface="+mj-lt"/>
                        </a:rPr>
                        <a:t>14.70</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GB" sz="1100" b="0" i="0" u="none" strike="noStrike" dirty="0">
                        <a:solidFill>
                          <a:srgbClr val="000000"/>
                        </a:solidFill>
                        <a:effectLst/>
                        <a:latin typeface="+mj-lt"/>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1067860"/>
                  </a:ext>
                </a:extLst>
              </a:tr>
            </a:tbl>
          </a:graphicData>
        </a:graphic>
      </p:graphicFrame>
      <p:sp>
        <p:nvSpPr>
          <p:cNvPr id="2" name="TextBox 1">
            <a:extLst>
              <a:ext uri="{FF2B5EF4-FFF2-40B4-BE49-F238E27FC236}">
                <a16:creationId xmlns:a16="http://schemas.microsoft.com/office/drawing/2014/main" id="{2DEC37FF-4E59-4FD1-88A6-EA57FC541BE0}"/>
              </a:ext>
            </a:extLst>
          </p:cNvPr>
          <p:cNvSpPr txBox="1"/>
          <p:nvPr/>
        </p:nvSpPr>
        <p:spPr>
          <a:xfrm>
            <a:off x="925033" y="2806995"/>
            <a:ext cx="4632093" cy="3693319"/>
          </a:xfrm>
          <a:prstGeom prst="rect">
            <a:avLst/>
          </a:prstGeom>
          <a:noFill/>
        </p:spPr>
        <p:txBody>
          <a:bodyPr wrap="square" rtlCol="0">
            <a:spAutoFit/>
          </a:bodyPr>
          <a:lstStyle/>
          <a:p>
            <a:pPr marL="285750" indent="-285750">
              <a:buFont typeface="Arial" panose="020B0604020202020204" pitchFamily="34" charset="0"/>
              <a:buChar char="•"/>
            </a:pPr>
            <a:r>
              <a:rPr lang="en-GB" b="1" dirty="0" err="1"/>
              <a:t>Apolar</a:t>
            </a:r>
            <a:r>
              <a:rPr lang="en-GB" b="1" dirty="0"/>
              <a:t> atom scores dominate and therefore greasy ligands are prioritised. </a:t>
            </a:r>
            <a:r>
              <a:rPr lang="en-GB" dirty="0"/>
              <a:t>This is because there are more </a:t>
            </a:r>
            <a:r>
              <a:rPr lang="en-GB" dirty="0" err="1"/>
              <a:t>apolar</a:t>
            </a:r>
            <a:r>
              <a:rPr lang="en-GB" dirty="0"/>
              <a:t> atoms in most lead molecules and the </a:t>
            </a:r>
            <a:r>
              <a:rPr lang="en-GB" dirty="0" err="1"/>
              <a:t>apolar</a:t>
            </a:r>
            <a:r>
              <a:rPr lang="en-GB" dirty="0"/>
              <a:t> maps are more diffused compared with the polar maps</a:t>
            </a:r>
          </a:p>
          <a:p>
            <a:pPr marL="285750" indent="-285750">
              <a:buFont typeface="Arial" panose="020B0604020202020204" pitchFamily="34" charset="0"/>
              <a:buChar char="•"/>
            </a:pPr>
            <a:r>
              <a:rPr lang="en-GB" b="1" dirty="0"/>
              <a:t>Imprecise treatment of atoms as cubes</a:t>
            </a:r>
          </a:p>
          <a:p>
            <a:pPr marL="285750" indent="-285750">
              <a:buFont typeface="Arial" panose="020B0604020202020204" pitchFamily="34" charset="0"/>
              <a:buChar char="•"/>
            </a:pPr>
            <a:r>
              <a:rPr lang="en-GB" b="1" dirty="0"/>
              <a:t>No account for clashes with the protein</a:t>
            </a:r>
          </a:p>
          <a:p>
            <a:pPr marL="285750" indent="-285750">
              <a:buFont typeface="Arial" panose="020B0604020202020204" pitchFamily="34" charset="0"/>
              <a:buChar char="•"/>
            </a:pPr>
            <a:r>
              <a:rPr lang="en-GB" b="1" dirty="0"/>
              <a:t>No account for atom mismatches with the hotspots maps. </a:t>
            </a:r>
            <a:r>
              <a:rPr lang="en-GB" dirty="0"/>
              <a:t>(i.e. donor atoms in high scoring acceptor regions)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30093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a:t>
            </a:r>
          </a:p>
        </p:txBody>
      </p:sp>
      <p:sp>
        <p:nvSpPr>
          <p:cNvPr id="4" name="Text Placeholder 3">
            <a:extLst>
              <a:ext uri="{FF2B5EF4-FFF2-40B4-BE49-F238E27FC236}">
                <a16:creationId xmlns:a16="http://schemas.microsoft.com/office/drawing/2014/main" id="{E09CFE94-21A8-4FB1-B54D-D04CA079BD75}"/>
              </a:ext>
            </a:extLst>
          </p:cNvPr>
          <p:cNvSpPr>
            <a:spLocks noGrp="1"/>
          </p:cNvSpPr>
          <p:nvPr>
            <p:ph type="body" idx="1"/>
          </p:nvPr>
        </p:nvSpPr>
        <p:spPr/>
        <p:txBody>
          <a:bodyPr/>
          <a:lstStyle/>
          <a:p>
            <a:r>
              <a:rPr lang="en-GB" dirty="0"/>
              <a:t>Method</a:t>
            </a:r>
          </a:p>
        </p:txBody>
      </p:sp>
      <p:pic>
        <p:nvPicPr>
          <p:cNvPr id="12" name="Content Placeholder 11" descr="A picture containing toy, hydrant, flower, food&#10;&#10;Description automatically generated">
            <a:extLst>
              <a:ext uri="{FF2B5EF4-FFF2-40B4-BE49-F238E27FC236}">
                <a16:creationId xmlns:a16="http://schemas.microsoft.com/office/drawing/2014/main" id="{9E228EEC-131A-4B01-A127-6225B40236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05207" y="2200114"/>
            <a:ext cx="4363509" cy="3272632"/>
          </a:xfrm>
        </p:spPr>
      </p:pic>
      <p:sp>
        <p:nvSpPr>
          <p:cNvPr id="8" name="Text Placeholder 7">
            <a:extLst>
              <a:ext uri="{FF2B5EF4-FFF2-40B4-BE49-F238E27FC236}">
                <a16:creationId xmlns:a16="http://schemas.microsoft.com/office/drawing/2014/main" id="{7365E7D7-1DAD-437F-9A31-BAAF9AF53C40}"/>
              </a:ext>
            </a:extLst>
          </p:cNvPr>
          <p:cNvSpPr>
            <a:spLocks noGrp="1"/>
          </p:cNvSpPr>
          <p:nvPr>
            <p:ph type="body" sz="quarter" idx="3"/>
          </p:nvPr>
        </p:nvSpPr>
        <p:spPr/>
        <p:txBody>
          <a:bodyPr/>
          <a:lstStyle/>
          <a:p>
            <a:r>
              <a:rPr lang="en-GB" dirty="0"/>
              <a:t>Example</a:t>
            </a:r>
          </a:p>
        </p:txBody>
      </p:sp>
      <p:pic>
        <p:nvPicPr>
          <p:cNvPr id="14" name="Picture 13" descr="A picture containing object, clock&#10;&#10;Description automatically generated">
            <a:extLst>
              <a:ext uri="{FF2B5EF4-FFF2-40B4-BE49-F238E27FC236}">
                <a16:creationId xmlns:a16="http://schemas.microsoft.com/office/drawing/2014/main" id="{F0466EFD-A44D-4036-A762-531A6D5C1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51" y="2760276"/>
            <a:ext cx="3596204" cy="2697153"/>
          </a:xfrm>
          <a:prstGeom prst="rect">
            <a:avLst/>
          </a:prstGeom>
        </p:spPr>
      </p:pic>
      <p:cxnSp>
        <p:nvCxnSpPr>
          <p:cNvPr id="22" name="Straight Arrow Connector 21">
            <a:extLst>
              <a:ext uri="{FF2B5EF4-FFF2-40B4-BE49-F238E27FC236}">
                <a16:creationId xmlns:a16="http://schemas.microsoft.com/office/drawing/2014/main" id="{2F993B8C-5598-487D-B4A7-FF99D31678D8}"/>
              </a:ext>
            </a:extLst>
          </p:cNvPr>
          <p:cNvCxnSpPr/>
          <p:nvPr/>
        </p:nvCxnSpPr>
        <p:spPr>
          <a:xfrm>
            <a:off x="7931889" y="3987210"/>
            <a:ext cx="5890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33E85E-0E89-4AC4-9B1D-DF22F9451FBB}"/>
              </a:ext>
            </a:extLst>
          </p:cNvPr>
          <p:cNvSpPr txBox="1"/>
          <p:nvPr/>
        </p:nvSpPr>
        <p:spPr>
          <a:xfrm>
            <a:off x="925033" y="2806995"/>
            <a:ext cx="4632093" cy="1754326"/>
          </a:xfrm>
          <a:prstGeom prst="rect">
            <a:avLst/>
          </a:prstGeom>
          <a:noFill/>
        </p:spPr>
        <p:txBody>
          <a:bodyPr wrap="square" rtlCol="0">
            <a:spAutoFit/>
          </a:bodyPr>
          <a:lstStyle/>
          <a:p>
            <a:pPr marL="285750" indent="-285750">
              <a:buFont typeface="Arial" panose="020B0604020202020204" pitchFamily="34" charset="0"/>
              <a:buChar char="•"/>
            </a:pPr>
            <a:r>
              <a:rPr lang="en-GB" b="1" dirty="0"/>
              <a:t>Represent molecule as a Grid</a:t>
            </a:r>
          </a:p>
          <a:p>
            <a:r>
              <a:rPr lang="en-GB" dirty="0"/>
              <a:t>Atoms are categorised by interaction type (i.e. </a:t>
            </a:r>
            <a:r>
              <a:rPr lang="en-GB" dirty="0" err="1"/>
              <a:t>apolar</a:t>
            </a:r>
            <a:r>
              <a:rPr lang="en-GB" dirty="0"/>
              <a:t>, donor, acceptor). Grid points, on the corresponding interaction grid, within the VDW radius of the atom are set to 1.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33886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a:t>
            </a:r>
          </a:p>
        </p:txBody>
      </p:sp>
      <p:sp>
        <p:nvSpPr>
          <p:cNvPr id="4" name="Text Placeholder 3">
            <a:extLst>
              <a:ext uri="{FF2B5EF4-FFF2-40B4-BE49-F238E27FC236}">
                <a16:creationId xmlns:a16="http://schemas.microsoft.com/office/drawing/2014/main" id="{E09CFE94-21A8-4FB1-B54D-D04CA079BD75}"/>
              </a:ext>
            </a:extLst>
          </p:cNvPr>
          <p:cNvSpPr>
            <a:spLocks noGrp="1"/>
          </p:cNvSpPr>
          <p:nvPr>
            <p:ph type="body" idx="1"/>
          </p:nvPr>
        </p:nvSpPr>
        <p:spPr/>
        <p:txBody>
          <a:bodyPr/>
          <a:lstStyle/>
          <a:p>
            <a:r>
              <a:rPr lang="en-GB" dirty="0"/>
              <a:t>Method</a:t>
            </a:r>
          </a:p>
        </p:txBody>
      </p:sp>
      <p:sp>
        <p:nvSpPr>
          <p:cNvPr id="8" name="Text Placeholder 7">
            <a:extLst>
              <a:ext uri="{FF2B5EF4-FFF2-40B4-BE49-F238E27FC236}">
                <a16:creationId xmlns:a16="http://schemas.microsoft.com/office/drawing/2014/main" id="{7365E7D7-1DAD-437F-9A31-BAAF9AF53C40}"/>
              </a:ext>
            </a:extLst>
          </p:cNvPr>
          <p:cNvSpPr>
            <a:spLocks noGrp="1"/>
          </p:cNvSpPr>
          <p:nvPr>
            <p:ph type="body" sz="quarter" idx="3"/>
          </p:nvPr>
        </p:nvSpPr>
        <p:spPr/>
        <p:txBody>
          <a:bodyPr/>
          <a:lstStyle/>
          <a:p>
            <a:r>
              <a:rPr lang="en-GB" dirty="0"/>
              <a:t>Example</a:t>
            </a:r>
          </a:p>
        </p:txBody>
      </p:sp>
      <p:sp>
        <p:nvSpPr>
          <p:cNvPr id="26" name="TextBox 25">
            <a:extLst>
              <a:ext uri="{FF2B5EF4-FFF2-40B4-BE49-F238E27FC236}">
                <a16:creationId xmlns:a16="http://schemas.microsoft.com/office/drawing/2014/main" id="{C333E85E-0E89-4AC4-9B1D-DF22F9451FBB}"/>
              </a:ext>
            </a:extLst>
          </p:cNvPr>
          <p:cNvSpPr txBox="1"/>
          <p:nvPr/>
        </p:nvSpPr>
        <p:spPr>
          <a:xfrm>
            <a:off x="925033" y="2806995"/>
            <a:ext cx="4632093" cy="2031325"/>
          </a:xfrm>
          <a:prstGeom prst="rect">
            <a:avLst/>
          </a:prstGeom>
          <a:noFill/>
        </p:spPr>
        <p:txBody>
          <a:bodyPr wrap="square" rtlCol="0">
            <a:spAutoFit/>
          </a:bodyPr>
          <a:lstStyle/>
          <a:p>
            <a:pPr marL="285750" indent="-285750">
              <a:buFont typeface="Arial" panose="020B0604020202020204" pitchFamily="34" charset="0"/>
              <a:buChar char="•"/>
            </a:pPr>
            <a:r>
              <a:rPr lang="en-GB" dirty="0"/>
              <a:t>Represent molecule as a Grid</a:t>
            </a:r>
          </a:p>
          <a:p>
            <a:pPr marL="285750" indent="-285750">
              <a:buFont typeface="Arial" panose="020B0604020202020204" pitchFamily="34" charset="0"/>
              <a:buChar char="•"/>
            </a:pPr>
            <a:r>
              <a:rPr lang="en-GB" b="1" dirty="0"/>
              <a:t>Find union of matching hotspots and molecule grid</a:t>
            </a:r>
          </a:p>
          <a:p>
            <a:r>
              <a:rPr lang="en-GB" dirty="0"/>
              <a:t>Grid points which have a value in both the hotspot and molecule grids are retained. Additionally, points clashing with the protein are removed here.</a:t>
            </a:r>
          </a:p>
        </p:txBody>
      </p:sp>
      <p:cxnSp>
        <p:nvCxnSpPr>
          <p:cNvPr id="17" name="Straight Arrow Connector 16">
            <a:extLst>
              <a:ext uri="{FF2B5EF4-FFF2-40B4-BE49-F238E27FC236}">
                <a16:creationId xmlns:a16="http://schemas.microsoft.com/office/drawing/2014/main" id="{9837725A-878F-4F25-BC9C-BD9A82FFD5D6}"/>
              </a:ext>
            </a:extLst>
          </p:cNvPr>
          <p:cNvCxnSpPr/>
          <p:nvPr/>
        </p:nvCxnSpPr>
        <p:spPr>
          <a:xfrm>
            <a:off x="8676168" y="4061638"/>
            <a:ext cx="5890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C54903-850F-493C-8D2C-86F850834668}"/>
              </a:ext>
            </a:extLst>
          </p:cNvPr>
          <p:cNvSpPr txBox="1"/>
          <p:nvPr/>
        </p:nvSpPr>
        <p:spPr>
          <a:xfrm>
            <a:off x="6531516" y="5784704"/>
            <a:ext cx="2498569" cy="830997"/>
          </a:xfrm>
          <a:prstGeom prst="rect">
            <a:avLst/>
          </a:prstGeom>
          <a:noFill/>
        </p:spPr>
        <p:txBody>
          <a:bodyPr wrap="none" rtlCol="0">
            <a:spAutoFit/>
          </a:bodyPr>
          <a:lstStyle/>
          <a:p>
            <a:pPr marL="285750" indent="-285750">
              <a:buFont typeface="Arial" panose="020B0604020202020204" pitchFamily="34" charset="0"/>
              <a:buChar char="•"/>
            </a:pPr>
            <a:r>
              <a:rPr lang="en-GB" sz="1600" dirty="0"/>
              <a:t>Molecule Grids (Mesh)</a:t>
            </a:r>
          </a:p>
          <a:p>
            <a:pPr marL="285750" indent="-285750">
              <a:buFont typeface="Arial" panose="020B0604020202020204" pitchFamily="34" charset="0"/>
              <a:buChar char="•"/>
            </a:pPr>
            <a:r>
              <a:rPr lang="en-GB" sz="1600" dirty="0"/>
              <a:t>Hotspots Grids (Surface)</a:t>
            </a:r>
          </a:p>
          <a:p>
            <a:endParaRPr lang="en-GB" sz="1600" dirty="0"/>
          </a:p>
        </p:txBody>
      </p:sp>
      <p:sp>
        <p:nvSpPr>
          <p:cNvPr id="16" name="TextBox 15">
            <a:extLst>
              <a:ext uri="{FF2B5EF4-FFF2-40B4-BE49-F238E27FC236}">
                <a16:creationId xmlns:a16="http://schemas.microsoft.com/office/drawing/2014/main" id="{5A556C65-8E8B-46E6-ABE9-62B6D8E01407}"/>
              </a:ext>
            </a:extLst>
          </p:cNvPr>
          <p:cNvSpPr txBox="1"/>
          <p:nvPr/>
        </p:nvSpPr>
        <p:spPr>
          <a:xfrm>
            <a:off x="9974489" y="5784704"/>
            <a:ext cx="974947" cy="584775"/>
          </a:xfrm>
          <a:prstGeom prst="rect">
            <a:avLst/>
          </a:prstGeom>
          <a:noFill/>
        </p:spPr>
        <p:txBody>
          <a:bodyPr wrap="none" rtlCol="0">
            <a:spAutoFit/>
          </a:bodyPr>
          <a:lstStyle/>
          <a:p>
            <a:pPr marL="285750" indent="-285750">
              <a:buFont typeface="Arial" panose="020B0604020202020204" pitchFamily="34" charset="0"/>
              <a:buChar char="•"/>
            </a:pPr>
            <a:r>
              <a:rPr lang="en-GB" sz="1600" dirty="0"/>
              <a:t>Union</a:t>
            </a:r>
            <a:endParaRPr lang="en-GB" sz="1400" i="1" dirty="0"/>
          </a:p>
          <a:p>
            <a:pPr marL="285750" indent="-285750">
              <a:buFont typeface="Arial" panose="020B0604020202020204" pitchFamily="34" charset="0"/>
              <a:buChar char="•"/>
            </a:pPr>
            <a:endParaRPr lang="en-GB" sz="1600" dirty="0"/>
          </a:p>
        </p:txBody>
      </p:sp>
      <p:sp>
        <p:nvSpPr>
          <p:cNvPr id="24" name="TextBox 23">
            <a:extLst>
              <a:ext uri="{FF2B5EF4-FFF2-40B4-BE49-F238E27FC236}">
                <a16:creationId xmlns:a16="http://schemas.microsoft.com/office/drawing/2014/main" id="{1CA204CD-44BF-43F2-BEE4-89F64F06AEE2}"/>
              </a:ext>
            </a:extLst>
          </p:cNvPr>
          <p:cNvSpPr txBox="1"/>
          <p:nvPr/>
        </p:nvSpPr>
        <p:spPr>
          <a:xfrm>
            <a:off x="7328491" y="2782669"/>
            <a:ext cx="3466774" cy="646331"/>
          </a:xfrm>
          <a:prstGeom prst="rect">
            <a:avLst/>
          </a:prstGeom>
          <a:noFill/>
        </p:spPr>
        <p:txBody>
          <a:bodyPr wrap="square">
            <a:spAutoFit/>
          </a:bodyPr>
          <a:lstStyle/>
          <a:p>
            <a:r>
              <a:rPr lang="en-GB" sz="1200" i="1" dirty="0"/>
              <a:t>*</a:t>
            </a:r>
            <a:r>
              <a:rPr lang="en-GB" sz="1200" i="1" dirty="0" err="1"/>
              <a:t>apolar</a:t>
            </a:r>
            <a:r>
              <a:rPr lang="en-GB" sz="1200" i="1" dirty="0"/>
              <a:t> grid omitted for clarity</a:t>
            </a:r>
            <a:br>
              <a:rPr lang="en-GB" sz="1200" i="1" dirty="0"/>
            </a:br>
            <a:br>
              <a:rPr lang="en-GB" sz="1200" i="1" dirty="0"/>
            </a:br>
            <a:r>
              <a:rPr lang="en-GB" sz="1200" i="1" dirty="0"/>
              <a:t>** hotspot maps dilated</a:t>
            </a:r>
          </a:p>
        </p:txBody>
      </p:sp>
      <p:pic>
        <p:nvPicPr>
          <p:cNvPr id="23" name="Picture 22" descr="A picture containing object, honeycomb&#10;&#10;Description automatically generated">
            <a:extLst>
              <a:ext uri="{FF2B5EF4-FFF2-40B4-BE49-F238E27FC236}">
                <a16:creationId xmlns:a16="http://schemas.microsoft.com/office/drawing/2014/main" id="{BAAF6397-93CE-42AD-8CA7-B5EFF49C5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356" y="1983702"/>
            <a:ext cx="5183188" cy="3887391"/>
          </a:xfrm>
          <a:prstGeom prst="rect">
            <a:avLst/>
          </a:prstGeom>
        </p:spPr>
      </p:pic>
      <p:pic>
        <p:nvPicPr>
          <p:cNvPr id="27" name="Picture 26" descr="A picture containing indoor, sitting, table, computer&#10;&#10;Description automatically generated">
            <a:extLst>
              <a:ext uri="{FF2B5EF4-FFF2-40B4-BE49-F238E27FC236}">
                <a16:creationId xmlns:a16="http://schemas.microsoft.com/office/drawing/2014/main" id="{32DA26DB-ABD8-47E5-B20C-2BB84D2F6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4609" y="2093119"/>
            <a:ext cx="5037298" cy="3777974"/>
          </a:xfrm>
          <a:prstGeom prst="rect">
            <a:avLst/>
          </a:prstGeom>
        </p:spPr>
      </p:pic>
    </p:spTree>
    <p:extLst>
      <p:ext uri="{BB962C8B-B14F-4D97-AF65-F5344CB8AC3E}">
        <p14:creationId xmlns:p14="http://schemas.microsoft.com/office/powerpoint/2010/main" val="90670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a:t>
            </a:r>
          </a:p>
        </p:txBody>
      </p:sp>
      <p:sp>
        <p:nvSpPr>
          <p:cNvPr id="4" name="Text Placeholder 3">
            <a:extLst>
              <a:ext uri="{FF2B5EF4-FFF2-40B4-BE49-F238E27FC236}">
                <a16:creationId xmlns:a16="http://schemas.microsoft.com/office/drawing/2014/main" id="{E09CFE94-21A8-4FB1-B54D-D04CA079BD75}"/>
              </a:ext>
            </a:extLst>
          </p:cNvPr>
          <p:cNvSpPr>
            <a:spLocks noGrp="1"/>
          </p:cNvSpPr>
          <p:nvPr>
            <p:ph type="body" idx="1"/>
          </p:nvPr>
        </p:nvSpPr>
        <p:spPr/>
        <p:txBody>
          <a:bodyPr/>
          <a:lstStyle/>
          <a:p>
            <a:r>
              <a:rPr lang="en-GB" dirty="0"/>
              <a:t>Method</a:t>
            </a:r>
          </a:p>
        </p:txBody>
      </p:sp>
      <p:sp>
        <p:nvSpPr>
          <p:cNvPr id="8" name="Text Placeholder 7">
            <a:extLst>
              <a:ext uri="{FF2B5EF4-FFF2-40B4-BE49-F238E27FC236}">
                <a16:creationId xmlns:a16="http://schemas.microsoft.com/office/drawing/2014/main" id="{7365E7D7-1DAD-437F-9A31-BAAF9AF53C40}"/>
              </a:ext>
            </a:extLst>
          </p:cNvPr>
          <p:cNvSpPr>
            <a:spLocks noGrp="1"/>
          </p:cNvSpPr>
          <p:nvPr>
            <p:ph type="body" sz="quarter" idx="3"/>
          </p:nvPr>
        </p:nvSpPr>
        <p:spPr/>
        <p:txBody>
          <a:bodyPr/>
          <a:lstStyle/>
          <a:p>
            <a:r>
              <a:rPr lang="en-GB" dirty="0"/>
              <a:t>Example</a:t>
            </a:r>
          </a:p>
        </p:txBody>
      </p:sp>
      <p:sp>
        <p:nvSpPr>
          <p:cNvPr id="26" name="TextBox 25">
            <a:extLst>
              <a:ext uri="{FF2B5EF4-FFF2-40B4-BE49-F238E27FC236}">
                <a16:creationId xmlns:a16="http://schemas.microsoft.com/office/drawing/2014/main" id="{C333E85E-0E89-4AC4-9B1D-DF22F9451FBB}"/>
              </a:ext>
            </a:extLst>
          </p:cNvPr>
          <p:cNvSpPr txBox="1"/>
          <p:nvPr/>
        </p:nvSpPr>
        <p:spPr>
          <a:xfrm>
            <a:off x="925033" y="2806995"/>
            <a:ext cx="4632093" cy="3139321"/>
          </a:xfrm>
          <a:prstGeom prst="rect">
            <a:avLst/>
          </a:prstGeom>
          <a:noFill/>
        </p:spPr>
        <p:txBody>
          <a:bodyPr wrap="square" rtlCol="0">
            <a:spAutoFit/>
          </a:bodyPr>
          <a:lstStyle/>
          <a:p>
            <a:pPr marL="285750" indent="-285750">
              <a:buFont typeface="Arial" panose="020B0604020202020204" pitchFamily="34" charset="0"/>
              <a:buChar char="•"/>
            </a:pPr>
            <a:r>
              <a:rPr lang="en-GB" dirty="0"/>
              <a:t>Represent molecule as a Grid</a:t>
            </a:r>
          </a:p>
          <a:p>
            <a:pPr marL="285750" indent="-285750">
              <a:buFont typeface="Arial" panose="020B0604020202020204" pitchFamily="34" charset="0"/>
              <a:buChar char="•"/>
            </a:pPr>
            <a:r>
              <a:rPr lang="en-GB" dirty="0"/>
              <a:t>Find union of matching hotspots and molecule grid</a:t>
            </a:r>
          </a:p>
          <a:p>
            <a:pPr marL="285750" indent="-285750">
              <a:buFont typeface="Arial" panose="020B0604020202020204" pitchFamily="34" charset="0"/>
              <a:buChar char="•"/>
            </a:pPr>
            <a:r>
              <a:rPr lang="en-GB" b="1" dirty="0"/>
              <a:t>Find union of non-matching hotspots and molecule grid</a:t>
            </a:r>
          </a:p>
          <a:p>
            <a:r>
              <a:rPr lang="en-GB" dirty="0"/>
              <a:t>For a given molecule grid type (acceptor shown), the overlap with the other grid types in the hotspots map is found (</a:t>
            </a:r>
            <a:r>
              <a:rPr lang="en-GB" dirty="0" err="1"/>
              <a:t>i.e</a:t>
            </a:r>
            <a:r>
              <a:rPr lang="en-GB" dirty="0"/>
              <a:t> </a:t>
            </a:r>
            <a:r>
              <a:rPr lang="en-GB" dirty="0" err="1"/>
              <a:t>apolar</a:t>
            </a:r>
            <a:r>
              <a:rPr lang="en-GB" dirty="0"/>
              <a:t>). Placing polar atoms in hydrophobic regions is less favourable.</a:t>
            </a:r>
          </a:p>
          <a:p>
            <a:endParaRPr lang="en-GB" dirty="0"/>
          </a:p>
        </p:txBody>
      </p:sp>
      <p:sp>
        <p:nvSpPr>
          <p:cNvPr id="13" name="TextBox 12">
            <a:extLst>
              <a:ext uri="{FF2B5EF4-FFF2-40B4-BE49-F238E27FC236}">
                <a16:creationId xmlns:a16="http://schemas.microsoft.com/office/drawing/2014/main" id="{57C54903-850F-493C-8D2C-86F850834668}"/>
              </a:ext>
            </a:extLst>
          </p:cNvPr>
          <p:cNvSpPr txBox="1"/>
          <p:nvPr/>
        </p:nvSpPr>
        <p:spPr>
          <a:xfrm>
            <a:off x="6531516" y="5604000"/>
            <a:ext cx="2631170" cy="584775"/>
          </a:xfrm>
          <a:prstGeom prst="rect">
            <a:avLst/>
          </a:prstGeom>
          <a:noFill/>
        </p:spPr>
        <p:txBody>
          <a:bodyPr wrap="none" rtlCol="0">
            <a:spAutoFit/>
          </a:bodyPr>
          <a:lstStyle/>
          <a:p>
            <a:pPr marL="285750" indent="-285750">
              <a:buFont typeface="Arial" panose="020B0604020202020204" pitchFamily="34" charset="0"/>
              <a:buChar char="•"/>
            </a:pPr>
            <a:r>
              <a:rPr lang="en-GB" sz="1600" dirty="0"/>
              <a:t>Molecule Grids (acceptor)</a:t>
            </a:r>
          </a:p>
          <a:p>
            <a:pPr marL="285750" indent="-285750">
              <a:buFont typeface="Arial" panose="020B0604020202020204" pitchFamily="34" charset="0"/>
              <a:buChar char="•"/>
            </a:pPr>
            <a:r>
              <a:rPr lang="en-GB" sz="1600" dirty="0"/>
              <a:t>Hotspots Grids (</a:t>
            </a:r>
            <a:r>
              <a:rPr lang="en-GB" sz="1600" dirty="0" err="1"/>
              <a:t>apolar</a:t>
            </a:r>
            <a:r>
              <a:rPr lang="en-GB" sz="1600" dirty="0"/>
              <a:t>)</a:t>
            </a:r>
          </a:p>
        </p:txBody>
      </p:sp>
      <p:sp>
        <p:nvSpPr>
          <p:cNvPr id="16" name="TextBox 15">
            <a:extLst>
              <a:ext uri="{FF2B5EF4-FFF2-40B4-BE49-F238E27FC236}">
                <a16:creationId xmlns:a16="http://schemas.microsoft.com/office/drawing/2014/main" id="{5A556C65-8E8B-46E6-ABE9-62B6D8E01407}"/>
              </a:ext>
            </a:extLst>
          </p:cNvPr>
          <p:cNvSpPr txBox="1"/>
          <p:nvPr/>
        </p:nvSpPr>
        <p:spPr>
          <a:xfrm>
            <a:off x="9603822" y="5586642"/>
            <a:ext cx="2382127" cy="1323439"/>
          </a:xfrm>
          <a:prstGeom prst="rect">
            <a:avLst/>
          </a:prstGeom>
          <a:noFill/>
        </p:spPr>
        <p:txBody>
          <a:bodyPr wrap="none" rtlCol="0">
            <a:spAutoFit/>
          </a:bodyPr>
          <a:lstStyle/>
          <a:p>
            <a:pPr marL="285750" indent="-285750">
              <a:buFont typeface="Arial" panose="020B0604020202020204" pitchFamily="34" charset="0"/>
              <a:buChar char="•"/>
            </a:pPr>
            <a:r>
              <a:rPr lang="en-GB" sz="1600" dirty="0"/>
              <a:t>Union</a:t>
            </a:r>
          </a:p>
          <a:p>
            <a:pPr marL="285750" indent="-285750">
              <a:buFont typeface="Arial" panose="020B0604020202020204" pitchFamily="34" charset="0"/>
              <a:buChar char="•"/>
            </a:pPr>
            <a:r>
              <a:rPr lang="en-GB" sz="1600" dirty="0"/>
              <a:t>Values = sum of</a:t>
            </a:r>
            <a:br>
              <a:rPr lang="en-GB" sz="1600" dirty="0"/>
            </a:br>
            <a:r>
              <a:rPr lang="en-GB" sz="1600" dirty="0" err="1"/>
              <a:t>apolar</a:t>
            </a:r>
            <a:r>
              <a:rPr lang="en-GB" sz="1600" dirty="0"/>
              <a:t> + donor grids</a:t>
            </a:r>
          </a:p>
          <a:p>
            <a:pPr marL="285750" indent="-285750">
              <a:buFont typeface="Arial" panose="020B0604020202020204" pitchFamily="34" charset="0"/>
              <a:buChar char="•"/>
            </a:pPr>
            <a:r>
              <a:rPr lang="en-GB" sz="1600" dirty="0"/>
              <a:t>Within acceptor VDW </a:t>
            </a:r>
            <a:r>
              <a:rPr lang="en-GB" sz="1600" i="1" dirty="0"/>
              <a:t>r</a:t>
            </a:r>
            <a:endParaRPr lang="en-GB" sz="1400" i="1" dirty="0"/>
          </a:p>
          <a:p>
            <a:pPr marL="285750" indent="-285750">
              <a:buFont typeface="Arial" panose="020B0604020202020204" pitchFamily="34" charset="0"/>
              <a:buChar char="•"/>
            </a:pPr>
            <a:endParaRPr lang="en-GB" sz="1600" dirty="0"/>
          </a:p>
        </p:txBody>
      </p:sp>
      <p:pic>
        <p:nvPicPr>
          <p:cNvPr id="11" name="Picture 10" descr="A picture containing food&#10;&#10;Description automatically generated">
            <a:extLst>
              <a:ext uri="{FF2B5EF4-FFF2-40B4-BE49-F238E27FC236}">
                <a16:creationId xmlns:a16="http://schemas.microsoft.com/office/drawing/2014/main" id="{CA4D9AF7-E9BC-4320-A05B-D5DCE62B9393}"/>
              </a:ext>
            </a:extLst>
          </p:cNvPr>
          <p:cNvPicPr>
            <a:picLocks noChangeAspect="1"/>
          </p:cNvPicPr>
          <p:nvPr/>
        </p:nvPicPr>
        <p:blipFill rotWithShape="1">
          <a:blip r:embed="rId3">
            <a:extLst>
              <a:ext uri="{28A0092B-C50C-407E-A947-70E740481C1C}">
                <a14:useLocalDpi xmlns:a14="http://schemas.microsoft.com/office/drawing/2010/main" val="0"/>
              </a:ext>
            </a:extLst>
          </a:blip>
          <a:srcRect l="18081" t="4816" r="26861" b="16812"/>
          <a:stretch/>
        </p:blipFill>
        <p:spPr>
          <a:xfrm>
            <a:off x="5731751" y="1839434"/>
            <a:ext cx="3356344" cy="3583172"/>
          </a:xfrm>
          <a:prstGeom prst="rect">
            <a:avLst/>
          </a:prstGeom>
        </p:spPr>
      </p:pic>
      <p:pic>
        <p:nvPicPr>
          <p:cNvPr id="14" name="Picture 13" descr="A close up of a logo&#10;&#10;Description automatically generated">
            <a:extLst>
              <a:ext uri="{FF2B5EF4-FFF2-40B4-BE49-F238E27FC236}">
                <a16:creationId xmlns:a16="http://schemas.microsoft.com/office/drawing/2014/main" id="{BE833ACB-BA41-4850-AEA3-87DEEA54400B}"/>
              </a:ext>
            </a:extLst>
          </p:cNvPr>
          <p:cNvPicPr>
            <a:picLocks noChangeAspect="1"/>
          </p:cNvPicPr>
          <p:nvPr/>
        </p:nvPicPr>
        <p:blipFill rotWithShape="1">
          <a:blip r:embed="rId4">
            <a:extLst>
              <a:ext uri="{28A0092B-C50C-407E-A947-70E740481C1C}">
                <a14:useLocalDpi xmlns:a14="http://schemas.microsoft.com/office/drawing/2010/main" val="0"/>
              </a:ext>
            </a:extLst>
          </a:blip>
          <a:srcRect l="32416" t="3475" r="30864" b="18153"/>
          <a:stretch/>
        </p:blipFill>
        <p:spPr>
          <a:xfrm>
            <a:off x="9347170" y="1690688"/>
            <a:ext cx="2409806" cy="3583172"/>
          </a:xfrm>
          <a:prstGeom prst="rect">
            <a:avLst/>
          </a:prstGeom>
        </p:spPr>
      </p:pic>
      <p:cxnSp>
        <p:nvCxnSpPr>
          <p:cNvPr id="17" name="Straight Arrow Connector 16">
            <a:extLst>
              <a:ext uri="{FF2B5EF4-FFF2-40B4-BE49-F238E27FC236}">
                <a16:creationId xmlns:a16="http://schemas.microsoft.com/office/drawing/2014/main" id="{9837725A-878F-4F25-BC9C-BD9A82FFD5D6}"/>
              </a:ext>
            </a:extLst>
          </p:cNvPr>
          <p:cNvCxnSpPr/>
          <p:nvPr/>
        </p:nvCxnSpPr>
        <p:spPr>
          <a:xfrm>
            <a:off x="8868143" y="3827722"/>
            <a:ext cx="58908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20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a:t>
            </a:r>
          </a:p>
        </p:txBody>
      </p:sp>
      <p:sp>
        <p:nvSpPr>
          <p:cNvPr id="4" name="Text Placeholder 3">
            <a:extLst>
              <a:ext uri="{FF2B5EF4-FFF2-40B4-BE49-F238E27FC236}">
                <a16:creationId xmlns:a16="http://schemas.microsoft.com/office/drawing/2014/main" id="{E09CFE94-21A8-4FB1-B54D-D04CA079BD75}"/>
              </a:ext>
            </a:extLst>
          </p:cNvPr>
          <p:cNvSpPr>
            <a:spLocks noGrp="1"/>
          </p:cNvSpPr>
          <p:nvPr>
            <p:ph type="body" idx="1"/>
          </p:nvPr>
        </p:nvSpPr>
        <p:spPr/>
        <p:txBody>
          <a:bodyPr/>
          <a:lstStyle/>
          <a:p>
            <a:r>
              <a:rPr lang="en-GB" dirty="0"/>
              <a:t>Method</a:t>
            </a:r>
          </a:p>
        </p:txBody>
      </p:sp>
      <p:sp>
        <p:nvSpPr>
          <p:cNvPr id="8" name="Text Placeholder 7">
            <a:extLst>
              <a:ext uri="{FF2B5EF4-FFF2-40B4-BE49-F238E27FC236}">
                <a16:creationId xmlns:a16="http://schemas.microsoft.com/office/drawing/2014/main" id="{7365E7D7-1DAD-437F-9A31-BAAF9AF53C40}"/>
              </a:ext>
            </a:extLst>
          </p:cNvPr>
          <p:cNvSpPr>
            <a:spLocks noGrp="1"/>
          </p:cNvSpPr>
          <p:nvPr>
            <p:ph type="body" sz="quarter" idx="3"/>
          </p:nvPr>
        </p:nvSpPr>
        <p:spPr/>
        <p:txBody>
          <a:bodyPr/>
          <a:lstStyle/>
          <a:p>
            <a:r>
              <a:rPr lang="en-GB" dirty="0"/>
              <a:t>Example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333E85E-0E89-4AC4-9B1D-DF22F9451FBB}"/>
                  </a:ext>
                </a:extLst>
              </p:cNvPr>
              <p:cNvSpPr txBox="1"/>
              <p:nvPr/>
            </p:nvSpPr>
            <p:spPr>
              <a:xfrm>
                <a:off x="925033" y="2806995"/>
                <a:ext cx="4632093" cy="2053896"/>
              </a:xfrm>
              <a:prstGeom prst="rect">
                <a:avLst/>
              </a:prstGeom>
              <a:noFill/>
            </p:spPr>
            <p:txBody>
              <a:bodyPr wrap="square" rtlCol="0">
                <a:spAutoFit/>
              </a:bodyPr>
              <a:lstStyle/>
              <a:p>
                <a:pPr marL="285750" indent="-285750">
                  <a:buFont typeface="Arial" panose="020B0604020202020204" pitchFamily="34" charset="0"/>
                  <a:buChar char="•"/>
                </a:pPr>
                <a:r>
                  <a:rPr lang="en-GB" dirty="0"/>
                  <a:t>Represent molecule as a Grid</a:t>
                </a:r>
              </a:p>
              <a:p>
                <a:pPr marL="285750" indent="-285750">
                  <a:buFont typeface="Arial" panose="020B0604020202020204" pitchFamily="34" charset="0"/>
                  <a:buChar char="•"/>
                </a:pPr>
                <a:r>
                  <a:rPr lang="en-GB" dirty="0"/>
                  <a:t>Find union of matching hotspots and molecule grid</a:t>
                </a:r>
              </a:p>
              <a:p>
                <a:pPr marL="285750" indent="-285750">
                  <a:buFont typeface="Arial" panose="020B0604020202020204" pitchFamily="34" charset="0"/>
                  <a:buChar char="•"/>
                </a:pPr>
                <a:r>
                  <a:rPr lang="en-GB" dirty="0"/>
                  <a:t>Find union of non-matching hotspots and molecule grid</a:t>
                </a:r>
              </a:p>
              <a:p>
                <a:pPr marL="285750" indent="-285750">
                  <a:buFont typeface="Arial" panose="020B0604020202020204" pitchFamily="34" charset="0"/>
                  <a:buChar char="•"/>
                </a:pPr>
                <a:r>
                  <a:rPr lang="en-GB" b="1" dirty="0"/>
                  <a:t>Combine matching and non-matching grid</a:t>
                </a:r>
              </a:p>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𝐺</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𝐺</m:t>
                          </m:r>
                        </m:e>
                        <m:sub>
                          <m:r>
                            <a:rPr lang="en-GB" b="0" i="1" dirty="0" smtClean="0">
                              <a:latin typeface="Cambria Math" panose="02040503050406030204" pitchFamily="18" charset="0"/>
                            </a:rPr>
                            <m:t>𝑚𝑎𝑡𝑐h𝑖𝑛𝑔</m:t>
                          </m:r>
                        </m:sub>
                      </m:sSub>
                      <m:r>
                        <a:rPr lang="en-GB" b="0"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𝐺</m:t>
                          </m:r>
                        </m:e>
                        <m:sub>
                          <m:r>
                            <a:rPr lang="en-GB" b="0" i="1" dirty="0" smtClean="0">
                              <a:latin typeface="Cambria Math" panose="02040503050406030204" pitchFamily="18" charset="0"/>
                            </a:rPr>
                            <m:t>𝑛𝑜𝑛</m:t>
                          </m:r>
                          <m:r>
                            <a:rPr lang="en-GB" b="0" i="1" dirty="0" smtClean="0">
                              <a:latin typeface="Cambria Math" panose="02040503050406030204" pitchFamily="18" charset="0"/>
                            </a:rPr>
                            <m:t>−</m:t>
                          </m:r>
                          <m:r>
                            <a:rPr lang="en-GB" b="0" i="1" dirty="0" smtClean="0">
                              <a:latin typeface="Cambria Math" panose="02040503050406030204" pitchFamily="18" charset="0"/>
                            </a:rPr>
                            <m:t>𝑚𝑎𝑡𝑐h𝑖𝑛𝑔</m:t>
                          </m:r>
                        </m:sub>
                      </m:sSub>
                    </m:oMath>
                  </m:oMathPara>
                </a14:m>
                <a:endParaRPr lang="en-GB" dirty="0"/>
              </a:p>
            </p:txBody>
          </p:sp>
        </mc:Choice>
        <mc:Fallback xmlns="">
          <p:sp>
            <p:nvSpPr>
              <p:cNvPr id="26" name="TextBox 25">
                <a:extLst>
                  <a:ext uri="{FF2B5EF4-FFF2-40B4-BE49-F238E27FC236}">
                    <a16:creationId xmlns:a16="http://schemas.microsoft.com/office/drawing/2014/main" id="{C333E85E-0E89-4AC4-9B1D-DF22F9451FBB}"/>
                  </a:ext>
                </a:extLst>
              </p:cNvPr>
              <p:cNvSpPr txBox="1">
                <a:spLocks noRot="1" noChangeAspect="1" noMove="1" noResize="1" noEditPoints="1" noAdjustHandles="1" noChangeArrowheads="1" noChangeShapeType="1" noTextEdit="1"/>
              </p:cNvSpPr>
              <p:nvPr/>
            </p:nvSpPr>
            <p:spPr>
              <a:xfrm>
                <a:off x="925033" y="2806995"/>
                <a:ext cx="4632093" cy="2053896"/>
              </a:xfrm>
              <a:prstGeom prst="rect">
                <a:avLst/>
              </a:prstGeom>
              <a:blipFill>
                <a:blip r:embed="rId3"/>
                <a:stretch>
                  <a:fillRect l="-921" t="-1484" b="-1187"/>
                </a:stretch>
              </a:blipFill>
            </p:spPr>
            <p:txBody>
              <a:bodyPr/>
              <a:lstStyle/>
              <a:p>
                <a:r>
                  <a:rPr lang="en-GB">
                    <a:noFill/>
                  </a:rPr>
                  <a:t> </a:t>
                </a:r>
              </a:p>
            </p:txBody>
          </p:sp>
        </mc:Fallback>
      </mc:AlternateContent>
      <p:grpSp>
        <p:nvGrpSpPr>
          <p:cNvPr id="19" name="Group 18">
            <a:extLst>
              <a:ext uri="{FF2B5EF4-FFF2-40B4-BE49-F238E27FC236}">
                <a16:creationId xmlns:a16="http://schemas.microsoft.com/office/drawing/2014/main" id="{2ECC464B-881B-4CC2-9435-19638F021C4D}"/>
              </a:ext>
            </a:extLst>
          </p:cNvPr>
          <p:cNvGrpSpPr/>
          <p:nvPr/>
        </p:nvGrpSpPr>
        <p:grpSpPr>
          <a:xfrm>
            <a:off x="5557126" y="2782526"/>
            <a:ext cx="6138688" cy="3433207"/>
            <a:chOff x="5557126" y="2782526"/>
            <a:chExt cx="6138688" cy="3433207"/>
          </a:xfrm>
        </p:grpSpPr>
        <p:pic>
          <p:nvPicPr>
            <p:cNvPr id="5" name="Picture 4" descr="A picture containing drawing&#10;&#10;Description automatically generated">
              <a:extLst>
                <a:ext uri="{FF2B5EF4-FFF2-40B4-BE49-F238E27FC236}">
                  <a16:creationId xmlns:a16="http://schemas.microsoft.com/office/drawing/2014/main" id="{7A47D3A9-6F29-41F8-8680-B22B3923F07F}"/>
                </a:ext>
              </a:extLst>
            </p:cNvPr>
            <p:cNvPicPr>
              <a:picLocks noChangeAspect="1"/>
            </p:cNvPicPr>
            <p:nvPr/>
          </p:nvPicPr>
          <p:blipFill rotWithShape="1">
            <a:blip r:embed="rId4">
              <a:extLst>
                <a:ext uri="{28A0092B-C50C-407E-A947-70E740481C1C}">
                  <a14:useLocalDpi xmlns:a14="http://schemas.microsoft.com/office/drawing/2010/main" val="0"/>
                </a:ext>
              </a:extLst>
            </a:blip>
            <a:srcRect l="40865" t="1449" r="37384" b="14927"/>
            <a:stretch/>
          </p:blipFill>
          <p:spPr>
            <a:xfrm>
              <a:off x="5557126" y="2782526"/>
              <a:ext cx="2799118" cy="3063875"/>
            </a:xfrm>
            <a:prstGeom prst="rect">
              <a:avLst/>
            </a:prstGeom>
          </p:spPr>
        </p:pic>
        <p:pic>
          <p:nvPicPr>
            <p:cNvPr id="9" name="Picture 8" descr="A close up of a necklace&#10;&#10;Description automatically generated">
              <a:extLst>
                <a:ext uri="{FF2B5EF4-FFF2-40B4-BE49-F238E27FC236}">
                  <a16:creationId xmlns:a16="http://schemas.microsoft.com/office/drawing/2014/main" id="{6DD913E5-201B-4F82-BEA0-CEF891C9FE57}"/>
                </a:ext>
              </a:extLst>
            </p:cNvPr>
            <p:cNvPicPr>
              <a:picLocks noChangeAspect="1"/>
            </p:cNvPicPr>
            <p:nvPr/>
          </p:nvPicPr>
          <p:blipFill rotWithShape="1">
            <a:blip r:embed="rId5">
              <a:extLst>
                <a:ext uri="{28A0092B-C50C-407E-A947-70E740481C1C}">
                  <a14:useLocalDpi xmlns:a14="http://schemas.microsoft.com/office/drawing/2010/main" val="0"/>
                </a:ext>
              </a:extLst>
            </a:blip>
            <a:srcRect l="44477" t="7109" r="37994" b="21535"/>
            <a:stretch/>
          </p:blipFill>
          <p:spPr>
            <a:xfrm>
              <a:off x="7768048" y="2847513"/>
              <a:ext cx="1991492" cy="2694852"/>
            </a:xfrm>
            <a:prstGeom prst="rect">
              <a:avLst/>
            </a:prstGeom>
          </p:spPr>
        </p:pic>
        <p:pic>
          <p:nvPicPr>
            <p:cNvPr id="11" name="Picture 10" descr="A close up of a logo&#10;&#10;Description automatically generated">
              <a:extLst>
                <a:ext uri="{FF2B5EF4-FFF2-40B4-BE49-F238E27FC236}">
                  <a16:creationId xmlns:a16="http://schemas.microsoft.com/office/drawing/2014/main" id="{C7BC52F2-9773-4766-ACE5-A0C9E9BE107C}"/>
                </a:ext>
              </a:extLst>
            </p:cNvPr>
            <p:cNvPicPr>
              <a:picLocks noChangeAspect="1"/>
            </p:cNvPicPr>
            <p:nvPr/>
          </p:nvPicPr>
          <p:blipFill rotWithShape="1">
            <a:blip r:embed="rId6">
              <a:extLst>
                <a:ext uri="{28A0092B-C50C-407E-A947-70E740481C1C}">
                  <a14:useLocalDpi xmlns:a14="http://schemas.microsoft.com/office/drawing/2010/main" val="0"/>
                </a:ext>
              </a:extLst>
            </a:blip>
            <a:srcRect l="45580" t="11042" r="39826" b="14670"/>
            <a:stretch/>
          </p:blipFill>
          <p:spPr>
            <a:xfrm>
              <a:off x="9916475" y="2847513"/>
              <a:ext cx="1779339" cy="3010826"/>
            </a:xfrm>
            <a:prstGeom prst="rect">
              <a:avLst/>
            </a:prstGeom>
          </p:spPr>
        </p:pic>
        <p:sp>
          <p:nvSpPr>
            <p:cNvPr id="12" name="TextBox 11">
              <a:extLst>
                <a:ext uri="{FF2B5EF4-FFF2-40B4-BE49-F238E27FC236}">
                  <a16:creationId xmlns:a16="http://schemas.microsoft.com/office/drawing/2014/main" id="{60D07280-B66F-4360-BFA3-4363F7A960EC}"/>
                </a:ext>
              </a:extLst>
            </p:cNvPr>
            <p:cNvSpPr txBox="1"/>
            <p:nvPr/>
          </p:nvSpPr>
          <p:spPr>
            <a:xfrm>
              <a:off x="6454817" y="5846401"/>
              <a:ext cx="1003736" cy="369332"/>
            </a:xfrm>
            <a:prstGeom prst="rect">
              <a:avLst/>
            </a:prstGeom>
            <a:noFill/>
          </p:spPr>
          <p:txBody>
            <a:bodyPr wrap="none" rtlCol="0">
              <a:spAutoFit/>
            </a:bodyPr>
            <a:lstStyle/>
            <a:p>
              <a:r>
                <a:rPr lang="en-GB" dirty="0"/>
                <a:t>acceptor</a:t>
              </a:r>
            </a:p>
          </p:txBody>
        </p:sp>
        <p:sp>
          <p:nvSpPr>
            <p:cNvPr id="14" name="TextBox 13">
              <a:extLst>
                <a:ext uri="{FF2B5EF4-FFF2-40B4-BE49-F238E27FC236}">
                  <a16:creationId xmlns:a16="http://schemas.microsoft.com/office/drawing/2014/main" id="{9452BB0F-6265-4DC8-AADF-8541972B04A4}"/>
                </a:ext>
              </a:extLst>
            </p:cNvPr>
            <p:cNvSpPr txBox="1"/>
            <p:nvPr/>
          </p:nvSpPr>
          <p:spPr>
            <a:xfrm>
              <a:off x="8356244" y="5846401"/>
              <a:ext cx="752129" cy="369332"/>
            </a:xfrm>
            <a:prstGeom prst="rect">
              <a:avLst/>
            </a:prstGeom>
            <a:noFill/>
          </p:spPr>
          <p:txBody>
            <a:bodyPr wrap="none" rtlCol="0">
              <a:spAutoFit/>
            </a:bodyPr>
            <a:lstStyle/>
            <a:p>
              <a:r>
                <a:rPr lang="en-GB" dirty="0"/>
                <a:t>donor</a:t>
              </a:r>
            </a:p>
          </p:txBody>
        </p:sp>
        <p:sp>
          <p:nvSpPr>
            <p:cNvPr id="15" name="TextBox 14">
              <a:extLst>
                <a:ext uri="{FF2B5EF4-FFF2-40B4-BE49-F238E27FC236}">
                  <a16:creationId xmlns:a16="http://schemas.microsoft.com/office/drawing/2014/main" id="{DD4DEA95-66A4-433C-B756-970809026D0D}"/>
                </a:ext>
              </a:extLst>
            </p:cNvPr>
            <p:cNvSpPr txBox="1"/>
            <p:nvPr/>
          </p:nvSpPr>
          <p:spPr>
            <a:xfrm>
              <a:off x="10466836" y="5846401"/>
              <a:ext cx="782587" cy="369332"/>
            </a:xfrm>
            <a:prstGeom prst="rect">
              <a:avLst/>
            </a:prstGeom>
            <a:noFill/>
          </p:spPr>
          <p:txBody>
            <a:bodyPr wrap="none" rtlCol="0">
              <a:spAutoFit/>
            </a:bodyPr>
            <a:lstStyle/>
            <a:p>
              <a:r>
                <a:rPr lang="en-GB" dirty="0" err="1"/>
                <a:t>apolar</a:t>
              </a:r>
              <a:endParaRPr lang="en-GB" dirty="0"/>
            </a:p>
          </p:txBody>
        </p:sp>
      </p:grpSp>
    </p:spTree>
    <p:extLst>
      <p:ext uri="{BB962C8B-B14F-4D97-AF65-F5344CB8AC3E}">
        <p14:creationId xmlns:p14="http://schemas.microsoft.com/office/powerpoint/2010/main" val="387502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a:t>
            </a:r>
          </a:p>
        </p:txBody>
      </p:sp>
      <p:sp>
        <p:nvSpPr>
          <p:cNvPr id="4" name="Text Placeholder 3">
            <a:extLst>
              <a:ext uri="{FF2B5EF4-FFF2-40B4-BE49-F238E27FC236}">
                <a16:creationId xmlns:a16="http://schemas.microsoft.com/office/drawing/2014/main" id="{E09CFE94-21A8-4FB1-B54D-D04CA079BD75}"/>
              </a:ext>
            </a:extLst>
          </p:cNvPr>
          <p:cNvSpPr>
            <a:spLocks noGrp="1"/>
          </p:cNvSpPr>
          <p:nvPr>
            <p:ph type="body" idx="1"/>
          </p:nvPr>
        </p:nvSpPr>
        <p:spPr/>
        <p:txBody>
          <a:bodyPr/>
          <a:lstStyle/>
          <a:p>
            <a:r>
              <a:rPr lang="en-GB" dirty="0"/>
              <a:t>Method</a:t>
            </a:r>
          </a:p>
        </p:txBody>
      </p:sp>
      <p:sp>
        <p:nvSpPr>
          <p:cNvPr id="8" name="Text Placeholder 7">
            <a:extLst>
              <a:ext uri="{FF2B5EF4-FFF2-40B4-BE49-F238E27FC236}">
                <a16:creationId xmlns:a16="http://schemas.microsoft.com/office/drawing/2014/main" id="{7365E7D7-1DAD-437F-9A31-BAAF9AF53C40}"/>
              </a:ext>
            </a:extLst>
          </p:cNvPr>
          <p:cNvSpPr>
            <a:spLocks noGrp="1"/>
          </p:cNvSpPr>
          <p:nvPr>
            <p:ph type="body" sz="quarter" idx="3"/>
          </p:nvPr>
        </p:nvSpPr>
        <p:spPr/>
        <p:txBody>
          <a:bodyPr/>
          <a:lstStyle/>
          <a:p>
            <a:r>
              <a:rPr lang="en-GB" dirty="0"/>
              <a:t>Example</a:t>
            </a:r>
          </a:p>
        </p:txBody>
      </p:sp>
      <p:sp>
        <p:nvSpPr>
          <p:cNvPr id="26" name="TextBox 25">
            <a:extLst>
              <a:ext uri="{FF2B5EF4-FFF2-40B4-BE49-F238E27FC236}">
                <a16:creationId xmlns:a16="http://schemas.microsoft.com/office/drawing/2014/main" id="{C333E85E-0E89-4AC4-9B1D-DF22F9451FBB}"/>
              </a:ext>
            </a:extLst>
          </p:cNvPr>
          <p:cNvSpPr txBox="1"/>
          <p:nvPr/>
        </p:nvSpPr>
        <p:spPr>
          <a:xfrm>
            <a:off x="925033" y="2806995"/>
            <a:ext cx="4632093" cy="2308324"/>
          </a:xfrm>
          <a:prstGeom prst="rect">
            <a:avLst/>
          </a:prstGeom>
          <a:noFill/>
        </p:spPr>
        <p:txBody>
          <a:bodyPr wrap="square" rtlCol="0">
            <a:spAutoFit/>
          </a:bodyPr>
          <a:lstStyle/>
          <a:p>
            <a:pPr marL="285750" indent="-285750">
              <a:buFont typeface="Arial" panose="020B0604020202020204" pitchFamily="34" charset="0"/>
              <a:buChar char="•"/>
            </a:pPr>
            <a:r>
              <a:rPr lang="en-GB" dirty="0"/>
              <a:t>Represent molecule as a Grid</a:t>
            </a:r>
          </a:p>
          <a:p>
            <a:pPr marL="285750" indent="-285750">
              <a:buFont typeface="Arial" panose="020B0604020202020204" pitchFamily="34" charset="0"/>
              <a:buChar char="•"/>
            </a:pPr>
            <a:r>
              <a:rPr lang="en-GB" dirty="0"/>
              <a:t>Find union of matching hotspots and molecule grid</a:t>
            </a:r>
          </a:p>
          <a:p>
            <a:pPr marL="285750" indent="-285750">
              <a:buFont typeface="Arial" panose="020B0604020202020204" pitchFamily="34" charset="0"/>
              <a:buChar char="•"/>
            </a:pPr>
            <a:r>
              <a:rPr lang="en-GB" dirty="0"/>
              <a:t>Find union of non-matching hotspots and molecule grid</a:t>
            </a:r>
          </a:p>
          <a:p>
            <a:pPr marL="285750" indent="-285750">
              <a:buFont typeface="Arial" panose="020B0604020202020204" pitchFamily="34" charset="0"/>
              <a:buChar char="•"/>
            </a:pPr>
            <a:r>
              <a:rPr lang="en-GB" dirty="0"/>
              <a:t>Combine matching and non-matching grid</a:t>
            </a:r>
          </a:p>
          <a:p>
            <a:pPr marL="285750" indent="-285750">
              <a:buFont typeface="Arial" panose="020B0604020202020204" pitchFamily="34" charset="0"/>
              <a:buChar char="•"/>
            </a:pPr>
            <a:r>
              <a:rPr lang="en-GB" b="1" dirty="0"/>
              <a:t>Score for each interaction type is the mean of the non-zero grid points</a:t>
            </a:r>
          </a:p>
        </p:txBody>
      </p:sp>
      <p:grpSp>
        <p:nvGrpSpPr>
          <p:cNvPr id="19" name="Group 18">
            <a:extLst>
              <a:ext uri="{FF2B5EF4-FFF2-40B4-BE49-F238E27FC236}">
                <a16:creationId xmlns:a16="http://schemas.microsoft.com/office/drawing/2014/main" id="{2ECC464B-881B-4CC2-9435-19638F021C4D}"/>
              </a:ext>
            </a:extLst>
          </p:cNvPr>
          <p:cNvGrpSpPr/>
          <p:nvPr/>
        </p:nvGrpSpPr>
        <p:grpSpPr>
          <a:xfrm>
            <a:off x="5557126" y="2782526"/>
            <a:ext cx="6138688" cy="3433207"/>
            <a:chOff x="5557126" y="2782526"/>
            <a:chExt cx="6138688" cy="3433207"/>
          </a:xfrm>
        </p:grpSpPr>
        <p:pic>
          <p:nvPicPr>
            <p:cNvPr id="5" name="Picture 4" descr="A picture containing drawing&#10;&#10;Description automatically generated">
              <a:extLst>
                <a:ext uri="{FF2B5EF4-FFF2-40B4-BE49-F238E27FC236}">
                  <a16:creationId xmlns:a16="http://schemas.microsoft.com/office/drawing/2014/main" id="{7A47D3A9-6F29-41F8-8680-B22B3923F07F}"/>
                </a:ext>
              </a:extLst>
            </p:cNvPr>
            <p:cNvPicPr>
              <a:picLocks noChangeAspect="1"/>
            </p:cNvPicPr>
            <p:nvPr/>
          </p:nvPicPr>
          <p:blipFill rotWithShape="1">
            <a:blip r:embed="rId3">
              <a:extLst>
                <a:ext uri="{28A0092B-C50C-407E-A947-70E740481C1C}">
                  <a14:useLocalDpi xmlns:a14="http://schemas.microsoft.com/office/drawing/2010/main" val="0"/>
                </a:ext>
              </a:extLst>
            </a:blip>
            <a:srcRect l="40865" t="1449" r="37384" b="14927"/>
            <a:stretch/>
          </p:blipFill>
          <p:spPr>
            <a:xfrm>
              <a:off x="5557126" y="2782526"/>
              <a:ext cx="2799118" cy="3063875"/>
            </a:xfrm>
            <a:prstGeom prst="rect">
              <a:avLst/>
            </a:prstGeom>
          </p:spPr>
        </p:pic>
        <p:pic>
          <p:nvPicPr>
            <p:cNvPr id="9" name="Picture 8" descr="A close up of a necklace&#10;&#10;Description automatically generated">
              <a:extLst>
                <a:ext uri="{FF2B5EF4-FFF2-40B4-BE49-F238E27FC236}">
                  <a16:creationId xmlns:a16="http://schemas.microsoft.com/office/drawing/2014/main" id="{6DD913E5-201B-4F82-BEA0-CEF891C9FE57}"/>
                </a:ext>
              </a:extLst>
            </p:cNvPr>
            <p:cNvPicPr>
              <a:picLocks noChangeAspect="1"/>
            </p:cNvPicPr>
            <p:nvPr/>
          </p:nvPicPr>
          <p:blipFill rotWithShape="1">
            <a:blip r:embed="rId4">
              <a:extLst>
                <a:ext uri="{28A0092B-C50C-407E-A947-70E740481C1C}">
                  <a14:useLocalDpi xmlns:a14="http://schemas.microsoft.com/office/drawing/2010/main" val="0"/>
                </a:ext>
              </a:extLst>
            </a:blip>
            <a:srcRect l="44477" t="7109" r="37994" b="21535"/>
            <a:stretch/>
          </p:blipFill>
          <p:spPr>
            <a:xfrm>
              <a:off x="7768048" y="2847513"/>
              <a:ext cx="1991492" cy="2694852"/>
            </a:xfrm>
            <a:prstGeom prst="rect">
              <a:avLst/>
            </a:prstGeom>
          </p:spPr>
        </p:pic>
        <p:pic>
          <p:nvPicPr>
            <p:cNvPr id="11" name="Picture 10" descr="A close up of a logo&#10;&#10;Description automatically generated">
              <a:extLst>
                <a:ext uri="{FF2B5EF4-FFF2-40B4-BE49-F238E27FC236}">
                  <a16:creationId xmlns:a16="http://schemas.microsoft.com/office/drawing/2014/main" id="{C7BC52F2-9773-4766-ACE5-A0C9E9BE107C}"/>
                </a:ext>
              </a:extLst>
            </p:cNvPr>
            <p:cNvPicPr>
              <a:picLocks noChangeAspect="1"/>
            </p:cNvPicPr>
            <p:nvPr/>
          </p:nvPicPr>
          <p:blipFill rotWithShape="1">
            <a:blip r:embed="rId5">
              <a:extLst>
                <a:ext uri="{28A0092B-C50C-407E-A947-70E740481C1C}">
                  <a14:useLocalDpi xmlns:a14="http://schemas.microsoft.com/office/drawing/2010/main" val="0"/>
                </a:ext>
              </a:extLst>
            </a:blip>
            <a:srcRect l="45580" t="11042" r="39826" b="14670"/>
            <a:stretch/>
          </p:blipFill>
          <p:spPr>
            <a:xfrm>
              <a:off x="9916475" y="2847513"/>
              <a:ext cx="1779339" cy="3010826"/>
            </a:xfrm>
            <a:prstGeom prst="rect">
              <a:avLst/>
            </a:prstGeom>
          </p:spPr>
        </p:pic>
        <p:sp>
          <p:nvSpPr>
            <p:cNvPr id="12" name="TextBox 11">
              <a:extLst>
                <a:ext uri="{FF2B5EF4-FFF2-40B4-BE49-F238E27FC236}">
                  <a16:creationId xmlns:a16="http://schemas.microsoft.com/office/drawing/2014/main" id="{60D07280-B66F-4360-BFA3-4363F7A960EC}"/>
                </a:ext>
              </a:extLst>
            </p:cNvPr>
            <p:cNvSpPr txBox="1"/>
            <p:nvPr/>
          </p:nvSpPr>
          <p:spPr>
            <a:xfrm>
              <a:off x="6454817" y="5846401"/>
              <a:ext cx="1003736" cy="369332"/>
            </a:xfrm>
            <a:prstGeom prst="rect">
              <a:avLst/>
            </a:prstGeom>
            <a:noFill/>
          </p:spPr>
          <p:txBody>
            <a:bodyPr wrap="none" rtlCol="0">
              <a:spAutoFit/>
            </a:bodyPr>
            <a:lstStyle/>
            <a:p>
              <a:r>
                <a:rPr lang="en-GB" dirty="0"/>
                <a:t>acceptor</a:t>
              </a:r>
            </a:p>
          </p:txBody>
        </p:sp>
        <p:sp>
          <p:nvSpPr>
            <p:cNvPr id="14" name="TextBox 13">
              <a:extLst>
                <a:ext uri="{FF2B5EF4-FFF2-40B4-BE49-F238E27FC236}">
                  <a16:creationId xmlns:a16="http://schemas.microsoft.com/office/drawing/2014/main" id="{9452BB0F-6265-4DC8-AADF-8541972B04A4}"/>
                </a:ext>
              </a:extLst>
            </p:cNvPr>
            <p:cNvSpPr txBox="1"/>
            <p:nvPr/>
          </p:nvSpPr>
          <p:spPr>
            <a:xfrm>
              <a:off x="8356244" y="5846401"/>
              <a:ext cx="752129" cy="369332"/>
            </a:xfrm>
            <a:prstGeom prst="rect">
              <a:avLst/>
            </a:prstGeom>
            <a:noFill/>
          </p:spPr>
          <p:txBody>
            <a:bodyPr wrap="none" rtlCol="0">
              <a:spAutoFit/>
            </a:bodyPr>
            <a:lstStyle/>
            <a:p>
              <a:r>
                <a:rPr lang="en-GB" dirty="0"/>
                <a:t>donor</a:t>
              </a:r>
            </a:p>
          </p:txBody>
        </p:sp>
        <p:sp>
          <p:nvSpPr>
            <p:cNvPr id="15" name="TextBox 14">
              <a:extLst>
                <a:ext uri="{FF2B5EF4-FFF2-40B4-BE49-F238E27FC236}">
                  <a16:creationId xmlns:a16="http://schemas.microsoft.com/office/drawing/2014/main" id="{DD4DEA95-66A4-433C-B756-970809026D0D}"/>
                </a:ext>
              </a:extLst>
            </p:cNvPr>
            <p:cNvSpPr txBox="1"/>
            <p:nvPr/>
          </p:nvSpPr>
          <p:spPr>
            <a:xfrm>
              <a:off x="10466836" y="5846401"/>
              <a:ext cx="782587" cy="369332"/>
            </a:xfrm>
            <a:prstGeom prst="rect">
              <a:avLst/>
            </a:prstGeom>
            <a:noFill/>
          </p:spPr>
          <p:txBody>
            <a:bodyPr wrap="none" rtlCol="0">
              <a:spAutoFit/>
            </a:bodyPr>
            <a:lstStyle/>
            <a:p>
              <a:r>
                <a:rPr lang="en-GB" dirty="0" err="1"/>
                <a:t>apolar</a:t>
              </a:r>
              <a:endParaRPr lang="en-GB" dirty="0"/>
            </a:p>
          </p:txBody>
        </p:sp>
      </p:grpSp>
      <p:sp>
        <p:nvSpPr>
          <p:cNvPr id="3" name="TextBox 2">
            <a:extLst>
              <a:ext uri="{FF2B5EF4-FFF2-40B4-BE49-F238E27FC236}">
                <a16:creationId xmlns:a16="http://schemas.microsoft.com/office/drawing/2014/main" id="{E198249D-BC8C-4DE3-B2EE-3A87083C4CA7}"/>
              </a:ext>
            </a:extLst>
          </p:cNvPr>
          <p:cNvSpPr txBox="1"/>
          <p:nvPr/>
        </p:nvSpPr>
        <p:spPr>
          <a:xfrm>
            <a:off x="4894586" y="5542579"/>
            <a:ext cx="1530638" cy="769441"/>
          </a:xfrm>
          <a:prstGeom prst="rect">
            <a:avLst/>
          </a:prstGeom>
          <a:noFill/>
        </p:spPr>
        <p:txBody>
          <a:bodyPr wrap="square" rtlCol="0">
            <a:spAutoFit/>
          </a:bodyPr>
          <a:lstStyle/>
          <a:p>
            <a:r>
              <a:rPr lang="en-GB" sz="1100" dirty="0"/>
              <a:t>Orange / red regions are where the molecule matches the hotspot,</a:t>
            </a:r>
          </a:p>
        </p:txBody>
      </p:sp>
      <p:cxnSp>
        <p:nvCxnSpPr>
          <p:cNvPr id="7" name="Straight Arrow Connector 6">
            <a:extLst>
              <a:ext uri="{FF2B5EF4-FFF2-40B4-BE49-F238E27FC236}">
                <a16:creationId xmlns:a16="http://schemas.microsoft.com/office/drawing/2014/main" id="{7B2C39FF-9418-4D4E-B5F9-EEFAA561BB88}"/>
              </a:ext>
            </a:extLst>
          </p:cNvPr>
          <p:cNvCxnSpPr/>
          <p:nvPr/>
        </p:nvCxnSpPr>
        <p:spPr>
          <a:xfrm flipV="1">
            <a:off x="6096000" y="4194939"/>
            <a:ext cx="631549" cy="134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1B4141-2524-4A20-8F39-57503CC5ADC2}"/>
              </a:ext>
            </a:extLst>
          </p:cNvPr>
          <p:cNvCxnSpPr>
            <a:cxnSpLocks/>
          </p:cNvCxnSpPr>
          <p:nvPr/>
        </p:nvCxnSpPr>
        <p:spPr>
          <a:xfrm flipV="1">
            <a:off x="6172565" y="4868652"/>
            <a:ext cx="1048681" cy="105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88E6E57-2F05-46A9-8789-207AA9EB1D06}"/>
              </a:ext>
            </a:extLst>
          </p:cNvPr>
          <p:cNvSpPr txBox="1"/>
          <p:nvPr/>
        </p:nvSpPr>
        <p:spPr>
          <a:xfrm>
            <a:off x="8513179" y="2272373"/>
            <a:ext cx="1530638" cy="600164"/>
          </a:xfrm>
          <a:prstGeom prst="rect">
            <a:avLst/>
          </a:prstGeom>
          <a:noFill/>
        </p:spPr>
        <p:txBody>
          <a:bodyPr wrap="square" rtlCol="0">
            <a:spAutoFit/>
          </a:bodyPr>
          <a:lstStyle/>
          <a:p>
            <a:r>
              <a:rPr lang="en-GB" sz="1100" dirty="0"/>
              <a:t>Blue regions are where the molecule does not match the hotspot.</a:t>
            </a:r>
          </a:p>
        </p:txBody>
      </p:sp>
      <p:cxnSp>
        <p:nvCxnSpPr>
          <p:cNvPr id="24" name="Straight Arrow Connector 23">
            <a:extLst>
              <a:ext uri="{FF2B5EF4-FFF2-40B4-BE49-F238E27FC236}">
                <a16:creationId xmlns:a16="http://schemas.microsoft.com/office/drawing/2014/main" id="{F570BE37-709A-4229-B914-F67F19152DC7}"/>
              </a:ext>
            </a:extLst>
          </p:cNvPr>
          <p:cNvCxnSpPr>
            <a:cxnSpLocks/>
          </p:cNvCxnSpPr>
          <p:nvPr/>
        </p:nvCxnSpPr>
        <p:spPr>
          <a:xfrm flipH="1">
            <a:off x="8530869" y="2946086"/>
            <a:ext cx="211248" cy="180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88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a:extLst>
              <a:ext uri="{FF2B5EF4-FFF2-40B4-BE49-F238E27FC236}">
                <a16:creationId xmlns:a16="http://schemas.microsoft.com/office/drawing/2014/main" id="{CA694DE4-A241-455B-88C8-A5EAF8B53684}"/>
              </a:ext>
            </a:extLst>
          </p:cNvPr>
          <p:cNvSpPr>
            <a:spLocks noGrp="1"/>
          </p:cNvSpPr>
          <p:nvPr>
            <p:ph type="title"/>
          </p:nvPr>
        </p:nvSpPr>
        <p:spPr/>
        <p:txBody>
          <a:bodyPr>
            <a:normAutofit/>
          </a:bodyPr>
          <a:lstStyle/>
          <a:p>
            <a:r>
              <a:rPr lang="en-GB" sz="4000" dirty="0"/>
              <a:t>Scoring Molecules: </a:t>
            </a:r>
          </a:p>
        </p:txBody>
      </p:sp>
      <p:sp>
        <p:nvSpPr>
          <p:cNvPr id="4" name="Text Placeholder 3">
            <a:extLst>
              <a:ext uri="{FF2B5EF4-FFF2-40B4-BE49-F238E27FC236}">
                <a16:creationId xmlns:a16="http://schemas.microsoft.com/office/drawing/2014/main" id="{E09CFE94-21A8-4FB1-B54D-D04CA079BD75}"/>
              </a:ext>
            </a:extLst>
          </p:cNvPr>
          <p:cNvSpPr>
            <a:spLocks noGrp="1"/>
          </p:cNvSpPr>
          <p:nvPr>
            <p:ph type="body" idx="1"/>
          </p:nvPr>
        </p:nvSpPr>
        <p:spPr/>
        <p:txBody>
          <a:bodyPr/>
          <a:lstStyle/>
          <a:p>
            <a:r>
              <a:rPr lang="en-GB" dirty="0"/>
              <a:t>Method</a:t>
            </a:r>
          </a:p>
        </p:txBody>
      </p:sp>
      <p:sp>
        <p:nvSpPr>
          <p:cNvPr id="8" name="Text Placeholder 7">
            <a:extLst>
              <a:ext uri="{FF2B5EF4-FFF2-40B4-BE49-F238E27FC236}">
                <a16:creationId xmlns:a16="http://schemas.microsoft.com/office/drawing/2014/main" id="{7365E7D7-1DAD-437F-9A31-BAAF9AF53C40}"/>
              </a:ext>
            </a:extLst>
          </p:cNvPr>
          <p:cNvSpPr>
            <a:spLocks noGrp="1"/>
          </p:cNvSpPr>
          <p:nvPr>
            <p:ph type="body" sz="quarter" idx="3"/>
          </p:nvPr>
        </p:nvSpPr>
        <p:spPr/>
        <p:txBody>
          <a:bodyPr/>
          <a:lstStyle/>
          <a:p>
            <a:r>
              <a:rPr lang="en-GB" dirty="0"/>
              <a:t>Example</a:t>
            </a:r>
          </a:p>
        </p:txBody>
      </p:sp>
      <p:sp>
        <p:nvSpPr>
          <p:cNvPr id="26" name="TextBox 25">
            <a:extLst>
              <a:ext uri="{FF2B5EF4-FFF2-40B4-BE49-F238E27FC236}">
                <a16:creationId xmlns:a16="http://schemas.microsoft.com/office/drawing/2014/main" id="{C333E85E-0E89-4AC4-9B1D-DF22F9451FBB}"/>
              </a:ext>
            </a:extLst>
          </p:cNvPr>
          <p:cNvSpPr txBox="1"/>
          <p:nvPr/>
        </p:nvSpPr>
        <p:spPr>
          <a:xfrm>
            <a:off x="925033" y="2806995"/>
            <a:ext cx="4632093" cy="2308324"/>
          </a:xfrm>
          <a:prstGeom prst="rect">
            <a:avLst/>
          </a:prstGeom>
          <a:noFill/>
        </p:spPr>
        <p:txBody>
          <a:bodyPr wrap="square" rtlCol="0">
            <a:spAutoFit/>
          </a:bodyPr>
          <a:lstStyle/>
          <a:p>
            <a:pPr marL="285750" indent="-285750">
              <a:buFont typeface="Arial" panose="020B0604020202020204" pitchFamily="34" charset="0"/>
              <a:buChar char="•"/>
            </a:pPr>
            <a:r>
              <a:rPr lang="en-GB" dirty="0"/>
              <a:t>Represent molecule as a Grid</a:t>
            </a:r>
          </a:p>
          <a:p>
            <a:pPr marL="285750" indent="-285750">
              <a:buFont typeface="Arial" panose="020B0604020202020204" pitchFamily="34" charset="0"/>
              <a:buChar char="•"/>
            </a:pPr>
            <a:r>
              <a:rPr lang="en-GB" dirty="0"/>
              <a:t>Find union of matching hotspots and molecule grid</a:t>
            </a:r>
          </a:p>
          <a:p>
            <a:pPr marL="285750" indent="-285750">
              <a:buFont typeface="Arial" panose="020B0604020202020204" pitchFamily="34" charset="0"/>
              <a:buChar char="•"/>
            </a:pPr>
            <a:r>
              <a:rPr lang="en-GB" dirty="0"/>
              <a:t>Find union of non-matching hotspots and molecule grid</a:t>
            </a:r>
          </a:p>
          <a:p>
            <a:pPr marL="285750" indent="-285750">
              <a:buFont typeface="Arial" panose="020B0604020202020204" pitchFamily="34" charset="0"/>
              <a:buChar char="•"/>
            </a:pPr>
            <a:r>
              <a:rPr lang="en-GB" dirty="0"/>
              <a:t>Combine matching and non-matching grid</a:t>
            </a:r>
          </a:p>
          <a:p>
            <a:pPr marL="285750" indent="-285750">
              <a:buFont typeface="Arial" panose="020B0604020202020204" pitchFamily="34" charset="0"/>
              <a:buChar char="•"/>
            </a:pPr>
            <a:r>
              <a:rPr lang="en-GB" b="1" dirty="0"/>
              <a:t>Score for each interaction type is the mean of the non-zero grid points</a:t>
            </a:r>
          </a:p>
        </p:txBody>
      </p:sp>
      <p:grpSp>
        <p:nvGrpSpPr>
          <p:cNvPr id="19" name="Group 18">
            <a:extLst>
              <a:ext uri="{FF2B5EF4-FFF2-40B4-BE49-F238E27FC236}">
                <a16:creationId xmlns:a16="http://schemas.microsoft.com/office/drawing/2014/main" id="{2ECC464B-881B-4CC2-9435-19638F021C4D}"/>
              </a:ext>
            </a:extLst>
          </p:cNvPr>
          <p:cNvGrpSpPr/>
          <p:nvPr/>
        </p:nvGrpSpPr>
        <p:grpSpPr>
          <a:xfrm>
            <a:off x="5557126" y="2782526"/>
            <a:ext cx="6138688" cy="3433207"/>
            <a:chOff x="5557126" y="2782526"/>
            <a:chExt cx="6138688" cy="3433207"/>
          </a:xfrm>
        </p:grpSpPr>
        <p:pic>
          <p:nvPicPr>
            <p:cNvPr id="5" name="Picture 4" descr="A picture containing drawing&#10;&#10;Description automatically generated">
              <a:extLst>
                <a:ext uri="{FF2B5EF4-FFF2-40B4-BE49-F238E27FC236}">
                  <a16:creationId xmlns:a16="http://schemas.microsoft.com/office/drawing/2014/main" id="{7A47D3A9-6F29-41F8-8680-B22B3923F07F}"/>
                </a:ext>
              </a:extLst>
            </p:cNvPr>
            <p:cNvPicPr>
              <a:picLocks noChangeAspect="1"/>
            </p:cNvPicPr>
            <p:nvPr/>
          </p:nvPicPr>
          <p:blipFill rotWithShape="1">
            <a:blip r:embed="rId3">
              <a:extLst>
                <a:ext uri="{28A0092B-C50C-407E-A947-70E740481C1C}">
                  <a14:useLocalDpi xmlns:a14="http://schemas.microsoft.com/office/drawing/2010/main" val="0"/>
                </a:ext>
              </a:extLst>
            </a:blip>
            <a:srcRect l="40865" t="1449" r="37384" b="14927"/>
            <a:stretch/>
          </p:blipFill>
          <p:spPr>
            <a:xfrm>
              <a:off x="5557126" y="2782526"/>
              <a:ext cx="2799118" cy="3063875"/>
            </a:xfrm>
            <a:prstGeom prst="rect">
              <a:avLst/>
            </a:prstGeom>
          </p:spPr>
        </p:pic>
        <p:pic>
          <p:nvPicPr>
            <p:cNvPr id="9" name="Picture 8" descr="A close up of a necklace&#10;&#10;Description automatically generated">
              <a:extLst>
                <a:ext uri="{FF2B5EF4-FFF2-40B4-BE49-F238E27FC236}">
                  <a16:creationId xmlns:a16="http://schemas.microsoft.com/office/drawing/2014/main" id="{6DD913E5-201B-4F82-BEA0-CEF891C9FE57}"/>
                </a:ext>
              </a:extLst>
            </p:cNvPr>
            <p:cNvPicPr>
              <a:picLocks noChangeAspect="1"/>
            </p:cNvPicPr>
            <p:nvPr/>
          </p:nvPicPr>
          <p:blipFill rotWithShape="1">
            <a:blip r:embed="rId4">
              <a:extLst>
                <a:ext uri="{28A0092B-C50C-407E-A947-70E740481C1C}">
                  <a14:useLocalDpi xmlns:a14="http://schemas.microsoft.com/office/drawing/2010/main" val="0"/>
                </a:ext>
              </a:extLst>
            </a:blip>
            <a:srcRect l="44477" t="7109" r="37994" b="21535"/>
            <a:stretch/>
          </p:blipFill>
          <p:spPr>
            <a:xfrm>
              <a:off x="7768048" y="2847513"/>
              <a:ext cx="1991492" cy="2694852"/>
            </a:xfrm>
            <a:prstGeom prst="rect">
              <a:avLst/>
            </a:prstGeom>
          </p:spPr>
        </p:pic>
        <p:pic>
          <p:nvPicPr>
            <p:cNvPr id="11" name="Picture 10" descr="A close up of a logo&#10;&#10;Description automatically generated">
              <a:extLst>
                <a:ext uri="{FF2B5EF4-FFF2-40B4-BE49-F238E27FC236}">
                  <a16:creationId xmlns:a16="http://schemas.microsoft.com/office/drawing/2014/main" id="{C7BC52F2-9773-4766-ACE5-A0C9E9BE107C}"/>
                </a:ext>
              </a:extLst>
            </p:cNvPr>
            <p:cNvPicPr>
              <a:picLocks noChangeAspect="1"/>
            </p:cNvPicPr>
            <p:nvPr/>
          </p:nvPicPr>
          <p:blipFill rotWithShape="1">
            <a:blip r:embed="rId5">
              <a:extLst>
                <a:ext uri="{28A0092B-C50C-407E-A947-70E740481C1C}">
                  <a14:useLocalDpi xmlns:a14="http://schemas.microsoft.com/office/drawing/2010/main" val="0"/>
                </a:ext>
              </a:extLst>
            </a:blip>
            <a:srcRect l="45580" t="11042" r="39826" b="14670"/>
            <a:stretch/>
          </p:blipFill>
          <p:spPr>
            <a:xfrm>
              <a:off x="9916475" y="2847513"/>
              <a:ext cx="1779339" cy="3010826"/>
            </a:xfrm>
            <a:prstGeom prst="rect">
              <a:avLst/>
            </a:prstGeom>
          </p:spPr>
        </p:pic>
        <p:sp>
          <p:nvSpPr>
            <p:cNvPr id="12" name="TextBox 11">
              <a:extLst>
                <a:ext uri="{FF2B5EF4-FFF2-40B4-BE49-F238E27FC236}">
                  <a16:creationId xmlns:a16="http://schemas.microsoft.com/office/drawing/2014/main" id="{60D07280-B66F-4360-BFA3-4363F7A960EC}"/>
                </a:ext>
              </a:extLst>
            </p:cNvPr>
            <p:cNvSpPr txBox="1"/>
            <p:nvPr/>
          </p:nvSpPr>
          <p:spPr>
            <a:xfrm>
              <a:off x="6454817" y="5846401"/>
              <a:ext cx="1003736" cy="369332"/>
            </a:xfrm>
            <a:prstGeom prst="rect">
              <a:avLst/>
            </a:prstGeom>
            <a:noFill/>
          </p:spPr>
          <p:txBody>
            <a:bodyPr wrap="none" rtlCol="0">
              <a:spAutoFit/>
            </a:bodyPr>
            <a:lstStyle/>
            <a:p>
              <a:r>
                <a:rPr lang="en-GB" dirty="0"/>
                <a:t>acceptor</a:t>
              </a:r>
            </a:p>
          </p:txBody>
        </p:sp>
        <p:sp>
          <p:nvSpPr>
            <p:cNvPr id="14" name="TextBox 13">
              <a:extLst>
                <a:ext uri="{FF2B5EF4-FFF2-40B4-BE49-F238E27FC236}">
                  <a16:creationId xmlns:a16="http://schemas.microsoft.com/office/drawing/2014/main" id="{9452BB0F-6265-4DC8-AADF-8541972B04A4}"/>
                </a:ext>
              </a:extLst>
            </p:cNvPr>
            <p:cNvSpPr txBox="1"/>
            <p:nvPr/>
          </p:nvSpPr>
          <p:spPr>
            <a:xfrm>
              <a:off x="8356244" y="5846401"/>
              <a:ext cx="752129" cy="369332"/>
            </a:xfrm>
            <a:prstGeom prst="rect">
              <a:avLst/>
            </a:prstGeom>
            <a:noFill/>
          </p:spPr>
          <p:txBody>
            <a:bodyPr wrap="none" rtlCol="0">
              <a:spAutoFit/>
            </a:bodyPr>
            <a:lstStyle/>
            <a:p>
              <a:r>
                <a:rPr lang="en-GB" dirty="0"/>
                <a:t>donor</a:t>
              </a:r>
            </a:p>
          </p:txBody>
        </p:sp>
        <p:sp>
          <p:nvSpPr>
            <p:cNvPr id="15" name="TextBox 14">
              <a:extLst>
                <a:ext uri="{FF2B5EF4-FFF2-40B4-BE49-F238E27FC236}">
                  <a16:creationId xmlns:a16="http://schemas.microsoft.com/office/drawing/2014/main" id="{DD4DEA95-66A4-433C-B756-970809026D0D}"/>
                </a:ext>
              </a:extLst>
            </p:cNvPr>
            <p:cNvSpPr txBox="1"/>
            <p:nvPr/>
          </p:nvSpPr>
          <p:spPr>
            <a:xfrm>
              <a:off x="10466836" y="5846401"/>
              <a:ext cx="782587" cy="369332"/>
            </a:xfrm>
            <a:prstGeom prst="rect">
              <a:avLst/>
            </a:prstGeom>
            <a:noFill/>
          </p:spPr>
          <p:txBody>
            <a:bodyPr wrap="none" rtlCol="0">
              <a:spAutoFit/>
            </a:bodyPr>
            <a:lstStyle/>
            <a:p>
              <a:r>
                <a:rPr lang="en-GB" dirty="0" err="1"/>
                <a:t>apolar</a:t>
              </a:r>
              <a:endParaRPr lang="en-GB" dirty="0"/>
            </a:p>
          </p:txBody>
        </p:sp>
      </p:grpSp>
      <p:sp>
        <p:nvSpPr>
          <p:cNvPr id="3" name="TextBox 2">
            <a:extLst>
              <a:ext uri="{FF2B5EF4-FFF2-40B4-BE49-F238E27FC236}">
                <a16:creationId xmlns:a16="http://schemas.microsoft.com/office/drawing/2014/main" id="{E198249D-BC8C-4DE3-B2EE-3A87083C4CA7}"/>
              </a:ext>
            </a:extLst>
          </p:cNvPr>
          <p:cNvSpPr txBox="1"/>
          <p:nvPr/>
        </p:nvSpPr>
        <p:spPr>
          <a:xfrm>
            <a:off x="4894586" y="5542579"/>
            <a:ext cx="1530638" cy="769441"/>
          </a:xfrm>
          <a:prstGeom prst="rect">
            <a:avLst/>
          </a:prstGeom>
          <a:noFill/>
        </p:spPr>
        <p:txBody>
          <a:bodyPr wrap="square" rtlCol="0">
            <a:spAutoFit/>
          </a:bodyPr>
          <a:lstStyle/>
          <a:p>
            <a:r>
              <a:rPr lang="en-GB" sz="1100" dirty="0"/>
              <a:t>Orange / red regions are where the molecule matches the hotspot well,</a:t>
            </a:r>
          </a:p>
        </p:txBody>
      </p:sp>
      <p:cxnSp>
        <p:nvCxnSpPr>
          <p:cNvPr id="7" name="Straight Arrow Connector 6">
            <a:extLst>
              <a:ext uri="{FF2B5EF4-FFF2-40B4-BE49-F238E27FC236}">
                <a16:creationId xmlns:a16="http://schemas.microsoft.com/office/drawing/2014/main" id="{7B2C39FF-9418-4D4E-B5F9-EEFAA561BB88}"/>
              </a:ext>
            </a:extLst>
          </p:cNvPr>
          <p:cNvCxnSpPr/>
          <p:nvPr/>
        </p:nvCxnSpPr>
        <p:spPr>
          <a:xfrm flipV="1">
            <a:off x="6096000" y="4194939"/>
            <a:ext cx="631549" cy="134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1B4141-2524-4A20-8F39-57503CC5ADC2}"/>
              </a:ext>
            </a:extLst>
          </p:cNvPr>
          <p:cNvCxnSpPr>
            <a:cxnSpLocks/>
          </p:cNvCxnSpPr>
          <p:nvPr/>
        </p:nvCxnSpPr>
        <p:spPr>
          <a:xfrm flipV="1">
            <a:off x="6172565" y="4868652"/>
            <a:ext cx="1048681" cy="1058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88E6E57-2F05-46A9-8789-207AA9EB1D06}"/>
              </a:ext>
            </a:extLst>
          </p:cNvPr>
          <p:cNvSpPr txBox="1"/>
          <p:nvPr/>
        </p:nvSpPr>
        <p:spPr>
          <a:xfrm>
            <a:off x="8513179" y="2272373"/>
            <a:ext cx="1530638" cy="600164"/>
          </a:xfrm>
          <a:prstGeom prst="rect">
            <a:avLst/>
          </a:prstGeom>
          <a:noFill/>
        </p:spPr>
        <p:txBody>
          <a:bodyPr wrap="square" rtlCol="0">
            <a:spAutoFit/>
          </a:bodyPr>
          <a:lstStyle/>
          <a:p>
            <a:r>
              <a:rPr lang="en-GB" sz="1100" dirty="0"/>
              <a:t>Blue regions are where the hotspot does not match well.</a:t>
            </a:r>
          </a:p>
        </p:txBody>
      </p:sp>
      <p:cxnSp>
        <p:nvCxnSpPr>
          <p:cNvPr id="24" name="Straight Arrow Connector 23">
            <a:extLst>
              <a:ext uri="{FF2B5EF4-FFF2-40B4-BE49-F238E27FC236}">
                <a16:creationId xmlns:a16="http://schemas.microsoft.com/office/drawing/2014/main" id="{F570BE37-709A-4229-B914-F67F19152DC7}"/>
              </a:ext>
            </a:extLst>
          </p:cNvPr>
          <p:cNvCxnSpPr>
            <a:cxnSpLocks/>
          </p:cNvCxnSpPr>
          <p:nvPr/>
        </p:nvCxnSpPr>
        <p:spPr>
          <a:xfrm flipH="1">
            <a:off x="8530869" y="2946086"/>
            <a:ext cx="211248" cy="180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23942EF-F9BA-48C5-B0EE-973359C7CB0F}"/>
              </a:ext>
            </a:extLst>
          </p:cNvPr>
          <p:cNvSpPr/>
          <p:nvPr/>
        </p:nvSpPr>
        <p:spPr>
          <a:xfrm>
            <a:off x="1354896" y="2345782"/>
            <a:ext cx="9599227" cy="282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rescoring script is a “cookbook” example of how the Fragment hotspot maps can be used to rescore ligands. There are many different ways that this can be done. For best results the rescoring scheme should be tailored to the problem in hand.</a:t>
            </a:r>
          </a:p>
        </p:txBody>
      </p:sp>
    </p:spTree>
    <p:extLst>
      <p:ext uri="{BB962C8B-B14F-4D97-AF65-F5344CB8AC3E}">
        <p14:creationId xmlns:p14="http://schemas.microsoft.com/office/powerpoint/2010/main" val="2661675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TotalTime>
  <Words>786</Words>
  <Application>Microsoft Office PowerPoint</Application>
  <PresentationFormat>Widescreen</PresentationFormat>
  <Paragraphs>136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Scoring Molecules: Simple </vt:lpstr>
      <vt:lpstr>Scoring Molecules: Simple </vt:lpstr>
      <vt:lpstr>Scoring Molecules: </vt:lpstr>
      <vt:lpstr>Scoring Molecules: </vt:lpstr>
      <vt:lpstr>Scoring Molecules: </vt:lpstr>
      <vt:lpstr>Scoring Molecules: </vt:lpstr>
      <vt:lpstr>Scoring Molecules: </vt:lpstr>
      <vt:lpstr>Scoring Molecules: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 Curran</dc:creator>
  <cp:lastModifiedBy>Pete Curran</cp:lastModifiedBy>
  <cp:revision>29</cp:revision>
  <dcterms:created xsi:type="dcterms:W3CDTF">2020-08-05T10:47:17Z</dcterms:created>
  <dcterms:modified xsi:type="dcterms:W3CDTF">2020-08-06T12:45:52Z</dcterms:modified>
</cp:coreProperties>
</file>