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62" r:id="rId7"/>
    <p:sldId id="263" r:id="rId8"/>
    <p:sldId id="264" r:id="rId9"/>
    <p:sldId id="265" r:id="rId10"/>
    <p:sldId id="305" r:id="rId11"/>
    <p:sldId id="267" r:id="rId12"/>
    <p:sldId id="306" r:id="rId13"/>
    <p:sldId id="307" r:id="rId14"/>
    <p:sldId id="309" r:id="rId15"/>
    <p:sldId id="310" r:id="rId16"/>
    <p:sldId id="319" r:id="rId17"/>
    <p:sldId id="268" r:id="rId18"/>
    <p:sldId id="311" r:id="rId19"/>
    <p:sldId id="312" r:id="rId20"/>
    <p:sldId id="320" r:id="rId21"/>
    <p:sldId id="314" r:id="rId22"/>
    <p:sldId id="270" r:id="rId23"/>
    <p:sldId id="316" r:id="rId24"/>
    <p:sldId id="315" r:id="rId25"/>
    <p:sldId id="317" r:id="rId26"/>
    <p:sldId id="318" r:id="rId27"/>
    <p:sldId id="321" r:id="rId28"/>
    <p:sldId id="271"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0504"/>
    <a:srgbClr val="F877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86"/>
    <p:restoredTop sz="94724"/>
  </p:normalViewPr>
  <p:slideViewPr>
    <p:cSldViewPr snapToGrid="0" snapToObjects="1">
      <p:cViewPr varScale="1">
        <p:scale>
          <a:sx n="104" d="100"/>
          <a:sy n="104" d="100"/>
        </p:scale>
        <p:origin x="224" y="872"/>
      </p:cViewPr>
      <p:guideLst>
        <p:guide orient="horz" pos="529"/>
        <p:guide pos="529"/>
        <p:guide orient="horz" pos="886"/>
        <p:guide orient="horz" pos="4046"/>
        <p:guide orient="horz" pos="3761"/>
        <p:guide pos="7151"/>
        <p:guide orient="horz"/>
        <p:guide orient="horz" pos="2150"/>
        <p:guide pos="3865"/>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1.wmf"/><Relationship Id="rId4" Type="http://schemas.openxmlformats.org/officeDocument/2006/relationships/image" Target="../media/image38.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8DF2C-48CD-2F47-94CA-CD8AC056331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A7046-F370-CA44-A09C-93B5FDE0432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94A7046-F370-CA44-A09C-93B5FDE04322}"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21.wmf"/><Relationship Id="rId7" Type="http://schemas.openxmlformats.org/officeDocument/2006/relationships/oleObject" Target="../embeddings/oleObject3.bin"/><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7.png"/><Relationship Id="rId3" Type="http://schemas.openxmlformats.org/officeDocument/2006/relationships/image" Target="../media/image6.png"/><Relationship Id="rId23" Type="http://schemas.openxmlformats.org/officeDocument/2006/relationships/notesSlide" Target="../notesSlides/notesSlide19.xml"/><Relationship Id="rId22" Type="http://schemas.openxmlformats.org/officeDocument/2006/relationships/vmlDrawing" Target="../drawings/vmlDrawing2.vml"/><Relationship Id="rId21" Type="http://schemas.openxmlformats.org/officeDocument/2006/relationships/slideLayout" Target="../slideLayouts/slideLayout1.xml"/><Relationship Id="rId20" Type="http://schemas.openxmlformats.org/officeDocument/2006/relationships/image" Target="../media/image27.wmf"/><Relationship Id="rId2" Type="http://schemas.openxmlformats.org/officeDocument/2006/relationships/image" Target="../media/image5.png"/><Relationship Id="rId19" Type="http://schemas.openxmlformats.org/officeDocument/2006/relationships/oleObject" Target="../embeddings/oleObject9.bin"/><Relationship Id="rId18" Type="http://schemas.openxmlformats.org/officeDocument/2006/relationships/image" Target="../media/image26.wmf"/><Relationship Id="rId17" Type="http://schemas.openxmlformats.org/officeDocument/2006/relationships/oleObject" Target="../embeddings/oleObject8.bin"/><Relationship Id="rId16" Type="http://schemas.openxmlformats.org/officeDocument/2006/relationships/image" Target="../media/image25.wmf"/><Relationship Id="rId15" Type="http://schemas.openxmlformats.org/officeDocument/2006/relationships/oleObject" Target="../embeddings/oleObject7.bin"/><Relationship Id="rId14" Type="http://schemas.openxmlformats.org/officeDocument/2006/relationships/image" Target="../media/image24.wmf"/><Relationship Id="rId13" Type="http://schemas.openxmlformats.org/officeDocument/2006/relationships/oleObject" Target="../embeddings/oleObject6.bin"/><Relationship Id="rId12" Type="http://schemas.openxmlformats.org/officeDocument/2006/relationships/image" Target="../media/image23.wmf"/><Relationship Id="rId11" Type="http://schemas.openxmlformats.org/officeDocument/2006/relationships/oleObject" Target="../embeddings/oleObject5.bin"/><Relationship Id="rId10" Type="http://schemas.openxmlformats.org/officeDocument/2006/relationships/image" Target="../media/image22.wmf"/><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9.wmf"/><Relationship Id="rId7" Type="http://schemas.openxmlformats.org/officeDocument/2006/relationships/oleObject" Target="../embeddings/oleObject11.bin"/><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20.xml"/><Relationship Id="rId10" Type="http://schemas.openxmlformats.org/officeDocument/2006/relationships/vmlDrawing" Target="../drawings/vmlDrawing3.v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31.wmf"/><Relationship Id="rId7" Type="http://schemas.openxmlformats.org/officeDocument/2006/relationships/oleObject" Target="../embeddings/oleObject13.bin"/><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5" Type="http://schemas.openxmlformats.org/officeDocument/2006/relationships/notesSlide" Target="../notesSlides/notesSlide21.xml"/><Relationship Id="rId14" Type="http://schemas.openxmlformats.org/officeDocument/2006/relationships/vmlDrawing" Target="../drawings/vmlDrawing4.vml"/><Relationship Id="rId13" Type="http://schemas.openxmlformats.org/officeDocument/2006/relationships/slideLayout" Target="../slideLayouts/slideLayout1.xml"/><Relationship Id="rId12" Type="http://schemas.openxmlformats.org/officeDocument/2006/relationships/image" Target="../media/image33.wmf"/><Relationship Id="rId11" Type="http://schemas.openxmlformats.org/officeDocument/2006/relationships/oleObject" Target="../embeddings/oleObject15.bin"/><Relationship Id="rId10" Type="http://schemas.openxmlformats.org/officeDocument/2006/relationships/image" Target="../media/image32.wmf"/><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35.wmf"/><Relationship Id="rId7" Type="http://schemas.openxmlformats.org/officeDocument/2006/relationships/oleObject" Target="../embeddings/oleObject17.bin"/><Relationship Id="rId6" Type="http://schemas.openxmlformats.org/officeDocument/2006/relationships/image" Target="../media/image34.wmf"/><Relationship Id="rId5" Type="http://schemas.openxmlformats.org/officeDocument/2006/relationships/oleObject" Target="../embeddings/oleObject16.bin"/><Relationship Id="rId4" Type="http://schemas.openxmlformats.org/officeDocument/2006/relationships/image" Target="../media/image7.png"/><Relationship Id="rId3" Type="http://schemas.openxmlformats.org/officeDocument/2006/relationships/image" Target="../media/image6.png"/><Relationship Id="rId22" Type="http://schemas.openxmlformats.org/officeDocument/2006/relationships/notesSlide" Target="../notesSlides/notesSlide22.xml"/><Relationship Id="rId21" Type="http://schemas.openxmlformats.org/officeDocument/2006/relationships/vmlDrawing" Target="../drawings/vmlDrawing5.vml"/><Relationship Id="rId20" Type="http://schemas.openxmlformats.org/officeDocument/2006/relationships/slideLayout" Target="../slideLayouts/slideLayout1.xml"/><Relationship Id="rId2" Type="http://schemas.openxmlformats.org/officeDocument/2006/relationships/image" Target="../media/image5.png"/><Relationship Id="rId19" Type="http://schemas.openxmlformats.org/officeDocument/2006/relationships/image" Target="../media/image40.wmf"/><Relationship Id="rId18" Type="http://schemas.openxmlformats.org/officeDocument/2006/relationships/oleObject" Target="../embeddings/oleObject22.bin"/><Relationship Id="rId17" Type="http://schemas.openxmlformats.org/officeDocument/2006/relationships/image" Target="../media/image39.wmf"/><Relationship Id="rId16" Type="http://schemas.openxmlformats.org/officeDocument/2006/relationships/oleObject" Target="../embeddings/oleObject21.bin"/><Relationship Id="rId15" Type="http://schemas.openxmlformats.org/officeDocument/2006/relationships/image" Target="../media/image31.wmf"/><Relationship Id="rId14" Type="http://schemas.openxmlformats.org/officeDocument/2006/relationships/oleObject" Target="../embeddings/oleObject20.bin"/><Relationship Id="rId13" Type="http://schemas.openxmlformats.org/officeDocument/2006/relationships/image" Target="../media/image38.wmf"/><Relationship Id="rId12" Type="http://schemas.openxmlformats.org/officeDocument/2006/relationships/oleObject" Target="../embeddings/oleObject19.bin"/><Relationship Id="rId11" Type="http://schemas.openxmlformats.org/officeDocument/2006/relationships/image" Target="../media/image37.png"/><Relationship Id="rId10" Type="http://schemas.openxmlformats.org/officeDocument/2006/relationships/image" Target="../media/image36.wmf"/><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41.wmf"/><Relationship Id="rId7" Type="http://schemas.openxmlformats.org/officeDocument/2006/relationships/oleObject" Target="../embeddings/oleObject24.bin"/><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5" Type="http://schemas.openxmlformats.org/officeDocument/2006/relationships/notesSlide" Target="../notesSlides/notesSlide23.xml"/><Relationship Id="rId14" Type="http://schemas.openxmlformats.org/officeDocument/2006/relationships/vmlDrawing" Target="../drawings/vmlDrawing6.vml"/><Relationship Id="rId13" Type="http://schemas.openxmlformats.org/officeDocument/2006/relationships/slideLayout" Target="../slideLayouts/slideLayout1.xml"/><Relationship Id="rId12" Type="http://schemas.openxmlformats.org/officeDocument/2006/relationships/image" Target="../media/image43.wmf"/><Relationship Id="rId11" Type="http://schemas.openxmlformats.org/officeDocument/2006/relationships/oleObject" Target="../embeddings/oleObject26.bin"/><Relationship Id="rId10" Type="http://schemas.openxmlformats.org/officeDocument/2006/relationships/image" Target="../media/image42.wmf"/><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image" Target="../media/image4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1.svg"/><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4.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3947160" y="2503544"/>
            <a:ext cx="4297680" cy="1241859"/>
            <a:chOff x="3947160" y="2503544"/>
            <a:chExt cx="4297680" cy="1241859"/>
          </a:xfrm>
        </p:grpSpPr>
        <p:sp>
          <p:nvSpPr>
            <p:cNvPr id="4" name="文本框 3"/>
            <p:cNvSpPr txBox="1"/>
            <p:nvPr/>
          </p:nvSpPr>
          <p:spPr>
            <a:xfrm>
              <a:off x="3947160" y="2503544"/>
              <a:ext cx="4297680" cy="922020"/>
            </a:xfrm>
            <a:prstGeom prst="rect">
              <a:avLst/>
            </a:prstGeom>
            <a:noFill/>
          </p:spPr>
          <p:txBody>
            <a:bodyPr wrap="none" rtlCol="0">
              <a:spAutoFit/>
            </a:bodyPr>
            <a:lstStyle/>
            <a:p>
              <a:pPr algn="ctr"/>
              <a:r>
                <a:rPr kumimoji="1" lang="zh-CN" altLang="en-US" sz="5400" b="1" spc="300" dirty="0">
                  <a:ln w="9525">
                    <a:noFill/>
                  </a:ln>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信息年龄</a:t>
              </a:r>
              <a:r>
                <a:rPr kumimoji="1" lang="en-US" altLang="zh-CN" sz="5400" b="1" spc="300" dirty="0">
                  <a:ln w="9525">
                    <a:noFill/>
                  </a:ln>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AoI</a:t>
              </a:r>
              <a:endParaRPr kumimoji="1" lang="en-US" altLang="zh-CN" sz="5400" b="1" spc="300" dirty="0">
                <a:ln w="9525">
                  <a:noFill/>
                </a:ln>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p:cNvSpPr txBox="1"/>
            <p:nvPr/>
          </p:nvSpPr>
          <p:spPr>
            <a:xfrm>
              <a:off x="4424939" y="3331383"/>
              <a:ext cx="3279775" cy="414020"/>
            </a:xfrm>
            <a:prstGeom prst="rect">
              <a:avLst/>
            </a:prstGeom>
            <a:noFill/>
          </p:spPr>
          <p:txBody>
            <a:bodyPr wrap="none" rtlCol="0">
              <a:spAutoFit/>
            </a:bodyPr>
            <a:lstStyle/>
            <a:p>
              <a:pPr algn="ctr"/>
              <a:r>
                <a:rPr kumimoji="1" lang="en-US" altLang="zh-CN" sz="2100" spc="4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rPr>
                <a:t>Age of Information</a:t>
              </a:r>
              <a:endParaRPr kumimoji="1" lang="en-US" altLang="zh-CN" sz="2100" spc="400" dirty="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10"/>
          <p:cNvGrpSpPr/>
          <p:nvPr/>
        </p:nvGrpSpPr>
        <p:grpSpPr>
          <a:xfrm>
            <a:off x="0" y="79577"/>
            <a:ext cx="12192000" cy="3911656"/>
            <a:chOff x="0" y="79577"/>
            <a:chExt cx="12192000" cy="3911656"/>
          </a:xfrm>
        </p:grpSpPr>
        <p:pic>
          <p:nvPicPr>
            <p:cNvPr id="8" name="图片 7"/>
            <p:cNvPicPr>
              <a:picLocks noChangeAspect="1"/>
            </p:cNvPicPr>
            <p:nvPr/>
          </p:nvPicPr>
          <p:blipFill>
            <a:blip r:embed="rId2"/>
            <a:stretch>
              <a:fillRect/>
            </a:stretch>
          </p:blipFill>
          <p:spPr>
            <a:xfrm>
              <a:off x="5457713" y="1011739"/>
              <a:ext cx="1276573" cy="1125400"/>
            </a:xfrm>
            <a:prstGeom prst="rect">
              <a:avLst/>
            </a:prstGeom>
          </p:spPr>
        </p:pic>
        <p:pic>
          <p:nvPicPr>
            <p:cNvPr id="12" name="图片 11" descr="图片包含 游戏机, 物体, 钟表, 标志&#10;&#10;描述已自动生成"/>
            <p:cNvPicPr>
              <a:picLocks noChangeAspect="1"/>
            </p:cNvPicPr>
            <p:nvPr/>
          </p:nvPicPr>
          <p:blipFill>
            <a:blip r:embed="rId3"/>
            <a:stretch>
              <a:fillRect/>
            </a:stretch>
          </p:blipFill>
          <p:spPr>
            <a:xfrm>
              <a:off x="4572686" y="79577"/>
              <a:ext cx="3046628" cy="615185"/>
            </a:xfrm>
            <a:prstGeom prst="rect">
              <a:avLst/>
            </a:prstGeom>
          </p:spPr>
        </p:pic>
        <p:cxnSp>
          <p:nvCxnSpPr>
            <p:cNvPr id="14" name="直线连接符 13"/>
            <p:cNvCxnSpPr/>
            <p:nvPr/>
          </p:nvCxnSpPr>
          <p:spPr>
            <a:xfrm>
              <a:off x="0" y="3991233"/>
              <a:ext cx="12192000" cy="0"/>
            </a:xfrm>
            <a:prstGeom prst="line">
              <a:avLst/>
            </a:prstGeom>
            <a:ln w="57150">
              <a:gradFill>
                <a:gsLst>
                  <a:gs pos="0">
                    <a:schemeClr val="accent1">
                      <a:lumMod val="0"/>
                      <a:lumOff val="100000"/>
                      <a:alpha val="0"/>
                    </a:schemeClr>
                  </a:gs>
                  <a:gs pos="100000">
                    <a:schemeClr val="accent1">
                      <a:lumMod val="0"/>
                      <a:lumOff val="100000"/>
                      <a:alpha val="0"/>
                    </a:schemeClr>
                  </a:gs>
                  <a:gs pos="51000">
                    <a:srgbClr val="C00000">
                      <a:alpha val="88000"/>
                    </a:srgb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799842" y="4772657"/>
            <a:ext cx="2231732" cy="1210694"/>
            <a:chOff x="4799842" y="4772657"/>
            <a:chExt cx="2231732" cy="1210694"/>
          </a:xfrm>
        </p:grpSpPr>
        <p:sp>
          <p:nvSpPr>
            <p:cNvPr id="22" name="文本框 21"/>
            <p:cNvSpPr txBox="1"/>
            <p:nvPr/>
          </p:nvSpPr>
          <p:spPr>
            <a:xfrm>
              <a:off x="5330443" y="5707761"/>
              <a:ext cx="1612265" cy="275590"/>
            </a:xfrm>
            <a:prstGeom prst="rect">
              <a:avLst/>
            </a:prstGeom>
            <a:noFill/>
          </p:spPr>
          <p:txBody>
            <a:bodyPr wrap="none" rtlCol="0">
              <a:spAutoFit/>
            </a:bodyPr>
            <a:lstStyle/>
            <a:p>
              <a:pPr algn="ctr"/>
              <a:r>
                <a:rPr kumimoji="1" lang="en-US" altLang="zh-CN" sz="1200" spc="300" dirty="0">
                  <a:latin typeface="Arial" panose="020B0604020202020204" pitchFamily="34" charset="0"/>
                  <a:ea typeface="微软雅黑" panose="020B0503020204020204" pitchFamily="34" charset="-122"/>
                  <a:cs typeface="Arial" panose="020B0604020202020204" pitchFamily="34" charset="0"/>
                </a:rPr>
                <a:t>2021</a:t>
              </a:r>
              <a:r>
                <a:rPr kumimoji="1" lang="zh-CN" altLang="en-US" sz="1200" spc="300" dirty="0">
                  <a:latin typeface="Arial" panose="020B0604020202020204" pitchFamily="34" charset="0"/>
                  <a:ea typeface="微软雅黑" panose="020B0503020204020204" pitchFamily="34" charset="-122"/>
                  <a:cs typeface="Arial" panose="020B0604020202020204" pitchFamily="34" charset="0"/>
                </a:rPr>
                <a:t>年</a:t>
              </a:r>
              <a:r>
                <a:rPr kumimoji="1" lang="en-US" altLang="zh-CN" sz="1200" spc="300" dirty="0">
                  <a:latin typeface="Arial" panose="020B0604020202020204" pitchFamily="34" charset="0"/>
                  <a:ea typeface="微软雅黑" panose="020B0503020204020204" pitchFamily="34" charset="-122"/>
                  <a:cs typeface="Arial" panose="020B0604020202020204" pitchFamily="34" charset="0"/>
                </a:rPr>
                <a:t>1</a:t>
              </a:r>
              <a:r>
                <a:rPr kumimoji="1" lang="zh-CN" altLang="en-US" sz="1200" spc="300" dirty="0">
                  <a:latin typeface="Arial" panose="020B0604020202020204" pitchFamily="34" charset="0"/>
                  <a:ea typeface="微软雅黑" panose="020B0503020204020204" pitchFamily="34" charset="-122"/>
                  <a:cs typeface="Arial" panose="020B0604020202020204" pitchFamily="34" charset="0"/>
                </a:rPr>
                <a:t>月</a:t>
              </a:r>
              <a:r>
                <a:rPr kumimoji="1" lang="en-US" altLang="zh-CN" sz="1200" spc="300" dirty="0">
                  <a:latin typeface="Arial" panose="020B0604020202020204" pitchFamily="34" charset="0"/>
                  <a:ea typeface="微软雅黑" panose="020B0503020204020204" pitchFamily="34" charset="-122"/>
                  <a:cs typeface="Arial" panose="020B0604020202020204" pitchFamily="34" charset="0"/>
                </a:rPr>
                <a:t>31</a:t>
              </a:r>
              <a:r>
                <a:rPr kumimoji="1" lang="zh-CN" altLang="en-US" sz="1200" spc="300" dirty="0">
                  <a:latin typeface="Arial" panose="020B0604020202020204" pitchFamily="34" charset="0"/>
                  <a:ea typeface="微软雅黑" panose="020B0503020204020204" pitchFamily="34" charset="-122"/>
                  <a:cs typeface="Arial" panose="020B0604020202020204" pitchFamily="34" charset="0"/>
                </a:rPr>
                <a:t>日</a:t>
              </a:r>
              <a:endParaRPr kumimoji="1" lang="zh-CN" altLang="en-US" sz="1200" spc="3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4799842" y="4819012"/>
              <a:ext cx="1146468" cy="338554"/>
            </a:xfrm>
            <a:prstGeom prst="rect">
              <a:avLst/>
            </a:prstGeom>
            <a:noFill/>
          </p:spPr>
          <p:txBody>
            <a:bodyPr wrap="none" rtlCol="0">
              <a:spAutoFit/>
            </a:bodyPr>
            <a:lstStyle/>
            <a:p>
              <a:pPr algn="ctr"/>
              <a:r>
                <a:rPr kumimoji="1" lang="zh-CN" altLang="en-US" sz="1600" spc="900" dirty="0">
                  <a:latin typeface="Arial" panose="020B0604020202020204" pitchFamily="34" charset="0"/>
                  <a:ea typeface="微软雅黑" panose="020B0503020204020204" pitchFamily="34" charset="-122"/>
                  <a:cs typeface="Arial" panose="020B0604020202020204" pitchFamily="34" charset="0"/>
                </a:rPr>
                <a:t>汇报人</a:t>
              </a:r>
              <a:endParaRPr kumimoji="1" lang="zh-CN" altLang="en-US" sz="1600" spc="9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6721694" y="4772657"/>
              <a:ext cx="309880" cy="337185"/>
            </a:xfrm>
            <a:prstGeom prst="rect">
              <a:avLst/>
            </a:prstGeom>
            <a:noFill/>
          </p:spPr>
          <p:txBody>
            <a:bodyPr wrap="none" rtlCol="0">
              <a:spAutoFit/>
            </a:bodyPr>
            <a:lstStyle/>
            <a:p>
              <a:pPr algn="ctr"/>
              <a:endParaRPr kumimoji="1" lang="zh-CN" altLang="en-US" sz="1600" spc="250" dirty="0">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6110393" y="4772756"/>
              <a:ext cx="817880" cy="429895"/>
            </a:xfrm>
            <a:prstGeom prst="rect">
              <a:avLst/>
            </a:prstGeom>
            <a:noFill/>
          </p:spPr>
          <p:txBody>
            <a:bodyPr wrap="none" rtlCol="0">
              <a:spAutoFit/>
            </a:bodyPr>
            <a:lstStyle/>
            <a:p>
              <a:pPr algn="ctr"/>
              <a:r>
                <a:rPr kumimoji="1" lang="zh-CN" altLang="en-US" sz="2200" b="1" spc="300" dirty="0">
                  <a:latin typeface="Arial" panose="020B0604020202020204" pitchFamily="34" charset="0"/>
                  <a:ea typeface="微软雅黑" panose="020B0503020204020204" pitchFamily="34" charset="-122"/>
                  <a:cs typeface="Arial" panose="020B0604020202020204" pitchFamily="34" charset="0"/>
                </a:rPr>
                <a:t>张秋</a:t>
              </a:r>
              <a:endParaRPr kumimoji="1" lang="zh-CN" altLang="en-US" sz="2200" b="1" spc="300" dirty="0">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5" name="组合 24"/>
          <p:cNvGrpSpPr/>
          <p:nvPr/>
        </p:nvGrpSpPr>
        <p:grpSpPr>
          <a:xfrm>
            <a:off x="0" y="-1"/>
            <a:ext cx="12192000" cy="6858002"/>
            <a:chOff x="0" y="-1"/>
            <a:chExt cx="12192000" cy="6858002"/>
          </a:xfrm>
        </p:grpSpPr>
        <p:sp>
          <p:nvSpPr>
            <p:cNvPr id="29" name="矩形 2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矩形 2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矩形 3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2" name="组合 31"/>
          <p:cNvGrpSpPr/>
          <p:nvPr/>
        </p:nvGrpSpPr>
        <p:grpSpPr>
          <a:xfrm>
            <a:off x="133400" y="140547"/>
            <a:ext cx="11901234" cy="6795389"/>
            <a:chOff x="133400" y="140547"/>
            <a:chExt cx="11901234" cy="6795389"/>
          </a:xfrm>
        </p:grpSpPr>
        <p:pic>
          <p:nvPicPr>
            <p:cNvPr id="33" name="图片 3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4" name="图片 3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5" name="图片 3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优化</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395605" y="1084580"/>
            <a:ext cx="11320145" cy="570865"/>
          </a:xfrm>
          <a:prstGeom prst="rect">
            <a:avLst/>
          </a:prstGeom>
          <a:noFill/>
        </p:spPr>
        <p:txBody>
          <a:bodyPr wrap="square" rtlCol="0">
            <a:spAutoFit/>
          </a:bodyPr>
          <a:p>
            <a:pPr algn="ctr">
              <a:lnSpc>
                <a:spcPct val="130000"/>
              </a:lnSpc>
            </a:pPr>
            <a:r>
              <a:rPr kumimoji="1" lang="zh-CN" altLang="en-US" sz="2400" dirty="0">
                <a:latin typeface="微软雅黑" panose="020B0503020204020204" pitchFamily="34" charset="-122"/>
                <a:ea typeface="微软雅黑" panose="020B0503020204020204" pitchFamily="34" charset="-122"/>
              </a:rPr>
              <a:t>方法一：集中于无限大小队列，</a:t>
            </a:r>
            <a:r>
              <a:rPr kumimoji="1" lang="zh-CN" altLang="en-US" sz="2400" dirty="0">
                <a:latin typeface="微软雅黑" panose="020B0503020204020204" pitchFamily="34" charset="-122"/>
                <a:ea typeface="微软雅黑" panose="020B0503020204020204" pitchFamily="34" charset="-122"/>
              </a:rPr>
              <a:t>基于</a:t>
            </a:r>
            <a:r>
              <a:rPr kumimoji="1" lang="en-US" altLang="zh-CN" sz="2400" dirty="0">
                <a:latin typeface="微软雅黑" panose="020B0503020204020204" pitchFamily="34" charset="-122"/>
                <a:ea typeface="微软雅黑" panose="020B0503020204020204" pitchFamily="34" charset="-122"/>
              </a:rPr>
              <a:t>last-come-first-served(LCFS)</a:t>
            </a:r>
            <a:r>
              <a:rPr kumimoji="1" lang="zh-CN" altLang="en-US" sz="2400" dirty="0">
                <a:latin typeface="微软雅黑" panose="020B0503020204020204" pitchFamily="34" charset="-122"/>
                <a:ea typeface="微软雅黑" panose="020B0503020204020204" pitchFamily="34" charset="-122"/>
              </a:rPr>
              <a:t>的排队原则</a:t>
            </a:r>
            <a:endParaRPr kumimoji="1" lang="zh-CN" altLang="en-US" sz="2400"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756410" y="1655445"/>
            <a:ext cx="8679815" cy="45777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5" name="组合 24"/>
          <p:cNvGrpSpPr/>
          <p:nvPr/>
        </p:nvGrpSpPr>
        <p:grpSpPr>
          <a:xfrm>
            <a:off x="0" y="-1"/>
            <a:ext cx="12192000" cy="6858002"/>
            <a:chOff x="0" y="-1"/>
            <a:chExt cx="12192000" cy="6858002"/>
          </a:xfrm>
        </p:grpSpPr>
        <p:sp>
          <p:nvSpPr>
            <p:cNvPr id="29" name="矩形 2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矩形 2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矩形 3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2" name="组合 31"/>
          <p:cNvGrpSpPr/>
          <p:nvPr/>
        </p:nvGrpSpPr>
        <p:grpSpPr>
          <a:xfrm>
            <a:off x="133400" y="140547"/>
            <a:ext cx="11901234" cy="6795389"/>
            <a:chOff x="133400" y="140547"/>
            <a:chExt cx="11901234" cy="6795389"/>
          </a:xfrm>
        </p:grpSpPr>
        <p:pic>
          <p:nvPicPr>
            <p:cNvPr id="33" name="图片 3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4" name="图片 3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5" name="图片 3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优化</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334645" y="984885"/>
            <a:ext cx="11522710" cy="570865"/>
          </a:xfrm>
          <a:prstGeom prst="rect">
            <a:avLst/>
          </a:prstGeom>
          <a:noFill/>
        </p:spPr>
        <p:txBody>
          <a:bodyPr wrap="square" rtlCol="0">
            <a:spAutoFit/>
          </a:bodyPr>
          <a:p>
            <a:pPr algn="ctr">
              <a:lnSpc>
                <a:spcPct val="130000"/>
              </a:lnSpc>
            </a:pPr>
            <a:r>
              <a:rPr kumimoji="1" lang="zh-CN" altLang="en-US" sz="2400" dirty="0">
                <a:latin typeface="微软雅黑" panose="020B0503020204020204" pitchFamily="34" charset="-122"/>
                <a:ea typeface="微软雅黑" panose="020B0503020204020204" pitchFamily="34" charset="-122"/>
              </a:rPr>
              <a:t>方法二：集中于有限大小队列，采用数据包管理方案。有三种数据包管理策略。</a:t>
            </a:r>
            <a:endParaRPr kumimoji="1"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77850" y="1800225"/>
            <a:ext cx="2430145" cy="4092575"/>
          </a:xfrm>
          <a:prstGeom prst="rect">
            <a:avLst/>
          </a:prstGeom>
          <a:noFill/>
        </p:spPr>
        <p:txBody>
          <a:bodyPr wrap="square" rtlCol="0">
            <a:spAutoFit/>
          </a:bodyPr>
          <a:p>
            <a:pPr algn="l">
              <a:lnSpc>
                <a:spcPct val="130000"/>
              </a:lnSpc>
            </a:pPr>
            <a:r>
              <a:rPr kumimoji="1" lang="zh-CN" altLang="en-US" sz="2000" dirty="0">
                <a:latin typeface="Calibri" panose="020F0502020204030204" charset="0"/>
                <a:ea typeface="微软雅黑" panose="020B0503020204020204" pitchFamily="34" charset="-122"/>
              </a:rPr>
              <a:t>①一个数据包到达时，若服务器正被另一个数据包占用，则丢弃到达的数据包，若服务器空闲立即接受服务。意味着队列中没有等待的数据包，系统容量为服务器中的数据包</a:t>
            </a:r>
            <a:r>
              <a:rPr kumimoji="1" lang="zh-CN" altLang="en-US" sz="2000" dirty="0">
                <a:latin typeface="Calibri" panose="020F0502020204030204" charset="0"/>
                <a:ea typeface="微软雅黑" panose="020B0503020204020204" pitchFamily="34" charset="-122"/>
              </a:rPr>
              <a:t>。</a:t>
            </a:r>
            <a:endParaRPr kumimoji="1" lang="zh-CN" altLang="en-US" sz="2000" dirty="0">
              <a:latin typeface="Calibri" panose="020F0502020204030204" charset="0"/>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3738880" y="1634490"/>
            <a:ext cx="6983095" cy="4563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5" name="组合 24"/>
          <p:cNvGrpSpPr/>
          <p:nvPr/>
        </p:nvGrpSpPr>
        <p:grpSpPr>
          <a:xfrm>
            <a:off x="0" y="-1"/>
            <a:ext cx="12192000" cy="6858002"/>
            <a:chOff x="0" y="-1"/>
            <a:chExt cx="12192000" cy="6858002"/>
          </a:xfrm>
        </p:grpSpPr>
        <p:sp>
          <p:nvSpPr>
            <p:cNvPr id="29" name="矩形 2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矩形 2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矩形 3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2" name="组合 31"/>
          <p:cNvGrpSpPr/>
          <p:nvPr/>
        </p:nvGrpSpPr>
        <p:grpSpPr>
          <a:xfrm>
            <a:off x="133400" y="140547"/>
            <a:ext cx="11901234" cy="6795389"/>
            <a:chOff x="133400" y="140547"/>
            <a:chExt cx="11901234" cy="6795389"/>
          </a:xfrm>
        </p:grpSpPr>
        <p:pic>
          <p:nvPicPr>
            <p:cNvPr id="33" name="图片 3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4" name="图片 3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5" name="图片 3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优化</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334645" y="984885"/>
            <a:ext cx="11522710" cy="570865"/>
          </a:xfrm>
          <a:prstGeom prst="rect">
            <a:avLst/>
          </a:prstGeom>
          <a:noFill/>
        </p:spPr>
        <p:txBody>
          <a:bodyPr wrap="square" rtlCol="0">
            <a:spAutoFit/>
          </a:bodyPr>
          <a:p>
            <a:pPr algn="ctr">
              <a:lnSpc>
                <a:spcPct val="130000"/>
              </a:lnSpc>
            </a:pPr>
            <a:r>
              <a:rPr kumimoji="1" lang="zh-CN" altLang="en-US" sz="2400" dirty="0">
                <a:latin typeface="微软雅黑" panose="020B0503020204020204" pitchFamily="34" charset="-122"/>
                <a:ea typeface="微软雅黑" panose="020B0503020204020204" pitchFamily="34" charset="-122"/>
              </a:rPr>
              <a:t>方法二：集中于有限大小队列，采用数据包管理方案。有三种数据包管理策略。</a:t>
            </a:r>
            <a:endParaRPr kumimoji="1"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4655" y="1653540"/>
            <a:ext cx="2430145" cy="4492625"/>
          </a:xfrm>
          <a:prstGeom prst="rect">
            <a:avLst/>
          </a:prstGeom>
          <a:noFill/>
        </p:spPr>
        <p:txBody>
          <a:bodyPr wrap="square" rtlCol="0">
            <a:spAutoFit/>
          </a:bodyPr>
          <a:p>
            <a:pPr algn="l">
              <a:lnSpc>
                <a:spcPct val="130000"/>
              </a:lnSpc>
            </a:pPr>
            <a:r>
              <a:rPr kumimoji="1" lang="zh-CN" altLang="en-US" sz="2000" dirty="0">
                <a:latin typeface="微软雅黑" panose="020B0503020204020204" pitchFamily="34" charset="-122"/>
                <a:ea typeface="微软雅黑" panose="020B0503020204020204" pitchFamily="34" charset="-122"/>
              </a:rPr>
              <a:t>②一个数据包到达时，若服务器和单个队列位置都被占用，则丢弃，若队列位置空闲则排队等待，若两个位置都空闲直接接受服务。系统容量为队列中的一个数据包和服务中的一个数据包。</a:t>
            </a:r>
            <a:endParaRPr kumimoji="1"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3450590" y="1653540"/>
            <a:ext cx="7221220" cy="4491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5" name="组合 24"/>
          <p:cNvGrpSpPr/>
          <p:nvPr/>
        </p:nvGrpSpPr>
        <p:grpSpPr>
          <a:xfrm>
            <a:off x="0" y="-1"/>
            <a:ext cx="12192000" cy="6858002"/>
            <a:chOff x="0" y="-1"/>
            <a:chExt cx="12192000" cy="6858002"/>
          </a:xfrm>
        </p:grpSpPr>
        <p:sp>
          <p:nvSpPr>
            <p:cNvPr id="29" name="矩形 2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矩形 2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矩形 3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2" name="组合 31"/>
          <p:cNvGrpSpPr/>
          <p:nvPr/>
        </p:nvGrpSpPr>
        <p:grpSpPr>
          <a:xfrm>
            <a:off x="133400" y="140547"/>
            <a:ext cx="11901234" cy="6795389"/>
            <a:chOff x="133400" y="140547"/>
            <a:chExt cx="11901234" cy="6795389"/>
          </a:xfrm>
        </p:grpSpPr>
        <p:pic>
          <p:nvPicPr>
            <p:cNvPr id="33" name="图片 3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4" name="图片 3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5" name="图片 3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优化</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334645" y="984885"/>
            <a:ext cx="11522710" cy="570865"/>
          </a:xfrm>
          <a:prstGeom prst="rect">
            <a:avLst/>
          </a:prstGeom>
          <a:noFill/>
        </p:spPr>
        <p:txBody>
          <a:bodyPr wrap="square" rtlCol="0">
            <a:spAutoFit/>
          </a:bodyPr>
          <a:p>
            <a:pPr algn="ctr">
              <a:lnSpc>
                <a:spcPct val="130000"/>
              </a:lnSpc>
            </a:pPr>
            <a:r>
              <a:rPr kumimoji="1" lang="zh-CN" altLang="en-US" sz="2400" dirty="0">
                <a:latin typeface="微软雅黑" panose="020B0503020204020204" pitchFamily="34" charset="-122"/>
                <a:ea typeface="微软雅黑" panose="020B0503020204020204" pitchFamily="34" charset="-122"/>
              </a:rPr>
              <a:t>方法二：集中于有限大小队列，采用数据包管理方案。有三种数据包管理策略。</a:t>
            </a:r>
            <a:endParaRPr kumimoji="1"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34645" y="1771650"/>
            <a:ext cx="2430145" cy="3291840"/>
          </a:xfrm>
          <a:prstGeom prst="rect">
            <a:avLst/>
          </a:prstGeom>
          <a:noFill/>
        </p:spPr>
        <p:txBody>
          <a:bodyPr wrap="square" rtlCol="0">
            <a:spAutoFit/>
          </a:bodyPr>
          <a:p>
            <a:pPr algn="l">
              <a:lnSpc>
                <a:spcPct val="130000"/>
              </a:lnSpc>
            </a:pPr>
            <a:r>
              <a:rPr kumimoji="1" lang="zh-CN" altLang="en-US" sz="2000" dirty="0">
                <a:latin typeface="微软雅黑" panose="020B0503020204020204" pitchFamily="34" charset="-122"/>
                <a:ea typeface="微软雅黑" panose="020B0503020204020204" pitchFamily="34" charset="-122"/>
              </a:rPr>
              <a:t>③一个数据包到达时，服务器被占用，新到达的数据包可以保持在等待传输的队列中，但是，等待传输的数据包会被新生成的数据包替换。</a:t>
            </a:r>
            <a:endParaRPr kumimoji="1" lang="zh-CN" altLang="en-US"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3365500" y="1771650"/>
            <a:ext cx="7175500" cy="4355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alphaModFix amt="3000"/>
          </a:blip>
          <a:srcRect l="31594" r="24278" b="51573"/>
          <a:stretch>
            <a:fillRect/>
          </a:stretch>
        </p:blipFill>
        <p:spPr>
          <a:xfrm>
            <a:off x="0" y="830209"/>
            <a:ext cx="6230698" cy="6027791"/>
          </a:xfrm>
          <a:prstGeom prst="rect">
            <a:avLst/>
          </a:prstGeom>
        </p:spPr>
      </p:pic>
      <p:grpSp>
        <p:nvGrpSpPr>
          <p:cNvPr id="2" name="组合 1"/>
          <p:cNvGrpSpPr/>
          <p:nvPr/>
        </p:nvGrpSpPr>
        <p:grpSpPr>
          <a:xfrm>
            <a:off x="569328" y="0"/>
            <a:ext cx="11622672" cy="6858000"/>
            <a:chOff x="569328" y="0"/>
            <a:chExt cx="11622672" cy="6858000"/>
          </a:xfrm>
        </p:grpSpPr>
        <p:sp>
          <p:nvSpPr>
            <p:cNvPr id="15" name="圆角矩形 14"/>
            <p:cNvSpPr/>
            <p:nvPr/>
          </p:nvSpPr>
          <p:spPr>
            <a:xfrm>
              <a:off x="569328" y="399595"/>
              <a:ext cx="270460" cy="10840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7658100" y="0"/>
              <a:ext cx="4533900" cy="6858000"/>
            </a:xfrm>
            <a:prstGeom prst="rect">
              <a:avLst/>
            </a:prstGeom>
          </p:spPr>
        </p:pic>
        <p:grpSp>
          <p:nvGrpSpPr>
            <p:cNvPr id="32" name="组合 31"/>
            <p:cNvGrpSpPr/>
            <p:nvPr/>
          </p:nvGrpSpPr>
          <p:grpSpPr>
            <a:xfrm>
              <a:off x="6840499" y="0"/>
              <a:ext cx="1709136" cy="6858000"/>
              <a:chOff x="6840499" y="0"/>
              <a:chExt cx="1709136" cy="6858000"/>
            </a:xfrm>
          </p:grpSpPr>
          <p:sp>
            <p:nvSpPr>
              <p:cNvPr id="28" name="平行四边形 27"/>
              <p:cNvSpPr/>
              <p:nvPr/>
            </p:nvSpPr>
            <p:spPr>
              <a:xfrm>
                <a:off x="7045271" y="0"/>
                <a:ext cx="1318220" cy="6858000"/>
              </a:xfrm>
              <a:prstGeom prst="parallelogram">
                <a:avLst>
                  <a:gd name="adj" fmla="val 432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平行四边形 29"/>
              <p:cNvSpPr/>
              <p:nvPr/>
            </p:nvSpPr>
            <p:spPr>
              <a:xfrm>
                <a:off x="6840499"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平行四边形 30"/>
              <p:cNvSpPr/>
              <p:nvPr/>
            </p:nvSpPr>
            <p:spPr>
              <a:xfrm>
                <a:off x="7231415"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grpSp>
        <p:nvGrpSpPr>
          <p:cNvPr id="21" name="组合 20"/>
          <p:cNvGrpSpPr/>
          <p:nvPr/>
        </p:nvGrpSpPr>
        <p:grpSpPr>
          <a:xfrm>
            <a:off x="1245705" y="2399251"/>
            <a:ext cx="4880490" cy="1968480"/>
            <a:chOff x="1654599" y="2374005"/>
            <a:chExt cx="4880490" cy="1968480"/>
          </a:xfrm>
        </p:grpSpPr>
        <p:sp>
          <p:nvSpPr>
            <p:cNvPr id="22" name="文本框 21"/>
            <p:cNvSpPr txBox="1"/>
            <p:nvPr/>
          </p:nvSpPr>
          <p:spPr>
            <a:xfrm>
              <a:off x="1654599" y="2374005"/>
              <a:ext cx="1788795" cy="583565"/>
            </a:xfrm>
            <a:prstGeom prst="rect">
              <a:avLst/>
            </a:prstGeom>
            <a:noFill/>
          </p:spPr>
          <p:txBody>
            <a:bodyPr wrap="none" rtlCol="0">
              <a:spAutoFit/>
            </a:bodyPr>
            <a:lstStyle/>
            <a:p>
              <a:pPr algn="l"/>
              <a:r>
                <a:rPr kumimoji="1" lang="en-US" altLang="zh-CN"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rPr>
                <a:t>PART 3</a:t>
              </a:r>
              <a:endParaRPr kumimoji="1" lang="zh-CN" altLang="en-US"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654599" y="2958780"/>
              <a:ext cx="4297680" cy="922020"/>
            </a:xfrm>
            <a:prstGeom prst="rect">
              <a:avLst/>
            </a:prstGeom>
            <a:noFill/>
          </p:spPr>
          <p:txBody>
            <a:bodyPr wrap="none" rtlCol="0">
              <a:spAutoFit/>
            </a:bodyPr>
            <a:lstStyle/>
            <a:p>
              <a:pPr algn="l"/>
              <a:r>
                <a:rPr kumimoji="1" lang="en-US" altLang="zh-CN"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相关领域</a:t>
              </a:r>
              <a:endPar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1693787" y="3882110"/>
              <a:ext cx="4841302" cy="460375"/>
            </a:xfrm>
            <a:prstGeom prst="rect">
              <a:avLst/>
            </a:prstGeom>
            <a:noFill/>
          </p:spPr>
          <p:txBody>
            <a:bodyPr wrap="square" rtlCol="0">
              <a:spAutoFit/>
            </a:bodyPr>
            <a:lstStyle/>
            <a:p>
              <a:pPr algn="l"/>
              <a:r>
                <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rPr>
                <a:t>AoI related fields</a:t>
              </a:r>
              <a:endPar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0" y="-1"/>
            <a:ext cx="12192000" cy="6858002"/>
            <a:chOff x="0" y="-1"/>
            <a:chExt cx="12192000" cy="6858002"/>
          </a:xfrm>
        </p:grpSpPr>
        <p:sp>
          <p:nvSpPr>
            <p:cNvPr id="19" name="矩形 1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0" name="矩形 1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1" name="矩形 2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133400" y="140547"/>
            <a:ext cx="11901234" cy="6795389"/>
            <a:chOff x="133400" y="140547"/>
            <a:chExt cx="11901234" cy="6795389"/>
          </a:xfrm>
        </p:grpSpPr>
        <p:pic>
          <p:nvPicPr>
            <p:cNvPr id="23" name="图片 2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24" name="图片 2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29" name="图片 28"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03</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1596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相关领域</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40080" y="1945005"/>
            <a:ext cx="10911840" cy="2968625"/>
          </a:xfrm>
          <a:prstGeom prst="rect">
            <a:avLst/>
          </a:prstGeom>
          <a:noFill/>
        </p:spPr>
        <p:txBody>
          <a:bodyPr wrap="square" rtlCol="0">
            <a:spAutoFit/>
          </a:bodyPr>
          <a:p>
            <a:pPr algn="l">
              <a:lnSpc>
                <a:spcPct val="130000"/>
              </a:lnSpc>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在非互易无线链路中，发射端通过从接收机发送的反馈获得关于信道状态的信息</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，并在其自适应功能中使用该信息，对于时变信道，最终的发射机信道状态信息可能会因过时而失去其自</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适应值，这种效应，我们称之为信道状态信息的老化，是由无线信道中的动态过程引起的，例如衰落和干扰，除了信道动态，有限的信道</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资源不允许连续报告信道状态信息。由于报告开销和</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CSI</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及时性之间的权衡，我们就可以在基于信息年龄概念的框架下调查信道状态信息的价值。</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39971" y="1111222"/>
            <a:ext cx="755335" cy="707886"/>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01</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1395419" y="1265293"/>
            <a:ext cx="2473325"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信道状态信息</a:t>
            </a:r>
            <a:r>
              <a:rPr kumimoji="1" lang="en-US" altLang="zh-CN"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CSI</a:t>
            </a:r>
            <a:endParaRPr kumimoji="1" lang="en-US" altLang="zh-CN"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0" y="-1"/>
            <a:ext cx="12192000" cy="6858002"/>
            <a:chOff x="0" y="-1"/>
            <a:chExt cx="12192000" cy="6858002"/>
          </a:xfrm>
        </p:grpSpPr>
        <p:sp>
          <p:nvSpPr>
            <p:cNvPr id="19" name="矩形 1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0" name="矩形 1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1" name="矩形 2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133400" y="140547"/>
            <a:ext cx="11901234" cy="6795389"/>
            <a:chOff x="133400" y="140547"/>
            <a:chExt cx="11901234" cy="6795389"/>
          </a:xfrm>
        </p:grpSpPr>
        <p:pic>
          <p:nvPicPr>
            <p:cNvPr id="23" name="图片 2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24" name="图片 2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29" name="图片 28"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a:t>
            </a:r>
            <a:r>
              <a:rPr kumimoji="1" 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3</a:t>
            </a:r>
            <a:endParaRPr kumimoji="1" 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1596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相关领域</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40080" y="1725930"/>
            <a:ext cx="10911840" cy="1529715"/>
          </a:xfrm>
          <a:prstGeom prst="rect">
            <a:avLst/>
          </a:prstGeom>
          <a:noFill/>
        </p:spPr>
        <p:txBody>
          <a:bodyPr wrap="square" rtlCol="0">
            <a:spAutoFit/>
          </a:bodyPr>
          <a:p>
            <a:pPr algn="l">
              <a:lnSpc>
                <a:spcPct val="130000"/>
              </a:lnSpc>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由源</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目的地通信系统组成，在源处具有能量收集能力。能量的时变可用性和发射器处的电池约束会限制源处的数据包生成</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速率。因此研究随机能量收集系统如何影响目的地的</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AoI</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并找到最优策略是很有意义的。</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39971" y="1111222"/>
            <a:ext cx="748030" cy="706755"/>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1395419" y="1265293"/>
            <a:ext cx="4241165"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能量收集</a:t>
            </a:r>
            <a:r>
              <a:rPr kumimoji="1" lang="en-US" altLang="zh-CN"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Energy Harvesting</a:t>
            </a:r>
            <a:endParaRPr kumimoji="1" lang="en-US" altLang="zh-CN"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5"/>
          <a:stretch>
            <a:fillRect/>
          </a:stretch>
        </p:blipFill>
        <p:spPr>
          <a:xfrm>
            <a:off x="3013075" y="3255645"/>
            <a:ext cx="5805805" cy="3086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0" y="-1"/>
            <a:ext cx="12192000" cy="6858002"/>
            <a:chOff x="0" y="-1"/>
            <a:chExt cx="12192000" cy="6858002"/>
          </a:xfrm>
        </p:grpSpPr>
        <p:sp>
          <p:nvSpPr>
            <p:cNvPr id="19" name="矩形 1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0" name="矩形 19"/>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1" name="矩形 2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133400" y="140547"/>
            <a:ext cx="11901234" cy="6795389"/>
            <a:chOff x="133400" y="140547"/>
            <a:chExt cx="11901234" cy="6795389"/>
          </a:xfrm>
        </p:grpSpPr>
        <p:pic>
          <p:nvPicPr>
            <p:cNvPr id="23" name="图片 2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24" name="图片 2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29" name="图片 28"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03</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1596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相关领域</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40080" y="2084705"/>
            <a:ext cx="10911840" cy="2968625"/>
          </a:xfrm>
          <a:prstGeom prst="rect">
            <a:avLst/>
          </a:prstGeom>
          <a:noFill/>
        </p:spPr>
        <p:txBody>
          <a:bodyPr wrap="square" rtlCol="0">
            <a:spAutoFit/>
          </a:bodyPr>
          <a:p>
            <a:pPr algn="l">
              <a:lnSpc>
                <a:spcPct val="130000"/>
              </a:lnSpc>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链路调度是无线通信中的一个基本问题，被广泛研究，它的一个子问题就是链路激活问题，旨在确定信道中可以同时激活的链路数</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。最优调度策略通常由与某个成本相关的指标来控制。最常见的性能指标是链路的最大吞吐量（即单位时间内成功地传送数据的数量）或最小完成时间（成功传送数据所消耗的时间），</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AoI</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的概念则为优化调度开辟了一个新的研究方向，特别是因为完成时间的最小化通常会导致</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AoI</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的次优解。</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39971" y="1111222"/>
            <a:ext cx="748030" cy="706755"/>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03</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1395419" y="1265293"/>
            <a:ext cx="3683635"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调度策略（</a:t>
            </a:r>
            <a:r>
              <a:rPr kumimoji="1" lang="en-US" altLang="zh-CN"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Scheduling</a:t>
            </a:r>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alphaModFix amt="3000"/>
          </a:blip>
          <a:srcRect l="31594" r="24278" b="51573"/>
          <a:stretch>
            <a:fillRect/>
          </a:stretch>
        </p:blipFill>
        <p:spPr>
          <a:xfrm>
            <a:off x="0" y="830209"/>
            <a:ext cx="6230698" cy="6027791"/>
          </a:xfrm>
          <a:prstGeom prst="rect">
            <a:avLst/>
          </a:prstGeom>
        </p:spPr>
      </p:pic>
      <p:grpSp>
        <p:nvGrpSpPr>
          <p:cNvPr id="2" name="组合 1"/>
          <p:cNvGrpSpPr/>
          <p:nvPr/>
        </p:nvGrpSpPr>
        <p:grpSpPr>
          <a:xfrm>
            <a:off x="569328" y="0"/>
            <a:ext cx="11622672" cy="6858000"/>
            <a:chOff x="569328" y="0"/>
            <a:chExt cx="11622672" cy="6858000"/>
          </a:xfrm>
        </p:grpSpPr>
        <p:sp>
          <p:nvSpPr>
            <p:cNvPr id="15" name="圆角矩形 14"/>
            <p:cNvSpPr/>
            <p:nvPr/>
          </p:nvSpPr>
          <p:spPr>
            <a:xfrm>
              <a:off x="569328" y="399595"/>
              <a:ext cx="270460" cy="10840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7658100" y="0"/>
              <a:ext cx="4533900" cy="6858000"/>
            </a:xfrm>
            <a:prstGeom prst="rect">
              <a:avLst/>
            </a:prstGeom>
          </p:spPr>
        </p:pic>
        <p:grpSp>
          <p:nvGrpSpPr>
            <p:cNvPr id="32" name="组合 31"/>
            <p:cNvGrpSpPr/>
            <p:nvPr/>
          </p:nvGrpSpPr>
          <p:grpSpPr>
            <a:xfrm>
              <a:off x="6840499" y="0"/>
              <a:ext cx="1709136" cy="6858000"/>
              <a:chOff x="6840499" y="0"/>
              <a:chExt cx="1709136" cy="6858000"/>
            </a:xfrm>
          </p:grpSpPr>
          <p:sp>
            <p:nvSpPr>
              <p:cNvPr id="28" name="平行四边形 27"/>
              <p:cNvSpPr/>
              <p:nvPr/>
            </p:nvSpPr>
            <p:spPr>
              <a:xfrm>
                <a:off x="7045271" y="0"/>
                <a:ext cx="1318220" cy="6858000"/>
              </a:xfrm>
              <a:prstGeom prst="parallelogram">
                <a:avLst>
                  <a:gd name="adj" fmla="val 432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平行四边形 29"/>
              <p:cNvSpPr/>
              <p:nvPr/>
            </p:nvSpPr>
            <p:spPr>
              <a:xfrm>
                <a:off x="6840499"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平行四边形 30"/>
              <p:cNvSpPr/>
              <p:nvPr/>
            </p:nvSpPr>
            <p:spPr>
              <a:xfrm>
                <a:off x="7231415"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grpSp>
        <p:nvGrpSpPr>
          <p:cNvPr id="21" name="组合 20"/>
          <p:cNvGrpSpPr/>
          <p:nvPr/>
        </p:nvGrpSpPr>
        <p:grpSpPr>
          <a:xfrm>
            <a:off x="1245705" y="2399251"/>
            <a:ext cx="4880490" cy="1968480"/>
            <a:chOff x="1654599" y="2374005"/>
            <a:chExt cx="4880490" cy="1968480"/>
          </a:xfrm>
        </p:grpSpPr>
        <p:sp>
          <p:nvSpPr>
            <p:cNvPr id="22" name="文本框 21"/>
            <p:cNvSpPr txBox="1"/>
            <p:nvPr/>
          </p:nvSpPr>
          <p:spPr>
            <a:xfrm>
              <a:off x="1654599" y="2374005"/>
              <a:ext cx="1788795" cy="583565"/>
            </a:xfrm>
            <a:prstGeom prst="rect">
              <a:avLst/>
            </a:prstGeom>
            <a:noFill/>
          </p:spPr>
          <p:txBody>
            <a:bodyPr wrap="none" rtlCol="0">
              <a:spAutoFit/>
            </a:bodyPr>
            <a:lstStyle/>
            <a:p>
              <a:pPr algn="l"/>
              <a:r>
                <a:rPr kumimoji="1" lang="en-US" altLang="zh-CN"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rPr>
                <a:t>PART 4</a:t>
              </a:r>
              <a:endParaRPr kumimoji="1" lang="zh-CN" altLang="en-US"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654599" y="2958780"/>
              <a:ext cx="4297680" cy="922020"/>
            </a:xfrm>
            <a:prstGeom prst="rect">
              <a:avLst/>
            </a:prstGeom>
            <a:noFill/>
          </p:spPr>
          <p:txBody>
            <a:bodyPr wrap="none" rtlCol="0">
              <a:spAutoFit/>
            </a:bodyPr>
            <a:lstStyle/>
            <a:p>
              <a:pPr algn="l"/>
              <a:r>
                <a:rPr kumimoji="1" lang="en-US" altLang="zh-CN"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优化实例</a:t>
              </a:r>
              <a:endPar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1693787" y="3882110"/>
              <a:ext cx="4841302" cy="460375"/>
            </a:xfrm>
            <a:prstGeom prst="rect">
              <a:avLst/>
            </a:prstGeom>
            <a:noFill/>
          </p:spPr>
          <p:txBody>
            <a:bodyPr wrap="square" rtlCol="0">
              <a:spAutoFit/>
            </a:bodyPr>
            <a:lstStyle/>
            <a:p>
              <a:pPr algn="l"/>
              <a:r>
                <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rPr>
                <a:t>AoI optimization examples</a:t>
              </a:r>
              <a:endPar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2" name="组合 31"/>
          <p:cNvGrpSpPr/>
          <p:nvPr/>
        </p:nvGrpSpPr>
        <p:grpSpPr>
          <a:xfrm>
            <a:off x="0" y="-1"/>
            <a:ext cx="12192000" cy="6858002"/>
            <a:chOff x="0" y="-1"/>
            <a:chExt cx="12192000" cy="6858002"/>
          </a:xfrm>
        </p:grpSpPr>
        <p:sp>
          <p:nvSpPr>
            <p:cNvPr id="33" name="矩形 32"/>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4" name="矩形 33"/>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5" name="矩形 34"/>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6" name="组合 35"/>
          <p:cNvGrpSpPr/>
          <p:nvPr/>
        </p:nvGrpSpPr>
        <p:grpSpPr>
          <a:xfrm>
            <a:off x="133400" y="140547"/>
            <a:ext cx="11901234" cy="6795389"/>
            <a:chOff x="133400" y="140547"/>
            <a:chExt cx="11901234" cy="6795389"/>
          </a:xfrm>
        </p:grpSpPr>
        <p:pic>
          <p:nvPicPr>
            <p:cNvPr id="37" name="图片 36"/>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8" name="图片 37"/>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9" name="图片 38"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1596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优化实例</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grpSp>
        <p:nvGrpSpPr>
          <p:cNvPr id="2" name="组合 1"/>
          <p:cNvGrpSpPr/>
          <p:nvPr/>
        </p:nvGrpSpPr>
        <p:grpSpPr>
          <a:xfrm>
            <a:off x="2789822" y="1438896"/>
            <a:ext cx="4973955" cy="794533"/>
            <a:chOff x="1782684" y="1813532"/>
            <a:chExt cx="4973955" cy="794533"/>
          </a:xfrm>
        </p:grpSpPr>
        <p:cxnSp>
          <p:nvCxnSpPr>
            <p:cNvPr id="24" name="直线连接符 23"/>
            <p:cNvCxnSpPr/>
            <p:nvPr/>
          </p:nvCxnSpPr>
          <p:spPr>
            <a:xfrm>
              <a:off x="2581882" y="2411716"/>
              <a:ext cx="4044315" cy="25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782684" y="1978568"/>
              <a:ext cx="618022" cy="629497"/>
              <a:chOff x="1782684" y="1978568"/>
              <a:chExt cx="618022" cy="629497"/>
            </a:xfrm>
          </p:grpSpPr>
          <p:sp>
            <p:nvSpPr>
              <p:cNvPr id="4" name="圆角矩形 3"/>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63" name="圆角矩形 62"/>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1800411" y="2020525"/>
                <a:ext cx="527709" cy="461665"/>
              </a:xfrm>
              <a:prstGeom prst="rect">
                <a:avLst/>
              </a:prstGeom>
              <a:noFill/>
            </p:spPr>
            <p:txBody>
              <a:bodyPr wrap="none" rtlCol="0">
                <a:spAutoFit/>
              </a:bodyPr>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4" name="文本框 13"/>
            <p:cNvSpPr txBox="1"/>
            <p:nvPr/>
          </p:nvSpPr>
          <p:spPr>
            <a:xfrm>
              <a:off x="2506584" y="1813532"/>
              <a:ext cx="4250055" cy="521970"/>
            </a:xfrm>
            <a:prstGeom prst="rect">
              <a:avLst/>
            </a:prstGeom>
            <a:noFill/>
          </p:spPr>
          <p:txBody>
            <a:bodyPr wrap="square" rtlCol="0">
              <a:spAutoFit/>
            </a:bodyPr>
            <a:p>
              <a:pPr algn="l"/>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排队网络中的信息年龄</a:t>
              </a:r>
              <a:endPar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 name="组合 4"/>
          <p:cNvGrpSpPr/>
          <p:nvPr/>
        </p:nvGrpSpPr>
        <p:grpSpPr>
          <a:xfrm>
            <a:off x="2798712" y="2813036"/>
            <a:ext cx="5680710" cy="785008"/>
            <a:chOff x="1782684" y="1823057"/>
            <a:chExt cx="5680710" cy="785008"/>
          </a:xfrm>
        </p:grpSpPr>
        <p:cxnSp>
          <p:nvCxnSpPr>
            <p:cNvPr id="10" name="直线连接符 23"/>
            <p:cNvCxnSpPr/>
            <p:nvPr/>
          </p:nvCxnSpPr>
          <p:spPr>
            <a:xfrm>
              <a:off x="2581882" y="2411716"/>
              <a:ext cx="4690745" cy="254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782684" y="1978568"/>
              <a:ext cx="618022" cy="629497"/>
              <a:chOff x="1782684" y="1978568"/>
              <a:chExt cx="618022" cy="629497"/>
            </a:xfrm>
          </p:grpSpPr>
          <p:sp>
            <p:nvSpPr>
              <p:cNvPr id="16" name="圆角矩形 15"/>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0" name="圆角矩形 19"/>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800411" y="2020525"/>
                <a:ext cx="521970" cy="46037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0" name="文本框 39"/>
            <p:cNvSpPr txBox="1"/>
            <p:nvPr/>
          </p:nvSpPr>
          <p:spPr>
            <a:xfrm>
              <a:off x="2506584" y="1823057"/>
              <a:ext cx="4956810" cy="521970"/>
            </a:xfrm>
            <a:prstGeom prst="rect">
              <a:avLst/>
            </a:prstGeom>
            <a:noFill/>
          </p:spPr>
          <p:txBody>
            <a:bodyPr wrap="square" rtlCol="0">
              <a:spAutoFit/>
            </a:bodyPr>
            <a:lstStyle/>
            <a:p>
              <a:pPr algn="l"/>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广播无线</a:t>
              </a:r>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网络中的信息年龄</a:t>
              </a:r>
              <a:endPar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1" name="组合 40"/>
          <p:cNvGrpSpPr/>
          <p:nvPr/>
        </p:nvGrpSpPr>
        <p:grpSpPr>
          <a:xfrm>
            <a:off x="2807602" y="4156696"/>
            <a:ext cx="5939155" cy="794533"/>
            <a:chOff x="1782684" y="1813532"/>
            <a:chExt cx="5939155" cy="794533"/>
          </a:xfrm>
        </p:grpSpPr>
        <p:cxnSp>
          <p:nvCxnSpPr>
            <p:cNvPr id="42" name="直线连接符 23"/>
            <p:cNvCxnSpPr/>
            <p:nvPr/>
          </p:nvCxnSpPr>
          <p:spPr>
            <a:xfrm flipV="1">
              <a:off x="2581882" y="2404731"/>
              <a:ext cx="4819650" cy="698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782684" y="1978568"/>
              <a:ext cx="618022" cy="629497"/>
              <a:chOff x="1782684" y="1978568"/>
              <a:chExt cx="618022" cy="629497"/>
            </a:xfrm>
          </p:grpSpPr>
          <p:sp>
            <p:nvSpPr>
              <p:cNvPr id="44" name="圆角矩形 43"/>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45" name="圆角矩形 44"/>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46" name="文本框 45"/>
              <p:cNvSpPr txBox="1"/>
              <p:nvPr/>
            </p:nvSpPr>
            <p:spPr>
              <a:xfrm>
                <a:off x="1800411" y="2020525"/>
                <a:ext cx="521970" cy="46037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7" name="文本框 46"/>
            <p:cNvSpPr txBox="1"/>
            <p:nvPr/>
          </p:nvSpPr>
          <p:spPr>
            <a:xfrm>
              <a:off x="2506584" y="1813532"/>
              <a:ext cx="5215255" cy="521970"/>
            </a:xfrm>
            <a:prstGeom prst="rect">
              <a:avLst/>
            </a:prstGeom>
            <a:noFill/>
          </p:spPr>
          <p:txBody>
            <a:bodyPr wrap="square" rtlCol="0">
              <a:spAutoFit/>
            </a:bodyPr>
            <a:lstStyle/>
            <a:p>
              <a:pPr algn="l"/>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通用无线</a:t>
              </a:r>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网络中的信息年龄</a:t>
              </a:r>
              <a:endPar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0" y="-2"/>
            <a:ext cx="12192000" cy="6858003"/>
            <a:chOff x="0" y="-2"/>
            <a:chExt cx="12192000" cy="6858003"/>
          </a:xfrm>
        </p:grpSpPr>
        <p:sp>
          <p:nvSpPr>
            <p:cNvPr id="2" name="矩形 1"/>
            <p:cNvSpPr/>
            <p:nvPr/>
          </p:nvSpPr>
          <p:spPr>
            <a:xfrm>
              <a:off x="0" y="-2"/>
              <a:ext cx="12192000" cy="1062679"/>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 name="矩形 2"/>
            <p:cNvSpPr/>
            <p:nvPr/>
          </p:nvSpPr>
          <p:spPr>
            <a:xfrm>
              <a:off x="0" y="106267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 name="矩形 3"/>
            <p:cNvSpPr/>
            <p:nvPr/>
          </p:nvSpPr>
          <p:spPr>
            <a:xfrm>
              <a:off x="0" y="6453336"/>
              <a:ext cx="12192000" cy="404665"/>
            </a:xfrm>
            <a:prstGeom prst="rect">
              <a:avLst/>
            </a:prstGeom>
            <a:gradFill>
              <a:gsLst>
                <a:gs pos="0">
                  <a:srgbClr val="C00000"/>
                </a:gs>
                <a:gs pos="100000">
                  <a:srgbClr val="C00000">
                    <a:alpha val="80000"/>
                    <a:lumMod val="94000"/>
                    <a:lumOff val="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13" name="组合 12"/>
          <p:cNvGrpSpPr/>
          <p:nvPr/>
        </p:nvGrpSpPr>
        <p:grpSpPr>
          <a:xfrm>
            <a:off x="623392" y="260058"/>
            <a:ext cx="2162740" cy="693697"/>
            <a:chOff x="623392" y="260058"/>
            <a:chExt cx="2162740" cy="693697"/>
          </a:xfrm>
        </p:grpSpPr>
        <p:sp>
          <p:nvSpPr>
            <p:cNvPr id="11" name="文本框 10"/>
            <p:cNvSpPr txBox="1"/>
            <p:nvPr/>
          </p:nvSpPr>
          <p:spPr>
            <a:xfrm>
              <a:off x="857591" y="553645"/>
              <a:ext cx="1928541" cy="400110"/>
            </a:xfrm>
            <a:prstGeom prst="rect">
              <a:avLst/>
            </a:prstGeom>
            <a:noFill/>
            <a:ln>
              <a:noFill/>
            </a:ln>
          </p:spPr>
          <p:txBody>
            <a:bodyPr wrap="none" rtlCol="0">
              <a:spAutoFit/>
            </a:bodyPr>
            <a:lstStyle/>
            <a:p>
              <a:r>
                <a:rPr kumimoji="1" lang="en-US" altLang="zh-CN" sz="2000" b="1" spc="300" dirty="0">
                  <a:solidFill>
                    <a:schemeClr val="bg1">
                      <a:alpha val="38000"/>
                    </a:schemeClr>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CONTENTS</a:t>
              </a:r>
              <a:endParaRPr kumimoji="1" lang="zh-CN" altLang="en-US" sz="2000" b="1" spc="300" dirty="0">
                <a:solidFill>
                  <a:schemeClr val="bg1">
                    <a:alpha val="38000"/>
                  </a:schemeClr>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623392" y="260058"/>
              <a:ext cx="1159292" cy="584775"/>
            </a:xfrm>
            <a:prstGeom prst="rect">
              <a:avLst/>
            </a:prstGeom>
            <a:noFill/>
          </p:spPr>
          <p:txBody>
            <a:bodyPr wrap="none" rtlCol="0">
              <a:spAutoFit/>
            </a:bodyPr>
            <a:lstStyle/>
            <a:p>
              <a:pPr algn="l"/>
              <a:r>
                <a:rPr kumimoji="1" lang="zh-CN" altLang="en-US" sz="3200" b="1" spc="6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目录</a:t>
              </a:r>
              <a:endParaRPr kumimoji="1" lang="zh-CN" altLang="en-US" sz="3200" b="1" spc="6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grpSp>
      <p:grpSp>
        <p:nvGrpSpPr>
          <p:cNvPr id="15" name="组合 14"/>
          <p:cNvGrpSpPr/>
          <p:nvPr/>
        </p:nvGrpSpPr>
        <p:grpSpPr>
          <a:xfrm>
            <a:off x="133400" y="303140"/>
            <a:ext cx="11901234" cy="6632796"/>
            <a:chOff x="133400" y="303140"/>
            <a:chExt cx="11901234" cy="6632796"/>
          </a:xfrm>
        </p:grpSpPr>
        <p:pic>
          <p:nvPicPr>
            <p:cNvPr id="5" name="图片 4"/>
            <p:cNvPicPr>
              <a:picLocks noChangeAspect="1"/>
            </p:cNvPicPr>
            <p:nvPr/>
          </p:nvPicPr>
          <p:blipFill>
            <a:blip r:embed="rId2" cstate="screen">
              <a:alphaModFix amt="70000"/>
            </a:blip>
            <a:stretch>
              <a:fillRect/>
            </a:stretch>
          </p:blipFill>
          <p:spPr>
            <a:xfrm>
              <a:off x="9840416" y="303140"/>
              <a:ext cx="2031325" cy="403124"/>
            </a:xfrm>
            <a:prstGeom prst="rect">
              <a:avLst/>
            </a:prstGeom>
          </p:spPr>
        </p:pic>
        <p:pic>
          <p:nvPicPr>
            <p:cNvPr id="10" name="图片 9"/>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12" name="图片 11"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grpSp>
        <p:nvGrpSpPr>
          <p:cNvPr id="7" name="组合 6"/>
          <p:cNvGrpSpPr/>
          <p:nvPr/>
        </p:nvGrpSpPr>
        <p:grpSpPr>
          <a:xfrm>
            <a:off x="1893837" y="1991346"/>
            <a:ext cx="3447319" cy="700553"/>
            <a:chOff x="1782684" y="1907512"/>
            <a:chExt cx="3447319" cy="700553"/>
          </a:xfrm>
        </p:grpSpPr>
        <p:cxnSp>
          <p:nvCxnSpPr>
            <p:cNvPr id="24" name="直线连接符 23"/>
            <p:cNvCxnSpPr/>
            <p:nvPr/>
          </p:nvCxnSpPr>
          <p:spPr>
            <a:xfrm>
              <a:off x="2581925" y="2411568"/>
              <a:ext cx="230425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782684" y="1978568"/>
              <a:ext cx="618022" cy="629497"/>
              <a:chOff x="1782684" y="1978568"/>
              <a:chExt cx="618022" cy="629497"/>
            </a:xfrm>
          </p:grpSpPr>
          <p:sp>
            <p:nvSpPr>
              <p:cNvPr id="21" name="圆角矩形 20"/>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63" name="圆角矩形 62"/>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p:cNvSpPr txBox="1"/>
              <p:nvPr/>
            </p:nvSpPr>
            <p:spPr>
              <a:xfrm>
                <a:off x="1800411" y="2020525"/>
                <a:ext cx="527709" cy="46166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4" name="文本框 13"/>
            <p:cNvSpPr txBox="1"/>
            <p:nvPr/>
          </p:nvSpPr>
          <p:spPr>
            <a:xfrm>
              <a:off x="2472988" y="1907512"/>
              <a:ext cx="2757015" cy="521970"/>
            </a:xfrm>
            <a:prstGeom prst="rect">
              <a:avLst/>
            </a:prstGeom>
            <a:noFill/>
          </p:spPr>
          <p:txBody>
            <a:bodyPr wrap="square" rtlCol="0">
              <a:spAutoFit/>
            </a:bodyPr>
            <a:lstStyle/>
            <a:p>
              <a:pPr algn="l"/>
              <a:r>
                <a:rPr kumimoji="1" lang="en-US" altLang="zh-CN"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概述</a:t>
              </a:r>
              <a:endPar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2" name="组合 71"/>
          <p:cNvGrpSpPr/>
          <p:nvPr/>
        </p:nvGrpSpPr>
        <p:grpSpPr>
          <a:xfrm>
            <a:off x="1893837" y="3301880"/>
            <a:ext cx="3447319" cy="700553"/>
            <a:chOff x="1782684" y="1907512"/>
            <a:chExt cx="3447319" cy="700553"/>
          </a:xfrm>
        </p:grpSpPr>
        <p:cxnSp>
          <p:nvCxnSpPr>
            <p:cNvPr id="74" name="直线连接符 73"/>
            <p:cNvCxnSpPr/>
            <p:nvPr/>
          </p:nvCxnSpPr>
          <p:spPr>
            <a:xfrm>
              <a:off x="2581925" y="2411568"/>
              <a:ext cx="230425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782684" y="1978568"/>
              <a:ext cx="618022" cy="629497"/>
              <a:chOff x="1782684" y="1978568"/>
              <a:chExt cx="618022" cy="629497"/>
            </a:xfrm>
          </p:grpSpPr>
          <p:sp>
            <p:nvSpPr>
              <p:cNvPr id="77" name="圆角矩形 76"/>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78" name="圆角矩形 77"/>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79" name="文本框 78"/>
              <p:cNvSpPr txBox="1"/>
              <p:nvPr/>
            </p:nvSpPr>
            <p:spPr>
              <a:xfrm>
                <a:off x="1800411" y="2020525"/>
                <a:ext cx="527709" cy="46166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6" name="文本框 75"/>
            <p:cNvSpPr txBox="1"/>
            <p:nvPr/>
          </p:nvSpPr>
          <p:spPr>
            <a:xfrm>
              <a:off x="2472988" y="1907512"/>
              <a:ext cx="2757015" cy="521970"/>
            </a:xfrm>
            <a:prstGeom prst="rect">
              <a:avLst/>
            </a:prstGeom>
            <a:noFill/>
          </p:spPr>
          <p:txBody>
            <a:bodyPr wrap="square" rtlCol="0">
              <a:spAutoFit/>
            </a:bodyPr>
            <a:lstStyle/>
            <a:p>
              <a:pPr algn="l"/>
              <a:r>
                <a:rPr kumimoji="1" lang="en-US" altLang="zh-CN"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AoI</a:t>
              </a:r>
              <a:r>
                <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相关领域</a:t>
              </a:r>
              <a:endPar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88" name="组合 87"/>
          <p:cNvGrpSpPr/>
          <p:nvPr/>
        </p:nvGrpSpPr>
        <p:grpSpPr>
          <a:xfrm>
            <a:off x="1893837" y="4621938"/>
            <a:ext cx="3447319" cy="691028"/>
            <a:chOff x="1782684" y="1917037"/>
            <a:chExt cx="3447319" cy="691028"/>
          </a:xfrm>
        </p:grpSpPr>
        <p:cxnSp>
          <p:nvCxnSpPr>
            <p:cNvPr id="90" name="直线连接符 89"/>
            <p:cNvCxnSpPr/>
            <p:nvPr/>
          </p:nvCxnSpPr>
          <p:spPr>
            <a:xfrm>
              <a:off x="2581925" y="2411568"/>
              <a:ext cx="230425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1782684" y="1978568"/>
              <a:ext cx="618022" cy="629497"/>
              <a:chOff x="1782684" y="1978568"/>
              <a:chExt cx="618022" cy="629497"/>
            </a:xfrm>
          </p:grpSpPr>
          <p:sp>
            <p:nvSpPr>
              <p:cNvPr id="93" name="圆角矩形 92"/>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94" name="圆角矩形 93"/>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95" name="文本框 94"/>
              <p:cNvSpPr txBox="1"/>
              <p:nvPr/>
            </p:nvSpPr>
            <p:spPr>
              <a:xfrm>
                <a:off x="1800411" y="2020525"/>
                <a:ext cx="527709" cy="46166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05</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92" name="文本框 91"/>
            <p:cNvSpPr txBox="1"/>
            <p:nvPr/>
          </p:nvSpPr>
          <p:spPr>
            <a:xfrm>
              <a:off x="2472988" y="1917037"/>
              <a:ext cx="2757015" cy="521970"/>
            </a:xfrm>
            <a:prstGeom prst="rect">
              <a:avLst/>
            </a:prstGeom>
            <a:noFill/>
          </p:spPr>
          <p:txBody>
            <a:bodyPr wrap="square" rtlCol="0">
              <a:spAutoFit/>
            </a:bodyPr>
            <a:lstStyle/>
            <a:p>
              <a:pPr algn="l"/>
              <a:r>
                <a:rPr kumimoji="1" lang="en-US" altLang="zh-CN"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未来方向</a:t>
              </a:r>
              <a:endParaRPr kumimoji="1" lang="zh-CN" altLang="en-US" sz="2800" b="1" spc="300" dirty="0">
                <a:gradFill>
                  <a:gsLst>
                    <a:gs pos="0">
                      <a:schemeClr val="tx1">
                        <a:lumMod val="95000"/>
                        <a:lumOff val="5000"/>
                      </a:schemeClr>
                    </a:gs>
                    <a:gs pos="100000">
                      <a:schemeClr val="tx1">
                        <a:lumMod val="65000"/>
                        <a:lumOff val="3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4" name="组合 103"/>
          <p:cNvGrpSpPr/>
          <p:nvPr/>
        </p:nvGrpSpPr>
        <p:grpSpPr>
          <a:xfrm>
            <a:off x="6567717" y="1991346"/>
            <a:ext cx="3447319" cy="700553"/>
            <a:chOff x="1782684" y="1907512"/>
            <a:chExt cx="3447319" cy="700553"/>
          </a:xfrm>
        </p:grpSpPr>
        <p:cxnSp>
          <p:nvCxnSpPr>
            <p:cNvPr id="106" name="直线连接符 105"/>
            <p:cNvCxnSpPr/>
            <p:nvPr/>
          </p:nvCxnSpPr>
          <p:spPr>
            <a:xfrm>
              <a:off x="2581925" y="2411568"/>
              <a:ext cx="230425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1782684" y="1978568"/>
              <a:ext cx="618022" cy="629497"/>
              <a:chOff x="1782684" y="1978568"/>
              <a:chExt cx="618022" cy="629497"/>
            </a:xfrm>
          </p:grpSpPr>
          <p:sp>
            <p:nvSpPr>
              <p:cNvPr id="109" name="圆角矩形 108"/>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0" name="圆角矩形 109"/>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1" name="文本框 110"/>
              <p:cNvSpPr txBox="1"/>
              <p:nvPr/>
            </p:nvSpPr>
            <p:spPr>
              <a:xfrm>
                <a:off x="1800411" y="2020525"/>
                <a:ext cx="527709" cy="46166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08" name="文本框 107"/>
            <p:cNvSpPr txBox="1"/>
            <p:nvPr/>
          </p:nvSpPr>
          <p:spPr>
            <a:xfrm>
              <a:off x="2472988" y="1907512"/>
              <a:ext cx="2757015" cy="521970"/>
            </a:xfrm>
            <a:prstGeom prst="rect">
              <a:avLst/>
            </a:prstGeom>
            <a:noFill/>
          </p:spPr>
          <p:txBody>
            <a:bodyPr wrap="square" rtlCol="0">
              <a:spAutoFit/>
            </a:bodyPr>
            <a:lstStyle/>
            <a:p>
              <a:pPr algn="l"/>
              <a:r>
                <a:rPr kumimoji="1" lang="en-US" altLang="zh-CN"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AoI</a:t>
              </a:r>
              <a:r>
                <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优化</a:t>
              </a:r>
              <a:endPar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112" name="组合 111"/>
          <p:cNvGrpSpPr/>
          <p:nvPr/>
        </p:nvGrpSpPr>
        <p:grpSpPr>
          <a:xfrm>
            <a:off x="6567717" y="3301880"/>
            <a:ext cx="3447319" cy="700553"/>
            <a:chOff x="1782684" y="1907512"/>
            <a:chExt cx="3447319" cy="700553"/>
          </a:xfrm>
        </p:grpSpPr>
        <p:cxnSp>
          <p:nvCxnSpPr>
            <p:cNvPr id="114" name="直线连接符 113"/>
            <p:cNvCxnSpPr/>
            <p:nvPr/>
          </p:nvCxnSpPr>
          <p:spPr>
            <a:xfrm>
              <a:off x="2581925" y="2411568"/>
              <a:ext cx="230425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1782684" y="1978568"/>
              <a:ext cx="618022" cy="629497"/>
              <a:chOff x="1782684" y="1978568"/>
              <a:chExt cx="618022" cy="629497"/>
            </a:xfrm>
          </p:grpSpPr>
          <p:sp>
            <p:nvSpPr>
              <p:cNvPr id="117" name="圆角矩形 116"/>
              <p:cNvSpPr/>
              <p:nvPr/>
            </p:nvSpPr>
            <p:spPr>
              <a:xfrm>
                <a:off x="1782684" y="1978568"/>
                <a:ext cx="556618" cy="556618"/>
              </a:xfrm>
              <a:prstGeom prst="roundRect">
                <a:avLst>
                  <a:gd name="adj" fmla="val 16419"/>
                </a:avLst>
              </a:prstGeom>
              <a:gradFill>
                <a:gsLst>
                  <a:gs pos="0">
                    <a:srgbClr val="C00000">
                      <a:alpha val="72000"/>
                    </a:srgbClr>
                  </a:gs>
                  <a:gs pos="100000">
                    <a:srgbClr val="C00000">
                      <a:alpha val="4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8" name="圆角矩形 117"/>
              <p:cNvSpPr/>
              <p:nvPr/>
            </p:nvSpPr>
            <p:spPr>
              <a:xfrm>
                <a:off x="1844088" y="2051447"/>
                <a:ext cx="556618" cy="556618"/>
              </a:xfrm>
              <a:prstGeom prst="roundRect">
                <a:avLst>
                  <a:gd name="adj" fmla="val 16419"/>
                </a:avLst>
              </a:prstGeom>
              <a:gradFill>
                <a:gsLst>
                  <a:gs pos="0">
                    <a:srgbClr val="C00000">
                      <a:alpha val="40000"/>
                    </a:srgbClr>
                  </a:gs>
                  <a:gs pos="100000">
                    <a:srgbClr val="C00000">
                      <a:alpha val="1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9" name="文本框 118"/>
              <p:cNvSpPr txBox="1"/>
              <p:nvPr/>
            </p:nvSpPr>
            <p:spPr>
              <a:xfrm>
                <a:off x="1800411" y="2020525"/>
                <a:ext cx="527709" cy="461665"/>
              </a:xfrm>
              <a:prstGeom prst="rect">
                <a:avLst/>
              </a:prstGeom>
              <a:noFill/>
            </p:spPr>
            <p:txBody>
              <a:bodyPr wrap="none" rtlCol="0">
                <a:spAutoFit/>
              </a:bodyPr>
              <a:lstStyle/>
              <a:p>
                <a:pPr algn="l"/>
                <a:r>
                  <a:rPr kumimoji="1"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6" name="文本框 115"/>
            <p:cNvSpPr txBox="1"/>
            <p:nvPr/>
          </p:nvSpPr>
          <p:spPr>
            <a:xfrm>
              <a:off x="2472988" y="1907512"/>
              <a:ext cx="2757015" cy="521970"/>
            </a:xfrm>
            <a:prstGeom prst="rect">
              <a:avLst/>
            </a:prstGeom>
            <a:noFill/>
          </p:spPr>
          <p:txBody>
            <a:bodyPr wrap="square" rtlCol="0">
              <a:spAutoFit/>
            </a:bodyPr>
            <a:lstStyle/>
            <a:p>
              <a:pPr algn="l"/>
              <a:r>
                <a:rPr kumimoji="1" lang="en-US" altLang="zh-CN"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AoI</a:t>
              </a:r>
              <a:r>
                <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优化实例</a:t>
              </a:r>
              <a:endParaRPr kumimoji="1" lang="zh-CN" altLang="en-US" sz="2800" b="1" spc="300" dirty="0">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6" name="组合 35"/>
          <p:cNvGrpSpPr/>
          <p:nvPr/>
        </p:nvGrpSpPr>
        <p:grpSpPr>
          <a:xfrm>
            <a:off x="0" y="-1"/>
            <a:ext cx="12192000" cy="6858002"/>
            <a:chOff x="0" y="-1"/>
            <a:chExt cx="12192000" cy="6858002"/>
          </a:xfrm>
        </p:grpSpPr>
        <p:sp>
          <p:nvSpPr>
            <p:cNvPr id="37" name="矩形 3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8" name="矩形 3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1" name="矩形 4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2" name="组合 41"/>
          <p:cNvGrpSpPr/>
          <p:nvPr/>
        </p:nvGrpSpPr>
        <p:grpSpPr>
          <a:xfrm>
            <a:off x="133400" y="140547"/>
            <a:ext cx="11901234" cy="6795389"/>
            <a:chOff x="133400" y="140547"/>
            <a:chExt cx="11901234" cy="6795389"/>
          </a:xfrm>
        </p:grpSpPr>
        <p:pic>
          <p:nvPicPr>
            <p:cNvPr id="43" name="图片 4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4" name="图片 4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5" name="图片 4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单跳无线网络</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388620" y="1804670"/>
            <a:ext cx="11563985" cy="4092575"/>
          </a:xfrm>
          <a:prstGeom prst="rect">
            <a:avLst/>
          </a:prstGeom>
          <a:noFill/>
        </p:spPr>
        <p:txBody>
          <a:bodyPr wrap="square" rtlCol="0">
            <a:spAutoFit/>
          </a:bodyPr>
          <a:p>
            <a:pPr algn="l">
              <a:lnSpc>
                <a:spcPct val="130000"/>
              </a:lnSpc>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时间时隙化                     ，考虑一个无线信道，它允许每个时隙最多一个包传输。每个时隙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，基站或者空闲或者选择一个节点                     进行传输。</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设</a:t>
            </a:r>
            <a:r>
              <a:rPr kumimoji="1" lang="en-US" altLang="zh-CN" sz="2000" dirty="0">
                <a:latin typeface="微软雅黑" panose="020B0503020204020204" pitchFamily="34" charset="-122"/>
                <a:ea typeface="微软雅黑" panose="020B0503020204020204" pitchFamily="34" charset="-122"/>
              </a:rPr>
              <a:t>ui(k)</a:t>
            </a:r>
            <a:r>
              <a:rPr kumimoji="1" lang="zh-CN" altLang="en-US" sz="2000" dirty="0">
                <a:latin typeface="微软雅黑" panose="020B0503020204020204" pitchFamily="34" charset="-122"/>
                <a:ea typeface="微软雅黑" panose="020B0503020204020204" pitchFamily="34" charset="-122"/>
              </a:rPr>
              <a:t>为时隙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时选择节点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时的指标函数，当             时表示节点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采样新信息，生成新数据包，并通过无线信道发送该数据包，否则              。</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       传输调度策略控制基站在每个时隙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中的决策，该决策</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由集合              表示。则与无线信道相关的干扰约束为</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这意味着在任何给定的时隙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，调度策略最多可以选择一个节点用于传输。</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       </a:t>
            </a:r>
            <a:endParaRPr kumimoji="1" lang="zh-CN" altLang="en-US" sz="2000" dirty="0">
              <a:latin typeface="微软雅黑" panose="020B0503020204020204" pitchFamily="34" charset="-122"/>
              <a:ea typeface="微软雅黑" panose="020B0503020204020204" pitchFamily="34" charset="-122"/>
            </a:endParaRPr>
          </a:p>
        </p:txBody>
      </p:sp>
      <p:graphicFrame>
        <p:nvGraphicFramePr>
          <p:cNvPr id="3" name="对象 2">
            <a:hlinkClick r:id="" action="ppaction://ole?verb="/>
          </p:cNvPr>
          <p:cNvGraphicFramePr>
            <a:graphicFrameLocks noChangeAspect="1"/>
          </p:cNvGraphicFramePr>
          <p:nvPr/>
        </p:nvGraphicFramePr>
        <p:xfrm>
          <a:off x="2270760" y="1932940"/>
          <a:ext cx="1515110" cy="332105"/>
        </p:xfrm>
        <a:graphic>
          <a:graphicData uri="http://schemas.openxmlformats.org/presentationml/2006/ole">
            <mc:AlternateContent xmlns:mc="http://schemas.openxmlformats.org/markup-compatibility/2006">
              <mc:Choice xmlns:v="urn:schemas-microsoft-com:vml" Requires="v">
                <p:oleObj spid="_x0000_s2049" name="" r:id="rId5" imgW="927100" imgH="203200" progId="Equation.KSEE3">
                  <p:embed/>
                </p:oleObj>
              </mc:Choice>
              <mc:Fallback>
                <p:oleObj name="" r:id="rId5" imgW="927100" imgH="203200" progId="Equation.KSEE3">
                  <p:embed/>
                  <p:pic>
                    <p:nvPicPr>
                      <p:cNvPr id="0" name="图片 2048"/>
                      <p:cNvPicPr/>
                      <p:nvPr/>
                    </p:nvPicPr>
                    <p:blipFill>
                      <a:blip r:embed="rId6"/>
                      <a:stretch>
                        <a:fillRect/>
                      </a:stretch>
                    </p:blipFill>
                    <p:spPr>
                      <a:xfrm>
                        <a:off x="2270760" y="1932940"/>
                        <a:ext cx="1515110" cy="33210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785870" y="2334895"/>
          <a:ext cx="1576705" cy="350520"/>
        </p:xfrm>
        <a:graphic>
          <a:graphicData uri="http://schemas.openxmlformats.org/presentationml/2006/ole">
            <mc:AlternateContent xmlns:mc="http://schemas.openxmlformats.org/markup-compatibility/2006">
              <mc:Choice xmlns:v="urn:schemas-microsoft-com:vml" Requires="v">
                <p:oleObj spid="_x0000_s2050" name="" r:id="rId7" imgW="914400" imgH="203200" progId="Equation.KSEE3">
                  <p:embed/>
                </p:oleObj>
              </mc:Choice>
              <mc:Fallback>
                <p:oleObj name="" r:id="rId7" imgW="914400" imgH="203200" progId="Equation.KSEE3">
                  <p:embed/>
                  <p:pic>
                    <p:nvPicPr>
                      <p:cNvPr id="0" name="图片 2049"/>
                      <p:cNvPicPr/>
                      <p:nvPr/>
                    </p:nvPicPr>
                    <p:blipFill>
                      <a:blip r:embed="rId8"/>
                      <a:stretch>
                        <a:fillRect/>
                      </a:stretch>
                    </p:blipFill>
                    <p:spPr>
                      <a:xfrm>
                        <a:off x="3785870" y="2334895"/>
                        <a:ext cx="1576705" cy="3505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200140" y="2685415"/>
          <a:ext cx="1020445" cy="418465"/>
        </p:xfrm>
        <a:graphic>
          <a:graphicData uri="http://schemas.openxmlformats.org/presentationml/2006/ole">
            <mc:AlternateContent xmlns:mc="http://schemas.openxmlformats.org/markup-compatibility/2006">
              <mc:Choice xmlns:v="urn:schemas-microsoft-com:vml" Requires="v">
                <p:oleObj spid="_x0000_s2051" name="" r:id="rId9" imgW="558800" imgH="228600" progId="Equation.KSEE3">
                  <p:embed/>
                </p:oleObj>
              </mc:Choice>
              <mc:Fallback>
                <p:oleObj name="" r:id="rId9" imgW="558800" imgH="228600" progId="Equation.KSEE3">
                  <p:embed/>
                  <p:pic>
                    <p:nvPicPr>
                      <p:cNvPr id="0" name="图片 2050"/>
                      <p:cNvPicPr/>
                      <p:nvPr/>
                    </p:nvPicPr>
                    <p:blipFill>
                      <a:blip r:embed="rId10"/>
                      <a:stretch>
                        <a:fillRect/>
                      </a:stretch>
                    </p:blipFill>
                    <p:spPr>
                      <a:xfrm>
                        <a:off x="6200140" y="2685415"/>
                        <a:ext cx="1020445" cy="41846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551680" y="3053080"/>
          <a:ext cx="993140" cy="389255"/>
        </p:xfrm>
        <a:graphic>
          <a:graphicData uri="http://schemas.openxmlformats.org/presentationml/2006/ole">
            <mc:AlternateContent xmlns:mc="http://schemas.openxmlformats.org/markup-compatibility/2006">
              <mc:Choice xmlns:v="urn:schemas-microsoft-com:vml" Requires="v">
                <p:oleObj spid="_x0000_s6" name="" r:id="rId11" imgW="584200" imgH="228600" progId="Equation.KSEE3">
                  <p:embed/>
                </p:oleObj>
              </mc:Choice>
              <mc:Fallback>
                <p:oleObj name="" r:id="rId11" imgW="584200" imgH="228600" progId="Equation.KSEE3">
                  <p:embed/>
                  <p:pic>
                    <p:nvPicPr>
                      <p:cNvPr id="0" name="图片 2050"/>
                      <p:cNvPicPr/>
                      <p:nvPr/>
                    </p:nvPicPr>
                    <p:blipFill>
                      <a:blip r:embed="rId12"/>
                      <a:stretch>
                        <a:fillRect/>
                      </a:stretch>
                    </p:blipFill>
                    <p:spPr>
                      <a:xfrm>
                        <a:off x="4551680" y="3053080"/>
                        <a:ext cx="993140" cy="38925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7834630" y="3442335"/>
          <a:ext cx="1007110" cy="416560"/>
        </p:xfrm>
        <a:graphic>
          <a:graphicData uri="http://schemas.openxmlformats.org/presentationml/2006/ole">
            <mc:AlternateContent xmlns:mc="http://schemas.openxmlformats.org/markup-compatibility/2006">
              <mc:Choice xmlns:v="urn:schemas-microsoft-com:vml" Requires="v">
                <p:oleObj spid="_x0000_s2052" name="" r:id="rId13" imgW="584200" imgH="241300" progId="Equation.KSEE3">
                  <p:embed/>
                </p:oleObj>
              </mc:Choice>
              <mc:Fallback>
                <p:oleObj name="" r:id="rId13" imgW="584200" imgH="241300" progId="Equation.KSEE3">
                  <p:embed/>
                  <p:pic>
                    <p:nvPicPr>
                      <p:cNvPr id="0" name="图片 2051"/>
                      <p:cNvPicPr/>
                      <p:nvPr/>
                    </p:nvPicPr>
                    <p:blipFill>
                      <a:blip r:embed="rId14"/>
                      <a:stretch>
                        <a:fillRect/>
                      </a:stretch>
                    </p:blipFill>
                    <p:spPr>
                      <a:xfrm>
                        <a:off x="7834630" y="3442335"/>
                        <a:ext cx="1007110" cy="41656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411220" y="4025265"/>
          <a:ext cx="5862955" cy="784860"/>
        </p:xfrm>
        <a:graphic>
          <a:graphicData uri="http://schemas.openxmlformats.org/presentationml/2006/ole">
            <mc:AlternateContent xmlns:mc="http://schemas.openxmlformats.org/markup-compatibility/2006">
              <mc:Choice xmlns:v="urn:schemas-microsoft-com:vml" Requires="v">
                <p:oleObj spid="_x0000_s2053" name="" r:id="rId15" imgW="1803400" imgH="241300" progId="Equation.KSEE3">
                  <p:embed/>
                </p:oleObj>
              </mc:Choice>
              <mc:Fallback>
                <p:oleObj name="" r:id="rId15" imgW="1803400" imgH="241300" progId="Equation.KSEE3">
                  <p:embed/>
                  <p:pic>
                    <p:nvPicPr>
                      <p:cNvPr id="0" name="图片 2052"/>
                      <p:cNvPicPr/>
                      <p:nvPr/>
                    </p:nvPicPr>
                    <p:blipFill>
                      <a:blip r:embed="rId16"/>
                      <a:stretch>
                        <a:fillRect/>
                      </a:stretch>
                    </p:blipFill>
                    <p:spPr>
                      <a:xfrm>
                        <a:off x="3411220" y="4025265"/>
                        <a:ext cx="5862955" cy="784860"/>
                      </a:xfrm>
                      <a:prstGeom prst="rect">
                        <a:avLst/>
                      </a:prstGeom>
                      <a:solidFill>
                        <a:srgbClr val="FFFF00"/>
                      </a:solidFill>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5" name="" r:id="rId17" imgW="914400" imgH="215900" progId="Equation.KSEE3">
                  <p:embed/>
                </p:oleObj>
              </mc:Choice>
              <mc:Fallback>
                <p:oleObj name="" r:id="rId17" imgW="914400" imgH="215900" progId="Equation.KSEE3">
                  <p:embed/>
                  <p:pic>
                    <p:nvPicPr>
                      <p:cNvPr id="0" name="图片 2054"/>
                      <p:cNvPicPr/>
                      <p:nvPr/>
                    </p:nvPicPr>
                    <p:blipFill>
                      <a:blip r:embed="rId18"/>
                      <a:stretch>
                        <a:fillRect/>
                      </a:stretch>
                    </p:blipFill>
                    <p:spPr>
                      <a:xfrm>
                        <a:off x="5638800" y="3321050"/>
                        <a:ext cx="914400" cy="21590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6051868" y="3302000"/>
          <a:ext cx="88265" cy="254000"/>
        </p:xfrm>
        <a:graphic>
          <a:graphicData uri="http://schemas.openxmlformats.org/presentationml/2006/ole">
            <mc:AlternateContent xmlns:mc="http://schemas.openxmlformats.org/markup-compatibility/2006">
              <mc:Choice xmlns:v="urn:schemas-microsoft-com:vml" Requires="v">
                <p:oleObj spid="_x0000_s2056" name="" r:id="rId19" imgW="88265" imgH="254000" progId="Equation.KSEE3">
                  <p:embed/>
                </p:oleObj>
              </mc:Choice>
              <mc:Fallback>
                <p:oleObj name="" r:id="rId19" imgW="88265" imgH="254000" progId="Equation.KSEE3">
                  <p:embed/>
                  <p:pic>
                    <p:nvPicPr>
                      <p:cNvPr id="0" name="图片 2055"/>
                      <p:cNvPicPr/>
                      <p:nvPr/>
                    </p:nvPicPr>
                    <p:blipFill>
                      <a:blip r:embed="rId20"/>
                      <a:stretch>
                        <a:fillRect/>
                      </a:stretch>
                    </p:blipFill>
                    <p:spPr>
                      <a:xfrm>
                        <a:off x="6051868" y="3302000"/>
                        <a:ext cx="88265" cy="254000"/>
                      </a:xfrm>
                      <a:prstGeom prst="rect">
                        <a:avLst/>
                      </a:prstGeom>
                    </p:spPr>
                  </p:pic>
                </p:oleObj>
              </mc:Fallback>
            </mc:AlternateContent>
          </a:graphicData>
        </a:graphic>
      </p:graphicFrame>
      <p:sp>
        <p:nvSpPr>
          <p:cNvPr id="49" name="文本框 48"/>
          <p:cNvSpPr txBox="1"/>
          <p:nvPr/>
        </p:nvSpPr>
        <p:spPr>
          <a:xfrm>
            <a:off x="83711" y="840077"/>
            <a:ext cx="755335" cy="707886"/>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01</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775024" y="994148"/>
            <a:ext cx="1351280"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干扰约束</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6" name="组合 35"/>
          <p:cNvGrpSpPr/>
          <p:nvPr/>
        </p:nvGrpSpPr>
        <p:grpSpPr>
          <a:xfrm>
            <a:off x="0" y="-1"/>
            <a:ext cx="12192000" cy="6858002"/>
            <a:chOff x="0" y="-1"/>
            <a:chExt cx="12192000" cy="6858002"/>
          </a:xfrm>
        </p:grpSpPr>
        <p:sp>
          <p:nvSpPr>
            <p:cNvPr id="37" name="矩形 3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8" name="矩形 3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1" name="矩形 4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2" name="组合 41"/>
          <p:cNvGrpSpPr/>
          <p:nvPr/>
        </p:nvGrpSpPr>
        <p:grpSpPr>
          <a:xfrm>
            <a:off x="133400" y="140547"/>
            <a:ext cx="11901234" cy="6795389"/>
            <a:chOff x="133400" y="140547"/>
            <a:chExt cx="11901234" cy="6795389"/>
          </a:xfrm>
        </p:grpSpPr>
        <p:pic>
          <p:nvPicPr>
            <p:cNvPr id="43" name="图片 4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4" name="图片 4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5" name="图片 4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单跳无线网络</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83711" y="840077"/>
            <a:ext cx="748030" cy="706755"/>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775024" y="994148"/>
            <a:ext cx="2227580"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最小吞吐量约束</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335280" y="1630680"/>
            <a:ext cx="11440160" cy="3291840"/>
          </a:xfrm>
          <a:prstGeom prst="rect">
            <a:avLst/>
          </a:prstGeom>
          <a:noFill/>
        </p:spPr>
        <p:txBody>
          <a:bodyPr wrap="square" rtlCol="0">
            <a:spAutoFit/>
          </a:bodyPr>
          <a:p>
            <a:pPr algn="l">
              <a:lnSpc>
                <a:spcPct val="130000"/>
              </a:lnSpc>
            </a:pPr>
            <a:r>
              <a:rPr kumimoji="1" lang="zh-CN" altLang="en-US" sz="2000" dirty="0">
                <a:latin typeface="微软雅黑" panose="020B0503020204020204" pitchFamily="34" charset="-122"/>
                <a:ea typeface="微软雅黑" panose="020B0503020204020204" pitchFamily="34" charset="-122"/>
                <a:sym typeface="+mn-ea"/>
              </a:rPr>
              <a:t>       设</a:t>
            </a:r>
            <a:r>
              <a:rPr kumimoji="1" lang="en-US" altLang="zh-CN" sz="2000" dirty="0">
                <a:latin typeface="微软雅黑" panose="020B0503020204020204" pitchFamily="34" charset="-122"/>
                <a:ea typeface="微软雅黑" panose="020B0503020204020204" pitchFamily="34" charset="-122"/>
                <a:sym typeface="+mn-ea"/>
              </a:rPr>
              <a:t>di(k)</a:t>
            </a:r>
            <a:r>
              <a:rPr kumimoji="1" lang="zh-CN" altLang="en-US" sz="2000" dirty="0">
                <a:latin typeface="微软雅黑" panose="020B0503020204020204" pitchFamily="34" charset="-122"/>
                <a:ea typeface="微软雅黑" panose="020B0503020204020204" pitchFamily="34" charset="-122"/>
                <a:sym typeface="+mn-ea"/>
              </a:rPr>
              <a:t>为随机变量，表示来自节点 </a:t>
            </a:r>
            <a:r>
              <a:rPr kumimoji="1" lang="en-US" altLang="zh-CN" sz="2000" dirty="0">
                <a:latin typeface="微软雅黑" panose="020B0503020204020204" pitchFamily="34" charset="-122"/>
                <a:ea typeface="微软雅黑" panose="020B0503020204020204" pitchFamily="34" charset="-122"/>
                <a:sym typeface="+mn-ea"/>
              </a:rPr>
              <a:t>i </a:t>
            </a:r>
            <a:r>
              <a:rPr kumimoji="1" lang="zh-CN" altLang="en-US" sz="2000" dirty="0">
                <a:latin typeface="微软雅黑" panose="020B0503020204020204" pitchFamily="34" charset="-122"/>
                <a:ea typeface="微软雅黑" panose="020B0503020204020204" pitchFamily="34" charset="-122"/>
                <a:sym typeface="+mn-ea"/>
              </a:rPr>
              <a:t>的数据包被成功</a:t>
            </a:r>
            <a:r>
              <a:rPr kumimoji="1" lang="zh-CN" altLang="en-US" sz="2000" dirty="0">
                <a:latin typeface="微软雅黑" panose="020B0503020204020204" pitchFamily="34" charset="-122"/>
                <a:ea typeface="微软雅黑" panose="020B0503020204020204" pitchFamily="34" charset="-122"/>
                <a:sym typeface="+mn-ea"/>
              </a:rPr>
              <a:t>传送到基站，基站成功接收的概率为</a:t>
            </a:r>
            <a:r>
              <a:rPr kumimoji="1" lang="en-US" altLang="zh-CN" sz="2000" dirty="0">
                <a:latin typeface="微软雅黑" panose="020B0503020204020204" pitchFamily="34" charset="-122"/>
                <a:ea typeface="微软雅黑" panose="020B0503020204020204" pitchFamily="34" charset="-122"/>
                <a:sym typeface="+mn-ea"/>
              </a:rPr>
              <a:t>p</a:t>
            </a:r>
            <a:r>
              <a:rPr kumimoji="1" lang="zh-CN" altLang="en-US" sz="2000" dirty="0">
                <a:latin typeface="微软雅黑" panose="020B0503020204020204" pitchFamily="34" charset="-122"/>
                <a:ea typeface="微软雅黑" panose="020B0503020204020204" pitchFamily="34" charset="-122"/>
                <a:sym typeface="+mn-ea"/>
              </a:rPr>
              <a:t>，失败的概率则为</a:t>
            </a:r>
            <a:r>
              <a:rPr kumimoji="1" lang="en-US" altLang="zh-CN" sz="2000" dirty="0">
                <a:latin typeface="微软雅黑" panose="020B0503020204020204" pitchFamily="34" charset="-122"/>
                <a:ea typeface="微软雅黑" panose="020B0503020204020204" pitchFamily="34" charset="-122"/>
                <a:sym typeface="+mn-ea"/>
              </a:rPr>
              <a:t>1-p</a:t>
            </a:r>
            <a:r>
              <a:rPr kumimoji="1" lang="zh-CN" altLang="en-US" sz="2000" dirty="0">
                <a:latin typeface="微软雅黑" panose="020B0503020204020204" pitchFamily="34" charset="-122"/>
                <a:ea typeface="微软雅黑" panose="020B0503020204020204" pitchFamily="34" charset="-122"/>
                <a:sym typeface="+mn-ea"/>
              </a:rPr>
              <a:t>。</a:t>
            </a:r>
            <a:endParaRPr kumimoji="1" lang="zh-CN" altLang="en-US" sz="2000" dirty="0">
              <a:latin typeface="微软雅黑" panose="020B0503020204020204" pitchFamily="34" charset="-122"/>
              <a:ea typeface="微软雅黑" panose="020B0503020204020204" pitchFamily="34" charset="-122"/>
            </a:endParaRPr>
          </a:p>
          <a:p>
            <a:pPr algn="ctr">
              <a:lnSpc>
                <a:spcPct val="130000"/>
              </a:lnSpc>
            </a:pPr>
            <a:endParaRPr kumimoji="1" lang="zh-CN" altLang="en-US" sz="2000" dirty="0">
              <a:latin typeface="微软雅黑" panose="020B0503020204020204" pitchFamily="34" charset="-122"/>
              <a:ea typeface="微软雅黑" panose="020B0503020204020204" pitchFamily="34" charset="-122"/>
            </a:endParaRPr>
          </a:p>
          <a:p>
            <a:pPr algn="ctr">
              <a:lnSpc>
                <a:spcPct val="130000"/>
              </a:lnSpc>
            </a:pPr>
            <a:endParaRPr kumimoji="1" lang="zh-CN" altLang="en-US" sz="2000" dirty="0">
              <a:latin typeface="微软雅黑" panose="020B0503020204020204" pitchFamily="34" charset="-122"/>
              <a:ea typeface="微软雅黑" panose="020B0503020204020204" pitchFamily="34" charset="-122"/>
            </a:endParaRPr>
          </a:p>
          <a:p>
            <a:pPr algn="ctr">
              <a:lnSpc>
                <a:spcPct val="130000"/>
              </a:lnSpc>
            </a:pPr>
            <a:endParaRPr kumimoji="1" lang="zh-CN" altLang="en-US" sz="2000" dirty="0">
              <a:latin typeface="微软雅黑" panose="020B0503020204020204" pitchFamily="34" charset="-122"/>
              <a:ea typeface="微软雅黑" panose="020B0503020204020204" pitchFamily="34" charset="-122"/>
            </a:endParaRPr>
          </a:p>
          <a:p>
            <a:pPr algn="ctr">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可以得出</a:t>
            </a:r>
            <a:r>
              <a:rPr kumimoji="1" lang="en-US" altLang="zh-CN" sz="2000" dirty="0">
                <a:latin typeface="微软雅黑" panose="020B0503020204020204" pitchFamily="34" charset="-122"/>
                <a:ea typeface="微软雅黑" panose="020B0503020204020204" pitchFamily="34" charset="-122"/>
              </a:rPr>
              <a:t>di(k)</a:t>
            </a:r>
            <a:r>
              <a:rPr kumimoji="1" lang="zh-CN" altLang="en-US" sz="2000" dirty="0">
                <a:latin typeface="微软雅黑" panose="020B0503020204020204" pitchFamily="34" charset="-122"/>
                <a:ea typeface="微软雅黑" panose="020B0503020204020204" pitchFamily="34" charset="-122"/>
              </a:rPr>
              <a:t>的期望为：</a:t>
            </a:r>
            <a:endParaRPr kumimoji="1" lang="zh-CN" altLang="en-US" sz="2000" dirty="0">
              <a:latin typeface="微软雅黑" panose="020B0503020204020204" pitchFamily="34" charset="-122"/>
              <a:ea typeface="微软雅黑" panose="020B0503020204020204" pitchFamily="34" charset="-122"/>
            </a:endParaRPr>
          </a:p>
        </p:txBody>
      </p:sp>
      <p:graphicFrame>
        <p:nvGraphicFramePr>
          <p:cNvPr id="8" name="对象 7">
            <a:hlinkClick r:id="" action="ppaction://ole?verb="/>
          </p:cNvPr>
          <p:cNvGraphicFramePr>
            <a:graphicFrameLocks noChangeAspect="1"/>
          </p:cNvGraphicFramePr>
          <p:nvPr/>
        </p:nvGraphicFramePr>
        <p:xfrm>
          <a:off x="3874770" y="2670810"/>
          <a:ext cx="4361815" cy="1517015"/>
        </p:xfrm>
        <a:graphic>
          <a:graphicData uri="http://schemas.openxmlformats.org/presentationml/2006/ole">
            <mc:AlternateContent xmlns:mc="http://schemas.openxmlformats.org/markup-compatibility/2006">
              <mc:Choice xmlns:v="urn:schemas-microsoft-com:vml" Requires="v">
                <p:oleObj spid="_x0000_s9" name="" r:id="rId5" imgW="876300" imgH="304800" progId="Equation.KSEE3">
                  <p:embed/>
                </p:oleObj>
              </mc:Choice>
              <mc:Fallback>
                <p:oleObj name="" r:id="rId5" imgW="876300" imgH="304800" progId="Equation.KSEE3">
                  <p:embed/>
                  <p:pic>
                    <p:nvPicPr>
                      <p:cNvPr id="0" name="图片 2057"/>
                      <p:cNvPicPr/>
                      <p:nvPr/>
                    </p:nvPicPr>
                    <p:blipFill>
                      <a:blip r:embed="rId6"/>
                      <a:stretch>
                        <a:fillRect/>
                      </a:stretch>
                    </p:blipFill>
                    <p:spPr>
                      <a:xfrm>
                        <a:off x="3874770" y="2670810"/>
                        <a:ext cx="4361815" cy="151701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187825" y="5139690"/>
          <a:ext cx="3124835" cy="546100"/>
        </p:xfrm>
        <a:graphic>
          <a:graphicData uri="http://schemas.openxmlformats.org/presentationml/2006/ole">
            <mc:AlternateContent xmlns:mc="http://schemas.openxmlformats.org/markup-compatibility/2006">
              <mc:Choice xmlns:v="urn:schemas-microsoft-com:vml" Requires="v">
                <p:oleObj spid="_x0000_s4097" name="" r:id="rId7" imgW="1308100" imgH="228600" progId="Equation.KSEE3">
                  <p:embed/>
                </p:oleObj>
              </mc:Choice>
              <mc:Fallback>
                <p:oleObj name="" r:id="rId7" imgW="1308100" imgH="228600" progId="Equation.KSEE3">
                  <p:embed/>
                  <p:pic>
                    <p:nvPicPr>
                      <p:cNvPr id="0" name="图片 4096"/>
                      <p:cNvPicPr/>
                      <p:nvPr/>
                    </p:nvPicPr>
                    <p:blipFill>
                      <a:blip r:embed="rId8"/>
                      <a:stretch>
                        <a:fillRect/>
                      </a:stretch>
                    </p:blipFill>
                    <p:spPr>
                      <a:xfrm>
                        <a:off x="4187825" y="5139690"/>
                        <a:ext cx="3124835" cy="5461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6" name="组合 35"/>
          <p:cNvGrpSpPr/>
          <p:nvPr/>
        </p:nvGrpSpPr>
        <p:grpSpPr>
          <a:xfrm>
            <a:off x="0" y="-1"/>
            <a:ext cx="12192000" cy="6858002"/>
            <a:chOff x="0" y="-1"/>
            <a:chExt cx="12192000" cy="6858002"/>
          </a:xfrm>
        </p:grpSpPr>
        <p:sp>
          <p:nvSpPr>
            <p:cNvPr id="37" name="矩形 3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8" name="矩形 3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1" name="矩形 4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2" name="组合 41"/>
          <p:cNvGrpSpPr/>
          <p:nvPr/>
        </p:nvGrpSpPr>
        <p:grpSpPr>
          <a:xfrm>
            <a:off x="133400" y="140547"/>
            <a:ext cx="11901234" cy="6795389"/>
            <a:chOff x="133400" y="140547"/>
            <a:chExt cx="11901234" cy="6795389"/>
          </a:xfrm>
        </p:grpSpPr>
        <p:pic>
          <p:nvPicPr>
            <p:cNvPr id="43" name="图片 4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4" name="图片 4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5" name="图片 4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单跳无线网络</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307975" y="1641475"/>
            <a:ext cx="11563985" cy="2891790"/>
          </a:xfrm>
          <a:prstGeom prst="rect">
            <a:avLst/>
          </a:prstGeom>
          <a:noFill/>
        </p:spPr>
        <p:txBody>
          <a:bodyPr wrap="square" rtlCol="0">
            <a:spAutoFit/>
          </a:bodyPr>
          <a:p>
            <a:pPr algn="l">
              <a:lnSpc>
                <a:spcPct val="130000"/>
              </a:lnSpc>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设      表示节点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的最小吞吐量要求的严格正实值。将使用策略     时选择节点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时的长期吞吐量定义为：</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然后，我们将每个单个节点的</a:t>
            </a:r>
            <a:r>
              <a:rPr kumimoji="1" lang="zh-CN" altLang="en-US" sz="2000" dirty="0">
                <a:latin typeface="微软雅黑" panose="020B0503020204020204" pitchFamily="34" charset="-122"/>
                <a:ea typeface="微软雅黑" panose="020B0503020204020204" pitchFamily="34" charset="-122"/>
              </a:rPr>
              <a:t>最小吞吐量约束为：</a:t>
            </a:r>
            <a:endParaRPr kumimoji="1" lang="zh-CN" altLang="en-US" sz="2000"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83711" y="840077"/>
            <a:ext cx="748030" cy="706755"/>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775024" y="994148"/>
            <a:ext cx="2227580"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最小吞吐量约束</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7" name="对象 6">
            <a:hlinkClick r:id="" action="ppaction://ole?verb="/>
          </p:cNvPr>
          <p:cNvGraphicFramePr>
            <a:graphicFrameLocks noChangeAspect="1"/>
          </p:cNvGraphicFramePr>
          <p:nvPr/>
        </p:nvGraphicFramePr>
        <p:xfrm>
          <a:off x="1192530" y="1575435"/>
          <a:ext cx="371475" cy="557530"/>
        </p:xfrm>
        <a:graphic>
          <a:graphicData uri="http://schemas.openxmlformats.org/presentationml/2006/ole">
            <mc:AlternateContent xmlns:mc="http://schemas.openxmlformats.org/markup-compatibility/2006">
              <mc:Choice xmlns:v="urn:schemas-microsoft-com:vml" Requires="v">
                <p:oleObj spid="_x0000_s3073" name="" r:id="rId5" imgW="152400" imgH="228600" progId="Equation.KSEE3">
                  <p:embed/>
                </p:oleObj>
              </mc:Choice>
              <mc:Fallback>
                <p:oleObj name="" r:id="rId5" imgW="152400" imgH="228600" progId="Equation.KSEE3">
                  <p:embed/>
                  <p:pic>
                    <p:nvPicPr>
                      <p:cNvPr id="0" name="图片 3072"/>
                      <p:cNvPicPr/>
                      <p:nvPr/>
                    </p:nvPicPr>
                    <p:blipFill>
                      <a:blip r:embed="rId6"/>
                      <a:stretch>
                        <a:fillRect/>
                      </a:stretch>
                    </p:blipFill>
                    <p:spPr>
                      <a:xfrm>
                        <a:off x="1192530" y="1575435"/>
                        <a:ext cx="371475" cy="55753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7927340" y="1712595"/>
          <a:ext cx="417830" cy="417830"/>
        </p:xfrm>
        <a:graphic>
          <a:graphicData uri="http://schemas.openxmlformats.org/presentationml/2006/ole">
            <mc:AlternateContent xmlns:mc="http://schemas.openxmlformats.org/markup-compatibility/2006">
              <mc:Choice xmlns:v="urn:schemas-microsoft-com:vml" Requires="v">
                <p:oleObj spid="_x0000_s3074" name="" r:id="rId7" imgW="139700" imgH="139700" progId="Equation.KSEE3">
                  <p:embed/>
                </p:oleObj>
              </mc:Choice>
              <mc:Fallback>
                <p:oleObj name="" r:id="rId7" imgW="139700" imgH="139700" progId="Equation.KSEE3">
                  <p:embed/>
                  <p:pic>
                    <p:nvPicPr>
                      <p:cNvPr id="0" name="图片 3073"/>
                      <p:cNvPicPr/>
                      <p:nvPr/>
                    </p:nvPicPr>
                    <p:blipFill>
                      <a:blip r:embed="rId8"/>
                      <a:stretch>
                        <a:fillRect/>
                      </a:stretch>
                    </p:blipFill>
                    <p:spPr>
                      <a:xfrm>
                        <a:off x="7927340" y="1712595"/>
                        <a:ext cx="417830" cy="41783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739515" y="2698115"/>
          <a:ext cx="4700270" cy="1202055"/>
        </p:xfrm>
        <a:graphic>
          <a:graphicData uri="http://schemas.openxmlformats.org/presentationml/2006/ole">
            <mc:AlternateContent xmlns:mc="http://schemas.openxmlformats.org/markup-compatibility/2006">
              <mc:Choice xmlns:v="urn:schemas-microsoft-com:vml" Requires="v">
                <p:oleObj spid="_x0000_s3075" name="" r:id="rId9" imgW="1587500" imgH="405765" progId="Equation.KSEE3">
                  <p:embed/>
                </p:oleObj>
              </mc:Choice>
              <mc:Fallback>
                <p:oleObj name="" r:id="rId9" imgW="1587500" imgH="405765" progId="Equation.KSEE3">
                  <p:embed/>
                  <p:pic>
                    <p:nvPicPr>
                      <p:cNvPr id="0" name="图片 3074"/>
                      <p:cNvPicPr/>
                      <p:nvPr/>
                    </p:nvPicPr>
                    <p:blipFill>
                      <a:blip r:embed="rId10"/>
                      <a:stretch>
                        <a:fillRect/>
                      </a:stretch>
                    </p:blipFill>
                    <p:spPr>
                      <a:xfrm>
                        <a:off x="3739515" y="2698115"/>
                        <a:ext cx="4700270" cy="120205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829050" y="4820285"/>
          <a:ext cx="4347210" cy="712470"/>
        </p:xfrm>
        <a:graphic>
          <a:graphicData uri="http://schemas.openxmlformats.org/presentationml/2006/ole">
            <mc:AlternateContent xmlns:mc="http://schemas.openxmlformats.org/markup-compatibility/2006">
              <mc:Choice xmlns:v="urn:schemas-microsoft-com:vml" Requires="v">
                <p:oleObj spid="_x0000_s3076" name="" r:id="rId11" imgW="1473200" imgH="241300" progId="Equation.KSEE3">
                  <p:embed/>
                </p:oleObj>
              </mc:Choice>
              <mc:Fallback>
                <p:oleObj name="" r:id="rId11" imgW="1473200" imgH="241300" progId="Equation.KSEE3">
                  <p:embed/>
                  <p:pic>
                    <p:nvPicPr>
                      <p:cNvPr id="0" name="图片 3075"/>
                      <p:cNvPicPr/>
                      <p:nvPr/>
                    </p:nvPicPr>
                    <p:blipFill>
                      <a:blip r:embed="rId12"/>
                      <a:stretch>
                        <a:fillRect/>
                      </a:stretch>
                    </p:blipFill>
                    <p:spPr>
                      <a:xfrm>
                        <a:off x="3829050" y="4820285"/>
                        <a:ext cx="4347210" cy="712470"/>
                      </a:xfrm>
                      <a:prstGeom prst="rect">
                        <a:avLst/>
                      </a:prstGeom>
                      <a:solidFill>
                        <a:srgbClr val="FFFF00"/>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6" name="组合 35"/>
          <p:cNvGrpSpPr/>
          <p:nvPr/>
        </p:nvGrpSpPr>
        <p:grpSpPr>
          <a:xfrm>
            <a:off x="0" y="-1"/>
            <a:ext cx="12192000" cy="6858002"/>
            <a:chOff x="0" y="-1"/>
            <a:chExt cx="12192000" cy="6858002"/>
          </a:xfrm>
        </p:grpSpPr>
        <p:sp>
          <p:nvSpPr>
            <p:cNvPr id="37" name="矩形 3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8" name="矩形 3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1" name="矩形 4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2" name="组合 41"/>
          <p:cNvGrpSpPr/>
          <p:nvPr/>
        </p:nvGrpSpPr>
        <p:grpSpPr>
          <a:xfrm>
            <a:off x="133400" y="140547"/>
            <a:ext cx="11901234" cy="6795389"/>
            <a:chOff x="133400" y="140547"/>
            <a:chExt cx="11901234" cy="6795389"/>
          </a:xfrm>
        </p:grpSpPr>
        <p:pic>
          <p:nvPicPr>
            <p:cNvPr id="43" name="图片 4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4" name="图片 4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5" name="图片 4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单跳无线网络</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83711" y="840077"/>
            <a:ext cx="748030" cy="706755"/>
          </a:xfrm>
          <a:prstGeom prst="rect">
            <a:avLst/>
          </a:prstGeom>
          <a:noFill/>
        </p:spPr>
        <p:txBody>
          <a:bodyPr wrap="none" rtlCol="0">
            <a:spAutoFit/>
          </a:bodyPr>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03</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775024" y="994148"/>
            <a:ext cx="1351280" cy="398780"/>
          </a:xfrm>
          <a:prstGeom prst="rect">
            <a:avLst/>
          </a:prstGeom>
          <a:noFill/>
        </p:spPr>
        <p:txBody>
          <a:bodyPr wrap="none" rtlCol="0">
            <a:spAutoFit/>
          </a:bodyPr>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信息年龄</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175260" y="1546860"/>
            <a:ext cx="11695430" cy="3692525"/>
          </a:xfrm>
          <a:prstGeom prst="rect">
            <a:avLst/>
          </a:prstGeom>
          <a:noFill/>
        </p:spPr>
        <p:txBody>
          <a:bodyPr wrap="square" rtlCol="0">
            <a:spAutoFit/>
          </a:bodyPr>
          <a:p>
            <a:pPr algn="l">
              <a:lnSpc>
                <a:spcPct val="130000"/>
              </a:lnSpc>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从基站角度描述信息年龄，设       为时隙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开始时与节点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相关的</a:t>
            </a:r>
            <a:r>
              <a:rPr kumimoji="1" lang="en-US" altLang="zh-CN" sz="2000" dirty="0">
                <a:latin typeface="微软雅黑" panose="020B0503020204020204" pitchFamily="34" charset="-122"/>
                <a:ea typeface="微软雅黑" panose="020B0503020204020204" pitchFamily="34" charset="-122"/>
              </a:rPr>
              <a:t>AoI</a:t>
            </a:r>
            <a:r>
              <a:rPr kumimoji="1" lang="zh-CN" altLang="en-US" sz="2000" dirty="0">
                <a:latin typeface="微软雅黑" panose="020B0503020204020204" pitchFamily="34" charset="-122"/>
                <a:ea typeface="微软雅黑" panose="020B0503020204020204" pitchFamily="34" charset="-122"/>
              </a:rPr>
              <a:t>，如果基站在时隙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期间没有收到来自节点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的数据包，那么                              ，因为基站的信息早一个时隙。相比之下，如果基站在时隙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期间从节点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接收到一个数据包，那么                   </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因为接收到的数据包是在时隙</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开始时产生的。即：</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       节点 </a:t>
            </a:r>
            <a:r>
              <a:rPr kumimoji="1" lang="en-US" altLang="zh-CN" sz="2000" dirty="0">
                <a:latin typeface="微软雅黑" panose="020B0503020204020204" pitchFamily="34" charset="-122"/>
                <a:ea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rPr>
              <a:t>在前</a:t>
            </a:r>
            <a:r>
              <a:rPr kumimoji="1" lang="en-US" altLang="zh-CN" sz="2000" dirty="0">
                <a:latin typeface="微软雅黑" panose="020B0503020204020204" pitchFamily="34" charset="-122"/>
                <a:ea typeface="微软雅黑" panose="020B0503020204020204" pitchFamily="34" charset="-122"/>
              </a:rPr>
              <a:t>K</a:t>
            </a:r>
            <a:r>
              <a:rPr kumimoji="1" lang="zh-CN" altLang="en-US" sz="2000" dirty="0">
                <a:latin typeface="微软雅黑" panose="020B0503020204020204" pitchFamily="34" charset="-122"/>
                <a:ea typeface="微软雅黑" panose="020B0503020204020204" pitchFamily="34" charset="-122"/>
              </a:rPr>
              <a:t>个时隙期间的平均</a:t>
            </a:r>
            <a:r>
              <a:rPr kumimoji="1" lang="en-US" altLang="zh-CN" sz="2000" dirty="0">
                <a:latin typeface="微软雅黑" panose="020B0503020204020204" pitchFamily="34" charset="-122"/>
                <a:ea typeface="微软雅黑" panose="020B0503020204020204" pitchFamily="34" charset="-122"/>
              </a:rPr>
              <a:t>AoI</a:t>
            </a:r>
            <a:r>
              <a:rPr kumimoji="1" lang="zh-CN" altLang="en-US" sz="2000" dirty="0">
                <a:latin typeface="微软雅黑" panose="020B0503020204020204" pitchFamily="34" charset="-122"/>
                <a:ea typeface="微软雅黑" panose="020B0503020204020204" pitchFamily="34" charset="-122"/>
              </a:rPr>
              <a:t>表示为                         ，与信道中的随机性和调度策略有关，从而可得当采用策略     时整个网络信息的新鲜度，我们使用期望加权和：</a:t>
            </a:r>
            <a:r>
              <a:rPr kumimoji="1" lang="en-US" altLang="zh-CN" sz="2000" dirty="0">
                <a:latin typeface="微软雅黑" panose="020B0503020204020204" pitchFamily="34" charset="-122"/>
                <a:ea typeface="微软雅黑" panose="020B0503020204020204" pitchFamily="34" charset="-122"/>
              </a:rPr>
              <a:t>w</a:t>
            </a:r>
            <a:endParaRPr kumimoji="1" lang="en-US" altLang="zh-CN" sz="2000" dirty="0">
              <a:latin typeface="微软雅黑" panose="020B0503020204020204" pitchFamily="34" charset="-122"/>
              <a:ea typeface="微软雅黑"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4092575" y="1663065"/>
          <a:ext cx="551180" cy="367665"/>
        </p:xfrm>
        <a:graphic>
          <a:graphicData uri="http://schemas.openxmlformats.org/presentationml/2006/ole">
            <mc:AlternateContent xmlns:mc="http://schemas.openxmlformats.org/markup-compatibility/2006">
              <mc:Choice xmlns:v="urn:schemas-microsoft-com:vml" Requires="v">
                <p:oleObj spid="_x0000_s5121" name="" r:id="rId5" imgW="342900" imgH="228600" progId="Equation.KSEE3">
                  <p:embed/>
                </p:oleObj>
              </mc:Choice>
              <mc:Fallback>
                <p:oleObj name="" r:id="rId5" imgW="342900" imgH="228600" progId="Equation.KSEE3">
                  <p:embed/>
                  <p:pic>
                    <p:nvPicPr>
                      <p:cNvPr id="0" name="图片 5120"/>
                      <p:cNvPicPr/>
                      <p:nvPr/>
                    </p:nvPicPr>
                    <p:blipFill>
                      <a:blip r:embed="rId6"/>
                      <a:stretch>
                        <a:fillRect/>
                      </a:stretch>
                    </p:blipFill>
                    <p:spPr>
                      <a:xfrm>
                        <a:off x="4092575" y="1663065"/>
                        <a:ext cx="551180" cy="36766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806190" y="2030730"/>
          <a:ext cx="2165985" cy="423545"/>
        </p:xfrm>
        <a:graphic>
          <a:graphicData uri="http://schemas.openxmlformats.org/presentationml/2006/ole">
            <mc:AlternateContent xmlns:mc="http://schemas.openxmlformats.org/markup-compatibility/2006">
              <mc:Choice xmlns:v="urn:schemas-microsoft-com:vml" Requires="v">
                <p:oleObj spid="_x0000_s5122" name="" r:id="rId7" imgW="1168400" imgH="228600" progId="Equation.KSEE3">
                  <p:embed/>
                </p:oleObj>
              </mc:Choice>
              <mc:Fallback>
                <p:oleObj name="" r:id="rId7" imgW="1168400" imgH="228600" progId="Equation.KSEE3">
                  <p:embed/>
                  <p:pic>
                    <p:nvPicPr>
                      <p:cNvPr id="0" name="图片 5121"/>
                      <p:cNvPicPr/>
                      <p:nvPr/>
                    </p:nvPicPr>
                    <p:blipFill>
                      <a:blip r:embed="rId8"/>
                      <a:stretch>
                        <a:fillRect/>
                      </a:stretch>
                    </p:blipFill>
                    <p:spPr>
                      <a:xfrm>
                        <a:off x="3806190" y="2030730"/>
                        <a:ext cx="2165985" cy="4235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727065" y="2454275"/>
          <a:ext cx="1365885" cy="423545"/>
        </p:xfrm>
        <a:graphic>
          <a:graphicData uri="http://schemas.openxmlformats.org/presentationml/2006/ole">
            <mc:AlternateContent xmlns:mc="http://schemas.openxmlformats.org/markup-compatibility/2006">
              <mc:Choice xmlns:v="urn:schemas-microsoft-com:vml" Requires="v">
                <p:oleObj spid="_x0000_s2" name="" r:id="rId9" imgW="736600" imgH="228600" progId="Equation.KSEE3">
                  <p:embed/>
                </p:oleObj>
              </mc:Choice>
              <mc:Fallback>
                <p:oleObj name="" r:id="rId9" imgW="736600" imgH="228600" progId="Equation.KSEE3">
                  <p:embed/>
                  <p:pic>
                    <p:nvPicPr>
                      <p:cNvPr id="0" name="图片 5121"/>
                      <p:cNvPicPr/>
                      <p:nvPr/>
                    </p:nvPicPr>
                    <p:blipFill>
                      <a:blip r:embed="rId10"/>
                      <a:stretch>
                        <a:fillRect/>
                      </a:stretch>
                    </p:blipFill>
                    <p:spPr>
                      <a:xfrm>
                        <a:off x="5727065" y="2454275"/>
                        <a:ext cx="1365885" cy="423545"/>
                      </a:xfrm>
                      <a:prstGeom prst="rect">
                        <a:avLst/>
                      </a:prstGeom>
                    </p:spPr>
                  </p:pic>
                </p:oleObj>
              </mc:Fallback>
            </mc:AlternateContent>
          </a:graphicData>
        </a:graphic>
      </p:graphicFrame>
      <p:pic>
        <p:nvPicPr>
          <p:cNvPr id="13" name="图片 12"/>
          <p:cNvPicPr>
            <a:picLocks noChangeAspect="1"/>
          </p:cNvPicPr>
          <p:nvPr/>
        </p:nvPicPr>
        <p:blipFill>
          <a:blip r:embed="rId11"/>
          <a:stretch>
            <a:fillRect/>
          </a:stretch>
        </p:blipFill>
        <p:spPr>
          <a:xfrm>
            <a:off x="3154680" y="3061335"/>
            <a:ext cx="5603875" cy="1036320"/>
          </a:xfrm>
          <a:prstGeom prst="rect">
            <a:avLst/>
          </a:prstGeom>
        </p:spPr>
      </p:pic>
      <p:graphicFrame>
        <p:nvGraphicFramePr>
          <p:cNvPr id="14" name="对象 13">
            <a:hlinkClick r:id="" action="ppaction://ole?verb="/>
          </p:cNvPr>
          <p:cNvGraphicFramePr>
            <a:graphicFrameLocks noChangeAspect="1"/>
          </p:cNvGraphicFramePr>
          <p:nvPr/>
        </p:nvGraphicFramePr>
        <p:xfrm>
          <a:off x="5377815" y="4397375"/>
          <a:ext cx="1849755" cy="456565"/>
        </p:xfrm>
        <a:graphic>
          <a:graphicData uri="http://schemas.openxmlformats.org/presentationml/2006/ole">
            <mc:AlternateContent xmlns:mc="http://schemas.openxmlformats.org/markup-compatibility/2006">
              <mc:Choice xmlns:v="urn:schemas-microsoft-com:vml" Requires="v">
                <p:oleObj spid="_x0000_s5124" name="" r:id="rId12" imgW="977900" imgH="241300" progId="Equation.KSEE3">
                  <p:embed/>
                </p:oleObj>
              </mc:Choice>
              <mc:Fallback>
                <p:oleObj name="" r:id="rId12" imgW="977900" imgH="241300" progId="Equation.KSEE3">
                  <p:embed/>
                  <p:pic>
                    <p:nvPicPr>
                      <p:cNvPr id="0" name="图片 5123"/>
                      <p:cNvPicPr/>
                      <p:nvPr/>
                    </p:nvPicPr>
                    <p:blipFill>
                      <a:blip r:embed="rId13"/>
                      <a:stretch>
                        <a:fillRect/>
                      </a:stretch>
                    </p:blipFill>
                    <p:spPr>
                      <a:xfrm>
                        <a:off x="5377815" y="4397375"/>
                        <a:ext cx="1849755" cy="45656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55240" y="4836795"/>
          <a:ext cx="417830" cy="417830"/>
        </p:xfrm>
        <a:graphic>
          <a:graphicData uri="http://schemas.openxmlformats.org/presentationml/2006/ole">
            <mc:AlternateContent xmlns:mc="http://schemas.openxmlformats.org/markup-compatibility/2006">
              <mc:Choice xmlns:v="urn:schemas-microsoft-com:vml" Requires="v">
                <p:oleObj spid="_x0000_s16" name="" r:id="rId14" imgW="139700" imgH="139700" progId="Equation.KSEE3">
                  <p:embed/>
                </p:oleObj>
              </mc:Choice>
              <mc:Fallback>
                <p:oleObj name="" r:id="rId14" imgW="139700" imgH="139700" progId="Equation.KSEE3">
                  <p:embed/>
                  <p:pic>
                    <p:nvPicPr>
                      <p:cNvPr id="0" name="图片 3073"/>
                      <p:cNvPicPr/>
                      <p:nvPr/>
                    </p:nvPicPr>
                    <p:blipFill>
                      <a:blip r:embed="rId15"/>
                      <a:stretch>
                        <a:fillRect/>
                      </a:stretch>
                    </p:blipFill>
                    <p:spPr>
                      <a:xfrm>
                        <a:off x="2555240" y="4836795"/>
                        <a:ext cx="417830" cy="41783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585845" y="5254625"/>
          <a:ext cx="4264025" cy="952500"/>
        </p:xfrm>
        <a:graphic>
          <a:graphicData uri="http://schemas.openxmlformats.org/presentationml/2006/ole">
            <mc:AlternateContent xmlns:mc="http://schemas.openxmlformats.org/markup-compatibility/2006">
              <mc:Choice xmlns:v="urn:schemas-microsoft-com:vml" Requires="v">
                <p:oleObj spid="_x0000_s5125" name="" r:id="rId16" imgW="1816100" imgH="405765" progId="Equation.KSEE3">
                  <p:embed/>
                </p:oleObj>
              </mc:Choice>
              <mc:Fallback>
                <p:oleObj name="" r:id="rId16" imgW="1816100" imgH="405765" progId="Equation.KSEE3">
                  <p:embed/>
                  <p:pic>
                    <p:nvPicPr>
                      <p:cNvPr id="0" name="图片 5124"/>
                      <p:cNvPicPr/>
                      <p:nvPr/>
                    </p:nvPicPr>
                    <p:blipFill>
                      <a:blip r:embed="rId17"/>
                      <a:stretch>
                        <a:fillRect/>
                      </a:stretch>
                    </p:blipFill>
                    <p:spPr>
                      <a:xfrm>
                        <a:off x="3585845" y="5254625"/>
                        <a:ext cx="4264025" cy="952500"/>
                      </a:xfrm>
                      <a:prstGeom prst="rect">
                        <a:avLst/>
                      </a:prstGeom>
                      <a:solidFill>
                        <a:srgbClr val="FFFF00"/>
                      </a:solidFill>
                    </p:spPr>
                  </p:pic>
                </p:oleObj>
              </mc:Fallback>
            </mc:AlternateContent>
          </a:graphicData>
        </a:graphic>
      </p:graphicFrame>
      <p:sp>
        <p:nvSpPr>
          <p:cNvPr id="18" name="文本框 17"/>
          <p:cNvSpPr txBox="1"/>
          <p:nvPr/>
        </p:nvSpPr>
        <p:spPr>
          <a:xfrm>
            <a:off x="9112885" y="5600700"/>
            <a:ext cx="1924050" cy="491490"/>
          </a:xfrm>
          <a:prstGeom prst="rect">
            <a:avLst/>
          </a:prstGeom>
          <a:noFill/>
        </p:spPr>
        <p:txBody>
          <a:bodyPr wrap="none" rtlCol="0">
            <a:spAutoFit/>
          </a:bodyPr>
          <a:p>
            <a:pPr algn="ctr">
              <a:lnSpc>
                <a:spcPct val="130000"/>
              </a:lnSpc>
            </a:pPr>
            <a:r>
              <a:rPr kumimoji="1" lang="zh-CN" altLang="en-US" sz="2000" dirty="0">
                <a:latin typeface="微软雅黑" panose="020B0503020204020204" pitchFamily="34" charset="-122"/>
                <a:ea typeface="微软雅黑" panose="020B0503020204020204" pitchFamily="34" charset="-122"/>
                <a:cs typeface="微软雅黑" panose="020B0503020204020204" pitchFamily="34" charset="-122"/>
              </a:rPr>
              <a:t>是节点 </a:t>
            </a:r>
            <a:r>
              <a:rPr kumimoji="1" lang="en-US" altLang="zh-CN" sz="2000" dirty="0">
                <a:latin typeface="微软雅黑" panose="020B0503020204020204" pitchFamily="34" charset="-122"/>
                <a:ea typeface="微软雅黑" panose="020B0503020204020204" pitchFamily="34" charset="-122"/>
                <a:cs typeface="微软雅黑" panose="020B0503020204020204" pitchFamily="34" charset="-122"/>
              </a:rPr>
              <a:t>i </a:t>
            </a:r>
            <a:r>
              <a:rPr kumimoji="1"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的权重</a:t>
            </a:r>
            <a:endParaRPr kumimoji="1"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 name="对象 18">
            <a:hlinkClick r:id="" action="ppaction://ole?verb="/>
          </p:cNvPr>
          <p:cNvGraphicFramePr>
            <a:graphicFrameLocks noChangeAspect="1"/>
          </p:cNvGraphicFramePr>
          <p:nvPr/>
        </p:nvGraphicFramePr>
        <p:xfrm>
          <a:off x="8289925" y="5639435"/>
          <a:ext cx="822960" cy="452755"/>
        </p:xfrm>
        <a:graphic>
          <a:graphicData uri="http://schemas.openxmlformats.org/presentationml/2006/ole">
            <mc:AlternateContent xmlns:mc="http://schemas.openxmlformats.org/markup-compatibility/2006">
              <mc:Choice xmlns:v="urn:schemas-microsoft-com:vml" Requires="v">
                <p:oleObj spid="_x0000_s5126" name="" r:id="rId18" imgW="405765" imgH="228600" progId="Equation.KSEE3">
                  <p:embed/>
                </p:oleObj>
              </mc:Choice>
              <mc:Fallback>
                <p:oleObj name="" r:id="rId18" imgW="405765" imgH="228600" progId="Equation.KSEE3">
                  <p:embed/>
                  <p:pic>
                    <p:nvPicPr>
                      <p:cNvPr id="0" name="图片 5125"/>
                      <p:cNvPicPr/>
                      <p:nvPr/>
                    </p:nvPicPr>
                    <p:blipFill>
                      <a:blip r:embed="rId19"/>
                      <a:stretch>
                        <a:fillRect/>
                      </a:stretch>
                    </p:blipFill>
                    <p:spPr>
                      <a:xfrm>
                        <a:off x="8289925" y="5639435"/>
                        <a:ext cx="822960" cy="45275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6" name="组合 35"/>
          <p:cNvGrpSpPr/>
          <p:nvPr/>
        </p:nvGrpSpPr>
        <p:grpSpPr>
          <a:xfrm>
            <a:off x="0" y="-1"/>
            <a:ext cx="12192000" cy="6858002"/>
            <a:chOff x="0" y="-1"/>
            <a:chExt cx="12192000" cy="6858002"/>
          </a:xfrm>
        </p:grpSpPr>
        <p:sp>
          <p:nvSpPr>
            <p:cNvPr id="37" name="矩形 3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8" name="矩形 3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1" name="矩形 40"/>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2" name="组合 41"/>
          <p:cNvGrpSpPr/>
          <p:nvPr/>
        </p:nvGrpSpPr>
        <p:grpSpPr>
          <a:xfrm>
            <a:off x="133400" y="140547"/>
            <a:ext cx="11901234" cy="6795389"/>
            <a:chOff x="133400" y="140547"/>
            <a:chExt cx="11901234" cy="6795389"/>
          </a:xfrm>
        </p:grpSpPr>
        <p:pic>
          <p:nvPicPr>
            <p:cNvPr id="43" name="图片 42"/>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4" name="图片 43"/>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5" name="图片 44"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04</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单跳无线网络</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75895" y="1213485"/>
            <a:ext cx="11620500" cy="2811780"/>
          </a:xfrm>
          <a:prstGeom prst="rect">
            <a:avLst/>
          </a:prstGeom>
          <a:noFill/>
        </p:spPr>
        <p:txBody>
          <a:bodyPr wrap="square" rtlCol="0">
            <a:spAutoFit/>
          </a:bodyPr>
          <a:p>
            <a:pPr algn="l">
              <a:lnSpc>
                <a:spcPct val="130000"/>
              </a:lnSpc>
            </a:pPr>
            <a:r>
              <a:rPr kumimoji="1" lang="zh-CN" altLang="en-US" sz="2000" dirty="0">
                <a:latin typeface="微软雅黑" panose="020B0503020204020204" pitchFamily="34" charset="-122"/>
                <a:ea typeface="微软雅黑" panose="020B0503020204020204" pitchFamily="34" charset="-122"/>
              </a:rPr>
              <a:t>可得该系统模型的核心优化问题为（</a:t>
            </a:r>
            <a:r>
              <a:rPr kumimoji="1" lang="en-US" altLang="zh-CN" sz="2000" dirty="0">
                <a:latin typeface="微软雅黑" panose="020B0503020204020204" pitchFamily="34" charset="-122"/>
                <a:ea typeface="微软雅黑" panose="020B0503020204020204" pitchFamily="34" charset="-122"/>
              </a:rPr>
              <a:t>Π</a:t>
            </a:r>
            <a:r>
              <a:rPr kumimoji="1" lang="zh-CN" altLang="en-US" sz="2000" dirty="0">
                <a:latin typeface="微软雅黑" panose="020B0503020204020204" pitchFamily="34" charset="-122"/>
                <a:ea typeface="微软雅黑" panose="020B0503020204020204" pitchFamily="34" charset="-122"/>
              </a:rPr>
              <a:t>代表所有可行的调度策略</a:t>
            </a:r>
            <a:r>
              <a:rPr kumimoji="1" lang="zh-CN" altLang="en-US" sz="2000" dirty="0">
                <a:latin typeface="微软雅黑" panose="020B0503020204020204" pitchFamily="34" charset="-122"/>
                <a:ea typeface="微软雅黑" panose="020B0503020204020204" pitchFamily="34" charset="-122"/>
              </a:rPr>
              <a:t>）：</a:t>
            </a: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endParaRPr kumimoji="1" lang="zh-CN" altLang="en-US" sz="2000" dirty="0">
              <a:latin typeface="微软雅黑" panose="020B0503020204020204" pitchFamily="34" charset="-122"/>
              <a:ea typeface="微软雅黑" panose="020B0503020204020204" pitchFamily="34" charset="-122"/>
            </a:endParaRPr>
          </a:p>
          <a:p>
            <a:pPr algn="l">
              <a:lnSpc>
                <a:spcPct val="130000"/>
              </a:lnSpc>
            </a:pPr>
            <a:r>
              <a:rPr kumimoji="1" lang="zh-CN" altLang="en-US" sz="2000" dirty="0">
                <a:latin typeface="微软雅黑" panose="020B0503020204020204" pitchFamily="34" charset="-122"/>
                <a:ea typeface="微软雅黑" panose="020B0503020204020204" pitchFamily="34" charset="-122"/>
              </a:rPr>
              <a:t>                 </a:t>
            </a:r>
            <a:r>
              <a:rPr kumimoji="1" lang="en-US" altLang="zh-CN" sz="3600" dirty="0">
                <a:latin typeface="微软雅黑" panose="020B0503020204020204" pitchFamily="34" charset="-122"/>
                <a:ea typeface="微软雅黑" panose="020B0503020204020204" pitchFamily="34" charset="-122"/>
              </a:rPr>
              <a:t>s.t.</a:t>
            </a:r>
            <a:endParaRPr kumimoji="1" lang="en-US" altLang="zh-CN" sz="3600" dirty="0">
              <a:latin typeface="微软雅黑" panose="020B0503020204020204" pitchFamily="34" charset="-122"/>
              <a:ea typeface="微软雅黑" panose="020B0503020204020204" pitchFamily="34" charset="-122"/>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5" name="" r:id="rId5" imgW="914400" imgH="215900" progId="Equation.KSEE3">
                  <p:embed/>
                </p:oleObj>
              </mc:Choice>
              <mc:Fallback>
                <p:oleObj name="" r:id="rId5" imgW="914400" imgH="215900" progId="Equation.KSEE3">
                  <p:embed/>
                  <p:pic>
                    <p:nvPicPr>
                      <p:cNvPr id="0" name="图片 6144"/>
                      <p:cNvPicPr/>
                      <p:nvPr/>
                    </p:nvPicPr>
                    <p:blipFill>
                      <a:blip r:embed="rId6"/>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280920" y="1958975"/>
          <a:ext cx="6715125" cy="1141730"/>
        </p:xfrm>
        <a:graphic>
          <a:graphicData uri="http://schemas.openxmlformats.org/presentationml/2006/ole">
            <mc:AlternateContent xmlns:mc="http://schemas.openxmlformats.org/markup-compatibility/2006">
              <mc:Choice xmlns:v="urn:schemas-microsoft-com:vml" Requires="v">
                <p:oleObj spid="_x0000_s10" name="" r:id="rId7" imgW="2540000" imgH="431800" progId="Equation.KSEE3">
                  <p:embed/>
                </p:oleObj>
              </mc:Choice>
              <mc:Fallback>
                <p:oleObj name="" r:id="rId7" imgW="2540000" imgH="431800" progId="Equation.KSEE3">
                  <p:embed/>
                  <p:pic>
                    <p:nvPicPr>
                      <p:cNvPr id="0" name="图片 5124"/>
                      <p:cNvPicPr/>
                      <p:nvPr/>
                    </p:nvPicPr>
                    <p:blipFill>
                      <a:blip r:embed="rId8"/>
                      <a:stretch>
                        <a:fillRect/>
                      </a:stretch>
                    </p:blipFill>
                    <p:spPr>
                      <a:xfrm>
                        <a:off x="2280920" y="1958975"/>
                        <a:ext cx="6715125" cy="1141730"/>
                      </a:xfrm>
                      <a:prstGeom prst="rect">
                        <a:avLst/>
                      </a:prstGeom>
                      <a:noFill/>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007678" y="3382010"/>
          <a:ext cx="4422775" cy="712470"/>
        </p:xfrm>
        <a:graphic>
          <a:graphicData uri="http://schemas.openxmlformats.org/presentationml/2006/ole">
            <mc:AlternateContent xmlns:mc="http://schemas.openxmlformats.org/markup-compatibility/2006">
              <mc:Choice xmlns:v="urn:schemas-microsoft-com:vml" Requires="v">
                <p:oleObj spid="_x0000_s3076" name="" r:id="rId9" imgW="1498600" imgH="241300" progId="Equation.KSEE3">
                  <p:embed/>
                </p:oleObj>
              </mc:Choice>
              <mc:Fallback>
                <p:oleObj name="" r:id="rId9" imgW="1498600" imgH="241300" progId="Equation.KSEE3">
                  <p:embed/>
                  <p:pic>
                    <p:nvPicPr>
                      <p:cNvPr id="0" name="图片 3075"/>
                      <p:cNvPicPr/>
                      <p:nvPr/>
                    </p:nvPicPr>
                    <p:blipFill>
                      <a:blip r:embed="rId10"/>
                      <a:stretch>
                        <a:fillRect/>
                      </a:stretch>
                    </p:blipFill>
                    <p:spPr>
                      <a:xfrm>
                        <a:off x="3007678" y="3382010"/>
                        <a:ext cx="4422775" cy="712470"/>
                      </a:xfrm>
                      <a:prstGeom prst="rect">
                        <a:avLst/>
                      </a:prstGeom>
                      <a:noFill/>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007678" y="4444365"/>
          <a:ext cx="5988050" cy="784860"/>
        </p:xfrm>
        <a:graphic>
          <a:graphicData uri="http://schemas.openxmlformats.org/presentationml/2006/ole">
            <mc:AlternateContent xmlns:mc="http://schemas.openxmlformats.org/markup-compatibility/2006">
              <mc:Choice xmlns:v="urn:schemas-microsoft-com:vml" Requires="v">
                <p:oleObj spid="_x0000_s2053" name="" r:id="rId11" imgW="1841500" imgH="241300" progId="Equation.KSEE3">
                  <p:embed/>
                </p:oleObj>
              </mc:Choice>
              <mc:Fallback>
                <p:oleObj name="" r:id="rId11" imgW="1841500" imgH="241300" progId="Equation.KSEE3">
                  <p:embed/>
                  <p:pic>
                    <p:nvPicPr>
                      <p:cNvPr id="0" name="图片 2052"/>
                      <p:cNvPicPr/>
                      <p:nvPr/>
                    </p:nvPicPr>
                    <p:blipFill>
                      <a:blip r:embed="rId12"/>
                      <a:stretch>
                        <a:fillRect/>
                      </a:stretch>
                    </p:blipFill>
                    <p:spPr>
                      <a:xfrm>
                        <a:off x="3007678" y="4444365"/>
                        <a:ext cx="5988050" cy="784860"/>
                      </a:xfrm>
                      <a:prstGeom prst="rect">
                        <a:avLst/>
                      </a:prstGeom>
                      <a:no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alphaModFix amt="3000"/>
          </a:blip>
          <a:srcRect l="31594" r="24278" b="51573"/>
          <a:stretch>
            <a:fillRect/>
          </a:stretch>
        </p:blipFill>
        <p:spPr>
          <a:xfrm>
            <a:off x="0" y="830209"/>
            <a:ext cx="6230698" cy="6027791"/>
          </a:xfrm>
          <a:prstGeom prst="rect">
            <a:avLst/>
          </a:prstGeom>
        </p:spPr>
      </p:pic>
      <p:grpSp>
        <p:nvGrpSpPr>
          <p:cNvPr id="2" name="组合 1"/>
          <p:cNvGrpSpPr/>
          <p:nvPr/>
        </p:nvGrpSpPr>
        <p:grpSpPr>
          <a:xfrm>
            <a:off x="569328" y="0"/>
            <a:ext cx="11622672" cy="6858000"/>
            <a:chOff x="569328" y="0"/>
            <a:chExt cx="11622672" cy="6858000"/>
          </a:xfrm>
        </p:grpSpPr>
        <p:sp>
          <p:nvSpPr>
            <p:cNvPr id="15" name="圆角矩形 14"/>
            <p:cNvSpPr/>
            <p:nvPr/>
          </p:nvSpPr>
          <p:spPr>
            <a:xfrm>
              <a:off x="569328" y="399595"/>
              <a:ext cx="270460" cy="10840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7658100" y="0"/>
              <a:ext cx="4533900" cy="6858000"/>
            </a:xfrm>
            <a:prstGeom prst="rect">
              <a:avLst/>
            </a:prstGeom>
          </p:spPr>
        </p:pic>
        <p:grpSp>
          <p:nvGrpSpPr>
            <p:cNvPr id="32" name="组合 31"/>
            <p:cNvGrpSpPr/>
            <p:nvPr/>
          </p:nvGrpSpPr>
          <p:grpSpPr>
            <a:xfrm>
              <a:off x="6840499" y="0"/>
              <a:ext cx="1709136" cy="6858000"/>
              <a:chOff x="6840499" y="0"/>
              <a:chExt cx="1709136" cy="6858000"/>
            </a:xfrm>
          </p:grpSpPr>
          <p:sp>
            <p:nvSpPr>
              <p:cNvPr id="28" name="平行四边形 27"/>
              <p:cNvSpPr/>
              <p:nvPr/>
            </p:nvSpPr>
            <p:spPr>
              <a:xfrm>
                <a:off x="7045271" y="0"/>
                <a:ext cx="1318220" cy="6858000"/>
              </a:xfrm>
              <a:prstGeom prst="parallelogram">
                <a:avLst>
                  <a:gd name="adj" fmla="val 432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平行四边形 29"/>
              <p:cNvSpPr/>
              <p:nvPr/>
            </p:nvSpPr>
            <p:spPr>
              <a:xfrm>
                <a:off x="6840499"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平行四边形 30"/>
              <p:cNvSpPr/>
              <p:nvPr/>
            </p:nvSpPr>
            <p:spPr>
              <a:xfrm>
                <a:off x="7231415"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grpSp>
        <p:nvGrpSpPr>
          <p:cNvPr id="21" name="组合 20"/>
          <p:cNvGrpSpPr/>
          <p:nvPr/>
        </p:nvGrpSpPr>
        <p:grpSpPr>
          <a:xfrm>
            <a:off x="1245705" y="2399251"/>
            <a:ext cx="4880490" cy="1968480"/>
            <a:chOff x="1654599" y="2374005"/>
            <a:chExt cx="4880490" cy="1968480"/>
          </a:xfrm>
        </p:grpSpPr>
        <p:sp>
          <p:nvSpPr>
            <p:cNvPr id="22" name="文本框 21"/>
            <p:cNvSpPr txBox="1"/>
            <p:nvPr/>
          </p:nvSpPr>
          <p:spPr>
            <a:xfrm>
              <a:off x="1654599" y="2374005"/>
              <a:ext cx="1788795" cy="583565"/>
            </a:xfrm>
            <a:prstGeom prst="rect">
              <a:avLst/>
            </a:prstGeom>
            <a:noFill/>
          </p:spPr>
          <p:txBody>
            <a:bodyPr wrap="none" rtlCol="0">
              <a:spAutoFit/>
            </a:bodyPr>
            <a:lstStyle/>
            <a:p>
              <a:pPr algn="l"/>
              <a:r>
                <a:rPr kumimoji="1" lang="en-US" altLang="zh-CN"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rPr>
                <a:t>PART 5</a:t>
              </a:r>
              <a:endParaRPr kumimoji="1" lang="zh-CN" altLang="en-US"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654599" y="2958780"/>
              <a:ext cx="4297680" cy="922020"/>
            </a:xfrm>
            <a:prstGeom prst="rect">
              <a:avLst/>
            </a:prstGeom>
            <a:noFill/>
          </p:spPr>
          <p:txBody>
            <a:bodyPr wrap="none" rtlCol="0">
              <a:spAutoFit/>
            </a:bodyPr>
            <a:lstStyle/>
            <a:p>
              <a:pPr algn="l"/>
              <a:r>
                <a:rPr kumimoji="1" lang="en-US" altLang="zh-CN"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未来方向</a:t>
              </a:r>
              <a:endPar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1693787" y="3882110"/>
              <a:ext cx="4841302" cy="460375"/>
            </a:xfrm>
            <a:prstGeom prst="rect">
              <a:avLst/>
            </a:prstGeom>
            <a:noFill/>
          </p:spPr>
          <p:txBody>
            <a:bodyPr wrap="square" rtlCol="0">
              <a:spAutoFit/>
            </a:bodyPr>
            <a:lstStyle/>
            <a:p>
              <a:pPr algn="l"/>
              <a:r>
                <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rPr>
                <a:t>AoI future direction</a:t>
              </a:r>
              <a:endPar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40" name="组合 39"/>
          <p:cNvGrpSpPr/>
          <p:nvPr/>
        </p:nvGrpSpPr>
        <p:grpSpPr>
          <a:xfrm>
            <a:off x="0" y="-1"/>
            <a:ext cx="12192000" cy="6858002"/>
            <a:chOff x="0" y="-1"/>
            <a:chExt cx="12192000" cy="6858002"/>
          </a:xfrm>
        </p:grpSpPr>
        <p:sp>
          <p:nvSpPr>
            <p:cNvPr id="41" name="矩形 40"/>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2" name="矩形 41"/>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43" name="矩形 42"/>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44" name="组合 43"/>
          <p:cNvGrpSpPr/>
          <p:nvPr/>
        </p:nvGrpSpPr>
        <p:grpSpPr>
          <a:xfrm>
            <a:off x="133400" y="140547"/>
            <a:ext cx="11901234" cy="6795389"/>
            <a:chOff x="133400" y="140547"/>
            <a:chExt cx="11901234" cy="6795389"/>
          </a:xfrm>
        </p:grpSpPr>
        <p:pic>
          <p:nvPicPr>
            <p:cNvPr id="45" name="图片 44"/>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46" name="图片 45"/>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47" name="图片 46"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05</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1596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未来方向</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grpSp>
        <p:nvGrpSpPr>
          <p:cNvPr id="8" name="组合 7"/>
          <p:cNvGrpSpPr/>
          <p:nvPr/>
        </p:nvGrpSpPr>
        <p:grpSpPr>
          <a:xfrm>
            <a:off x="1038116" y="1230602"/>
            <a:ext cx="10229924" cy="991756"/>
            <a:chOff x="1038116" y="1230602"/>
            <a:chExt cx="10229924" cy="991756"/>
          </a:xfrm>
        </p:grpSpPr>
        <p:sp>
          <p:nvSpPr>
            <p:cNvPr id="13" name="文本框 12"/>
            <p:cNvSpPr txBox="1"/>
            <p:nvPr/>
          </p:nvSpPr>
          <p:spPr>
            <a:xfrm>
              <a:off x="1038116" y="1230602"/>
              <a:ext cx="755335" cy="707886"/>
            </a:xfrm>
            <a:prstGeom prst="rect">
              <a:avLst/>
            </a:prstGeom>
            <a:noFill/>
          </p:spPr>
          <p:txBody>
            <a:bodyPr wrap="none" rtlCol="0">
              <a:spAutoFit/>
            </a:bodyPr>
            <a:lstStyle/>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01</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1745304" y="1331333"/>
              <a:ext cx="1935480" cy="398780"/>
            </a:xfrm>
            <a:prstGeom prst="rect">
              <a:avLst/>
            </a:prstGeom>
            <a:noFill/>
          </p:spPr>
          <p:txBody>
            <a:bodyPr wrap="none" rtlCol="0">
              <a:spAutoFit/>
            </a:bodyPr>
            <a:lstStyle/>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动态控制系统</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p:cNvSpPr txBox="1"/>
            <p:nvPr/>
          </p:nvSpPr>
          <p:spPr>
            <a:xfrm>
              <a:off x="1745304" y="1730868"/>
              <a:ext cx="9522736" cy="491490"/>
            </a:xfrm>
            <a:prstGeom prst="rect">
              <a:avLst/>
            </a:prstGeom>
            <a:noFill/>
          </p:spPr>
          <p:txBody>
            <a:bodyPr wrap="square" rtlCol="0">
              <a:spAutoFit/>
            </a:bodyPr>
            <a:lstStyle/>
            <a:p>
              <a:pPr algn="l">
                <a:lnSpc>
                  <a:spcPct val="130000"/>
                </a:lnSpc>
              </a:pPr>
              <a:r>
                <a:rPr lang="zh-CN" altLang="en-US" sz="2000" spc="300" dirty="0">
                  <a:latin typeface="Arial" panose="020B0604020202020204" pitchFamily="34" charset="0"/>
                  <a:ea typeface="微软雅黑" panose="020B0503020204020204" pitchFamily="34" charset="-122"/>
                  <a:cs typeface="Arial" panose="020B0604020202020204" pitchFamily="34" charset="0"/>
                </a:rPr>
                <a:t>特别是在自动驾驶和控制网络的环境中起着关键性作用</a:t>
              </a:r>
              <a:endParaRPr lang="zh-CN" altLang="en-US" sz="2000" spc="300" dirty="0">
                <a:latin typeface="Arial" panose="020B0604020202020204" pitchFamily="34" charset="0"/>
                <a:ea typeface="微软雅黑" panose="020B0503020204020204" pitchFamily="34" charset="-122"/>
                <a:cs typeface="Arial" panose="020B0604020202020204" pitchFamily="34" charset="0"/>
              </a:endParaRPr>
            </a:p>
          </p:txBody>
        </p:sp>
      </p:grpSp>
      <p:cxnSp>
        <p:nvCxnSpPr>
          <p:cNvPr id="16" name="直线连接符 15"/>
          <p:cNvCxnSpPr/>
          <p:nvPr/>
        </p:nvCxnSpPr>
        <p:spPr>
          <a:xfrm>
            <a:off x="1760544" y="2311798"/>
            <a:ext cx="92308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p:nvPr/>
        </p:nvCxnSpPr>
        <p:spPr>
          <a:xfrm>
            <a:off x="1745304" y="3927859"/>
            <a:ext cx="92308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59137" y="2312011"/>
            <a:ext cx="10208903" cy="1497833"/>
            <a:chOff x="1059137" y="2312011"/>
            <a:chExt cx="10208903" cy="1497833"/>
          </a:xfrm>
        </p:grpSpPr>
        <p:sp>
          <p:nvSpPr>
            <p:cNvPr id="32" name="文本框 31"/>
            <p:cNvSpPr txBox="1"/>
            <p:nvPr/>
          </p:nvSpPr>
          <p:spPr>
            <a:xfrm>
              <a:off x="1745304" y="2465429"/>
              <a:ext cx="1059180" cy="398780"/>
            </a:xfrm>
            <a:prstGeom prst="rect">
              <a:avLst/>
            </a:prstGeom>
            <a:noFill/>
          </p:spPr>
          <p:txBody>
            <a:bodyPr wrap="none" rtlCol="0">
              <a:spAutoFit/>
            </a:bodyPr>
            <a:lstStyle/>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信息论</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1745304" y="2918304"/>
              <a:ext cx="9522736" cy="891540"/>
            </a:xfrm>
            <a:prstGeom prst="rect">
              <a:avLst/>
            </a:prstGeom>
            <a:noFill/>
          </p:spPr>
          <p:txBody>
            <a:bodyPr wrap="square" rtlCol="0">
              <a:spAutoFit/>
            </a:bodyPr>
            <a:lstStyle/>
            <a:p>
              <a:pPr hangingPunct="0">
                <a:lnSpc>
                  <a:spcPct val="130000"/>
                </a:lnSpc>
              </a:pPr>
              <a:r>
                <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rPr>
                <a:t>以最小</a:t>
              </a:r>
              <a:r>
                <a:rPr lang="en-US" altLang="zh-CN" sz="2000" spc="300" dirty="0">
                  <a:latin typeface="微软雅黑" panose="020B0503020204020204" pitchFamily="34" charset="-122"/>
                  <a:ea typeface="微软雅黑" panose="020B0503020204020204" pitchFamily="34" charset="-122"/>
                  <a:cs typeface="微软雅黑" panose="020B0503020204020204" pitchFamily="34" charset="-122"/>
                </a:rPr>
                <a:t>AoI</a:t>
              </a:r>
              <a:r>
                <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rPr>
                <a:t>为目标的最优码字长度的推导是近年来信息和编码理论研究的一个重要方向。</a:t>
              </a:r>
              <a:endPar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49"/>
            <p:cNvSpPr txBox="1"/>
            <p:nvPr/>
          </p:nvSpPr>
          <p:spPr>
            <a:xfrm>
              <a:off x="1059137" y="2312011"/>
              <a:ext cx="755335" cy="707886"/>
            </a:xfrm>
            <a:prstGeom prst="rect">
              <a:avLst/>
            </a:prstGeom>
            <a:noFill/>
          </p:spPr>
          <p:txBody>
            <a:bodyPr wrap="none" rtlCol="0">
              <a:spAutoFit/>
            </a:bodyPr>
            <a:lstStyle/>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02</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8" name="组合 17"/>
          <p:cNvGrpSpPr/>
          <p:nvPr/>
        </p:nvGrpSpPr>
        <p:grpSpPr>
          <a:xfrm>
            <a:off x="1059137" y="3965633"/>
            <a:ext cx="10209104" cy="1382137"/>
            <a:chOff x="1059137" y="3965633"/>
            <a:chExt cx="10209104" cy="1382137"/>
          </a:xfrm>
        </p:grpSpPr>
        <p:sp>
          <p:nvSpPr>
            <p:cNvPr id="38" name="文本框 37"/>
            <p:cNvSpPr txBox="1"/>
            <p:nvPr/>
          </p:nvSpPr>
          <p:spPr>
            <a:xfrm>
              <a:off x="1745505" y="4056695"/>
              <a:ext cx="1351280" cy="398780"/>
            </a:xfrm>
            <a:prstGeom prst="rect">
              <a:avLst/>
            </a:prstGeom>
            <a:noFill/>
          </p:spPr>
          <p:txBody>
            <a:bodyPr wrap="none" rtlCol="0">
              <a:spAutoFit/>
            </a:bodyPr>
            <a:lstStyle/>
            <a:p>
              <a:pPr algn="l"/>
              <a:r>
                <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rPr>
                <a:t>信号处理</a:t>
              </a:r>
              <a:endParaRPr kumimoji="1" lang="zh-CN" altLang="en-US" sz="2000" b="1" spc="300" dirty="0">
                <a:gradFill>
                  <a:gsLst>
                    <a:gs pos="0">
                      <a:srgbClr val="C00000"/>
                    </a:gs>
                    <a:gs pos="100000">
                      <a:srgbClr val="770504"/>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38"/>
            <p:cNvSpPr txBox="1"/>
            <p:nvPr/>
          </p:nvSpPr>
          <p:spPr>
            <a:xfrm>
              <a:off x="1745505" y="4456230"/>
              <a:ext cx="9522736" cy="891540"/>
            </a:xfrm>
            <a:prstGeom prst="rect">
              <a:avLst/>
            </a:prstGeom>
            <a:noFill/>
          </p:spPr>
          <p:txBody>
            <a:bodyPr wrap="square" rtlCol="0">
              <a:spAutoFit/>
            </a:bodyPr>
            <a:lstStyle/>
            <a:p>
              <a:pPr hangingPunct="0">
                <a:lnSpc>
                  <a:spcPct val="130000"/>
                </a:lnSpc>
              </a:pPr>
              <a:r>
                <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rPr>
                <a:t>信号处理最优采样问题实际就是</a:t>
              </a:r>
              <a:r>
                <a:rPr lang="en-US" altLang="zh-CN" sz="2000" spc="300" dirty="0">
                  <a:latin typeface="微软雅黑" panose="020B0503020204020204" pitchFamily="34" charset="-122"/>
                  <a:ea typeface="微软雅黑" panose="020B0503020204020204" pitchFamily="34" charset="-122"/>
                  <a:cs typeface="微软雅黑" panose="020B0503020204020204" pitchFamily="34" charset="-122"/>
                </a:rPr>
                <a:t>AoI</a:t>
              </a:r>
              <a:r>
                <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rPr>
                <a:t>优化问题，因为</a:t>
              </a:r>
              <a:r>
                <a:rPr lang="en-US" altLang="zh-CN" sz="2000" spc="300" dirty="0">
                  <a:latin typeface="微软雅黑" panose="020B0503020204020204" pitchFamily="34" charset="-122"/>
                  <a:ea typeface="微软雅黑" panose="020B0503020204020204" pitchFamily="34" charset="-122"/>
                  <a:cs typeface="微软雅黑" panose="020B0503020204020204" pitchFamily="34" charset="-122"/>
                </a:rPr>
                <a:t>AoI</a:t>
              </a:r>
              <a:r>
                <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rPr>
                <a:t>的一个基本部分就是源信号的采样过程。</a:t>
              </a:r>
              <a:endParaRPr lang="zh-CN" altLang="en-US" sz="2000" spc="3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1059137" y="3965633"/>
              <a:ext cx="755335" cy="707886"/>
            </a:xfrm>
            <a:prstGeom prst="rect">
              <a:avLst/>
            </a:prstGeom>
            <a:noFill/>
          </p:spPr>
          <p:txBody>
            <a:bodyPr wrap="none" rtlCol="0">
              <a:spAutoFit/>
            </a:bodyPr>
            <a:lstStyle/>
            <a:p>
              <a:pPr algn="l"/>
              <a:r>
                <a:rPr kumimoji="1" lang="en-US" altLang="zh-CN"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rPr>
                <a:t>03</a:t>
              </a:r>
              <a:endParaRPr kumimoji="1" lang="zh-CN" altLang="en-US" sz="4000" b="1" dirty="0">
                <a:gradFill>
                  <a:gsLst>
                    <a:gs pos="0">
                      <a:srgbClr val="C00000">
                        <a:alpha val="73000"/>
                      </a:srgbClr>
                    </a:gs>
                    <a:gs pos="100000">
                      <a:srgbClr val="C00000">
                        <a:alpha val="91000"/>
                      </a:srgb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346287" y="375495"/>
            <a:ext cx="11462658" cy="6077693"/>
          </a:xfrm>
          <a:prstGeom prst="rect">
            <a:avLst/>
          </a:prstGeom>
          <a:gradFill>
            <a:gsLst>
              <a:gs pos="0">
                <a:schemeClr val="bg1">
                  <a:alpha val="7000"/>
                </a:schemeClr>
              </a:gs>
              <a:gs pos="38000">
                <a:schemeClr val="bg1">
                  <a:alpha val="0"/>
                </a:schemeClr>
              </a:gs>
              <a:gs pos="62000">
                <a:schemeClr val="bg1">
                  <a:alpha val="0"/>
                </a:schemeClr>
              </a:gs>
              <a:gs pos="100000">
                <a:schemeClr val="bg1">
                  <a:alpha val="7000"/>
                </a:schemeClr>
              </a:gs>
            </a:gsLst>
            <a:lin ang="0" scaled="0"/>
          </a:gradFill>
          <a:ln w="19050">
            <a:gradFill>
              <a:gsLst>
                <a:gs pos="0">
                  <a:schemeClr val="bg1"/>
                </a:gs>
                <a:gs pos="38000">
                  <a:schemeClr val="bg1">
                    <a:alpha val="0"/>
                  </a:schemeClr>
                </a:gs>
                <a:gs pos="62000">
                  <a:schemeClr val="bg1">
                    <a:alpha val="0"/>
                  </a:schemeClr>
                </a:gs>
                <a:gs pos="100000">
                  <a:schemeClr val="bg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9" name="图片 8" descr="图片包含 游戏机, 画, 钟表&#10;&#10;描述已自动生成"/>
          <p:cNvPicPr>
            <a:picLocks noChangeAspect="1"/>
          </p:cNvPicPr>
          <p:nvPr/>
        </p:nvPicPr>
        <p:blipFill>
          <a:blip r:embed="rId2"/>
          <a:stretch>
            <a:fillRect/>
          </a:stretch>
        </p:blipFill>
        <p:spPr>
          <a:xfrm>
            <a:off x="4586145" y="122295"/>
            <a:ext cx="3019710" cy="616930"/>
          </a:xfrm>
          <a:prstGeom prst="rect">
            <a:avLst/>
          </a:prstGeom>
        </p:spPr>
      </p:pic>
      <p:pic>
        <p:nvPicPr>
          <p:cNvPr id="8" name="图片 7"/>
          <p:cNvPicPr>
            <a:picLocks noChangeAspect="1"/>
          </p:cNvPicPr>
          <p:nvPr/>
        </p:nvPicPr>
        <p:blipFill>
          <a:blip r:embed="rId3" cstate="screen">
            <a:alphaModFix amt="70000"/>
          </a:blip>
          <a:stretch>
            <a:fillRect/>
          </a:stretch>
        </p:blipFill>
        <p:spPr>
          <a:xfrm>
            <a:off x="5052435" y="6220399"/>
            <a:ext cx="2050361" cy="406902"/>
          </a:xfrm>
          <a:prstGeom prst="rect">
            <a:avLst/>
          </a:prstGeom>
        </p:spPr>
      </p:pic>
      <p:pic>
        <p:nvPicPr>
          <p:cNvPr id="10" name="图片 9" descr="图片包含 游戏机, 画&#10;&#10;描述已自动生成"/>
          <p:cNvPicPr>
            <a:picLocks noChangeAspect="1"/>
          </p:cNvPicPr>
          <p:nvPr/>
        </p:nvPicPr>
        <p:blipFill>
          <a:blip r:embed="rId4">
            <a:alphaModFix amt="50000"/>
          </a:blip>
          <a:stretch>
            <a:fillRect/>
          </a:stretch>
        </p:blipFill>
        <p:spPr>
          <a:xfrm>
            <a:off x="1133960" y="690867"/>
            <a:ext cx="9887309" cy="3229854"/>
          </a:xfrm>
          <a:prstGeom prst="rect">
            <a:avLst/>
          </a:prstGeom>
        </p:spPr>
      </p:pic>
      <p:cxnSp>
        <p:nvCxnSpPr>
          <p:cNvPr id="6" name="直线连接符 5"/>
          <p:cNvCxnSpPr/>
          <p:nvPr/>
        </p:nvCxnSpPr>
        <p:spPr>
          <a:xfrm>
            <a:off x="2854036" y="3541855"/>
            <a:ext cx="6483928" cy="0"/>
          </a:xfrm>
          <a:prstGeom prst="line">
            <a:avLst/>
          </a:prstGeom>
          <a:ln w="19050">
            <a:gradFill>
              <a:gsLst>
                <a:gs pos="50000">
                  <a:schemeClr val="bg1"/>
                </a:gs>
                <a:gs pos="0">
                  <a:schemeClr val="bg1">
                    <a:lumMod val="100000"/>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341639" y="3789868"/>
            <a:ext cx="5589865" cy="338554"/>
          </a:xfrm>
          <a:prstGeom prst="rect">
            <a:avLst/>
          </a:prstGeom>
        </p:spPr>
        <p:txBody>
          <a:bodyPr wrap="none">
            <a:spAutoFit/>
          </a:bodyPr>
          <a:lstStyle/>
          <a:p>
            <a:pPr algn="ctr"/>
            <a:r>
              <a:rPr lang="en-US" altLang="zh-CN"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rPr>
              <a:t>QUESTIONS</a:t>
            </a:r>
            <a:r>
              <a:rPr lang="zh-CN" altLang="en-US"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rPr>
              <a:t> </a:t>
            </a:r>
            <a:r>
              <a:rPr lang="en-US" altLang="zh-CN"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rPr>
              <a:t>&amp;</a:t>
            </a:r>
            <a:r>
              <a:rPr lang="zh-CN" altLang="en-US"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rPr>
              <a:t> </a:t>
            </a:r>
            <a:r>
              <a:rPr lang="en-US" altLang="zh-CN"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rPr>
              <a:t>ANSWERS</a:t>
            </a:r>
            <a:endParaRPr lang="zh-CN" altLang="en-US" sz="1600" spc="1200" dirty="0">
              <a:solidFill>
                <a:schemeClr val="bg1"/>
              </a:solidFill>
              <a:effectLst>
                <a:outerShdw dist="12700" dir="5400000" algn="ctr" rotWithShape="0">
                  <a:srgbClr val="000000"/>
                </a:outerShdw>
              </a:effectLst>
              <a:latin typeface="Arial" panose="020B0604020202020204" pitchFamily="34" charset="0"/>
              <a:ea typeface="微软雅黑 Light" panose="020B0502040204020203" pitchFamily="34" charset="-122"/>
              <a:cs typeface="Arial" panose="020B0604020202020204" pitchFamily="34" charset="0"/>
            </a:endParaRPr>
          </a:p>
        </p:txBody>
      </p:sp>
      <p:sp>
        <p:nvSpPr>
          <p:cNvPr id="17" name="文本框 16"/>
          <p:cNvSpPr txBox="1"/>
          <p:nvPr/>
        </p:nvSpPr>
        <p:spPr>
          <a:xfrm>
            <a:off x="3389667" y="2433859"/>
            <a:ext cx="5493812" cy="1107996"/>
          </a:xfrm>
          <a:prstGeom prst="rect">
            <a:avLst/>
          </a:prstGeom>
          <a:noFill/>
          <a:effectLst>
            <a:outerShdw blurRad="50800" dist="38100" dir="5400000" algn="t" rotWithShape="0">
              <a:prstClr val="black">
                <a:alpha val="40000"/>
              </a:prstClr>
            </a:outerShdw>
          </a:effectLst>
        </p:spPr>
        <p:txBody>
          <a:bodyPr wrap="none" rtlCol="0">
            <a:spAutoFit/>
          </a:bodyPr>
          <a:lstStyle/>
          <a:p>
            <a:pPr algn="ctr"/>
            <a:r>
              <a:rPr kumimoji="1" lang="zh-CN" altLang="en-US" sz="6600" b="1" spc="300" dirty="0">
                <a:ln w="9525">
                  <a:noFill/>
                </a:ln>
                <a:gradFill>
                  <a:gsLst>
                    <a:gs pos="0">
                      <a:schemeClr val="bg1"/>
                    </a:gs>
                    <a:gs pos="100000">
                      <a:schemeClr val="bg1">
                        <a:lumMod val="65000"/>
                      </a:schemeClr>
                    </a:gs>
                  </a:gsLst>
                  <a:lin ang="5400000" scaled="1"/>
                </a:gradFill>
                <a:latin typeface="Arial" panose="020B0604020202020204" pitchFamily="34" charset="0"/>
                <a:ea typeface="微软雅黑" panose="020B0503020204020204" pitchFamily="34" charset="-122"/>
                <a:cs typeface="Arial" panose="020B0604020202020204" pitchFamily="34" charset="0"/>
              </a:rPr>
              <a:t>感谢大家观看</a:t>
            </a:r>
            <a:endParaRPr kumimoji="1" lang="zh-CN" altLang="en-US" sz="6600" b="1" spc="300" dirty="0">
              <a:ln w="9525">
                <a:noFill/>
              </a:ln>
              <a:gradFill>
                <a:gsLst>
                  <a:gs pos="0">
                    <a:schemeClr val="bg1"/>
                  </a:gs>
                  <a:gs pos="100000">
                    <a:schemeClr val="bg1">
                      <a:lumMod val="65000"/>
                    </a:schemeClr>
                  </a:gs>
                </a:gsLst>
                <a:lin ang="5400000" scaled="1"/>
              </a:gra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alphaModFix amt="3000"/>
          </a:blip>
          <a:srcRect l="31594" r="24278" b="51573"/>
          <a:stretch>
            <a:fillRect/>
          </a:stretch>
        </p:blipFill>
        <p:spPr>
          <a:xfrm>
            <a:off x="0" y="830209"/>
            <a:ext cx="6230698" cy="6027791"/>
          </a:xfrm>
          <a:prstGeom prst="rect">
            <a:avLst/>
          </a:prstGeom>
        </p:spPr>
      </p:pic>
      <p:grpSp>
        <p:nvGrpSpPr>
          <p:cNvPr id="2" name="组合 1"/>
          <p:cNvGrpSpPr/>
          <p:nvPr/>
        </p:nvGrpSpPr>
        <p:grpSpPr>
          <a:xfrm>
            <a:off x="569328" y="0"/>
            <a:ext cx="11622672" cy="6858000"/>
            <a:chOff x="569328" y="0"/>
            <a:chExt cx="11622672" cy="6858000"/>
          </a:xfrm>
        </p:grpSpPr>
        <p:sp>
          <p:nvSpPr>
            <p:cNvPr id="15" name="圆角矩形 14"/>
            <p:cNvSpPr/>
            <p:nvPr/>
          </p:nvSpPr>
          <p:spPr>
            <a:xfrm>
              <a:off x="569328" y="399595"/>
              <a:ext cx="270460" cy="10840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7658100" y="0"/>
              <a:ext cx="4533900" cy="6858000"/>
            </a:xfrm>
            <a:prstGeom prst="rect">
              <a:avLst/>
            </a:prstGeom>
          </p:spPr>
        </p:pic>
        <p:grpSp>
          <p:nvGrpSpPr>
            <p:cNvPr id="32" name="组合 31"/>
            <p:cNvGrpSpPr/>
            <p:nvPr/>
          </p:nvGrpSpPr>
          <p:grpSpPr>
            <a:xfrm>
              <a:off x="6840499" y="0"/>
              <a:ext cx="1709136" cy="6858000"/>
              <a:chOff x="6840499" y="0"/>
              <a:chExt cx="1709136" cy="6858000"/>
            </a:xfrm>
          </p:grpSpPr>
          <p:sp>
            <p:nvSpPr>
              <p:cNvPr id="28" name="平行四边形 27"/>
              <p:cNvSpPr/>
              <p:nvPr/>
            </p:nvSpPr>
            <p:spPr>
              <a:xfrm>
                <a:off x="7045271" y="0"/>
                <a:ext cx="1318220" cy="6858000"/>
              </a:xfrm>
              <a:prstGeom prst="parallelogram">
                <a:avLst>
                  <a:gd name="adj" fmla="val 432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平行四边形 29"/>
              <p:cNvSpPr/>
              <p:nvPr/>
            </p:nvSpPr>
            <p:spPr>
              <a:xfrm>
                <a:off x="6840499"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平行四边形 30"/>
              <p:cNvSpPr/>
              <p:nvPr/>
            </p:nvSpPr>
            <p:spPr>
              <a:xfrm>
                <a:off x="7231415"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grpSp>
        <p:nvGrpSpPr>
          <p:cNvPr id="21" name="组合 20"/>
          <p:cNvGrpSpPr/>
          <p:nvPr/>
        </p:nvGrpSpPr>
        <p:grpSpPr>
          <a:xfrm>
            <a:off x="1245705" y="2399251"/>
            <a:ext cx="4880490" cy="1968480"/>
            <a:chOff x="1654599" y="2374005"/>
            <a:chExt cx="4880490" cy="1968480"/>
          </a:xfrm>
        </p:grpSpPr>
        <p:sp>
          <p:nvSpPr>
            <p:cNvPr id="22" name="文本框 21"/>
            <p:cNvSpPr txBox="1"/>
            <p:nvPr/>
          </p:nvSpPr>
          <p:spPr>
            <a:xfrm>
              <a:off x="1654599" y="2374005"/>
              <a:ext cx="1788795" cy="583565"/>
            </a:xfrm>
            <a:prstGeom prst="rect">
              <a:avLst/>
            </a:prstGeom>
            <a:noFill/>
          </p:spPr>
          <p:txBody>
            <a:bodyPr wrap="none" rtlCol="0">
              <a:spAutoFit/>
            </a:bodyPr>
            <a:lstStyle/>
            <a:p>
              <a:pPr algn="l"/>
              <a:r>
                <a:rPr kumimoji="1" lang="en-US" altLang="zh-CN"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rPr>
                <a:t>PART 1</a:t>
              </a:r>
              <a:endParaRPr kumimoji="1" lang="zh-CN" altLang="en-US"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654599" y="2958780"/>
              <a:ext cx="2849880" cy="922020"/>
            </a:xfrm>
            <a:prstGeom prst="rect">
              <a:avLst/>
            </a:prstGeom>
            <a:noFill/>
          </p:spPr>
          <p:txBody>
            <a:bodyPr wrap="none" rtlCol="0">
              <a:spAutoFit/>
            </a:bodyPr>
            <a:lstStyle/>
            <a:p>
              <a:pPr algn="l"/>
              <a:r>
                <a:rPr kumimoji="1" lang="en-US" altLang="zh-CN"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概</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述</a:t>
              </a:r>
              <a:endPar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1693787" y="3882110"/>
              <a:ext cx="4841302" cy="460375"/>
            </a:xfrm>
            <a:prstGeom prst="rect">
              <a:avLst/>
            </a:prstGeom>
            <a:noFill/>
          </p:spPr>
          <p:txBody>
            <a:bodyPr wrap="square" rtlCol="0">
              <a:spAutoFit/>
            </a:bodyPr>
            <a:lstStyle/>
            <a:p>
              <a:pPr algn="l"/>
              <a:r>
                <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rPr>
                <a:t>AoI overview</a:t>
              </a:r>
              <a:endPar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1" name="组合 20"/>
          <p:cNvGrpSpPr/>
          <p:nvPr/>
        </p:nvGrpSpPr>
        <p:grpSpPr>
          <a:xfrm>
            <a:off x="0" y="-1"/>
            <a:ext cx="12192000" cy="6858002"/>
            <a:chOff x="0" y="-1"/>
            <a:chExt cx="12192000" cy="6858002"/>
          </a:xfrm>
        </p:grpSpPr>
        <p:sp>
          <p:nvSpPr>
            <p:cNvPr id="22" name="矩形 21"/>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3" name="矩形 22"/>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4" name="矩形 23"/>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5" name="组合 24"/>
          <p:cNvGrpSpPr/>
          <p:nvPr/>
        </p:nvGrpSpPr>
        <p:grpSpPr>
          <a:xfrm>
            <a:off x="133400" y="140547"/>
            <a:ext cx="11901234" cy="6795389"/>
            <a:chOff x="133400" y="140547"/>
            <a:chExt cx="11901234" cy="6795389"/>
          </a:xfrm>
        </p:grpSpPr>
        <p:pic>
          <p:nvPicPr>
            <p:cNvPr id="29" name="图片 28"/>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0" name="图片 29"/>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1" name="图片 30"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8686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背景</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任意形状 12"/>
          <p:cNvSpPr/>
          <p:nvPr/>
        </p:nvSpPr>
        <p:spPr>
          <a:xfrm>
            <a:off x="1588135" y="2653030"/>
            <a:ext cx="10015220" cy="3799840"/>
          </a:xfrm>
          <a:custGeom>
            <a:avLst/>
            <a:gdLst>
              <a:gd name="connsiteX0" fmla="*/ 7477246 w 7892778"/>
              <a:gd name="connsiteY0" fmla="*/ 0 h 3278037"/>
              <a:gd name="connsiteX1" fmla="*/ 7892778 w 7892778"/>
              <a:gd name="connsiteY1" fmla="*/ 0 h 3278037"/>
              <a:gd name="connsiteX2" fmla="*/ 7892778 w 7892778"/>
              <a:gd name="connsiteY2" fmla="*/ 2781482 h 3278037"/>
              <a:gd name="connsiteX3" fmla="*/ 7892778 w 7892778"/>
              <a:gd name="connsiteY3" fmla="*/ 3278037 h 3278037"/>
              <a:gd name="connsiteX4" fmla="*/ 7396223 w 7892778"/>
              <a:gd name="connsiteY4" fmla="*/ 2781482 h 3278037"/>
              <a:gd name="connsiteX5" fmla="*/ 0 w 7892778"/>
              <a:gd name="connsiteY5" fmla="*/ 2781482 h 3278037"/>
              <a:gd name="connsiteX6" fmla="*/ 0 w 7892778"/>
              <a:gd name="connsiteY6" fmla="*/ 2384385 h 3278037"/>
              <a:gd name="connsiteX7" fmla="*/ 7477246 w 7892778"/>
              <a:gd name="connsiteY7" fmla="*/ 2384385 h 327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2778" h="3278037">
                <a:moveTo>
                  <a:pt x="7477246" y="0"/>
                </a:moveTo>
                <a:lnTo>
                  <a:pt x="7892778" y="0"/>
                </a:lnTo>
                <a:lnTo>
                  <a:pt x="7892778" y="2781482"/>
                </a:lnTo>
                <a:lnTo>
                  <a:pt x="7892778" y="3278037"/>
                </a:lnTo>
                <a:lnTo>
                  <a:pt x="7396223" y="2781482"/>
                </a:lnTo>
                <a:lnTo>
                  <a:pt x="0" y="2781482"/>
                </a:lnTo>
                <a:lnTo>
                  <a:pt x="0" y="2384385"/>
                </a:lnTo>
                <a:lnTo>
                  <a:pt x="7477246" y="2384385"/>
                </a:lnTo>
                <a:close/>
              </a:path>
            </a:pathLst>
          </a:custGeom>
          <a:gradFill>
            <a:gsLst>
              <a:gs pos="0">
                <a:schemeClr val="tx1">
                  <a:alpha val="10000"/>
                </a:schemeClr>
              </a:gs>
              <a:gs pos="100000">
                <a:schemeClr val="tx1">
                  <a:alpha val="2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 name="矩形 5"/>
          <p:cNvSpPr/>
          <p:nvPr/>
        </p:nvSpPr>
        <p:spPr>
          <a:xfrm>
            <a:off x="2040255" y="1491615"/>
            <a:ext cx="7792720" cy="324167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Arial" panose="020B0604020202020204" pitchFamily="34" charset="0"/>
                <a:cs typeface="Arial" panose="020B0604020202020204" pitchFamily="34" charset="0"/>
              </a:rPr>
              <a:t>fhvk</a:t>
            </a:r>
            <a:endParaRPr kumimoji="1" lang="en-US" altLang="zh-CN">
              <a:latin typeface="Arial" panose="020B0604020202020204" pitchFamily="34" charset="0"/>
              <a:cs typeface="Arial" panose="020B0604020202020204" pitchFamily="34" charset="0"/>
            </a:endParaRPr>
          </a:p>
        </p:txBody>
      </p:sp>
      <p:sp>
        <p:nvSpPr>
          <p:cNvPr id="20" name="任意形状 19"/>
          <p:cNvSpPr/>
          <p:nvPr/>
        </p:nvSpPr>
        <p:spPr>
          <a:xfrm rot="5400000">
            <a:off x="3548380" y="-1222375"/>
            <a:ext cx="5165725" cy="10012680"/>
          </a:xfrm>
          <a:custGeom>
            <a:avLst/>
            <a:gdLst>
              <a:gd name="connsiteX0" fmla="*/ 85637 w 3473735"/>
              <a:gd name="connsiteY0" fmla="*/ 7897037 h 7982674"/>
              <a:gd name="connsiteX1" fmla="*/ 2774639 w 3473735"/>
              <a:gd name="connsiteY1" fmla="*/ 7897037 h 7982674"/>
              <a:gd name="connsiteX2" fmla="*/ 2774639 w 3473735"/>
              <a:gd name="connsiteY2" fmla="*/ 85637 h 7982674"/>
              <a:gd name="connsiteX3" fmla="*/ 85637 w 3473735"/>
              <a:gd name="connsiteY3" fmla="*/ 85637 h 7982674"/>
              <a:gd name="connsiteX4" fmla="*/ 0 w 3473735"/>
              <a:gd name="connsiteY4" fmla="*/ 7982674 h 7982674"/>
              <a:gd name="connsiteX5" fmla="*/ 0 w 3473735"/>
              <a:gd name="connsiteY5" fmla="*/ 0 h 7982674"/>
              <a:gd name="connsiteX6" fmla="*/ 2860276 w 3473735"/>
              <a:gd name="connsiteY6" fmla="*/ 0 h 7982674"/>
              <a:gd name="connsiteX7" fmla="*/ 2860276 w 3473735"/>
              <a:gd name="connsiteY7" fmla="*/ 7369215 h 7982674"/>
              <a:gd name="connsiteX8" fmla="*/ 3473735 w 3473735"/>
              <a:gd name="connsiteY8" fmla="*/ 7982674 h 7982674"/>
              <a:gd name="connsiteX9" fmla="*/ 2860276 w 3473735"/>
              <a:gd name="connsiteY9" fmla="*/ 7982674 h 798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735" h="7982674">
                <a:moveTo>
                  <a:pt x="85637" y="7897037"/>
                </a:moveTo>
                <a:lnTo>
                  <a:pt x="2774639" y="7897037"/>
                </a:lnTo>
                <a:lnTo>
                  <a:pt x="2774639" y="85637"/>
                </a:lnTo>
                <a:lnTo>
                  <a:pt x="85637" y="85637"/>
                </a:lnTo>
                <a:close/>
                <a:moveTo>
                  <a:pt x="0" y="7982674"/>
                </a:moveTo>
                <a:lnTo>
                  <a:pt x="0" y="0"/>
                </a:lnTo>
                <a:lnTo>
                  <a:pt x="2860276" y="0"/>
                </a:lnTo>
                <a:lnTo>
                  <a:pt x="2860276" y="7369215"/>
                </a:lnTo>
                <a:lnTo>
                  <a:pt x="3473735" y="7982674"/>
                </a:lnTo>
                <a:lnTo>
                  <a:pt x="2860276" y="7982674"/>
                </a:lnTo>
                <a:close/>
              </a:path>
            </a:pathLst>
          </a:custGeom>
          <a:gradFill>
            <a:gsLst>
              <a:gs pos="0">
                <a:srgbClr val="C00000"/>
              </a:gs>
              <a:gs pos="100000">
                <a:srgbClr val="C00000">
                  <a:lumMod val="8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latin typeface="Arial" panose="020B0604020202020204" pitchFamily="34" charset="0"/>
              <a:cs typeface="Arial" panose="020B0604020202020204" pitchFamily="34" charset="0"/>
            </a:endParaRPr>
          </a:p>
        </p:txBody>
      </p:sp>
      <p:sp>
        <p:nvSpPr>
          <p:cNvPr id="17" name="文本框 16"/>
          <p:cNvSpPr txBox="1"/>
          <p:nvPr/>
        </p:nvSpPr>
        <p:spPr>
          <a:xfrm>
            <a:off x="1304290" y="1431925"/>
            <a:ext cx="9582785" cy="3528695"/>
          </a:xfrm>
          <a:prstGeom prst="rect">
            <a:avLst/>
          </a:prstGeom>
          <a:noFill/>
        </p:spPr>
        <p:txBody>
          <a:bodyPr wrap="square" rtlCol="0">
            <a:spAutoFit/>
          </a:bodyPr>
          <a:lstStyle/>
          <a:p>
            <a:pPr algn="just" hangingPunct="0">
              <a:lnSpc>
                <a:spcPct val="130000"/>
              </a:lnSpc>
            </a:pPr>
            <a:r>
              <a:rPr kumimoji="1" lang="zh-CN" altLang="en-US" sz="2800" b="1" spc="300" dirty="0">
                <a:latin typeface="Arial" panose="020B0604020202020204" pitchFamily="34" charset="0"/>
                <a:ea typeface="微软雅黑" panose="020B0503020204020204" pitchFamily="34" charset="-122"/>
                <a:cs typeface="Arial" panose="020B0604020202020204" pitchFamily="34" charset="0"/>
              </a:rPr>
              <a:t>     </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超可靠低时延通信（</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URLLC</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）是第五代（</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5G</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）蜂窝网络中最重要的场景之一，以确保信息的及时交换并实现实时无线控制。在</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URLLC</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中，需要保证及时的信息更新，因为控制性能，例如控制成本和稳定性，直接由及时的控制信息更新决定。因此，大概</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20</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11</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年左右，信息年龄（</a:t>
            </a:r>
            <a:r>
              <a:rPr kumimoji="1" lang="en-US" altLang="zh-CN" sz="2400" b="1" spc="300" dirty="0">
                <a:latin typeface="Arial" panose="020B0604020202020204" pitchFamily="34" charset="0"/>
                <a:ea typeface="微软雅黑" panose="020B0503020204020204" pitchFamily="34" charset="-122"/>
                <a:cs typeface="Arial" panose="020B0604020202020204" pitchFamily="34" charset="0"/>
              </a:rPr>
              <a:t>AoI</a:t>
            </a:r>
            <a:r>
              <a:rPr kumimoji="1" lang="zh-CN" altLang="en-US" sz="2400" b="1" spc="300" dirty="0">
                <a:latin typeface="Arial" panose="020B0604020202020204" pitchFamily="34" charset="0"/>
                <a:ea typeface="微软雅黑" panose="020B0503020204020204" pitchFamily="34" charset="-122"/>
                <a:cs typeface="Arial" panose="020B0604020202020204" pitchFamily="34" charset="0"/>
              </a:rPr>
              <a:t>）作为一个从目的地的角度捕捉信息的新鲜度的重要性能指标被提出，近年来，关于信息年龄的研究数量更是呈指数级增长。</a:t>
            </a:r>
            <a:endParaRPr kumimoji="1" lang="zh-CN" altLang="en-US" sz="2400" b="1" spc="3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p:nvGrpSpPr>
        <p:grpSpPr>
          <a:xfrm>
            <a:off x="0" y="-1"/>
            <a:ext cx="12192000" cy="6858002"/>
            <a:chOff x="0" y="-1"/>
            <a:chExt cx="12192000" cy="6858002"/>
          </a:xfrm>
        </p:grpSpPr>
        <p:sp>
          <p:nvSpPr>
            <p:cNvPr id="30" name="矩形 29"/>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矩形 30"/>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2" name="矩形 31"/>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3" name="组合 32"/>
          <p:cNvGrpSpPr/>
          <p:nvPr/>
        </p:nvGrpSpPr>
        <p:grpSpPr>
          <a:xfrm>
            <a:off x="133400" y="140547"/>
            <a:ext cx="11901234" cy="6795389"/>
            <a:chOff x="133400" y="140547"/>
            <a:chExt cx="11901234" cy="6795389"/>
          </a:xfrm>
        </p:grpSpPr>
        <p:pic>
          <p:nvPicPr>
            <p:cNvPr id="34" name="图片 33"/>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5" name="图片 34"/>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6" name="图片 35"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2240280" cy="460375"/>
          </a:xfrm>
          <a:prstGeom prst="rect">
            <a:avLst/>
          </a:prstGeom>
          <a:noFill/>
        </p:spPr>
        <p:txBody>
          <a:bodyPr wrap="none" rtlCol="0">
            <a:spAutoFit/>
          </a:bodyPr>
          <a:lstStyle/>
          <a:p>
            <a:pPr algn="l"/>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信息传递过程</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pic>
        <p:nvPicPr>
          <p:cNvPr id="13" name="图形 12"/>
          <p:cNvPicPr>
            <a:picLocks noChangeAspect="1"/>
          </p:cNvPicPr>
          <p:nvPr/>
        </p:nvPicPr>
        <p:blipFill>
          <a:blip r:embed="rId5" cstate="screen">
            <a:extLst>
              <a:ext uri="{96DAC541-7B7A-43D3-8B79-37D633B846F1}">
                <asvg:svgBlip xmlns:asvg="http://schemas.microsoft.com/office/drawing/2016/SVG/main" r:embed="rId6"/>
              </a:ext>
            </a:extLst>
          </a:blip>
          <a:stretch>
            <a:fillRect/>
          </a:stretch>
        </p:blipFill>
        <p:spPr>
          <a:xfrm rot="10800000">
            <a:off x="4212073" y="1815292"/>
            <a:ext cx="1171842" cy="1046288"/>
          </a:xfrm>
          <a:prstGeom prst="rect">
            <a:avLst/>
          </a:prstGeom>
        </p:spPr>
      </p:pic>
      <p:sp>
        <p:nvSpPr>
          <p:cNvPr id="22" name="文本框 21"/>
          <p:cNvSpPr txBox="1"/>
          <p:nvPr/>
        </p:nvSpPr>
        <p:spPr>
          <a:xfrm>
            <a:off x="4211955" y="2219960"/>
            <a:ext cx="1404620" cy="1014730"/>
          </a:xfrm>
          <a:prstGeom prst="rect">
            <a:avLst/>
          </a:prstGeom>
          <a:noFill/>
          <a:ln>
            <a:solidFill>
              <a:schemeClr val="tx1"/>
            </a:solidFill>
          </a:ln>
        </p:spPr>
        <p:txBody>
          <a:bodyPr wrap="square" rtlCol="0">
            <a:spAutoFit/>
          </a:bodyPr>
          <a:lstStyle/>
          <a:p>
            <a:pPr algn="l" hangingPunct="0">
              <a:lnSpc>
                <a:spcPct val="150000"/>
              </a:lnSpc>
            </a:pPr>
            <a:r>
              <a:rPr kumimoji="1" lang="zh-CN" altLang="en-US" sz="2000" spc="300" dirty="0">
                <a:latin typeface="Arial" panose="020B0604020202020204" pitchFamily="34" charset="0"/>
                <a:ea typeface="微软雅黑" panose="020B0503020204020204" pitchFamily="34" charset="-122"/>
                <a:cs typeface="Arial" panose="020B0604020202020204" pitchFamily="34" charset="0"/>
              </a:rPr>
              <a:t>源节点</a:t>
            </a:r>
            <a:r>
              <a:rPr kumimoji="1" lang="zh-CN" altLang="en-US" sz="2000" spc="300" dirty="0">
                <a:latin typeface="Arial" panose="020B0604020202020204" pitchFamily="34" charset="0"/>
                <a:ea typeface="微软雅黑" panose="020B0503020204020204" pitchFamily="34" charset="-122"/>
                <a:cs typeface="Arial" panose="020B0604020202020204" pitchFamily="34" charset="0"/>
              </a:rPr>
              <a:t>生成数据包</a:t>
            </a:r>
            <a:endParaRPr kumimoji="1" lang="zh-CN" altLang="en-US" sz="2000" spc="3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3" name="直线连接符 22"/>
          <p:cNvCxnSpPr/>
          <p:nvPr/>
        </p:nvCxnSpPr>
        <p:spPr>
          <a:xfrm>
            <a:off x="4797994" y="6184968"/>
            <a:ext cx="609054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4797994" y="1101628"/>
            <a:ext cx="609054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7"/>
          <a:stretch>
            <a:fillRect/>
          </a:stretch>
        </p:blipFill>
        <p:spPr>
          <a:xfrm>
            <a:off x="285750" y="974090"/>
            <a:ext cx="3563620" cy="5210810"/>
          </a:xfrm>
          <a:prstGeom prst="rect">
            <a:avLst/>
          </a:prstGeom>
        </p:spPr>
      </p:pic>
      <p:sp>
        <p:nvSpPr>
          <p:cNvPr id="3" name="文本框 2"/>
          <p:cNvSpPr txBox="1"/>
          <p:nvPr/>
        </p:nvSpPr>
        <p:spPr>
          <a:xfrm>
            <a:off x="5669915" y="1212850"/>
            <a:ext cx="4500880" cy="491490"/>
          </a:xfrm>
          <a:prstGeom prst="rect">
            <a:avLst/>
          </a:prstGeom>
          <a:noFill/>
        </p:spPr>
        <p:txBody>
          <a:bodyPr wrap="none" rtlCol="0">
            <a:spAutoFit/>
          </a:bodyPr>
          <a:p>
            <a:pPr algn="ctr">
              <a:lnSpc>
                <a:spcPct val="130000"/>
              </a:lnSpc>
            </a:pPr>
            <a:r>
              <a:rPr kumimoji="1" lang="zh-CN" altLang="en-US" sz="2000" dirty="0">
                <a:latin typeface="微软雅黑" panose="020B0503020204020204" pitchFamily="34" charset="-122"/>
                <a:ea typeface="微软雅黑" panose="020B0503020204020204" pitchFamily="34" charset="-122"/>
                <a:cs typeface="微软雅黑" panose="020B0503020204020204" pitchFamily="34" charset="-122"/>
              </a:rPr>
              <a:t>考虑源节点和目的节点之间的单个链路</a:t>
            </a:r>
            <a:endParaRPr kumimoji="1"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457633" y="2481580"/>
            <a:ext cx="690880" cy="491490"/>
          </a:xfrm>
          <a:prstGeom prst="rect">
            <a:avLst/>
          </a:prstGeom>
          <a:noFill/>
          <a:ln>
            <a:solidFill>
              <a:schemeClr val="tx1"/>
            </a:solidFill>
          </a:ln>
        </p:spPr>
        <p:txBody>
          <a:bodyPr wrap="none" rtlCol="0">
            <a:spAutoFit/>
          </a:bodyPr>
          <a:p>
            <a:pPr algn="ctr">
              <a:lnSpc>
                <a:spcPct val="130000"/>
              </a:lnSpc>
            </a:pPr>
            <a:r>
              <a:rPr kumimoji="1" lang="zh-CN" altLang="en-US" sz="2000" dirty="0">
                <a:ln w="3175">
                  <a:noFill/>
                </a:ln>
                <a:latin typeface="微软雅黑" panose="020B0503020204020204" pitchFamily="34" charset="-122"/>
                <a:ea typeface="微软雅黑" panose="020B0503020204020204" pitchFamily="34" charset="-122"/>
              </a:rPr>
              <a:t>排队</a:t>
            </a:r>
            <a:endParaRPr kumimoji="1" lang="zh-CN" altLang="en-US" sz="2000" dirty="0">
              <a:ln w="3175">
                <a:noFill/>
              </a:ln>
              <a:latin typeface="微软雅黑" panose="020B0503020204020204" pitchFamily="34" charset="-122"/>
              <a:ea typeface="微软雅黑" panose="020B0503020204020204" pitchFamily="34" charset="-122"/>
            </a:endParaRPr>
          </a:p>
        </p:txBody>
      </p:sp>
      <p:cxnSp>
        <p:nvCxnSpPr>
          <p:cNvPr id="5" name="直接箭头连接符 4"/>
          <p:cNvCxnSpPr>
            <a:stCxn id="22" idx="3"/>
            <a:endCxn id="4" idx="1"/>
          </p:cNvCxnSpPr>
          <p:nvPr/>
        </p:nvCxnSpPr>
        <p:spPr>
          <a:xfrm>
            <a:off x="5616575" y="2727325"/>
            <a:ext cx="841375" cy="0"/>
          </a:xfrm>
          <a:prstGeom prst="straightConnector1">
            <a:avLst/>
          </a:prstGeom>
          <a:ln w="127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148320" y="2465705"/>
            <a:ext cx="944880" cy="491490"/>
          </a:xfrm>
          <a:prstGeom prst="rect">
            <a:avLst/>
          </a:prstGeom>
          <a:noFill/>
          <a:ln>
            <a:solidFill>
              <a:schemeClr val="tx1"/>
            </a:solidFill>
          </a:ln>
        </p:spPr>
        <p:txBody>
          <a:bodyPr wrap="none" rtlCol="0">
            <a:spAutoFit/>
          </a:bodyPr>
          <a:p>
            <a:pPr algn="ctr">
              <a:lnSpc>
                <a:spcPct val="130000"/>
              </a:lnSpc>
            </a:pPr>
            <a:r>
              <a:rPr kumimoji="1" lang="zh-CN" altLang="en-US" sz="2000" dirty="0">
                <a:latin typeface="微软雅黑" panose="020B0503020204020204" pitchFamily="34" charset="-122"/>
                <a:ea typeface="微软雅黑" panose="020B0503020204020204" pitchFamily="34" charset="-122"/>
              </a:rPr>
              <a:t>服务器</a:t>
            </a:r>
            <a:endParaRPr kumimoji="1" lang="zh-CN" altLang="en-US" sz="2000" dirty="0">
              <a:latin typeface="微软雅黑" panose="020B0503020204020204" pitchFamily="34" charset="-122"/>
              <a:ea typeface="微软雅黑" panose="020B0503020204020204" pitchFamily="34" charset="-122"/>
            </a:endParaRPr>
          </a:p>
        </p:txBody>
      </p:sp>
      <p:cxnSp>
        <p:nvCxnSpPr>
          <p:cNvPr id="7" name="直接箭头连接符 6"/>
          <p:cNvCxnSpPr>
            <a:stCxn id="4" idx="3"/>
            <a:endCxn id="6" idx="1"/>
          </p:cNvCxnSpPr>
          <p:nvPr/>
        </p:nvCxnSpPr>
        <p:spPr>
          <a:xfrm flipV="1">
            <a:off x="7148830" y="2711450"/>
            <a:ext cx="999490" cy="15875"/>
          </a:xfrm>
          <a:prstGeom prst="straightConnector1">
            <a:avLst/>
          </a:prstGeom>
          <a:ln w="12700"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959975" y="2204085"/>
            <a:ext cx="1404620" cy="1014730"/>
          </a:xfrm>
          <a:prstGeom prst="rect">
            <a:avLst/>
          </a:prstGeom>
          <a:noFill/>
          <a:ln>
            <a:solidFill>
              <a:schemeClr val="tx1"/>
            </a:solidFill>
          </a:ln>
        </p:spPr>
        <p:txBody>
          <a:bodyPr wrap="square" rtlCol="0">
            <a:spAutoFit/>
          </a:bodyPr>
          <a:p>
            <a:pPr algn="ctr" hangingPunct="0">
              <a:lnSpc>
                <a:spcPct val="150000"/>
              </a:lnSpc>
            </a:pPr>
            <a:r>
              <a:rPr kumimoji="1" lang="zh-CN" altLang="en-US" sz="2000" spc="300" dirty="0">
                <a:latin typeface="Arial" panose="020B0604020202020204" pitchFamily="34" charset="0"/>
                <a:ea typeface="微软雅黑" panose="020B0503020204020204" pitchFamily="34" charset="-122"/>
                <a:cs typeface="Arial" panose="020B0604020202020204" pitchFamily="34" charset="0"/>
              </a:rPr>
              <a:t>目的地</a:t>
            </a:r>
            <a:r>
              <a:rPr kumimoji="1" lang="zh-CN" altLang="en-US" sz="2000" spc="300" dirty="0">
                <a:latin typeface="Arial" panose="020B0604020202020204" pitchFamily="34" charset="0"/>
                <a:ea typeface="微软雅黑" panose="020B0503020204020204" pitchFamily="34" charset="-122"/>
                <a:cs typeface="Arial" panose="020B0604020202020204" pitchFamily="34" charset="0"/>
              </a:rPr>
              <a:t>节点</a:t>
            </a:r>
            <a:endParaRPr kumimoji="1" lang="zh-CN" altLang="en-US" sz="2000" spc="3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箭头连接符 9"/>
          <p:cNvCxnSpPr>
            <a:stCxn id="6" idx="3"/>
            <a:endCxn id="9" idx="1"/>
          </p:cNvCxnSpPr>
          <p:nvPr/>
        </p:nvCxnSpPr>
        <p:spPr>
          <a:xfrm>
            <a:off x="9093200" y="2711450"/>
            <a:ext cx="866775" cy="0"/>
          </a:xfrm>
          <a:prstGeom prst="straightConnector1">
            <a:avLst/>
          </a:prstGeom>
          <a:ln w="127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038600" y="3802380"/>
            <a:ext cx="7833360" cy="1291590"/>
          </a:xfrm>
          <a:prstGeom prst="rect">
            <a:avLst/>
          </a:prstGeom>
          <a:noFill/>
        </p:spPr>
        <p:txBody>
          <a:bodyPr wrap="square" rtlCol="0">
            <a:spAutoFit/>
          </a:bodyPr>
          <a:p>
            <a:pPr marL="171450" indent="-171450" algn="l">
              <a:lnSpc>
                <a:spcPct val="130000"/>
              </a:lnSpc>
              <a:buFont typeface="Wingdings" panose="05000000000000000000" charset="0"/>
              <a:buChar char="Ø"/>
            </a:pPr>
            <a:r>
              <a:rPr kumimoji="1" lang="zh-CN" altLang="en-US" sz="2000" dirty="0">
                <a:latin typeface="微软雅黑" panose="020B0503020204020204" pitchFamily="34" charset="-122"/>
                <a:ea typeface="微软雅黑" panose="020B0503020204020204" pitchFamily="34" charset="-122"/>
              </a:rPr>
              <a:t>对于低到达率，队列通常是空的，导致包延迟，由于缺少新的数据包到达，目的地的信息就可能是过时的</a:t>
            </a:r>
            <a:endParaRPr kumimoji="1" lang="zh-CN" altLang="en-US" sz="2000" dirty="0">
              <a:latin typeface="微软雅黑" panose="020B0503020204020204" pitchFamily="34" charset="-122"/>
              <a:ea typeface="微软雅黑" panose="020B0503020204020204" pitchFamily="34" charset="-122"/>
            </a:endParaRPr>
          </a:p>
          <a:p>
            <a:pPr marL="171450" indent="-171450" algn="l">
              <a:lnSpc>
                <a:spcPct val="130000"/>
              </a:lnSpc>
              <a:buFont typeface="Wingdings" panose="05000000000000000000" charset="0"/>
              <a:buChar char="Ø"/>
            </a:pPr>
            <a:r>
              <a:rPr kumimoji="1" lang="zh-CN" altLang="en-US" sz="2000" dirty="0">
                <a:latin typeface="微软雅黑" panose="020B0503020204020204" pitchFamily="34" charset="-122"/>
                <a:ea typeface="微软雅黑" panose="020B0503020204020204" pitchFamily="34" charset="-122"/>
              </a:rPr>
              <a:t>对于高到达率，由于长时间的排队，数据包在栈中就已经过时。</a:t>
            </a:r>
            <a:endParaRPr kumimoji="1"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6149975" y="2204085"/>
            <a:ext cx="3304540" cy="1030605"/>
          </a:xfrm>
          <a:prstGeom prst="rect">
            <a:avLst/>
          </a:prstGeom>
          <a:no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455535" y="3183255"/>
            <a:ext cx="775970" cy="491490"/>
          </a:xfrm>
          <a:prstGeom prst="rect">
            <a:avLst/>
          </a:prstGeom>
          <a:noFill/>
        </p:spPr>
        <p:txBody>
          <a:bodyPr wrap="none" rtlCol="0">
            <a:spAutoFit/>
          </a:bodyPr>
          <a:p>
            <a:pPr algn="ctr">
              <a:lnSpc>
                <a:spcPct val="130000"/>
              </a:lnSpc>
            </a:pPr>
            <a:r>
              <a:rPr kumimoji="1" lang="en-US" altLang="zh-CN" sz="2000" dirty="0">
                <a:solidFill>
                  <a:srgbClr val="FF0000"/>
                </a:solidFill>
                <a:latin typeface="微软雅黑" panose="020B0503020204020204" pitchFamily="34" charset="-122"/>
                <a:ea typeface="微软雅黑" panose="020B0503020204020204" pitchFamily="34" charset="-122"/>
              </a:rPr>
              <a:t>MAC</a:t>
            </a:r>
            <a:endParaRPr kumimoji="1"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8"/>
          <a:stretch>
            <a:fillRect/>
          </a:stretch>
        </p:blipFill>
        <p:spPr>
          <a:xfrm>
            <a:off x="1196340" y="1704340"/>
            <a:ext cx="463550" cy="222250"/>
          </a:xfrm>
          <a:prstGeom prst="rect">
            <a:avLst/>
          </a:prstGeom>
        </p:spPr>
      </p:pic>
      <p:pic>
        <p:nvPicPr>
          <p:cNvPr id="16" name="图片 15"/>
          <p:cNvPicPr>
            <a:picLocks noChangeAspect="1"/>
          </p:cNvPicPr>
          <p:nvPr/>
        </p:nvPicPr>
        <p:blipFill>
          <a:blip r:embed="rId8"/>
          <a:stretch>
            <a:fillRect/>
          </a:stretch>
        </p:blipFill>
        <p:spPr>
          <a:xfrm>
            <a:off x="1315720" y="4337050"/>
            <a:ext cx="463550" cy="2222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6" name="组合 15"/>
          <p:cNvGrpSpPr/>
          <p:nvPr/>
        </p:nvGrpSpPr>
        <p:grpSpPr>
          <a:xfrm>
            <a:off x="0" y="-1"/>
            <a:ext cx="12192000" cy="6858002"/>
            <a:chOff x="0" y="-1"/>
            <a:chExt cx="12192000" cy="6858002"/>
          </a:xfrm>
        </p:grpSpPr>
        <p:sp>
          <p:nvSpPr>
            <p:cNvPr id="17" name="矩形 16"/>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18" name="矩形 17"/>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19" name="矩形 18"/>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0" name="组合 19"/>
          <p:cNvGrpSpPr/>
          <p:nvPr/>
        </p:nvGrpSpPr>
        <p:grpSpPr>
          <a:xfrm>
            <a:off x="133400" y="140547"/>
            <a:ext cx="11901234" cy="6795389"/>
            <a:chOff x="133400" y="140547"/>
            <a:chExt cx="11901234" cy="6795389"/>
          </a:xfrm>
        </p:grpSpPr>
        <p:pic>
          <p:nvPicPr>
            <p:cNvPr id="21" name="图片 20"/>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22" name="图片 21"/>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23" name="图片 22"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定义</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697230" y="3411855"/>
            <a:ext cx="10911840" cy="2330450"/>
          </a:xfrm>
          <a:prstGeom prst="rect">
            <a:avLst/>
          </a:prstGeom>
          <a:noFill/>
        </p:spPr>
        <p:txBody>
          <a:bodyPr wrap="square" rtlCol="0">
            <a:spAutoFit/>
          </a:bodyPr>
          <a:p>
            <a:pPr marL="457200" indent="-457200" algn="l">
              <a:lnSpc>
                <a:spcPct val="130000"/>
              </a:lnSpc>
              <a:buFont typeface="Wingdings" panose="05000000000000000000" charset="0"/>
              <a:buChar char="ü"/>
            </a:pPr>
            <a:r>
              <a:rPr kumimoji="1" lang="zh-CN" altLang="en-US" sz="2800" dirty="0">
                <a:latin typeface="微软雅黑" panose="020B0503020204020204" pitchFamily="34" charset="-122"/>
                <a:ea typeface="微软雅黑" panose="020B0503020204020204" pitchFamily="34" charset="-122"/>
              </a:rPr>
              <a:t>包延迟（</a:t>
            </a:r>
            <a:r>
              <a:rPr kumimoji="1" lang="en-US" altLang="zh-CN" sz="2800" dirty="0">
                <a:latin typeface="微软雅黑" panose="020B0503020204020204" pitchFamily="34" charset="-122"/>
                <a:ea typeface="微软雅黑" panose="020B0503020204020204" pitchFamily="34" charset="-122"/>
              </a:rPr>
              <a:t>packet delay</a:t>
            </a:r>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从包的生成到包的传递所经过的时间</a:t>
            </a:r>
            <a:endParaRPr kumimoji="1" lang="zh-CN" altLang="en-US" sz="2800" dirty="0">
              <a:latin typeface="微软雅黑" panose="020B0503020204020204" pitchFamily="34" charset="-122"/>
              <a:ea typeface="微软雅黑" panose="020B0503020204020204" pitchFamily="34" charset="-122"/>
            </a:endParaRPr>
          </a:p>
          <a:p>
            <a:pPr algn="l">
              <a:lnSpc>
                <a:spcPct val="130000"/>
              </a:lnSpc>
            </a:pPr>
            <a:endParaRPr kumimoji="1" lang="zh-CN" altLang="en-US" sz="2800" dirty="0">
              <a:latin typeface="微软雅黑" panose="020B0503020204020204" pitchFamily="34" charset="-122"/>
              <a:ea typeface="微软雅黑" panose="020B0503020204020204" pitchFamily="34" charset="-122"/>
            </a:endParaRPr>
          </a:p>
          <a:p>
            <a:pPr marL="457200" indent="-457200" algn="l">
              <a:lnSpc>
                <a:spcPct val="130000"/>
              </a:lnSpc>
              <a:buFont typeface="Wingdings" panose="05000000000000000000" charset="0"/>
              <a:buChar char="ü"/>
            </a:pPr>
            <a:r>
              <a:rPr kumimoji="1" lang="zh-CN" altLang="en-US" sz="2800" dirty="0">
                <a:latin typeface="微软雅黑" panose="020B0503020204020204" pitchFamily="34" charset="-122"/>
                <a:ea typeface="微软雅黑" panose="020B0503020204020204" pitchFamily="34" charset="-122"/>
              </a:rPr>
              <a:t>传递间隔时间（</a:t>
            </a:r>
            <a:r>
              <a:rPr kumimoji="1" lang="en-US" altLang="zh-CN" sz="2800" dirty="0">
                <a:latin typeface="微软雅黑" panose="020B0503020204020204" pitchFamily="34" charset="-122"/>
                <a:ea typeface="微软雅黑" panose="020B0503020204020204" pitchFamily="34" charset="-122"/>
              </a:rPr>
              <a:t>inter-delivery times</a:t>
            </a:r>
            <a:r>
              <a:rPr kumimoji="1" lang="zh-CN" altLang="en-US" sz="2800" dirty="0">
                <a:latin typeface="微软雅黑" panose="020B0503020204020204" pitchFamily="34" charset="-122"/>
                <a:ea typeface="微软雅黑" panose="020B0503020204020204" pitchFamily="34" charset="-122"/>
              </a:rPr>
              <a:t>）</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两</a:t>
            </a:r>
            <a:r>
              <a:rPr kumimoji="1" lang="zh-CN" altLang="en-US" sz="2800" dirty="0">
                <a:latin typeface="微软雅黑" panose="020B0503020204020204" pitchFamily="34" charset="-122"/>
                <a:ea typeface="微软雅黑" panose="020B0503020204020204" pitchFamily="34" charset="-122"/>
              </a:rPr>
              <a:t>次连续传递的数据包之间的时间</a:t>
            </a:r>
            <a:endParaRPr kumimoji="1"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907030" y="1269365"/>
            <a:ext cx="5731510" cy="891540"/>
          </a:xfrm>
          <a:prstGeom prst="rect">
            <a:avLst/>
          </a:prstGeom>
          <a:gradFill>
            <a:gsLst>
              <a:gs pos="0">
                <a:srgbClr val="FBFB11"/>
              </a:gs>
              <a:gs pos="100000">
                <a:srgbClr val="838309"/>
              </a:gs>
            </a:gsLst>
            <a:lin ang="5400000" scaled="0"/>
          </a:gradFill>
        </p:spPr>
        <p:txBody>
          <a:bodyPr wrap="square" rtlCol="0">
            <a:spAutoFit/>
          </a:bodyPr>
          <a:p>
            <a:pPr algn="l">
              <a:lnSpc>
                <a:spcPct val="130000"/>
              </a:lnSpc>
            </a:pPr>
            <a:r>
              <a:rPr kumimoji="1" lang="zh-CN" altLang="en-US" sz="4000" dirty="0">
                <a:latin typeface="微软雅黑" panose="020B0503020204020204" pitchFamily="34" charset="-122"/>
                <a:ea typeface="微软雅黑" panose="020B0503020204020204" pitchFamily="34" charset="-122"/>
              </a:rPr>
              <a:t>信息年龄：</a:t>
            </a:r>
            <a:endParaRPr kumimoji="1" lang="zh-CN" altLang="en-US" sz="4000" dirty="0">
              <a:latin typeface="微软雅黑" panose="020B0503020204020204" pitchFamily="34" charset="-122"/>
              <a:ea typeface="微软雅黑" panose="020B0503020204020204" pitchFamily="34" charset="-122"/>
            </a:endParaRPr>
          </a:p>
        </p:txBody>
      </p:sp>
      <p:graphicFrame>
        <p:nvGraphicFramePr>
          <p:cNvPr id="6" name="对象 5">
            <a:hlinkClick r:id="" action="ppaction://ole?verb="/>
          </p:cNvPr>
          <p:cNvGraphicFramePr>
            <a:graphicFrameLocks noChangeAspect="1"/>
          </p:cNvGraphicFramePr>
          <p:nvPr/>
        </p:nvGraphicFramePr>
        <p:xfrm>
          <a:off x="5461635" y="1474470"/>
          <a:ext cx="3044825" cy="686435"/>
        </p:xfrm>
        <a:graphic>
          <a:graphicData uri="http://schemas.openxmlformats.org/presentationml/2006/ole">
            <mc:AlternateContent xmlns:mc="http://schemas.openxmlformats.org/markup-compatibility/2006">
              <mc:Choice xmlns:v="urn:schemas-microsoft-com:vml" Requires="v">
                <p:oleObj spid="_x0000_s1025" name="" r:id="rId5" imgW="901700" imgH="203200" progId="Equation.KSEE3">
                  <p:embed/>
                </p:oleObj>
              </mc:Choice>
              <mc:Fallback>
                <p:oleObj name="" r:id="rId5" imgW="901700" imgH="203200" progId="Equation.KSEE3">
                  <p:embed/>
                  <p:pic>
                    <p:nvPicPr>
                      <p:cNvPr id="0" name="图片 1024"/>
                      <p:cNvPicPr/>
                      <p:nvPr/>
                    </p:nvPicPr>
                    <p:blipFill>
                      <a:blip r:embed="rId6"/>
                      <a:stretch>
                        <a:fillRect/>
                      </a:stretch>
                    </p:blipFill>
                    <p:spPr>
                      <a:xfrm>
                        <a:off x="5461635" y="1474470"/>
                        <a:ext cx="3044825" cy="686435"/>
                      </a:xfrm>
                      <a:prstGeom prst="rect">
                        <a:avLst/>
                      </a:prstGeom>
                      <a:noFill/>
                    </p:spPr>
                  </p:pic>
                </p:oleObj>
              </mc:Fallback>
            </mc:AlternateContent>
          </a:graphicData>
        </a:graphic>
      </p:graphicFrame>
      <p:sp>
        <p:nvSpPr>
          <p:cNvPr id="7" name="文本框 6"/>
          <p:cNvSpPr txBox="1"/>
          <p:nvPr/>
        </p:nvSpPr>
        <p:spPr>
          <a:xfrm>
            <a:off x="4021138" y="2349500"/>
            <a:ext cx="3165475" cy="570865"/>
          </a:xfrm>
          <a:prstGeom prst="rect">
            <a:avLst/>
          </a:prstGeom>
          <a:noFill/>
        </p:spPr>
        <p:txBody>
          <a:bodyPr wrap="none" rtlCol="0">
            <a:spAutoFit/>
          </a:bodyPr>
          <a:p>
            <a:pPr algn="ctr">
              <a:lnSpc>
                <a:spcPct val="130000"/>
              </a:lnSpc>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U(t)</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为数据包生成时间</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3" name="组合 22"/>
          <p:cNvGrpSpPr/>
          <p:nvPr/>
        </p:nvGrpSpPr>
        <p:grpSpPr>
          <a:xfrm>
            <a:off x="0" y="-1"/>
            <a:ext cx="12192000" cy="6858002"/>
            <a:chOff x="0" y="-1"/>
            <a:chExt cx="12192000" cy="6858002"/>
          </a:xfrm>
        </p:grpSpPr>
        <p:sp>
          <p:nvSpPr>
            <p:cNvPr id="24" name="矩形 23"/>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5" name="矩形 24"/>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9" name="矩形 28"/>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30" name="组合 29"/>
          <p:cNvGrpSpPr/>
          <p:nvPr/>
        </p:nvGrpSpPr>
        <p:grpSpPr>
          <a:xfrm>
            <a:off x="133400" y="140547"/>
            <a:ext cx="11901234" cy="6795389"/>
            <a:chOff x="133400" y="140547"/>
            <a:chExt cx="11901234" cy="6795389"/>
          </a:xfrm>
        </p:grpSpPr>
        <p:pic>
          <p:nvPicPr>
            <p:cNvPr id="31" name="图片 30"/>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32" name="图片 31"/>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33" name="图片 32"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01</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定义</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9246870" y="1400810"/>
            <a:ext cx="2625090" cy="4569460"/>
          </a:xfrm>
          <a:prstGeom prst="rect">
            <a:avLst/>
          </a:prstGeom>
        </p:spPr>
        <p:txBody>
          <a:bodyPr wrap="square">
            <a:spAutoFit/>
          </a:bodyPr>
          <a:lstStyle/>
          <a:p>
            <a:pPr algn="l" hangingPunct="0">
              <a:lnSpc>
                <a:spcPct val="130000"/>
              </a:lnSpc>
            </a:pPr>
            <a:r>
              <a:rPr lang="zh-CN" altLang="en-US" sz="2800" spc="300" dirty="0">
                <a:latin typeface="Arial" panose="020B0604020202020204" pitchFamily="34" charset="0"/>
                <a:ea typeface="微软雅黑" panose="020B0503020204020204" pitchFamily="34" charset="-122"/>
                <a:cs typeface="Arial" panose="020B0604020202020204" pitchFamily="34" charset="0"/>
              </a:rPr>
              <a:t>对于一个目的地节点来说，信息年龄是呈线性增加的，直到发生传送，此时</a:t>
            </a:r>
            <a:r>
              <a:rPr lang="en-US" altLang="zh-CN" sz="2800" spc="300" dirty="0">
                <a:latin typeface="Arial" panose="020B0604020202020204" pitchFamily="34" charset="0"/>
                <a:ea typeface="微软雅黑" panose="020B0503020204020204" pitchFamily="34" charset="-122"/>
                <a:cs typeface="Arial" panose="020B0604020202020204" pitchFamily="34" charset="0"/>
              </a:rPr>
              <a:t>AoI</a:t>
            </a:r>
            <a:r>
              <a:rPr lang="zh-CN" altLang="en-US" sz="2800" spc="300" dirty="0">
                <a:latin typeface="Arial" panose="020B0604020202020204" pitchFamily="34" charset="0"/>
                <a:ea typeface="微软雅黑" panose="020B0503020204020204" pitchFamily="34" charset="-122"/>
                <a:cs typeface="Arial" panose="020B0604020202020204" pitchFamily="34" charset="0"/>
              </a:rPr>
              <a:t>取包延迟的值。</a:t>
            </a:r>
            <a:endParaRPr lang="zh-CN" altLang="en-US" sz="2800" spc="300" dirty="0">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5"/>
          <a:stretch>
            <a:fillRect/>
          </a:stretch>
        </p:blipFill>
        <p:spPr>
          <a:xfrm>
            <a:off x="174625" y="840105"/>
            <a:ext cx="8821420" cy="561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alphaModFix amt="3000"/>
          </a:blip>
          <a:srcRect l="31594" r="24278" b="51573"/>
          <a:stretch>
            <a:fillRect/>
          </a:stretch>
        </p:blipFill>
        <p:spPr>
          <a:xfrm>
            <a:off x="0" y="830209"/>
            <a:ext cx="6230698" cy="6027791"/>
          </a:xfrm>
          <a:prstGeom prst="rect">
            <a:avLst/>
          </a:prstGeom>
        </p:spPr>
      </p:pic>
      <p:grpSp>
        <p:nvGrpSpPr>
          <p:cNvPr id="2" name="组合 1"/>
          <p:cNvGrpSpPr/>
          <p:nvPr/>
        </p:nvGrpSpPr>
        <p:grpSpPr>
          <a:xfrm>
            <a:off x="569328" y="0"/>
            <a:ext cx="11622672" cy="6858000"/>
            <a:chOff x="569328" y="0"/>
            <a:chExt cx="11622672" cy="6858000"/>
          </a:xfrm>
        </p:grpSpPr>
        <p:sp>
          <p:nvSpPr>
            <p:cNvPr id="15" name="圆角矩形 14"/>
            <p:cNvSpPr/>
            <p:nvPr/>
          </p:nvSpPr>
          <p:spPr>
            <a:xfrm>
              <a:off x="569328" y="399595"/>
              <a:ext cx="270460" cy="10840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2"/>
            <a:stretch>
              <a:fillRect/>
            </a:stretch>
          </p:blipFill>
          <p:spPr>
            <a:xfrm>
              <a:off x="7658100" y="0"/>
              <a:ext cx="4533900" cy="6858000"/>
            </a:xfrm>
            <a:prstGeom prst="rect">
              <a:avLst/>
            </a:prstGeom>
          </p:spPr>
        </p:pic>
        <p:grpSp>
          <p:nvGrpSpPr>
            <p:cNvPr id="32" name="组合 31"/>
            <p:cNvGrpSpPr/>
            <p:nvPr/>
          </p:nvGrpSpPr>
          <p:grpSpPr>
            <a:xfrm>
              <a:off x="6840499" y="0"/>
              <a:ext cx="1709136" cy="6858000"/>
              <a:chOff x="6840499" y="0"/>
              <a:chExt cx="1709136" cy="6858000"/>
            </a:xfrm>
          </p:grpSpPr>
          <p:sp>
            <p:nvSpPr>
              <p:cNvPr id="28" name="平行四边形 27"/>
              <p:cNvSpPr/>
              <p:nvPr/>
            </p:nvSpPr>
            <p:spPr>
              <a:xfrm>
                <a:off x="7045271" y="0"/>
                <a:ext cx="1318220" cy="6858000"/>
              </a:xfrm>
              <a:prstGeom prst="parallelogram">
                <a:avLst>
                  <a:gd name="adj" fmla="val 432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0" name="平行四边形 29"/>
              <p:cNvSpPr/>
              <p:nvPr/>
            </p:nvSpPr>
            <p:spPr>
              <a:xfrm>
                <a:off x="6840499"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31" name="平行四边形 30"/>
              <p:cNvSpPr/>
              <p:nvPr/>
            </p:nvSpPr>
            <p:spPr>
              <a:xfrm>
                <a:off x="7231415" y="0"/>
                <a:ext cx="1318220" cy="6858000"/>
              </a:xfrm>
              <a:prstGeom prst="parallelogram">
                <a:avLst>
                  <a:gd name="adj" fmla="val 43266"/>
                </a:avLst>
              </a:prstGeom>
              <a:solidFill>
                <a:srgbClr val="C0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grpSp>
        <p:nvGrpSpPr>
          <p:cNvPr id="21" name="组合 20"/>
          <p:cNvGrpSpPr/>
          <p:nvPr/>
        </p:nvGrpSpPr>
        <p:grpSpPr>
          <a:xfrm>
            <a:off x="1245705" y="2399251"/>
            <a:ext cx="4880490" cy="1968480"/>
            <a:chOff x="1654599" y="2374005"/>
            <a:chExt cx="4880490" cy="1968480"/>
          </a:xfrm>
        </p:grpSpPr>
        <p:sp>
          <p:nvSpPr>
            <p:cNvPr id="22" name="文本框 21"/>
            <p:cNvSpPr txBox="1"/>
            <p:nvPr/>
          </p:nvSpPr>
          <p:spPr>
            <a:xfrm>
              <a:off x="1654599" y="2374005"/>
              <a:ext cx="1788795" cy="583565"/>
            </a:xfrm>
            <a:prstGeom prst="rect">
              <a:avLst/>
            </a:prstGeom>
            <a:noFill/>
          </p:spPr>
          <p:txBody>
            <a:bodyPr wrap="none" rtlCol="0">
              <a:spAutoFit/>
            </a:bodyPr>
            <a:lstStyle/>
            <a:p>
              <a:pPr algn="l"/>
              <a:r>
                <a:rPr kumimoji="1" lang="en-US" altLang="zh-CN"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rPr>
                <a:t>PART 2</a:t>
              </a:r>
              <a:endParaRPr kumimoji="1" lang="zh-CN" altLang="en-US" sz="3200" spc="300" dirty="0">
                <a:gradFill>
                  <a:gsLst>
                    <a:gs pos="0">
                      <a:schemeClr val="tx1">
                        <a:lumMod val="95000"/>
                        <a:lumOff val="5000"/>
                      </a:schemeClr>
                    </a:gs>
                    <a:gs pos="100000">
                      <a:schemeClr val="tx1">
                        <a:lumMod val="50000"/>
                        <a:lumOff val="50000"/>
                      </a:schemeClr>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654599" y="2958780"/>
              <a:ext cx="2849880" cy="922020"/>
            </a:xfrm>
            <a:prstGeom prst="rect">
              <a:avLst/>
            </a:prstGeom>
            <a:noFill/>
          </p:spPr>
          <p:txBody>
            <a:bodyPr wrap="none" rtlCol="0">
              <a:spAutoFit/>
            </a:bodyPr>
            <a:lstStyle/>
            <a:p>
              <a:pPr algn="l"/>
              <a:r>
                <a:rPr kumimoji="1" lang="en-US" altLang="zh-CN"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AoI</a:t>
              </a:r>
              <a:r>
                <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rPr>
                <a:t>优化</a:t>
              </a:r>
              <a:endParaRPr kumimoji="1" lang="zh-CN" altLang="en-US" sz="5400" b="1" spc="300" dirty="0">
                <a:gradFill>
                  <a:gsLst>
                    <a:gs pos="0">
                      <a:srgbClr val="C00000"/>
                    </a:gs>
                    <a:gs pos="100000">
                      <a:srgbClr val="F87768"/>
                    </a:gs>
                  </a:gsLst>
                  <a:lin ang="5400000" scaled="0"/>
                </a:gra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1693787" y="3882110"/>
              <a:ext cx="4841302" cy="460375"/>
            </a:xfrm>
            <a:prstGeom prst="rect">
              <a:avLst/>
            </a:prstGeom>
            <a:noFill/>
          </p:spPr>
          <p:txBody>
            <a:bodyPr wrap="square" rtlCol="0">
              <a:spAutoFit/>
            </a:bodyPr>
            <a:lstStyle/>
            <a:p>
              <a:pPr algn="l"/>
              <a:r>
                <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rPr>
                <a:t>AoI optimization</a:t>
              </a:r>
              <a:endParaRPr kumimoji="1" lang="en-US" sz="2400" spc="300" dirty="0">
                <a:solidFill>
                  <a:schemeClr val="tx1">
                    <a:lumMod val="50000"/>
                    <a:lumOff val="50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0" y="-1"/>
            <a:ext cx="12192000" cy="6858002"/>
            <a:chOff x="0" y="-1"/>
            <a:chExt cx="12192000" cy="6858002"/>
          </a:xfrm>
        </p:grpSpPr>
        <p:sp>
          <p:nvSpPr>
            <p:cNvPr id="19" name="矩形 18"/>
            <p:cNvSpPr/>
            <p:nvPr/>
          </p:nvSpPr>
          <p:spPr>
            <a:xfrm>
              <a:off x="0" y="-1"/>
              <a:ext cx="12192000" cy="706266"/>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1" name="矩形 20"/>
            <p:cNvSpPr/>
            <p:nvPr/>
          </p:nvSpPr>
          <p:spPr>
            <a:xfrm>
              <a:off x="0" y="708047"/>
              <a:ext cx="12192000" cy="132378"/>
            </a:xfrm>
            <a:prstGeom prst="rect">
              <a:avLst/>
            </a:prstGeom>
            <a:gradFill>
              <a:gsLst>
                <a:gs pos="0">
                  <a:srgbClr val="C00000">
                    <a:alpha val="32000"/>
                  </a:srgbClr>
                </a:gs>
                <a:gs pos="100000">
                  <a:srgbClr val="C00000">
                    <a:lumMod val="94000"/>
                    <a:lumOff val="600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22" name="矩形 21"/>
            <p:cNvSpPr/>
            <p:nvPr/>
          </p:nvSpPr>
          <p:spPr>
            <a:xfrm>
              <a:off x="0" y="6453336"/>
              <a:ext cx="12192000" cy="404665"/>
            </a:xfrm>
            <a:prstGeom prst="rect">
              <a:avLst/>
            </a:prstGeom>
            <a:gradFill>
              <a:gsLst>
                <a:gs pos="0">
                  <a:srgbClr val="C00000"/>
                </a:gs>
                <a:gs pos="100000">
                  <a:srgbClr val="C00000">
                    <a:lumMod val="94000"/>
                    <a:lumOff val="6000"/>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grpSp>
      <p:grpSp>
        <p:nvGrpSpPr>
          <p:cNvPr id="23" name="组合 22"/>
          <p:cNvGrpSpPr/>
          <p:nvPr/>
        </p:nvGrpSpPr>
        <p:grpSpPr>
          <a:xfrm>
            <a:off x="133400" y="140547"/>
            <a:ext cx="11901234" cy="6795389"/>
            <a:chOff x="133400" y="140547"/>
            <a:chExt cx="11901234" cy="6795389"/>
          </a:xfrm>
        </p:grpSpPr>
        <p:pic>
          <p:nvPicPr>
            <p:cNvPr id="24" name="图片 23"/>
            <p:cNvPicPr>
              <a:picLocks noChangeAspect="1"/>
            </p:cNvPicPr>
            <p:nvPr/>
          </p:nvPicPr>
          <p:blipFill>
            <a:blip r:embed="rId2" cstate="screen">
              <a:alphaModFix amt="70000"/>
            </a:blip>
            <a:stretch>
              <a:fillRect/>
            </a:stretch>
          </p:blipFill>
          <p:spPr>
            <a:xfrm>
              <a:off x="9840416" y="140547"/>
              <a:ext cx="2031325" cy="403124"/>
            </a:xfrm>
            <a:prstGeom prst="rect">
              <a:avLst/>
            </a:prstGeom>
          </p:spPr>
        </p:pic>
        <p:pic>
          <p:nvPicPr>
            <p:cNvPr id="25" name="图片 24"/>
            <p:cNvPicPr>
              <a:picLocks noChangeAspect="1"/>
            </p:cNvPicPr>
            <p:nvPr/>
          </p:nvPicPr>
          <p:blipFill>
            <a:blip r:embed="rId3" cstate="screen">
              <a:alphaModFix amt="50000"/>
            </a:blip>
            <a:stretch>
              <a:fillRect/>
            </a:stretch>
          </p:blipFill>
          <p:spPr>
            <a:xfrm>
              <a:off x="8996245" y="6572902"/>
              <a:ext cx="3038389" cy="185483"/>
            </a:xfrm>
            <a:prstGeom prst="rect">
              <a:avLst/>
            </a:prstGeom>
          </p:spPr>
        </p:pic>
        <p:pic>
          <p:nvPicPr>
            <p:cNvPr id="29" name="图片 28" descr="图片包含 游戏机, 画, 钟表&#10;&#10;描述已自动生成"/>
            <p:cNvPicPr>
              <a:picLocks noChangeAspect="1"/>
            </p:cNvPicPr>
            <p:nvPr/>
          </p:nvPicPr>
          <p:blipFill>
            <a:blip r:embed="rId4"/>
            <a:stretch>
              <a:fillRect/>
            </a:stretch>
          </p:blipFill>
          <p:spPr>
            <a:xfrm>
              <a:off x="133400" y="6453336"/>
              <a:ext cx="2362200" cy="482600"/>
            </a:xfrm>
            <a:prstGeom prst="rect">
              <a:avLst/>
            </a:prstGeom>
          </p:spPr>
        </p:pic>
      </p:grpSp>
      <p:sp>
        <p:nvSpPr>
          <p:cNvPr id="26" name="文本框 25"/>
          <p:cNvSpPr txBox="1"/>
          <p:nvPr/>
        </p:nvSpPr>
        <p:spPr>
          <a:xfrm>
            <a:off x="175107" y="116852"/>
            <a:ext cx="521970" cy="460375"/>
          </a:xfrm>
          <a:prstGeom prst="rect">
            <a:avLst/>
          </a:prstGeom>
          <a:noFill/>
        </p:spPr>
        <p:txBody>
          <a:bodyPr wrap="none" rtlCol="0">
            <a:spAutoFit/>
          </a:bodyPr>
          <a:lstStyle/>
          <a:p>
            <a:pPr algn="l"/>
            <a:r>
              <a:rPr kumimoji="1" lang="en-US" altLang="zh-CN"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02</a:t>
            </a:r>
            <a:endParaRPr kumimoji="1" lang="zh-CN" altLang="en-US" sz="2400" b="1"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cxnSp>
        <p:nvCxnSpPr>
          <p:cNvPr id="27" name="直线连接符 26"/>
          <p:cNvCxnSpPr/>
          <p:nvPr/>
        </p:nvCxnSpPr>
        <p:spPr>
          <a:xfrm>
            <a:off x="839416" y="124472"/>
            <a:ext cx="0" cy="418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08331" y="124472"/>
            <a:ext cx="1473835" cy="460375"/>
          </a:xfrm>
          <a:prstGeom prst="rect">
            <a:avLst/>
          </a:prstGeom>
          <a:noFill/>
        </p:spPr>
        <p:txBody>
          <a:bodyPr wrap="none" rtlCol="0">
            <a:spAutoFit/>
          </a:bodyPr>
          <a:lstStyle/>
          <a:p>
            <a:pPr algn="l"/>
            <a:r>
              <a:rPr kumimoji="1" lang="en-US" altLang="zh-CN"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AoI</a:t>
            </a:r>
            <a:r>
              <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sym typeface="+mn-ea"/>
              </a:rPr>
              <a:t>优化</a:t>
            </a:r>
            <a:endParaRPr kumimoji="1" lang="zh-CN" altLang="en-US" sz="2400" b="1" spc="300" dirty="0">
              <a:solidFill>
                <a:schemeClr val="bg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511175" y="1036320"/>
            <a:ext cx="11094720" cy="1529715"/>
          </a:xfrm>
          <a:prstGeom prst="rect">
            <a:avLst/>
          </a:prstGeom>
          <a:noFill/>
        </p:spPr>
        <p:txBody>
          <a:bodyPr wrap="square" rtlCol="0">
            <a:spAutoFit/>
          </a:bodyPr>
          <a:p>
            <a:pPr algn="l">
              <a:lnSpc>
                <a:spcPct val="130000"/>
              </a:lnSpc>
            </a:pP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一般无线网络是由源</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目的对组成，排队规则是</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f</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irst-come-first-served</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(FCFS)</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，从以上分析可以得出</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影响信息年龄性能的因素</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主要位于</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MAC</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，因此可以通过控制媒体访问控制层队列，来优化信息年龄。</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1" name="图片 30"/>
          <p:cNvPicPr>
            <a:picLocks noChangeAspect="1"/>
          </p:cNvPicPr>
          <p:nvPr/>
        </p:nvPicPr>
        <p:blipFill>
          <a:blip r:embed="rId5"/>
          <a:stretch>
            <a:fillRect/>
          </a:stretch>
        </p:blipFill>
        <p:spPr>
          <a:xfrm>
            <a:off x="2344420" y="2655570"/>
            <a:ext cx="6795135" cy="34931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ctr">
          <a:lnSpc>
            <a:spcPct val="130000"/>
          </a:lnSpc>
          <a:defRPr kumimoji="1" sz="1200" dirty="0">
            <a:latin typeface="Source Han Sans SC Normal" panose="020B0400000000000000" pitchFamily="34" charset="-128"/>
            <a:ea typeface="Source Han Sans SC Normal" panose="020B0400000000000000" pitchFamily="34" charset="-128"/>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2933</Words>
  <Application>WPS 演示</Application>
  <PresentationFormat>宽屏</PresentationFormat>
  <Paragraphs>291</Paragraphs>
  <Slides>27</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26</vt:i4>
      </vt:variant>
      <vt:variant>
        <vt:lpstr>幻灯片标题</vt:lpstr>
      </vt:variant>
      <vt:variant>
        <vt:i4>27</vt:i4>
      </vt:variant>
    </vt:vector>
  </HeadingPairs>
  <TitlesOfParts>
    <vt:vector size="65" baseType="lpstr">
      <vt:lpstr>Arial</vt:lpstr>
      <vt:lpstr>宋体</vt:lpstr>
      <vt:lpstr>Wingdings</vt:lpstr>
      <vt:lpstr>Source Han Sans SC Normal</vt:lpstr>
      <vt:lpstr>Yu Gothic UI Semilight</vt:lpstr>
      <vt:lpstr>微软雅黑</vt:lpstr>
      <vt:lpstr>微软雅黑 Light</vt:lpstr>
      <vt:lpstr>Wingdings</vt:lpstr>
      <vt:lpstr>Arial Unicode MS</vt:lpstr>
      <vt:lpstr>等线</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于 正洋</dc:creator>
  <cp:lastModifiedBy>火禾长弓supergirl</cp:lastModifiedBy>
  <cp:revision>146</cp:revision>
  <dcterms:created xsi:type="dcterms:W3CDTF">2020-04-17T07:43:00Z</dcterms:created>
  <dcterms:modified xsi:type="dcterms:W3CDTF">2021-01-31T11:55:25Z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