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70" r:id="rId4"/>
  </p:sldMasterIdLst>
  <p:notesMasterIdLst>
    <p:notesMasterId r:id="rId28"/>
  </p:notesMasterIdLst>
  <p:handoutMasterIdLst>
    <p:handoutMasterId r:id="rId29"/>
  </p:handoutMasterIdLst>
  <p:sldIdLst>
    <p:sldId id="514" r:id="rId5"/>
    <p:sldId id="515" r:id="rId6"/>
    <p:sldId id="597" r:id="rId7"/>
    <p:sldId id="614" r:id="rId8"/>
    <p:sldId id="612" r:id="rId9"/>
    <p:sldId id="617" r:id="rId10"/>
    <p:sldId id="615" r:id="rId11"/>
    <p:sldId id="616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280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5">
          <p15:clr>
            <a:srgbClr val="A4A3A4"/>
          </p15:clr>
        </p15:guide>
        <p15:guide id="2" pos="26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77" initials="8" lastIdx="2" clrIdx="0"/>
  <p:cmAuthor id="2" name="1214630026@qq.com" initials="1" lastIdx="1" clrIdx="1">
    <p:extLst>
      <p:ext uri="{19B8F6BF-5375-455C-9EA6-DF929625EA0E}">
        <p15:presenceInfo xmlns:p15="http://schemas.microsoft.com/office/powerpoint/2012/main" userId="3859c90f1924b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91F"/>
    <a:srgbClr val="7A6594"/>
    <a:srgbClr val="FF9999"/>
    <a:srgbClr val="DD948C"/>
    <a:srgbClr val="3333CC"/>
    <a:srgbClr val="D06B6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88613" autoAdjust="0"/>
  </p:normalViewPr>
  <p:slideViewPr>
    <p:cSldViewPr showGuides="1">
      <p:cViewPr varScale="1">
        <p:scale>
          <a:sx n="103" d="100"/>
          <a:sy n="103" d="100"/>
        </p:scale>
        <p:origin x="414" y="102"/>
      </p:cViewPr>
      <p:guideLst>
        <p:guide orient="horz" pos="2255"/>
        <p:guide pos="2659"/>
      </p:guideLst>
    </p:cSldViewPr>
  </p:slideViewPr>
  <p:outlineViewPr>
    <p:cViewPr>
      <p:scale>
        <a:sx n="33" d="100"/>
        <a:sy n="33" d="100"/>
      </p:scale>
      <p:origin x="0" y="-5622"/>
    </p:cViewPr>
  </p:outlineViewPr>
  <p:notesTextViewPr>
    <p:cViewPr>
      <p:scale>
        <a:sx n="125" d="100"/>
        <a:sy n="125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7F1EE5-8D25-4C01-BECE-B15BC2AFEFB0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2021/3/21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D2C4FA80-6D02-43A8-B602-90B3CB8211F0}" type="datetime1">
              <a:rPr lang="zh-CN" altLang="en-US" smtClean="0"/>
              <a:t>2021/3/21</a:t>
            </a:fld>
            <a:endParaRPr lang="zh-CN" altLang="en-US" dirty="0"/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r"/>
            <a:fld id="{9A0DB2DC-4C9A-4742-B13C-FB6460FD3503}" type="slidenum">
              <a:rPr lang="zh-CN" altLang="en-US" sz="1200" noProof="1" smtClean="0"/>
              <a:t>‹#›</a:t>
            </a:fld>
            <a:endParaRPr lang="zh-CN" altLang="en-US" sz="12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78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72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09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99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74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19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16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63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714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77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83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031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680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60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99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75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836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42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2008120116274459236275[2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476683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</a:p>
        </p:txBody>
      </p:sp>
      <p:pic>
        <p:nvPicPr>
          <p:cNvPr id="6148" name="Picture 9" descr="新建 BMP 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75" y="152400"/>
            <a:ext cx="384492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2008120116274459236275[2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</a:p>
        </p:txBody>
      </p:sp>
      <p:pic>
        <p:nvPicPr>
          <p:cNvPr id="7172" name="Picture 9" descr="新建 BMP 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75" y="152400"/>
            <a:ext cx="384492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fontAlgn="auto">
              <a:defRPr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fontAlgn="auto">
              <a:defRPr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solidFill>
                  <a:srgbClr val="898989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solidFill>
                  <a:srgbClr val="898989"/>
                </a:solidFill>
                <a:latin typeface="Times New Roman" panose="02020603050405020304" pitchFamily="18" charset="0"/>
              </a:rPr>
              <a:t>/19</a:t>
            </a:r>
            <a:endParaRPr lang="zh-CN" altLang="en-US" noProof="1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/>
              <a:t>‹#›</a:t>
            </a:fld>
            <a:r>
              <a:rPr lang="en-US" altLang="zh-CN" noProof="1"/>
              <a:t>/40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/>
              <a:t>‹#›</a:t>
            </a:fld>
            <a:r>
              <a:rPr lang="en-US" altLang="zh-CN" noProof="1"/>
              <a:t>/40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latin typeface="Times New Roman" panose="02020603050405020304" pitchFamily="18" charset="0"/>
              </a:rPr>
              <a:t>/21</a:t>
            </a:r>
            <a:endParaRPr lang="zh-CN" alt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latin typeface="Times New Roman" panose="02020603050405020304" pitchFamily="18" charset="0"/>
              </a:rPr>
              <a:t>/50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2008120116274459236275[2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</a:p>
        </p:txBody>
      </p:sp>
      <p:pic>
        <p:nvPicPr>
          <p:cNvPr id="1028" name="Picture 9" descr="新建 BMP 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9" name="Object 11"/>
          <p:cNvGraphicFramePr>
            <a:graphicFrameLocks noChangeAspect="1"/>
          </p:cNvGraphicFramePr>
          <p:nvPr/>
        </p:nvGraphicFramePr>
        <p:xfrm>
          <a:off x="5299075" y="152400"/>
          <a:ext cx="38449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7" imgW="10693400" imgH="2527300" progId="Visio.Drawing.11">
                  <p:embed/>
                </p:oleObj>
              </mc:Choice>
              <mc:Fallback>
                <p:oleObj r:id="rId7" imgW="10693400" imgH="2527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9075" y="152400"/>
                        <a:ext cx="38449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</a:p>
        </p:txBody>
      </p:sp>
      <p:sp>
        <p:nvSpPr>
          <p:cNvPr id="2051" name="Rectangle 10"/>
          <p:cNvSpPr>
            <a:spLocks noChangeArrowheads="1"/>
          </p:cNvSpPr>
          <p:nvPr/>
        </p:nvSpPr>
        <p:spPr bwMode="auto">
          <a:xfrm>
            <a:off x="0" y="1066800"/>
            <a:ext cx="8961438" cy="82550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E5ACA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pic>
        <p:nvPicPr>
          <p:cNvPr id="2052" name="Picture 20" descr="20080615160110576706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66800" cy="104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9" descr="新建 BMP 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55575"/>
            <a:ext cx="1219200" cy="53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  <a:t>‹#›</a:t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西安电子科技大学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1066800"/>
            <a:ext cx="8961438" cy="82550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E5ACA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grpSp>
        <p:nvGrpSpPr>
          <p:cNvPr id="3076" name="组合 15"/>
          <p:cNvGrpSpPr/>
          <p:nvPr/>
        </p:nvGrpSpPr>
        <p:grpSpPr>
          <a:xfrm>
            <a:off x="7634288" y="349250"/>
            <a:ext cx="1327150" cy="534988"/>
            <a:chOff x="7349727" y="348975"/>
            <a:chExt cx="1326729" cy="534642"/>
          </a:xfrm>
        </p:grpSpPr>
        <p:pic>
          <p:nvPicPr>
            <p:cNvPr id="3077" name="图片 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28384" y="391705"/>
              <a:ext cx="648072" cy="44500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7955960" y="399742"/>
              <a:ext cx="0" cy="436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79" name="图片 3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7349727" y="348975"/>
              <a:ext cx="534642" cy="5346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7.jpe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9296" y="648914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695" y="1628875"/>
            <a:ext cx="853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URLLC</a:t>
            </a:r>
            <a:r>
              <a:rPr lang="zh-CN" altLang="en-US" sz="4000" dirty="0"/>
              <a:t>场景下的</a:t>
            </a:r>
            <a:r>
              <a:rPr lang="en-US" altLang="zh-CN" sz="4000" dirty="0"/>
              <a:t>V2V</a:t>
            </a:r>
            <a:r>
              <a:rPr lang="zh-CN" altLang="en-US" sz="4000" dirty="0"/>
              <a:t>资源管理框架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9924" y="4437070"/>
            <a:ext cx="247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报告人：张达越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1725" y="5825677"/>
            <a:ext cx="803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Time-Scale Resource Management for Ultra-Reliable and Low-Latency Vehicular Communications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705" y="1900549"/>
            <a:ext cx="74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VUEk</a:t>
            </a:r>
            <a:r>
              <a:rPr lang="zh-CN" altLang="en-US" dirty="0"/>
              <a:t>的信道容量可以表示为：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5" y="2362393"/>
            <a:ext cx="5277060" cy="123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715" y="3597643"/>
            <a:ext cx="70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为了建模</a:t>
            </a:r>
            <a:r>
              <a:rPr lang="en-US" altLang="zh-CN" dirty="0"/>
              <a:t>VUEs</a:t>
            </a:r>
            <a:r>
              <a:rPr lang="zh-CN" altLang="en-US" dirty="0"/>
              <a:t>的</a:t>
            </a:r>
            <a:r>
              <a:rPr lang="en-US" altLang="zh-CN" dirty="0"/>
              <a:t>LVP</a:t>
            </a:r>
            <a:r>
              <a:rPr lang="zh-CN" altLang="en-US" dirty="0"/>
              <a:t>性能，首先计算</a:t>
            </a:r>
            <a:r>
              <a:rPr lang="en-US" altLang="zh-CN" dirty="0"/>
              <a:t>V2V</a:t>
            </a:r>
            <a:r>
              <a:rPr lang="zh-CN" altLang="en-US" dirty="0"/>
              <a:t>链路</a:t>
            </a:r>
            <a:r>
              <a:rPr lang="en-US" altLang="zh-CN" dirty="0"/>
              <a:t>k</a:t>
            </a:r>
            <a:r>
              <a:rPr lang="zh-CN" altLang="en-US" dirty="0"/>
              <a:t>的有效容量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02" y="4031735"/>
            <a:ext cx="4444781" cy="801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5504" y="5949175"/>
            <a:ext cx="8498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A. Helmy, L. Musavian, and T. Le-Ngoc, “Energy-efficient power adaptation over a frequency-selective fading channel with delay and power constraints,” IEEE Trans. Wireless Commun., vol. 12, no. 9, pp.4529–4541, Sep. 2013.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7715" y="5202225"/>
                <a:ext cx="7344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VUE k</a:t>
                </a:r>
                <a:r>
                  <a:rPr lang="zh-CN" altLang="en-US" dirty="0"/>
                  <a:t>的延迟指数，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表示最大数据到达率且是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的单调递减函数。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5" y="5202225"/>
                <a:ext cx="7344510" cy="646331"/>
              </a:xfrm>
              <a:prstGeom prst="rect">
                <a:avLst/>
              </a:prstGeom>
              <a:blipFill>
                <a:blip r:embed="rId6"/>
                <a:stretch>
                  <a:fillRect l="-747" t="-6604" r="-415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588140" y="3123119"/>
            <a:ext cx="2356099" cy="197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732150" y="3294925"/>
                <a:ext cx="216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=0)=E{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50" y="3294925"/>
                <a:ext cx="216015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04155" y="3764876"/>
                <a:ext cx="21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∞</a:t>
                </a:r>
                <a:r>
                  <a:rPr lang="en-US" altLang="zh-CN" dirty="0"/>
                  <a:t>)=0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55" y="3764876"/>
                <a:ext cx="2140084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876160" y="4221055"/>
                <a:ext cx="1800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越大，对延迟的要求越高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160" y="4221055"/>
                <a:ext cx="1800125" cy="646331"/>
              </a:xfrm>
              <a:prstGeom prst="rect">
                <a:avLst/>
              </a:prstGeom>
              <a:blipFill>
                <a:blip r:embed="rId9"/>
                <a:stretch>
                  <a:fillRect l="-3051" t="-6604" r="-2712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8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大尺度资源分配</a:t>
            </a:r>
            <a:endParaRPr lang="zh-CN" altLang="en-US" sz="2400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715" y="1809871"/>
                <a:ext cx="4536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5" y="1809871"/>
                <a:ext cx="453631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50966" y="2207539"/>
            <a:ext cx="72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VUE k</a:t>
            </a:r>
            <a:r>
              <a:rPr lang="zh-CN" altLang="en-US" dirty="0"/>
              <a:t>的</a:t>
            </a:r>
            <a:r>
              <a:rPr lang="en-US" altLang="zh-CN" dirty="0"/>
              <a:t>LVP</a:t>
            </a:r>
            <a:r>
              <a:rPr lang="zh-CN" altLang="en-US" dirty="0"/>
              <a:t>可以被表示为：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05" y="2553976"/>
            <a:ext cx="6261685" cy="745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3860" y="3351810"/>
                <a:ext cx="835258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假设所有</a:t>
                </a:r>
                <a:r>
                  <a:rPr lang="en-US" altLang="zh-CN" dirty="0"/>
                  <a:t>VUEs</a:t>
                </a:r>
                <a:r>
                  <a:rPr lang="zh-CN" altLang="en-US" dirty="0"/>
                  <a:t>有相同的</a:t>
                </a:r>
                <a:r>
                  <a:rPr lang="en-US" altLang="zh-CN" dirty="0"/>
                  <a:t>LVP</a:t>
                </a:r>
                <a:r>
                  <a:rPr lang="zh-CN" altLang="en-US" dirty="0"/>
                  <a:t>要求，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0" y="3351810"/>
                <a:ext cx="8352580" cy="381515"/>
              </a:xfrm>
              <a:prstGeom prst="rect">
                <a:avLst/>
              </a:prstGeom>
              <a:blipFill>
                <a:blip r:embed="rId6"/>
                <a:stretch>
                  <a:fillRect l="-657" t="-1451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67715" y="3799235"/>
                <a:ext cx="7920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RB</a:t>
                </a:r>
                <a:r>
                  <a:rPr lang="zh-CN" altLang="en-US" dirty="0"/>
                  <a:t>冲突概率，即一个以上的</a:t>
                </a:r>
                <a:r>
                  <a:rPr lang="en-US" altLang="zh-CN" dirty="0"/>
                  <a:t>VUE</a:t>
                </a:r>
                <a:r>
                  <a:rPr lang="zh-CN" altLang="en-US" dirty="0"/>
                  <a:t>选择同一个</a:t>
                </a:r>
                <a:r>
                  <a:rPr lang="en-US" altLang="zh-CN" dirty="0"/>
                  <a:t>RB</a:t>
                </a:r>
                <a:r>
                  <a:rPr lang="zh-CN" altLang="en-US" dirty="0"/>
                  <a:t>的概率。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/>
                  <a:t>可以表示为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5" y="3799235"/>
                <a:ext cx="7920550" cy="646331"/>
              </a:xfrm>
              <a:prstGeom prst="rect">
                <a:avLst/>
              </a:prstGeom>
              <a:blipFill>
                <a:blip r:embed="rId7"/>
                <a:stretch>
                  <a:fillRect l="-693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809" y="4405841"/>
            <a:ext cx="5632235" cy="13811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702222" y="6025628"/>
            <a:ext cx="936065" cy="463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7715" y="5787021"/>
            <a:ext cx="568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大尺度资源分配的</a:t>
            </a:r>
            <a:r>
              <a:rPr lang="en-US" altLang="zh-CN" dirty="0"/>
              <a:t>LVP</a:t>
            </a:r>
            <a:r>
              <a:rPr lang="zh-CN" altLang="en-US" dirty="0"/>
              <a:t>为：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905" y="5573519"/>
            <a:ext cx="3305175" cy="695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06011" y="4787715"/>
            <a:ext cx="263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一个</a:t>
            </a:r>
            <a:r>
              <a:rPr lang="zh-CN" altLang="en-US" sz="900" dirty="0" smtClean="0"/>
              <a:t>车已选择的情况下，剩下</a:t>
            </a:r>
            <a:r>
              <a:rPr lang="en-US" altLang="zh-CN" sz="900" dirty="0" smtClean="0"/>
              <a:t>K-1</a:t>
            </a:r>
            <a:r>
              <a:rPr lang="zh-CN" altLang="en-US" sz="900" dirty="0" smtClean="0"/>
              <a:t>个车选到一样的概率</a:t>
            </a:r>
            <a:endParaRPr lang="zh-CN" altLang="en-US" sz="9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776525" y="4972381"/>
            <a:ext cx="576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5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4400" y="2852960"/>
            <a:ext cx="8044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</a:t>
            </a:r>
            <a:endParaRPr lang="zh-CN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4400" y="1923216"/>
            <a:ext cx="59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问题公式化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9" y="2319207"/>
            <a:ext cx="6264435" cy="40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4894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4400" y="2852960"/>
            <a:ext cx="8044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</a:t>
            </a:r>
            <a:endParaRPr lang="zh-CN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4400" y="1923216"/>
            <a:ext cx="597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最优解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4400" y="2323326"/>
                <a:ext cx="7683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   P1</a:t>
                </a:r>
                <a:r>
                  <a:rPr lang="zh-CN" altLang="zh-CN" dirty="0"/>
                  <a:t>问题是一个难以直接求解的混合整数非线性规划。因此，我们将首先通过固定</a:t>
                </a:r>
                <a:r>
                  <a:rPr lang="en-US" altLang="zh-CN" dirty="0"/>
                  <a:t>RB</a:t>
                </a:r>
                <a:r>
                  <a:rPr lang="zh-CN" altLang="zh-CN" dirty="0"/>
                  <a:t>分配</a:t>
                </a:r>
                <a:r>
                  <a:rPr lang="en-US" altLang="zh-CN" dirty="0"/>
                  <a:t>{U</a:t>
                </a:r>
                <a:r>
                  <a:rPr lang="zh-CN" altLang="zh-CN" dirty="0"/>
                  <a:t>，</a:t>
                </a:r>
                <a:r>
                  <a:rPr lang="en-US" altLang="zh-CN" dirty="0" err="1"/>
                  <a:t>Nk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将问题分解为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个子问题，并推导出最优功率分配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zh-CN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" y="2323326"/>
                <a:ext cx="7683840" cy="923330"/>
              </a:xfrm>
              <a:prstGeom prst="rect">
                <a:avLst/>
              </a:prstGeom>
              <a:blipFill>
                <a:blip r:embed="rId4"/>
                <a:stretch>
                  <a:fillRect l="-634" t="-4605" r="-476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81" y="3525065"/>
            <a:ext cx="4305300" cy="2838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84105" y="4757636"/>
                <a:ext cx="1728120" cy="3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05" y="4757636"/>
                <a:ext cx="1728120" cy="370486"/>
              </a:xfrm>
              <a:prstGeom prst="rect">
                <a:avLst/>
              </a:prstGeom>
              <a:blipFill>
                <a:blip r:embed="rId6"/>
                <a:stretch>
                  <a:fillRect l="-281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4366442" y="4869100"/>
            <a:ext cx="1573653" cy="1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504" y="1860372"/>
            <a:ext cx="818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在大尺度资源分配过程中，数据到达过程被假定为一个恒定的到达过程。由</a:t>
            </a:r>
            <a:r>
              <a:rPr lang="en-US" altLang="zh-CN" dirty="0"/>
              <a:t>VUEs</a:t>
            </a:r>
            <a:r>
              <a:rPr lang="zh-CN" altLang="zh-CN" dirty="0"/>
              <a:t>处的不确定数据到达率带来的队列动态性不能被捕获，为了弥补这一偏差，本节提出了小尺度资源配置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3" y="3195578"/>
            <a:ext cx="7324725" cy="1371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4457" y="2892068"/>
            <a:ext cx="5976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小</a:t>
            </a:r>
            <a:r>
              <a:rPr lang="zh-CN" altLang="zh-CN" sz="2000" dirty="0"/>
              <a:t>尺度</a:t>
            </a:r>
            <a:r>
              <a:rPr lang="en-US" altLang="zh-CN" sz="2000" dirty="0"/>
              <a:t>URLLC</a:t>
            </a:r>
            <a:r>
              <a:rPr lang="zh-CN" altLang="zh-CN" sz="2000" dirty="0"/>
              <a:t>模型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7715" y="4597683"/>
            <a:ext cx="81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VUE k</a:t>
            </a:r>
            <a:r>
              <a:rPr lang="zh-CN" altLang="en-US" dirty="0"/>
              <a:t>在时隙</a:t>
            </a:r>
            <a:r>
              <a:rPr lang="en-US" altLang="zh-CN" dirty="0"/>
              <a:t>n</a:t>
            </a:r>
            <a:r>
              <a:rPr lang="zh-CN" altLang="en-US" dirty="0"/>
              <a:t>的信道容量为：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05" y="5010118"/>
            <a:ext cx="5048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小尺度资源分配</a:t>
            </a:r>
            <a:endParaRPr lang="zh-CN" altLang="en-US" sz="2400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710" y="2085215"/>
                <a:ext cx="77765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(n)</a:t>
                </a:r>
                <a:r>
                  <a:rPr lang="zh-CN" altLang="en-US" dirty="0"/>
                  <a:t>表示传输后在时隙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队列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中存储了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个时隙的数据量。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0" y="2085215"/>
                <a:ext cx="7776540" cy="391582"/>
              </a:xfrm>
              <a:prstGeom prst="rect">
                <a:avLst/>
              </a:prstGeom>
              <a:blipFill>
                <a:blip r:embed="rId4"/>
                <a:stretch>
                  <a:fillRect l="-705" t="-7813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21350" r="35396" b="33814"/>
          <a:stretch/>
        </p:blipFill>
        <p:spPr>
          <a:xfrm>
            <a:off x="5652076" y="2521199"/>
            <a:ext cx="3168220" cy="9078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15" y="2852960"/>
            <a:ext cx="4781550" cy="1152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10" y="4046567"/>
            <a:ext cx="3495675" cy="1724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95709" y="5770592"/>
                <a:ext cx="4853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表示传输后队列中数据的最大排队延迟。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09" y="5770592"/>
                <a:ext cx="4853555" cy="646331"/>
              </a:xfrm>
              <a:prstGeom prst="rect">
                <a:avLst/>
              </a:prstGeom>
              <a:blipFill>
                <a:blip r:embed="rId8"/>
                <a:stretch>
                  <a:fillRect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216902" y="5308927"/>
            <a:ext cx="3946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新到达的数据的初始排队等待时间为零，传输后队列中剩余数据的排队等待时间将在下一个时隙增加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13355" r="11098" b="32136"/>
          <a:stretch/>
        </p:blipFill>
        <p:spPr>
          <a:xfrm>
            <a:off x="4272737" y="4072950"/>
            <a:ext cx="4824335" cy="10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9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2194" y="1148547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447" y="1692507"/>
            <a:ext cx="82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队列中数据的平均</a:t>
            </a:r>
            <a:r>
              <a:rPr lang="en-US" altLang="zh-CN" dirty="0"/>
              <a:t>LVP</a:t>
            </a:r>
            <a:r>
              <a:rPr lang="zh-CN" altLang="en-US" dirty="0"/>
              <a:t>可以表示为：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3024"/>
          <a:stretch/>
        </p:blipFill>
        <p:spPr>
          <a:xfrm>
            <a:off x="333173" y="2037591"/>
            <a:ext cx="6486525" cy="1524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8011" y="3585426"/>
            <a:ext cx="27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RB</a:t>
            </a:r>
            <a:r>
              <a:rPr lang="zh-CN" altLang="en-US" dirty="0"/>
              <a:t>的信道容量为：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91272" y="3483667"/>
                <a:ext cx="2880200" cy="5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(1+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/>
                        </m:sSub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72" y="3483667"/>
                <a:ext cx="2880200" cy="598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11" y="4081982"/>
            <a:ext cx="5172059" cy="21712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83980" y="5733160"/>
            <a:ext cx="259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极端事件发生时，</a:t>
            </a:r>
            <a:r>
              <a:rPr lang="en-US" altLang="zh-CN" sz="1100" dirty="0">
                <a:solidFill>
                  <a:srgbClr val="FF0000"/>
                </a:solidFill>
              </a:rPr>
              <a:t>y</a:t>
            </a:r>
            <a:r>
              <a:rPr lang="zh-CN" altLang="en-US" sz="1100" dirty="0">
                <a:solidFill>
                  <a:srgbClr val="FF0000"/>
                </a:solidFill>
              </a:rPr>
              <a:t>很小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491925" y="5860499"/>
            <a:ext cx="79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786253" y="3673655"/>
                <a:ext cx="2664185" cy="56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(n) ~ Gamma(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53" y="3673655"/>
                <a:ext cx="2664185" cy="562205"/>
              </a:xfrm>
              <a:prstGeom prst="rect">
                <a:avLst/>
              </a:prstGeom>
              <a:blipFill>
                <a:blip r:embed="rId7"/>
                <a:stretch>
                  <a:fillRect r="-4805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92442" y="4383958"/>
                <a:ext cx="295220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(n)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(n)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altLang="zh-CN" dirty="0"/>
                  <a:t>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42" y="4383958"/>
                <a:ext cx="2952205" cy="391582"/>
              </a:xfrm>
              <a:prstGeom prst="rect">
                <a:avLst/>
              </a:prstGeom>
              <a:blipFill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6516135" y="4401495"/>
            <a:ext cx="0" cy="3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1" idx="2"/>
          </p:cNvCxnSpPr>
          <p:nvPr/>
        </p:nvCxnSpPr>
        <p:spPr>
          <a:xfrm>
            <a:off x="7268545" y="4383958"/>
            <a:ext cx="0" cy="3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501142" y="4409430"/>
            <a:ext cx="0" cy="36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372125" y="4937006"/>
                <a:ext cx="1971931" cy="152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𝑑𝑒𝑙𝑎𝑦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n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    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(n)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(n)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125" y="4937006"/>
                <a:ext cx="1971931" cy="1521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下箭头 34"/>
          <p:cNvSpPr/>
          <p:nvPr/>
        </p:nvSpPr>
        <p:spPr>
          <a:xfrm>
            <a:off x="7268544" y="5301130"/>
            <a:ext cx="99350" cy="546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81704" y="2189063"/>
            <a:ext cx="3994456" cy="774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268544" y="2348925"/>
                <a:ext cx="1767766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000" dirty="0"/>
                  <a:t>(</a:t>
                </a:r>
                <a:r>
                  <a:rPr lang="en-US" altLang="zh-CN" sz="1000" dirty="0" smtClean="0"/>
                  <a:t>n)</a:t>
                </a:r>
                <a:r>
                  <a:rPr lang="zh-CN" altLang="en-US" sz="1000" dirty="0" smtClean="0"/>
                  <a:t>不能在接下来</a:t>
                </a:r>
                <a:r>
                  <a:rPr lang="en-US" altLang="zh-CN" sz="1000" dirty="0" err="1" smtClean="0"/>
                  <a:t>Dmax-i</a:t>
                </a:r>
                <a:r>
                  <a:rPr lang="zh-CN" altLang="en-US" sz="1000" dirty="0" smtClean="0"/>
                  <a:t>个时隙完全传输的概率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44" y="2348925"/>
                <a:ext cx="1767766" cy="412485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9" idx="1"/>
            <a:endCxn id="8" idx="3"/>
          </p:cNvCxnSpPr>
          <p:nvPr/>
        </p:nvCxnSpPr>
        <p:spPr>
          <a:xfrm flipH="1">
            <a:off x="6876160" y="2555168"/>
            <a:ext cx="392384" cy="2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0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8632" y="1980981"/>
            <a:ext cx="5976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问题公式化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5" y="2492935"/>
            <a:ext cx="5433431" cy="22321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64055" y="3140980"/>
            <a:ext cx="792055" cy="172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785" y="4869100"/>
            <a:ext cx="4114800" cy="857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6626" y="3340095"/>
            <a:ext cx="2844198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在保证</a:t>
            </a:r>
            <a:r>
              <a:rPr lang="en-US" altLang="zh-CN" sz="1400" dirty="0"/>
              <a:t>URLLC</a:t>
            </a:r>
            <a:r>
              <a:rPr lang="zh-CN" altLang="zh-CN" sz="1400" dirty="0"/>
              <a:t>要求的同时达到功耗和传输效用之间的折衷。当信道条件良好时，</a:t>
            </a:r>
            <a:r>
              <a:rPr lang="en-US" altLang="zh-CN" sz="1400" dirty="0"/>
              <a:t>VUE</a:t>
            </a:r>
            <a:r>
              <a:rPr lang="zh-CN" altLang="zh-CN" sz="1400" dirty="0"/>
              <a:t>将发送更多的数据以缩短队列长度，而当信道条件差时，发送更少的数据以降低功耗。</a:t>
            </a:r>
            <a:endParaRPr lang="zh-CN" altLang="en-US" sz="1400" dirty="0"/>
          </a:p>
        </p:txBody>
      </p:sp>
      <p:sp>
        <p:nvSpPr>
          <p:cNvPr id="15" name="右箭头 14"/>
          <p:cNvSpPr/>
          <p:nvPr/>
        </p:nvSpPr>
        <p:spPr>
          <a:xfrm>
            <a:off x="4355985" y="3861030"/>
            <a:ext cx="1548495" cy="21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52166" y="5918152"/>
            <a:ext cx="482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传输效用：数据在队列中总排队时间的减少量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835810" y="5407096"/>
            <a:ext cx="0" cy="46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2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4" y="3226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z="4000" dirty="0"/>
              <a:t>仿真结果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5710" y="1340855"/>
                <a:ext cx="8352580" cy="93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 URLLC</a:t>
                </a:r>
                <a:r>
                  <a:rPr lang="zh-CN" altLang="zh-CN" dirty="0"/>
                  <a:t>传输需要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/>
                  <a:t>T = 5 </a:t>
                </a:r>
                <a:r>
                  <a:rPr lang="en-US" altLang="zh-CN" dirty="0" err="1"/>
                  <a:t>ms</a:t>
                </a:r>
                <a:r>
                  <a:rPr lang="zh-CN" altLang="zh-CN" dirty="0"/>
                  <a:t>的延迟约束和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zh-CN" dirty="0"/>
                  <a:t>的可靠性约束。路径损耗模型采用</a:t>
                </a:r>
                <a:r>
                  <a:rPr lang="en-US" altLang="zh-CN" dirty="0"/>
                  <a:t>128.1 + 37.6log(d [km])</a:t>
                </a:r>
                <a:r>
                  <a:rPr lang="zh-CN" altLang="zh-CN" dirty="0"/>
                  <a:t>，还假设了标准差为</a:t>
                </a:r>
                <a:r>
                  <a:rPr lang="en-US" altLang="zh-CN" dirty="0"/>
                  <a:t>8 dB</a:t>
                </a:r>
                <a:r>
                  <a:rPr lang="zh-CN" altLang="zh-CN" dirty="0"/>
                  <a:t>的对数正态阴影分布和瑞利快速衰落。仿真结果是通过对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000</a:t>
                </a:r>
                <a:r>
                  <a:rPr lang="zh-CN" altLang="zh-CN" dirty="0"/>
                  <a:t>多个信道进行平均而获得的。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0" y="1340855"/>
                <a:ext cx="8352580" cy="933654"/>
              </a:xfrm>
              <a:prstGeom prst="rect">
                <a:avLst/>
              </a:prstGeom>
              <a:blipFill>
                <a:blip r:embed="rId4"/>
                <a:stretch>
                  <a:fillRect l="-657" t="-4575" b="-10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18425" y="5745289"/>
            <a:ext cx="8424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C. Liu and M. Bennis, “Ultra-reliable and low-latency vehicular transmission: An extreme value theory approach,” IEEE </a:t>
            </a:r>
            <a:r>
              <a:rPr lang="en-US" altLang="zh-CN" sz="1600" dirty="0" err="1"/>
              <a:t>Commun</a:t>
            </a:r>
            <a:r>
              <a:rPr lang="en-US" altLang="zh-CN" sz="1600" dirty="0"/>
              <a:t>. Lett.,</a:t>
            </a:r>
            <a:r>
              <a:rPr lang="en-US" altLang="zh-CN" sz="1600" dirty="0" err="1"/>
              <a:t>vol</a:t>
            </a:r>
            <a:r>
              <a:rPr lang="en-US" altLang="zh-CN" sz="1600" dirty="0"/>
              <a:t>. 22, no. 6, pp. 1292–1295, Jun. 2018.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80" y="2545613"/>
            <a:ext cx="4314825" cy="304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3634" y="2996970"/>
            <a:ext cx="3306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zh-CN" dirty="0"/>
              <a:t>为了证明所提出方法的性能，</a:t>
            </a:r>
            <a:r>
              <a:rPr lang="zh-CN" altLang="en-US" dirty="0"/>
              <a:t>作者</a:t>
            </a:r>
            <a:r>
              <a:rPr lang="zh-CN" altLang="zh-CN" dirty="0"/>
              <a:t>将</a:t>
            </a:r>
            <a:r>
              <a:rPr lang="zh-CN" altLang="en-US" dirty="0"/>
              <a:t>下面文献</a:t>
            </a:r>
            <a:r>
              <a:rPr lang="zh-CN" altLang="zh-CN" dirty="0"/>
              <a:t>的方法作为基线方法进行了</a:t>
            </a:r>
            <a:r>
              <a:rPr lang="zh-CN" altLang="en-US" dirty="0"/>
              <a:t>对比。</a:t>
            </a:r>
            <a:r>
              <a:rPr lang="zh-CN" altLang="zh-CN" dirty="0"/>
              <a:t>该方法使用极值理论</a:t>
            </a:r>
            <a:r>
              <a:rPr lang="zh-CN" altLang="en-US" dirty="0"/>
              <a:t>和最大队列长度</a:t>
            </a:r>
            <a:r>
              <a:rPr lang="zh-CN" altLang="zh-CN" dirty="0"/>
              <a:t>对</a:t>
            </a:r>
            <a:r>
              <a:rPr lang="en-US" altLang="zh-CN" dirty="0"/>
              <a:t>LVP</a:t>
            </a:r>
            <a:r>
              <a:rPr lang="zh-CN" altLang="zh-CN" dirty="0"/>
              <a:t>进行建模。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04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4" y="3226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z="4000" dirty="0"/>
              <a:t>仿真结果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8065" y="2778784"/>
            <a:ext cx="338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4</a:t>
            </a:r>
            <a:r>
              <a:rPr lang="zh-CN" altLang="zh-CN" dirty="0"/>
              <a:t>示出了所提出的方法和基线方法随</a:t>
            </a:r>
            <a:r>
              <a:rPr lang="en-US" altLang="zh-CN" dirty="0"/>
              <a:t>VUEs</a:t>
            </a:r>
            <a:r>
              <a:rPr lang="zh-CN" altLang="zh-CN" dirty="0"/>
              <a:t>数量变化的平均</a:t>
            </a:r>
            <a:r>
              <a:rPr lang="en-US" altLang="zh-CN" dirty="0"/>
              <a:t>LVP</a:t>
            </a:r>
            <a:r>
              <a:rPr lang="zh-CN" altLang="zh-CN" dirty="0"/>
              <a:t>，其中同时考虑了</a:t>
            </a:r>
            <a:r>
              <a:rPr lang="en-US" altLang="zh-CN" dirty="0"/>
              <a:t>3 </a:t>
            </a:r>
            <a:r>
              <a:rPr lang="en-US" altLang="zh-CN" dirty="0" err="1"/>
              <a:t>ms</a:t>
            </a:r>
            <a:r>
              <a:rPr lang="zh-CN" altLang="zh-CN" dirty="0"/>
              <a:t>和</a:t>
            </a:r>
            <a:r>
              <a:rPr lang="en-US" altLang="zh-CN" dirty="0"/>
              <a:t>5 </a:t>
            </a:r>
            <a:r>
              <a:rPr lang="en-US" altLang="zh-CN" dirty="0" err="1"/>
              <a:t>ms</a:t>
            </a:r>
            <a:r>
              <a:rPr lang="zh-CN" altLang="zh-CN" dirty="0"/>
              <a:t>的延迟约束</a:t>
            </a:r>
            <a:r>
              <a:rPr lang="zh-CN" altLang="zh-CN" dirty="0" smtClean="0"/>
              <a:t>。受益</a:t>
            </a:r>
            <a:r>
              <a:rPr lang="zh-CN" altLang="zh-CN" dirty="0"/>
              <a:t>于提议的资源分配框架，我们的方法提供了比基线方法低得多的</a:t>
            </a:r>
            <a:r>
              <a:rPr lang="en-US" altLang="zh-CN" dirty="0"/>
              <a:t>LVP</a:t>
            </a:r>
            <a:r>
              <a:rPr lang="zh-CN" altLang="zh-CN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00" y="1556870"/>
            <a:ext cx="5150928" cy="41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8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531" y="51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prstClr val="black"/>
                </a:solidFill>
                <a:latin typeface="Times New Roman" panose="02020603050405020304" pitchFamily="18" charset="0"/>
              </a:rPr>
              <a:t>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08288" y="1412860"/>
            <a:ext cx="8928620" cy="1872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zh-CN" altLang="zh-CN" sz="2400" dirty="0"/>
              <a:t>超可靠的低延迟通信</a:t>
            </a:r>
            <a:r>
              <a:rPr lang="zh-CN" altLang="en-US" sz="2400" dirty="0"/>
              <a:t>（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Ultra Reliable Low Latency Communication</a:t>
            </a:r>
            <a:r>
              <a:rPr lang="zh-CN" altLang="en-US" sz="2400" dirty="0"/>
              <a:t>）</a:t>
            </a:r>
            <a:r>
              <a:rPr lang="zh-CN" altLang="zh-CN" sz="2400" dirty="0"/>
              <a:t>对于未来的车对车</a:t>
            </a:r>
            <a:r>
              <a:rPr lang="en-US" altLang="zh-CN" sz="2400" dirty="0"/>
              <a:t>(V2V)</a:t>
            </a:r>
            <a:r>
              <a:rPr lang="zh-CN" altLang="zh-CN" sz="2400" dirty="0"/>
              <a:t>网络来说至关重要，</a:t>
            </a:r>
            <a:r>
              <a:rPr lang="zh-CN" altLang="en-US" sz="2400" dirty="0"/>
              <a:t>因为</a:t>
            </a:r>
            <a:r>
              <a:rPr lang="zh-CN" altLang="zh-CN" sz="2400" dirty="0"/>
              <a:t>安全</a:t>
            </a:r>
            <a:r>
              <a:rPr lang="zh-CN" altLang="en-US" sz="2400" dirty="0"/>
              <a:t>类</a:t>
            </a:r>
            <a:r>
              <a:rPr lang="zh-CN" altLang="zh-CN" sz="2400" dirty="0"/>
              <a:t>应用通常是时间关键和可靠性敏感的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但是车辆</a:t>
            </a:r>
            <a:r>
              <a:rPr lang="zh-CN" altLang="en-US" sz="2400" dirty="0"/>
              <a:t>高速移动引起无线传播环境复杂且快速时变，网络拓扑具有高动态性。</a:t>
            </a:r>
            <a:r>
              <a:rPr lang="zh-CN" altLang="zh-CN" sz="2400" dirty="0"/>
              <a:t>保证</a:t>
            </a:r>
            <a:r>
              <a:rPr lang="en-US" altLang="zh-CN" sz="2400" dirty="0"/>
              <a:t>V2V</a:t>
            </a:r>
            <a:r>
              <a:rPr lang="zh-CN" altLang="zh-CN" sz="2400" dirty="0"/>
              <a:t>链路的延迟和可靠性性能是一个巨大的挑战。</a:t>
            </a:r>
            <a:endParaRPr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EF68F0-70C5-4D03-9892-A4F307363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21" r="6752" b="2608"/>
          <a:stretch/>
        </p:blipFill>
        <p:spPr>
          <a:xfrm>
            <a:off x="85224" y="3253157"/>
            <a:ext cx="3600250" cy="29035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801134-3531-4832-85BE-F2CD2E3848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1" t="1" r="4291" b="1397"/>
          <a:stretch/>
        </p:blipFill>
        <p:spPr>
          <a:xfrm>
            <a:off x="4139970" y="3208753"/>
            <a:ext cx="4752330" cy="3024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4" y="3226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z="4000" dirty="0"/>
              <a:t>仿真结果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2685" y="3009404"/>
            <a:ext cx="338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5</a:t>
            </a:r>
            <a:r>
              <a:rPr lang="zh-CN" altLang="zh-CN" dirty="0"/>
              <a:t>描述了</a:t>
            </a:r>
            <a:r>
              <a:rPr lang="en-US" altLang="zh-CN" dirty="0"/>
              <a:t>VUE</a:t>
            </a:r>
            <a:r>
              <a:rPr lang="zh-CN" altLang="zh-CN" dirty="0"/>
              <a:t>数和延迟约束对</a:t>
            </a:r>
            <a:r>
              <a:rPr lang="en-US" altLang="zh-CN" dirty="0"/>
              <a:t>VUEs</a:t>
            </a:r>
            <a:r>
              <a:rPr lang="zh-CN" altLang="zh-CN" dirty="0"/>
              <a:t>平均发射功率的影响，其中比较了</a:t>
            </a:r>
            <a:r>
              <a:rPr lang="en-US" altLang="zh-CN" dirty="0"/>
              <a:t>3</a:t>
            </a:r>
            <a:r>
              <a:rPr lang="zh-CN" altLang="zh-CN" dirty="0"/>
              <a:t>毫秒和</a:t>
            </a:r>
            <a:r>
              <a:rPr lang="en-US" altLang="zh-CN" dirty="0"/>
              <a:t>5</a:t>
            </a:r>
            <a:r>
              <a:rPr lang="zh-CN" altLang="zh-CN" dirty="0"/>
              <a:t>毫秒的延迟约束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4" y="1268850"/>
            <a:ext cx="4929051" cy="4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6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4" y="3226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z="4000" dirty="0"/>
              <a:t>仿真结果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8282" y="2732406"/>
            <a:ext cx="338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通过改变平均数据到达率，图</a:t>
            </a:r>
            <a:r>
              <a:rPr lang="en-US" altLang="zh-CN" dirty="0"/>
              <a:t>6</a:t>
            </a:r>
            <a:r>
              <a:rPr lang="zh-CN" altLang="zh-CN" dirty="0"/>
              <a:t>描绘了所提出的方法和基线方法在不同车速下的</a:t>
            </a:r>
            <a:r>
              <a:rPr lang="en-US" altLang="zh-CN" dirty="0"/>
              <a:t>LVP</a:t>
            </a:r>
            <a:r>
              <a:rPr lang="zh-CN" altLang="zh-CN" dirty="0" smtClean="0"/>
              <a:t>。对于</a:t>
            </a:r>
            <a:r>
              <a:rPr lang="zh-CN" altLang="zh-CN" dirty="0"/>
              <a:t>不同的数据到达率和车辆速度，所提出的方法提供了比基线方法低得多的</a:t>
            </a:r>
            <a:r>
              <a:rPr lang="en-US" altLang="zh-CN" dirty="0"/>
              <a:t>LVP</a:t>
            </a:r>
            <a:r>
              <a:rPr lang="zh-CN" altLang="zh-CN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1" y="1505729"/>
            <a:ext cx="5077465" cy="42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7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634" y="3226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z="4000" dirty="0"/>
              <a:t>仿真结果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060" y="2492935"/>
            <a:ext cx="338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7</a:t>
            </a:r>
            <a:r>
              <a:rPr lang="zh-CN" altLang="zh-CN" dirty="0"/>
              <a:t>展示了对于不同的平均数据到达速率</a:t>
            </a:r>
            <a:r>
              <a:rPr lang="en-US" altLang="zh-CN" dirty="0"/>
              <a:t>λ</a:t>
            </a:r>
            <a:r>
              <a:rPr lang="zh-CN" altLang="zh-CN" dirty="0"/>
              <a:t>和不同的车辆速度，</a:t>
            </a:r>
            <a:r>
              <a:rPr lang="en-US" altLang="zh-CN" dirty="0"/>
              <a:t>VUEs</a:t>
            </a:r>
            <a:r>
              <a:rPr lang="zh-CN" altLang="zh-CN" dirty="0"/>
              <a:t>的平均发射功率</a:t>
            </a:r>
            <a:r>
              <a:rPr lang="zh-CN" altLang="zh-CN" dirty="0" smtClean="0"/>
              <a:t>。然而</a:t>
            </a:r>
            <a:r>
              <a:rPr lang="zh-CN" altLang="zh-CN" dirty="0"/>
              <a:t>，随着</a:t>
            </a:r>
            <a:r>
              <a:rPr lang="en-US" altLang="zh-CN" dirty="0"/>
              <a:t>λ</a:t>
            </a:r>
            <a:r>
              <a:rPr lang="zh-CN" altLang="zh-CN" dirty="0"/>
              <a:t>的增加，所提出的方法的曲线接近基线方法的曲线。原因是当</a:t>
            </a:r>
            <a:r>
              <a:rPr lang="en-US" altLang="zh-CN" dirty="0"/>
              <a:t>λ</a:t>
            </a:r>
            <a:r>
              <a:rPr lang="zh-CN" altLang="zh-CN" dirty="0"/>
              <a:t>较大时，更多的</a:t>
            </a:r>
            <a:r>
              <a:rPr lang="en-US" altLang="zh-CN" dirty="0"/>
              <a:t>RBs</a:t>
            </a:r>
            <a:r>
              <a:rPr lang="zh-CN" altLang="zh-CN" dirty="0"/>
              <a:t>被分配用于正交传输，这增加了所提出的方法的功率效率。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3" y="1700880"/>
            <a:ext cx="5133621" cy="43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5"/>
          <p:cNvSpPr txBox="1"/>
          <p:nvPr/>
        </p:nvSpPr>
        <p:spPr>
          <a:xfrm flipH="1">
            <a:off x="2484438" y="2636838"/>
            <a:ext cx="3959225" cy="1284287"/>
          </a:xfrm>
          <a:prstGeom prst="rect">
            <a:avLst/>
          </a:prstGeom>
          <a:solidFill>
            <a:srgbClr val="AF291F"/>
          </a:solidFill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endParaRPr lang="en-US" altLang="zh-CN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2144" y="53798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背景</a:t>
            </a:r>
            <a:endParaRPr lang="zh-CN" altLang="en-US" sz="3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92A86F-1E68-42A9-8E10-35BC054A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89" y="3855961"/>
            <a:ext cx="4131211" cy="2646086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B9C0251-328C-4287-B5D0-92FDB98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75628"/>
              </p:ext>
            </p:extLst>
          </p:nvPr>
        </p:nvGraphicFramePr>
        <p:xfrm>
          <a:off x="465741" y="1615198"/>
          <a:ext cx="8374141" cy="25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111">
                  <a:extLst>
                    <a:ext uri="{9D8B030D-6E8A-4147-A177-3AD203B41FA5}">
                      <a16:colId xmlns:a16="http://schemas.microsoft.com/office/drawing/2014/main" val="908485757"/>
                    </a:ext>
                  </a:extLst>
                </a:gridCol>
                <a:gridCol w="797585">
                  <a:extLst>
                    <a:ext uri="{9D8B030D-6E8A-4147-A177-3AD203B41FA5}">
                      <a16:colId xmlns:a16="http://schemas.microsoft.com/office/drawing/2014/main" val="239448183"/>
                    </a:ext>
                  </a:extLst>
                </a:gridCol>
                <a:gridCol w="1800125">
                  <a:extLst>
                    <a:ext uri="{9D8B030D-6E8A-4147-A177-3AD203B41FA5}">
                      <a16:colId xmlns:a16="http://schemas.microsoft.com/office/drawing/2014/main" val="1883768620"/>
                    </a:ext>
                  </a:extLst>
                </a:gridCol>
                <a:gridCol w="1418539">
                  <a:extLst>
                    <a:ext uri="{9D8B030D-6E8A-4147-A177-3AD203B41FA5}">
                      <a16:colId xmlns:a16="http://schemas.microsoft.com/office/drawing/2014/main" val="3833221606"/>
                    </a:ext>
                  </a:extLst>
                </a:gridCol>
                <a:gridCol w="1152080">
                  <a:extLst>
                    <a:ext uri="{9D8B030D-6E8A-4147-A177-3AD203B41FA5}">
                      <a16:colId xmlns:a16="http://schemas.microsoft.com/office/drawing/2014/main" val="3983874376"/>
                    </a:ext>
                  </a:extLst>
                </a:gridCol>
                <a:gridCol w="1152080">
                  <a:extLst>
                    <a:ext uri="{9D8B030D-6E8A-4147-A177-3AD203B41FA5}">
                      <a16:colId xmlns:a16="http://schemas.microsoft.com/office/drawing/2014/main" val="582608181"/>
                    </a:ext>
                  </a:extLst>
                </a:gridCol>
                <a:gridCol w="885621">
                  <a:extLst>
                    <a:ext uri="{9D8B030D-6E8A-4147-A177-3AD203B41FA5}">
                      <a16:colId xmlns:a16="http://schemas.microsoft.com/office/drawing/2014/main" val="4074294711"/>
                    </a:ext>
                  </a:extLst>
                </a:gridCol>
              </a:tblGrid>
              <a:tr h="409804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频谱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6641"/>
                  </a:ext>
                </a:extLst>
              </a:tr>
              <a:tr h="510908">
                <a:tc>
                  <a:txBody>
                    <a:bodyPr/>
                    <a:lstStyle/>
                    <a:p>
                      <a:r>
                        <a:rPr lang="zh-CN" altLang="en-US" dirty="0"/>
                        <a:t>蜂窝通信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由基站转发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时延不敏感业务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V2N</a:t>
                      </a:r>
                      <a:r>
                        <a:rPr lang="zh-CN" altLang="en-US" dirty="0"/>
                        <a:t>、地图下载、信息娱乐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4G/5G</a:t>
                      </a:r>
                      <a:r>
                        <a:rPr lang="zh-CN" altLang="en-US" dirty="0"/>
                        <a:t>频段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52028"/>
                  </a:ext>
                </a:extLst>
              </a:tr>
              <a:tr h="95105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直通通信</a:t>
                      </a:r>
                      <a:endParaRPr lang="en-US" altLang="zh-CN" u="sng" dirty="0"/>
                    </a:p>
                    <a:p>
                      <a:r>
                        <a:rPr lang="en-US" altLang="zh-CN" u="sng" dirty="0"/>
                        <a:t>D2D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集中式（基站覆盖内）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分布式（基站覆盖外）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低时延高可靠业务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V2V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V2I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V2P</a:t>
                      </a:r>
                      <a:r>
                        <a:rPr lang="zh-CN" altLang="en-US" dirty="0"/>
                        <a:t>等道路安全业务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ITS</a:t>
                      </a:r>
                      <a:r>
                        <a:rPr lang="zh-CN" altLang="en-US" dirty="0"/>
                        <a:t>专用频段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8713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53C24E3-C1DE-448E-B919-5DD2BA6ADD75}"/>
              </a:ext>
            </a:extLst>
          </p:cNvPr>
          <p:cNvSpPr txBox="1"/>
          <p:nvPr/>
        </p:nvSpPr>
        <p:spPr>
          <a:xfrm>
            <a:off x="5364055" y="4714920"/>
            <a:ext cx="299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作者</a:t>
            </a:r>
            <a:r>
              <a:rPr lang="zh-CN" altLang="zh-CN" dirty="0"/>
              <a:t>提出了一种新的资源管理框架，以实现支持</a:t>
            </a:r>
            <a:r>
              <a:rPr lang="en-US" altLang="zh-CN" dirty="0"/>
              <a:t>D2D</a:t>
            </a:r>
            <a:r>
              <a:rPr lang="zh-CN" altLang="zh-CN" dirty="0"/>
              <a:t>的蜂窝系统中超可靠低延迟的</a:t>
            </a:r>
            <a:r>
              <a:rPr lang="en-US" altLang="zh-CN" dirty="0"/>
              <a:t>V2V</a:t>
            </a:r>
            <a:r>
              <a:rPr lang="zh-CN" altLang="zh-CN" dirty="0"/>
              <a:t>通信。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51683-60DB-4712-A0B7-C4ACB3BAC5EA}"/>
              </a:ext>
            </a:extLst>
          </p:cNvPr>
          <p:cNvSpPr txBox="1"/>
          <p:nvPr/>
        </p:nvSpPr>
        <p:spPr>
          <a:xfrm>
            <a:off x="4139970" y="1245866"/>
            <a:ext cx="8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C-V2X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BB6096-06CC-4483-B000-860A19648F82}"/>
              </a:ext>
            </a:extLst>
          </p:cNvPr>
          <p:cNvSpPr txBox="1"/>
          <p:nvPr/>
        </p:nvSpPr>
        <p:spPr>
          <a:xfrm>
            <a:off x="1043756" y="4797095"/>
            <a:ext cx="7200500" cy="14924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E314B-ED13-4EAB-A2A0-46665ED81D91}"/>
              </a:ext>
            </a:extLst>
          </p:cNvPr>
          <p:cNvSpPr txBox="1"/>
          <p:nvPr/>
        </p:nvSpPr>
        <p:spPr>
          <a:xfrm>
            <a:off x="1043755" y="1340855"/>
            <a:ext cx="7200500" cy="3240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453" y="4047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解决的问题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上下箭头 2"/>
          <p:cNvSpPr/>
          <p:nvPr/>
        </p:nvSpPr>
        <p:spPr>
          <a:xfrm>
            <a:off x="4044466" y="2037982"/>
            <a:ext cx="1080075" cy="1656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75785" y="1424338"/>
            <a:ext cx="6217435" cy="568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5785" y="1484865"/>
            <a:ext cx="644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减小</a:t>
            </a:r>
            <a:r>
              <a:rPr lang="zh-CN" altLang="zh-CN" sz="2400" dirty="0"/>
              <a:t>瞬时信道状态信息的频繁交换</a:t>
            </a:r>
            <a:r>
              <a:rPr lang="zh-CN" altLang="en-US" sz="2400" dirty="0"/>
              <a:t>带来的延迟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70963" y="3701442"/>
            <a:ext cx="4481698" cy="58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60356" y="3762941"/>
            <a:ext cx="5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充分利用实时精确信道状态信息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334813" y="2498169"/>
            <a:ext cx="553998" cy="9360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矛盾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84377" y="5101986"/>
            <a:ext cx="360025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建模</a:t>
            </a:r>
            <a:r>
              <a:rPr lang="en-US" altLang="zh-CN" sz="2800" dirty="0"/>
              <a:t>URLLC</a:t>
            </a:r>
            <a:r>
              <a:rPr lang="zh-CN" altLang="en-US" sz="2800" dirty="0"/>
              <a:t>约束，得到最优解。</a:t>
            </a:r>
          </a:p>
        </p:txBody>
      </p:sp>
    </p:spTree>
    <p:extLst>
      <p:ext uri="{BB962C8B-B14F-4D97-AF65-F5344CB8AC3E}">
        <p14:creationId xmlns:p14="http://schemas.microsoft.com/office/powerpoint/2010/main" val="42212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做了什么？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2144" y="1630952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ym typeface="+mn-ea"/>
              </a:rPr>
              <a:t>系统场景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49555" y="2649220"/>
            <a:ext cx="8421370" cy="3021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3600" dirty="0"/>
              <a:t>  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580070" y="3511573"/>
            <a:ext cx="344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100" spc="75" dirty="0" smtClean="0"/>
              <a:t>K</a:t>
            </a:r>
            <a:r>
              <a:rPr lang="zh-CN" altLang="zh-CN" sz="2000" kern="100" spc="75" dirty="0" smtClean="0">
                <a:cs typeface="Arial" panose="020B0604020202020204" pitchFamily="34" charset="0"/>
              </a:rPr>
              <a:t>对</a:t>
            </a:r>
            <a:r>
              <a:rPr lang="zh-CN" altLang="zh-CN" sz="2000" kern="100" spc="75" dirty="0">
                <a:cs typeface="Arial" panose="020B0604020202020204" pitchFamily="34" charset="0"/>
              </a:rPr>
              <a:t>邻近</a:t>
            </a:r>
            <a:r>
              <a:rPr lang="zh-CN" altLang="zh-CN" sz="2000" kern="100" spc="75" dirty="0" smtClean="0">
                <a:cs typeface="Arial" panose="020B0604020202020204" pitchFamily="34" charset="0"/>
              </a:rPr>
              <a:t>车辆</a:t>
            </a:r>
            <a:r>
              <a:rPr lang="zh-CN" altLang="zh-CN" sz="2000" kern="100" spc="75" dirty="0">
                <a:cs typeface="Arial" panose="020B0604020202020204" pitchFamily="34" charset="0"/>
              </a:rPr>
              <a:t>用户</a:t>
            </a:r>
            <a:r>
              <a:rPr lang="en-US" altLang="zh-CN" sz="2000" kern="100" spc="75" dirty="0"/>
              <a:t>(</a:t>
            </a:r>
            <a:r>
              <a:rPr lang="en-US" altLang="zh-CN" sz="2000" kern="100" spc="75" dirty="0" smtClean="0"/>
              <a:t>VUEs)</a:t>
            </a:r>
            <a:endParaRPr lang="en-US" altLang="zh-CN" sz="2000" kern="100" spc="75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kern="100" spc="75" dirty="0" smtClean="0">
                <a:cs typeface="Arial" panose="020B0604020202020204" pitchFamily="34" charset="0"/>
              </a:rPr>
              <a:t>单个</a:t>
            </a:r>
            <a:r>
              <a:rPr lang="zh-CN" altLang="zh-CN" sz="2000" kern="100" spc="75" dirty="0">
                <a:cs typeface="Arial" panose="020B0604020202020204" pitchFamily="34" charset="0"/>
              </a:rPr>
              <a:t>路边单元</a:t>
            </a:r>
            <a:r>
              <a:rPr lang="en-US" altLang="zh-CN" sz="2000" kern="100" spc="75" dirty="0"/>
              <a:t>(RSU</a:t>
            </a:r>
            <a:r>
              <a:rPr lang="en-US" altLang="zh-CN" sz="2000" kern="100" spc="75" dirty="0" smtClean="0"/>
              <a:t>)</a:t>
            </a:r>
            <a:r>
              <a:rPr lang="zh-CN" altLang="zh-CN" sz="2000" kern="100" spc="75" dirty="0" smtClean="0">
                <a:cs typeface="Arial" panose="020B0604020202020204" pitchFamily="34" charset="0"/>
              </a:rPr>
              <a:t> </a:t>
            </a:r>
            <a:endParaRPr lang="en-US" altLang="zh-CN" sz="2000" kern="100" spc="75" dirty="0" smtClean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kern="100" spc="75" dirty="0" smtClean="0">
                <a:cs typeface="Arial" panose="020B0604020202020204" pitchFamily="34" charset="0"/>
              </a:rPr>
              <a:t>执行</a:t>
            </a:r>
            <a:r>
              <a:rPr lang="en-US" altLang="zh-CN" sz="2000" kern="100" spc="75" dirty="0"/>
              <a:t>D2D</a:t>
            </a:r>
            <a:r>
              <a:rPr lang="zh-CN" altLang="zh-CN" sz="2000" kern="100" spc="75" dirty="0">
                <a:cs typeface="Arial" panose="020B0604020202020204" pitchFamily="34" charset="0"/>
              </a:rPr>
              <a:t>通信。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50" y="2492935"/>
            <a:ext cx="4999447" cy="3052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做了什么？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800" dirty="0"/>
              <a:t>传输模型</a:t>
            </a:r>
            <a:endParaRPr lang="zh-CN" altLang="en-US" sz="14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3705" y="2708950"/>
                <a:ext cx="8044085" cy="2643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  </a:t>
                </a:r>
                <a:r>
                  <a:rPr lang="zh-CN" altLang="zh-CN" sz="2000" dirty="0" smtClean="0"/>
                  <a:t>被</a:t>
                </a:r>
                <a:r>
                  <a:rPr lang="en-US" altLang="zh-CN" sz="2000" dirty="0"/>
                  <a:t>VUE k</a:t>
                </a:r>
                <a:r>
                  <a:rPr lang="zh-CN" altLang="zh-CN" sz="2000" dirty="0"/>
                  <a:t>占据的第</a:t>
                </a:r>
                <a:r>
                  <a:rPr lang="en-US" altLang="zh-CN" sz="2000" dirty="0"/>
                  <a:t>m</a:t>
                </a:r>
                <a:r>
                  <a:rPr lang="zh-CN" altLang="zh-CN" sz="2000" dirty="0"/>
                  <a:t>个</a:t>
                </a:r>
                <a:r>
                  <a:rPr lang="en-US" altLang="zh-CN" sz="2000" dirty="0"/>
                  <a:t> RB</a:t>
                </a:r>
                <a:r>
                  <a:rPr lang="zh-CN" altLang="zh-CN" sz="2000" dirty="0"/>
                  <a:t>的信道</a:t>
                </a:r>
                <a:r>
                  <a:rPr lang="zh-CN" altLang="zh-CN" sz="2000" dirty="0" smtClean="0"/>
                  <a:t>增益</a:t>
                </a: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zh-CN" sz="2000" dirty="0" smtClean="0"/>
                  <a:t>大</a:t>
                </a:r>
                <a:r>
                  <a:rPr lang="zh-CN" altLang="zh-CN" sz="2000" dirty="0"/>
                  <a:t>尺度信道</a:t>
                </a:r>
                <a:r>
                  <a:rPr lang="zh-CN" altLang="zh-CN" sz="2000" dirty="0" smtClean="0"/>
                  <a:t>衰落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−∅</m:t>
                        </m:r>
                      </m:sup>
                    </m:sSubSup>
                  </m:oMath>
                </a14:m>
                <a:r>
                  <a:rPr lang="zh-CN" altLang="zh-CN" sz="2000" dirty="0"/>
                  <a:t>其中</a:t>
                </a:r>
                <a:r>
                  <a:rPr lang="en-US" altLang="zh-CN" sz="2000" dirty="0"/>
                  <a:t>G</a:t>
                </a:r>
                <a:r>
                  <a:rPr lang="zh-CN" altLang="zh-CN" sz="2000" dirty="0"/>
                  <a:t>是路径损耗常数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zh-CN" sz="2000" dirty="0"/>
                  <a:t>指</a:t>
                </a:r>
                <a:r>
                  <a:rPr lang="en-US" altLang="zh-CN" sz="2000" dirty="0"/>
                  <a:t>VUE k</a:t>
                </a:r>
                <a:r>
                  <a:rPr lang="zh-CN" altLang="zh-CN" sz="2000" dirty="0"/>
                  <a:t>处的对数正态阴影随机分量，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−∅</m:t>
                        </m:r>
                      </m:sup>
                    </m:sSubSup>
                  </m:oMath>
                </a14:m>
                <a:r>
                  <a:rPr lang="zh-CN" altLang="zh-CN" sz="2000" dirty="0"/>
                  <a:t>代表</a:t>
                </a:r>
                <a:r>
                  <a:rPr lang="en-US" altLang="zh-CN" sz="2000" dirty="0"/>
                  <a:t>VUE</a:t>
                </a:r>
                <a:r>
                  <a:rPr lang="zh-CN" altLang="zh-CN" sz="2000" dirty="0"/>
                  <a:t>对</a:t>
                </a:r>
                <a:r>
                  <a:rPr lang="en-US" altLang="zh-CN" sz="2000" dirty="0"/>
                  <a:t>k</a:t>
                </a:r>
                <a:r>
                  <a:rPr lang="zh-CN" altLang="zh-CN" sz="2000" dirty="0"/>
                  <a:t>之间的距离，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zh-CN" sz="2000" dirty="0"/>
                  <a:t>表示路径</a:t>
                </a:r>
                <a:r>
                  <a:rPr lang="zh-CN" altLang="zh-CN" sz="2000" dirty="0" smtClean="0"/>
                  <a:t>损耗指数</a:t>
                </a: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 </a:t>
                </a:r>
                <a:r>
                  <a:rPr lang="zh-CN" altLang="en-US" sz="2000" dirty="0" smtClean="0"/>
                  <a:t>小尺度信道衰落  </a:t>
                </a:r>
                <a:r>
                  <a:rPr lang="zh-CN" altLang="zh-CN" sz="2000" dirty="0" smtClean="0"/>
                  <a:t>瑞</a:t>
                </a:r>
                <a:r>
                  <a:rPr lang="zh-CN" altLang="zh-CN" sz="2000" dirty="0"/>
                  <a:t>利衰落。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000" dirty="0"/>
                  <a:t>是独立的，并且服从单位均值的指数分布。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5" y="2708950"/>
                <a:ext cx="8044085" cy="2643416"/>
              </a:xfrm>
              <a:prstGeom prst="rect">
                <a:avLst/>
              </a:prstGeom>
              <a:blipFill>
                <a:blip r:embed="rId4"/>
                <a:stretch>
                  <a:fillRect l="-682" t="-1843" r="-1591" b="-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做了什么？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400" dirty="0"/>
              <a:t>资源分配框架</a:t>
            </a:r>
            <a:endParaRPr lang="zh-CN" altLang="en-US" sz="2400" dirty="0">
              <a:sym typeface="+mn-ea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49555" y="2649220"/>
            <a:ext cx="8421370" cy="3021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3600" dirty="0"/>
              <a:t>  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70658" y="5348019"/>
            <a:ext cx="8044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两</a:t>
            </a:r>
            <a:r>
              <a:rPr lang="zh-CN" altLang="zh-CN" dirty="0"/>
              <a:t>时间尺度的资源分配框架，在保证系统性能的同时减少了信息交换开销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1883727"/>
            <a:ext cx="7832852" cy="2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做了什么？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400" dirty="0"/>
              <a:t>资源分配框架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389" y="4653085"/>
            <a:ext cx="8044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混合</a:t>
            </a:r>
            <a:r>
              <a:rPr lang="en-US" altLang="zh-CN" dirty="0"/>
              <a:t>RB</a:t>
            </a:r>
            <a:r>
              <a:rPr lang="zh-CN" altLang="zh-CN" dirty="0"/>
              <a:t>占用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当出现深度信道衰落等极端事件，且正交集中分配</a:t>
            </a:r>
            <a:r>
              <a:rPr lang="en-US" altLang="zh-CN" dirty="0" smtClean="0"/>
              <a:t>RBs</a:t>
            </a:r>
            <a:r>
              <a:rPr lang="zh-CN" altLang="zh-CN" dirty="0" smtClean="0"/>
              <a:t>不能保证</a:t>
            </a:r>
            <a:r>
              <a:rPr lang="en-US" altLang="zh-CN" dirty="0" smtClean="0"/>
              <a:t>URLLC</a:t>
            </a:r>
            <a:r>
              <a:rPr lang="zh-CN" altLang="zh-CN" dirty="0" smtClean="0"/>
              <a:t>要</a:t>
            </a:r>
            <a:r>
              <a:rPr lang="en-US" altLang="zh-CN" dirty="0" smtClean="0"/>
              <a:t>   </a:t>
            </a:r>
            <a:r>
              <a:rPr lang="zh-CN" altLang="zh-CN" dirty="0" smtClean="0"/>
              <a:t>求时，用户设备将从共享集中选择</a:t>
            </a:r>
            <a:r>
              <a:rPr lang="en-US" altLang="zh-CN" dirty="0" smtClean="0"/>
              <a:t>RBs</a:t>
            </a:r>
            <a:r>
              <a:rPr lang="zh-CN" altLang="zh-CN" dirty="0" smtClean="0"/>
              <a:t>进行数据传输</a:t>
            </a:r>
            <a:r>
              <a:rPr lang="zh-CN" altLang="en-US" dirty="0" smtClean="0"/>
              <a:t>，这</a:t>
            </a:r>
            <a:r>
              <a:rPr lang="zh-CN" altLang="zh-CN" dirty="0" smtClean="0"/>
              <a:t>可以在极端事件发生时增强延迟性能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如果超过一个</a:t>
            </a:r>
            <a:r>
              <a:rPr lang="en-US" altLang="zh-CN" dirty="0" smtClean="0"/>
              <a:t>VUE</a:t>
            </a:r>
            <a:r>
              <a:rPr lang="zh-CN" altLang="zh-CN" dirty="0" smtClean="0"/>
              <a:t>同时选择了某个</a:t>
            </a:r>
            <a:r>
              <a:rPr lang="en-US" altLang="zh-CN" dirty="0" smtClean="0"/>
              <a:t>RB</a:t>
            </a:r>
            <a:r>
              <a:rPr lang="zh-CN" altLang="zh-CN" dirty="0" smtClean="0"/>
              <a:t>，则该</a:t>
            </a:r>
            <a:r>
              <a:rPr lang="en-US" altLang="zh-CN" dirty="0" smtClean="0"/>
              <a:t>RB</a:t>
            </a:r>
            <a:r>
              <a:rPr lang="zh-CN" altLang="zh-CN" dirty="0" smtClean="0"/>
              <a:t>上的传输将发生冲突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1026" r="21284" b="29609"/>
          <a:stretch/>
        </p:blipFill>
        <p:spPr>
          <a:xfrm>
            <a:off x="547389" y="1988900"/>
            <a:ext cx="7974971" cy="22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715" y="390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49555" y="1252568"/>
            <a:ext cx="6071260" cy="55546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大尺度资源分配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750" y="2852960"/>
            <a:ext cx="74167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延迟</a:t>
            </a:r>
            <a:r>
              <a:rPr lang="zh-CN" altLang="zh-CN" sz="2000" dirty="0"/>
              <a:t>违反概率</a:t>
            </a:r>
            <a:r>
              <a:rPr lang="en-US" altLang="zh-CN" sz="2000" dirty="0"/>
              <a:t>(the latency violation probability (LVP) ) 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LVP</a:t>
            </a:r>
            <a:r>
              <a:rPr lang="zh-CN" altLang="en-US" sz="2000" dirty="0" smtClean="0"/>
              <a:t>表示</a:t>
            </a:r>
            <a:r>
              <a:rPr lang="zh-CN" altLang="zh-CN" sz="2000" dirty="0" smtClean="0"/>
              <a:t>所有</a:t>
            </a:r>
            <a:r>
              <a:rPr lang="zh-CN" altLang="zh-CN" sz="2000" dirty="0"/>
              <a:t>数据中过期数据的</a:t>
            </a:r>
            <a:r>
              <a:rPr lang="zh-CN" altLang="zh-CN" sz="2000" dirty="0" smtClean="0"/>
              <a:t>比例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endParaRPr lang="zh-CN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4400" y="1923216"/>
            <a:ext cx="59764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大尺度</a:t>
            </a:r>
            <a:r>
              <a:rPr lang="en-US" altLang="zh-CN" sz="2000" dirty="0"/>
              <a:t>URLLC</a:t>
            </a:r>
            <a:r>
              <a:rPr lang="zh-CN" altLang="zh-CN" sz="2000" dirty="0"/>
              <a:t>模型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569" y="5997873"/>
            <a:ext cx="8498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A. Helmy, L. Musavian, and T. Le-Ngoc, “Energy-efficient power adaptation over a frequency-selective fading channel with delay and power constraints,” IEEE Trans. Wireless Commun., vol. 12, no. 9, pp.4529–4541, Sep. 2013.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9157" y="2289767"/>
            <a:ext cx="26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车辆网络的</a:t>
            </a:r>
            <a:r>
              <a:rPr lang="en-US" altLang="zh-CN" dirty="0">
                <a:solidFill>
                  <a:srgbClr val="FF0000"/>
                </a:solidFill>
              </a:rPr>
              <a:t>URLLC</a:t>
            </a:r>
            <a:r>
              <a:rPr lang="zh-CN" altLang="zh-CN" dirty="0" smtClean="0">
                <a:solidFill>
                  <a:srgbClr val="FF0000"/>
                </a:solidFill>
              </a:rPr>
              <a:t>度量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001784" y="2504141"/>
            <a:ext cx="360025" cy="4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5580070" y="3284990"/>
            <a:ext cx="277704" cy="1481388"/>
          </a:xfrm>
          <a:prstGeom prst="leftBrac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0710" y="5074154"/>
            <a:ext cx="705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有效</a:t>
            </a:r>
            <a:r>
              <a:rPr lang="zh-CN" altLang="zh-CN" dirty="0"/>
              <a:t>容量理论</a:t>
            </a:r>
            <a:r>
              <a:rPr lang="zh-CN" altLang="en-US" dirty="0"/>
              <a:t>（</a:t>
            </a:r>
            <a:r>
              <a:rPr lang="en-US" altLang="zh-CN" dirty="0"/>
              <a:t>effective capacity theory</a:t>
            </a:r>
            <a:r>
              <a:rPr lang="zh-CN" altLang="en-US" dirty="0"/>
              <a:t>）</a:t>
            </a:r>
            <a:r>
              <a:rPr lang="zh-CN" altLang="zh-CN" dirty="0"/>
              <a:t>，其用</a:t>
            </a:r>
            <a:r>
              <a:rPr lang="en-US" altLang="zh-CN" dirty="0" err="1"/>
              <a:t>QoS</a:t>
            </a:r>
            <a:r>
              <a:rPr lang="zh-CN" altLang="zh-CN" dirty="0"/>
              <a:t>指数</a:t>
            </a:r>
            <a:r>
              <a:rPr lang="en-US" altLang="zh-CN" dirty="0"/>
              <a:t>θ</a:t>
            </a:r>
            <a:r>
              <a:rPr lang="zh-CN" altLang="zh-CN" dirty="0"/>
              <a:t>来表征无线链路的质量</a:t>
            </a:r>
            <a:r>
              <a:rPr lang="zh-CN" altLang="zh-CN" dirty="0"/>
              <a:t>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796084" y="3325014"/>
                <a:ext cx="3096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dirty="0"/>
                  <a:t>存储在队列中超过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zh-CN" dirty="0"/>
                  <a:t>个时隙的延迟数据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84" y="3325014"/>
                <a:ext cx="3096215" cy="646331"/>
              </a:xfrm>
              <a:prstGeom prst="rect">
                <a:avLst/>
              </a:prstGeom>
              <a:blipFill>
                <a:blip r:embed="rId4"/>
                <a:stretch>
                  <a:fillRect l="-1378" t="-6604" r="-39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828052" y="4279121"/>
            <a:ext cx="314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由</a:t>
            </a:r>
            <a:r>
              <a:rPr lang="en-US" altLang="zh-CN" dirty="0"/>
              <a:t>RB</a:t>
            </a:r>
            <a:r>
              <a:rPr lang="zh-CN" altLang="zh-CN" dirty="0"/>
              <a:t>冲突引起的冲突数据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8814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anchor="ctr"/>
      <a:lstStyle>
        <a:defPPr eaLnBrk="1" hangingPunct="1">
          <a:lnSpc>
            <a:spcPct val="110000"/>
          </a:lnSpc>
          <a:buClr>
            <a:srgbClr val="000099"/>
          </a:buClr>
          <a:defRPr sz="2400" b="1" dirty="0" smtClean="0">
            <a:solidFill>
              <a:srgbClr val="0000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1422</TotalTime>
  <Words>1231</Words>
  <Application>Microsoft Office PowerPoint</Application>
  <PresentationFormat>全屏显示(4:3)</PresentationFormat>
  <Paragraphs>161</Paragraphs>
  <Slides>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Gulim</vt:lpstr>
      <vt:lpstr>等线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Segoe UI Semilight</vt:lpstr>
      <vt:lpstr>Times New Roman</vt:lpstr>
      <vt:lpstr>Wingdings</vt:lpstr>
      <vt:lpstr>主题1</vt:lpstr>
      <vt:lpstr>自定义设计方案</vt:lpstr>
      <vt:lpstr>1_自定义设计方案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系统场景</vt:lpstr>
      <vt:lpstr>传输模型</vt:lpstr>
      <vt:lpstr>资源分配框架</vt:lpstr>
      <vt:lpstr>资源分配框架</vt:lpstr>
      <vt:lpstr>大尺度资源分配</vt:lpstr>
      <vt:lpstr>大尺度资源分配</vt:lpstr>
      <vt:lpstr>大尺度资源分配</vt:lpstr>
      <vt:lpstr>大尺度资源分配</vt:lpstr>
      <vt:lpstr>大尺度资源分配</vt:lpstr>
      <vt:lpstr>小尺度资源分配</vt:lpstr>
      <vt:lpstr>小尺度资源分配</vt:lpstr>
      <vt:lpstr>小尺度资源分配</vt:lpstr>
      <vt:lpstr>小尺度资源分配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达越</cp:lastModifiedBy>
  <cp:revision>1582</cp:revision>
  <dcterms:created xsi:type="dcterms:W3CDTF">2015-07-28T14:58:00Z</dcterms:created>
  <dcterms:modified xsi:type="dcterms:W3CDTF">2021-03-21T10:33:25Z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13</vt:lpwstr>
  </property>
</Properties>
</file>