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41" r:id="rId3"/>
    <p:sldId id="442" r:id="rId5"/>
    <p:sldId id="467" r:id="rId6"/>
    <p:sldId id="451" r:id="rId7"/>
    <p:sldId id="425" r:id="rId8"/>
    <p:sldId id="426" r:id="rId9"/>
    <p:sldId id="427" r:id="rId10"/>
    <p:sldId id="433" r:id="rId11"/>
    <p:sldId id="448" r:id="rId12"/>
    <p:sldId id="452" r:id="rId13"/>
    <p:sldId id="469" r:id="rId14"/>
    <p:sldId id="458" r:id="rId15"/>
    <p:sldId id="459" r:id="rId16"/>
    <p:sldId id="460" r:id="rId17"/>
    <p:sldId id="461" r:id="rId18"/>
    <p:sldId id="462" r:id="rId19"/>
    <p:sldId id="463" r:id="rId20"/>
    <p:sldId id="464" r:id="rId21"/>
    <p:sldId id="465" r:id="rId22"/>
    <p:sldId id="466" r:id="rId23"/>
    <p:sldId id="46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0252A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0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76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138025" cy="6858000"/>
            <a:chOff x="0" y="0"/>
            <a:chExt cx="19115" cy="10800"/>
          </a:xfrm>
        </p:grpSpPr>
        <p:pic>
          <p:nvPicPr>
            <p:cNvPr id="23554" name="Picture 4" descr="a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13815" cy="108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3555" name="标题 1"/>
            <p:cNvSpPr/>
            <p:nvPr/>
          </p:nvSpPr>
          <p:spPr>
            <a:xfrm>
              <a:off x="4437" y="2990"/>
              <a:ext cx="10676" cy="25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6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蜂窝用户与车辆用户的联合</a:t>
              </a:r>
              <a:r>
                <a:rPr lang="zh-CN" altLang="en-US" sz="36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调度</a:t>
              </a:r>
              <a:endParaRPr lang="zh-CN" altLang="en-US" sz="3600" b="1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3556" name="TextBox 8"/>
            <p:cNvSpPr txBox="1"/>
            <p:nvPr/>
          </p:nvSpPr>
          <p:spPr>
            <a:xfrm>
              <a:off x="11899" y="7682"/>
              <a:ext cx="7216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Clr>
                  <a:schemeClr val="accent2"/>
                </a:buClr>
                <a:buFontTx/>
                <a:buNone/>
              </a:pPr>
              <a:r>
                <a:rPr lang="zh-CN" altLang="en-US" sz="2400" b="1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汇报人：张雨洁</a:t>
              </a:r>
              <a:r>
                <a:rPr lang="en-US" altLang="zh-CN" sz="2400" b="1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  </a:t>
              </a:r>
              <a:r>
                <a:rPr lang="zh-CN" altLang="en-US" sz="2400" b="1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张达越</a:t>
              </a:r>
              <a:r>
                <a:rPr lang="en-US" altLang="zh-CN" sz="2400" b="1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             </a:t>
              </a:r>
              <a:endPara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557" name="TextBox 8"/>
            <p:cNvSpPr txBox="1"/>
            <p:nvPr/>
          </p:nvSpPr>
          <p:spPr>
            <a:xfrm>
              <a:off x="13563" y="8598"/>
              <a:ext cx="2583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Clr>
                  <a:schemeClr val="accent2"/>
                </a:buClr>
                <a:buFontTx/>
                <a:buNone/>
              </a:pPr>
              <a:r>
                <a:rPr lang="en-US" altLang="zh-CN" sz="2400" b="1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2021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2400" b="1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组合 12"/>
          <p:cNvGrpSpPr/>
          <p:nvPr/>
        </p:nvGrpSpPr>
        <p:grpSpPr>
          <a:xfrm>
            <a:off x="0" y="-635"/>
            <a:ext cx="12177395" cy="891540"/>
            <a:chOff x="0" y="-1"/>
            <a:chExt cx="19177" cy="1404"/>
          </a:xfrm>
        </p:grpSpPr>
        <p:grpSp>
          <p:nvGrpSpPr>
            <p:cNvPr id="11" name="组合 10"/>
            <p:cNvGrpSpPr/>
            <p:nvPr/>
          </p:nvGrpSpPr>
          <p:grpSpPr>
            <a:xfrm>
              <a:off x="0" y="-1"/>
              <a:ext cx="19177" cy="1237"/>
              <a:chOff x="0" y="-1"/>
              <a:chExt cx="19177" cy="1237"/>
            </a:xfrm>
          </p:grpSpPr>
          <p:sp>
            <p:nvSpPr>
              <p:cNvPr id="24579" name="Rectangle 2"/>
              <p:cNvSpPr txBox="1"/>
              <p:nvPr/>
            </p:nvSpPr>
            <p:spPr>
              <a:xfrm>
                <a:off x="11710" y="223"/>
                <a:ext cx="3418" cy="7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6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0" y="0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0" y="370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0" y="719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0" y="1055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040" y="51"/>
                <a:ext cx="4020" cy="1185"/>
              </a:xfrm>
              <a:prstGeom prst="rect">
                <a:avLst/>
              </a:prstGeom>
            </p:spPr>
          </p:pic>
          <p:sp>
            <p:nvSpPr>
              <p:cNvPr id="10" name="矩形 9"/>
              <p:cNvSpPr/>
              <p:nvPr/>
            </p:nvSpPr>
            <p:spPr>
              <a:xfrm>
                <a:off x="5060" y="-1"/>
                <a:ext cx="14117" cy="1237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5060" y="1236"/>
              <a:ext cx="14117" cy="1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31190" y="1243965"/>
            <a:ext cx="2702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五、思考与</a:t>
            </a:r>
            <a:r>
              <a:rPr lang="zh-CN" altLang="en-US" sz="2400" b="1"/>
              <a:t>启发</a:t>
            </a:r>
            <a:endParaRPr lang="zh-CN" altLang="en-US" sz="2400" b="1"/>
          </a:p>
        </p:txBody>
      </p:sp>
      <p:sp>
        <p:nvSpPr>
          <p:cNvPr id="26" name="文本框 25"/>
          <p:cNvSpPr txBox="1"/>
          <p:nvPr/>
        </p:nvSpPr>
        <p:spPr>
          <a:xfrm>
            <a:off x="9836785" y="116840"/>
            <a:ext cx="22332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思考与启发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77570" y="2030095"/>
            <a:ext cx="110985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80000"/>
              </a:lnSpc>
            </a:pPr>
            <a:r>
              <a:rPr lang="zh-CN" altLang="en-US"/>
              <a:t>1、</a:t>
            </a:r>
            <a:r>
              <a:rPr lang="zh-CN" altLang="en-US" sz="2000"/>
              <a:t>蜂窝系统：多小区蜂窝系统（虚拟物理资源共享）</a:t>
            </a:r>
            <a:endParaRPr lang="zh-CN" altLang="en-US" sz="2000"/>
          </a:p>
          <a:p>
            <a:pPr>
              <a:lnSpc>
                <a:spcPct val="180000"/>
              </a:lnSpc>
            </a:pPr>
            <a:r>
              <a:rPr lang="zh-CN" altLang="en-US" sz="2000"/>
              <a:t>2、eMBB切片：不仅考虑吞吐量，还需</a:t>
            </a:r>
            <a:r>
              <a:rPr lang="zh-CN" altLang="en-US" sz="2000"/>
              <a:t>考虑稳定性（方差）</a:t>
            </a:r>
            <a:endParaRPr lang="zh-CN" altLang="en-US" sz="2000"/>
          </a:p>
          <a:p>
            <a:pPr>
              <a:lnSpc>
                <a:spcPct val="180000"/>
              </a:lnSpc>
            </a:pPr>
            <a:r>
              <a:rPr lang="zh-CN" altLang="en-US" sz="2000"/>
              <a:t>3、URLLC切片：根据车联网服务类型再做细致切分</a:t>
            </a:r>
            <a:r>
              <a:rPr lang="en-US" altLang="zh-CN" sz="2000"/>
              <a:t>(</a:t>
            </a:r>
            <a:r>
              <a:rPr lang="zh-CN" altLang="en-US" sz="2000"/>
              <a:t>根据服务相似度进行聚类</a:t>
            </a:r>
            <a:r>
              <a:rPr lang="en-US" altLang="zh-CN" sz="2000"/>
              <a:t>)</a:t>
            </a:r>
            <a:endParaRPr lang="zh-CN" altLang="en-US" sz="2000"/>
          </a:p>
          <a:p>
            <a:pPr>
              <a:lnSpc>
                <a:spcPct val="180000"/>
              </a:lnSpc>
            </a:pPr>
            <a:r>
              <a:rPr lang="en-US" altLang="zh-CN" sz="2000"/>
              <a:t>                            </a:t>
            </a:r>
            <a:r>
              <a:rPr lang="zh-CN" altLang="en-US" sz="2000"/>
              <a:t>对于时延与可靠性可分开考虑（</a:t>
            </a:r>
            <a:r>
              <a:rPr lang="zh-CN" altLang="en-US" sz="2000"/>
              <a:t>排队系统）</a:t>
            </a:r>
            <a:endParaRPr lang="zh-CN" altLang="en-US" sz="2000"/>
          </a:p>
          <a:p>
            <a:pPr>
              <a:lnSpc>
                <a:spcPct val="180000"/>
              </a:lnSpc>
            </a:pPr>
            <a:r>
              <a:rPr lang="zh-CN" altLang="en-US" sz="2000"/>
              <a:t>4、调度周期：针对URLLC切片，使用不同的帧结构（灵活的子载波</a:t>
            </a:r>
            <a:r>
              <a:rPr lang="zh-CN" altLang="en-US" sz="2000"/>
              <a:t>间隔）</a:t>
            </a:r>
            <a:r>
              <a:rPr lang="zh-CN" altLang="en-US" sz="2000"/>
              <a:t>与调度周期（</a:t>
            </a:r>
            <a:r>
              <a:rPr lang="en-US" altLang="zh-CN" sz="2000"/>
              <a:t>mini-slot</a:t>
            </a:r>
            <a:r>
              <a:rPr lang="zh-CN" altLang="en-US" sz="2000"/>
              <a:t>）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组合 12"/>
          <p:cNvGrpSpPr/>
          <p:nvPr/>
        </p:nvGrpSpPr>
        <p:grpSpPr>
          <a:xfrm>
            <a:off x="0" y="-635"/>
            <a:ext cx="12177395" cy="891540"/>
            <a:chOff x="0" y="-1"/>
            <a:chExt cx="19177" cy="1404"/>
          </a:xfrm>
        </p:grpSpPr>
        <p:grpSp>
          <p:nvGrpSpPr>
            <p:cNvPr id="11" name="组合 10"/>
            <p:cNvGrpSpPr/>
            <p:nvPr/>
          </p:nvGrpSpPr>
          <p:grpSpPr>
            <a:xfrm>
              <a:off x="0" y="-1"/>
              <a:ext cx="19177" cy="1237"/>
              <a:chOff x="0" y="-1"/>
              <a:chExt cx="19177" cy="1237"/>
            </a:xfrm>
          </p:grpSpPr>
          <p:sp>
            <p:nvSpPr>
              <p:cNvPr id="24579" name="Rectangle 2"/>
              <p:cNvSpPr txBox="1"/>
              <p:nvPr/>
            </p:nvSpPr>
            <p:spPr>
              <a:xfrm>
                <a:off x="11710" y="223"/>
                <a:ext cx="3418" cy="7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6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0" y="0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0" y="370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0" y="719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0" y="1055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040" y="51"/>
                <a:ext cx="4020" cy="1185"/>
              </a:xfrm>
              <a:prstGeom prst="rect">
                <a:avLst/>
              </a:prstGeom>
            </p:spPr>
          </p:pic>
          <p:sp>
            <p:nvSpPr>
              <p:cNvPr id="10" name="矩形 9"/>
              <p:cNvSpPr/>
              <p:nvPr/>
            </p:nvSpPr>
            <p:spPr>
              <a:xfrm>
                <a:off x="5060" y="-1"/>
                <a:ext cx="14117" cy="1237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5060" y="1236"/>
              <a:ext cx="14117" cy="1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381125" y="2692400"/>
            <a:ext cx="1015492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 </a:t>
            </a:r>
            <a:r>
              <a:rPr lang="en-US" altLang="zh-CN" dirty="0">
                <a:sym typeface="+mn-ea"/>
              </a:rPr>
              <a:t>W. Sun, E. G. </a:t>
            </a:r>
            <a:r>
              <a:rPr lang="en-US" altLang="zh-CN" dirty="0" err="1">
                <a:sym typeface="+mn-ea"/>
              </a:rPr>
              <a:t>Ström</a:t>
            </a:r>
            <a:r>
              <a:rPr lang="en-US" altLang="zh-CN" dirty="0">
                <a:sym typeface="+mn-ea"/>
              </a:rPr>
              <a:t>, F. </a:t>
            </a:r>
            <a:r>
              <a:rPr lang="en-US" altLang="zh-CN" dirty="0" err="1">
                <a:sym typeface="+mn-ea"/>
              </a:rPr>
              <a:t>Brännström</a:t>
            </a:r>
            <a:r>
              <a:rPr lang="en-US" altLang="zh-CN" dirty="0">
                <a:sym typeface="+mn-ea"/>
              </a:rPr>
              <a:t>, Y. Sui and K. C. </a:t>
            </a:r>
            <a:r>
              <a:rPr lang="en-US" altLang="zh-CN" dirty="0" err="1">
                <a:sym typeface="+mn-ea"/>
              </a:rPr>
              <a:t>Sou</a:t>
            </a:r>
            <a:r>
              <a:rPr lang="en-US" altLang="zh-CN" dirty="0">
                <a:sym typeface="+mn-ea"/>
              </a:rPr>
              <a:t>, "</a:t>
            </a:r>
            <a:r>
              <a:rPr lang="en-US" altLang="zh-CN" b="1" dirty="0">
                <a:sym typeface="+mn-ea"/>
              </a:rPr>
              <a:t>D2D-based V2V communications with latency and reliability constraints</a:t>
            </a:r>
            <a:r>
              <a:rPr lang="en-US" altLang="zh-CN" dirty="0">
                <a:sym typeface="+mn-ea"/>
              </a:rPr>
              <a:t>," 2014 IEEE </a:t>
            </a:r>
            <a:r>
              <a:rPr lang="en-US" altLang="zh-CN" dirty="0" err="1">
                <a:sym typeface="+mn-ea"/>
              </a:rPr>
              <a:t>Globecom</a:t>
            </a:r>
            <a:r>
              <a:rPr lang="en-US" altLang="zh-CN" dirty="0">
                <a:sym typeface="+mn-ea"/>
              </a:rPr>
              <a:t> Workshops (GC </a:t>
            </a:r>
            <a:r>
              <a:rPr lang="en-US" altLang="zh-CN" dirty="0" err="1">
                <a:sym typeface="+mn-ea"/>
              </a:rPr>
              <a:t>Wkshps</a:t>
            </a:r>
            <a:r>
              <a:rPr lang="en-US" altLang="zh-CN" dirty="0">
                <a:sym typeface="+mn-ea"/>
              </a:rPr>
              <a:t>), Austin, TX, USA, 2014, pp. 1414-1419, </a:t>
            </a:r>
            <a:r>
              <a:rPr lang="en-US" altLang="zh-CN" dirty="0" err="1" smtClean="0">
                <a:sym typeface="+mn-ea"/>
              </a:rPr>
              <a:t>doi</a:t>
            </a:r>
            <a:r>
              <a:rPr lang="en-US" altLang="zh-CN" dirty="0" smtClean="0">
                <a:sym typeface="+mn-ea"/>
              </a:rPr>
              <a:t>: 10.1109/GLOCOMW.2014.7063632</a:t>
            </a:r>
            <a:r>
              <a:rPr lang="en-US" altLang="zh-CN" dirty="0">
                <a:sym typeface="+mn-ea"/>
              </a:rPr>
              <a:t>.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-635"/>
            <a:ext cx="12177395" cy="891540"/>
            <a:chOff x="0" y="-1"/>
            <a:chExt cx="19177" cy="1404"/>
          </a:xfrm>
        </p:grpSpPr>
        <p:grpSp>
          <p:nvGrpSpPr>
            <p:cNvPr id="11" name="组合 10"/>
            <p:cNvGrpSpPr/>
            <p:nvPr/>
          </p:nvGrpSpPr>
          <p:grpSpPr>
            <a:xfrm>
              <a:off x="0" y="-1"/>
              <a:ext cx="19177" cy="1237"/>
              <a:chOff x="0" y="-1"/>
              <a:chExt cx="19177" cy="1237"/>
            </a:xfrm>
          </p:grpSpPr>
          <p:sp>
            <p:nvSpPr>
              <p:cNvPr id="24579" name="Rectangle 2"/>
              <p:cNvSpPr txBox="1"/>
              <p:nvPr/>
            </p:nvSpPr>
            <p:spPr>
              <a:xfrm>
                <a:off x="11710" y="223"/>
                <a:ext cx="3418" cy="7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6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0" y="0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0" y="370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0" y="719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0" y="1055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040" y="51"/>
                <a:ext cx="4020" cy="1185"/>
              </a:xfrm>
              <a:prstGeom prst="rect">
                <a:avLst/>
              </a:prstGeom>
            </p:spPr>
          </p:pic>
          <p:sp>
            <p:nvSpPr>
              <p:cNvPr id="10" name="矩形 9"/>
              <p:cNvSpPr/>
              <p:nvPr/>
            </p:nvSpPr>
            <p:spPr>
              <a:xfrm>
                <a:off x="5060" y="-1"/>
                <a:ext cx="14117" cy="1237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5060" y="1236"/>
              <a:ext cx="14117" cy="1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798320" y="1535430"/>
            <a:ext cx="8378724" cy="3618230"/>
            <a:chOff x="1642" y="2686"/>
            <a:chExt cx="10548" cy="4555"/>
          </a:xfrm>
        </p:grpSpPr>
        <p:cxnSp>
          <p:nvCxnSpPr>
            <p:cNvPr id="38" name="直接连接符 37"/>
            <p:cNvCxnSpPr/>
            <p:nvPr>
              <p:custDataLst>
                <p:tags r:id="rId2"/>
              </p:custDataLst>
            </p:nvPr>
          </p:nvCxnSpPr>
          <p:spPr>
            <a:xfrm>
              <a:off x="5404" y="3140"/>
              <a:ext cx="619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1642" y="2686"/>
              <a:ext cx="2464" cy="1341"/>
              <a:chOff x="1048" y="2996"/>
              <a:chExt cx="2464" cy="1341"/>
            </a:xfrm>
          </p:grpSpPr>
          <p:sp>
            <p:nvSpPr>
              <p:cNvPr id="17" name="文本框 16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048" y="2996"/>
                <a:ext cx="2187" cy="908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r"/>
                <a:r>
                  <a:rPr lang="zh-CN" altLang="en-US" sz="3300" b="1" spc="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目录</a:t>
                </a:r>
                <a:endParaRPr lang="zh-CN" altLang="en-US" sz="33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9" name="文本框 18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048" y="3903"/>
                <a:ext cx="2187" cy="435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r"/>
                <a:r>
                  <a:rPr lang="en-US" altLang="zh-CN" sz="1350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CONTENTS</a:t>
                </a:r>
                <a:endParaRPr lang="en-US" altLang="zh-CN" sz="135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0" name="矩形 19"/>
              <p:cNvSpPr/>
              <p:nvPr>
                <p:custDataLst>
                  <p:tags r:id="rId5"/>
                </p:custDataLst>
              </p:nvPr>
            </p:nvSpPr>
            <p:spPr>
              <a:xfrm>
                <a:off x="3422" y="3140"/>
                <a:ext cx="90" cy="109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1" name="文本框 20"/>
            <p:cNvSpPr txBox="1"/>
            <p:nvPr>
              <p:custDataLst>
                <p:tags r:id="rId6"/>
              </p:custDataLst>
            </p:nvPr>
          </p:nvSpPr>
          <p:spPr>
            <a:xfrm>
              <a:off x="5500" y="3208"/>
              <a:ext cx="1132" cy="121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altLang="zh-CN" sz="3300" b="1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01.</a:t>
              </a:r>
              <a:endParaRPr lang="en-US" altLang="zh-CN" sz="33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2" name="文本框 21"/>
            <p:cNvSpPr txBox="1"/>
            <p:nvPr>
              <p:custDataLst>
                <p:tags r:id="rId7"/>
              </p:custDataLst>
            </p:nvPr>
          </p:nvSpPr>
          <p:spPr>
            <a:xfrm>
              <a:off x="6811" y="3078"/>
              <a:ext cx="5015" cy="1213"/>
            </a:xfrm>
            <a:prstGeom prst="rect">
              <a:avLst/>
            </a:prstGeom>
            <a:noFill/>
          </p:spPr>
          <p:txBody>
            <a:bodyPr wrap="square" bIns="35242" rtlCol="0" anchor="ctr" anchorCtr="0"/>
            <a:lstStyle/>
            <a:p>
              <a:pPr marL="0" indent="0" algn="l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zh-CN" altLang="en-US" sz="2800" dirty="0" smtClean="0">
                  <a:latin typeface="Arial" panose="020B0604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背景</a:t>
              </a:r>
              <a:endPara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>
              <p:custDataLst>
                <p:tags r:id="rId8"/>
              </p:custDataLst>
            </p:nvPr>
          </p:nvSpPr>
          <p:spPr>
            <a:xfrm>
              <a:off x="5500" y="4620"/>
              <a:ext cx="1132" cy="121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altLang="zh-CN" sz="3300" b="1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02.</a:t>
              </a:r>
              <a:endParaRPr lang="en-US" altLang="zh-CN" sz="33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>
              <p:custDataLst>
                <p:tags r:id="rId9"/>
              </p:custDataLst>
            </p:nvPr>
          </p:nvSpPr>
          <p:spPr>
            <a:xfrm>
              <a:off x="5500" y="6031"/>
              <a:ext cx="1132" cy="121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altLang="zh-CN" sz="3300" b="1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03.</a:t>
              </a:r>
              <a:endParaRPr lang="en-US" altLang="zh-CN" sz="33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>
              <p:custDataLst>
                <p:tags r:id="rId10"/>
              </p:custDataLst>
            </p:nvPr>
          </p:nvSpPr>
          <p:spPr>
            <a:xfrm>
              <a:off x="6811" y="4509"/>
              <a:ext cx="5379" cy="1082"/>
            </a:xfrm>
            <a:prstGeom prst="rect">
              <a:avLst/>
            </a:prstGeom>
            <a:noFill/>
          </p:spPr>
          <p:txBody>
            <a:bodyPr wrap="square" bIns="35242" rtlCol="0" anchor="ctr" anchorCtr="0"/>
            <a:lstStyle/>
            <a:p>
              <a:pPr marL="0" indent="0" algn="l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zh-CN" altLang="en-US" sz="28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系统模型</a:t>
              </a:r>
              <a:endPara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" name="文本框 25"/>
            <p:cNvSpPr txBox="1"/>
            <p:nvPr>
              <p:custDataLst>
                <p:tags r:id="rId11"/>
              </p:custDataLst>
            </p:nvPr>
          </p:nvSpPr>
          <p:spPr>
            <a:xfrm>
              <a:off x="6811" y="5739"/>
              <a:ext cx="5015" cy="1031"/>
            </a:xfrm>
            <a:prstGeom prst="rect">
              <a:avLst/>
            </a:prstGeom>
            <a:noFill/>
          </p:spPr>
          <p:txBody>
            <a:bodyPr wrap="square" bIns="35242" rtlCol="0" anchor="ctr" anchorCtr="0">
              <a:normAutofit fontScale="92500" lnSpcReduction="10000"/>
            </a:bodyPr>
            <a:lstStyle/>
            <a:p>
              <a:pPr marL="0" indent="0" algn="l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endParaRPr lang="zh-CN" altLang="en-US" sz="15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0" indent="0" algn="l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zh-CN" altLang="en-US" sz="3200" dirty="0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问题建模</a:t>
              </a:r>
              <a:endPara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-635"/>
            <a:ext cx="12177395" cy="891540"/>
            <a:chOff x="0" y="-1"/>
            <a:chExt cx="19177" cy="1404"/>
          </a:xfrm>
        </p:grpSpPr>
        <p:grpSp>
          <p:nvGrpSpPr>
            <p:cNvPr id="11" name="组合 10"/>
            <p:cNvGrpSpPr/>
            <p:nvPr/>
          </p:nvGrpSpPr>
          <p:grpSpPr>
            <a:xfrm>
              <a:off x="0" y="-1"/>
              <a:ext cx="19177" cy="1237"/>
              <a:chOff x="0" y="-1"/>
              <a:chExt cx="19177" cy="1237"/>
            </a:xfrm>
          </p:grpSpPr>
          <p:sp>
            <p:nvSpPr>
              <p:cNvPr id="24579" name="Rectangle 2"/>
              <p:cNvSpPr txBox="1"/>
              <p:nvPr/>
            </p:nvSpPr>
            <p:spPr>
              <a:xfrm>
                <a:off x="11710" y="223"/>
                <a:ext cx="3418" cy="7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6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0" y="0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0" y="370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0" y="719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0" y="1055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040" y="51"/>
                <a:ext cx="4020" cy="1185"/>
              </a:xfrm>
              <a:prstGeom prst="rect">
                <a:avLst/>
              </a:prstGeom>
            </p:spPr>
          </p:pic>
          <p:sp>
            <p:nvSpPr>
              <p:cNvPr id="10" name="矩形 9"/>
              <p:cNvSpPr/>
              <p:nvPr/>
            </p:nvSpPr>
            <p:spPr>
              <a:xfrm>
                <a:off x="5060" y="-1"/>
                <a:ext cx="14117" cy="1237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5060" y="1236"/>
              <a:ext cx="14117" cy="1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612140" y="1122559"/>
            <a:ext cx="2261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一、背景</a:t>
            </a:r>
            <a:endParaRPr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975945" y="2655277"/>
            <a:ext cx="979463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      基于</a:t>
            </a:r>
            <a:r>
              <a:rPr lang="en-US" altLang="zh-CN" sz="2400" dirty="0"/>
              <a:t>D2D</a:t>
            </a:r>
            <a:r>
              <a:rPr lang="zh-CN" altLang="en-US" sz="2400" dirty="0"/>
              <a:t>的</a:t>
            </a:r>
            <a:r>
              <a:rPr lang="en-US" altLang="zh-CN" sz="2400" dirty="0"/>
              <a:t>V2V</a:t>
            </a:r>
            <a:r>
              <a:rPr lang="zh-CN" altLang="en-US" sz="2400" dirty="0" smtClean="0"/>
              <a:t>通信的</a:t>
            </a:r>
            <a:r>
              <a:rPr lang="zh-CN" altLang="en-US" sz="2400" dirty="0"/>
              <a:t>背景下，最关键的挑战之一是主蜂窝网络和</a:t>
            </a:r>
            <a:r>
              <a:rPr lang="en-US" altLang="zh-CN" sz="2400" dirty="0" smtClean="0"/>
              <a:t>D2D</a:t>
            </a:r>
            <a:r>
              <a:rPr lang="zh-CN" altLang="en-US" sz="2400" dirty="0" smtClean="0"/>
              <a:t>之间</a:t>
            </a:r>
            <a:r>
              <a:rPr lang="zh-CN" altLang="en-US" sz="2400" dirty="0"/>
              <a:t>的干扰。为了应对这种新的干扰情况，一个关键的问题是</a:t>
            </a:r>
            <a:r>
              <a:rPr lang="en-US" altLang="zh-CN" sz="2400" dirty="0" smtClean="0"/>
              <a:t>RRM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（</a:t>
            </a:r>
            <a:r>
              <a:rPr lang="en-US" altLang="zh-CN" sz="2400" dirty="0"/>
              <a:t>radio resource management</a:t>
            </a:r>
            <a:r>
              <a:rPr lang="zh-CN" altLang="en-US" sz="2400" dirty="0" smtClean="0"/>
              <a:t>）策略</a:t>
            </a:r>
            <a:r>
              <a:rPr lang="zh-CN" altLang="en-US" sz="2400" dirty="0"/>
              <a:t>，它包括</a:t>
            </a:r>
            <a:r>
              <a:rPr lang="en-US" altLang="zh-CN" sz="2400" dirty="0"/>
              <a:t>C-UEs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D2D</a:t>
            </a:r>
            <a:r>
              <a:rPr lang="zh-CN" altLang="en-US" sz="2400" dirty="0"/>
              <a:t>用户如何选择资源去共享，以及每个用户如何在其使用的资源中分配其发射功率。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60400" y="5750169"/>
            <a:ext cx="11218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W. Sun, E. G. </a:t>
            </a:r>
            <a:r>
              <a:rPr lang="en-US" altLang="zh-CN" sz="1600" dirty="0" err="1"/>
              <a:t>Ström</a:t>
            </a:r>
            <a:r>
              <a:rPr lang="en-US" altLang="zh-CN" sz="1600" dirty="0"/>
              <a:t>, F. </a:t>
            </a:r>
            <a:r>
              <a:rPr lang="en-US" altLang="zh-CN" sz="1600" dirty="0" err="1"/>
              <a:t>Brännström</a:t>
            </a:r>
            <a:r>
              <a:rPr lang="en-US" altLang="zh-CN" sz="1600" dirty="0"/>
              <a:t>, Y. Sui and K. C. </a:t>
            </a:r>
            <a:r>
              <a:rPr lang="en-US" altLang="zh-CN" sz="1600" dirty="0" err="1"/>
              <a:t>Sou</a:t>
            </a:r>
            <a:r>
              <a:rPr lang="en-US" altLang="zh-CN" sz="1600" dirty="0"/>
              <a:t>, "D2D-based V2V communications with latency and reliability constraints," 2014 IEEE </a:t>
            </a:r>
            <a:r>
              <a:rPr lang="en-US" altLang="zh-CN" sz="1600" dirty="0" err="1"/>
              <a:t>Globecom</a:t>
            </a:r>
            <a:r>
              <a:rPr lang="en-US" altLang="zh-CN" sz="1600" dirty="0"/>
              <a:t> Workshops (GC </a:t>
            </a:r>
            <a:r>
              <a:rPr lang="en-US" altLang="zh-CN" sz="1600" dirty="0" err="1"/>
              <a:t>Wkshps</a:t>
            </a:r>
            <a:r>
              <a:rPr lang="en-US" altLang="zh-CN" sz="1600" dirty="0"/>
              <a:t>), Austin, TX, USA, 2014, pp. 1414-1419, </a:t>
            </a:r>
            <a:r>
              <a:rPr lang="en-US" altLang="zh-CN" sz="1600" dirty="0" err="1" smtClean="0"/>
              <a:t>doi</a:t>
            </a:r>
            <a:r>
              <a:rPr lang="en-US" altLang="zh-CN" sz="1600" dirty="0" smtClean="0"/>
              <a:t>: 10.1109/GLOCOMW.2014.7063632</a:t>
            </a:r>
            <a:r>
              <a:rPr lang="en-US" altLang="zh-CN" sz="1600" dirty="0"/>
              <a:t>.</a:t>
            </a:r>
            <a:endParaRPr lang="zh-CN" altLang="en-US" sz="1600" dirty="0"/>
          </a:p>
        </p:txBody>
      </p:sp>
      <p:sp>
        <p:nvSpPr>
          <p:cNvPr id="26" name="文本框 25"/>
          <p:cNvSpPr txBox="1"/>
          <p:nvPr/>
        </p:nvSpPr>
        <p:spPr>
          <a:xfrm>
            <a:off x="10930255" y="114935"/>
            <a:ext cx="10382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背景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-635"/>
            <a:ext cx="12177395" cy="891540"/>
            <a:chOff x="0" y="-1"/>
            <a:chExt cx="19177" cy="1404"/>
          </a:xfrm>
        </p:grpSpPr>
        <p:grpSp>
          <p:nvGrpSpPr>
            <p:cNvPr id="11" name="组合 10"/>
            <p:cNvGrpSpPr/>
            <p:nvPr/>
          </p:nvGrpSpPr>
          <p:grpSpPr>
            <a:xfrm>
              <a:off x="0" y="-1"/>
              <a:ext cx="19177" cy="1237"/>
              <a:chOff x="0" y="-1"/>
              <a:chExt cx="19177" cy="1237"/>
            </a:xfrm>
          </p:grpSpPr>
          <p:sp>
            <p:nvSpPr>
              <p:cNvPr id="24579" name="Rectangle 2"/>
              <p:cNvSpPr txBox="1"/>
              <p:nvPr/>
            </p:nvSpPr>
            <p:spPr>
              <a:xfrm>
                <a:off x="11710" y="223"/>
                <a:ext cx="3418" cy="7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6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0" y="0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0" y="370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0" y="719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0" y="1055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040" y="51"/>
                <a:ext cx="4020" cy="1185"/>
              </a:xfrm>
              <a:prstGeom prst="rect">
                <a:avLst/>
              </a:prstGeom>
            </p:spPr>
          </p:pic>
          <p:sp>
            <p:nvSpPr>
              <p:cNvPr id="10" name="矩形 9"/>
              <p:cNvSpPr/>
              <p:nvPr/>
            </p:nvSpPr>
            <p:spPr>
              <a:xfrm>
                <a:off x="5060" y="-1"/>
                <a:ext cx="14117" cy="1237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5060" y="1236"/>
              <a:ext cx="14117" cy="1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361" y="947371"/>
            <a:ext cx="6562725" cy="34861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92369" y="4809392"/>
            <a:ext cx="10946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M’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C-UEs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K’</a:t>
            </a:r>
            <a:r>
              <a:rPr lang="zh-CN" altLang="en-US" dirty="0" smtClean="0"/>
              <a:t>个</a:t>
            </a:r>
            <a:r>
              <a:rPr lang="en-US" altLang="zh-CN" dirty="0" smtClean="0"/>
              <a:t>V-UEs</a:t>
            </a:r>
            <a:r>
              <a:rPr lang="zh-CN" altLang="en-US" dirty="0" smtClean="0"/>
              <a:t>共享</a:t>
            </a:r>
            <a:r>
              <a:rPr lang="zh-CN" altLang="en-US" dirty="0"/>
              <a:t>上行链路无线电</a:t>
            </a:r>
            <a:r>
              <a:rPr lang="zh-CN" altLang="en-US" dirty="0" smtClean="0"/>
              <a:t>资源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上行链路频带被分为</a:t>
            </a:r>
            <a:r>
              <a:rPr lang="en-US" altLang="zh-CN" dirty="0" smtClean="0"/>
              <a:t>F</a:t>
            </a:r>
            <a:r>
              <a:rPr lang="zh-CN" altLang="en-US" dirty="0" smtClean="0"/>
              <a:t>个子带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RB:</a:t>
            </a:r>
            <a:r>
              <a:rPr lang="zh-CN" altLang="en-US" dirty="0" smtClean="0"/>
              <a:t>一个调度时间单元（</a:t>
            </a:r>
            <a:r>
              <a:rPr lang="en-US" altLang="zh-CN" dirty="0" smtClean="0"/>
              <a:t>0.5ms</a:t>
            </a:r>
            <a:r>
              <a:rPr lang="zh-CN" altLang="en-US" dirty="0" smtClean="0"/>
              <a:t>）上一个子</a:t>
            </a:r>
            <a:r>
              <a:rPr lang="zh-CN" altLang="en-US" dirty="0" smtClean="0"/>
              <a:t>带（</a:t>
            </a:r>
            <a:r>
              <a:rPr lang="en-US" altLang="zh-CN" dirty="0" smtClean="0"/>
              <a:t>180kHz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C-UE</a:t>
            </a:r>
            <a:r>
              <a:rPr lang="zh-CN" altLang="en-US" dirty="0" smtClean="0"/>
              <a:t>和一个</a:t>
            </a:r>
            <a:r>
              <a:rPr lang="en-US" altLang="zh-CN" dirty="0" smtClean="0"/>
              <a:t>V-UE</a:t>
            </a:r>
            <a:r>
              <a:rPr lang="zh-CN" altLang="en-US" dirty="0" smtClean="0"/>
              <a:t>共</a:t>
            </a:r>
            <a:r>
              <a:rPr lang="zh-CN" altLang="en-US" dirty="0" smtClean="0"/>
              <a:t>用资源</a:t>
            </a:r>
            <a:r>
              <a:rPr lang="zh-CN" altLang="en-US" dirty="0" smtClean="0"/>
              <a:t>块时产生干扰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550018" y="4313679"/>
            <a:ext cx="2831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图</a:t>
            </a:r>
            <a:r>
              <a:rPr lang="en-US" altLang="zh-CN" sz="1400" dirty="0" smtClean="0"/>
              <a:t>1.V2V</a:t>
            </a:r>
            <a:r>
              <a:rPr lang="zh-CN" altLang="en-US" sz="1400" dirty="0" smtClean="0"/>
              <a:t>和蜂窝通信之间的干</a:t>
            </a:r>
            <a:r>
              <a:rPr lang="zh-CN" altLang="en-US" sz="1400" dirty="0"/>
              <a:t>扰</a:t>
            </a:r>
            <a:endParaRPr lang="zh-CN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9008086" y="2690446"/>
                <a:ext cx="2843945" cy="650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有效</m:t>
                    </m:r>
                  </m:oMath>
                </a14:m>
                <a:r>
                  <a:rPr lang="zh-CN" altLang="en-US" dirty="0" smtClean="0"/>
                  <a:t>信道增益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zh-CN" altLang="en-US" dirty="0" smtClean="0"/>
                  <a:t> 干扰信道增益</a:t>
                </a:r>
                <a:endParaRPr lang="zh-CN" altLang="en-US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086" y="2690446"/>
                <a:ext cx="2843945" cy="650947"/>
              </a:xfrm>
              <a:prstGeom prst="rect">
                <a:avLst/>
              </a:prstGeom>
              <a:blipFill rotWithShape="1">
                <a:blip r:embed="rId3"/>
                <a:stretch>
                  <a:fillRect l="-21" t="-90" r="14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7077807" y="4997327"/>
            <a:ext cx="5231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Long-term RRM</a:t>
            </a:r>
            <a:r>
              <a:rPr lang="zh-CN" altLang="en-US" dirty="0" smtClean="0"/>
              <a:t>（</a:t>
            </a:r>
            <a:r>
              <a:rPr lang="en-US" altLang="zh-CN" dirty="0"/>
              <a:t>radio resource management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缓慢衰落信道信息√      小尺度衰落</a:t>
            </a:r>
            <a:r>
              <a:rPr lang="en-US" altLang="zh-CN" dirty="0" smtClean="0"/>
              <a:t>×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100ms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12140" y="1122559"/>
            <a:ext cx="2261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二、</a:t>
            </a:r>
            <a:r>
              <a:rPr lang="zh-CN" altLang="en-US" sz="2400" b="1" dirty="0"/>
              <a:t>系统模型</a:t>
            </a:r>
            <a:endParaRPr lang="zh-CN" altLang="en-US" sz="2400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10039350" y="114935"/>
            <a:ext cx="19291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系统</a:t>
            </a:r>
            <a:r>
              <a:rPr lang="zh-CN" altLang="en-US" sz="3200">
                <a:solidFill>
                  <a:schemeClr val="bg1"/>
                </a:solidFill>
              </a:rPr>
              <a:t>模型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-635"/>
            <a:ext cx="12177395" cy="891540"/>
            <a:chOff x="0" y="-1"/>
            <a:chExt cx="19177" cy="1404"/>
          </a:xfrm>
        </p:grpSpPr>
        <p:grpSp>
          <p:nvGrpSpPr>
            <p:cNvPr id="11" name="组合 10"/>
            <p:cNvGrpSpPr/>
            <p:nvPr/>
          </p:nvGrpSpPr>
          <p:grpSpPr>
            <a:xfrm>
              <a:off x="0" y="-1"/>
              <a:ext cx="19177" cy="1237"/>
              <a:chOff x="0" y="-1"/>
              <a:chExt cx="19177" cy="1237"/>
            </a:xfrm>
          </p:grpSpPr>
          <p:sp>
            <p:nvSpPr>
              <p:cNvPr id="24579" name="Rectangle 2"/>
              <p:cNvSpPr txBox="1"/>
              <p:nvPr/>
            </p:nvSpPr>
            <p:spPr>
              <a:xfrm>
                <a:off x="11710" y="223"/>
                <a:ext cx="3418" cy="7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6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0" y="0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0" y="370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0" y="719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0" y="1055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040" y="51"/>
                <a:ext cx="4020" cy="1185"/>
              </a:xfrm>
              <a:prstGeom prst="rect">
                <a:avLst/>
              </a:prstGeom>
            </p:spPr>
          </p:pic>
          <p:sp>
            <p:nvSpPr>
              <p:cNvPr id="10" name="矩形 9"/>
              <p:cNvSpPr/>
              <p:nvPr/>
            </p:nvSpPr>
            <p:spPr>
              <a:xfrm>
                <a:off x="5060" y="-1"/>
                <a:ext cx="14117" cy="1237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5060" y="1236"/>
              <a:ext cx="14117" cy="1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660400" y="1156042"/>
            <a:ext cx="2261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三、</a:t>
            </a:r>
            <a:r>
              <a:rPr lang="zh-CN" altLang="en-US" sz="2400" b="1" dirty="0"/>
              <a:t>问题建模</a:t>
            </a:r>
            <a:endParaRPr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004423" y="1802933"/>
            <a:ext cx="231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V-UEs</a:t>
            </a:r>
            <a:r>
              <a:rPr lang="zh-CN" altLang="en-US" dirty="0" smtClean="0"/>
              <a:t>的需求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423" y="2528445"/>
            <a:ext cx="6276975" cy="172402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423" y="5053247"/>
            <a:ext cx="5311386" cy="652125"/>
          </a:xfrm>
          <a:prstGeom prst="rect">
            <a:avLst/>
          </a:prstGeom>
        </p:spPr>
      </p:pic>
      <p:cxnSp>
        <p:nvCxnSpPr>
          <p:cNvPr id="23" name="直接箭头连接符 22"/>
          <p:cNvCxnSpPr/>
          <p:nvPr/>
        </p:nvCxnSpPr>
        <p:spPr>
          <a:xfrm flipH="1">
            <a:off x="6585438" y="1839626"/>
            <a:ext cx="123093" cy="1350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770077" y="1676910"/>
            <a:ext cx="310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需要的比特数</a:t>
            </a:r>
            <a:endParaRPr lang="zh-CN" altLang="en-US" sz="1400" dirty="0"/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3508131" y="2057400"/>
            <a:ext cx="395654" cy="791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903785" y="1856361"/>
            <a:ext cx="2083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分配给第</a:t>
            </a:r>
            <a:r>
              <a:rPr lang="en-US" altLang="zh-CN" sz="1400" dirty="0" smtClean="0"/>
              <a:t>k’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V-UE</a:t>
            </a:r>
            <a:r>
              <a:rPr lang="zh-CN" altLang="en-US" sz="1400" dirty="0" smtClean="0"/>
              <a:t>的资源块数量</a:t>
            </a:r>
            <a:endParaRPr lang="zh-CN" altLang="en-US" sz="1400" dirty="0"/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2444262" y="4701963"/>
            <a:ext cx="254976" cy="351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699238" y="4517297"/>
            <a:ext cx="2171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来自期望用户的平均接收功率</a:t>
            </a:r>
            <a:endParaRPr lang="zh-CN" altLang="en-US" sz="1200" dirty="0"/>
          </a:p>
        </p:txBody>
      </p:sp>
      <p:cxnSp>
        <p:nvCxnSpPr>
          <p:cNvPr id="37" name="直接箭头连接符 36"/>
          <p:cNvCxnSpPr/>
          <p:nvPr/>
        </p:nvCxnSpPr>
        <p:spPr>
          <a:xfrm flipH="1" flipV="1">
            <a:off x="5178669" y="5741377"/>
            <a:ext cx="589085" cy="60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5926016" y="6180992"/>
            <a:ext cx="2584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来自干扰用户的平均接收功率</a:t>
            </a:r>
            <a:endParaRPr lang="zh-CN" altLang="en-US" sz="1200" dirty="0"/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3068515" y="4701963"/>
            <a:ext cx="2479431" cy="441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5591908" y="4794296"/>
            <a:ext cx="175846" cy="37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591908" y="4498970"/>
            <a:ext cx="3209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代表小规模衰落</a:t>
            </a:r>
            <a:r>
              <a:rPr lang="zh-CN" altLang="en-US" sz="1400" dirty="0" smtClean="0"/>
              <a:t>的随机变量</a:t>
            </a:r>
            <a:endParaRPr lang="zh-CN" altLang="en-US" sz="1400" dirty="0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6213" y="3819082"/>
            <a:ext cx="2066925" cy="866775"/>
          </a:xfrm>
          <a:prstGeom prst="rect">
            <a:avLst/>
          </a:prstGeom>
        </p:spPr>
      </p:pic>
      <p:sp>
        <p:nvSpPr>
          <p:cNvPr id="45" name="右箭头 44"/>
          <p:cNvSpPr/>
          <p:nvPr/>
        </p:nvSpPr>
        <p:spPr>
          <a:xfrm>
            <a:off x="7536374" y="4158762"/>
            <a:ext cx="1184863" cy="340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030460" y="114935"/>
            <a:ext cx="19380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问题建模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-635"/>
            <a:ext cx="12177395" cy="891540"/>
            <a:chOff x="0" y="-1"/>
            <a:chExt cx="19177" cy="1404"/>
          </a:xfrm>
        </p:grpSpPr>
        <p:grpSp>
          <p:nvGrpSpPr>
            <p:cNvPr id="11" name="组合 10"/>
            <p:cNvGrpSpPr/>
            <p:nvPr/>
          </p:nvGrpSpPr>
          <p:grpSpPr>
            <a:xfrm>
              <a:off x="0" y="-1"/>
              <a:ext cx="19177" cy="1237"/>
              <a:chOff x="0" y="-1"/>
              <a:chExt cx="19177" cy="1237"/>
            </a:xfrm>
          </p:grpSpPr>
          <p:sp>
            <p:nvSpPr>
              <p:cNvPr id="24579" name="Rectangle 2"/>
              <p:cNvSpPr txBox="1"/>
              <p:nvPr/>
            </p:nvSpPr>
            <p:spPr>
              <a:xfrm>
                <a:off x="11710" y="223"/>
                <a:ext cx="3418" cy="7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6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0" y="0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0" y="370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0" y="719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0" y="1055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040" y="51"/>
                <a:ext cx="4020" cy="1185"/>
              </a:xfrm>
              <a:prstGeom prst="rect">
                <a:avLst/>
              </a:prstGeom>
            </p:spPr>
          </p:pic>
          <p:sp>
            <p:nvSpPr>
              <p:cNvPr id="10" name="矩形 9"/>
              <p:cNvSpPr/>
              <p:nvPr/>
            </p:nvSpPr>
            <p:spPr>
              <a:xfrm>
                <a:off x="5060" y="-1"/>
                <a:ext cx="14117" cy="1237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5060" y="1236"/>
              <a:ext cx="14117" cy="1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660400" y="1156042"/>
            <a:ext cx="2261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三、</a:t>
            </a:r>
            <a:r>
              <a:rPr lang="zh-CN" altLang="en-US" sz="2400" b="1" dirty="0"/>
              <a:t>问题建模</a:t>
            </a:r>
            <a:endParaRPr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004423" y="1802933"/>
            <a:ext cx="231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V-UEs</a:t>
            </a:r>
            <a:r>
              <a:rPr lang="zh-CN" altLang="en-US" dirty="0" smtClean="0"/>
              <a:t>的需求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5417428" y="3694625"/>
                <a:ext cx="2834836" cy="471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≜</m:t>
                    </m:r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altLang="zh-CN" sz="2400" dirty="0" smtClean="0"/>
                  <a:t>/(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altLang="zh-CN" sz="2400" dirty="0" smtClean="0"/>
                  <a:t>)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428" y="3694625"/>
                <a:ext cx="2834836" cy="471219"/>
              </a:xfrm>
              <a:prstGeom prst="rect">
                <a:avLst/>
              </a:prstGeom>
              <a:blipFill rotWithShape="1">
                <a:blip r:embed="rId2"/>
                <a:stretch>
                  <a:fillRect l="-9" t="-41" r="15" b="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t="-1" r="126" b="26951"/>
          <a:stretch>
            <a:fillRect/>
          </a:stretch>
        </p:blipFill>
        <p:spPr>
          <a:xfrm>
            <a:off x="5417428" y="2260005"/>
            <a:ext cx="5484299" cy="115087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2319872"/>
            <a:ext cx="3761008" cy="103299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00" y="3636190"/>
            <a:ext cx="4175369" cy="589771"/>
          </a:xfrm>
          <a:prstGeom prst="rect">
            <a:avLst/>
          </a:prstGeom>
        </p:spPr>
      </p:pic>
      <p:sp>
        <p:nvSpPr>
          <p:cNvPr id="14" name="右箭头 13"/>
          <p:cNvSpPr/>
          <p:nvPr/>
        </p:nvSpPr>
        <p:spPr>
          <a:xfrm>
            <a:off x="4513921" y="2745777"/>
            <a:ext cx="810994" cy="179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4870938" y="3853357"/>
            <a:ext cx="511321" cy="153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859" y="4779975"/>
            <a:ext cx="4724400" cy="62865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4005" y="4727587"/>
            <a:ext cx="2962275" cy="733425"/>
          </a:xfrm>
          <a:prstGeom prst="rect">
            <a:avLst/>
          </a:prstGeom>
        </p:spPr>
      </p:pic>
      <p:cxnSp>
        <p:nvCxnSpPr>
          <p:cNvPr id="22" name="直接箭头连接符 21"/>
          <p:cNvCxnSpPr/>
          <p:nvPr/>
        </p:nvCxnSpPr>
        <p:spPr>
          <a:xfrm flipH="1" flipV="1">
            <a:off x="6974400" y="5329127"/>
            <a:ext cx="85823" cy="263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834846" y="5592896"/>
            <a:ext cx="5117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一个时间</a:t>
            </a:r>
            <a:r>
              <a:rPr lang="zh-CN" altLang="en-US" sz="1400" dirty="0" smtClean="0"/>
              <a:t>单元分配给第</a:t>
            </a:r>
            <a:r>
              <a:rPr lang="en-US" altLang="zh-CN" sz="1400" dirty="0" smtClean="0"/>
              <a:t>k’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V-UE</a:t>
            </a:r>
            <a:r>
              <a:rPr lang="zh-CN" altLang="en-US" sz="1400" dirty="0" smtClean="0"/>
              <a:t>的资源块数量</a:t>
            </a:r>
            <a:endParaRPr lang="zh-CN" altLang="en-US" sz="1400" dirty="0"/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9135208" y="4396154"/>
            <a:ext cx="87923" cy="580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9223131" y="4283731"/>
            <a:ext cx="2309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最大容忍时延</a:t>
            </a:r>
            <a:endParaRPr lang="zh-CN" altLang="en-US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10030460" y="114935"/>
            <a:ext cx="19380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问题建模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-635"/>
            <a:ext cx="12177395" cy="891540"/>
            <a:chOff x="0" y="-1"/>
            <a:chExt cx="19177" cy="1404"/>
          </a:xfrm>
        </p:grpSpPr>
        <p:grpSp>
          <p:nvGrpSpPr>
            <p:cNvPr id="11" name="组合 10"/>
            <p:cNvGrpSpPr/>
            <p:nvPr/>
          </p:nvGrpSpPr>
          <p:grpSpPr>
            <a:xfrm>
              <a:off x="0" y="-1"/>
              <a:ext cx="19177" cy="1237"/>
              <a:chOff x="0" y="-1"/>
              <a:chExt cx="19177" cy="1237"/>
            </a:xfrm>
          </p:grpSpPr>
          <p:sp>
            <p:nvSpPr>
              <p:cNvPr id="24579" name="Rectangle 2"/>
              <p:cNvSpPr txBox="1"/>
              <p:nvPr/>
            </p:nvSpPr>
            <p:spPr>
              <a:xfrm>
                <a:off x="11710" y="223"/>
                <a:ext cx="3418" cy="7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6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0" y="0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0" y="370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0" y="719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0" y="1055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040" y="51"/>
                <a:ext cx="4020" cy="1185"/>
              </a:xfrm>
              <a:prstGeom prst="rect">
                <a:avLst/>
              </a:prstGeom>
            </p:spPr>
          </p:pic>
          <p:sp>
            <p:nvSpPr>
              <p:cNvPr id="10" name="矩形 9"/>
              <p:cNvSpPr/>
              <p:nvPr/>
            </p:nvSpPr>
            <p:spPr>
              <a:xfrm>
                <a:off x="5060" y="-1"/>
                <a:ext cx="14117" cy="1237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5060" y="1236"/>
              <a:ext cx="14117" cy="1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660400" y="1156042"/>
            <a:ext cx="2261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三、</a:t>
            </a:r>
            <a:r>
              <a:rPr lang="zh-CN" altLang="en-US" sz="2400" b="1" dirty="0"/>
              <a:t>问题建模</a:t>
            </a:r>
            <a:endParaRPr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004423" y="1802933"/>
            <a:ext cx="231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V-UEs</a:t>
            </a:r>
            <a:r>
              <a:rPr lang="zh-CN" altLang="en-US" dirty="0" smtClean="0"/>
              <a:t>的需求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423" y="2446118"/>
            <a:ext cx="4914900" cy="12763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1004423" y="4435936"/>
                <a:ext cx="8001000" cy="680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如果在每个时间单位期间，第</a:t>
                </a:r>
                <a:r>
                  <a:rPr lang="en-US" altLang="zh-CN" dirty="0"/>
                  <a:t>k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V-UE</a:t>
                </a:r>
                <a:r>
                  <a:rPr lang="zh-CN" altLang="en-US" dirty="0" smtClean="0"/>
                  <a:t>被</a:t>
                </a:r>
                <a:r>
                  <a:rPr lang="zh-CN" altLang="en-US" dirty="0"/>
                  <a:t>分配</a:t>
                </a:r>
                <a:r>
                  <a:rPr lang="zh-CN" altLang="en-US" dirty="0" smtClean="0"/>
                  <a:t>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zh-CN" altLang="en-US" dirty="0" smtClean="0"/>
                  <a:t>个</a:t>
                </a:r>
                <a:r>
                  <a:rPr lang="zh-CN" altLang="en-US" dirty="0"/>
                  <a:t>资源块，其中</a:t>
                </a:r>
                <a:r>
                  <a:rPr lang="zh-CN" altLang="en-US" dirty="0" smtClean="0"/>
                  <a:t>第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个资源</a:t>
                </a:r>
                <a:r>
                  <a:rPr lang="zh-CN" altLang="en-US" dirty="0"/>
                  <a:t>块</a:t>
                </a:r>
                <a:r>
                  <a:rPr lang="zh-CN" altLang="en-US" dirty="0" smtClean="0"/>
                  <a:t>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大于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en-US" dirty="0"/>
                  <a:t>则</a:t>
                </a:r>
                <a:r>
                  <a:rPr lang="zh-CN" altLang="en-US" dirty="0" smtClean="0"/>
                  <a:t>该</a:t>
                </a:r>
                <a:r>
                  <a:rPr lang="en-US" altLang="zh-CN" dirty="0"/>
                  <a:t>V-UE</a:t>
                </a:r>
                <a:r>
                  <a:rPr lang="zh-CN" altLang="en-US" dirty="0" smtClean="0"/>
                  <a:t>可以</a:t>
                </a:r>
                <a:r>
                  <a:rPr lang="zh-CN" altLang="en-US" dirty="0"/>
                  <a:t>满足</a:t>
                </a:r>
                <a:r>
                  <a:rPr lang="zh-CN" altLang="en-US" dirty="0" smtClean="0"/>
                  <a:t>原始</a:t>
                </a:r>
                <a:r>
                  <a:rPr lang="zh-CN" altLang="en-US" dirty="0"/>
                  <a:t>时延</a:t>
                </a:r>
                <a:r>
                  <a:rPr lang="zh-CN" altLang="en-US" dirty="0" smtClean="0"/>
                  <a:t>和</a:t>
                </a:r>
                <a:r>
                  <a:rPr lang="zh-CN" altLang="en-US" dirty="0"/>
                  <a:t>可靠性要求。</a:t>
                </a:r>
                <a:endParaRPr lang="zh-CN" altLang="en-US" dirty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423" y="4435936"/>
                <a:ext cx="8001000" cy="680443"/>
              </a:xfrm>
              <a:prstGeom prst="rect">
                <a:avLst/>
              </a:prstGeom>
              <a:blipFill rotWithShape="1">
                <a:blip r:embed="rId3"/>
                <a:stretch>
                  <a:fillRect l="-6" t="-68" r="6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右大括号 21"/>
          <p:cNvSpPr/>
          <p:nvPr/>
        </p:nvSpPr>
        <p:spPr>
          <a:xfrm>
            <a:off x="5855677" y="2172265"/>
            <a:ext cx="360485" cy="14589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374423" y="2714961"/>
            <a:ext cx="298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时延和</a:t>
            </a:r>
            <a:r>
              <a:rPr lang="zh-CN" altLang="en-US" dirty="0"/>
              <a:t>可靠性建模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030460" y="114935"/>
            <a:ext cx="19380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问题建模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-635"/>
            <a:ext cx="12177395" cy="891540"/>
            <a:chOff x="0" y="-1"/>
            <a:chExt cx="19177" cy="1404"/>
          </a:xfrm>
        </p:grpSpPr>
        <p:grpSp>
          <p:nvGrpSpPr>
            <p:cNvPr id="11" name="组合 10"/>
            <p:cNvGrpSpPr/>
            <p:nvPr/>
          </p:nvGrpSpPr>
          <p:grpSpPr>
            <a:xfrm>
              <a:off x="0" y="-1"/>
              <a:ext cx="19177" cy="1237"/>
              <a:chOff x="0" y="-1"/>
              <a:chExt cx="19177" cy="1237"/>
            </a:xfrm>
          </p:grpSpPr>
          <p:sp>
            <p:nvSpPr>
              <p:cNvPr id="24579" name="Rectangle 2"/>
              <p:cNvSpPr txBox="1"/>
              <p:nvPr/>
            </p:nvSpPr>
            <p:spPr>
              <a:xfrm>
                <a:off x="11710" y="223"/>
                <a:ext cx="3418" cy="7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6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0" y="0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0" y="370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0" y="719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0" y="1055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040" y="51"/>
                <a:ext cx="4020" cy="1185"/>
              </a:xfrm>
              <a:prstGeom prst="rect">
                <a:avLst/>
              </a:prstGeom>
            </p:spPr>
          </p:pic>
          <p:sp>
            <p:nvSpPr>
              <p:cNvPr id="10" name="矩形 9"/>
              <p:cNvSpPr/>
              <p:nvPr/>
            </p:nvSpPr>
            <p:spPr>
              <a:xfrm>
                <a:off x="5060" y="-1"/>
                <a:ext cx="14117" cy="1237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5060" y="1236"/>
              <a:ext cx="14117" cy="1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660400" y="1156042"/>
            <a:ext cx="2261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三、</a:t>
            </a:r>
            <a:r>
              <a:rPr lang="zh-CN" altLang="en-US" sz="2400" b="1" dirty="0"/>
              <a:t>问题建模</a:t>
            </a:r>
            <a:endParaRPr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004423" y="1802933"/>
            <a:ext cx="231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C-UEs</a:t>
            </a:r>
            <a:r>
              <a:rPr lang="zh-CN" altLang="en-US" dirty="0" smtClean="0"/>
              <a:t>的需求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04423" y="2382715"/>
            <a:ext cx="9062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与</a:t>
            </a:r>
            <a:r>
              <a:rPr lang="en-US" altLang="zh-CN" dirty="0"/>
              <a:t>V2V</a:t>
            </a:r>
            <a:r>
              <a:rPr lang="zh-CN" altLang="en-US" dirty="0"/>
              <a:t>安全通信相比，对于大多数类型的蜂窝通信，延迟要求不太严格</a:t>
            </a:r>
            <a:r>
              <a:rPr lang="zh-CN" altLang="en-US" dirty="0" smtClean="0"/>
              <a:t>，系统通常在公平性</a:t>
            </a:r>
            <a:r>
              <a:rPr lang="zh-CN" altLang="en-US" dirty="0"/>
              <a:t>考虑下最大化总吞吐量为目标。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04423" y="4151524"/>
            <a:ext cx="211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问题公式化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139653" y="4655058"/>
            <a:ext cx="8792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RRM</a:t>
            </a:r>
            <a:r>
              <a:rPr lang="zh-CN" altLang="en-US" dirty="0" smtClean="0"/>
              <a:t>问题要同时满足</a:t>
            </a:r>
            <a:r>
              <a:rPr lang="en-US" altLang="zh-CN" dirty="0" smtClean="0"/>
              <a:t>V-UE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C-UE</a:t>
            </a:r>
            <a:r>
              <a:rPr lang="zh-CN" altLang="en-US" dirty="0" smtClean="0"/>
              <a:t>的需求。作者的</a:t>
            </a:r>
            <a:r>
              <a:rPr lang="zh-CN" altLang="en-US" dirty="0"/>
              <a:t>目标是在</a:t>
            </a:r>
            <a:r>
              <a:rPr lang="zh-CN" altLang="en-US" dirty="0" smtClean="0"/>
              <a:t>满足</a:t>
            </a:r>
            <a:r>
              <a:rPr lang="en-US" altLang="zh-CN" dirty="0"/>
              <a:t>V-UE</a:t>
            </a:r>
            <a:r>
              <a:rPr lang="zh-CN" altLang="en-US" dirty="0" smtClean="0"/>
              <a:t>对</a:t>
            </a:r>
            <a:r>
              <a:rPr lang="zh-CN" altLang="en-US" dirty="0"/>
              <a:t>延迟和</a:t>
            </a:r>
            <a:r>
              <a:rPr lang="zh-CN" altLang="en-US" dirty="0" smtClean="0"/>
              <a:t>可靠性要求情况</a:t>
            </a:r>
            <a:r>
              <a:rPr lang="zh-CN" altLang="en-US" dirty="0"/>
              <a:t>下</a:t>
            </a:r>
            <a:r>
              <a:rPr lang="zh-CN" altLang="en-US" dirty="0" smtClean="0"/>
              <a:t>，最大化</a:t>
            </a:r>
            <a:r>
              <a:rPr lang="en-US" altLang="zh-CN" dirty="0"/>
              <a:t>C-UE</a:t>
            </a:r>
            <a:r>
              <a:rPr lang="zh-CN" altLang="en-US" dirty="0" smtClean="0"/>
              <a:t>的</a:t>
            </a:r>
            <a:r>
              <a:rPr lang="zh-CN" altLang="en-US" dirty="0"/>
              <a:t>总速率。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0030460" y="114935"/>
            <a:ext cx="19380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问题建模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-635"/>
            <a:ext cx="12177395" cy="891540"/>
            <a:chOff x="0" y="-1"/>
            <a:chExt cx="19177" cy="1404"/>
          </a:xfrm>
        </p:grpSpPr>
        <p:grpSp>
          <p:nvGrpSpPr>
            <p:cNvPr id="11" name="组合 10"/>
            <p:cNvGrpSpPr/>
            <p:nvPr/>
          </p:nvGrpSpPr>
          <p:grpSpPr>
            <a:xfrm>
              <a:off x="0" y="-1"/>
              <a:ext cx="19177" cy="1237"/>
              <a:chOff x="0" y="-1"/>
              <a:chExt cx="19177" cy="1237"/>
            </a:xfrm>
          </p:grpSpPr>
          <p:sp>
            <p:nvSpPr>
              <p:cNvPr id="24579" name="Rectangle 2"/>
              <p:cNvSpPr txBox="1"/>
              <p:nvPr/>
            </p:nvSpPr>
            <p:spPr>
              <a:xfrm>
                <a:off x="11710" y="223"/>
                <a:ext cx="3418" cy="7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6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0" y="0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0" y="370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0" y="719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0" y="1055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040" y="51"/>
                <a:ext cx="4020" cy="1185"/>
              </a:xfrm>
              <a:prstGeom prst="rect">
                <a:avLst/>
              </a:prstGeom>
            </p:spPr>
          </p:pic>
          <p:sp>
            <p:nvSpPr>
              <p:cNvPr id="10" name="矩形 9"/>
              <p:cNvSpPr/>
              <p:nvPr/>
            </p:nvSpPr>
            <p:spPr>
              <a:xfrm>
                <a:off x="5060" y="-1"/>
                <a:ext cx="14117" cy="1237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5060" y="1236"/>
              <a:ext cx="14117" cy="1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660400" y="1156042"/>
            <a:ext cx="2261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三、</a:t>
            </a:r>
            <a:r>
              <a:rPr lang="zh-CN" altLang="en-US" sz="2400" b="1" dirty="0"/>
              <a:t>问题建模</a:t>
            </a:r>
            <a:endParaRPr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59154" y="1663855"/>
            <a:ext cx="211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问题公式化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077" y="1089660"/>
            <a:ext cx="4663939" cy="5561135"/>
          </a:xfrm>
          <a:prstGeom prst="rect">
            <a:avLst/>
          </a:prstGeom>
        </p:spPr>
      </p:pic>
      <p:cxnSp>
        <p:nvCxnSpPr>
          <p:cNvPr id="20" name="直接箭头连接符 19"/>
          <p:cNvCxnSpPr/>
          <p:nvPr/>
        </p:nvCxnSpPr>
        <p:spPr>
          <a:xfrm flipH="1" flipV="1">
            <a:off x="7271238" y="1802933"/>
            <a:ext cx="644731" cy="30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6690946" y="972377"/>
            <a:ext cx="1414693" cy="238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915969" y="890905"/>
            <a:ext cx="4155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第</a:t>
            </a:r>
            <a:r>
              <a:rPr lang="en-US" altLang="zh-CN" sz="1400" dirty="0" smtClean="0"/>
              <a:t>m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sub-C-UE</a:t>
            </a:r>
            <a:r>
              <a:rPr lang="zh-CN" altLang="en-US" sz="1400" dirty="0" smtClean="0"/>
              <a:t>所分配的第</a:t>
            </a:r>
            <a:r>
              <a:rPr lang="en-US" altLang="zh-CN" sz="1400" dirty="0" smtClean="0"/>
              <a:t>f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RB</a:t>
            </a:r>
            <a:r>
              <a:rPr lang="zh-CN" altLang="en-US" sz="1400" dirty="0" smtClean="0"/>
              <a:t>的发射功率</a:t>
            </a:r>
            <a:endParaRPr lang="zh-CN" altLang="en-US" sz="1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7915969" y="1987599"/>
            <a:ext cx="3958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第</a:t>
            </a:r>
            <a:r>
              <a:rPr lang="en-US" altLang="zh-CN" sz="1400" dirty="0"/>
              <a:t>k</a:t>
            </a:r>
            <a:r>
              <a:rPr lang="zh-CN" altLang="en-US" sz="1400" dirty="0" smtClean="0"/>
              <a:t>个</a:t>
            </a:r>
            <a:r>
              <a:rPr lang="en-US" altLang="zh-CN" sz="1400" dirty="0" smtClean="0"/>
              <a:t>sub-V-UE</a:t>
            </a:r>
            <a:r>
              <a:rPr lang="zh-CN" altLang="en-US" sz="1400" dirty="0" smtClean="0"/>
              <a:t>所分配的第</a:t>
            </a:r>
            <a:r>
              <a:rPr lang="en-US" altLang="zh-CN" sz="1400" dirty="0"/>
              <a:t>f</a:t>
            </a:r>
            <a:r>
              <a:rPr lang="zh-CN" altLang="en-US" sz="1400" dirty="0"/>
              <a:t>个</a:t>
            </a:r>
            <a:r>
              <a:rPr lang="en-US" altLang="zh-CN" sz="1400" dirty="0"/>
              <a:t>RB</a:t>
            </a:r>
            <a:r>
              <a:rPr lang="zh-CN" altLang="en-US" sz="1400" dirty="0"/>
              <a:t>的发射功率</a:t>
            </a:r>
            <a:endParaRPr lang="zh-CN" altLang="en-US" sz="1400" dirty="0"/>
          </a:p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61361" y="2194417"/>
                <a:ext cx="3151739" cy="755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fk</m:t>
                        </m:r>
                      </m:sub>
                    </m:sSub>
                  </m:oMath>
                </a14:m>
                <a:r>
                  <a:rPr lang="en-US" altLang="zh-CN" sz="14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𝑓𝑚</m:t>
                        </m:r>
                      </m:sub>
                    </m:sSub>
                  </m:oMath>
                </a14:m>
                <a:r>
                  <a:rPr lang="en-US" altLang="zh-CN" sz="1400" dirty="0" smtClean="0"/>
                  <a:t>)</a:t>
                </a:r>
                <a:r>
                  <a:rPr lang="zh-CN" altLang="en-US" sz="1400" dirty="0"/>
                  <a:t>是二进制变量，</a:t>
                </a:r>
                <a:r>
                  <a:rPr lang="zh-CN" altLang="en-US" sz="1400" dirty="0" smtClean="0"/>
                  <a:t>如果</a:t>
                </a:r>
                <a:r>
                  <a:rPr lang="zh-CN" altLang="en-US" sz="1400" dirty="0"/>
                  <a:t>第</a:t>
                </a:r>
                <a:r>
                  <a:rPr lang="en-US" altLang="zh-CN" sz="1400" dirty="0"/>
                  <a:t>k</a:t>
                </a:r>
                <a:r>
                  <a:rPr lang="zh-CN" altLang="en-US" sz="1400" dirty="0"/>
                  <a:t>个</a:t>
                </a:r>
                <a:r>
                  <a:rPr lang="en-US" altLang="zh-CN" sz="1400" dirty="0" smtClean="0"/>
                  <a:t>sub-V-UE(</a:t>
                </a:r>
                <a:r>
                  <a:rPr lang="zh-CN" altLang="en-US" sz="1400" dirty="0"/>
                  <a:t>第</a:t>
                </a:r>
                <a:r>
                  <a:rPr lang="en-US" altLang="zh-CN" sz="1400" dirty="0"/>
                  <a:t>m</a:t>
                </a:r>
                <a:r>
                  <a:rPr lang="zh-CN" altLang="en-US" sz="1400" dirty="0"/>
                  <a:t>个</a:t>
                </a:r>
                <a:r>
                  <a:rPr lang="en-US" altLang="zh-CN" sz="1400" dirty="0"/>
                  <a:t>sub-C-UE</a:t>
                </a:r>
                <a:r>
                  <a:rPr lang="en-US" altLang="zh-CN" sz="1400" dirty="0" smtClean="0"/>
                  <a:t>)</a:t>
                </a:r>
                <a:r>
                  <a:rPr lang="zh-CN" altLang="en-US" sz="1400" dirty="0"/>
                  <a:t>被分配给第</a:t>
                </a:r>
                <a:r>
                  <a:rPr lang="en-US" altLang="zh-CN" sz="1400" dirty="0" smtClean="0"/>
                  <a:t>f</a:t>
                </a:r>
                <a:r>
                  <a:rPr lang="zh-CN" altLang="en-US" sz="1400" dirty="0" smtClean="0"/>
                  <a:t>个</a:t>
                </a:r>
                <a:r>
                  <a:rPr lang="en-US" altLang="zh-CN" sz="1400" dirty="0" smtClean="0"/>
                  <a:t>RB</a:t>
                </a:r>
                <a:r>
                  <a:rPr lang="zh-CN" altLang="en-US" sz="1400" dirty="0"/>
                  <a:t>，则等于</a:t>
                </a:r>
                <a:r>
                  <a:rPr lang="en-US" altLang="zh-CN" sz="1400" dirty="0"/>
                  <a:t>1</a:t>
                </a:r>
                <a:r>
                  <a:rPr lang="zh-CN" altLang="en-US" sz="1400" dirty="0"/>
                  <a:t>，否则等于</a:t>
                </a:r>
                <a:r>
                  <a:rPr lang="en-US" altLang="zh-CN" sz="1400" dirty="0"/>
                  <a:t>0</a:t>
                </a:r>
                <a:r>
                  <a:rPr lang="zh-CN" altLang="en-US" sz="1400" dirty="0"/>
                  <a:t>；</a:t>
                </a:r>
                <a:endParaRPr lang="zh-CN" altLang="en-US" sz="1400" dirty="0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1" y="2194417"/>
                <a:ext cx="3151739" cy="755913"/>
              </a:xfrm>
              <a:prstGeom prst="rect">
                <a:avLst/>
              </a:prstGeom>
              <a:blipFill rotWithShape="1">
                <a:blip r:embed="rId3"/>
                <a:stretch>
                  <a:fillRect l="-13" t="-65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/>
          <p:cNvCxnSpPr/>
          <p:nvPr/>
        </p:nvCxnSpPr>
        <p:spPr>
          <a:xfrm flipV="1">
            <a:off x="3050443" y="2358782"/>
            <a:ext cx="835757" cy="278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大括号 30"/>
          <p:cNvSpPr/>
          <p:nvPr/>
        </p:nvSpPr>
        <p:spPr>
          <a:xfrm>
            <a:off x="6884378" y="2708031"/>
            <a:ext cx="256734" cy="9935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141731" y="3053514"/>
            <a:ext cx="3035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最大传输</a:t>
            </a:r>
            <a:r>
              <a:rPr lang="zh-CN" altLang="en-US" sz="1400" dirty="0" smtClean="0"/>
              <a:t>功率约束</a:t>
            </a:r>
            <a:endParaRPr lang="zh-CN" alt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7141112" y="4714513"/>
            <a:ext cx="4565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保证</a:t>
            </a:r>
            <a:r>
              <a:rPr lang="en-US" altLang="zh-CN" sz="1400" dirty="0"/>
              <a:t>C-UE</a:t>
            </a:r>
            <a:r>
              <a:rPr lang="zh-CN" altLang="en-US" sz="1400" dirty="0" smtClean="0"/>
              <a:t>之间和</a:t>
            </a:r>
            <a:r>
              <a:rPr lang="en-US" altLang="zh-CN" sz="1400" dirty="0"/>
              <a:t>V-UE</a:t>
            </a:r>
            <a:r>
              <a:rPr lang="zh-CN" altLang="en-US" sz="1400" dirty="0" smtClean="0"/>
              <a:t>之间</a:t>
            </a:r>
            <a:r>
              <a:rPr lang="zh-CN" altLang="en-US" sz="1400" dirty="0"/>
              <a:t>的正交资源分配。</a:t>
            </a:r>
            <a:endParaRPr lang="zh-CN" altLang="en-US" sz="1400" dirty="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6761285" y="4868401"/>
            <a:ext cx="379827" cy="7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332785" y="5433646"/>
            <a:ext cx="4859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确保分配给每个子</a:t>
            </a:r>
            <a:r>
              <a:rPr lang="zh-CN" altLang="en-US" sz="1400" dirty="0" smtClean="0"/>
              <a:t>用户的</a:t>
            </a:r>
            <a:r>
              <a:rPr lang="en-US" altLang="zh-CN" sz="1400" dirty="0"/>
              <a:t>RB</a:t>
            </a:r>
            <a:r>
              <a:rPr lang="zh-CN" altLang="en-US" sz="1400" dirty="0"/>
              <a:t>的数量正好是一个</a:t>
            </a:r>
            <a:endParaRPr lang="zh-CN" altLang="en-US" sz="1400" dirty="0"/>
          </a:p>
        </p:txBody>
      </p:sp>
      <p:cxnSp>
        <p:nvCxnSpPr>
          <p:cNvPr id="38" name="直接箭头连接符 37"/>
          <p:cNvCxnSpPr>
            <a:stCxn id="36" idx="1"/>
          </p:cNvCxnSpPr>
          <p:nvPr/>
        </p:nvCxnSpPr>
        <p:spPr>
          <a:xfrm flipH="1">
            <a:off x="6952039" y="5587535"/>
            <a:ext cx="380746" cy="21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右大括号 39"/>
          <p:cNvSpPr/>
          <p:nvPr/>
        </p:nvSpPr>
        <p:spPr>
          <a:xfrm>
            <a:off x="6761285" y="3858066"/>
            <a:ext cx="123093" cy="6903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7117627" y="4044953"/>
            <a:ext cx="2372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RB</a:t>
            </a:r>
            <a:r>
              <a:rPr lang="zh-CN" altLang="en-US" sz="1400" dirty="0"/>
              <a:t>的发射</a:t>
            </a:r>
            <a:r>
              <a:rPr lang="zh-CN" altLang="en-US" sz="1400" dirty="0" smtClean="0"/>
              <a:t>功率约束</a:t>
            </a:r>
            <a:endParaRPr lang="zh-CN" altLang="en-US" sz="1400" dirty="0"/>
          </a:p>
        </p:txBody>
      </p:sp>
      <p:sp>
        <p:nvSpPr>
          <p:cNvPr id="42" name="文本框 41"/>
          <p:cNvSpPr txBox="1"/>
          <p:nvPr/>
        </p:nvSpPr>
        <p:spPr>
          <a:xfrm>
            <a:off x="8272451" y="6075553"/>
            <a:ext cx="3245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V-UE</a:t>
            </a:r>
            <a:r>
              <a:rPr lang="zh-CN" altLang="en-US" sz="1400" dirty="0" smtClean="0"/>
              <a:t>的可靠性约束</a:t>
            </a:r>
            <a:endParaRPr lang="zh-CN" altLang="en-US" sz="1400" dirty="0"/>
          </a:p>
        </p:txBody>
      </p:sp>
      <p:cxnSp>
        <p:nvCxnSpPr>
          <p:cNvPr id="44" name="直接箭头连接符 43"/>
          <p:cNvCxnSpPr>
            <a:stCxn id="42" idx="1"/>
          </p:cNvCxnSpPr>
          <p:nvPr/>
        </p:nvCxnSpPr>
        <p:spPr>
          <a:xfrm flipH="1" flipV="1">
            <a:off x="7915970" y="6222563"/>
            <a:ext cx="356481" cy="6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/>
              <p:cNvSpPr txBox="1"/>
              <p:nvPr/>
            </p:nvSpPr>
            <p:spPr>
              <a:xfrm>
                <a:off x="438200" y="4462720"/>
                <a:ext cx="2991045" cy="664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优化变量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fk</m:t>
                        </m:r>
                      </m:sub>
                    </m:sSub>
                  </m:oMath>
                </a14:m>
                <a:r>
                  <a:rPr lang="zh-CN" altLang="en-US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𝑓𝑚</m:t>
                        </m:r>
                      </m:sub>
                    </m:sSub>
                  </m:oMath>
                </a14:m>
                <a:r>
                  <a:rPr lang="zh-CN" altLang="en-US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fk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𝑓𝑚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00" y="4462720"/>
                <a:ext cx="2991045" cy="664284"/>
              </a:xfrm>
              <a:prstGeom prst="rect">
                <a:avLst/>
              </a:prstGeom>
              <a:blipFill rotWithShape="1">
                <a:blip r:embed="rId4"/>
                <a:stretch>
                  <a:fillRect l="-2" t="-87" r="8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/>
          <p:cNvSpPr txBox="1"/>
          <p:nvPr/>
        </p:nvSpPr>
        <p:spPr>
          <a:xfrm>
            <a:off x="10030460" y="114935"/>
            <a:ext cx="19380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问题建模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组合 12"/>
          <p:cNvGrpSpPr/>
          <p:nvPr/>
        </p:nvGrpSpPr>
        <p:grpSpPr>
          <a:xfrm>
            <a:off x="0" y="-635"/>
            <a:ext cx="12177395" cy="891540"/>
            <a:chOff x="0" y="-1"/>
            <a:chExt cx="19177" cy="1404"/>
          </a:xfrm>
        </p:grpSpPr>
        <p:grpSp>
          <p:nvGrpSpPr>
            <p:cNvPr id="11" name="组合 10"/>
            <p:cNvGrpSpPr/>
            <p:nvPr/>
          </p:nvGrpSpPr>
          <p:grpSpPr>
            <a:xfrm>
              <a:off x="0" y="-1"/>
              <a:ext cx="19177" cy="1237"/>
              <a:chOff x="0" y="-1"/>
              <a:chExt cx="19177" cy="1237"/>
            </a:xfrm>
          </p:grpSpPr>
          <p:sp>
            <p:nvSpPr>
              <p:cNvPr id="24579" name="Rectangle 2"/>
              <p:cNvSpPr txBox="1"/>
              <p:nvPr/>
            </p:nvSpPr>
            <p:spPr>
              <a:xfrm>
                <a:off x="11710" y="223"/>
                <a:ext cx="3418" cy="7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6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0" y="0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0" y="370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0" y="719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0" y="1055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040" y="51"/>
                <a:ext cx="4020" cy="1185"/>
              </a:xfrm>
              <a:prstGeom prst="rect">
                <a:avLst/>
              </a:prstGeom>
            </p:spPr>
          </p:pic>
          <p:sp>
            <p:nvSpPr>
              <p:cNvPr id="10" name="矩形 9"/>
              <p:cNvSpPr/>
              <p:nvPr/>
            </p:nvSpPr>
            <p:spPr>
              <a:xfrm>
                <a:off x="5060" y="-1"/>
                <a:ext cx="14117" cy="1237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5060" y="1236"/>
              <a:ext cx="14117" cy="1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381125" y="2692400"/>
            <a:ext cx="101549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T. Ma, Y. Zhang, F. Wang, D. Wang, and D. Guo, “</a:t>
            </a:r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Slicing resource allocation for eMBB and URLLC in 5G RAN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,” Wireless Communications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and Mobile Computing, vol. 2020, Jan. 2020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-635"/>
            <a:ext cx="12177395" cy="891540"/>
            <a:chOff x="0" y="-1"/>
            <a:chExt cx="19177" cy="1404"/>
          </a:xfrm>
        </p:grpSpPr>
        <p:grpSp>
          <p:nvGrpSpPr>
            <p:cNvPr id="11" name="组合 10"/>
            <p:cNvGrpSpPr/>
            <p:nvPr/>
          </p:nvGrpSpPr>
          <p:grpSpPr>
            <a:xfrm>
              <a:off x="0" y="-1"/>
              <a:ext cx="19177" cy="1237"/>
              <a:chOff x="0" y="-1"/>
              <a:chExt cx="19177" cy="1237"/>
            </a:xfrm>
          </p:grpSpPr>
          <p:sp>
            <p:nvSpPr>
              <p:cNvPr id="24579" name="Rectangle 2"/>
              <p:cNvSpPr txBox="1"/>
              <p:nvPr/>
            </p:nvSpPr>
            <p:spPr>
              <a:xfrm>
                <a:off x="11710" y="223"/>
                <a:ext cx="3418" cy="7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6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0" y="0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0" y="370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0" y="719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0" y="1055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040" y="51"/>
                <a:ext cx="4020" cy="1185"/>
              </a:xfrm>
              <a:prstGeom prst="rect">
                <a:avLst/>
              </a:prstGeom>
            </p:spPr>
          </p:pic>
          <p:sp>
            <p:nvSpPr>
              <p:cNvPr id="10" name="矩形 9"/>
              <p:cNvSpPr/>
              <p:nvPr/>
            </p:nvSpPr>
            <p:spPr>
              <a:xfrm>
                <a:off x="5060" y="-1"/>
                <a:ext cx="14117" cy="1237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5060" y="1236"/>
              <a:ext cx="14117" cy="1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660400" y="1156042"/>
            <a:ext cx="2261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三、</a:t>
            </a:r>
            <a:r>
              <a:rPr lang="zh-CN" altLang="en-US" sz="2400" b="1" dirty="0"/>
              <a:t>问题建模</a:t>
            </a:r>
            <a:endParaRPr lang="zh-CN" altLang="en-US" sz="2400" b="1" dirty="0"/>
          </a:p>
        </p:txBody>
      </p:sp>
      <p:sp>
        <p:nvSpPr>
          <p:cNvPr id="47" name="文本框 46"/>
          <p:cNvSpPr txBox="1"/>
          <p:nvPr/>
        </p:nvSpPr>
        <p:spPr>
          <a:xfrm>
            <a:off x="1180416" y="2347546"/>
            <a:ext cx="91153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两阶段算法：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RB</a:t>
            </a:r>
            <a:r>
              <a:rPr lang="zh-CN" altLang="en-US" dirty="0" smtClean="0"/>
              <a:t>分配：通过将</a:t>
            </a:r>
            <a:r>
              <a:rPr lang="en-US" altLang="zh-CN" dirty="0" smtClean="0"/>
              <a:t>RB</a:t>
            </a:r>
            <a:r>
              <a:rPr lang="zh-CN" altLang="en-US" dirty="0" smtClean="0"/>
              <a:t>分配问题</a:t>
            </a:r>
            <a:r>
              <a:rPr lang="zh-CN" altLang="en-US" dirty="0"/>
              <a:t>转化为二部图的最大权重匹配</a:t>
            </a:r>
            <a:r>
              <a:rPr lang="en-US" altLang="zh-CN" dirty="0"/>
              <a:t>(maximum weight </a:t>
            </a:r>
            <a:r>
              <a:rPr lang="en-US" altLang="zh-CN" dirty="0" smtClean="0"/>
              <a:t>matching(MWM))</a:t>
            </a:r>
            <a:r>
              <a:rPr lang="zh-CN" altLang="en-US" dirty="0"/>
              <a:t>问题</a:t>
            </a:r>
            <a:r>
              <a:rPr lang="zh-CN" altLang="en-US" dirty="0" smtClean="0"/>
              <a:t>，</a:t>
            </a:r>
            <a:r>
              <a:rPr lang="zh-CN" altLang="en-US" dirty="0"/>
              <a:t>基站</a:t>
            </a:r>
            <a:r>
              <a:rPr lang="zh-CN" altLang="en-US" dirty="0" smtClean="0"/>
              <a:t>以</a:t>
            </a:r>
            <a:r>
              <a:rPr lang="zh-CN" altLang="en-US" dirty="0"/>
              <a:t>最优和时间有效的方式</a:t>
            </a:r>
            <a:r>
              <a:rPr lang="zh-CN" altLang="en-US" dirty="0" smtClean="0"/>
              <a:t>将</a:t>
            </a:r>
            <a:r>
              <a:rPr lang="en-US" altLang="zh-CN" dirty="0" smtClean="0"/>
              <a:t>RB</a:t>
            </a:r>
            <a:r>
              <a:rPr lang="zh-CN" altLang="en-US" dirty="0" smtClean="0"/>
              <a:t>分配给</a:t>
            </a:r>
            <a:r>
              <a:rPr lang="en-US" altLang="zh-CN" dirty="0" smtClean="0"/>
              <a:t>V-UE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C-UE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功率控制：</a:t>
            </a:r>
            <a:r>
              <a:rPr lang="zh-CN" altLang="en-US" dirty="0"/>
              <a:t>基于第一阶段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RB</a:t>
            </a:r>
            <a:r>
              <a:rPr lang="zh-CN" altLang="en-US" dirty="0" smtClean="0"/>
              <a:t>分配</a:t>
            </a:r>
            <a:r>
              <a:rPr lang="zh-CN" altLang="en-US" dirty="0"/>
              <a:t>结果，基站进一步优化调整</a:t>
            </a:r>
            <a:r>
              <a:rPr lang="zh-CN" altLang="en-US" dirty="0" smtClean="0"/>
              <a:t>每个</a:t>
            </a:r>
            <a:r>
              <a:rPr lang="en-US" altLang="zh-CN" dirty="0"/>
              <a:t>V-UE</a:t>
            </a:r>
            <a:r>
              <a:rPr lang="zh-CN" altLang="en-US" dirty="0" smtClean="0"/>
              <a:t>和</a:t>
            </a:r>
            <a:r>
              <a:rPr lang="en-US" altLang="zh-CN" dirty="0"/>
              <a:t>C-UE</a:t>
            </a:r>
            <a:r>
              <a:rPr lang="zh-CN" altLang="en-US" dirty="0" smtClean="0"/>
              <a:t>的</a:t>
            </a:r>
            <a:r>
              <a:rPr lang="zh-CN" altLang="en-US" dirty="0"/>
              <a:t>发射功率。这是通过将功率控制问题转化为凸优化问题来实现的，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60608" y="1735769"/>
            <a:ext cx="238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问题解决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030460" y="114935"/>
            <a:ext cx="19380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问题建模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Content Placeholder 5"/>
          <p:cNvSpPr txBox="1"/>
          <p:nvPr/>
        </p:nvSpPr>
        <p:spPr>
          <a:xfrm flipH="1">
            <a:off x="3657600" y="2472690"/>
            <a:ext cx="4876800" cy="1911985"/>
          </a:xfrm>
          <a:prstGeom prst="rect">
            <a:avLst/>
          </a:prstGeom>
          <a:solidFill>
            <a:srgbClr val="AF291F"/>
          </a:solidFill>
          <a:ln w="9525">
            <a:noFill/>
          </a:ln>
        </p:spPr>
        <p:txBody>
          <a:bodyPr anchor="b"/>
          <a:p>
            <a:pPr algn="ctr">
              <a:lnSpc>
                <a:spcPct val="70000"/>
              </a:lnSpc>
            </a:pPr>
            <a:r>
              <a:rPr lang="en-US" altLang="zh-CN" sz="7200">
                <a:solidFill>
                  <a:schemeClr val="bg1"/>
                </a:solidFill>
                <a:latin typeface="Segoe UI Semilight" panose="020B0402040204020203" pitchFamily="34" charset="0"/>
                <a:ea typeface="宋体" panose="02010600030101010101" pitchFamily="2" charset="-122"/>
              </a:rPr>
              <a:t>THANKS</a:t>
            </a:r>
            <a:r>
              <a:rPr lang="en-US" altLang="zh-CN" sz="8800">
                <a:solidFill>
                  <a:schemeClr val="bg1"/>
                </a:solidFill>
                <a:latin typeface="Segoe UI Semilight" panose="020B0402040204020203" pitchFamily="34" charset="0"/>
                <a:ea typeface="宋体" panose="02010600030101010101" pitchFamily="2" charset="-122"/>
              </a:rPr>
              <a:t>!</a:t>
            </a:r>
            <a:endParaRPr lang="en-GB" altLang="zh-CN" sz="8800">
              <a:solidFill>
                <a:schemeClr val="bg1"/>
              </a:solidFill>
              <a:latin typeface="Segoe UI Semilight" panose="020B0402040204020203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组合 12"/>
          <p:cNvGrpSpPr/>
          <p:nvPr/>
        </p:nvGrpSpPr>
        <p:grpSpPr>
          <a:xfrm>
            <a:off x="0" y="-635"/>
            <a:ext cx="12177395" cy="891540"/>
            <a:chOff x="0" y="-1"/>
            <a:chExt cx="19177" cy="1404"/>
          </a:xfrm>
        </p:grpSpPr>
        <p:grpSp>
          <p:nvGrpSpPr>
            <p:cNvPr id="11" name="组合 10"/>
            <p:cNvGrpSpPr/>
            <p:nvPr/>
          </p:nvGrpSpPr>
          <p:grpSpPr>
            <a:xfrm>
              <a:off x="0" y="-1"/>
              <a:ext cx="19177" cy="1237"/>
              <a:chOff x="0" y="-1"/>
              <a:chExt cx="19177" cy="1237"/>
            </a:xfrm>
          </p:grpSpPr>
          <p:sp>
            <p:nvSpPr>
              <p:cNvPr id="24579" name="Rectangle 2"/>
              <p:cNvSpPr txBox="1"/>
              <p:nvPr/>
            </p:nvSpPr>
            <p:spPr>
              <a:xfrm>
                <a:off x="11710" y="223"/>
                <a:ext cx="3418" cy="7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6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0" y="0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0" y="370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0" y="719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0" y="1055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040" y="51"/>
                <a:ext cx="4020" cy="1185"/>
              </a:xfrm>
              <a:prstGeom prst="rect">
                <a:avLst/>
              </a:prstGeom>
            </p:spPr>
          </p:pic>
          <p:sp>
            <p:nvSpPr>
              <p:cNvPr id="10" name="矩形 9"/>
              <p:cNvSpPr/>
              <p:nvPr/>
            </p:nvSpPr>
            <p:spPr>
              <a:xfrm>
                <a:off x="5060" y="-1"/>
                <a:ext cx="14117" cy="1237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5060" y="1236"/>
              <a:ext cx="14117" cy="1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798320" y="1535430"/>
            <a:ext cx="8378724" cy="2170144"/>
            <a:chOff x="1642" y="2686"/>
            <a:chExt cx="10548" cy="2732"/>
          </a:xfrm>
        </p:grpSpPr>
        <p:cxnSp>
          <p:nvCxnSpPr>
            <p:cNvPr id="38" name="直接连接符 37"/>
            <p:cNvCxnSpPr/>
            <p:nvPr>
              <p:custDataLst>
                <p:tags r:id="rId2"/>
              </p:custDataLst>
            </p:nvPr>
          </p:nvCxnSpPr>
          <p:spPr>
            <a:xfrm>
              <a:off x="5404" y="3140"/>
              <a:ext cx="619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1642" y="2686"/>
              <a:ext cx="2464" cy="1341"/>
              <a:chOff x="1048" y="2996"/>
              <a:chExt cx="2464" cy="1341"/>
            </a:xfrm>
          </p:grpSpPr>
          <p:sp>
            <p:nvSpPr>
              <p:cNvPr id="17" name="文本框 16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048" y="2996"/>
                <a:ext cx="2187" cy="908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p>
                <a:pPr algn="r"/>
                <a:r>
                  <a:rPr lang="zh-CN" altLang="en-US" sz="3300" b="1" spc="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目录</a:t>
                </a:r>
                <a:endParaRPr lang="zh-CN" altLang="en-US" sz="33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9" name="文本框 18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048" y="3903"/>
                <a:ext cx="2187" cy="435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p>
                <a:pPr algn="r"/>
                <a:r>
                  <a:rPr lang="en-US" altLang="zh-CN" sz="1350" spc="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CONTENTS</a:t>
                </a:r>
                <a:endParaRPr lang="en-US" altLang="zh-CN" sz="135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0" name="矩形 19"/>
              <p:cNvSpPr/>
              <p:nvPr>
                <p:custDataLst>
                  <p:tags r:id="rId5"/>
                </p:custDataLst>
              </p:nvPr>
            </p:nvSpPr>
            <p:spPr>
              <a:xfrm>
                <a:off x="3422" y="3140"/>
                <a:ext cx="90" cy="109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1" name="文本框 20"/>
            <p:cNvSpPr txBox="1"/>
            <p:nvPr>
              <p:custDataLst>
                <p:tags r:id="rId6"/>
              </p:custDataLst>
            </p:nvPr>
          </p:nvSpPr>
          <p:spPr>
            <a:xfrm>
              <a:off x="5500" y="3208"/>
              <a:ext cx="1132" cy="121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p>
              <a:r>
                <a:rPr lang="en-US" altLang="zh-CN" sz="3300" b="1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01.</a:t>
              </a:r>
              <a:endParaRPr lang="en-US" altLang="zh-CN" sz="33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2" name="文本框 21"/>
            <p:cNvSpPr txBox="1"/>
            <p:nvPr>
              <p:custDataLst>
                <p:tags r:id="rId7"/>
              </p:custDataLst>
            </p:nvPr>
          </p:nvSpPr>
          <p:spPr>
            <a:xfrm>
              <a:off x="6811" y="3078"/>
              <a:ext cx="5015" cy="1213"/>
            </a:xfrm>
            <a:prstGeom prst="rect">
              <a:avLst/>
            </a:prstGeom>
            <a:noFill/>
          </p:spPr>
          <p:txBody>
            <a:bodyPr wrap="square" bIns="35242" rtlCol="0" anchor="ctr" anchorCtr="0"/>
            <a:p>
              <a:pPr marL="0" indent="0" algn="l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zh-CN" altLang="en-US" sz="28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背景</a:t>
              </a:r>
              <a:r>
                <a:rPr lang="zh-CN" altLang="en-US" sz="28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介绍</a:t>
              </a:r>
              <a:endPara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>
              <p:custDataLst>
                <p:tags r:id="rId8"/>
              </p:custDataLst>
            </p:nvPr>
          </p:nvSpPr>
          <p:spPr>
            <a:xfrm>
              <a:off x="5500" y="4208"/>
              <a:ext cx="1132" cy="121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p>
              <a:r>
                <a:rPr lang="en-US" altLang="zh-CN" sz="3300" b="1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02.</a:t>
              </a:r>
              <a:endParaRPr lang="en-US" altLang="zh-CN" sz="33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>
              <p:custDataLst>
                <p:tags r:id="rId9"/>
              </p:custDataLst>
            </p:nvPr>
          </p:nvSpPr>
          <p:spPr>
            <a:xfrm>
              <a:off x="6811" y="4109"/>
              <a:ext cx="5379" cy="1082"/>
            </a:xfrm>
            <a:prstGeom prst="rect">
              <a:avLst/>
            </a:prstGeom>
            <a:noFill/>
          </p:spPr>
          <p:txBody>
            <a:bodyPr wrap="square" bIns="35242" rtlCol="0" anchor="ctr" anchorCtr="0"/>
            <a:p>
              <a:pPr marL="0" indent="0" algn="l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SzPct val="100000"/>
              </a:pPr>
              <a:r>
                <a:rPr lang="zh-CN" altLang="en-US" sz="28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系统</a:t>
              </a:r>
              <a:r>
                <a:rPr lang="zh-CN" altLang="en-US" sz="28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微软雅黑" panose="020B0503020204020204" pitchFamily="34" charset="-122"/>
                  <a:sym typeface="Arial" panose="020B0604020202020204" pitchFamily="34" charset="0"/>
                </a:rPr>
                <a:t>模型</a:t>
              </a:r>
              <a:endPara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4862893" y="3525476"/>
            <a:ext cx="899196" cy="961154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33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  <a:endParaRPr lang="en-US" altLang="zh-CN" sz="33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11"/>
            </p:custDataLst>
          </p:nvPr>
        </p:nvSpPr>
        <p:spPr>
          <a:xfrm>
            <a:off x="5897926" y="3411904"/>
            <a:ext cx="4272768" cy="859479"/>
          </a:xfrm>
          <a:prstGeom prst="rect">
            <a:avLst/>
          </a:prstGeom>
          <a:noFill/>
        </p:spPr>
        <p:txBody>
          <a:bodyPr wrap="square" bIns="35242" rtlCol="0" anchor="ctr" anchorCtr="0"/>
          <a:p>
            <a:pPr marL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问题建模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4862893" y="4271601"/>
            <a:ext cx="899196" cy="961154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33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04.</a:t>
            </a:r>
            <a:endParaRPr lang="en-US" altLang="zh-CN" sz="33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3"/>
            </p:custDataLst>
          </p:nvPr>
        </p:nvSpPr>
        <p:spPr>
          <a:xfrm>
            <a:off x="5897926" y="4184064"/>
            <a:ext cx="4272768" cy="859479"/>
          </a:xfrm>
          <a:prstGeom prst="rect">
            <a:avLst/>
          </a:prstGeom>
          <a:noFill/>
        </p:spPr>
        <p:txBody>
          <a:bodyPr wrap="square" bIns="35242" rtlCol="0" anchor="ctr" anchorCtr="0"/>
          <a:p>
            <a:pPr marL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仿真结果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分析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14"/>
            </p:custDataLst>
          </p:nvPr>
        </p:nvSpPr>
        <p:spPr>
          <a:xfrm>
            <a:off x="4862893" y="5020266"/>
            <a:ext cx="899196" cy="961154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sz="33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05.</a:t>
            </a:r>
            <a:endParaRPr lang="en-US" altLang="zh-CN" sz="33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15"/>
            </p:custDataLst>
          </p:nvPr>
        </p:nvSpPr>
        <p:spPr>
          <a:xfrm>
            <a:off x="5897926" y="4904789"/>
            <a:ext cx="4272768" cy="859479"/>
          </a:xfrm>
          <a:prstGeom prst="rect">
            <a:avLst/>
          </a:prstGeom>
          <a:noFill/>
        </p:spPr>
        <p:txBody>
          <a:bodyPr wrap="square" bIns="35242" rtlCol="0" anchor="ctr" anchorCtr="0"/>
          <a:p>
            <a:pPr marL="0"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思考与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启示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组合 12"/>
          <p:cNvGrpSpPr/>
          <p:nvPr/>
        </p:nvGrpSpPr>
        <p:grpSpPr>
          <a:xfrm>
            <a:off x="0" y="-635"/>
            <a:ext cx="12177395" cy="891540"/>
            <a:chOff x="0" y="-1"/>
            <a:chExt cx="19177" cy="1404"/>
          </a:xfrm>
        </p:grpSpPr>
        <p:grpSp>
          <p:nvGrpSpPr>
            <p:cNvPr id="11" name="组合 10"/>
            <p:cNvGrpSpPr/>
            <p:nvPr/>
          </p:nvGrpSpPr>
          <p:grpSpPr>
            <a:xfrm>
              <a:off x="0" y="-1"/>
              <a:ext cx="19177" cy="1237"/>
              <a:chOff x="0" y="-1"/>
              <a:chExt cx="19177" cy="1237"/>
            </a:xfrm>
          </p:grpSpPr>
          <p:sp>
            <p:nvSpPr>
              <p:cNvPr id="24579" name="Rectangle 2"/>
              <p:cNvSpPr txBox="1"/>
              <p:nvPr/>
            </p:nvSpPr>
            <p:spPr>
              <a:xfrm>
                <a:off x="11710" y="223"/>
                <a:ext cx="3418" cy="7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6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0" y="0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0" y="370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0" y="719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0" y="1055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040" y="51"/>
                <a:ext cx="4020" cy="1185"/>
              </a:xfrm>
              <a:prstGeom prst="rect">
                <a:avLst/>
              </a:prstGeom>
            </p:spPr>
          </p:pic>
          <p:sp>
            <p:nvSpPr>
              <p:cNvPr id="10" name="矩形 9"/>
              <p:cNvSpPr/>
              <p:nvPr/>
            </p:nvSpPr>
            <p:spPr>
              <a:xfrm>
                <a:off x="5060" y="-1"/>
                <a:ext cx="14117" cy="1237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5060" y="1236"/>
              <a:ext cx="14117" cy="1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21665" y="1243965"/>
            <a:ext cx="2261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一、背景</a:t>
            </a:r>
            <a:r>
              <a:rPr lang="zh-CN" altLang="en-US" sz="2400" b="1"/>
              <a:t>介绍</a:t>
            </a:r>
            <a:endParaRPr lang="zh-CN" altLang="en-US" sz="2400" b="1"/>
          </a:p>
        </p:txBody>
      </p:sp>
      <p:sp>
        <p:nvSpPr>
          <p:cNvPr id="18" name="文本框 17"/>
          <p:cNvSpPr txBox="1"/>
          <p:nvPr/>
        </p:nvSpPr>
        <p:spPr>
          <a:xfrm>
            <a:off x="6282690" y="2751455"/>
            <a:ext cx="3831590" cy="20275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altLang="zh-CN"/>
              <a:t>5G</a:t>
            </a:r>
            <a:r>
              <a:rPr lang="zh-CN" altLang="en-US"/>
              <a:t>及后续演进网络需要面对垂直行业用户，对于垂直行业的</a:t>
            </a:r>
            <a:r>
              <a:rPr lang="zh-CN" altLang="en-US"/>
              <a:t>不同服务需求，在进行资源分配时不仅要考虑系统的吞吐量、频谱效率等，还需考虑时延敏感型业务的时延要求。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286635" y="4779010"/>
            <a:ext cx="23983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图</a:t>
            </a:r>
            <a:r>
              <a:rPr lang="en-US" altLang="zh-CN" sz="1400"/>
              <a:t>1 5G</a:t>
            </a:r>
            <a:r>
              <a:rPr lang="zh-CN" altLang="en-US" sz="1400"/>
              <a:t>的部分垂直行业</a:t>
            </a:r>
            <a:r>
              <a:rPr lang="zh-CN" altLang="en-US" sz="1400"/>
              <a:t>用户</a:t>
            </a:r>
            <a:endParaRPr lang="zh-CN" altLang="en-US" sz="1400"/>
          </a:p>
        </p:txBody>
      </p:sp>
      <p:grpSp>
        <p:nvGrpSpPr>
          <p:cNvPr id="25" name="组合 24"/>
          <p:cNvGrpSpPr/>
          <p:nvPr/>
        </p:nvGrpSpPr>
        <p:grpSpPr>
          <a:xfrm>
            <a:off x="1704975" y="2415540"/>
            <a:ext cx="3488690" cy="2238375"/>
            <a:chOff x="3454" y="4092"/>
            <a:chExt cx="4840" cy="2985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9" y="4221"/>
              <a:ext cx="1320" cy="1035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54" y="5660"/>
              <a:ext cx="1183" cy="1417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/>
            <a:srcRect t="6984"/>
            <a:stretch>
              <a:fillRect/>
            </a:stretch>
          </p:blipFill>
          <p:spPr>
            <a:xfrm>
              <a:off x="4974" y="6054"/>
              <a:ext cx="1575" cy="879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74" y="5499"/>
              <a:ext cx="1320" cy="1455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/>
            <a:srcRect l="5507" t="1775"/>
            <a:stretch>
              <a:fillRect/>
            </a:stretch>
          </p:blipFill>
          <p:spPr>
            <a:xfrm>
              <a:off x="6549" y="4092"/>
              <a:ext cx="699" cy="1406"/>
            </a:xfrm>
            <a:prstGeom prst="rect">
              <a:avLst/>
            </a:prstGeom>
          </p:spPr>
        </p:pic>
      </p:grpSp>
      <p:sp>
        <p:nvSpPr>
          <p:cNvPr id="26" name="文本框 25"/>
          <p:cNvSpPr txBox="1"/>
          <p:nvPr/>
        </p:nvSpPr>
        <p:spPr>
          <a:xfrm>
            <a:off x="10114280" y="116840"/>
            <a:ext cx="19558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背景介绍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组合 12"/>
          <p:cNvGrpSpPr/>
          <p:nvPr/>
        </p:nvGrpSpPr>
        <p:grpSpPr>
          <a:xfrm>
            <a:off x="0" y="-635"/>
            <a:ext cx="12177395" cy="891540"/>
            <a:chOff x="0" y="-1"/>
            <a:chExt cx="19177" cy="1404"/>
          </a:xfrm>
        </p:grpSpPr>
        <p:grpSp>
          <p:nvGrpSpPr>
            <p:cNvPr id="11" name="组合 10"/>
            <p:cNvGrpSpPr/>
            <p:nvPr/>
          </p:nvGrpSpPr>
          <p:grpSpPr>
            <a:xfrm>
              <a:off x="0" y="-1"/>
              <a:ext cx="19177" cy="1237"/>
              <a:chOff x="0" y="-1"/>
              <a:chExt cx="19177" cy="1237"/>
            </a:xfrm>
          </p:grpSpPr>
          <p:sp>
            <p:nvSpPr>
              <p:cNvPr id="24579" name="Rectangle 2"/>
              <p:cNvSpPr txBox="1"/>
              <p:nvPr/>
            </p:nvSpPr>
            <p:spPr>
              <a:xfrm>
                <a:off x="11710" y="223"/>
                <a:ext cx="3418" cy="7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6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0" y="0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0" y="370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0" y="719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0" y="1055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040" y="51"/>
                <a:ext cx="4020" cy="1185"/>
              </a:xfrm>
              <a:prstGeom prst="rect">
                <a:avLst/>
              </a:prstGeom>
            </p:spPr>
          </p:pic>
          <p:sp>
            <p:nvSpPr>
              <p:cNvPr id="10" name="矩形 9"/>
              <p:cNvSpPr/>
              <p:nvPr/>
            </p:nvSpPr>
            <p:spPr>
              <a:xfrm>
                <a:off x="5060" y="-1"/>
                <a:ext cx="14117" cy="1237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5060" y="1236"/>
              <a:ext cx="14117" cy="1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21665" y="1243965"/>
            <a:ext cx="2261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二、系统模型</a:t>
            </a:r>
            <a:endParaRPr lang="zh-CN" altLang="en-US" sz="2400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420" y="2146300"/>
            <a:ext cx="4107180" cy="27889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33465" y="2387600"/>
            <a:ext cx="4399915" cy="2306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单小区下行OFDMA系统，总带宽为</a:t>
            </a:r>
            <a:r>
              <a:rPr lang="en-US" altLang="zh-CN"/>
              <a:t>NB</a:t>
            </a:r>
            <a:endParaRPr lang="zh-CN" altLang="en-US"/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K个</a:t>
            </a:r>
            <a:r>
              <a:rPr lang="zh-CN" altLang="en-US"/>
              <a:t>用户在基站覆盖范围内随机分布</a:t>
            </a:r>
            <a:endParaRPr lang="zh-CN" altLang="en-US"/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eMBB</a:t>
            </a:r>
            <a:r>
              <a:rPr lang="zh-CN" altLang="en-US"/>
              <a:t>和</a:t>
            </a:r>
            <a:r>
              <a:rPr lang="en-US" altLang="zh-CN"/>
              <a:t>URLLC</a:t>
            </a:r>
            <a:r>
              <a:rPr lang="zh-CN" altLang="en-US"/>
              <a:t>两个</a:t>
            </a:r>
            <a:r>
              <a:rPr lang="zh-CN" altLang="en-US"/>
              <a:t>切片</a:t>
            </a:r>
            <a:endParaRPr lang="zh-CN" altLang="en-US"/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调度周期为1个TTI（</a:t>
            </a:r>
            <a:r>
              <a:rPr lang="zh-CN" altLang="en-US"/>
              <a:t>固定）</a:t>
            </a:r>
            <a:endParaRPr lang="zh-CN" altLang="en-US"/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可调度</a:t>
            </a:r>
            <a:r>
              <a:rPr lang="zh-CN" altLang="en-US"/>
              <a:t>资源为N个带宽为B的子载波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464435" y="4002405"/>
            <a:ext cx="6553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slice 1</a:t>
            </a:r>
            <a:endParaRPr lang="en-US" altLang="zh-CN" sz="1200"/>
          </a:p>
        </p:txBody>
      </p:sp>
      <p:sp>
        <p:nvSpPr>
          <p:cNvPr id="15" name="文本框 14"/>
          <p:cNvSpPr txBox="1"/>
          <p:nvPr/>
        </p:nvSpPr>
        <p:spPr>
          <a:xfrm>
            <a:off x="4425950" y="4076700"/>
            <a:ext cx="6553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slice 2</a:t>
            </a:r>
            <a:endParaRPr lang="en-US" altLang="zh-CN" sz="1200"/>
          </a:p>
        </p:txBody>
      </p:sp>
      <p:sp>
        <p:nvSpPr>
          <p:cNvPr id="19" name="文本框 18"/>
          <p:cNvSpPr txBox="1"/>
          <p:nvPr/>
        </p:nvSpPr>
        <p:spPr>
          <a:xfrm>
            <a:off x="3106420" y="4986020"/>
            <a:ext cx="13138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图</a:t>
            </a:r>
            <a:r>
              <a:rPr lang="en-US" altLang="zh-CN" sz="1400"/>
              <a:t>2  </a:t>
            </a:r>
            <a:r>
              <a:rPr lang="zh-CN" altLang="en-US" sz="1400"/>
              <a:t>系统</a:t>
            </a:r>
            <a:r>
              <a:rPr lang="zh-CN" altLang="en-US" sz="1400"/>
              <a:t>模型</a:t>
            </a:r>
            <a:endParaRPr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10114280" y="116840"/>
            <a:ext cx="19558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系统模型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组合 12"/>
          <p:cNvGrpSpPr/>
          <p:nvPr/>
        </p:nvGrpSpPr>
        <p:grpSpPr>
          <a:xfrm>
            <a:off x="0" y="-635"/>
            <a:ext cx="12177395" cy="891540"/>
            <a:chOff x="0" y="-1"/>
            <a:chExt cx="19177" cy="1404"/>
          </a:xfrm>
        </p:grpSpPr>
        <p:grpSp>
          <p:nvGrpSpPr>
            <p:cNvPr id="11" name="组合 10"/>
            <p:cNvGrpSpPr/>
            <p:nvPr/>
          </p:nvGrpSpPr>
          <p:grpSpPr>
            <a:xfrm>
              <a:off x="0" y="-1"/>
              <a:ext cx="19177" cy="1237"/>
              <a:chOff x="0" y="-1"/>
              <a:chExt cx="19177" cy="1237"/>
            </a:xfrm>
          </p:grpSpPr>
          <p:sp>
            <p:nvSpPr>
              <p:cNvPr id="24579" name="Rectangle 2"/>
              <p:cNvSpPr txBox="1"/>
              <p:nvPr/>
            </p:nvSpPr>
            <p:spPr>
              <a:xfrm>
                <a:off x="11710" y="223"/>
                <a:ext cx="3418" cy="7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6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0" y="0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0" y="370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0" y="719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0" y="1055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040" y="51"/>
                <a:ext cx="4020" cy="1185"/>
              </a:xfrm>
              <a:prstGeom prst="rect">
                <a:avLst/>
              </a:prstGeom>
            </p:spPr>
          </p:pic>
          <p:sp>
            <p:nvSpPr>
              <p:cNvPr id="10" name="矩形 9"/>
              <p:cNvSpPr/>
              <p:nvPr/>
            </p:nvSpPr>
            <p:spPr>
              <a:xfrm>
                <a:off x="5060" y="-1"/>
                <a:ext cx="14117" cy="1237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5060" y="1236"/>
              <a:ext cx="14117" cy="1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31190" y="1243965"/>
            <a:ext cx="2261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三、问题建模</a:t>
            </a:r>
            <a:endParaRPr lang="zh-CN" altLang="en-US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882650" y="2117725"/>
            <a:ext cx="4248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b="1"/>
              <a:t>eMBB</a:t>
            </a:r>
            <a:r>
              <a:rPr lang="zh-CN" altLang="en-US" b="1"/>
              <a:t>切片（</a:t>
            </a:r>
            <a:r>
              <a:rPr lang="en-US" altLang="zh-CN" b="1"/>
              <a:t>Th</a:t>
            </a:r>
            <a:r>
              <a:rPr lang="zh-CN" altLang="en-US" b="1"/>
              <a:t>roughput Priority）</a:t>
            </a:r>
            <a:endParaRPr lang="zh-CN" altLang="en-US" b="1"/>
          </a:p>
        </p:txBody>
      </p:sp>
      <p:sp>
        <p:nvSpPr>
          <p:cNvPr id="8" name="文本框 7"/>
          <p:cNvSpPr txBox="1"/>
          <p:nvPr/>
        </p:nvSpPr>
        <p:spPr>
          <a:xfrm>
            <a:off x="6443345" y="2117725"/>
            <a:ext cx="3406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b="1"/>
              <a:t>URLLC</a:t>
            </a:r>
            <a:r>
              <a:rPr lang="zh-CN" altLang="en-US" b="1"/>
              <a:t>切片</a:t>
            </a:r>
            <a:r>
              <a:rPr lang="en-US" altLang="zh-CN" b="1"/>
              <a:t>(Delay Priority)</a:t>
            </a:r>
            <a:endParaRPr lang="en-US" altLang="zh-CN" b="1"/>
          </a:p>
        </p:txBody>
      </p:sp>
      <p:grpSp>
        <p:nvGrpSpPr>
          <p:cNvPr id="21" name="组合 20"/>
          <p:cNvGrpSpPr/>
          <p:nvPr/>
        </p:nvGrpSpPr>
        <p:grpSpPr>
          <a:xfrm>
            <a:off x="1279525" y="3133725"/>
            <a:ext cx="3634105" cy="2374900"/>
            <a:chOff x="2235" y="4219"/>
            <a:chExt cx="5724" cy="3752"/>
          </a:xfrm>
        </p:grpSpPr>
        <p:pic>
          <p:nvPicPr>
            <p:cNvPr id="14" name="图片 1"/>
            <p:cNvPicPr>
              <a:picLocks noChangeAspect="1"/>
            </p:cNvPicPr>
            <p:nvPr/>
          </p:nvPicPr>
          <p:blipFill>
            <a:blip r:embed="rId2"/>
            <a:srcRect r="9973"/>
            <a:stretch>
              <a:fillRect/>
            </a:stretch>
          </p:blipFill>
          <p:spPr>
            <a:xfrm>
              <a:off x="2235" y="4219"/>
              <a:ext cx="5624" cy="10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图片 2"/>
            <p:cNvPicPr>
              <a:picLocks noChangeAspect="1"/>
            </p:cNvPicPr>
            <p:nvPr/>
          </p:nvPicPr>
          <p:blipFill>
            <a:blip r:embed="rId3"/>
            <a:srcRect t="6051" r="15137"/>
            <a:stretch>
              <a:fillRect/>
            </a:stretch>
          </p:blipFill>
          <p:spPr>
            <a:xfrm>
              <a:off x="2235" y="5435"/>
              <a:ext cx="5724" cy="253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" name="图片 3"/>
          <p:cNvPicPr>
            <a:picLocks noChangeAspect="1"/>
          </p:cNvPicPr>
          <p:nvPr/>
        </p:nvPicPr>
        <p:blipFill>
          <a:blip r:embed="rId4"/>
          <a:srcRect t="22186" r="9925" b="9325"/>
          <a:stretch>
            <a:fillRect/>
          </a:stretch>
        </p:blipFill>
        <p:spPr>
          <a:xfrm>
            <a:off x="6944995" y="4483100"/>
            <a:ext cx="4217035" cy="44704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文本框 16"/>
          <p:cNvSpPr txBox="1"/>
          <p:nvPr/>
        </p:nvSpPr>
        <p:spPr>
          <a:xfrm>
            <a:off x="6836410" y="2571115"/>
            <a:ext cx="3138805" cy="11239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数据到达速率服从泊松分布</a:t>
            </a:r>
            <a:endParaRPr lang="zh-CN" altLang="en-US" sz="1600"/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数据包的长度服从指数分布</a:t>
            </a:r>
            <a:endParaRPr lang="zh-CN" altLang="en-US" sz="1600"/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M/M/1</a:t>
            </a:r>
            <a:r>
              <a:rPr lang="zh-CN" altLang="en-US" sz="1600">
                <a:sym typeface="+mn-ea"/>
              </a:rPr>
              <a:t>系统</a:t>
            </a:r>
            <a:endParaRPr lang="zh-CN" altLang="en-US" sz="1600"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2740" y="3448050"/>
            <a:ext cx="2125345" cy="78359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279525" y="2735580"/>
            <a:ext cx="29692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用户</a:t>
            </a:r>
            <a:r>
              <a:rPr lang="en-US" altLang="zh-CN" sz="1600"/>
              <a:t> k </a:t>
            </a:r>
            <a:r>
              <a:rPr lang="zh-CN" altLang="en-US" sz="1600"/>
              <a:t>的数据速率可表示为：</a:t>
            </a:r>
            <a:endParaRPr lang="zh-CN" altLang="en-US" sz="1600"/>
          </a:p>
        </p:txBody>
      </p:sp>
      <p:sp>
        <p:nvSpPr>
          <p:cNvPr id="26" name="文本框 25"/>
          <p:cNvSpPr txBox="1"/>
          <p:nvPr/>
        </p:nvSpPr>
        <p:spPr>
          <a:xfrm>
            <a:off x="10114280" y="116840"/>
            <a:ext cx="19558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问题建模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组合 12"/>
          <p:cNvGrpSpPr/>
          <p:nvPr/>
        </p:nvGrpSpPr>
        <p:grpSpPr>
          <a:xfrm>
            <a:off x="0" y="-635"/>
            <a:ext cx="12177395" cy="891540"/>
            <a:chOff x="0" y="-1"/>
            <a:chExt cx="19177" cy="1404"/>
          </a:xfrm>
        </p:grpSpPr>
        <p:grpSp>
          <p:nvGrpSpPr>
            <p:cNvPr id="11" name="组合 10"/>
            <p:cNvGrpSpPr/>
            <p:nvPr/>
          </p:nvGrpSpPr>
          <p:grpSpPr>
            <a:xfrm>
              <a:off x="0" y="-1"/>
              <a:ext cx="19177" cy="1237"/>
              <a:chOff x="0" y="-1"/>
              <a:chExt cx="19177" cy="1237"/>
            </a:xfrm>
          </p:grpSpPr>
          <p:sp>
            <p:nvSpPr>
              <p:cNvPr id="24579" name="Rectangle 2"/>
              <p:cNvSpPr txBox="1"/>
              <p:nvPr/>
            </p:nvSpPr>
            <p:spPr>
              <a:xfrm>
                <a:off x="11710" y="223"/>
                <a:ext cx="3418" cy="7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6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0" y="0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0" y="370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0" y="719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0" y="1055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040" y="51"/>
                <a:ext cx="4020" cy="1185"/>
              </a:xfrm>
              <a:prstGeom prst="rect">
                <a:avLst/>
              </a:prstGeom>
            </p:spPr>
          </p:pic>
          <p:sp>
            <p:nvSpPr>
              <p:cNvPr id="10" name="矩形 9"/>
              <p:cNvSpPr/>
              <p:nvPr/>
            </p:nvSpPr>
            <p:spPr>
              <a:xfrm>
                <a:off x="5060" y="-1"/>
                <a:ext cx="14117" cy="1237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5060" y="1236"/>
              <a:ext cx="14117" cy="1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8" name="图片 4"/>
          <p:cNvPicPr>
            <a:picLocks noChangeAspect="1"/>
          </p:cNvPicPr>
          <p:nvPr/>
        </p:nvPicPr>
        <p:blipFill>
          <a:blip r:embed="rId2"/>
          <a:srcRect t="3227" r="12708" b="812"/>
          <a:stretch>
            <a:fillRect/>
          </a:stretch>
        </p:blipFill>
        <p:spPr>
          <a:xfrm>
            <a:off x="2310130" y="1513205"/>
            <a:ext cx="3755390" cy="437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6900545" y="1582420"/>
            <a:ext cx="34505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最大化系统的频谱效率</a:t>
            </a:r>
            <a:endParaRPr lang="zh-CN" altLang="en-US" sz="1600"/>
          </a:p>
        </p:txBody>
      </p:sp>
      <p:sp>
        <p:nvSpPr>
          <p:cNvPr id="15" name="右箭头 14"/>
          <p:cNvSpPr/>
          <p:nvPr/>
        </p:nvSpPr>
        <p:spPr>
          <a:xfrm>
            <a:off x="6132195" y="1713230"/>
            <a:ext cx="554990" cy="75565"/>
          </a:xfrm>
          <a:prstGeom prst="rightArrow">
            <a:avLst>
              <a:gd name="adj1" fmla="val 50000"/>
              <a:gd name="adj2" fmla="val 18319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900545" y="2441575"/>
            <a:ext cx="34505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eMBB</a:t>
            </a:r>
            <a:r>
              <a:rPr lang="zh-CN" altLang="en-US" sz="1600"/>
              <a:t>切片内用户的速率</a:t>
            </a:r>
            <a:r>
              <a:rPr lang="zh-CN" altLang="en-US" sz="1600"/>
              <a:t>约束</a:t>
            </a:r>
            <a:endParaRPr lang="zh-CN" altLang="en-US" sz="1600"/>
          </a:p>
        </p:txBody>
      </p:sp>
      <p:sp>
        <p:nvSpPr>
          <p:cNvPr id="22" name="文本框 21"/>
          <p:cNvSpPr txBox="1"/>
          <p:nvPr/>
        </p:nvSpPr>
        <p:spPr>
          <a:xfrm>
            <a:off x="6900545" y="3100070"/>
            <a:ext cx="34505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URLLC</a:t>
            </a:r>
            <a:r>
              <a:rPr lang="zh-CN" altLang="en-US" sz="1600"/>
              <a:t>切片内用户的时延</a:t>
            </a:r>
            <a:r>
              <a:rPr lang="zh-CN" altLang="en-US" sz="1600"/>
              <a:t>约束</a:t>
            </a:r>
            <a:endParaRPr lang="zh-CN" altLang="en-US" sz="1600"/>
          </a:p>
        </p:txBody>
      </p:sp>
      <p:sp>
        <p:nvSpPr>
          <p:cNvPr id="23" name="右箭头 22"/>
          <p:cNvSpPr/>
          <p:nvPr/>
        </p:nvSpPr>
        <p:spPr>
          <a:xfrm>
            <a:off x="6132195" y="2572385"/>
            <a:ext cx="554990" cy="75565"/>
          </a:xfrm>
          <a:prstGeom prst="rightArrow">
            <a:avLst>
              <a:gd name="adj1" fmla="val 50000"/>
              <a:gd name="adj2" fmla="val 18319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6132195" y="3230880"/>
            <a:ext cx="554990" cy="75565"/>
          </a:xfrm>
          <a:prstGeom prst="rightArrow">
            <a:avLst>
              <a:gd name="adj1" fmla="val 50000"/>
              <a:gd name="adj2" fmla="val 18319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195" y="3811905"/>
            <a:ext cx="266700" cy="1933575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7031990" y="4312285"/>
            <a:ext cx="2978150" cy="779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 sz="1600"/>
              <a:t>所有资源被充分利用，</a:t>
            </a:r>
            <a:r>
              <a:rPr lang="zh-CN" altLang="en-US" sz="1600"/>
              <a:t>且每个子载波最多只能分给一个</a:t>
            </a:r>
            <a:r>
              <a:rPr lang="zh-CN" altLang="en-US" sz="1600"/>
              <a:t>用户</a:t>
            </a:r>
            <a:endParaRPr lang="zh-CN" altLang="en-US" sz="1600"/>
          </a:p>
        </p:txBody>
      </p:sp>
      <p:sp>
        <p:nvSpPr>
          <p:cNvPr id="31" name="文本框 30"/>
          <p:cNvSpPr txBox="1"/>
          <p:nvPr/>
        </p:nvSpPr>
        <p:spPr>
          <a:xfrm>
            <a:off x="1276985" y="3230880"/>
            <a:ext cx="852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P1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0114280" y="116840"/>
            <a:ext cx="19558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问题建模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组合 12"/>
          <p:cNvGrpSpPr/>
          <p:nvPr/>
        </p:nvGrpSpPr>
        <p:grpSpPr>
          <a:xfrm>
            <a:off x="0" y="-635"/>
            <a:ext cx="12177395" cy="891540"/>
            <a:chOff x="0" y="-1"/>
            <a:chExt cx="19177" cy="1404"/>
          </a:xfrm>
        </p:grpSpPr>
        <p:grpSp>
          <p:nvGrpSpPr>
            <p:cNvPr id="11" name="组合 10"/>
            <p:cNvGrpSpPr/>
            <p:nvPr/>
          </p:nvGrpSpPr>
          <p:grpSpPr>
            <a:xfrm>
              <a:off x="0" y="-1"/>
              <a:ext cx="19177" cy="1237"/>
              <a:chOff x="0" y="-1"/>
              <a:chExt cx="19177" cy="1237"/>
            </a:xfrm>
          </p:grpSpPr>
          <p:sp>
            <p:nvSpPr>
              <p:cNvPr id="24579" name="Rectangle 2"/>
              <p:cNvSpPr txBox="1"/>
              <p:nvPr/>
            </p:nvSpPr>
            <p:spPr>
              <a:xfrm>
                <a:off x="11710" y="223"/>
                <a:ext cx="3418" cy="7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6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0" y="0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0" y="370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0" y="719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0" y="1055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040" y="51"/>
                <a:ext cx="4020" cy="1185"/>
              </a:xfrm>
              <a:prstGeom prst="rect">
                <a:avLst/>
              </a:prstGeom>
            </p:spPr>
          </p:pic>
          <p:sp>
            <p:nvSpPr>
              <p:cNvPr id="10" name="矩形 9"/>
              <p:cNvSpPr/>
              <p:nvPr/>
            </p:nvSpPr>
            <p:spPr>
              <a:xfrm>
                <a:off x="5060" y="-1"/>
                <a:ext cx="14117" cy="1237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5060" y="1236"/>
              <a:ext cx="14117" cy="1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6" name="图片 1"/>
          <p:cNvPicPr>
            <a:picLocks noChangeAspect="1"/>
          </p:cNvPicPr>
          <p:nvPr/>
        </p:nvPicPr>
        <p:blipFill>
          <a:blip r:embed="rId2"/>
          <a:srcRect r="16756"/>
          <a:stretch>
            <a:fillRect/>
          </a:stretch>
        </p:blipFill>
        <p:spPr>
          <a:xfrm>
            <a:off x="1529715" y="1546225"/>
            <a:ext cx="3413125" cy="32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1072515" y="5302250"/>
            <a:ext cx="226441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混合整数规划问题</a:t>
            </a:r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25830" y="1546225"/>
            <a:ext cx="603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P2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393815" y="1546225"/>
            <a:ext cx="603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P3</a:t>
            </a:r>
            <a:r>
              <a:rPr lang="zh-CN" altLang="en-US"/>
              <a:t>：</a:t>
            </a:r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7117715" y="1546225"/>
            <a:ext cx="3444875" cy="3235960"/>
            <a:chOff x="11413" y="3500"/>
            <a:chExt cx="6790" cy="5930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13" y="3500"/>
              <a:ext cx="6791" cy="5930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/>
            <a:srcRect r="1600" b="13905"/>
            <a:stretch>
              <a:fillRect/>
            </a:stretch>
          </p:blipFill>
          <p:spPr>
            <a:xfrm>
              <a:off x="13697" y="8915"/>
              <a:ext cx="4043" cy="381"/>
            </a:xfrm>
            <a:prstGeom prst="rect">
              <a:avLst/>
            </a:prstGeom>
          </p:spPr>
        </p:pic>
      </p:grpSp>
      <p:sp>
        <p:nvSpPr>
          <p:cNvPr id="25" name="右箭头 24"/>
          <p:cNvSpPr/>
          <p:nvPr/>
        </p:nvSpPr>
        <p:spPr>
          <a:xfrm>
            <a:off x="5328920" y="2841625"/>
            <a:ext cx="1121410" cy="3835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328920" y="2504440"/>
            <a:ext cx="124904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1600" b="0">
                <a:latin typeface="微软雅黑" panose="020B0503020204020204" pitchFamily="34" charset="-122"/>
                <a:ea typeface="微软雅黑" panose="020B0503020204020204" pitchFamily="34" charset="-122"/>
              </a:rPr>
              <a:t>松弛变量</a:t>
            </a:r>
            <a:endParaRPr lang="zh-CN" sz="16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988810" y="5386070"/>
            <a:ext cx="14128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凸优化</a:t>
            </a:r>
            <a:r>
              <a:rPr lang="zh-CN" b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36000" y="5386070"/>
            <a:ext cx="2768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/>
              <a:t>PHR</a:t>
            </a:r>
            <a:r>
              <a:rPr lang="zh-CN" altLang="en-US"/>
              <a:t>增广拉格朗日</a:t>
            </a:r>
            <a:r>
              <a:rPr lang="zh-CN" altLang="en-US"/>
              <a:t>乘子法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394075" y="5302250"/>
            <a:ext cx="1377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/>
              <a:t>分支定界法</a:t>
            </a:r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 rot="10800000">
            <a:off x="5328920" y="5287010"/>
            <a:ext cx="1121410" cy="3835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0114280" y="116840"/>
            <a:ext cx="19558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/>
                </a:solidFill>
              </a:rPr>
              <a:t>问题建模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组合 12"/>
          <p:cNvGrpSpPr/>
          <p:nvPr/>
        </p:nvGrpSpPr>
        <p:grpSpPr>
          <a:xfrm>
            <a:off x="0" y="-635"/>
            <a:ext cx="12177395" cy="891540"/>
            <a:chOff x="0" y="-1"/>
            <a:chExt cx="19177" cy="1404"/>
          </a:xfrm>
        </p:grpSpPr>
        <p:grpSp>
          <p:nvGrpSpPr>
            <p:cNvPr id="11" name="组合 10"/>
            <p:cNvGrpSpPr/>
            <p:nvPr/>
          </p:nvGrpSpPr>
          <p:grpSpPr>
            <a:xfrm>
              <a:off x="0" y="-1"/>
              <a:ext cx="19177" cy="1237"/>
              <a:chOff x="0" y="-1"/>
              <a:chExt cx="19177" cy="1237"/>
            </a:xfrm>
          </p:grpSpPr>
          <p:sp>
            <p:nvSpPr>
              <p:cNvPr id="24579" name="Rectangle 2"/>
              <p:cNvSpPr txBox="1"/>
              <p:nvPr/>
            </p:nvSpPr>
            <p:spPr>
              <a:xfrm>
                <a:off x="11710" y="223"/>
                <a:ext cx="3418" cy="7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16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0" y="0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0" y="370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0" y="719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0" y="1055"/>
                <a:ext cx="964" cy="181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040" y="51"/>
                <a:ext cx="4020" cy="1185"/>
              </a:xfrm>
              <a:prstGeom prst="rect">
                <a:avLst/>
              </a:prstGeom>
            </p:spPr>
          </p:pic>
          <p:sp>
            <p:nvSpPr>
              <p:cNvPr id="10" name="矩形 9"/>
              <p:cNvSpPr/>
              <p:nvPr/>
            </p:nvSpPr>
            <p:spPr>
              <a:xfrm>
                <a:off x="5060" y="-1"/>
                <a:ext cx="14117" cy="1237"/>
              </a:xfrm>
              <a:prstGeom prst="rect">
                <a:avLst/>
              </a:prstGeom>
              <a:solidFill>
                <a:srgbClr val="B0252A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5060" y="1236"/>
              <a:ext cx="14117" cy="1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31190" y="1243965"/>
            <a:ext cx="2702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四、仿真</a:t>
            </a:r>
            <a:r>
              <a:rPr lang="zh-CN" altLang="en-US" sz="2400" b="1"/>
              <a:t>结果分析</a:t>
            </a:r>
            <a:endParaRPr lang="zh-CN" altLang="en-US" sz="2400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b="14596"/>
          <a:stretch>
            <a:fillRect/>
          </a:stretch>
        </p:blipFill>
        <p:spPr>
          <a:xfrm>
            <a:off x="6638290" y="2020570"/>
            <a:ext cx="4766945" cy="33477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rcRect b="16360"/>
          <a:stretch>
            <a:fillRect/>
          </a:stretch>
        </p:blipFill>
        <p:spPr>
          <a:xfrm>
            <a:off x="1543050" y="2020570"/>
            <a:ext cx="4260215" cy="33147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34895" y="5368290"/>
            <a:ext cx="2675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图</a:t>
            </a:r>
            <a:r>
              <a:rPr lang="en-US" altLang="zh-CN" sz="1400"/>
              <a:t>3</a:t>
            </a:r>
            <a:r>
              <a:rPr lang="en-US" altLang="zh-CN"/>
              <a:t> </a:t>
            </a:r>
            <a:r>
              <a:rPr lang="zh-CN" altLang="en-US" sz="1400"/>
              <a:t>功率与频谱效率之间的关系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7280910" y="5368290"/>
            <a:ext cx="3985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图</a:t>
            </a:r>
            <a:r>
              <a:rPr lang="en-US" altLang="zh-CN" sz="1400"/>
              <a:t>4</a:t>
            </a:r>
            <a:r>
              <a:rPr lang="en-US" altLang="zh-CN"/>
              <a:t> </a:t>
            </a:r>
            <a:r>
              <a:rPr lang="en-US" altLang="zh-CN" sz="1400"/>
              <a:t>URLLC</a:t>
            </a:r>
            <a:r>
              <a:rPr lang="zh-CN" altLang="en-US" sz="1400"/>
              <a:t>切片的可靠性与时延要求之间的</a:t>
            </a:r>
            <a:r>
              <a:rPr lang="zh-CN" altLang="en-US" sz="1400"/>
              <a:t>关系</a:t>
            </a:r>
            <a:endParaRPr lang="zh-CN" altLang="en-US" sz="140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1735" y="2231390"/>
            <a:ext cx="706755" cy="52641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rcRect r="67304"/>
          <a:stretch>
            <a:fillRect/>
          </a:stretch>
        </p:blipFill>
        <p:spPr>
          <a:xfrm>
            <a:off x="2112010" y="2231390"/>
            <a:ext cx="596900" cy="45974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rcRect l="67757" r="1877"/>
          <a:stretch>
            <a:fillRect/>
          </a:stretch>
        </p:blipFill>
        <p:spPr>
          <a:xfrm>
            <a:off x="2779395" y="2231390"/>
            <a:ext cx="554355" cy="45974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8946515" y="116840"/>
            <a:ext cx="31235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bg1"/>
                </a:solidFill>
              </a:rPr>
              <a:t>    </a:t>
            </a:r>
            <a:r>
              <a:rPr lang="zh-CN" altLang="en-US" sz="3200">
                <a:solidFill>
                  <a:schemeClr val="bg1"/>
                </a:solidFill>
              </a:rPr>
              <a:t>仿真</a:t>
            </a:r>
            <a:r>
              <a:rPr lang="zh-CN" altLang="en-US" sz="3200">
                <a:solidFill>
                  <a:schemeClr val="bg1"/>
                </a:solidFill>
              </a:rPr>
              <a:t>结果分析</a:t>
            </a:r>
            <a:endParaRPr lang="zh-CN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081_4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64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4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65.xml><?xml version="1.0" encoding="utf-8"?>
<p:tagLst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081_4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081_4*i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081_4*l_h_i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USESOURCEFORMAT_APPLY" val="1"/>
  <p:tag name="KSO_WM_UNIT_TEXT_FILL_FORE_SCHEMECOLOR_INDEX" val="13"/>
  <p:tag name="KSO_WM_UNIT_TEXT_FILL_TYPE" val="1"/>
</p:tagLst>
</file>

<file path=ppt/tags/tag68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4*l_h_f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USESOURCEFORMAT_APPLY" val="1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081_4*l_h_i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USESOURCEFORMAT_APPLY" val="1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081_4*l_h_f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USESOURCEFORMAT_APPLY" val="1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081_4*l_h_i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USESOURCEFORMAT_APPLY" val="1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081_4*l_h_f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USESOURCEFORMAT_APPLY" val="1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081_4*l_h_i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USESOURCEFORMAT_APPLY" val="1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081_4*l_h_f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USESOURCEFORMAT_APPLY" val="1"/>
  <p:tag name="KSO_WM_UNIT_TEXT_FILL_FORE_SCHEMECOLOR_INDEX" val="13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081_4*l_h_i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USESOURCEFORMAT_APPLY" val="1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081_4*l_h_f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USESOURCEFORMAT_APPLY" val="1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081_4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78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4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79.xml><?xml version="1.0" encoding="utf-8"?>
<p:tagLst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081_4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081_4*i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081_4*l_h_i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USESOURCEFORMAT_APPLY" val="1"/>
  <p:tag name="KSO_WM_UNIT_TEXT_FILL_FORE_SCHEMECOLOR_INDEX" val="13"/>
  <p:tag name="KSO_WM_UNIT_TEXT_FILL_TYPE" val="1"/>
</p:tagLst>
</file>

<file path=ppt/tags/tag82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4*l_h_f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USESOURCEFORMAT_APPLY" val="1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081_4*l_h_i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USESOURCEFORMAT_APPLY" val="1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5081_4*l_h_i*1_3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USESOURCEFORMAT_APPLY" val="1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081_4*l_h_f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USESOURCEFORMAT_APPLY" val="1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5081_4*l_h_f*1_3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USESOURCEFORMAT_APPLY" val="1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2758</Words>
  <Application>WPS 演示</Application>
  <PresentationFormat>宽屏</PresentationFormat>
  <Paragraphs>253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Cambria Math</vt:lpstr>
      <vt:lpstr>Segoe UI Semilight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让自己舒适的疯子</cp:lastModifiedBy>
  <cp:revision>167</cp:revision>
  <dcterms:created xsi:type="dcterms:W3CDTF">2019-06-19T02:08:00Z</dcterms:created>
  <dcterms:modified xsi:type="dcterms:W3CDTF">2021-04-18T08:58:21Z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9362EAAF2F594CD6B4E7FEAC0FEE7687</vt:lpwstr>
  </property>
</Properties>
</file>