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3" r:id="rId6"/>
    <p:sldId id="259" r:id="rId7"/>
    <p:sldId id="264" r:id="rId8"/>
    <p:sldId id="265" r:id="rId9"/>
    <p:sldId id="266" r:id="rId10"/>
    <p:sldId id="271" r:id="rId11"/>
    <p:sldId id="276" r:id="rId12"/>
    <p:sldId id="270" r:id="rId13"/>
    <p:sldId id="282" r:id="rId14"/>
    <p:sldId id="283" r:id="rId15"/>
    <p:sldId id="272" r:id="rId1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86433"/>
  </p:normalViewPr>
  <p:slideViewPr>
    <p:cSldViewPr showGuides="1">
      <p:cViewPr varScale="1">
        <p:scale>
          <a:sx n="81" d="100"/>
          <a:sy n="81" d="100"/>
        </p:scale>
        <p:origin x="-744" y="-96"/>
      </p:cViewPr>
      <p:guideLst>
        <p:guide orient="horz" pos="2142"/>
        <p:guide pos="291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5.wmf"/><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3" name="图片 2052" descr="a3"/>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050" name="标题 2049"/>
          <p:cNvSpPr>
            <a:spLocks noGrp="1"/>
          </p:cNvSpPr>
          <p:nvPr>
            <p:ph type="ctrTitle"/>
          </p:nvPr>
        </p:nvSpPr>
        <p:spPr>
          <a:xfrm>
            <a:off x="755650" y="1682750"/>
            <a:ext cx="7632700" cy="1470025"/>
          </a:xfrm>
        </p:spPr>
        <p:txBody>
          <a:bodyPr anchor="ctr"/>
          <a:p>
            <a:pPr defTabSz="914400">
              <a:buClrTx/>
              <a:buSzTx/>
              <a:buFontTx/>
            </a:pPr>
            <a:r>
              <a:rPr lang="en-US" sz="4400" kern="1200" baseline="0" dirty="0">
                <a:latin typeface="Arial" panose="020B0604020202020204" pitchFamily="34" charset="0"/>
                <a:ea typeface="宋体" panose="02010600030101010101" pitchFamily="2" charset="-122"/>
              </a:rPr>
              <a:t>Minimizing age of information in vehicular networks</a:t>
            </a:r>
            <a:endParaRPr lang="en-US" sz="4400" kern="1200" baseline="0" dirty="0">
              <a:latin typeface="Arial" panose="020B0604020202020204" pitchFamily="34" charset="0"/>
              <a:ea typeface="宋体" panose="02010600030101010101" pitchFamily="2" charset="-122"/>
            </a:endParaRPr>
          </a:p>
        </p:txBody>
      </p:sp>
      <p:sp>
        <p:nvSpPr>
          <p:cNvPr id="2" name="文本框 1"/>
          <p:cNvSpPr txBox="1"/>
          <p:nvPr/>
        </p:nvSpPr>
        <p:spPr>
          <a:xfrm>
            <a:off x="3267710" y="3900805"/>
            <a:ext cx="2987675" cy="1814830"/>
          </a:xfrm>
          <a:prstGeom prst="rect">
            <a:avLst/>
          </a:prstGeom>
          <a:noFill/>
        </p:spPr>
        <p:txBody>
          <a:bodyPr wrap="square" rtlCol="0">
            <a:spAutoFit/>
          </a:bodyPr>
          <a:p>
            <a:r>
              <a:rPr lang="en-US" altLang="zh-CN" sz="2800" b="1">
                <a:latin typeface="+mn-ea"/>
                <a:ea typeface="+mn-ea"/>
                <a:cs typeface="+mn-ea"/>
              </a:rPr>
              <a:t>   </a:t>
            </a:r>
            <a:r>
              <a:rPr lang="zh-CN" altLang="en-US" sz="2800" b="1">
                <a:latin typeface="+mn-ea"/>
                <a:ea typeface="+mn-ea"/>
                <a:cs typeface="+mn-ea"/>
              </a:rPr>
              <a:t>车联网组</a:t>
            </a:r>
            <a:endParaRPr lang="zh-CN" altLang="en-US" sz="2800" b="1">
              <a:latin typeface="+mn-ea"/>
              <a:ea typeface="+mn-ea"/>
              <a:cs typeface="+mn-ea"/>
            </a:endParaRPr>
          </a:p>
          <a:p>
            <a:r>
              <a:rPr lang="zh-CN" altLang="en-US" sz="2800" b="1">
                <a:latin typeface="+mn-ea"/>
                <a:ea typeface="+mn-ea"/>
                <a:cs typeface="+mn-ea"/>
              </a:rPr>
              <a:t> 汇报人：张秋</a:t>
            </a:r>
            <a:endParaRPr lang="zh-CN" altLang="en-US" sz="2800" b="1">
              <a:latin typeface="+mn-ea"/>
              <a:ea typeface="+mn-ea"/>
              <a:cs typeface="+mn-ea"/>
            </a:endParaRPr>
          </a:p>
          <a:p>
            <a:endParaRPr lang="zh-CN" altLang="en-US" sz="2800" b="1">
              <a:latin typeface="+mn-ea"/>
              <a:ea typeface="+mn-ea"/>
              <a:cs typeface="+mn-ea"/>
            </a:endParaRPr>
          </a:p>
          <a:p>
            <a:r>
              <a:rPr lang="en-US" altLang="zh-CN" sz="2800" b="1">
                <a:latin typeface="+mn-ea"/>
                <a:ea typeface="+mn-ea"/>
                <a:cs typeface="+mn-ea"/>
              </a:rPr>
              <a:t>2021</a:t>
            </a:r>
            <a:r>
              <a:rPr lang="zh-CN" altLang="en-US" sz="2800" b="1">
                <a:latin typeface="+mn-ea"/>
                <a:ea typeface="+mn-ea"/>
                <a:cs typeface="+mn-ea"/>
              </a:rPr>
              <a:t>年</a:t>
            </a:r>
            <a:r>
              <a:rPr lang="en-US" altLang="zh-CN" sz="2800" b="1">
                <a:latin typeface="+mn-ea"/>
                <a:ea typeface="+mn-ea"/>
                <a:cs typeface="+mn-ea"/>
              </a:rPr>
              <a:t>05</a:t>
            </a:r>
            <a:r>
              <a:rPr lang="zh-CN" altLang="en-US" sz="2800" b="1">
                <a:latin typeface="+mn-ea"/>
                <a:ea typeface="+mn-ea"/>
                <a:cs typeface="+mn-ea"/>
              </a:rPr>
              <a:t>月</a:t>
            </a:r>
            <a:r>
              <a:rPr lang="en-US" altLang="zh-CN" sz="2800" b="1">
                <a:latin typeface="+mn-ea"/>
                <a:ea typeface="+mn-ea"/>
                <a:cs typeface="+mn-ea"/>
              </a:rPr>
              <a:t>09</a:t>
            </a:r>
            <a:r>
              <a:rPr lang="zh-CN" altLang="en-US" sz="2800" b="1">
                <a:latin typeface="+mn-ea"/>
                <a:ea typeface="+mn-ea"/>
                <a:cs typeface="+mn-ea"/>
              </a:rPr>
              <a:t>日</a:t>
            </a:r>
            <a:endParaRPr lang="zh-CN" altLang="en-US" sz="2800" b="1">
              <a:latin typeface="+mn-ea"/>
              <a:ea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209030" y="210820"/>
            <a:ext cx="2596515" cy="287655"/>
          </a:xfrm>
        </p:spPr>
        <p:txBody>
          <a:bodyPr anchor="ctr"/>
          <a:p>
            <a:r>
              <a:rPr lang="zh-CN" altLang="en-US" sz="3600" b="1" dirty="0">
                <a:solidFill>
                  <a:schemeClr val="bg1"/>
                </a:solidFill>
                <a:latin typeface="微软雅黑" panose="020B0503020204020204" charset="-122"/>
                <a:ea typeface="微软雅黑" panose="020B0503020204020204" charset="-122"/>
              </a:rPr>
              <a:t>限制和想</a:t>
            </a:r>
            <a:r>
              <a:rPr lang="zh-CN" altLang="en-US" sz="3600" b="1" dirty="0">
                <a:solidFill>
                  <a:schemeClr val="bg1"/>
                </a:solidFill>
                <a:latin typeface="微软雅黑" panose="020B0503020204020204" charset="-122"/>
                <a:ea typeface="微软雅黑" panose="020B0503020204020204" charset="-122"/>
              </a:rPr>
              <a:t>法</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1089660" y="1394460"/>
            <a:ext cx="7213600" cy="3723005"/>
          </a:xfrm>
          <a:prstGeom prst="rect">
            <a:avLst/>
          </a:prstGeom>
          <a:noFill/>
        </p:spPr>
        <p:txBody>
          <a:bodyPr wrap="square" rtlCol="0">
            <a:spAutoFit/>
          </a:bodyPr>
          <a:p>
            <a:r>
              <a:rPr lang="zh-CN" altLang="en-US" sz="3200" b="1"/>
              <a:t>限制：</a:t>
            </a:r>
            <a:endParaRPr lang="zh-CN" altLang="en-US" sz="3200" b="1"/>
          </a:p>
          <a:p>
            <a:r>
              <a:rPr lang="zh-CN" altLang="en-US" sz="3200" b="1"/>
              <a:t>     </a:t>
            </a:r>
            <a:r>
              <a:rPr lang="zh-CN" altLang="en-US" sz="2000">
                <a:latin typeface="+mn-ea"/>
                <a:ea typeface="+mn-ea"/>
                <a:cs typeface="+mn-ea"/>
              </a:rPr>
              <a:t>本文考虑的</a:t>
            </a:r>
            <a:r>
              <a:rPr lang="en-US" altLang="zh-CN" sz="2000">
                <a:latin typeface="+mn-ea"/>
                <a:ea typeface="+mn-ea"/>
                <a:cs typeface="+mn-ea"/>
              </a:rPr>
              <a:t>AOI</a:t>
            </a:r>
            <a:r>
              <a:rPr lang="zh-CN" altLang="en-US" sz="2000">
                <a:latin typeface="+mn-ea"/>
                <a:ea typeface="+mn-ea"/>
                <a:cs typeface="+mn-ea"/>
              </a:rPr>
              <a:t>指标是基于</a:t>
            </a:r>
            <a:r>
              <a:rPr lang="zh-CN" altLang="en-US" sz="2000">
                <a:latin typeface="+mn-ea"/>
                <a:ea typeface="+mn-ea"/>
                <a:cs typeface="+mn-ea"/>
              </a:rPr>
              <a:t>所有对彼此状态感兴趣的车辆都知道彼此的存在，但是由于隐藏节点的干扰，这可能不成立。</a:t>
            </a:r>
            <a:endParaRPr lang="zh-CN" altLang="en-US" sz="2000">
              <a:latin typeface="+mn-ea"/>
              <a:ea typeface="+mn-ea"/>
              <a:cs typeface="+mn-ea"/>
            </a:endParaRPr>
          </a:p>
          <a:p>
            <a:r>
              <a:rPr lang="zh-CN" altLang="en-US" sz="2000">
                <a:latin typeface="+mn-ea"/>
                <a:ea typeface="+mn-ea"/>
                <a:cs typeface="+mn-ea"/>
              </a:rPr>
              <a:t>（</a:t>
            </a:r>
            <a:r>
              <a:rPr lang="en-US" altLang="zh-CN" sz="2000">
                <a:latin typeface="+mn-ea"/>
                <a:ea typeface="+mn-ea"/>
                <a:cs typeface="+mn-ea"/>
              </a:rPr>
              <a:t>RTS/CTS</a:t>
            </a:r>
            <a:r>
              <a:rPr lang="zh-CN" altLang="en-US" sz="2000">
                <a:latin typeface="+mn-ea"/>
                <a:ea typeface="+mn-ea"/>
                <a:cs typeface="+mn-ea"/>
              </a:rPr>
              <a:t>机制可以在一定程度上避免这种</a:t>
            </a:r>
            <a:r>
              <a:rPr lang="zh-CN" altLang="en-US" sz="2000">
                <a:latin typeface="+mn-ea"/>
                <a:ea typeface="+mn-ea"/>
                <a:cs typeface="+mn-ea"/>
              </a:rPr>
              <a:t>问题</a:t>
            </a:r>
            <a:r>
              <a:rPr lang="zh-CN" altLang="en-US" sz="2000" b="1">
                <a:latin typeface="+mn-ea"/>
                <a:ea typeface="+mn-ea"/>
                <a:cs typeface="+mn-ea"/>
              </a:rPr>
              <a:t>）</a:t>
            </a:r>
            <a:endParaRPr lang="zh-CN" altLang="en-US" sz="2000" b="1">
              <a:latin typeface="+mn-ea"/>
              <a:ea typeface="+mn-ea"/>
              <a:cs typeface="+mn-ea"/>
            </a:endParaRPr>
          </a:p>
          <a:p>
            <a:endParaRPr lang="zh-CN" altLang="en-US" sz="2000" b="1">
              <a:latin typeface="+mn-ea"/>
              <a:ea typeface="+mn-ea"/>
              <a:cs typeface="+mn-ea"/>
            </a:endParaRPr>
          </a:p>
          <a:p>
            <a:r>
              <a:rPr lang="zh-CN" altLang="en-US" sz="3200" b="1"/>
              <a:t>想法：</a:t>
            </a:r>
            <a:endParaRPr lang="zh-CN" altLang="en-US" sz="3200" b="1"/>
          </a:p>
          <a:p>
            <a:r>
              <a:rPr lang="zh-CN" altLang="en-US" sz="2000"/>
              <a:t>        能不能实现自适应地控制信标生成速率，这样在信道拥塞的时候就可以适当的增大广播周期，缓解信道压力。</a:t>
            </a:r>
            <a:endParaRPr lang="zh-CN" altLang="en-US" sz="2000"/>
          </a:p>
          <a:p>
            <a:r>
              <a:rPr lang="en-US" altLang="zh-CN" sz="2000"/>
              <a:t>        </a:t>
            </a:r>
            <a:r>
              <a:rPr lang="zh-CN" altLang="en-US" sz="2000"/>
              <a:t>使队列大小为</a:t>
            </a:r>
            <a:r>
              <a:rPr lang="en-US" altLang="zh-CN" sz="2000"/>
              <a:t>1</a:t>
            </a:r>
            <a:r>
              <a:rPr lang="zh-CN" altLang="en-US" sz="2000"/>
              <a:t>，当旧的信标离开</a:t>
            </a:r>
            <a:r>
              <a:rPr lang="en-US" altLang="zh-CN" sz="2000"/>
              <a:t>MAC</a:t>
            </a:r>
            <a:r>
              <a:rPr lang="zh-CN" altLang="en-US" sz="2000"/>
              <a:t>队列时，才生成新的信标。</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参考文献</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694690" y="1976120"/>
            <a:ext cx="7754620" cy="3138170"/>
          </a:xfrm>
          <a:prstGeom prst="rect">
            <a:avLst/>
          </a:prstGeom>
          <a:noFill/>
        </p:spPr>
        <p:txBody>
          <a:bodyPr wrap="square" rtlCol="0">
            <a:spAutoFit/>
          </a:bodyPr>
          <a:p>
            <a:pPr marL="285750" indent="-285750">
              <a:buFont typeface="Wingdings" panose="05000000000000000000" charset="0"/>
              <a:buChar char="Ø"/>
            </a:pPr>
            <a:r>
              <a:rPr lang="en-US" altLang="zh-CN"/>
              <a:t>Andrea Baiocchi and Ion Turcanu,''A model for the optimization of beacon message age-of-information in a VANET'' Dept. of Information Engineering, Electronics and Telecommunications (DIET) University of Roma Sapienza - Via Eudossiana 18, 00184 Roma, Italy</a:t>
            </a:r>
            <a:endParaRPr lang="en-US" altLang="zh-CN"/>
          </a:p>
          <a:p>
            <a:pPr marL="285750" indent="-285750">
              <a:buFont typeface="Wingdings" panose="05000000000000000000" charset="0"/>
              <a:buChar char="Ø"/>
            </a:pPr>
            <a:r>
              <a:rPr lang="en-US" altLang="zh-CN"/>
              <a:t>Sanjit Kaul ,Marco Gruteser,Vinuth Rai and John Kenney,''Minimizing Age of Information in V ehicular Networks''WINLAB, Rutgers University, NJ, U.S.A and TOYOTA InfoTechnology Center, CA, U.S.A</a:t>
            </a:r>
            <a:endParaRPr lang="en-US" altLang="zh-CN"/>
          </a:p>
          <a:p>
            <a:pPr marL="285750" indent="-285750">
              <a:buFont typeface="Wingdings" panose="05000000000000000000" charset="0"/>
              <a:buChar char="Ø"/>
            </a:pPr>
            <a:r>
              <a:rPr lang="en-US" altLang="zh-CN"/>
              <a:t>René Reinders, Martijn van Eenennaam, Georgios Karagiannis and Geert Heijenk,''Contention Window Analysis for Beaconing in V ANETs''Department of Computer Science, University of Twente, The Netherland</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3" name="图片 2"/>
          <p:cNvPicPr>
            <a:picLocks noChangeAspect="1"/>
          </p:cNvPicPr>
          <p:nvPr/>
        </p:nvPicPr>
        <p:blipFill>
          <a:blip r:embed="rId2"/>
          <a:stretch>
            <a:fillRect/>
          </a:stretch>
        </p:blipFill>
        <p:spPr>
          <a:xfrm>
            <a:off x="1022350" y="1642745"/>
            <a:ext cx="7098665" cy="3813175"/>
          </a:xfrm>
          <a:prstGeom prst="rect">
            <a:avLst/>
          </a:prstGeom>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隐藏节点</a:t>
            </a:r>
            <a:endParaRPr lang="zh-CN" altLang="en-US" sz="36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暴露</a:t>
            </a:r>
            <a:r>
              <a:rPr lang="zh-CN" altLang="en-US" sz="3600" b="1" dirty="0">
                <a:solidFill>
                  <a:schemeClr val="bg1"/>
                </a:solidFill>
                <a:latin typeface="微软雅黑" panose="020B0503020204020204" charset="-122"/>
                <a:ea typeface="微软雅黑" panose="020B0503020204020204" charset="-122"/>
              </a:rPr>
              <a:t>节点</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578610" y="1572260"/>
            <a:ext cx="6466840" cy="4644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文本框 1"/>
          <p:cNvSpPr txBox="1"/>
          <p:nvPr/>
        </p:nvSpPr>
        <p:spPr>
          <a:xfrm>
            <a:off x="3635375" y="2628265"/>
            <a:ext cx="1873250" cy="922020"/>
          </a:xfrm>
          <a:prstGeom prst="rect">
            <a:avLst/>
          </a:prstGeom>
          <a:noFill/>
        </p:spPr>
        <p:txBody>
          <a:bodyPr wrap="square" rtlCol="0">
            <a:spAutoFit/>
          </a:bodyPr>
          <a:p>
            <a:r>
              <a:rPr lang="zh-CN" altLang="en-US" sz="5400"/>
              <a:t>谢谢！</a:t>
            </a:r>
            <a:endParaRPr lang="zh-CN"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5" name="文本占位符 3074"/>
          <p:cNvSpPr>
            <a:spLocks noGrp="1"/>
          </p:cNvSpPr>
          <p:nvPr>
            <p:ph type="body" idx="1"/>
          </p:nvPr>
        </p:nvSpPr>
        <p:spPr>
          <a:xfrm>
            <a:off x="457200" y="1322070"/>
            <a:ext cx="8229600" cy="4864100"/>
          </a:xfrm>
        </p:spPr>
        <p:txBody>
          <a:bodyPr/>
          <a:p>
            <a:pPr marL="0" indent="0">
              <a:buNone/>
            </a:pPr>
            <a:r>
              <a:rPr lang="en-US" altLang="zh-CN" sz="2800" dirty="0"/>
              <a:t>       </a:t>
            </a:r>
            <a:r>
              <a:rPr lang="zh-CN" sz="2800" dirty="0"/>
              <a:t>在车辆网络中，很多应用程序要求节点定期与附近的节点共享时间关键的状态信息，以提高道路安全性，</a:t>
            </a:r>
            <a:r>
              <a:rPr lang="zh-CN" sz="2800" dirty="0">
                <a:gradFill>
                  <a:gsLst>
                    <a:gs pos="0">
                      <a:srgbClr val="FE4444"/>
                    </a:gs>
                    <a:gs pos="100000">
                      <a:srgbClr val="832B2B"/>
                    </a:gs>
                  </a:gsLst>
                  <a:lin scaled="0"/>
                </a:gradFill>
              </a:rPr>
              <a:t>广播</a:t>
            </a:r>
            <a:r>
              <a:rPr lang="en-US" altLang="zh-CN" sz="2800" dirty="0">
                <a:gradFill>
                  <a:gsLst>
                    <a:gs pos="0">
                      <a:srgbClr val="FE4444"/>
                    </a:gs>
                    <a:gs pos="100000">
                      <a:srgbClr val="832B2B"/>
                    </a:gs>
                  </a:gsLst>
                  <a:lin scaled="0"/>
                </a:gradFill>
              </a:rPr>
              <a:t>/</a:t>
            </a:r>
            <a:r>
              <a:rPr lang="zh-CN" altLang="en-US" sz="2800" dirty="0">
                <a:gradFill>
                  <a:gsLst>
                    <a:gs pos="0">
                      <a:srgbClr val="FE4444"/>
                    </a:gs>
                    <a:gs pos="100000">
                      <a:srgbClr val="832B2B"/>
                    </a:gs>
                  </a:gsLst>
                  <a:lin scaled="0"/>
                </a:gradFill>
              </a:rPr>
              <a:t>信标</a:t>
            </a:r>
            <a:r>
              <a:rPr lang="en-US" altLang="zh-CN" sz="2800" dirty="0">
                <a:gradFill>
                  <a:gsLst>
                    <a:gs pos="0">
                      <a:srgbClr val="FE4444"/>
                    </a:gs>
                    <a:gs pos="100000">
                      <a:srgbClr val="832B2B"/>
                    </a:gs>
                  </a:gsLst>
                  <a:lin scaled="0"/>
                </a:gradFill>
              </a:rPr>
              <a:t>(broadcast/beacon</a:t>
            </a:r>
            <a:r>
              <a:rPr lang="en-US" altLang="zh-CN" sz="2800" dirty="0">
                <a:gradFill>
                  <a:gsLst>
                    <a:gs pos="0">
                      <a:srgbClr val="FE4444"/>
                    </a:gs>
                    <a:gs pos="100000">
                      <a:srgbClr val="832B2B"/>
                    </a:gs>
                  </a:gsLst>
                  <a:lin scaled="0"/>
                </a:gradFill>
              </a:rPr>
              <a:t>)</a:t>
            </a:r>
            <a:r>
              <a:rPr lang="zh-CN" sz="2800" dirty="0"/>
              <a:t>就成了消息传递的主要形式。 </a:t>
            </a:r>
            <a:endParaRPr lang="zh-CN" sz="2800" dirty="0"/>
          </a:p>
          <a:p>
            <a:pPr marL="0" indent="0">
              <a:buNone/>
            </a:pPr>
            <a:r>
              <a:rPr lang="zh-CN" sz="2800" dirty="0"/>
              <a:t>       主要指标是</a:t>
            </a:r>
            <a:r>
              <a:rPr lang="zh-CN" sz="2800" dirty="0">
                <a:solidFill>
                  <a:srgbClr val="FF0000"/>
                </a:solidFill>
              </a:rPr>
              <a:t>系统平均</a:t>
            </a:r>
            <a:r>
              <a:rPr lang="en-US" altLang="zh-CN" sz="2800" dirty="0">
                <a:solidFill>
                  <a:srgbClr val="FF0000"/>
                </a:solidFill>
              </a:rPr>
              <a:t>AoI</a:t>
            </a:r>
            <a:r>
              <a:rPr lang="zh-CN" altLang="en-US" sz="2800" dirty="0"/>
              <a:t>，它捕获了此类应用程序维护来自所有其他附近节点的当前状态信息的需求。</a:t>
            </a:r>
            <a:endParaRPr lang="zh-CN" altLang="en-US" sz="2800" dirty="0"/>
          </a:p>
          <a:p>
            <a:pPr marL="0" indent="0">
              <a:buNone/>
            </a:pPr>
            <a:r>
              <a:rPr lang="zh-CN" altLang="en-US" sz="2800" dirty="0"/>
              <a:t>        结果表明，在介于最大吞吐量和最小延迟之间的最佳工作点，信息年龄被最小化。</a:t>
            </a:r>
            <a:endParaRPr lang="zh-CN" sz="2800" dirty="0"/>
          </a:p>
          <a:p>
            <a:pPr marL="0" indent="0">
              <a:buNone/>
            </a:pPr>
            <a:endParaRPr lang="zh-CN" sz="2800" dirty="0"/>
          </a:p>
        </p:txBody>
      </p:sp>
      <p:sp>
        <p:nvSpPr>
          <p:cNvPr id="3" name="标题 3073"/>
          <p:cNvSpPr>
            <a:spLocks noGrp="1"/>
          </p:cNvSpPr>
          <p:nvPr/>
        </p:nvSpPr>
        <p:spPr>
          <a:xfrm>
            <a:off x="6590665" y="260350"/>
            <a:ext cx="2304415" cy="28765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solidFill>
                  <a:schemeClr val="bg1"/>
                </a:solidFill>
                <a:latin typeface="微软雅黑" panose="020B0503020204020204" charset="-122"/>
                <a:ea typeface="微软雅黑" panose="020B0503020204020204" charset="-122"/>
              </a:rPr>
              <a:t>背景介绍</a:t>
            </a:r>
            <a:endParaRPr lang="zh-CN" altLang="en-US" sz="36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5" name="文本占位符 3074"/>
          <p:cNvSpPr>
            <a:spLocks noGrp="1"/>
          </p:cNvSpPr>
          <p:nvPr>
            <p:ph type="body" idx="1"/>
          </p:nvPr>
        </p:nvSpPr>
        <p:spPr>
          <a:xfrm>
            <a:off x="457200" y="1262380"/>
            <a:ext cx="8229600" cy="4864100"/>
          </a:xfrm>
        </p:spPr>
        <p:txBody>
          <a:bodyPr/>
          <a:p>
            <a:pPr marL="0" indent="0">
              <a:buNone/>
            </a:pPr>
            <a:r>
              <a:rPr lang="zh-CN" altLang="en-US" sz="2800" dirty="0"/>
              <a:t>       使用基于</a:t>
            </a:r>
            <a:r>
              <a:rPr lang="en-US" altLang="zh-CN" sz="2800" dirty="0"/>
              <a:t>802.11</a:t>
            </a:r>
            <a:r>
              <a:rPr lang="zh-CN" altLang="en-US" sz="2800" dirty="0"/>
              <a:t>的</a:t>
            </a:r>
            <a:r>
              <a:rPr lang="en-US" altLang="zh-CN" sz="2800" dirty="0"/>
              <a:t>CSMA</a:t>
            </a:r>
            <a:r>
              <a:rPr lang="zh-CN" altLang="en-US" sz="2800" dirty="0"/>
              <a:t>信道接入机制相互通信的车辆网络，假设网络中所有车辆的时钟都是同步的，每辆车都执行一个应用程序，该应用程序以</a:t>
            </a:r>
            <a:r>
              <a:rPr lang="en-US" altLang="zh-CN" sz="2800" dirty="0"/>
              <a:t>T</a:t>
            </a:r>
            <a:r>
              <a:rPr lang="zh-CN" altLang="en-US" sz="2800" dirty="0"/>
              <a:t>为周期生成数据包进行广播。</a:t>
            </a:r>
            <a:endParaRPr lang="zh-CN" altLang="en-US" sz="2800" dirty="0"/>
          </a:p>
          <a:p>
            <a:pPr marL="0" indent="0">
              <a:buNone/>
            </a:pPr>
            <a:r>
              <a:rPr lang="zh-CN" altLang="en-US" sz="2800" dirty="0"/>
              <a:t>        </a:t>
            </a:r>
            <a:r>
              <a:rPr lang="zh-CN" altLang="en-US" sz="1800" dirty="0"/>
              <a:t>时间</a:t>
            </a:r>
            <a:r>
              <a:rPr lang="en-US" altLang="zh-CN" sz="1800" dirty="0"/>
              <a:t>t</a:t>
            </a:r>
            <a:r>
              <a:rPr lang="zh-CN" altLang="en-US" sz="1800" dirty="0"/>
              <a:t>车辆</a:t>
            </a:r>
            <a:r>
              <a:rPr lang="en-US" altLang="zh-CN" sz="1800" dirty="0"/>
              <a:t>v</a:t>
            </a:r>
            <a:r>
              <a:rPr lang="zh-CN" altLang="en-US" sz="1800" dirty="0"/>
              <a:t>处来自车辆</a:t>
            </a:r>
            <a:r>
              <a:rPr lang="en-US" altLang="zh-CN" sz="1800" dirty="0"/>
              <a:t>u</a:t>
            </a:r>
            <a:r>
              <a:rPr lang="zh-CN" altLang="en-US" sz="1800" dirty="0"/>
              <a:t>的状态信息的年龄</a:t>
            </a:r>
            <a:r>
              <a:rPr lang="zh-CN" altLang="en-US" sz="2800" dirty="0"/>
              <a:t>：</a:t>
            </a:r>
            <a:endParaRPr lang="zh-CN" altLang="en-US" sz="2800" dirty="0"/>
          </a:p>
          <a:p>
            <a:pPr marL="0" indent="0">
              <a:buNone/>
            </a:pPr>
            <a:r>
              <a:rPr lang="zh-CN" altLang="en-US" sz="2800" dirty="0"/>
              <a:t>        </a:t>
            </a:r>
            <a:r>
              <a:rPr lang="zh-CN" altLang="en-US" sz="1800" dirty="0"/>
              <a:t>车辆</a:t>
            </a:r>
            <a:r>
              <a:rPr lang="en-US" altLang="zh-CN" sz="1800" dirty="0"/>
              <a:t>v</a:t>
            </a:r>
            <a:r>
              <a:rPr lang="zh-CN" altLang="en-US" sz="1800" dirty="0"/>
              <a:t>处来自车辆</a:t>
            </a:r>
            <a:r>
              <a:rPr lang="en-US" altLang="zh-CN" sz="1800" dirty="0"/>
              <a:t>u</a:t>
            </a:r>
            <a:r>
              <a:rPr lang="zh-CN" altLang="en-US" sz="1800" dirty="0"/>
              <a:t>的平均</a:t>
            </a:r>
            <a:r>
              <a:rPr lang="en-US" altLang="zh-CN" sz="1800" dirty="0"/>
              <a:t>AoI</a:t>
            </a:r>
            <a:r>
              <a:rPr lang="zh-CN" altLang="en-US" sz="1800" dirty="0"/>
              <a:t>：</a:t>
            </a:r>
            <a:endParaRPr lang="zh-CN" altLang="en-US" sz="2800" dirty="0"/>
          </a:p>
          <a:p>
            <a:pPr marL="0" indent="0">
              <a:buNone/>
            </a:pPr>
            <a:r>
              <a:rPr lang="zh-CN" altLang="en-US" sz="2800" dirty="0"/>
              <a:t>        </a:t>
            </a:r>
            <a:r>
              <a:rPr lang="zh-CN" altLang="en-US" sz="1800" dirty="0"/>
              <a:t>车辆网络中的节点数：</a:t>
            </a:r>
            <a:r>
              <a:rPr lang="en-US" altLang="zh-CN" sz="1800" dirty="0"/>
              <a:t>N</a:t>
            </a:r>
            <a:endParaRPr lang="en-US" altLang="zh-CN" sz="2800" dirty="0"/>
          </a:p>
          <a:p>
            <a:pPr marL="0" indent="0">
              <a:buNone/>
            </a:pPr>
            <a:r>
              <a:rPr lang="zh-CN" altLang="en-US" sz="2800" dirty="0"/>
              <a:t>        </a:t>
            </a:r>
            <a:r>
              <a:rPr lang="zh-CN" altLang="en-US" sz="1800" dirty="0"/>
              <a:t>车辆网络：</a:t>
            </a:r>
            <a:r>
              <a:rPr lang="en-US" altLang="zh-CN" sz="1800" dirty="0"/>
              <a:t>V</a:t>
            </a:r>
            <a:endParaRPr lang="zh-CN" altLang="en-US" sz="2800" dirty="0"/>
          </a:p>
          <a:p>
            <a:pPr marL="0" indent="0">
              <a:buNone/>
            </a:pPr>
            <a:r>
              <a:rPr lang="zh-CN" altLang="en-US" sz="2800" dirty="0"/>
              <a:t>        </a:t>
            </a:r>
            <a:r>
              <a:rPr lang="zh-CN" altLang="en-US" sz="1800" dirty="0">
                <a:solidFill>
                  <a:schemeClr val="tx1"/>
                </a:solidFill>
                <a:effectLst/>
              </a:rPr>
              <a:t>系统</a:t>
            </a:r>
            <a:r>
              <a:rPr lang="en-US" altLang="zh-CN" sz="1800" dirty="0">
                <a:solidFill>
                  <a:schemeClr val="tx1"/>
                </a:solidFill>
                <a:effectLst/>
              </a:rPr>
              <a:t>AoI</a:t>
            </a:r>
            <a:r>
              <a:rPr lang="zh-CN" altLang="en-US" sz="1800" dirty="0">
                <a:solidFill>
                  <a:schemeClr val="tx1"/>
                </a:solidFill>
                <a:effectLst/>
              </a:rPr>
              <a:t>：</a:t>
            </a:r>
            <a:r>
              <a:rPr lang="zh-CN" altLang="en-US" sz="2800" dirty="0">
                <a:solidFill>
                  <a:schemeClr val="tx1"/>
                </a:solidFill>
                <a:effectLst/>
              </a:rPr>
              <a:t>                       </a:t>
            </a:r>
            <a:r>
              <a:rPr lang="zh-CN" altLang="en-US" sz="2800" dirty="0">
                <a:effectLst/>
              </a:rPr>
              <a:t>  </a:t>
            </a:r>
            <a:r>
              <a:rPr lang="zh-CN" altLang="en-US" sz="1800" dirty="0"/>
              <a:t>                                      </a:t>
            </a:r>
            <a:endParaRPr lang="en-US" altLang="zh-CN" sz="1800" dirty="0"/>
          </a:p>
          <a:p>
            <a:pPr marL="0" indent="0">
              <a:buNone/>
            </a:pPr>
            <a:r>
              <a:rPr lang="en-US" altLang="zh-CN" sz="1800" dirty="0"/>
              <a:t>             </a:t>
            </a:r>
            <a:endParaRPr lang="zh-CN" altLang="en-US" sz="2800" dirty="0"/>
          </a:p>
        </p:txBody>
      </p:sp>
      <p:sp>
        <p:nvSpPr>
          <p:cNvPr id="3" name="标题 3073"/>
          <p:cNvSpPr>
            <a:spLocks noGrp="1"/>
          </p:cNvSpPr>
          <p:nvPr/>
        </p:nvSpPr>
        <p:spPr>
          <a:xfrm>
            <a:off x="6590665" y="260350"/>
            <a:ext cx="2304415" cy="28765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solidFill>
                  <a:schemeClr val="bg1"/>
                </a:solidFill>
                <a:latin typeface="微软雅黑" panose="020B0503020204020204" charset="-122"/>
                <a:ea typeface="微软雅黑" panose="020B0503020204020204" charset="-122"/>
              </a:rPr>
              <a:t>系统模型</a:t>
            </a:r>
            <a:endParaRPr lang="zh-CN" altLang="en-US" sz="3600" b="1" dirty="0">
              <a:solidFill>
                <a:schemeClr val="bg1"/>
              </a:solidFill>
              <a:latin typeface="微软雅黑" panose="020B0503020204020204" charset="-122"/>
              <a:ea typeface="微软雅黑" panose="020B0503020204020204" charset="-122"/>
            </a:endParaRPr>
          </a:p>
        </p:txBody>
      </p:sp>
      <p:graphicFrame>
        <p:nvGraphicFramePr>
          <p:cNvPr id="4" name="对象 3">
            <a:hlinkClick r:id="" action="ppaction://ole?verb="/>
          </p:cNvPr>
          <p:cNvGraphicFramePr>
            <a:graphicFrameLocks noChangeAspect="1"/>
          </p:cNvGraphicFramePr>
          <p:nvPr/>
        </p:nvGraphicFramePr>
        <p:xfrm>
          <a:off x="5765165" y="3049270"/>
          <a:ext cx="539750" cy="539750"/>
        </p:xfrm>
        <a:graphic>
          <a:graphicData uri="http://schemas.openxmlformats.org/presentationml/2006/ole">
            <mc:AlternateContent xmlns:mc="http://schemas.openxmlformats.org/markup-compatibility/2006">
              <mc:Choice xmlns:v="urn:schemas-microsoft-com:vml" Requires="v">
                <p:oleObj spid="_x0000_s1025" name="" r:id="rId2" imgW="241300" imgH="241300" progId="Equation.KSEE3">
                  <p:embed/>
                </p:oleObj>
              </mc:Choice>
              <mc:Fallback>
                <p:oleObj name="" r:id="rId2" imgW="241300" imgH="241300" progId="Equation.KSEE3">
                  <p:embed/>
                  <p:pic>
                    <p:nvPicPr>
                      <p:cNvPr id="0" name="图片 1024"/>
                      <p:cNvPicPr/>
                      <p:nvPr/>
                    </p:nvPicPr>
                    <p:blipFill>
                      <a:blip r:embed="rId3"/>
                      <a:stretch>
                        <a:fillRect/>
                      </a:stretch>
                    </p:blipFill>
                    <p:spPr>
                      <a:xfrm>
                        <a:off x="5765165" y="3049270"/>
                        <a:ext cx="539750" cy="5397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382135" y="3589020"/>
          <a:ext cx="539750" cy="539750"/>
        </p:xfrm>
        <a:graphic>
          <a:graphicData uri="http://schemas.openxmlformats.org/presentationml/2006/ole">
            <mc:AlternateContent xmlns:mc="http://schemas.openxmlformats.org/markup-compatibility/2006">
              <mc:Choice xmlns:v="urn:schemas-microsoft-com:vml" Requires="v">
                <p:oleObj spid="_x0000_s2" name="" r:id="rId4" imgW="241300" imgH="241300" progId="Equation.KSEE3">
                  <p:embed/>
                </p:oleObj>
              </mc:Choice>
              <mc:Fallback>
                <p:oleObj name="" r:id="rId4" imgW="241300" imgH="241300" progId="Equation.KSEE3">
                  <p:embed/>
                  <p:pic>
                    <p:nvPicPr>
                      <p:cNvPr id="0" name="图片 1024"/>
                      <p:cNvPicPr/>
                      <p:nvPr/>
                    </p:nvPicPr>
                    <p:blipFill>
                      <a:blip r:embed="rId5"/>
                      <a:stretch>
                        <a:fillRect/>
                      </a:stretch>
                    </p:blipFill>
                    <p:spPr>
                      <a:xfrm>
                        <a:off x="4382135" y="3589020"/>
                        <a:ext cx="539750" cy="5397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758440" y="5120640"/>
          <a:ext cx="2303145" cy="666750"/>
        </p:xfrm>
        <a:graphic>
          <a:graphicData uri="http://schemas.openxmlformats.org/presentationml/2006/ole">
            <mc:AlternateContent xmlns:mc="http://schemas.openxmlformats.org/markup-compatibility/2006">
              <mc:Choice xmlns:v="urn:schemas-microsoft-com:vml" Requires="v">
                <p:oleObj spid="_x0000_s1026" name="" r:id="rId6" imgW="1447800" imgH="419100" progId="Equation.KSEE3">
                  <p:embed/>
                </p:oleObj>
              </mc:Choice>
              <mc:Fallback>
                <p:oleObj name="" r:id="rId6" imgW="1447800" imgH="419100" progId="Equation.KSEE3">
                  <p:embed/>
                  <p:pic>
                    <p:nvPicPr>
                      <p:cNvPr id="0" name="图片 1025"/>
                      <p:cNvPicPr/>
                      <p:nvPr/>
                    </p:nvPicPr>
                    <p:blipFill>
                      <a:blip r:embed="rId7"/>
                      <a:stretch>
                        <a:fillRect/>
                      </a:stretch>
                    </p:blipFill>
                    <p:spPr>
                      <a:xfrm>
                        <a:off x="2758440" y="5120640"/>
                        <a:ext cx="2303145" cy="66675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5" name="文本占位符 3074"/>
          <p:cNvSpPr>
            <a:spLocks noGrp="1"/>
          </p:cNvSpPr>
          <p:nvPr>
            <p:ph type="body" idx="1"/>
          </p:nvPr>
        </p:nvSpPr>
        <p:spPr>
          <a:xfrm>
            <a:off x="457200" y="1262380"/>
            <a:ext cx="8229600" cy="4864100"/>
          </a:xfrm>
        </p:spPr>
        <p:txBody>
          <a:bodyPr/>
          <a:p>
            <a:pPr marL="0" indent="0">
              <a:buNone/>
            </a:pPr>
            <a:r>
              <a:rPr lang="zh-CN" altLang="en-US" sz="2800" dirty="0"/>
              <a:t>   </a:t>
            </a:r>
            <a:r>
              <a:rPr lang="zh-CN" altLang="en-US" sz="1800" dirty="0"/>
              <a:t>                      </a:t>
            </a:r>
            <a:endParaRPr lang="en-US" altLang="zh-CN" sz="1800" dirty="0"/>
          </a:p>
          <a:p>
            <a:pPr marL="0" indent="0">
              <a:buNone/>
            </a:pPr>
            <a:r>
              <a:rPr lang="en-US" altLang="zh-CN" sz="1800" dirty="0"/>
              <a:t>             </a:t>
            </a:r>
            <a:endParaRPr lang="zh-CN" altLang="en-US" sz="2800" dirty="0"/>
          </a:p>
        </p:txBody>
      </p:sp>
      <p:sp>
        <p:nvSpPr>
          <p:cNvPr id="3" name="标题 3073"/>
          <p:cNvSpPr>
            <a:spLocks noGrp="1"/>
          </p:cNvSpPr>
          <p:nvPr/>
        </p:nvSpPr>
        <p:spPr>
          <a:xfrm>
            <a:off x="6590665" y="260350"/>
            <a:ext cx="2304415" cy="28765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solidFill>
                  <a:schemeClr val="bg1"/>
                </a:solidFill>
                <a:latin typeface="微软雅黑" panose="020B0503020204020204" charset="-122"/>
                <a:ea typeface="微软雅黑" panose="020B0503020204020204" charset="-122"/>
              </a:rPr>
              <a:t>系统模型</a:t>
            </a:r>
            <a:endParaRPr lang="zh-CN" altLang="en-US" sz="3600" b="1" dirty="0">
              <a:solidFill>
                <a:schemeClr val="bg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2"/>
          <a:stretch>
            <a:fillRect/>
          </a:stretch>
        </p:blipFill>
        <p:spPr>
          <a:xfrm>
            <a:off x="1072515" y="1005840"/>
            <a:ext cx="6819265" cy="3836035"/>
          </a:xfrm>
          <a:prstGeom prst="rect">
            <a:avLst/>
          </a:prstGeom>
        </p:spPr>
      </p:pic>
      <p:sp>
        <p:nvSpPr>
          <p:cNvPr id="8" name="文本框 7"/>
          <p:cNvSpPr txBox="1"/>
          <p:nvPr/>
        </p:nvSpPr>
        <p:spPr>
          <a:xfrm>
            <a:off x="2784475" y="5204460"/>
            <a:ext cx="3182620" cy="922020"/>
          </a:xfrm>
          <a:prstGeom prst="rect">
            <a:avLst/>
          </a:prstGeom>
          <a:noFill/>
        </p:spPr>
        <p:txBody>
          <a:bodyPr wrap="square" rtlCol="0">
            <a:spAutoFit/>
          </a:bodyPr>
          <a:p>
            <a:r>
              <a:rPr lang="zh-CN" altLang="en-US"/>
              <a:t>三角形箭头：数据包生成    </a:t>
            </a:r>
            <a:endParaRPr lang="zh-CN" altLang="en-US"/>
          </a:p>
          <a:p>
            <a:r>
              <a:rPr lang="zh-CN" altLang="en-US"/>
              <a:t>菱形箭头：成功接收数据包</a:t>
            </a:r>
            <a:endParaRPr lang="zh-CN" altLang="en-US"/>
          </a:p>
          <a:p>
            <a:r>
              <a:rPr lang="zh-CN" altLang="en-US"/>
              <a:t>叉号：错误接收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系统延迟</a:t>
            </a:r>
            <a:endParaRPr lang="zh-CN" altLang="en-US" sz="3600" b="1" dirty="0">
              <a:solidFill>
                <a:schemeClr val="bg1"/>
              </a:solidFill>
              <a:latin typeface="微软雅黑" panose="020B0503020204020204" charset="-122"/>
              <a:ea typeface="微软雅黑" panose="020B0503020204020204" charset="-122"/>
            </a:endParaRPr>
          </a:p>
        </p:txBody>
      </p:sp>
      <p:sp>
        <p:nvSpPr>
          <p:cNvPr id="11" name="圆角矩形 10"/>
          <p:cNvSpPr/>
          <p:nvPr/>
        </p:nvSpPr>
        <p:spPr>
          <a:xfrm>
            <a:off x="4644390" y="3284855"/>
            <a:ext cx="575945" cy="648335"/>
          </a:xfrm>
          <a:prstGeom prst="roundRect">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1821180" y="993775"/>
            <a:ext cx="5267960" cy="1917700"/>
          </a:xfrm>
          <a:prstGeom prst="rect">
            <a:avLst/>
          </a:prstGeom>
        </p:spPr>
      </p:pic>
      <p:sp>
        <p:nvSpPr>
          <p:cNvPr id="16" name="圆角矩形 15"/>
          <p:cNvSpPr/>
          <p:nvPr/>
        </p:nvSpPr>
        <p:spPr>
          <a:xfrm>
            <a:off x="5558155" y="3284855"/>
            <a:ext cx="525780" cy="64833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3707765" y="3284855"/>
            <a:ext cx="576580" cy="64833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 name="对象 2">
            <a:hlinkClick r:id="" action="ppaction://ole?verb="/>
          </p:cNvPr>
          <p:cNvGraphicFramePr>
            <a:graphicFrameLocks noChangeAspect="1"/>
          </p:cNvGraphicFramePr>
          <p:nvPr/>
        </p:nvGraphicFramePr>
        <p:xfrm>
          <a:off x="2818130" y="3215005"/>
          <a:ext cx="3274060" cy="755650"/>
        </p:xfrm>
        <a:graphic>
          <a:graphicData uri="http://schemas.openxmlformats.org/presentationml/2006/ole">
            <mc:AlternateContent xmlns:mc="http://schemas.openxmlformats.org/markup-compatibility/2006">
              <mc:Choice xmlns:v="urn:schemas-microsoft-com:vml" Requires="v">
                <p:oleObj spid="_x0000_s2049" name="" r:id="rId3" imgW="990600" imgH="228600" progId="Equation.KSEE3">
                  <p:embed/>
                </p:oleObj>
              </mc:Choice>
              <mc:Fallback>
                <p:oleObj name="" r:id="rId3" imgW="990600" imgH="228600" progId="Equation.KSEE3">
                  <p:embed/>
                  <p:pic>
                    <p:nvPicPr>
                      <p:cNvPr id="0" name="图片 2048"/>
                      <p:cNvPicPr/>
                      <p:nvPr/>
                    </p:nvPicPr>
                    <p:blipFill>
                      <a:blip r:embed="rId4"/>
                      <a:stretch>
                        <a:fillRect/>
                      </a:stretch>
                    </p:blipFill>
                    <p:spPr>
                      <a:xfrm>
                        <a:off x="2818130" y="3215005"/>
                        <a:ext cx="3274060" cy="755650"/>
                      </a:xfrm>
                      <a:prstGeom prst="rect">
                        <a:avLst/>
                      </a:prstGeom>
                    </p:spPr>
                  </p:pic>
                </p:oleObj>
              </mc:Fallback>
            </mc:AlternateContent>
          </a:graphicData>
        </a:graphic>
      </p:graphicFrame>
      <p:sp>
        <p:nvSpPr>
          <p:cNvPr id="6" name="文本框 5"/>
          <p:cNvSpPr txBox="1"/>
          <p:nvPr/>
        </p:nvSpPr>
        <p:spPr>
          <a:xfrm>
            <a:off x="1162050" y="4747260"/>
            <a:ext cx="1399540" cy="645160"/>
          </a:xfrm>
          <a:prstGeom prst="rect">
            <a:avLst/>
          </a:prstGeom>
          <a:noFill/>
          <a:ln>
            <a:solidFill>
              <a:srgbClr val="FF0000"/>
            </a:solidFill>
          </a:ln>
        </p:spPr>
        <p:txBody>
          <a:bodyPr wrap="square" rtlCol="0">
            <a:spAutoFit/>
          </a:bodyPr>
          <a:p>
            <a:r>
              <a:rPr lang="zh-CN" altLang="en-US"/>
              <a:t>到达报</a:t>
            </a:r>
            <a:r>
              <a:rPr lang="zh-CN" altLang="en-US"/>
              <a:t>头的平均时间</a:t>
            </a:r>
            <a:endParaRPr lang="zh-CN" altLang="en-US"/>
          </a:p>
        </p:txBody>
      </p:sp>
      <p:cxnSp>
        <p:nvCxnSpPr>
          <p:cNvPr id="8" name="直接箭头连接符 7"/>
          <p:cNvCxnSpPr>
            <a:stCxn id="5" idx="2"/>
            <a:endCxn id="6" idx="3"/>
          </p:cNvCxnSpPr>
          <p:nvPr/>
        </p:nvCxnSpPr>
        <p:spPr>
          <a:xfrm flipH="1">
            <a:off x="2561590" y="3933190"/>
            <a:ext cx="1434465" cy="1136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17340" y="4747260"/>
            <a:ext cx="1629410" cy="645160"/>
          </a:xfrm>
          <a:prstGeom prst="rect">
            <a:avLst/>
          </a:prstGeom>
          <a:noFill/>
          <a:ln>
            <a:solidFill>
              <a:srgbClr val="FF0000"/>
            </a:solidFill>
          </a:ln>
        </p:spPr>
        <p:txBody>
          <a:bodyPr wrap="square" rtlCol="0">
            <a:spAutoFit/>
          </a:bodyPr>
          <a:p>
            <a:r>
              <a:rPr lang="zh-CN" altLang="en-US"/>
              <a:t>在报</a:t>
            </a:r>
            <a:r>
              <a:rPr lang="zh-CN" altLang="en-US"/>
              <a:t>头等待回退的平均时间</a:t>
            </a:r>
            <a:endParaRPr lang="zh-CN" altLang="en-US"/>
          </a:p>
        </p:txBody>
      </p:sp>
      <p:cxnSp>
        <p:nvCxnSpPr>
          <p:cNvPr id="15" name="直接箭头连接符 14"/>
          <p:cNvCxnSpPr>
            <a:endCxn id="12" idx="0"/>
          </p:cNvCxnSpPr>
          <p:nvPr/>
        </p:nvCxnSpPr>
        <p:spPr>
          <a:xfrm>
            <a:off x="4932045" y="3933190"/>
            <a:ext cx="0" cy="8140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64680" y="4747260"/>
            <a:ext cx="1621790" cy="645160"/>
          </a:xfrm>
          <a:prstGeom prst="rect">
            <a:avLst/>
          </a:prstGeom>
          <a:noFill/>
          <a:ln>
            <a:solidFill>
              <a:srgbClr val="FF0000"/>
            </a:solidFill>
          </a:ln>
        </p:spPr>
        <p:txBody>
          <a:bodyPr wrap="square" rtlCol="0">
            <a:spAutoFit/>
          </a:bodyPr>
          <a:p>
            <a:r>
              <a:rPr lang="zh-CN" altLang="en-US"/>
              <a:t>传播延迟和传输延迟的总和</a:t>
            </a:r>
            <a:endParaRPr lang="zh-CN" altLang="en-US"/>
          </a:p>
        </p:txBody>
      </p:sp>
      <p:cxnSp>
        <p:nvCxnSpPr>
          <p:cNvPr id="19" name="直接箭头连接符 18"/>
          <p:cNvCxnSpPr>
            <a:endCxn id="17" idx="1"/>
          </p:cNvCxnSpPr>
          <p:nvPr/>
        </p:nvCxnSpPr>
        <p:spPr>
          <a:xfrm>
            <a:off x="5796280" y="3933190"/>
            <a:ext cx="1168400" cy="1136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系统延迟</a:t>
            </a:r>
            <a:endParaRPr lang="zh-CN" altLang="en-US" sz="3600" b="1"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734060" y="1014730"/>
            <a:ext cx="7705725" cy="1198880"/>
          </a:xfrm>
          <a:prstGeom prst="rect">
            <a:avLst/>
          </a:prstGeom>
          <a:noFill/>
        </p:spPr>
        <p:txBody>
          <a:bodyPr wrap="square" rtlCol="0">
            <a:spAutoFit/>
          </a:bodyPr>
          <a:p>
            <a:r>
              <a:rPr lang="en-US" altLang="zh-CN" sz="2400"/>
              <a:t>802.11</a:t>
            </a:r>
            <a:r>
              <a:rPr lang="zh-CN" altLang="en-US" sz="2400"/>
              <a:t>的退避机制</a:t>
            </a:r>
            <a:endParaRPr lang="zh-CN" altLang="en-US" sz="2400"/>
          </a:p>
          <a:p>
            <a:endParaRPr lang="zh-CN" altLang="en-US" sz="2400"/>
          </a:p>
          <a:p>
            <a:endParaRPr lang="zh-CN" altLang="en-US" sz="2400"/>
          </a:p>
        </p:txBody>
      </p:sp>
      <p:pic>
        <p:nvPicPr>
          <p:cNvPr id="14" name="图片 13"/>
          <p:cNvPicPr>
            <a:picLocks noChangeAspect="1"/>
          </p:cNvPicPr>
          <p:nvPr/>
        </p:nvPicPr>
        <p:blipFill>
          <a:blip r:embed="rId2"/>
          <a:stretch>
            <a:fillRect/>
          </a:stretch>
        </p:blipFill>
        <p:spPr>
          <a:xfrm>
            <a:off x="1449070" y="1635125"/>
            <a:ext cx="6604635" cy="4253865"/>
          </a:xfrm>
          <a:prstGeom prst="rect">
            <a:avLst/>
          </a:prstGeom>
        </p:spPr>
      </p:pic>
      <p:pic>
        <p:nvPicPr>
          <p:cNvPr id="18" name="图片 17"/>
          <p:cNvPicPr>
            <a:picLocks noChangeAspect="1"/>
          </p:cNvPicPr>
          <p:nvPr/>
        </p:nvPicPr>
        <p:blipFill>
          <a:blip r:embed="rId3"/>
          <a:stretch>
            <a:fillRect/>
          </a:stretch>
        </p:blipFill>
        <p:spPr>
          <a:xfrm>
            <a:off x="1127125" y="1500505"/>
            <a:ext cx="687197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问题讨论</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880745" y="1659890"/>
            <a:ext cx="7559675" cy="3107690"/>
          </a:xfrm>
          <a:prstGeom prst="rect">
            <a:avLst/>
          </a:prstGeom>
          <a:noFill/>
        </p:spPr>
        <p:txBody>
          <a:bodyPr wrap="square" rtlCol="0">
            <a:spAutoFit/>
          </a:bodyPr>
          <a:p>
            <a:r>
              <a:rPr lang="en-US" altLang="zh-CN" sz="2800">
                <a:latin typeface="+mn-ea"/>
                <a:ea typeface="+mn-ea"/>
                <a:cs typeface="+mn-ea"/>
              </a:rPr>
              <a:t>   </a:t>
            </a:r>
            <a:r>
              <a:rPr lang="zh-CN" altLang="en-US" sz="2800">
                <a:latin typeface="+mn-ea"/>
                <a:ea typeface="+mn-ea"/>
                <a:cs typeface="+mn-ea"/>
              </a:rPr>
              <a:t>考虑</a:t>
            </a:r>
            <a:r>
              <a:rPr lang="en-US" altLang="zh-CN" sz="2800">
                <a:latin typeface="+mn-ea"/>
                <a:ea typeface="+mn-ea"/>
                <a:cs typeface="+mn-ea"/>
              </a:rPr>
              <a:t>AoI</a:t>
            </a:r>
            <a:r>
              <a:rPr lang="zh-CN" altLang="en-US" sz="2800">
                <a:latin typeface="+mn-ea"/>
                <a:ea typeface="+mn-ea"/>
                <a:cs typeface="+mn-ea"/>
              </a:rPr>
              <a:t>在吞吐量高、排队延迟低的最佳工作点被最小化，讨论在</a:t>
            </a:r>
            <a:r>
              <a:rPr lang="en-US" altLang="zh-CN" sz="2800">
                <a:latin typeface="+mn-ea"/>
                <a:ea typeface="+mn-ea"/>
                <a:cs typeface="+mn-ea"/>
              </a:rPr>
              <a:t>CSMA</a:t>
            </a:r>
            <a:r>
              <a:rPr lang="zh-CN" altLang="en-US" sz="2800">
                <a:latin typeface="+mn-ea"/>
                <a:ea typeface="+mn-ea"/>
                <a:cs typeface="+mn-ea"/>
              </a:rPr>
              <a:t>系统中达到该工作点的</a:t>
            </a:r>
            <a:r>
              <a:rPr lang="en-US" altLang="zh-CN" sz="2800">
                <a:latin typeface="+mn-ea"/>
                <a:ea typeface="+mn-ea"/>
                <a:cs typeface="+mn-ea"/>
              </a:rPr>
              <a:t>MAC</a:t>
            </a:r>
            <a:r>
              <a:rPr lang="zh-CN" altLang="en-US" sz="2800">
                <a:latin typeface="+mn-ea"/>
                <a:ea typeface="+mn-ea"/>
                <a:cs typeface="+mn-ea"/>
              </a:rPr>
              <a:t>策略：</a:t>
            </a:r>
            <a:endParaRPr lang="zh-CN" altLang="en-US" sz="2800">
              <a:latin typeface="+mn-ea"/>
              <a:ea typeface="+mn-ea"/>
              <a:cs typeface="+mn-ea"/>
            </a:endParaRPr>
          </a:p>
          <a:p>
            <a:r>
              <a:rPr lang="zh-CN" altLang="en-US" sz="2800">
                <a:latin typeface="+mn-ea"/>
                <a:ea typeface="+mn-ea"/>
                <a:cs typeface="+mn-ea"/>
              </a:rPr>
              <a:t>（</a:t>
            </a:r>
            <a:r>
              <a:rPr lang="en-US" altLang="zh-CN" sz="2800">
                <a:latin typeface="+mn-ea"/>
                <a:ea typeface="+mn-ea"/>
                <a:cs typeface="+mn-ea"/>
              </a:rPr>
              <a:t>i</a:t>
            </a:r>
            <a:r>
              <a:rPr lang="zh-CN" altLang="en-US" sz="2800">
                <a:latin typeface="+mn-ea"/>
                <a:ea typeface="+mn-ea"/>
                <a:cs typeface="+mn-ea"/>
              </a:rPr>
              <a:t>）</a:t>
            </a:r>
            <a:r>
              <a:rPr lang="en-US" altLang="zh-CN" sz="2800">
                <a:latin typeface="+mn-ea"/>
                <a:ea typeface="+mn-ea"/>
                <a:cs typeface="+mn-ea"/>
              </a:rPr>
              <a:t>802.11</a:t>
            </a:r>
            <a:r>
              <a:rPr lang="zh-CN" altLang="en-US" sz="2800">
                <a:latin typeface="+mn-ea"/>
                <a:ea typeface="+mn-ea"/>
                <a:cs typeface="+mn-ea"/>
              </a:rPr>
              <a:t>的争用机制是否能提供最小化信息年龄所需的拥塞控制？</a:t>
            </a:r>
            <a:endParaRPr lang="zh-CN" altLang="en-US" sz="2800">
              <a:latin typeface="+mn-ea"/>
              <a:ea typeface="+mn-ea"/>
              <a:cs typeface="+mn-ea"/>
            </a:endParaRPr>
          </a:p>
          <a:p>
            <a:r>
              <a:rPr lang="zh-CN" altLang="en-US" sz="2800">
                <a:latin typeface="+mn-ea"/>
                <a:ea typeface="+mn-ea"/>
                <a:cs typeface="+mn-ea"/>
              </a:rPr>
              <a:t>（</a:t>
            </a:r>
            <a:r>
              <a:rPr lang="en-US" altLang="zh-CN" sz="2800">
                <a:latin typeface="+mn-ea"/>
                <a:ea typeface="+mn-ea"/>
                <a:cs typeface="+mn-ea"/>
              </a:rPr>
              <a:t>ii</a:t>
            </a:r>
            <a:r>
              <a:rPr lang="zh-CN" altLang="en-US" sz="2800">
                <a:latin typeface="+mn-ea"/>
                <a:ea typeface="+mn-ea"/>
                <a:cs typeface="+mn-ea"/>
              </a:rPr>
              <a:t>）最小化队列大小是否能有效避免排队延迟？</a:t>
            </a:r>
            <a:endParaRPr lang="zh-CN" altLang="en-US" sz="2800">
              <a:latin typeface="+mn-ea"/>
              <a:ea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结果分析</a:t>
            </a:r>
            <a:endParaRPr lang="zh-CN" altLang="en-US" sz="3600"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1223645" y="1464310"/>
            <a:ext cx="6993890" cy="4237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结果分析</a:t>
            </a:r>
            <a:endParaRPr lang="zh-CN" altLang="en-US" sz="36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964565" y="1153795"/>
            <a:ext cx="7214870" cy="922020"/>
          </a:xfrm>
          <a:prstGeom prst="rect">
            <a:avLst/>
          </a:prstGeom>
          <a:noFill/>
        </p:spPr>
        <p:txBody>
          <a:bodyPr wrap="square" rtlCol="0">
            <a:spAutoFit/>
          </a:bodyPr>
          <a:p>
            <a:r>
              <a:rPr lang="en-US" altLang="zh-CN"/>
              <a:t>LO(Latest state Out)</a:t>
            </a:r>
            <a:r>
              <a:rPr lang="zh-CN" altLang="en-US"/>
              <a:t>：最新状态输出，消除了排队延迟，每当包传输机会出现时，它就用最新的可用状态信息填</a:t>
            </a:r>
            <a:r>
              <a:rPr lang="zh-CN" altLang="en-US"/>
              <a:t>充包，如果传输成功，</a:t>
            </a:r>
            <a:r>
              <a:rPr lang="en-US" altLang="zh-CN"/>
              <a:t>AOI</a:t>
            </a:r>
            <a:r>
              <a:rPr lang="zh-CN" altLang="en-US"/>
              <a:t>就等于</a:t>
            </a:r>
            <a:r>
              <a:rPr lang="en-US" altLang="zh-CN"/>
              <a:t>Tx</a:t>
            </a:r>
            <a:r>
              <a:rPr lang="zh-CN" altLang="en-US"/>
              <a:t>。</a:t>
            </a:r>
            <a:endParaRPr lang="zh-CN" altLang="en-US"/>
          </a:p>
        </p:txBody>
      </p:sp>
      <p:pic>
        <p:nvPicPr>
          <p:cNvPr id="4" name="图片 3"/>
          <p:cNvPicPr>
            <a:picLocks noChangeAspect="1"/>
          </p:cNvPicPr>
          <p:nvPr/>
        </p:nvPicPr>
        <p:blipFill>
          <a:blip r:embed="rId2"/>
          <a:stretch>
            <a:fillRect/>
          </a:stretch>
        </p:blipFill>
        <p:spPr>
          <a:xfrm>
            <a:off x="779780" y="2200910"/>
            <a:ext cx="7583805" cy="400621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1716</Words>
  <Application>WPS 演示</Application>
  <PresentationFormat>在屏幕上显示</PresentationFormat>
  <Paragraphs>81</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14</vt:i4>
      </vt:variant>
    </vt:vector>
  </HeadingPairs>
  <TitlesOfParts>
    <vt:vector size="26" baseType="lpstr">
      <vt:lpstr>Arial</vt:lpstr>
      <vt:lpstr>宋体</vt:lpstr>
      <vt:lpstr>Wingdings</vt:lpstr>
      <vt:lpstr>微软雅黑</vt:lpstr>
      <vt:lpstr>Wingdings</vt:lpstr>
      <vt:lpstr>Arial Unicode MS</vt:lpstr>
      <vt:lpstr>Calibri</vt:lpstr>
      <vt:lpstr>默认设计模板</vt:lpstr>
      <vt:lpstr>Equation.KSEE3</vt:lpstr>
      <vt:lpstr>Equation.KSEE3</vt:lpstr>
      <vt:lpstr>Equation.KSEE3</vt:lpstr>
      <vt:lpstr>Equation.KSEE3</vt:lpstr>
      <vt:lpstr>Minimizing age of information in vehicular networks</vt:lpstr>
      <vt:lpstr>PowerPoint 演示文稿</vt:lpstr>
      <vt:lpstr>PowerPoint 演示文稿</vt:lpstr>
      <vt:lpstr>PowerPoint 演示文稿</vt:lpstr>
      <vt:lpstr>系统延迟</vt:lpstr>
      <vt:lpstr>系统延迟</vt:lpstr>
      <vt:lpstr>问题讨论</vt:lpstr>
      <vt:lpstr>结果分析</vt:lpstr>
      <vt:lpstr>结果分析</vt:lpstr>
      <vt:lpstr>限制和想法</vt:lpstr>
      <vt:lpstr>参考文献</vt:lpstr>
      <vt:lpstr>隐藏节点</vt:lpstr>
      <vt:lpstr>暴露节点</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火禾长弓supergirl</cp:lastModifiedBy>
  <cp:revision>12</cp:revision>
  <dcterms:created xsi:type="dcterms:W3CDTF">2014-03-21T03:02:00Z</dcterms:created>
  <dcterms:modified xsi:type="dcterms:W3CDTF">2021-05-09T12:12:35Z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