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1"/>
  </p:handoutMasterIdLst>
  <p:sldIdLst>
    <p:sldId id="359" r:id="rId3"/>
    <p:sldId id="384" r:id="rId5"/>
    <p:sldId id="260" r:id="rId6"/>
    <p:sldId id="300" r:id="rId7"/>
    <p:sldId id="342" r:id="rId8"/>
    <p:sldId id="326" r:id="rId9"/>
    <p:sldId id="327" r:id="rId10"/>
    <p:sldId id="302" r:id="rId11"/>
    <p:sldId id="303" r:id="rId12"/>
    <p:sldId id="311" r:id="rId13"/>
    <p:sldId id="319" r:id="rId14"/>
    <p:sldId id="306" r:id="rId15"/>
    <p:sldId id="385" r:id="rId16"/>
    <p:sldId id="386" r:id="rId17"/>
    <p:sldId id="387" r:id="rId18"/>
    <p:sldId id="304" r:id="rId19"/>
    <p:sldId id="381" r:id="rId20"/>
    <p:sldId id="382" r:id="rId21"/>
    <p:sldId id="406" r:id="rId22"/>
    <p:sldId id="407" r:id="rId23"/>
    <p:sldId id="408" r:id="rId24"/>
    <p:sldId id="405" r:id="rId25"/>
    <p:sldId id="329" r:id="rId26"/>
    <p:sldId id="309" r:id="rId27"/>
    <p:sldId id="416" r:id="rId28"/>
    <p:sldId id="417" r:id="rId29"/>
    <p:sldId id="288" r:id="rId30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1B4367"/>
    <a:srgbClr val="014180"/>
    <a:srgbClr val="004180"/>
    <a:srgbClr val="4287C6"/>
    <a:srgbClr val="2980B4"/>
    <a:srgbClr val="1D4865"/>
    <a:srgbClr val="1D4971"/>
    <a:srgbClr val="51B3CD"/>
    <a:srgbClr val="83C2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648" y="102"/>
      </p:cViewPr>
      <p:guideLst>
        <p:guide orient="horz" pos="1692"/>
        <p:guide pos="28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3"/>
            <a:ext cx="7886700" cy="43588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0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4" Type="http://schemas.openxmlformats.org/officeDocument/2006/relationships/notesSlide" Target="../notesSlides/notesSlide3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993140" y="1865630"/>
            <a:ext cx="7158355" cy="110172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 eaLnBrk="0" hangingPunct="0">
              <a:lnSpc>
                <a:spcPct val="120000"/>
              </a:lnSpc>
            </a:pPr>
            <a:r>
              <a:rPr lang="en-US" altLang="zh-CN" sz="2800" dirty="0">
                <a:solidFill>
                  <a:srgbClr val="1B4367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Intelligent Resource Slicing for eMBB and URLLC Coexistence in 5G and Beyond</a:t>
            </a:r>
            <a:endParaRPr lang="en-US" altLang="zh-CN" sz="2800" dirty="0">
              <a:solidFill>
                <a:srgbClr val="1B4367"/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722110" y="4130675"/>
            <a:ext cx="1774825" cy="397721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pPr lvl="0" eaLnBrk="0" hangingPunct="0"/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汇报人： 张雨洁    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86410" y="117475"/>
            <a:ext cx="2978150" cy="9461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3987165"/>
            <a:ext cx="374015" cy="143510"/>
          </a:xfrm>
          <a:prstGeom prst="rect">
            <a:avLst/>
          </a:prstGeom>
          <a:solidFill>
            <a:srgbClr val="1B4367"/>
          </a:solidFill>
          <a:ln>
            <a:solidFill>
              <a:srgbClr val="1B4367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4293870"/>
            <a:ext cx="374015" cy="143510"/>
          </a:xfrm>
          <a:prstGeom prst="rect">
            <a:avLst/>
          </a:prstGeom>
          <a:solidFill>
            <a:srgbClr val="1B4367"/>
          </a:solidFill>
          <a:ln>
            <a:solidFill>
              <a:srgbClr val="1B4367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4600575"/>
            <a:ext cx="374015" cy="143510"/>
          </a:xfrm>
          <a:prstGeom prst="rect">
            <a:avLst/>
          </a:prstGeom>
          <a:solidFill>
            <a:srgbClr val="1B4367"/>
          </a:solidFill>
          <a:ln>
            <a:solidFill>
              <a:srgbClr val="1B4367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4907280"/>
            <a:ext cx="374015" cy="160020"/>
          </a:xfrm>
          <a:prstGeom prst="rect">
            <a:avLst/>
          </a:prstGeom>
          <a:solidFill>
            <a:srgbClr val="1B4367"/>
          </a:solidFill>
          <a:ln>
            <a:solidFill>
              <a:srgbClr val="1B4367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19125" y="985520"/>
            <a:ext cx="4267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800" b="1">
                <a:solidFill>
                  <a:srgbClr val="014180"/>
                </a:solidFill>
              </a:rPr>
              <a:t>系统模型</a:t>
            </a:r>
            <a:endParaRPr lang="zh-CN" altLang="en-US" sz="1800" b="1">
              <a:solidFill>
                <a:srgbClr val="01418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56300" y="73660"/>
            <a:ext cx="30029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系统模型与</a:t>
            </a:r>
            <a:r>
              <a:rPr lang="zh-CN" altLang="en-US" sz="2400">
                <a:solidFill>
                  <a:schemeClr val="bg1"/>
                </a:solidFill>
              </a:rPr>
              <a:t>问题建模</a:t>
            </a:r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4040" y="1353820"/>
            <a:ext cx="5538470" cy="306578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810000" y="4549775"/>
            <a:ext cx="16059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图</a:t>
            </a:r>
            <a:r>
              <a:rPr lang="en-US" altLang="zh-CN" sz="9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eMBB/URLLC </a:t>
            </a:r>
            <a:r>
              <a:rPr lang="zh-CN" altLang="en-US" sz="9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业务复用</a:t>
            </a:r>
            <a:endParaRPr lang="zh-CN" altLang="en-US" sz="9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66760" y="4747260"/>
            <a:ext cx="3124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altLang="zh-C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956300" y="73660"/>
            <a:ext cx="30029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系统模型与</a:t>
            </a:r>
            <a:r>
              <a:rPr lang="zh-CN" altLang="en-US" sz="2400">
                <a:solidFill>
                  <a:schemeClr val="bg1"/>
                </a:solidFill>
              </a:rPr>
              <a:t>问题建模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6250" y="855345"/>
            <a:ext cx="4267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800" b="1">
                <a:solidFill>
                  <a:srgbClr val="014180"/>
                </a:solidFill>
              </a:rPr>
              <a:t>问题建模</a:t>
            </a:r>
            <a:endParaRPr lang="zh-CN" altLang="en-US" sz="1800" b="1">
              <a:solidFill>
                <a:srgbClr val="01418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21055" y="1402080"/>
            <a:ext cx="725297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调度策略：在每个时隙开始时为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eMBB 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用户分配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RB 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和传输功率，对于突发到达的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URLLC 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数据包，采用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抢占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eMBB 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用户资源的方法来调度</a:t>
            </a:r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存在问题：对于低数据速率的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eMBB 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用户（信道条件较差或位于小区边缘）而言，打孔会造成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eMBB </a:t>
            </a:r>
            <a:r>
              <a:rPr lang="zh-CN" altLang="en-US" b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可靠性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下降。这里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eMBB 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可靠性的定义为：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eMBB 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用户的最低数据率满意度，即获得最低所需数据速率的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eMBB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用户占总用户的百分比</a:t>
            </a:r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策略目标：</a:t>
            </a:r>
            <a:r>
              <a:rPr 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(1) 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最大化平均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eMBB 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数据速率</a:t>
            </a:r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</a:t>
            </a:r>
            <a:r>
              <a:rPr 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(2) 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降低打孔对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eMBB 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可靠性的影响</a:t>
            </a:r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(3) 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满足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URLLC 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可靠性约束</a:t>
            </a:r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66760" y="4747260"/>
            <a:ext cx="3124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altLang="zh-C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76250" y="855345"/>
            <a:ext cx="4267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800" b="1">
                <a:solidFill>
                  <a:srgbClr val="014180"/>
                </a:solidFill>
              </a:rPr>
              <a:t>问题建模</a:t>
            </a:r>
            <a:endParaRPr lang="zh-CN" altLang="en-US" sz="1800" b="1">
              <a:solidFill>
                <a:srgbClr val="01418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56300" y="73660"/>
            <a:ext cx="30029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系统模型与</a:t>
            </a:r>
            <a:r>
              <a:rPr lang="zh-CN" altLang="en-US" sz="2400">
                <a:solidFill>
                  <a:schemeClr val="bg1"/>
                </a:solidFill>
              </a:rPr>
              <a:t>问题建模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6930" y="1383030"/>
            <a:ext cx="5645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eMBB data rate based on Shannon capacity model</a:t>
            </a:r>
            <a:endParaRPr lang="en-US" altLang="zh-CN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35050" y="1823720"/>
            <a:ext cx="75438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the data rate of an eMBB user k over a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RB b at time slot t can beapproximated as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37510" y="2290445"/>
            <a:ext cx="3269615" cy="47879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35050" y="2842260"/>
            <a:ext cx="64897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the data rate of the eMBB user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k over all allocated RBs can be given as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050" y="3202305"/>
            <a:ext cx="1738630" cy="4597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1321435" y="3684270"/>
                <a:ext cx="7209155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</a:t>
                </a:r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𝑘𝑏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eMBB user scheduling indicator at time</a:t>
                </a:r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slot t defined as follows</a:t>
                </a:r>
                <a:r>
                  <a:rPr lang="zh-CN" altLang="en-US" sz="1600"/>
                  <a:t>：</a:t>
                </a:r>
                <a:endParaRPr lang="zh-CN" altLang="en-US" sz="1600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435" y="3684270"/>
                <a:ext cx="7209155" cy="33718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rcRect r="252" b="5372"/>
          <a:stretch>
            <a:fillRect/>
          </a:stretch>
        </p:blipFill>
        <p:spPr>
          <a:xfrm>
            <a:off x="2775585" y="4135755"/>
            <a:ext cx="3912235" cy="51054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544945" y="2376170"/>
            <a:ext cx="4095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759450" y="3252470"/>
            <a:ext cx="4095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019290" y="4228465"/>
            <a:ext cx="4095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66760" y="4747260"/>
            <a:ext cx="3124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altLang="zh-C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956300" y="73660"/>
            <a:ext cx="30029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系统模型与</a:t>
            </a:r>
            <a:r>
              <a:rPr lang="zh-CN" altLang="en-US" sz="2400">
                <a:solidFill>
                  <a:schemeClr val="bg1"/>
                </a:solidFill>
              </a:rPr>
              <a:t>问题建模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6250" y="855345"/>
            <a:ext cx="4267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800" b="1">
                <a:solidFill>
                  <a:srgbClr val="014180"/>
                </a:solidFill>
              </a:rPr>
              <a:t>问题建模</a:t>
            </a:r>
            <a:endParaRPr lang="zh-CN" altLang="en-US" sz="1800" b="1">
              <a:solidFill>
                <a:srgbClr val="01418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6930" y="1383030"/>
            <a:ext cx="5743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URLLC data rate based on finite block-length coding</a:t>
            </a:r>
            <a:endParaRPr lang="en-US" altLang="zh-CN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90930" y="1823720"/>
            <a:ext cx="66078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the achievable rate of URLLC user n at time slot t 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can be given by</a:t>
            </a:r>
            <a:r>
              <a:rPr lang="en-US" altLang="zh-CN" sz="16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305050" y="2233930"/>
            <a:ext cx="4448175" cy="561340"/>
            <a:chOff x="1451" y="4352"/>
            <a:chExt cx="11973" cy="136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51" y="4352"/>
              <a:ext cx="8945" cy="1361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96" y="4352"/>
              <a:ext cx="3028" cy="1361"/>
            </a:xfrm>
            <a:prstGeom prst="rect">
              <a:avLst/>
            </a:prstGeom>
          </p:spPr>
        </p:pic>
      </p:grpSp>
      <p:sp>
        <p:nvSpPr>
          <p:cNvPr id="11" name="文本框 10"/>
          <p:cNvSpPr txBox="1"/>
          <p:nvPr/>
        </p:nvSpPr>
        <p:spPr>
          <a:xfrm>
            <a:off x="0" y="4913630"/>
            <a:ext cx="84982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Y . Polyanskiy</a:t>
            </a: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,et al. </a:t>
            </a:r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Channel coding rate in the</a:t>
            </a: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finite blocklength regime</a:t>
            </a: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on Information Theory,</a:t>
            </a: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vol. 56, no. 5, pp. 2307–2359, may 2010.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1090930" y="2823210"/>
                <a:ext cx="7278370" cy="1387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>
                  <a:lnSpc>
                    <a:spcPct val="130000"/>
                  </a:lnSpc>
                </a:pPr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𝑛𝑏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sup>
                    </m:sSubSup>
                    <m:r>
                      <a:rPr lang="en-US" altLang="zh-CN" sz="1600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sz="1600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number of symbols in a mini-slot,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𝑄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1</m:t>
                        </m:r>
                      </m:sup>
                    </m:sSup>
                    <m:r>
                      <a:rPr lang="en-US" altLang="zh-CN" sz="1600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1600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∙</m:t>
                    </m:r>
                    <m:r>
                      <a:rPr lang="en-US" altLang="zh-CN" sz="1600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inverse of the Gaussian Q-function, ϑ &gt; 0 is the transmission error probability,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𝑛𝑏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sup>
                    </m:sSubSup>
                    <m:r>
                      <a:rPr lang="en-US" altLang="zh-CN" sz="1600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sz="1600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determines the stochastic variability of the channel of</a:t>
                </a:r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 n at time sot t relative to a</a:t>
                </a:r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deterministic channel with</a:t>
                </a:r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same capacity, given by</a:t>
                </a:r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930" y="2823210"/>
                <a:ext cx="7278370" cy="13874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2050" y="4210685"/>
            <a:ext cx="2065020" cy="59753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954520" y="2361565"/>
            <a:ext cx="4095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097905" y="4286885"/>
            <a:ext cx="4095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66760" y="4747260"/>
            <a:ext cx="3124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altLang="zh-C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956300" y="73660"/>
            <a:ext cx="30029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系统模型与</a:t>
            </a:r>
            <a:r>
              <a:rPr lang="zh-CN" altLang="en-US" sz="2400">
                <a:solidFill>
                  <a:schemeClr val="bg1"/>
                </a:solidFill>
              </a:rPr>
              <a:t>问题建模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6250" y="855345"/>
            <a:ext cx="4267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800" b="1">
                <a:solidFill>
                  <a:srgbClr val="014180"/>
                </a:solidFill>
              </a:rPr>
              <a:t>问题建模</a:t>
            </a:r>
            <a:endParaRPr lang="zh-CN" altLang="en-US" sz="1800" b="1">
              <a:solidFill>
                <a:srgbClr val="01418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4350" y="2000885"/>
            <a:ext cx="3035300" cy="6388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04875" y="1359535"/>
            <a:ext cx="7096760" cy="650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针对目标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(1)(2), 基于现代投资组合理论(MPT)中的风险规避公式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马科维茨均值-方差模型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，文章提出了一个函数来描述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eMBB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数据速率的平均和和它的方差：</a:t>
            </a:r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84910" y="2733675"/>
            <a:ext cx="63652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其中，方差部分通过捕获无线信道的动态特性来定义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eMBB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的可靠性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endParaRPr lang="en-US" altLang="zh-CN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04240" y="3154680"/>
            <a:ext cx="72212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针对目标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(3), 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文章定义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URLLC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的可靠性可以通过确保其中断概率小于一个阈值来实现：</a:t>
            </a:r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rcRect r="1000"/>
          <a:stretch>
            <a:fillRect/>
          </a:stretch>
        </p:blipFill>
        <p:spPr>
          <a:xfrm>
            <a:off x="3571875" y="3513455"/>
            <a:ext cx="1886585" cy="5880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1184910" y="4101465"/>
                <a:ext cx="6662420" cy="718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>
                  <a:lnSpc>
                    <a:spcPct val="140000"/>
                  </a:lnSpc>
                </a:pPr>
                <a:r>
                  <a: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其中，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𝐿</m:t>
                    </m:r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)=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i="1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∈</m:t>
                        </m:r>
                        <m:r>
                          <a:rPr lang="en-US" altLang="zh-CN" i="1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𝑀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表示在时隙</a:t>
                </a:r>
                <a:r>
                  <a:rPr lang="en-US" altLang="zh-CN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t </a:t>
                </a:r>
                <a:r>
                  <a: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中到达的</a:t>
                </a:r>
                <a:r>
                  <a:rPr lang="en-US" altLang="zh-CN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URLLC</a:t>
                </a:r>
                <a:r>
                  <a: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数据包总数，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𝜁</m:t>
                    </m:r>
                  </m:oMath>
                </a14:m>
                <a:r>
                  <a:rPr lang="en-US" altLang="zh-CN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表示</a:t>
                </a:r>
                <a:r>
                  <a:rPr lang="en-US" altLang="zh-CN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URLLC</a:t>
                </a:r>
                <a:r>
                  <a: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数据包的大小</a:t>
                </a:r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910" y="4101465"/>
                <a:ext cx="6662420" cy="7188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6172200" y="2164715"/>
            <a:ext cx="4095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680075" y="3654425"/>
            <a:ext cx="4095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(7)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66760" y="4747260"/>
            <a:ext cx="3803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altLang="zh-C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956300" y="73660"/>
            <a:ext cx="30029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系统模型与</a:t>
            </a:r>
            <a:r>
              <a:rPr lang="zh-CN" altLang="en-US" sz="2400">
                <a:solidFill>
                  <a:schemeClr val="bg1"/>
                </a:solidFill>
              </a:rPr>
              <a:t>问题建模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6250" y="855345"/>
            <a:ext cx="4267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800" b="1">
                <a:solidFill>
                  <a:srgbClr val="014180"/>
                </a:solidFill>
              </a:rPr>
              <a:t>问题建模</a:t>
            </a:r>
            <a:endParaRPr lang="zh-CN" altLang="en-US" sz="1800" b="1">
              <a:solidFill>
                <a:srgbClr val="01418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9030" y="1303020"/>
            <a:ext cx="4571365" cy="3281045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6464935" y="1885950"/>
            <a:ext cx="1662430" cy="495935"/>
          </a:xfrm>
          <a:prstGeom prst="roundRect">
            <a:avLst/>
          </a:prstGeom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混合整数非线性规划和</a:t>
            </a:r>
            <a:r>
              <a:rPr lang="en-US" altLang="zh-CN"/>
              <a:t>NP-</a:t>
            </a:r>
            <a:r>
              <a:rPr lang="zh-CN" altLang="en-US"/>
              <a:t>难</a:t>
            </a:r>
            <a:r>
              <a:rPr lang="zh-CN" altLang="en-US"/>
              <a:t>问题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6464300" y="3057525"/>
            <a:ext cx="1663065" cy="578485"/>
          </a:xfrm>
          <a:prstGeom prst="roundRect">
            <a:avLst/>
          </a:prstGeom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基于优化和学习的两阶段方法</a:t>
            </a:r>
            <a:endParaRPr lang="zh-CN" altLang="en-US"/>
          </a:p>
        </p:txBody>
      </p:sp>
      <p:sp>
        <p:nvSpPr>
          <p:cNvPr id="10" name="上箭头 9"/>
          <p:cNvSpPr/>
          <p:nvPr/>
        </p:nvSpPr>
        <p:spPr>
          <a:xfrm>
            <a:off x="7212330" y="2393950"/>
            <a:ext cx="167640" cy="651510"/>
          </a:xfrm>
          <a:prstGeom prst="upArrow">
            <a:avLst/>
          </a:prstGeom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66760" y="4747260"/>
            <a:ext cx="3803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altLang="zh-C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743960" y="1417955"/>
            <a:ext cx="1656000" cy="1440000"/>
          </a:xfrm>
          <a:prstGeom prst="ellipse">
            <a:avLst/>
          </a:prstGeom>
          <a:solidFill>
            <a:srgbClr val="0041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800"/>
              <a:t>03</a:t>
            </a:r>
            <a:endParaRPr lang="en-US" altLang="zh-CN" sz="4800"/>
          </a:p>
        </p:txBody>
      </p:sp>
      <p:sp>
        <p:nvSpPr>
          <p:cNvPr id="5" name="文本框 4"/>
          <p:cNvSpPr txBox="1"/>
          <p:nvPr/>
        </p:nvSpPr>
        <p:spPr>
          <a:xfrm>
            <a:off x="3218815" y="3034665"/>
            <a:ext cx="27063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014180"/>
                </a:solidFill>
              </a:rPr>
              <a:t>算法分析与</a:t>
            </a:r>
            <a:r>
              <a:rPr lang="zh-CN" altLang="en-US" sz="2800" b="1">
                <a:solidFill>
                  <a:srgbClr val="014180"/>
                </a:solidFill>
              </a:rPr>
              <a:t>仿真</a:t>
            </a:r>
            <a:endParaRPr lang="zh-CN" altLang="en-US" sz="2800" b="1">
              <a:solidFill>
                <a:srgbClr val="0141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675120" y="80010"/>
            <a:ext cx="237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算法分析与</a:t>
            </a:r>
            <a:r>
              <a:rPr lang="zh-CN" altLang="en-US" sz="2400">
                <a:solidFill>
                  <a:schemeClr val="bg1"/>
                </a:solidFill>
              </a:rPr>
              <a:t>仿真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756410" y="2282825"/>
            <a:ext cx="1663065" cy="578485"/>
          </a:xfrm>
          <a:prstGeom prst="roundRect">
            <a:avLst/>
          </a:prstGeom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基于优化和学习的两阶段方法</a:t>
            </a:r>
            <a:endParaRPr lang="zh-CN" altLang="en-US" b="1"/>
          </a:p>
        </p:txBody>
      </p:sp>
      <p:sp>
        <p:nvSpPr>
          <p:cNvPr id="3" name="圆角矩形 2"/>
          <p:cNvSpPr/>
          <p:nvPr/>
        </p:nvSpPr>
        <p:spPr>
          <a:xfrm>
            <a:off x="4004310" y="1461135"/>
            <a:ext cx="3218815" cy="575945"/>
          </a:xfrm>
          <a:prstGeom prst="roundRect">
            <a:avLst/>
          </a:prstGeom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bg1"/>
                </a:solidFill>
                <a:sym typeface="+mn-ea"/>
              </a:rPr>
              <a:t>基于优化的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eMBB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资源分配方法（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DPRA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004310" y="2952750"/>
            <a:ext cx="3218815" cy="575945"/>
          </a:xfrm>
          <a:prstGeom prst="roundRect">
            <a:avLst/>
          </a:prstGeom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bg1"/>
                </a:solidFill>
                <a:sym typeface="+mn-ea"/>
              </a:rPr>
              <a:t>基于深度强化学习的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URLLC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调度方法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ctr"/>
            <a:r>
              <a:rPr lang="zh-CN" altLang="en-US" b="1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PGACL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）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6" name="直接箭头连接符 5"/>
          <p:cNvCxnSpPr>
            <a:stCxn id="8" idx="3"/>
            <a:endCxn id="4" idx="1"/>
          </p:cNvCxnSpPr>
          <p:nvPr/>
        </p:nvCxnSpPr>
        <p:spPr>
          <a:xfrm>
            <a:off x="3419475" y="2572385"/>
            <a:ext cx="584835" cy="668655"/>
          </a:xfrm>
          <a:prstGeom prst="straightConnector1">
            <a:avLst/>
          </a:prstGeom>
          <a:ln w="28575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8" idx="3"/>
            <a:endCxn id="3" idx="1"/>
          </p:cNvCxnSpPr>
          <p:nvPr/>
        </p:nvCxnSpPr>
        <p:spPr>
          <a:xfrm flipV="1">
            <a:off x="3419475" y="1749425"/>
            <a:ext cx="584835" cy="822960"/>
          </a:xfrm>
          <a:prstGeom prst="straightConnector1">
            <a:avLst/>
          </a:prstGeom>
          <a:ln w="28575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5613400" y="2037080"/>
            <a:ext cx="0" cy="915670"/>
          </a:xfrm>
          <a:prstGeom prst="straightConnector1">
            <a:avLst/>
          </a:prstGeom>
          <a:ln w="3175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663565" y="2341245"/>
            <a:ext cx="4248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z(t)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66760" y="4747260"/>
            <a:ext cx="3803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US" altLang="zh-C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675120" y="80010"/>
            <a:ext cx="237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算法分析与</a:t>
            </a:r>
            <a:r>
              <a:rPr lang="zh-CN" altLang="en-US" sz="2400">
                <a:solidFill>
                  <a:schemeClr val="bg1"/>
                </a:solidFill>
              </a:rPr>
              <a:t>仿真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6250" y="855345"/>
            <a:ext cx="4267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800" b="1">
                <a:solidFill>
                  <a:srgbClr val="014180"/>
                </a:solidFill>
              </a:rPr>
              <a:t>基于优化的</a:t>
            </a:r>
            <a:r>
              <a:rPr lang="en-US" altLang="zh-CN" sz="1800" b="1">
                <a:solidFill>
                  <a:srgbClr val="014180"/>
                </a:solidFill>
              </a:rPr>
              <a:t>eMBB</a:t>
            </a:r>
            <a:r>
              <a:rPr lang="zh-CN" altLang="en-US" sz="1800" b="1">
                <a:solidFill>
                  <a:srgbClr val="014180"/>
                </a:solidFill>
              </a:rPr>
              <a:t>资源分配</a:t>
            </a:r>
            <a:r>
              <a:rPr lang="zh-CN" altLang="en-US" sz="1800" b="1">
                <a:solidFill>
                  <a:srgbClr val="014180"/>
                </a:solidFill>
              </a:rPr>
              <a:t>方法</a:t>
            </a:r>
            <a:endParaRPr lang="zh-CN" altLang="en-US" sz="1800" b="1">
              <a:solidFill>
                <a:srgbClr val="01418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5" y="4898390"/>
            <a:ext cx="66744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O. Mihatsch and R. Neuneier</a:t>
            </a: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Risk-sensitive reinforcement learning</a:t>
            </a: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learning, vol. 49, no. 2-3, pp. 267–290, 2002.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34415" y="1437005"/>
            <a:ext cx="51968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根据风险规避效用函数</a:t>
            </a:r>
            <a:r>
              <a:rPr lang="en-US" altLang="zh-CN" baseline="30000"/>
              <a:t>[2]</a:t>
            </a:r>
            <a:r>
              <a:rPr lang="zh-CN" altLang="en-US"/>
              <a:t>，指数函数可同时描述</a:t>
            </a:r>
            <a:r>
              <a:rPr lang="zh-CN" altLang="en-US"/>
              <a:t>均值和方差：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8555" y="1786255"/>
            <a:ext cx="3140075" cy="6267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34415" y="2565400"/>
            <a:ext cx="45142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µ = 0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处，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指数函数的泰勒展开式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为：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rcRect r="381" b="4022"/>
          <a:stretch>
            <a:fillRect/>
          </a:stretch>
        </p:blipFill>
        <p:spPr>
          <a:xfrm>
            <a:off x="2408555" y="2919730"/>
            <a:ext cx="3654425" cy="56070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905500" y="1928495"/>
            <a:ext cx="4095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(9)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265545" y="3101975"/>
            <a:ext cx="4927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(10)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366760" y="4747260"/>
            <a:ext cx="3803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en-US" altLang="zh-C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675120" y="80010"/>
            <a:ext cx="237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算法分析与</a:t>
            </a:r>
            <a:r>
              <a:rPr lang="zh-CN" altLang="en-US" sz="2400">
                <a:solidFill>
                  <a:schemeClr val="bg1"/>
                </a:solidFill>
              </a:rPr>
              <a:t>仿真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6250" y="855345"/>
            <a:ext cx="4267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800" b="1">
                <a:solidFill>
                  <a:srgbClr val="014180"/>
                </a:solidFill>
              </a:rPr>
              <a:t>基于优化的</a:t>
            </a:r>
            <a:r>
              <a:rPr lang="en-US" altLang="zh-CN" sz="1800" b="1">
                <a:solidFill>
                  <a:srgbClr val="014180"/>
                </a:solidFill>
              </a:rPr>
              <a:t>eMBB</a:t>
            </a:r>
            <a:r>
              <a:rPr lang="zh-CN" altLang="en-US" sz="1800" b="1">
                <a:solidFill>
                  <a:srgbClr val="014180"/>
                </a:solidFill>
              </a:rPr>
              <a:t>资源分配</a:t>
            </a:r>
            <a:r>
              <a:rPr lang="zh-CN" altLang="en-US" sz="1800" b="1">
                <a:solidFill>
                  <a:srgbClr val="014180"/>
                </a:solidFill>
              </a:rPr>
              <a:t>方法</a:t>
            </a:r>
            <a:endParaRPr lang="zh-CN" altLang="en-US" sz="1800" b="1">
              <a:solidFill>
                <a:srgbClr val="01418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9000" y="1317625"/>
            <a:ext cx="4467860" cy="340614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6249035" y="1914525"/>
            <a:ext cx="1993265" cy="495935"/>
          </a:xfrm>
          <a:prstGeom prst="roundRect">
            <a:avLst/>
          </a:prstGeom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混合整数非线性规划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6249035" y="3251835"/>
            <a:ext cx="1993265" cy="495935"/>
          </a:xfrm>
          <a:prstGeom prst="roundRect">
            <a:avLst/>
          </a:prstGeom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基于分解与松弛的资源分配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DRRA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r>
              <a:rPr lang="zh-CN" altLang="en-US"/>
              <a:t>算法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5"/>
          <p:cNvCxnSpPr>
            <a:stCxn id="4" idx="0"/>
            <a:endCxn id="9" idx="2"/>
          </p:cNvCxnSpPr>
          <p:nvPr/>
        </p:nvCxnSpPr>
        <p:spPr>
          <a:xfrm flipV="1">
            <a:off x="7245985" y="2410460"/>
            <a:ext cx="0" cy="841375"/>
          </a:xfrm>
          <a:prstGeom prst="straightConnector1">
            <a:avLst/>
          </a:prstGeom>
          <a:ln w="381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366760" y="4747260"/>
            <a:ext cx="3803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en-US" altLang="zh-C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22350" y="1662430"/>
            <a:ext cx="7177405" cy="12712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M. Alsenwi, N. H. Tran, M. Bennis, S. R. Pandey, A. K. Bairagi and C. S. Hong, "</a:t>
            </a:r>
            <a:r>
              <a:rPr lang="zh-CN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Intelligent Resource Slicing for eMBB and URLLC Coexistence in 5G and Beyond: A Deep Reinforcement Learning Based Approach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," in IEEE Transactions on Wireless Communications, doi: 10.1109/TWC.2021.3060514.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66760" y="4747260"/>
            <a:ext cx="3124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675120" y="80010"/>
            <a:ext cx="237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算法分析与</a:t>
            </a:r>
            <a:r>
              <a:rPr lang="zh-CN" altLang="en-US" sz="2400">
                <a:solidFill>
                  <a:schemeClr val="bg1"/>
                </a:solidFill>
              </a:rPr>
              <a:t>仿真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6250" y="855345"/>
            <a:ext cx="4267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800" b="1">
                <a:solidFill>
                  <a:srgbClr val="014180"/>
                </a:solidFill>
              </a:rPr>
              <a:t>基于优化的</a:t>
            </a:r>
            <a:r>
              <a:rPr lang="en-US" altLang="zh-CN" sz="1800" b="1">
                <a:solidFill>
                  <a:srgbClr val="014180"/>
                </a:solidFill>
              </a:rPr>
              <a:t>eMBB</a:t>
            </a:r>
            <a:r>
              <a:rPr lang="zh-CN" altLang="en-US" sz="1800" b="1">
                <a:solidFill>
                  <a:srgbClr val="014180"/>
                </a:solidFill>
              </a:rPr>
              <a:t>资源分配</a:t>
            </a:r>
            <a:r>
              <a:rPr lang="zh-CN" altLang="en-US" sz="1800" b="1">
                <a:solidFill>
                  <a:srgbClr val="014180"/>
                </a:solidFill>
              </a:rPr>
              <a:t>方法</a:t>
            </a:r>
            <a:endParaRPr lang="zh-CN" altLang="en-US" sz="1800" b="1">
              <a:solidFill>
                <a:srgbClr val="014180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431290" y="1877060"/>
            <a:ext cx="2575560" cy="2037715"/>
            <a:chOff x="1330" y="2376"/>
            <a:chExt cx="4056" cy="3209"/>
          </a:xfrm>
        </p:grpSpPr>
        <p:sp>
          <p:nvSpPr>
            <p:cNvPr id="2" name="文本框 1"/>
            <p:cNvSpPr txBox="1"/>
            <p:nvPr/>
          </p:nvSpPr>
          <p:spPr>
            <a:xfrm>
              <a:off x="1330" y="2376"/>
              <a:ext cx="1835" cy="531"/>
            </a:xfrm>
            <a:prstGeom prst="rect">
              <a:avLst/>
            </a:prstGeom>
            <a:ln>
              <a:solidFill>
                <a:srgbClr val="5B9BD5"/>
              </a:solidFill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p>
              <a:pPr indent="0">
                <a:buFont typeface="Arial" panose="020B0604020202020204" pitchFamily="34" charset="0"/>
                <a:buNone/>
              </a:pPr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DRRA</a:t>
              </a:r>
              <a:r>
                <a:rPr lang="zh-CN" altLang="en-US" sz="1600">
                  <a:sym typeface="+mn-ea"/>
                </a:rPr>
                <a:t>算法</a:t>
              </a:r>
              <a:endParaRPr lang="zh-CN" altLang="en-US" sz="1600">
                <a:sym typeface="+mn-ea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330" y="3108"/>
              <a:ext cx="3806" cy="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50000"/>
                </a:lnSpc>
              </a:pP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将问题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分解为三个子问题：</a:t>
              </a:r>
              <a:r>
                <a:rPr lang="en-US" altLang="zh-CN"/>
                <a:t>                                            </a:t>
              </a:r>
              <a:endParaRPr lang="en-US" altLang="zh-CN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330" y="3915"/>
              <a:ext cx="4056" cy="1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50000"/>
                </a:lnSpc>
              </a:pPr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P1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：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eMBB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的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RB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分配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P2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：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eMBB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的功率分配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P3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：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URLLC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的调度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4085" y="981710"/>
            <a:ext cx="3578860" cy="1232535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4744085" y="2341880"/>
            <a:ext cx="3637280" cy="1226820"/>
            <a:chOff x="7471" y="3688"/>
            <a:chExt cx="5728" cy="1932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rcRect r="12535"/>
            <a:stretch>
              <a:fillRect/>
            </a:stretch>
          </p:blipFill>
          <p:spPr>
            <a:xfrm>
              <a:off x="7471" y="3688"/>
              <a:ext cx="4940" cy="1933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12411" y="3809"/>
              <a:ext cx="78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(13a)</a:t>
              </a:r>
              <a:endPara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2411" y="4565"/>
              <a:ext cx="78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(13b)</a:t>
              </a:r>
              <a:endPara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2411" y="5113"/>
              <a:ext cx="78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(13c)</a:t>
              </a:r>
              <a:endPara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744085" y="3696970"/>
            <a:ext cx="3637280" cy="1311910"/>
            <a:chOff x="7471" y="5822"/>
            <a:chExt cx="5728" cy="2066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rcRect r="13063"/>
            <a:stretch>
              <a:fillRect/>
            </a:stretch>
          </p:blipFill>
          <p:spPr>
            <a:xfrm>
              <a:off x="7471" y="5822"/>
              <a:ext cx="4712" cy="2067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12411" y="5937"/>
              <a:ext cx="78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(14a)</a:t>
              </a:r>
              <a:endPara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2411" y="6555"/>
              <a:ext cx="78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(14b)</a:t>
              </a:r>
              <a:endPara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2411" y="7173"/>
              <a:ext cx="78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(14c)</a:t>
              </a:r>
              <a:endPara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8366760" y="4747260"/>
            <a:ext cx="3803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en-US" altLang="zh-C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675120" y="80010"/>
            <a:ext cx="237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算法分析与</a:t>
            </a:r>
            <a:r>
              <a:rPr lang="zh-CN" altLang="en-US" sz="2400">
                <a:solidFill>
                  <a:schemeClr val="bg1"/>
                </a:solidFill>
              </a:rPr>
              <a:t>仿真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6250" y="855345"/>
            <a:ext cx="4267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800" b="1">
                <a:solidFill>
                  <a:srgbClr val="014180"/>
                </a:solidFill>
              </a:rPr>
              <a:t>基于优化的</a:t>
            </a:r>
            <a:r>
              <a:rPr lang="en-US" altLang="zh-CN" sz="1800" b="1">
                <a:solidFill>
                  <a:srgbClr val="014180"/>
                </a:solidFill>
              </a:rPr>
              <a:t>eMBB</a:t>
            </a:r>
            <a:r>
              <a:rPr lang="zh-CN" altLang="en-US" sz="1800" b="1">
                <a:solidFill>
                  <a:srgbClr val="014180"/>
                </a:solidFill>
              </a:rPr>
              <a:t>资源分配</a:t>
            </a:r>
            <a:r>
              <a:rPr lang="zh-CN" altLang="en-US" sz="1800" b="1">
                <a:solidFill>
                  <a:srgbClr val="014180"/>
                </a:solidFill>
              </a:rPr>
              <a:t>方法</a:t>
            </a:r>
            <a:endParaRPr lang="zh-CN" altLang="en-US" sz="1800" b="1">
              <a:solidFill>
                <a:srgbClr val="01418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8335" y="1223645"/>
            <a:ext cx="3923030" cy="34912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610" y="813435"/>
            <a:ext cx="2616200" cy="18707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410" y="2833370"/>
            <a:ext cx="2615565" cy="2032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077585" y="2684145"/>
            <a:ext cx="170815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图</a:t>
            </a:r>
            <a:r>
              <a:rPr lang="en-US" altLang="zh-CN" sz="9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 eMBB</a:t>
            </a:r>
            <a:r>
              <a:rPr lang="zh-CN" altLang="en-US" sz="9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业务的</a:t>
            </a:r>
            <a:r>
              <a:rPr lang="en-US" altLang="zh-CN" sz="9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Jain</a:t>
            </a:r>
            <a:r>
              <a:rPr lang="zh-CN" altLang="en-US" sz="9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公平指数</a:t>
            </a:r>
            <a:endParaRPr lang="zh-CN" altLang="en-US" sz="9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44565" y="4865370"/>
            <a:ext cx="177482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图</a:t>
            </a:r>
            <a:r>
              <a:rPr lang="en-US" altLang="zh-CN" sz="9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 eMBB</a:t>
            </a:r>
            <a:r>
              <a:rPr lang="zh-CN" altLang="en-US" sz="9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总速率的</a:t>
            </a:r>
            <a:r>
              <a:rPr lang="en-US" altLang="zh-CN" sz="9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CCDF</a:t>
            </a:r>
            <a:r>
              <a:rPr lang="zh-CN" altLang="en-US" sz="9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9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PDF</a:t>
            </a:r>
            <a:endParaRPr lang="en-US" altLang="zh-CN" sz="9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366760" y="4747260"/>
            <a:ext cx="3803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en-US" altLang="zh-C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675120" y="80010"/>
            <a:ext cx="237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算法分析与</a:t>
            </a:r>
            <a:r>
              <a:rPr lang="zh-CN" altLang="en-US" sz="2400">
                <a:solidFill>
                  <a:schemeClr val="bg1"/>
                </a:solidFill>
              </a:rPr>
              <a:t>仿真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6250" y="855345"/>
            <a:ext cx="4267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800" b="1">
                <a:solidFill>
                  <a:srgbClr val="014180"/>
                </a:solidFill>
              </a:rPr>
              <a:t>基于深度强化学习的</a:t>
            </a:r>
            <a:r>
              <a:rPr lang="en-US" altLang="zh-CN" sz="1800" b="1">
                <a:solidFill>
                  <a:srgbClr val="014180"/>
                </a:solidFill>
              </a:rPr>
              <a:t>URLLC</a:t>
            </a:r>
            <a:r>
              <a:rPr lang="zh-CN" altLang="en-US" sz="1800" b="1">
                <a:solidFill>
                  <a:srgbClr val="014180"/>
                </a:solidFill>
              </a:rPr>
              <a:t>调度</a:t>
            </a:r>
            <a:r>
              <a:rPr lang="zh-CN" altLang="en-US" sz="1800" b="1">
                <a:solidFill>
                  <a:srgbClr val="014180"/>
                </a:solidFill>
              </a:rPr>
              <a:t>方法</a:t>
            </a:r>
            <a:endParaRPr lang="zh-CN" altLang="en-US" sz="1800" b="1">
              <a:solidFill>
                <a:srgbClr val="01418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2630" y="1522730"/>
            <a:ext cx="5264785" cy="2479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DRRA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算法解决了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eMBB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资源分配问题，并找到了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URLLC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调度问题的</a:t>
            </a:r>
            <a:r>
              <a:rPr lang="zh-CN" altLang="en-US" b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近似解</a:t>
            </a:r>
            <a:endParaRPr lang="zh-CN" altLang="en-US" b="1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存在问题：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在最坏的情况下，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DRRA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算法得到的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URLLC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调度方案可能会违背可靠性约束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b="1"/>
              <a:t>解决方案</a:t>
            </a:r>
            <a:r>
              <a:rPr lang="zh-CN" altLang="en-US"/>
              <a:t>：</a:t>
            </a:r>
            <a:r>
              <a:rPr lang="zh-CN" altLang="en-US"/>
              <a:t>采用基于</a:t>
            </a:r>
            <a:r>
              <a:rPr lang="en-US" altLang="zh-CN"/>
              <a:t>DRL</a:t>
            </a:r>
            <a:r>
              <a:rPr lang="zh-CN" altLang="en-US"/>
              <a:t>的算法来处理动态的URLLC流量和信道变化，</a:t>
            </a:r>
            <a:r>
              <a:rPr lang="zh-CN" altLang="en-US">
                <a:sym typeface="+mn-ea"/>
              </a:rPr>
              <a:t>通过与环境交互，动态、智能地为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URLLC</a:t>
            </a:r>
            <a:r>
              <a:rPr lang="zh-CN" altLang="en-US">
                <a:sym typeface="+mn-ea"/>
              </a:rPr>
              <a:t>流量分配资源</a:t>
            </a:r>
            <a:r>
              <a:rPr lang="en-US" altLang="zh-CN">
                <a:sym typeface="+mn-ea"/>
              </a:rPr>
              <a:t>——基于策略梯度的行动-批评学习算法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PGALC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 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23330" y="1522730"/>
            <a:ext cx="2179320" cy="27260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366760" y="4747260"/>
            <a:ext cx="3803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en-US" altLang="zh-C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950" y="1466850"/>
            <a:ext cx="4325620" cy="26149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675120" y="80010"/>
            <a:ext cx="237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算法分析与</a:t>
            </a:r>
            <a:r>
              <a:rPr lang="zh-CN" altLang="en-US" sz="2400">
                <a:solidFill>
                  <a:schemeClr val="bg1"/>
                </a:solidFill>
              </a:rPr>
              <a:t>仿真</a:t>
            </a:r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395" y="1828165"/>
            <a:ext cx="3462020" cy="220154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923415" y="4144010"/>
            <a:ext cx="138811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图</a:t>
            </a:r>
            <a:r>
              <a:rPr lang="en-US" altLang="zh-CN" sz="9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 </a:t>
            </a:r>
            <a:r>
              <a:rPr sz="9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DRRA-PGACL </a:t>
            </a:r>
            <a:r>
              <a:rPr lang="zh-CN" sz="9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框架</a:t>
            </a:r>
            <a:endParaRPr lang="zh-CN" sz="9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41770" y="4144010"/>
            <a:ext cx="164719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图</a:t>
            </a:r>
            <a:r>
              <a:rPr lang="en-US" altLang="zh-CN" sz="9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 </a:t>
            </a:r>
            <a:r>
              <a:rPr lang="en-US" sz="9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URLLC</a:t>
            </a:r>
            <a:r>
              <a:rPr lang="zh-CN" altLang="en-US" sz="9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中断概率的</a:t>
            </a:r>
            <a:r>
              <a:rPr lang="en-US" altLang="zh-CN" sz="9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CCDF</a:t>
            </a:r>
            <a:endParaRPr lang="en-US" altLang="zh-CN" sz="9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6250" y="855345"/>
            <a:ext cx="4267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800" b="1">
                <a:solidFill>
                  <a:srgbClr val="014180"/>
                </a:solidFill>
              </a:rPr>
              <a:t>基于深度强化学习的</a:t>
            </a:r>
            <a:r>
              <a:rPr lang="en-US" altLang="zh-CN" sz="1800" b="1">
                <a:solidFill>
                  <a:srgbClr val="014180"/>
                </a:solidFill>
              </a:rPr>
              <a:t>URLLC</a:t>
            </a:r>
            <a:r>
              <a:rPr lang="zh-CN" altLang="en-US" sz="1800" b="1">
                <a:solidFill>
                  <a:srgbClr val="014180"/>
                </a:solidFill>
              </a:rPr>
              <a:t>调度</a:t>
            </a:r>
            <a:r>
              <a:rPr lang="zh-CN" altLang="en-US" sz="1800" b="1">
                <a:solidFill>
                  <a:srgbClr val="014180"/>
                </a:solidFill>
              </a:rPr>
              <a:t>方法</a:t>
            </a:r>
            <a:endParaRPr lang="zh-CN" altLang="en-US" sz="1800" b="1">
              <a:solidFill>
                <a:srgbClr val="01418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366760" y="4747260"/>
            <a:ext cx="3803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en-US" altLang="zh-C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743960" y="1417955"/>
            <a:ext cx="1656000" cy="1440000"/>
          </a:xfrm>
          <a:prstGeom prst="ellipse">
            <a:avLst/>
          </a:prstGeom>
          <a:solidFill>
            <a:srgbClr val="0041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800"/>
              <a:t>04</a:t>
            </a:r>
            <a:endParaRPr lang="en-US" altLang="zh-CN" sz="4800"/>
          </a:p>
        </p:txBody>
      </p:sp>
      <p:sp>
        <p:nvSpPr>
          <p:cNvPr id="5" name="文本框 4"/>
          <p:cNvSpPr txBox="1"/>
          <p:nvPr/>
        </p:nvSpPr>
        <p:spPr>
          <a:xfrm>
            <a:off x="3582670" y="3004820"/>
            <a:ext cx="19786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014180"/>
                </a:solidFill>
              </a:rPr>
              <a:t>思考与</a:t>
            </a:r>
            <a:r>
              <a:rPr lang="zh-CN" altLang="en-US" sz="2800" b="1">
                <a:solidFill>
                  <a:srgbClr val="014180"/>
                </a:solidFill>
              </a:rPr>
              <a:t>启示</a:t>
            </a:r>
            <a:endParaRPr lang="zh-CN" altLang="en-US" sz="2800" b="1">
              <a:solidFill>
                <a:srgbClr val="0141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252970" y="80010"/>
            <a:ext cx="17970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思考与</a:t>
            </a:r>
            <a:r>
              <a:rPr lang="zh-CN" altLang="en-US" sz="2400">
                <a:solidFill>
                  <a:schemeClr val="bg1"/>
                </a:solidFill>
              </a:rPr>
              <a:t>启示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51535" y="1035685"/>
            <a:ext cx="813371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子载波间隔固定（</a:t>
            </a:r>
            <a:r>
              <a:rPr lang="en-US" altLang="zh-CN"/>
              <a:t>SCS = 15kHz</a:t>
            </a:r>
            <a:r>
              <a:rPr lang="zh-CN" altLang="en-US"/>
              <a:t>）</a:t>
            </a:r>
            <a:r>
              <a:rPr lang="en-US" altLang="zh-CN"/>
              <a:t>,</a:t>
            </a:r>
            <a:r>
              <a:rPr lang="zh-CN" altLang="en-US"/>
              <a:t>没有针对业务特性采用不同的</a:t>
            </a:r>
            <a:r>
              <a:rPr lang="zh-CN" altLang="en-US"/>
              <a:t>子载波间隔</a:t>
            </a:r>
            <a:endParaRPr lang="zh-CN" altLang="en-US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分切片采用不同的子载波间隔时，如何确定</a:t>
            </a:r>
            <a:r>
              <a:rPr lang="en-US" altLang="zh-CN"/>
              <a:t>RB</a:t>
            </a:r>
            <a:r>
              <a:rPr lang="zh-CN" altLang="en-US"/>
              <a:t>的总数以及不同切片之间的调度周期如何</a:t>
            </a:r>
            <a:r>
              <a:rPr lang="zh-CN" altLang="en-US"/>
              <a:t>协调</a:t>
            </a:r>
            <a:endParaRPr lang="zh-CN" altLang="en-US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是否可以将</a:t>
            </a:r>
            <a:r>
              <a:rPr lang="en-US" altLang="zh-CN"/>
              <a:t>5G</a:t>
            </a:r>
            <a:r>
              <a:rPr lang="zh-CN" altLang="en-US"/>
              <a:t>在频域上新增的</a:t>
            </a:r>
            <a:r>
              <a:rPr lang="en-US" altLang="zh-CN"/>
              <a:t>BWP</a:t>
            </a:r>
            <a:r>
              <a:rPr lang="zh-CN" altLang="en-US"/>
              <a:t>（部分</a:t>
            </a:r>
            <a:r>
              <a:rPr lang="zh-CN" altLang="en-US"/>
              <a:t>带宽）概念应用于</a:t>
            </a:r>
            <a:r>
              <a:rPr lang="zh-CN" altLang="en-US"/>
              <a:t>切片？</a:t>
            </a:r>
            <a:endParaRPr lang="zh-CN" altLang="en-US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3056890" y="2475865"/>
            <a:ext cx="1080000" cy="86400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信息服务</a:t>
            </a:r>
            <a:r>
              <a:rPr lang="zh-CN" altLang="en-US"/>
              <a:t>切片</a:t>
            </a:r>
            <a:endParaRPr lang="zh-CN" altLang="en-US"/>
          </a:p>
          <a:p>
            <a:pPr algn="ctr"/>
            <a:r>
              <a:rPr lang="en-US" altLang="zh-CN"/>
              <a:t>eMBB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3056890" y="3789045"/>
            <a:ext cx="1080000" cy="86400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安全与效率</a:t>
            </a:r>
            <a:r>
              <a:rPr lang="zh-CN" altLang="en-US"/>
              <a:t>切片</a:t>
            </a:r>
            <a:endParaRPr lang="zh-CN" altLang="en-US"/>
          </a:p>
          <a:p>
            <a:pPr algn="ctr"/>
            <a:r>
              <a:rPr lang="en-US" altLang="zh-CN"/>
              <a:t>URLLC 1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5463540" y="2475865"/>
            <a:ext cx="1080000" cy="86400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自动驾驶</a:t>
            </a:r>
            <a:r>
              <a:rPr lang="zh-CN" altLang="en-US"/>
              <a:t>切片</a:t>
            </a:r>
            <a:endParaRPr lang="zh-CN" altLang="en-US"/>
          </a:p>
          <a:p>
            <a:pPr algn="ctr"/>
            <a:r>
              <a:rPr lang="en-US" altLang="zh-CN"/>
              <a:t>URLLC 2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1719580" y="3209290"/>
            <a:ext cx="95631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以打孔的方式复用资源</a:t>
            </a:r>
            <a:endParaRPr lang="zh-CN" altLang="en-US"/>
          </a:p>
        </p:txBody>
      </p:sp>
      <p:cxnSp>
        <p:nvCxnSpPr>
          <p:cNvPr id="11" name="肘形连接符 10"/>
          <p:cNvCxnSpPr>
            <a:stCxn id="5" idx="1"/>
            <a:endCxn id="4" idx="1"/>
          </p:cNvCxnSpPr>
          <p:nvPr/>
        </p:nvCxnSpPr>
        <p:spPr>
          <a:xfrm rot="10800000">
            <a:off x="3049905" y="2908300"/>
            <a:ext cx="3175" cy="1313180"/>
          </a:xfrm>
          <a:prstGeom prst="bentConnector3">
            <a:avLst>
              <a:gd name="adj1" fmla="val 12360000"/>
            </a:avLst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3"/>
            <a:endCxn id="6" idx="1"/>
          </p:cNvCxnSpPr>
          <p:nvPr/>
        </p:nvCxnSpPr>
        <p:spPr>
          <a:xfrm>
            <a:off x="4137025" y="2908300"/>
            <a:ext cx="1326515" cy="0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332605" y="2647315"/>
            <a:ext cx="9918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动态分配切片</a:t>
            </a:r>
            <a:r>
              <a:rPr lang="zh-CN" altLang="en-US"/>
              <a:t>资源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378450" y="3639820"/>
            <a:ext cx="14020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采用不同的</a:t>
            </a:r>
            <a:r>
              <a:rPr lang="en-US" altLang="zh-CN"/>
              <a:t>SCS</a:t>
            </a:r>
            <a:endParaRPr lang="en-US" altLang="zh-CN"/>
          </a:p>
        </p:txBody>
      </p:sp>
      <p:cxnSp>
        <p:nvCxnSpPr>
          <p:cNvPr id="16" name="直接箭头连接符 15"/>
          <p:cNvCxnSpPr>
            <a:stCxn id="6" idx="2"/>
            <a:endCxn id="15" idx="0"/>
          </p:cNvCxnSpPr>
          <p:nvPr/>
        </p:nvCxnSpPr>
        <p:spPr>
          <a:xfrm>
            <a:off x="6003925" y="3340100"/>
            <a:ext cx="75565" cy="299720"/>
          </a:xfrm>
          <a:prstGeom prst="straightConnector1">
            <a:avLst/>
          </a:prstGeom>
          <a:ln w="1905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8366760" y="4747260"/>
            <a:ext cx="3803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en-US" altLang="zh-C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9815" y="673735"/>
            <a:ext cx="7470775" cy="41579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8366760" y="4747260"/>
            <a:ext cx="3803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en-US" altLang="zh-C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356701" y="1884748"/>
            <a:ext cx="4848287" cy="108491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defRPr/>
            </a:pPr>
            <a:r>
              <a:rPr lang="en-US" altLang="zh-CN" sz="6600" b="1" dirty="0" smtClean="0">
                <a:solidFill>
                  <a:srgbClr val="1B4367"/>
                </a:solidFill>
                <a:cs typeface="+mn-ea"/>
                <a:sym typeface="+mn-lt"/>
              </a:rPr>
              <a:t>Thanks</a:t>
            </a:r>
            <a:endParaRPr lang="en-US" altLang="zh-CN" sz="66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>
            <p:custDataLst>
              <p:tags r:id="rId1"/>
            </p:custDataLst>
          </p:nvPr>
        </p:nvSpPr>
        <p:spPr>
          <a:xfrm>
            <a:off x="3977481" y="1452085"/>
            <a:ext cx="719138" cy="576263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p>
            <a:r>
              <a:rPr lang="en-US" altLang="zh-CN" sz="33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01.</a:t>
            </a:r>
            <a:endParaRPr lang="en-US" altLang="zh-CN" sz="33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4809966" y="1452085"/>
            <a:ext cx="3184684" cy="577800"/>
          </a:xfrm>
          <a:prstGeom prst="rect">
            <a:avLst/>
          </a:prstGeom>
          <a:noFill/>
        </p:spPr>
        <p:txBody>
          <a:bodyPr wrap="square" bIns="35242" rtlCol="0" anchor="ctr" anchorCtr="0">
            <a:normAutofit/>
          </a:bodyPr>
          <a:p>
            <a:pPr fontAlgn="auto">
              <a:lnSpc>
                <a:spcPct val="120000"/>
              </a:lnSpc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研究背景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>
            <p:custDataLst>
              <p:tags r:id="rId3"/>
            </p:custDataLst>
          </p:nvPr>
        </p:nvSpPr>
        <p:spPr>
          <a:xfrm>
            <a:off x="3977481" y="2211229"/>
            <a:ext cx="719138" cy="576263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p>
            <a:r>
              <a:rPr lang="en-US" altLang="zh-CN" sz="33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02.</a:t>
            </a:r>
            <a:endParaRPr lang="en-US" altLang="zh-CN" sz="33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>
            <p:custDataLst>
              <p:tags r:id="rId4"/>
            </p:custDataLst>
          </p:nvPr>
        </p:nvSpPr>
        <p:spPr>
          <a:xfrm>
            <a:off x="3977481" y="2970371"/>
            <a:ext cx="719138" cy="576263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p>
            <a:r>
              <a:rPr lang="en-US" altLang="zh-CN" sz="3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03.</a:t>
            </a:r>
            <a:endParaRPr lang="en-US" altLang="zh-CN" sz="3300" b="1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>
            <p:custDataLst>
              <p:tags r:id="rId5"/>
            </p:custDataLst>
          </p:nvPr>
        </p:nvSpPr>
        <p:spPr>
          <a:xfrm>
            <a:off x="3977481" y="3729514"/>
            <a:ext cx="719138" cy="576263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p>
            <a:r>
              <a:rPr lang="en-US" altLang="zh-CN" sz="33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04.</a:t>
            </a:r>
            <a:endParaRPr lang="en-US" altLang="zh-CN" sz="3300" b="1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>
            <p:custDataLst>
              <p:tags r:id="rId6"/>
            </p:custDataLst>
          </p:nvPr>
        </p:nvCxnSpPr>
        <p:spPr>
          <a:xfrm>
            <a:off x="4058444" y="1136333"/>
            <a:ext cx="39362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825977" y="1044893"/>
            <a:ext cx="1388745" cy="576263"/>
          </a:xfrm>
          <a:prstGeom prst="rect">
            <a:avLst/>
          </a:prstGeom>
          <a:noFill/>
        </p:spPr>
        <p:txBody>
          <a:bodyPr wrap="square" rtlCol="0">
            <a:normAutofit fontScale="87500"/>
          </a:bodyPr>
          <a:p>
            <a:pPr algn="r"/>
            <a:r>
              <a:rPr lang="zh-CN" altLang="en-US" sz="33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zh-CN" altLang="en-US" sz="3300" b="1" spc="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825976" y="1621155"/>
            <a:ext cx="1388745" cy="27622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r"/>
            <a:r>
              <a:rPr lang="en-US" altLang="zh-CN" sz="105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CONTENTS</a:t>
            </a:r>
            <a:endParaRPr lang="en-US" altLang="zh-CN" sz="1050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9"/>
            </p:custDataLst>
          </p:nvPr>
        </p:nvSpPr>
        <p:spPr>
          <a:xfrm>
            <a:off x="2333784" y="1136333"/>
            <a:ext cx="57150" cy="6919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10"/>
            </p:custDataLst>
          </p:nvPr>
        </p:nvSpPr>
        <p:spPr>
          <a:xfrm>
            <a:off x="4809966" y="2211229"/>
            <a:ext cx="3184684" cy="577800"/>
          </a:xfrm>
          <a:prstGeom prst="rect">
            <a:avLst/>
          </a:prstGeom>
          <a:noFill/>
        </p:spPr>
        <p:txBody>
          <a:bodyPr wrap="square" bIns="35242" rtlCol="0" anchor="ctr" anchorCtr="0">
            <a:normAutofit/>
          </a:bodyPr>
          <a:p>
            <a:pPr fontAlgn="auto">
              <a:lnSpc>
                <a:spcPct val="120000"/>
              </a:lnSpc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系统模型与问题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建模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11"/>
            </p:custDataLst>
          </p:nvPr>
        </p:nvSpPr>
        <p:spPr>
          <a:xfrm>
            <a:off x="4810125" y="2970530"/>
            <a:ext cx="3389630" cy="577850"/>
          </a:xfrm>
          <a:prstGeom prst="rect">
            <a:avLst/>
          </a:prstGeom>
          <a:noFill/>
        </p:spPr>
        <p:txBody>
          <a:bodyPr wrap="square" bIns="35242" rtlCol="0" anchor="ctr" anchorCtr="0">
            <a:noAutofit/>
          </a:bodyPr>
          <a:p>
            <a:pPr fontAlgn="auto">
              <a:lnSpc>
                <a:spcPct val="120000"/>
              </a:lnSpc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算法分析与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仿真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>
            <p:custDataLst>
              <p:tags r:id="rId12"/>
            </p:custDataLst>
          </p:nvPr>
        </p:nvSpPr>
        <p:spPr>
          <a:xfrm>
            <a:off x="4809966" y="3729514"/>
            <a:ext cx="3184684" cy="577800"/>
          </a:xfrm>
          <a:prstGeom prst="rect">
            <a:avLst/>
          </a:prstGeom>
          <a:noFill/>
        </p:spPr>
        <p:txBody>
          <a:bodyPr wrap="square" bIns="35242" rtlCol="0" anchor="ctr" anchorCtr="0">
            <a:normAutofit/>
          </a:bodyPr>
          <a:p>
            <a:pPr fontAlgn="auto">
              <a:lnSpc>
                <a:spcPct val="120000"/>
              </a:lnSpc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思考与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启示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743960" y="1417955"/>
            <a:ext cx="1656000" cy="1440000"/>
          </a:xfrm>
          <a:prstGeom prst="ellipse">
            <a:avLst/>
          </a:prstGeom>
          <a:solidFill>
            <a:srgbClr val="0041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800"/>
              <a:t>01</a:t>
            </a:r>
            <a:endParaRPr lang="en-US" altLang="zh-CN" sz="4800"/>
          </a:p>
        </p:txBody>
      </p:sp>
      <p:sp>
        <p:nvSpPr>
          <p:cNvPr id="5" name="文本框 4"/>
          <p:cNvSpPr txBox="1"/>
          <p:nvPr/>
        </p:nvSpPr>
        <p:spPr>
          <a:xfrm>
            <a:off x="3778250" y="3021965"/>
            <a:ext cx="1621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014180"/>
                </a:solidFill>
              </a:rPr>
              <a:t>研究背景</a:t>
            </a:r>
            <a:endParaRPr lang="zh-CN" altLang="en-US" sz="2800" b="1">
              <a:solidFill>
                <a:srgbClr val="0141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0407" y="895950"/>
            <a:ext cx="1383030" cy="368300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800" b="1" dirty="0">
                <a:solidFill>
                  <a:srgbClr val="1B4367"/>
                </a:solidFill>
                <a:cs typeface="+mn-ea"/>
                <a:sym typeface="+mn-lt"/>
              </a:rPr>
              <a:t>研究背景</a:t>
            </a:r>
            <a:endParaRPr lang="zh-CN" altLang="en-US" sz="18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41565" y="86360"/>
            <a:ext cx="14370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研究背景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28370" y="2790190"/>
            <a:ext cx="56572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如何同时满足不同服务的不同需求即解决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eMBB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URLLC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共存问题？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156460" y="1895475"/>
            <a:ext cx="4831080" cy="577850"/>
            <a:chOff x="3276" y="2945"/>
            <a:chExt cx="7608" cy="910"/>
          </a:xfrm>
        </p:grpSpPr>
        <p:sp>
          <p:nvSpPr>
            <p:cNvPr id="8" name="圆角矩形 7"/>
            <p:cNvSpPr/>
            <p:nvPr/>
          </p:nvSpPr>
          <p:spPr>
            <a:xfrm>
              <a:off x="3276" y="2945"/>
              <a:ext cx="2619" cy="911"/>
            </a:xfrm>
            <a:prstGeom prst="roundRect">
              <a:avLst/>
            </a:prstGeom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/>
                <a:t>eMBB</a:t>
              </a:r>
              <a:endParaRPr lang="en-US" altLang="zh-CN" b="1"/>
            </a:p>
            <a:p>
              <a:pPr algn="ctr"/>
              <a:r>
                <a:rPr lang="zh-CN" altLang="en-US" b="1"/>
                <a:t>高数据速率</a:t>
              </a:r>
              <a:endParaRPr lang="zh-CN" altLang="en-US" b="1"/>
            </a:p>
          </p:txBody>
        </p:sp>
        <p:sp>
          <p:nvSpPr>
            <p:cNvPr id="2" name="圆角矩形 1"/>
            <p:cNvSpPr/>
            <p:nvPr/>
          </p:nvSpPr>
          <p:spPr>
            <a:xfrm>
              <a:off x="8266" y="2945"/>
              <a:ext cx="2619" cy="911"/>
            </a:xfrm>
            <a:prstGeom prst="roundRect">
              <a:avLst/>
            </a:prstGeom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/>
                <a:t>URLLC</a:t>
              </a:r>
              <a:endParaRPr lang="en-US" altLang="zh-CN" b="1"/>
            </a:p>
            <a:p>
              <a:pPr algn="ctr"/>
              <a:r>
                <a:rPr lang="zh-CN" altLang="en-US" b="1"/>
                <a:t>低时延</a:t>
              </a:r>
              <a:r>
                <a:rPr lang="zh-CN" altLang="en-US" b="1"/>
                <a:t>高可靠</a:t>
              </a:r>
              <a:endParaRPr lang="zh-CN" altLang="en-US" b="1"/>
            </a:p>
          </p:txBody>
        </p:sp>
        <p:cxnSp>
          <p:nvCxnSpPr>
            <p:cNvPr id="7" name="直接箭头连接符 6"/>
            <p:cNvCxnSpPr>
              <a:stCxn id="8" idx="3"/>
              <a:endCxn id="2" idx="1"/>
            </p:cNvCxnSpPr>
            <p:nvPr/>
          </p:nvCxnSpPr>
          <p:spPr>
            <a:xfrm>
              <a:off x="5895" y="3401"/>
              <a:ext cx="2371" cy="0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/>
          <p:cNvSpPr txBox="1"/>
          <p:nvPr/>
        </p:nvSpPr>
        <p:spPr>
          <a:xfrm>
            <a:off x="928370" y="3234690"/>
            <a:ext cx="795020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在5G NR系统中引入了物理层设计的许多变化，以支持URLLC服务</a:t>
            </a:r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3GPP提出了superposition/puncturing框架，用于在5G蜂窝系统中复用URLLC和eMBB业务</a:t>
            </a:r>
            <a:endParaRPr lang="en-US" altLang="zh-CN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66760" y="4747260"/>
            <a:ext cx="3124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0407" y="895950"/>
            <a:ext cx="1507490" cy="368300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800" b="1" dirty="0">
                <a:solidFill>
                  <a:srgbClr val="1B4367"/>
                </a:solidFill>
                <a:cs typeface="+mn-ea"/>
                <a:sym typeface="+mn-lt"/>
              </a:rPr>
              <a:t>NR</a:t>
            </a:r>
            <a:r>
              <a:rPr lang="zh-CN" altLang="en-US" sz="1800" b="1" dirty="0">
                <a:solidFill>
                  <a:srgbClr val="1B4367"/>
                </a:solidFill>
                <a:cs typeface="+mn-ea"/>
                <a:sym typeface="+mn-lt"/>
              </a:rPr>
              <a:t>帧结构</a:t>
            </a:r>
            <a:endParaRPr lang="zh-CN" altLang="en-US" sz="18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913130" y="1417320"/>
            <a:ext cx="7593330" cy="1060450"/>
            <a:chOff x="1438" y="2232"/>
            <a:chExt cx="11958" cy="1670"/>
          </a:xfrm>
        </p:grpSpPr>
        <p:sp>
          <p:nvSpPr>
            <p:cNvPr id="8" name="文本框 7"/>
            <p:cNvSpPr txBox="1"/>
            <p:nvPr/>
          </p:nvSpPr>
          <p:spPr>
            <a:xfrm>
              <a:off x="1438" y="2232"/>
              <a:ext cx="11958" cy="1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5G NR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引入了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b="1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numerology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的概念，用以支持更灵活的帧结构。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LTE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系统子载波间隔固定为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支持多种OFDM参数集，子载波间隔可根据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确定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" name="对象 -2147482623"/>
            <p:cNvGraphicFramePr>
              <a:graphicFrameLocks noChangeAspect="1"/>
            </p:cNvGraphicFramePr>
            <p:nvPr/>
          </p:nvGraphicFramePr>
          <p:xfrm>
            <a:off x="7384" y="3461"/>
            <a:ext cx="174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" imgW="1104900" imgH="228600" progId="Equation.KSEE3">
                    <p:embed/>
                  </p:oleObj>
                </mc:Choice>
                <mc:Fallback>
                  <p:oleObj name="" r:id="rId1" imgW="1104900" imgH="228600" progId="Equation.KSEE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7384" y="3461"/>
                          <a:ext cx="1740" cy="3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对象 -2147482624"/>
            <p:cNvGraphicFramePr>
              <a:graphicFrameLocks noChangeAspect="1"/>
            </p:cNvGraphicFramePr>
            <p:nvPr/>
          </p:nvGraphicFramePr>
          <p:xfrm>
            <a:off x="5418" y="2966"/>
            <a:ext cx="1180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" name="" r:id="rId3" imgW="749300" imgH="203200" progId="Equation.KSEE3">
                    <p:embed/>
                  </p:oleObj>
                </mc:Choice>
                <mc:Fallback>
                  <p:oleObj name="" r:id="rId3" imgW="749300" imgH="203200" progId="Equation.KSEE3">
                    <p:embed/>
                    <p:pic>
                      <p:nvPicPr>
                        <p:cNvPr id="0" name="图片 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418" y="2966"/>
                          <a:ext cx="1180" cy="3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8370" y="2630805"/>
            <a:ext cx="4747260" cy="186499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176395" y="4495165"/>
            <a:ext cx="10668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表</a:t>
            </a: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扩展参数集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41565" y="86360"/>
            <a:ext cx="14370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研究背景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66760" y="4747260"/>
            <a:ext cx="3124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zh-C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6685" y="1044575"/>
            <a:ext cx="4674235" cy="382968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矩形 6"/>
          <p:cNvSpPr/>
          <p:nvPr/>
        </p:nvSpPr>
        <p:spPr>
          <a:xfrm>
            <a:off x="280407" y="895950"/>
            <a:ext cx="1507490" cy="368300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800" b="1" dirty="0">
                <a:solidFill>
                  <a:srgbClr val="1B4367"/>
                </a:solidFill>
                <a:cs typeface="+mn-ea"/>
                <a:sym typeface="+mn-lt"/>
              </a:rPr>
              <a:t>NR</a:t>
            </a:r>
            <a:r>
              <a:rPr lang="zh-CN" altLang="en-US" sz="1800" b="1" dirty="0">
                <a:solidFill>
                  <a:srgbClr val="1B4367"/>
                </a:solidFill>
                <a:cs typeface="+mn-ea"/>
                <a:sym typeface="+mn-lt"/>
              </a:rPr>
              <a:t>帧结构</a:t>
            </a:r>
            <a:endParaRPr lang="zh-CN" altLang="en-US" sz="18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41565" y="86360"/>
            <a:ext cx="14370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研究背景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5450" y="1539240"/>
            <a:ext cx="3345180" cy="11461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5G</a:t>
            </a:r>
            <a:r>
              <a:rPr lang="zh-CN" altLang="en-US"/>
              <a:t>帧结构分为固定部分和灵活</a:t>
            </a:r>
            <a:r>
              <a:rPr lang="zh-CN" altLang="en-US"/>
              <a:t>部分</a:t>
            </a:r>
            <a:endParaRPr lang="zh-CN" altLang="en-US"/>
          </a:p>
          <a:p>
            <a:pPr marL="285750" indent="-285750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Frame</a:t>
            </a:r>
            <a:r>
              <a:rPr lang="zh-CN" altLang="en-US"/>
              <a:t>长度：</a:t>
            </a:r>
            <a:r>
              <a:rPr lang="en-US" altLang="zh-CN"/>
              <a:t>10</a:t>
            </a:r>
            <a:r>
              <a:rPr lang="en-US" altLang="zh-CN"/>
              <a:t>ms</a:t>
            </a:r>
            <a:endParaRPr lang="en-US" altLang="zh-CN"/>
          </a:p>
          <a:p>
            <a:pPr marL="285750" indent="-285750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Subframe</a:t>
            </a:r>
            <a:r>
              <a:rPr lang="zh-CN" altLang="en-US"/>
              <a:t>长度：</a:t>
            </a:r>
            <a:r>
              <a:rPr lang="en-US" altLang="zh-CN"/>
              <a:t>1</a:t>
            </a:r>
            <a:r>
              <a:rPr lang="en-US" altLang="zh-CN"/>
              <a:t>ms</a:t>
            </a:r>
            <a:endParaRPr lang="en-US" altLang="zh-CN"/>
          </a:p>
          <a:p>
            <a:pPr marL="285750" indent="-285750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slot </a:t>
            </a:r>
            <a:r>
              <a:rPr lang="zh-CN" altLang="en-US"/>
              <a:t>长度：</a:t>
            </a:r>
            <a:r>
              <a:rPr lang="en-US" altLang="zh-CN"/>
              <a:t>14</a:t>
            </a:r>
            <a:r>
              <a:rPr lang="zh-CN" altLang="en-US"/>
              <a:t>个</a:t>
            </a:r>
            <a:r>
              <a:rPr lang="en-US" altLang="zh-CN"/>
              <a:t> OFDM </a:t>
            </a:r>
            <a:r>
              <a:rPr lang="zh-CN" altLang="en-US"/>
              <a:t>符号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80407" y="2960335"/>
            <a:ext cx="1383030" cy="368300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800" b="1" dirty="0">
                <a:solidFill>
                  <a:srgbClr val="1B4367"/>
                </a:solidFill>
                <a:cs typeface="+mn-ea"/>
                <a:sym typeface="+mn-lt"/>
              </a:rPr>
              <a:t>频域</a:t>
            </a:r>
            <a:r>
              <a:rPr lang="zh-CN" altLang="en-US" sz="1800" b="1" dirty="0">
                <a:solidFill>
                  <a:srgbClr val="1B4367"/>
                </a:solidFill>
                <a:cs typeface="+mn-ea"/>
                <a:sym typeface="+mn-lt"/>
              </a:rPr>
              <a:t>资源</a:t>
            </a:r>
            <a:endParaRPr lang="zh-CN" altLang="en-US" sz="18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2765" y="3510915"/>
            <a:ext cx="27057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RB</a:t>
            </a:r>
            <a:r>
              <a:rPr lang="zh-CN" altLang="en-US"/>
              <a:t>：</a:t>
            </a:r>
            <a:r>
              <a:rPr lang="en-US" altLang="zh-CN"/>
              <a:t>12</a:t>
            </a:r>
            <a:r>
              <a:rPr lang="zh-CN" altLang="en-US"/>
              <a:t>个连续</a:t>
            </a:r>
            <a:r>
              <a:rPr lang="zh-CN" altLang="en-US"/>
              <a:t>子载波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834380" y="4836160"/>
            <a:ext cx="91948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图</a:t>
            </a:r>
            <a:r>
              <a:rPr lang="en-US" altLang="zh-CN" sz="9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 NR</a:t>
            </a:r>
            <a:r>
              <a:rPr lang="zh-CN" altLang="en-US" sz="9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帧结构</a:t>
            </a:r>
            <a:endParaRPr lang="zh-CN" altLang="en-US" sz="9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366760" y="4747260"/>
            <a:ext cx="3124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743960" y="1417955"/>
            <a:ext cx="1656000" cy="1440000"/>
          </a:xfrm>
          <a:prstGeom prst="ellipse">
            <a:avLst/>
          </a:prstGeom>
          <a:solidFill>
            <a:srgbClr val="0041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800"/>
              <a:t>02</a:t>
            </a:r>
            <a:endParaRPr lang="en-US" altLang="zh-CN" sz="4800"/>
          </a:p>
        </p:txBody>
      </p:sp>
      <p:sp>
        <p:nvSpPr>
          <p:cNvPr id="5" name="文本框 4"/>
          <p:cNvSpPr txBox="1"/>
          <p:nvPr/>
        </p:nvSpPr>
        <p:spPr>
          <a:xfrm>
            <a:off x="2808605" y="3017520"/>
            <a:ext cx="3429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014180"/>
                </a:solidFill>
              </a:rPr>
              <a:t>系统模型与问题</a:t>
            </a:r>
            <a:r>
              <a:rPr lang="zh-CN" altLang="en-US" sz="2800" b="1">
                <a:solidFill>
                  <a:srgbClr val="014180"/>
                </a:solidFill>
              </a:rPr>
              <a:t>建模</a:t>
            </a:r>
            <a:endParaRPr lang="zh-CN" altLang="en-US" sz="2800" b="1">
              <a:solidFill>
                <a:srgbClr val="0141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956300" y="73660"/>
            <a:ext cx="30029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系统模型与</a:t>
            </a:r>
            <a:r>
              <a:rPr lang="zh-CN" altLang="en-US" sz="2400">
                <a:solidFill>
                  <a:schemeClr val="bg1"/>
                </a:solidFill>
              </a:rPr>
              <a:t>问题建模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19125" y="985520"/>
            <a:ext cx="4267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800" b="1">
                <a:solidFill>
                  <a:srgbClr val="014180"/>
                </a:solidFill>
              </a:rPr>
              <a:t>系统模型</a:t>
            </a:r>
            <a:endParaRPr lang="zh-CN" altLang="en-US" sz="1800" b="1">
              <a:solidFill>
                <a:srgbClr val="01418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b="9613"/>
          <a:stretch>
            <a:fillRect/>
          </a:stretch>
        </p:blipFill>
        <p:spPr>
          <a:xfrm>
            <a:off x="934085" y="1687195"/>
            <a:ext cx="3509645" cy="20897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596130" y="1828800"/>
            <a:ext cx="3975735" cy="2353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考虑两种类型的下行链路请求</a:t>
            </a:r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eMBB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用户数为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URLLC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用户数为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endParaRPr lang="en-US" altLang="zh-CN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RB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总数为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，每个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RB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占用频率上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12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个子载波</a:t>
            </a:r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eMBB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用户的调度周期为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slot, URLLC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的调度周期为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min-slot.</a:t>
            </a:r>
            <a:endParaRPr lang="en-US" altLang="zh-CN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URLLC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数据包通过</a:t>
            </a:r>
            <a:r>
              <a:rPr lang="zh-CN" altLang="en-US" b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打孔</a:t>
            </a:r>
            <a:r>
              <a:rPr lang="zh-CN" altLang="en-US" b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b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Puncturing</a:t>
            </a:r>
            <a:r>
              <a:rPr lang="zh-CN" altLang="en-US" b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的方式抢占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eMBB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传输块的一部分</a:t>
            </a:r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61235" y="3844925"/>
            <a:ext cx="85598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图</a:t>
            </a:r>
            <a:r>
              <a:rPr lang="en-US" altLang="zh-CN" sz="9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sz="9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系统模型</a:t>
            </a:r>
            <a:endParaRPr lang="zh-CN" altLang="en-US" sz="9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66760" y="4747260"/>
            <a:ext cx="3124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altLang="zh-C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2325,&quot;width&quot;:7320}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081_4*i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5081_4*l_h_f*1_2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5081_4*l_h_f*1_3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5081_4*l_h_f*1_4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5081_4*l_h_i*1_1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5081_4*l_h_f*1_1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5081_4*l_h_i*1_2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5081_4*l_h_i*1_3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5081_4*l_h_i*1_4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5081_4*i*2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8.xml><?xml version="1.0" encoding="utf-8"?>
<p:tagLst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081_4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UNIT_ISCONTENTSTITLE" val="0"/>
  <p:tag name="KSO_WM_UNIT_PRESET_TEXT" val="CONTENTS"/>
  <p:tag name="KSO_WM_UNIT_NOCLEAR" val="1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5081_4*b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3554</Words>
  <Application>WPS 演示</Application>
  <PresentationFormat>全屏显示(16:9)</PresentationFormat>
  <Paragraphs>322</Paragraphs>
  <Slides>27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40" baseType="lpstr">
      <vt:lpstr>Arial</vt:lpstr>
      <vt:lpstr>宋体</vt:lpstr>
      <vt:lpstr>Wingdings</vt:lpstr>
      <vt:lpstr>Times New Roman</vt:lpstr>
      <vt:lpstr>微软雅黑</vt:lpstr>
      <vt:lpstr>Wingdings</vt:lpstr>
      <vt:lpstr>Arial Unicode MS</vt:lpstr>
      <vt:lpstr>Calibri</vt:lpstr>
      <vt:lpstr>Cambria Math</vt:lpstr>
      <vt:lpstr>MS Mincho</vt:lpstr>
      <vt:lpstr>Office 主题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让自己舒适的疯子</cp:lastModifiedBy>
  <cp:revision>155</cp:revision>
  <dcterms:created xsi:type="dcterms:W3CDTF">2016-05-20T12:59:00Z</dcterms:created>
  <dcterms:modified xsi:type="dcterms:W3CDTF">2021-06-06T07:19:36Z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42CC648DED4A4631B2E227C987C81DE2</vt:lpwstr>
  </property>
</Properties>
</file>