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5" r:id="rId3"/>
    <p:sldMasterId id="2147483670" r:id="rId4"/>
  </p:sldMasterIdLst>
  <p:notesMasterIdLst>
    <p:notesMasterId r:id="rId19"/>
  </p:notesMasterIdLst>
  <p:handoutMasterIdLst>
    <p:handoutMasterId r:id="rId20"/>
  </p:handoutMasterIdLst>
  <p:sldIdLst>
    <p:sldId id="514" r:id="rId5"/>
    <p:sldId id="628" r:id="rId6"/>
    <p:sldId id="629" r:id="rId7"/>
    <p:sldId id="634" r:id="rId8"/>
    <p:sldId id="630" r:id="rId9"/>
    <p:sldId id="631" r:id="rId10"/>
    <p:sldId id="632" r:id="rId11"/>
    <p:sldId id="633" r:id="rId12"/>
    <p:sldId id="636" r:id="rId13"/>
    <p:sldId id="624" r:id="rId14"/>
    <p:sldId id="626" r:id="rId15"/>
    <p:sldId id="627" r:id="rId16"/>
    <p:sldId id="635" r:id="rId17"/>
    <p:sldId id="280" r:id="rId1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5">
          <p15:clr>
            <a:srgbClr val="A4A3A4"/>
          </p15:clr>
        </p15:guide>
        <p15:guide id="2" pos="265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6177" initials="8" lastIdx="2" clrIdx="0"/>
  <p:cmAuthor id="2" name="1214630026@qq.com" initials="1" lastIdx="1" clrIdx="1">
    <p:extLst>
      <p:ext uri="{19B8F6BF-5375-455C-9EA6-DF929625EA0E}">
        <p15:presenceInfo xmlns:p15="http://schemas.microsoft.com/office/powerpoint/2012/main" userId="3859c90f1924b58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291F"/>
    <a:srgbClr val="7A6594"/>
    <a:srgbClr val="FF9999"/>
    <a:srgbClr val="DD948C"/>
    <a:srgbClr val="3333CC"/>
    <a:srgbClr val="D06B6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6" autoAdjust="0"/>
    <p:restoredTop sz="88613" autoAdjust="0"/>
  </p:normalViewPr>
  <p:slideViewPr>
    <p:cSldViewPr showGuides="1">
      <p:cViewPr varScale="1">
        <p:scale>
          <a:sx n="103" d="100"/>
          <a:sy n="103" d="100"/>
        </p:scale>
        <p:origin x="1116" y="102"/>
      </p:cViewPr>
      <p:guideLst>
        <p:guide orient="horz" pos="2255"/>
        <p:guide pos="2659"/>
      </p:guideLst>
    </p:cSldViewPr>
  </p:slideViewPr>
  <p:outlineViewPr>
    <p:cViewPr>
      <p:scale>
        <a:sx n="33" d="100"/>
        <a:sy n="33" d="100"/>
      </p:scale>
      <p:origin x="0" y="-5622"/>
    </p:cViewPr>
  </p:outlineViewPr>
  <p:notesTextViewPr>
    <p:cViewPr>
      <p:scale>
        <a:sx n="125" d="100"/>
        <a:sy n="125" d="100"/>
      </p:scale>
      <p:origin x="0" y="0"/>
    </p:cViewPr>
  </p:notesTextViewPr>
  <p:gridSpacing cx="72005" cy="720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4D7F1EE5-8D25-4C01-BECE-B15BC2AFEFB0}" type="datetime1">
              <a:rPr kumimoji="0" lang="zh-CN" altLang="en-US" sz="1200" b="0" i="0" u="none" strike="noStrike" kern="1200" cap="none" spc="0" normalizeH="0" baseline="0" noProof="1">
                <a:ln>
                  <a:noFill/>
                </a:ln>
                <a:solidFill>
                  <a:schemeClr val="tx1"/>
                </a:solidFill>
                <a:effectLst/>
                <a:uLnTx/>
                <a:uFillTx/>
                <a:latin typeface="+mn-lt"/>
                <a:ea typeface="+mn-ea"/>
                <a:cs typeface="+mn-cs"/>
              </a:rPr>
              <a:t>2021/7/17</a:t>
            </a:fld>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fontAlgn="auto">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a:latin typeface="Times New Roman" panose="02020603050405020304" pitchFamily="18" charset="0"/>
                <a:ea typeface="宋体" panose="02010600030101010101" pitchFamily="2" charset="-122"/>
                <a:cs typeface="+mn-cs"/>
              </a:rPr>
              <a:t>‹#›</a:t>
            </a:fld>
            <a:endParaRPr lang="zh-CN" altLang="en-US" sz="1200" strike="noStrike" noProof="1">
              <a:latin typeface="Times New Roman" panose="02020603050405020304" pitchFamily="18"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atin typeface="Times New Roman" panose="02020603050405020304" pitchFamily="18" charset="0"/>
              </a:defRPr>
            </a:lvl1pPr>
          </a:lstStyle>
          <a:p>
            <a:pPr>
              <a:defRPr/>
            </a:pP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smtClean="0">
                <a:latin typeface="Times New Roman" panose="02020603050405020304" pitchFamily="18" charset="0"/>
                <a:ea typeface="+mn-ea"/>
              </a:defRPr>
            </a:lvl1pPr>
          </a:lstStyle>
          <a:p>
            <a:pPr>
              <a:defRPr/>
            </a:pPr>
            <a:fld id="{D2C4FA80-6D02-43A8-B602-90B3CB8211F0}" type="datetime1">
              <a:rPr lang="zh-CN" altLang="en-US" smtClean="0"/>
              <a:t>2021/7/17</a:t>
            </a:fld>
            <a:endParaRPr lang="zh-CN" altLang="en-US" dirty="0"/>
          </a:p>
        </p:txBody>
      </p:sp>
      <p:sp>
        <p:nvSpPr>
          <p:cNvPr id="16388" name="幻灯片图像占位符 3"/>
          <p:cNvSpPr>
            <a:spLocks noGrp="1" noRot="1" noChangeAspect="1"/>
          </p:cNvSpPr>
          <p:nvPr>
            <p:ph type="sldImg"/>
          </p:nvPr>
        </p:nvSpPr>
        <p:spPr>
          <a:xfrm>
            <a:off x="1143000" y="685800"/>
            <a:ext cx="4572000" cy="3429000"/>
          </a:xfrm>
          <a:prstGeom prst="rect">
            <a:avLst/>
          </a:prstGeom>
          <a:noFill/>
          <a:ln w="12700" cap="flat" cmpd="sng">
            <a:solidFill>
              <a:srgbClr val="000000"/>
            </a:solidFill>
            <a:prstDash val="solid"/>
            <a:round/>
            <a:headEnd type="none" w="med" len="med"/>
            <a:tailEnd type="none" w="med" len="med"/>
          </a:ln>
        </p:spPr>
      </p:sp>
      <p:sp>
        <p:nvSpPr>
          <p:cNvPr id="9221" name="备注占位符 4"/>
          <p:cNvSpPr>
            <a:spLocks noGrp="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atin typeface="Times New Roman" panose="02020603050405020304" pitchFamily="18" charset="0"/>
              </a:defRPr>
            </a:lvl1pPr>
          </a:lstStyle>
          <a:p>
            <a:pPr>
              <a:defRPr/>
            </a:pPr>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defRPr>
                <a:latin typeface="Times New Roman" panose="02020603050405020304" pitchFamily="18" charset="0"/>
              </a:defRPr>
            </a:lvl1pPr>
          </a:lstStyle>
          <a:p>
            <a:pPr algn="r"/>
            <a:fld id="{9A0DB2DC-4C9A-4742-B13C-FB6460FD3503}" type="slidenum">
              <a:rPr lang="zh-CN" altLang="en-US" sz="1200" noProof="1" smtClean="0"/>
              <a:t>‹#›</a:t>
            </a:fld>
            <a:endParaRPr lang="zh-CN" altLang="en-US" sz="1200"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lstStyle/>
          <a:p>
            <a:pPr lvl="0" eaLnBrk="1" hangingPunct="1"/>
            <a:endParaRPr lang="en-US" altLang="zh-CN" dirty="0"/>
          </a:p>
        </p:txBody>
      </p:sp>
    </p:spTree>
    <p:extLst>
      <p:ext uri="{BB962C8B-B14F-4D97-AF65-F5344CB8AC3E}">
        <p14:creationId xmlns:p14="http://schemas.microsoft.com/office/powerpoint/2010/main" val="4083743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lstStyle/>
          <a:p>
            <a:pPr lvl="0" eaLnBrk="1" hangingPunct="1"/>
            <a:endParaRPr lang="en-US" altLang="zh-CN" dirty="0"/>
          </a:p>
        </p:txBody>
      </p:sp>
    </p:spTree>
    <p:extLst>
      <p:ext uri="{BB962C8B-B14F-4D97-AF65-F5344CB8AC3E}">
        <p14:creationId xmlns:p14="http://schemas.microsoft.com/office/powerpoint/2010/main" val="2244168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lstStyle/>
          <a:p>
            <a:pPr lvl="0" eaLnBrk="1" hangingPunct="1"/>
            <a:endParaRPr lang="en-US" altLang="zh-CN" dirty="0"/>
          </a:p>
        </p:txBody>
      </p:sp>
    </p:spTree>
    <p:extLst>
      <p:ext uri="{BB962C8B-B14F-4D97-AF65-F5344CB8AC3E}">
        <p14:creationId xmlns:p14="http://schemas.microsoft.com/office/powerpoint/2010/main" val="1049636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noTextEdit="1"/>
          </p:cNvSpPr>
          <p:nvPr>
            <p:ph type="sldImg"/>
          </p:nvPr>
        </p:nvSpPr>
        <p:spPr>
          <a:ln>
            <a:miter/>
          </a:ln>
        </p:spPr>
      </p:sp>
      <p:sp>
        <p:nvSpPr>
          <p:cNvPr id="26626" name="备注占位符 2"/>
          <p:cNvSpPr>
            <a:spLocks noGrp="1"/>
          </p:cNvSpPr>
          <p:nvPr>
            <p:ph type="body"/>
          </p:nvPr>
        </p:nvSpPr>
        <p:spPr/>
        <p:txBody>
          <a:bodyPr wrap="square" lIns="91440" tIns="45720" rIns="91440" bIns="45720" anchor="t"/>
          <a:lstStyle/>
          <a:p>
            <a:pPr lvl="0" eaLnBrk="1" hangingPunct="1"/>
            <a:endParaRPr lang="en-US" altLang="zh-CN" dirty="0"/>
          </a:p>
        </p:txBody>
      </p:sp>
    </p:spTree>
    <p:extLst>
      <p:ext uri="{BB962C8B-B14F-4D97-AF65-F5344CB8AC3E}">
        <p14:creationId xmlns:p14="http://schemas.microsoft.com/office/powerpoint/2010/main" val="4067757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1532959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873164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3669746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4051515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57814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2130435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1365427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miter/>
          </a:ln>
        </p:spPr>
      </p:sp>
      <p:sp>
        <p:nvSpPr>
          <p:cNvPr id="20482" name="备注占位符 2"/>
          <p:cNvSpPr>
            <a:spLocks noGrp="1"/>
          </p:cNvSpPr>
          <p:nvPr>
            <p:ph type="body"/>
          </p:nvPr>
        </p:nvSpPr>
        <p:spPr/>
        <p:txBody>
          <a:bodyPr wrap="square" lIns="91440" tIns="45720" rIns="91440" bIns="45720" anchor="t"/>
          <a:lstStyle/>
          <a:p>
            <a:pPr lvl="0" eaLnBrk="1" hangingPunct="1"/>
            <a:endParaRPr lang="zh-CN" altLang="en-US"/>
          </a:p>
        </p:txBody>
      </p:sp>
    </p:spTree>
    <p:extLst>
      <p:ext uri="{BB962C8B-B14F-4D97-AF65-F5344CB8AC3E}">
        <p14:creationId xmlns:p14="http://schemas.microsoft.com/office/powerpoint/2010/main" val="5339707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solidFill>
          <a:schemeClr val="bg1"/>
        </a:solidFill>
        <a:effectLst/>
      </p:bgPr>
    </p:bg>
    <p:spTree>
      <p:nvGrpSpPr>
        <p:cNvPr id="1" name=""/>
        <p:cNvGrpSpPr/>
        <p:nvPr/>
      </p:nvGrpSpPr>
      <p:grpSpPr>
        <a:xfrm>
          <a:off x="0" y="0"/>
          <a:ext cx="0" cy="0"/>
          <a:chOff x="0" y="0"/>
          <a:chExt cx="0" cy="0"/>
        </a:xfrm>
      </p:grpSpPr>
      <p:pic>
        <p:nvPicPr>
          <p:cNvPr id="6146" name="Picture 8" descr="2008120116274459236275[2]"/>
          <p:cNvPicPr>
            <a:picLocks noChangeAspect="1"/>
          </p:cNvPicPr>
          <p:nvPr/>
        </p:nvPicPr>
        <p:blipFill>
          <a:blip r:embed="rId2"/>
          <a:stretch>
            <a:fillRect/>
          </a:stretch>
        </p:blipFill>
        <p:spPr>
          <a:xfrm>
            <a:off x="0" y="5029200"/>
            <a:ext cx="9144000" cy="1447800"/>
          </a:xfrm>
          <a:prstGeom prst="rect">
            <a:avLst/>
          </a:prstGeom>
          <a:noFill/>
          <a:ln w="9525">
            <a:noFill/>
          </a:ln>
        </p:spPr>
      </p:pic>
      <p:sp>
        <p:nvSpPr>
          <p:cNvPr id="7" name="Text Box 10"/>
          <p:cNvSpPr txBox="1">
            <a:spLocks noChangeArrowheads="1"/>
          </p:cNvSpPr>
          <p:nvPr/>
        </p:nvSpPr>
        <p:spPr bwMode="auto">
          <a:xfrm>
            <a:off x="0" y="6476683"/>
            <a:ext cx="9144000" cy="396875"/>
          </a:xfrm>
          <a:prstGeom prst="rect">
            <a:avLst/>
          </a:prstGeom>
          <a:solidFill>
            <a:srgbClr val="AF291F"/>
          </a:solidFill>
          <a:ln w="101600" algn="ctr">
            <a:noFill/>
            <a:miter lim="800000"/>
          </a:ln>
          <a:effectLst/>
        </p:spPr>
        <p:txBody>
          <a:bodyPr>
            <a:spAutoFit/>
          </a:bodyPr>
          <a:lstStyle/>
          <a:p>
            <a:pPr marL="0" marR="0" lvl="0" indent="0" algn="ctr" defTabSz="914400" rtl="0" eaLnBrk="1" fontAlgn="auto" latinLnBrk="1" hangingPunct="1">
              <a:lnSpc>
                <a:spcPct val="100000"/>
              </a:lnSpc>
              <a:spcBef>
                <a:spcPct val="0"/>
              </a:spcBef>
              <a:spcAft>
                <a:spcPct val="0"/>
              </a:spcAft>
              <a:buClr>
                <a:srgbClr val="990000"/>
              </a:buClr>
              <a:buSzTx/>
              <a:buFont typeface="Wingdings" panose="05000000000000000000" pitchFamily="2" charset="2"/>
              <a:buNone/>
              <a:defRPr/>
            </a:pPr>
            <a:r>
              <a:rPr kumimoji="1" lang="zh-CN" altLang="en-US" sz="1800" b="0" i="0" u="none" strike="noStrike" kern="1200" cap="none" spc="0" normalizeH="0" baseline="0" noProof="1">
                <a:ln>
                  <a:noFill/>
                </a:ln>
                <a:solidFill>
                  <a:schemeClr val="bg1"/>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西安电子科技大学通信工程学院</a:t>
            </a:r>
          </a:p>
        </p:txBody>
      </p:sp>
      <p:pic>
        <p:nvPicPr>
          <p:cNvPr id="6148" name="Picture 9" descr="新建 BMP 图像"/>
          <p:cNvPicPr>
            <a:picLocks noChangeAspect="1"/>
          </p:cNvPicPr>
          <p:nvPr/>
        </p:nvPicPr>
        <p:blipFill>
          <a:blip r:embed="rId3"/>
          <a:stretch>
            <a:fillRect/>
          </a:stretch>
        </p:blipFill>
        <p:spPr>
          <a:xfrm>
            <a:off x="152400" y="152400"/>
            <a:ext cx="2057400" cy="895350"/>
          </a:xfrm>
          <a:prstGeom prst="rect">
            <a:avLst/>
          </a:prstGeom>
          <a:noFill/>
          <a:ln w="9525">
            <a:noFill/>
          </a:ln>
        </p:spPr>
      </p:pic>
      <p:pic>
        <p:nvPicPr>
          <p:cNvPr id="6149" name="Object 11"/>
          <p:cNvPicPr>
            <a:picLocks noChangeAspect="1"/>
          </p:cNvPicPr>
          <p:nvPr/>
        </p:nvPicPr>
        <p:blipFill>
          <a:blip r:embed="rId4"/>
          <a:stretch>
            <a:fillRect/>
          </a:stretch>
        </p:blipFill>
        <p:spPr>
          <a:xfrm>
            <a:off x="5299075" y="152400"/>
            <a:ext cx="3844925" cy="895350"/>
          </a:xfrm>
          <a:prstGeom prst="rect">
            <a:avLst/>
          </a:prstGeom>
          <a:noFill/>
          <a:ln w="9525">
            <a:noFill/>
          </a:ln>
        </p:spPr>
      </p:pic>
      <p:sp>
        <p:nvSpPr>
          <p:cNvPr id="2" name="标题 1"/>
          <p:cNvSpPr>
            <a:spLocks noGrp="1"/>
          </p:cNvSpPr>
          <p:nvPr>
            <p:ph type="ctrTitle"/>
          </p:nvPr>
        </p:nvSpPr>
        <p:spPr>
          <a:xfrm>
            <a:off x="685800" y="2130425"/>
            <a:ext cx="7772400" cy="1470025"/>
          </a:xfrm>
          <a:prstGeom prst="rect">
            <a:avLst/>
          </a:prstGeom>
        </p:spPr>
        <p:txBody>
          <a:bodyPr/>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latin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p>
        </p:txBody>
      </p:sp>
      <p:sp>
        <p:nvSpPr>
          <p:cNvPr id="10" name="灯片编号占位符 5"/>
          <p:cNvSpPr>
            <a:spLocks noGrp="1"/>
          </p:cNvSpPr>
          <p:nvPr>
            <p:ph type="sldNum" sz="quarter" idx="4"/>
          </p:nvPr>
        </p:nvSpPr>
        <p:spPr>
          <a:xfrm>
            <a:off x="7010400" y="6459538"/>
            <a:ext cx="2133600" cy="365125"/>
          </a:xfrm>
          <a:prstGeom prst="rect">
            <a:avLst/>
          </a:prstGeom>
        </p:spPr>
        <p:txBody>
          <a:bodyPr vert="horz" wrap="square" lIns="91440" tIns="45720" rIns="91440" bIns="45720" numCol="1" anchor="t" anchorCtr="0" compatLnSpc="1"/>
          <a:lstStyle/>
          <a:p>
            <a:pPr algn="r"/>
            <a:fld id="{9A0DB2DC-4C9A-4742-B13C-FB6460FD3503}" type="slidenum">
              <a:rPr lang="zh-CN" altLang="en-US" noProof="1" smtClean="0">
                <a:latin typeface="Times New Roman" panose="02020603050405020304" pitchFamily="18" charset="0"/>
              </a:rPr>
              <a:t>‹#›</a:t>
            </a:fld>
            <a:r>
              <a:rPr lang="en-US" altLang="zh-CN" noProof="1">
                <a:latin typeface="Times New Roman" panose="02020603050405020304" pitchFamily="18" charset="0"/>
              </a:rPr>
              <a:t>/40</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atin typeface="Times New Roman" panose="02020603050405020304" pitchFamily="18" charset="0"/>
              </a:defRPr>
            </a:lvl1pPr>
            <a:lvl2pPr>
              <a:defRPr sz="2000">
                <a:latin typeface="Times New Roman" panose="02020603050405020304" pitchFamily="18" charset="0"/>
              </a:defRPr>
            </a:lvl2pPr>
            <a:lvl3pPr>
              <a:defRPr sz="1800">
                <a:latin typeface="Times New Roman" panose="02020603050405020304" pitchFamily="18" charset="0"/>
              </a:defRPr>
            </a:lvl3pPr>
            <a:lvl4pPr>
              <a:defRPr sz="1600">
                <a:latin typeface="Times New Roman" panose="02020603050405020304" pitchFamily="18" charset="0"/>
              </a:defRPr>
            </a:lvl4pPr>
            <a:lvl5pPr>
              <a:defRPr sz="1600">
                <a:latin typeface="Times New Roman" panose="02020603050405020304" pitchFamily="18" charset="0"/>
              </a:defRPr>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atin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atin typeface="Times New Roman" panose="02020603050405020304" pitchFamily="18" charset="0"/>
              </a:defRPr>
            </a:lvl1pPr>
            <a:lvl2pPr>
              <a:defRPr sz="2000">
                <a:latin typeface="Times New Roman" panose="02020603050405020304" pitchFamily="18" charset="0"/>
              </a:defRPr>
            </a:lvl2pPr>
            <a:lvl3pPr>
              <a:defRPr sz="1800">
                <a:latin typeface="Times New Roman" panose="02020603050405020304" pitchFamily="18" charset="0"/>
              </a:defRPr>
            </a:lvl3pPr>
            <a:lvl4pPr>
              <a:defRPr sz="1600">
                <a:latin typeface="Times New Roman" panose="02020603050405020304" pitchFamily="18" charset="0"/>
              </a:defRPr>
            </a:lvl4pPr>
            <a:lvl5pPr>
              <a:defRPr sz="1600">
                <a:latin typeface="Times New Roman" panose="02020603050405020304" pitchFamily="18" charset="0"/>
              </a:defRPr>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8"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4"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Times New Roman" panose="02020603050405020304" pitchFamily="18" charset="0"/>
              </a:defRPr>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atin typeface="Times New Roman" panose="02020603050405020304" pitchFamily="18" charset="0"/>
              </a:defRPr>
            </a:lvl1pPr>
            <a:lvl2pPr>
              <a:defRPr sz="2800">
                <a:latin typeface="Times New Roman" panose="02020603050405020304" pitchFamily="18" charset="0"/>
              </a:defRPr>
            </a:lvl2pPr>
            <a:lvl3pPr>
              <a:defRPr sz="2400">
                <a:latin typeface="Times New Roman" panose="02020603050405020304" pitchFamily="18" charset="0"/>
              </a:defRPr>
            </a:lvl3pPr>
            <a:lvl4pPr>
              <a:defRPr sz="2000">
                <a:latin typeface="Times New Roman" panose="02020603050405020304" pitchFamily="18" charset="0"/>
              </a:defRPr>
            </a:lvl4pPr>
            <a:lvl5pPr>
              <a:defRPr sz="2000">
                <a:latin typeface="Times New Roman" panose="02020603050405020304" pitchFamily="18" charset="0"/>
              </a:defRPr>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atin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Times New Roman" panose="02020603050405020304" pitchFamily="18" charset="0"/>
              </a:defRPr>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atin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32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atin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7170" name="Picture 8" descr="2008120116274459236275[2]"/>
          <p:cNvPicPr>
            <a:picLocks noChangeAspect="1"/>
          </p:cNvPicPr>
          <p:nvPr/>
        </p:nvPicPr>
        <p:blipFill>
          <a:blip r:embed="rId2"/>
          <a:stretch>
            <a:fillRect/>
          </a:stretch>
        </p:blipFill>
        <p:spPr>
          <a:xfrm>
            <a:off x="0" y="5029200"/>
            <a:ext cx="9144000" cy="1447800"/>
          </a:xfrm>
          <a:prstGeom prst="rect">
            <a:avLst/>
          </a:prstGeom>
          <a:noFill/>
          <a:ln w="9525">
            <a:noFill/>
          </a:ln>
        </p:spPr>
      </p:pic>
      <p:sp>
        <p:nvSpPr>
          <p:cNvPr id="7" name="Text Box 10"/>
          <p:cNvSpPr txBox="1">
            <a:spLocks noChangeArrowheads="1"/>
          </p:cNvSpPr>
          <p:nvPr/>
        </p:nvSpPr>
        <p:spPr bwMode="auto">
          <a:xfrm>
            <a:off x="0" y="6491288"/>
            <a:ext cx="9144000" cy="396875"/>
          </a:xfrm>
          <a:prstGeom prst="rect">
            <a:avLst/>
          </a:prstGeom>
          <a:solidFill>
            <a:srgbClr val="AF291F"/>
          </a:solidFill>
          <a:ln w="101600" algn="ctr">
            <a:noFill/>
            <a:miter lim="800000"/>
          </a:ln>
          <a:effectLst/>
        </p:spPr>
        <p:txBody>
          <a:bodyPr>
            <a:spAutoFit/>
          </a:bodyPr>
          <a:lstStyle/>
          <a:p>
            <a:pPr marL="0" marR="0" lvl="0" indent="0" algn="ctr" defTabSz="914400" rtl="0" eaLnBrk="1" fontAlgn="auto" latinLnBrk="1" hangingPunct="1">
              <a:lnSpc>
                <a:spcPct val="100000"/>
              </a:lnSpc>
              <a:spcBef>
                <a:spcPct val="0"/>
              </a:spcBef>
              <a:spcAft>
                <a:spcPct val="0"/>
              </a:spcAft>
              <a:buClr>
                <a:srgbClr val="990000"/>
              </a:buClr>
              <a:buSzTx/>
              <a:buFont typeface="Wingdings" panose="05000000000000000000" pitchFamily="2" charset="2"/>
              <a:buNone/>
              <a:defRPr/>
            </a:pPr>
            <a:r>
              <a:rPr kumimoji="1" lang="zh-CN" altLang="en-US" sz="1800" b="0" i="0" u="none" strike="noStrike" kern="1200" cap="none" spc="0" normalizeH="0" baseline="0" noProof="1">
                <a:ln>
                  <a:noFill/>
                </a:ln>
                <a:solidFill>
                  <a:schemeClr val="bg1"/>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西安电子科技大学通信工程学院</a:t>
            </a:r>
          </a:p>
        </p:txBody>
      </p:sp>
      <p:pic>
        <p:nvPicPr>
          <p:cNvPr id="7172" name="Picture 9" descr="新建 BMP 图像"/>
          <p:cNvPicPr>
            <a:picLocks noChangeAspect="1"/>
          </p:cNvPicPr>
          <p:nvPr/>
        </p:nvPicPr>
        <p:blipFill>
          <a:blip r:embed="rId3"/>
          <a:stretch>
            <a:fillRect/>
          </a:stretch>
        </p:blipFill>
        <p:spPr>
          <a:xfrm>
            <a:off x="152400" y="152400"/>
            <a:ext cx="2057400" cy="895350"/>
          </a:xfrm>
          <a:prstGeom prst="rect">
            <a:avLst/>
          </a:prstGeom>
          <a:noFill/>
          <a:ln w="9525">
            <a:noFill/>
          </a:ln>
        </p:spPr>
      </p:pic>
      <p:pic>
        <p:nvPicPr>
          <p:cNvPr id="7173" name="Object 11"/>
          <p:cNvPicPr>
            <a:picLocks noChangeAspect="1"/>
          </p:cNvPicPr>
          <p:nvPr/>
        </p:nvPicPr>
        <p:blipFill>
          <a:blip r:embed="rId4"/>
          <a:stretch>
            <a:fillRect/>
          </a:stretch>
        </p:blipFill>
        <p:spPr>
          <a:xfrm>
            <a:off x="5299075" y="152400"/>
            <a:ext cx="3844925" cy="895350"/>
          </a:xfrm>
          <a:prstGeom prst="rect">
            <a:avLst/>
          </a:prstGeom>
          <a:noFill/>
          <a:ln w="9525">
            <a:noFill/>
          </a:ln>
        </p:spPr>
      </p:pic>
      <p:sp>
        <p:nvSpPr>
          <p:cNvPr id="2" name="Title 1"/>
          <p:cNvSpPr>
            <a:spLocks noGrp="1"/>
          </p:cNvSpPr>
          <p:nvPr>
            <p:ph type="title"/>
          </p:nvPr>
        </p:nvSpPr>
        <p:spPr>
          <a:xfrm>
            <a:off x="628650" y="365126"/>
            <a:ext cx="7886700" cy="1325563"/>
          </a:xfrm>
        </p:spPr>
        <p:txBody>
          <a:bodyPr/>
          <a:lstStyle>
            <a:lvl1pPr>
              <a:defRPr>
                <a:latin typeface="Times New Roman" panose="02020603050405020304" pitchFamily="18" charset="0"/>
              </a:defRPr>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628650" y="1825625"/>
            <a:ext cx="7886700" cy="4351338"/>
          </a:xfrm>
        </p:spPr>
        <p:txBody>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0" name="Date Placeholder 3"/>
          <p:cNvSpPr>
            <a:spLocks noGrp="1"/>
          </p:cNvSpPr>
          <p:nvPr>
            <p:ph type="dt" sz="half" idx="2"/>
          </p:nvPr>
        </p:nvSpPr>
        <p:spPr>
          <a:xfrm>
            <a:off x="628650" y="6356350"/>
            <a:ext cx="2057400" cy="365125"/>
          </a:xfrm>
        </p:spPr>
        <p:txBody>
          <a:bodyPr/>
          <a:lstStyle>
            <a:lvl1pPr fontAlgn="auto">
              <a:defRPr noProof="1">
                <a:solidFill>
                  <a:prstClr val="black">
                    <a:tint val="75000"/>
                  </a:prstClr>
                </a:solidFill>
                <a:latin typeface="Times New Roman" panose="02020603050405020304" pitchFamily="18" charset="0"/>
                <a:ea typeface="+mn-ea"/>
              </a:defRPr>
            </a:lvl1pPr>
          </a:lstStyle>
          <a:p>
            <a:pPr>
              <a:defRPr/>
            </a:pPr>
            <a:endParaRPr lang="zh-CN" altLang="en-US" dirty="0"/>
          </a:p>
        </p:txBody>
      </p:sp>
      <p:sp>
        <p:nvSpPr>
          <p:cNvPr id="11" name="Footer Placeholder 4"/>
          <p:cNvSpPr>
            <a:spLocks noGrp="1"/>
          </p:cNvSpPr>
          <p:nvPr>
            <p:ph type="ftr" sz="quarter" idx="3"/>
          </p:nvPr>
        </p:nvSpPr>
        <p:spPr>
          <a:xfrm>
            <a:off x="3028950" y="6356350"/>
            <a:ext cx="3086100" cy="365125"/>
          </a:xfrm>
        </p:spPr>
        <p:txBody>
          <a:bodyPr/>
          <a:lstStyle>
            <a:lvl1pPr fontAlgn="auto">
              <a:defRPr noProof="1">
                <a:solidFill>
                  <a:prstClr val="black">
                    <a:tint val="75000"/>
                  </a:prstClr>
                </a:solidFill>
                <a:latin typeface="Times New Roman" panose="02020603050405020304" pitchFamily="18" charset="0"/>
              </a:defRPr>
            </a:lvl1pPr>
          </a:lstStyle>
          <a:p>
            <a:pPr>
              <a:defRPr/>
            </a:pPr>
            <a:endParaRPr lang="zh-CN" altLang="en-US" dirty="0"/>
          </a:p>
        </p:txBody>
      </p:sp>
      <p:sp>
        <p:nvSpPr>
          <p:cNvPr id="12" name="Slide Number Placeholder 5"/>
          <p:cNvSpPr>
            <a:spLocks noGrp="1"/>
          </p:cNvSpPr>
          <p:nvPr>
            <p:ph type="sldNum" sz="quarter" idx="4"/>
          </p:nvPr>
        </p:nvSpPr>
        <p:spPr>
          <a:xfrm>
            <a:off x="6457950" y="6356350"/>
            <a:ext cx="2057400" cy="365125"/>
          </a:xfrm>
        </p:spPr>
        <p:txBody>
          <a:bodyPr vert="horz" wrap="square" lIns="91440" tIns="45720" rIns="91440" bIns="45720" numCol="1" anchor="t" anchorCtr="0" compatLnSpc="1"/>
          <a:lstStyle/>
          <a:p>
            <a:fld id="{9A0DB2DC-4C9A-4742-B13C-FB6460FD3503}" type="slidenum">
              <a:rPr lang="zh-CN" altLang="en-US" noProof="1" smtClean="0">
                <a:solidFill>
                  <a:srgbClr val="898989"/>
                </a:solidFill>
                <a:latin typeface="Times New Roman" panose="02020603050405020304" pitchFamily="18" charset="0"/>
              </a:rPr>
              <a:t>‹#›</a:t>
            </a:fld>
            <a:r>
              <a:rPr lang="en-US" altLang="zh-CN" noProof="1">
                <a:solidFill>
                  <a:srgbClr val="898989"/>
                </a:solidFill>
                <a:latin typeface="Times New Roman" panose="02020603050405020304" pitchFamily="18" charset="0"/>
              </a:rPr>
              <a:t>/19</a:t>
            </a:r>
            <a:endParaRPr lang="zh-CN" altLang="en-US" noProof="1">
              <a:solidFill>
                <a:srgbClr val="898989"/>
              </a:solidFill>
              <a:latin typeface="Times New Roman" panose="02020603050405020304" pitchFamily="18"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en-US" strike="noStrike" noProof="1"/>
          </a:p>
        </p:txBody>
      </p:sp>
      <p:sp>
        <p:nvSpPr>
          <p:cNvPr id="4" name="日期占位符 3"/>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Times New Roman" panose="02020603050405020304" pitchFamily="18" charset="0"/>
              </a:defRPr>
            </a:lvl1pPr>
          </a:lstStyle>
          <a:p>
            <a:pPr>
              <a:defRPr/>
            </a:pPr>
            <a:endParaRPr lang="zh-CN" altLang="en-US" dirty="0"/>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atin typeface="Times New Roman" panose="02020603050405020304" pitchFamily="18" charset="0"/>
              </a:defRPr>
            </a:lvl1pPr>
          </a:lstStyle>
          <a:p>
            <a:pPr>
              <a:defRPr/>
            </a:pPr>
            <a:endParaRPr lang="zh-CN" altLang="en-US" dirty="0"/>
          </a:p>
        </p:txBody>
      </p:sp>
      <p:sp>
        <p:nvSpPr>
          <p:cNvPr id="9" name="灯片编号占位符 5"/>
          <p:cNvSpPr>
            <a:spLocks noGrp="1"/>
          </p:cNvSpPr>
          <p:nvPr>
            <p:ph type="sldNum" sz="quarter" idx="4"/>
          </p:nvPr>
        </p:nvSpPr>
        <p:spPr>
          <a:xfrm>
            <a:off x="7010400" y="6459538"/>
            <a:ext cx="2133600" cy="365125"/>
          </a:xfrm>
          <a:prstGeom prst="rect">
            <a:avLst/>
          </a:prstGeom>
        </p:spPr>
        <p:txBody>
          <a:bodyPr vert="horz" wrap="square" lIns="91440" tIns="45720" rIns="91440" bIns="45720" numCol="1" anchor="t" anchorCtr="0" compatLnSpc="1"/>
          <a:lstStyle/>
          <a:p>
            <a:fld id="{9A0DB2DC-4C9A-4742-B13C-FB6460FD3503}" type="slidenum">
              <a:rPr lang="zh-CN" altLang="en-US" noProof="1" smtClean="0"/>
              <a:t>‹#›</a:t>
            </a:fld>
            <a:r>
              <a:rPr lang="en-US" altLang="zh-CN" noProof="1"/>
              <a:t>/40</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7" name="灯片编号占位符 6"/>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8" name="页脚占位符 7"/>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9" name="灯片编号占位符 8"/>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4" name="页脚占位符 3"/>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5" name="灯片编号占位符 4"/>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atin typeface="Times New Roman" panose="02020603050405020304" pitchFamily="18" charset="0"/>
              </a:defRPr>
            </a:lvl1pPr>
          </a:lstStyle>
          <a:p>
            <a:pPr>
              <a:defRPr/>
            </a:pPr>
            <a:endParaRPr lang="zh-CN" altLang="en-US" dirty="0"/>
          </a:p>
        </p:txBody>
      </p:sp>
      <p:sp>
        <p:nvSpPr>
          <p:cNvPr id="8"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atin typeface="Times New Roman" panose="02020603050405020304" pitchFamily="18" charset="0"/>
              </a:defRPr>
            </a:lvl1pPr>
          </a:lstStyle>
          <a:p>
            <a:pPr>
              <a:defRPr/>
            </a:pPr>
            <a:endParaRPr lang="zh-CN" altLang="en-US" dirty="0"/>
          </a:p>
        </p:txBody>
      </p:sp>
      <p:sp>
        <p:nvSpPr>
          <p:cNvPr id="9" name="灯片编号占位符 5"/>
          <p:cNvSpPr>
            <a:spLocks noGrp="1"/>
          </p:cNvSpPr>
          <p:nvPr>
            <p:ph type="sldNum" sz="quarter" idx="4"/>
          </p:nvPr>
        </p:nvSpPr>
        <p:spPr>
          <a:xfrm>
            <a:off x="7010400" y="6459538"/>
            <a:ext cx="2133600" cy="365125"/>
          </a:xfrm>
          <a:prstGeom prst="rect">
            <a:avLst/>
          </a:prstGeom>
        </p:spPr>
        <p:txBody>
          <a:bodyPr vert="horz" wrap="square" lIns="91440" tIns="45720" rIns="91440" bIns="45720" numCol="1" anchor="t" anchorCtr="0" compatLnSpc="1"/>
          <a:lstStyle/>
          <a:p>
            <a:fld id="{9A0DB2DC-4C9A-4742-B13C-FB6460FD3503}" type="slidenum">
              <a:rPr lang="zh-CN" altLang="en-US" noProof="1" smtClean="0"/>
              <a:t>‹#›</a:t>
            </a:fld>
            <a:r>
              <a:rPr lang="en-US" altLang="zh-CN" noProof="1"/>
              <a:t>/40</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7" name="灯片编号占位符 6"/>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anchor="t" anchorCtr="0" compatLnSpc="1"/>
          <a:lstStyle>
            <a:lvl1pPr marL="0" indent="0">
              <a:buNone/>
              <a:defRPr sz="3200">
                <a:latin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1">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6" name="页脚占位符 5"/>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7" name="灯片编号占位符 6"/>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457200" y="1600200"/>
            <a:ext cx="8229600" cy="4525963"/>
          </a:xfrm>
          <a:prstGeom prst="rect">
            <a:avLst/>
          </a:prstGeom>
        </p:spPr>
        <p:txBody>
          <a:bodyPr/>
          <a:lstStyle>
            <a:lvl1pPr>
              <a:defRPr>
                <a:latin typeface="Times New Roman" panose="02020603050405020304" pitchFamily="18" charset="0"/>
              </a:defRPr>
            </a:lvl1pPr>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单击图标添加图片</a:t>
            </a:r>
          </a:p>
        </p:txBody>
      </p:sp>
      <p:sp>
        <p:nvSpPr>
          <p:cNvPr id="4" name="灯片编号占位符 3"/>
          <p:cNvSpPr>
            <a:spLocks noGrp="1"/>
          </p:cNvSpPr>
          <p:nvPr>
            <p:ph type="sldNum" sz="quarter" idx="10"/>
          </p:nvPr>
        </p:nvSpPr>
        <p:spPr>
          <a:xfrm>
            <a:off x="7010400" y="6459538"/>
            <a:ext cx="2133600" cy="365125"/>
          </a:xfrm>
          <a:prstGeom prst="rect">
            <a:avLst/>
          </a:prstGeom>
        </p:spPr>
        <p:txBody>
          <a:bodyPr vert="horz" wrap="square" lIns="91440" tIns="45720" rIns="91440" bIns="45720" numCol="1" anchor="t" anchorCtr="0" compatLnSpc="1"/>
          <a:lstStyle/>
          <a:p>
            <a:fld id="{9A0DB2DC-4C9A-4742-B13C-FB6460FD3503}" type="slidenum">
              <a:rPr lang="zh-CN" altLang="en-US" noProof="1" smtClean="0">
                <a:latin typeface="Times New Roman" panose="02020603050405020304" pitchFamily="18" charset="0"/>
              </a:rPr>
              <a:t>‹#›</a:t>
            </a:fld>
            <a:r>
              <a:rPr lang="en-US" altLang="zh-CN" noProof="1">
                <a:latin typeface="Times New Roman" panose="02020603050405020304" pitchFamily="18" charset="0"/>
              </a:rPr>
              <a:t>/40</a:t>
            </a:r>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日期占位符 3"/>
          <p:cNvSpPr>
            <a:spLocks noGrp="1"/>
          </p:cNvSpPr>
          <p:nvPr>
            <p:ph type="dt" sz="half" idx="10"/>
          </p:nvPr>
        </p:nvSpPr>
        <p:spPr/>
        <p:txBody>
          <a:bodyPr/>
          <a:lstStyle>
            <a:lvl1pPr>
              <a:defRPr>
                <a:latin typeface="Times New Roman" panose="02020603050405020304" pitchFamily="18" charset="0"/>
              </a:defRPr>
            </a:lvl1pPr>
          </a:lstStyle>
          <a:p>
            <a:pPr>
              <a:defRPr/>
            </a:pPr>
            <a:endParaRPr lang="zh-CN" altLang="en-US" dirty="0"/>
          </a:p>
        </p:txBody>
      </p:sp>
      <p:sp>
        <p:nvSpPr>
          <p:cNvPr id="5" name="页脚占位符 4"/>
          <p:cNvSpPr>
            <a:spLocks noGrp="1"/>
          </p:cNvSpPr>
          <p:nvPr>
            <p:ph type="ftr" sz="quarter" idx="11"/>
          </p:nvPr>
        </p:nvSpPr>
        <p:spPr/>
        <p:txBody>
          <a:bodyPr/>
          <a:lstStyle>
            <a:lvl1pPr>
              <a:defRPr>
                <a:latin typeface="Times New Roman" panose="02020603050405020304" pitchFamily="18" charset="0"/>
              </a:defRPr>
            </a:lvl1pPr>
          </a:lstStyle>
          <a:p>
            <a:pPr>
              <a:defRPr/>
            </a:pPr>
            <a:endParaRPr lang="zh-CN" altLang="en-US" dirty="0"/>
          </a:p>
        </p:txBody>
      </p:sp>
      <p:sp>
        <p:nvSpPr>
          <p:cNvPr id="6" name="灯片编号占位符 5"/>
          <p:cNvSpPr>
            <a:spLocks noGrp="1"/>
          </p:cNvSpPr>
          <p:nvPr>
            <p:ph type="sldNum" sz="quarter" idx="12"/>
          </p:nvPr>
        </p:nvSpPr>
        <p:spPr/>
        <p:txBody>
          <a:bodyPr/>
          <a:lstStyle>
            <a:lvl1pPr>
              <a:defRPr>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5"/>
          <p:cNvSpPr>
            <a:spLocks noGrp="1"/>
          </p:cNvSpPr>
          <p:nvPr>
            <p:ph type="sldNum" sz="quarter" idx="4"/>
          </p:nvPr>
        </p:nvSpPr>
        <p:spPr>
          <a:xfrm>
            <a:off x="7010400" y="6459538"/>
            <a:ext cx="2133600" cy="365125"/>
          </a:xfrm>
          <a:prstGeom prst="rect">
            <a:avLst/>
          </a:prstGeom>
        </p:spPr>
        <p:txBody>
          <a:bodyPr vert="horz" wrap="square" lIns="91440" tIns="45720" rIns="91440" bIns="45720" numCol="1" anchor="t" anchorCtr="0" compatLnSpc="1"/>
          <a:lstStyle/>
          <a:p>
            <a:fld id="{9A0DB2DC-4C9A-4742-B13C-FB6460FD3503}" type="slidenum">
              <a:rPr lang="zh-CN" altLang="en-US" noProof="1" smtClean="0">
                <a:latin typeface="Times New Roman" panose="02020603050405020304" pitchFamily="18" charset="0"/>
              </a:rPr>
              <a:t>‹#›</a:t>
            </a:fld>
            <a:r>
              <a:rPr lang="en-US" altLang="zh-CN" noProof="1">
                <a:latin typeface="Times New Roman" panose="02020603050405020304" pitchFamily="18" charset="0"/>
              </a:rPr>
              <a:t>/21</a:t>
            </a:r>
            <a:endParaRPr lang="zh-CN" altLang="en-US" noProof="1">
              <a:latin typeface="Times New Roman" panose="02020603050405020304" pitchFamily="18"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7010400" y="6459538"/>
            <a:ext cx="2133600" cy="365125"/>
          </a:xfrm>
          <a:prstGeom prst="rect">
            <a:avLst/>
          </a:prstGeom>
        </p:spPr>
        <p:txBody>
          <a:bodyPr vert="horz" wrap="square" lIns="91440" tIns="45720" rIns="91440" bIns="45720" numCol="1" anchor="t" anchorCtr="0" compatLnSpc="1"/>
          <a:lstStyle/>
          <a:p>
            <a:fld id="{9A0DB2DC-4C9A-4742-B13C-FB6460FD3503}" type="slidenum">
              <a:rPr lang="zh-CN" altLang="en-US" noProof="1" smtClean="0">
                <a:latin typeface="Times New Roman" panose="02020603050405020304" pitchFamily="18" charset="0"/>
              </a:rPr>
              <a:t>‹#›</a:t>
            </a:fld>
            <a:r>
              <a:rPr lang="en-US" altLang="zh-CN" noProof="1">
                <a:latin typeface="Times New Roman" panose="02020603050405020304" pitchFamily="18" charset="0"/>
              </a:rPr>
              <a:t>/50</a:t>
            </a: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atin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6" name="标题 5"/>
          <p:cNvSpPr>
            <a:spLocks noGrp="1"/>
          </p:cNvSpPr>
          <p:nvPr>
            <p:ph type="title"/>
          </p:nvPr>
        </p:nvSpPr>
        <p:spPr>
          <a:xfrm>
            <a:off x="628650" y="365125"/>
            <a:ext cx="7886700" cy="1325563"/>
          </a:xfrm>
          <a:prstGeom prst="rect">
            <a:avLst/>
          </a:prstGeom>
        </p:spPr>
        <p:txBody>
          <a:bodyPr/>
          <a:lstStyle>
            <a:lvl1pPr>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lvl1pPr>
              <a:defRPr>
                <a:latin typeface="Times New Roman" panose="02020603050405020304" pitchFamily="18" charset="0"/>
              </a:defRPr>
            </a:lvl1pPr>
            <a:lvl2pPr>
              <a:defRPr>
                <a:latin typeface="Times New Roman" panose="02020603050405020304" pitchFamily="18" charset="0"/>
              </a:defRPr>
            </a:lvl2pPr>
            <a:lvl3pPr>
              <a:defRPr>
                <a:latin typeface="Times New Roman" panose="02020603050405020304" pitchFamily="18" charset="0"/>
              </a:defRPr>
            </a:lvl3pPr>
            <a:lvl4pPr>
              <a:defRPr>
                <a:latin typeface="Times New Roman" panose="02020603050405020304" pitchFamily="18" charset="0"/>
              </a:defRPr>
            </a:lvl4pPr>
            <a:lvl5pPr>
              <a:defRPr>
                <a:latin typeface="Times New Roman" panose="02020603050405020304" pitchFamily="18" charset="0"/>
              </a:defRPr>
            </a:lvl5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atin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6"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a:prstGeom prst="rect">
            <a:avLst/>
          </a:prstGeom>
        </p:spPr>
        <p:txBody>
          <a:bodyPr/>
          <a:lstStyle>
            <a:lvl1pPr>
              <a:defRPr sz="2800">
                <a:latin typeface="Times New Roman" panose="02020603050405020304" pitchFamily="18" charset="0"/>
              </a:defRPr>
            </a:lvl1pPr>
            <a:lvl2pPr>
              <a:defRPr sz="2400">
                <a:latin typeface="Times New Roman" panose="02020603050405020304" pitchFamily="18" charset="0"/>
              </a:defRPr>
            </a:lvl2pPr>
            <a:lvl3pPr>
              <a:defRPr sz="2000">
                <a:latin typeface="Times New Roman" panose="02020603050405020304" pitchFamily="18" charset="0"/>
              </a:defRPr>
            </a:lvl3pPr>
            <a:lvl4pPr>
              <a:defRPr sz="1800">
                <a:latin typeface="Times New Roman" panose="02020603050405020304" pitchFamily="18" charset="0"/>
              </a:defRPr>
            </a:lvl4pPr>
            <a:lvl5pPr>
              <a:defRPr sz="1800">
                <a:latin typeface="Times New Roman" panose="02020603050405020304" pitchFamily="18" charset="0"/>
              </a:defRPr>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atin typeface="Times New Roman" panose="02020603050405020304" pitchFamily="18" charset="0"/>
              </a:defRPr>
            </a:lvl1pPr>
            <a:lvl2pPr>
              <a:defRPr sz="2400">
                <a:latin typeface="Times New Roman" panose="02020603050405020304" pitchFamily="18" charset="0"/>
              </a:defRPr>
            </a:lvl2pPr>
            <a:lvl3pPr>
              <a:defRPr sz="2000">
                <a:latin typeface="Times New Roman" panose="02020603050405020304" pitchFamily="18" charset="0"/>
              </a:defRPr>
            </a:lvl3pPr>
            <a:lvl4pPr>
              <a:defRPr sz="1800">
                <a:latin typeface="Times New Roman" panose="02020603050405020304" pitchFamily="18" charset="0"/>
              </a:defRPr>
            </a:lvl4pPr>
            <a:lvl5pPr>
              <a:defRPr sz="1800">
                <a:latin typeface="Times New Roman" panose="02020603050405020304" pitchFamily="18" charset="0"/>
              </a:defRPr>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6" name="标题 4"/>
          <p:cNvSpPr>
            <a:spLocks noGrp="1"/>
          </p:cNvSpPr>
          <p:nvPr>
            <p:ph type="title"/>
          </p:nvPr>
        </p:nvSpPr>
        <p:spPr>
          <a:xfrm>
            <a:off x="0" y="274638"/>
            <a:ext cx="8686800" cy="1143000"/>
          </a:xfrm>
          <a:prstGeom prst="rect">
            <a:avLst/>
          </a:prstGeom>
        </p:spPr>
        <p:txBody>
          <a:bodyPr/>
          <a:lstStyle>
            <a:lvl1pPr algn="l">
              <a:defRPr>
                <a:latin typeface="Times New Roman" panose="02020603050405020304" pitchFamily="18" charset="0"/>
              </a:defRPr>
            </a:lvl1pPr>
          </a:lstStyle>
          <a:p>
            <a:pPr fontAlgn="base"/>
            <a:r>
              <a:rPr lang="zh-CN" altLang="en-US" strike="noStrike" noProof="1"/>
              <a:t>单击此处编辑母版标题样式</a:t>
            </a:r>
          </a:p>
        </p:txBody>
      </p:sp>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image" Target="../media/image4.jpe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image" Target="../media/image6.jpeg"/><Relationship Id="rId2" Type="http://schemas.openxmlformats.org/officeDocument/2006/relationships/slideLayout" Target="../slideLayouts/slideLayout7.xml"/><Relationship Id="rId16"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theme" Target="../theme/theme3.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2008120116274459236275[2]"/>
          <p:cNvPicPr>
            <a:picLocks noChangeAspect="1"/>
          </p:cNvPicPr>
          <p:nvPr/>
        </p:nvPicPr>
        <p:blipFill>
          <a:blip r:embed="rId5"/>
          <a:stretch>
            <a:fillRect/>
          </a:stretch>
        </p:blipFill>
        <p:spPr>
          <a:xfrm>
            <a:off x="0" y="5029200"/>
            <a:ext cx="9144000" cy="1447800"/>
          </a:xfrm>
          <a:prstGeom prst="rect">
            <a:avLst/>
          </a:prstGeom>
          <a:noFill/>
          <a:ln w="9525">
            <a:noFill/>
          </a:ln>
        </p:spPr>
      </p:pic>
      <p:sp>
        <p:nvSpPr>
          <p:cNvPr id="1034" name="Text Box 10"/>
          <p:cNvSpPr txBox="1">
            <a:spLocks noChangeArrowheads="1"/>
          </p:cNvSpPr>
          <p:nvPr/>
        </p:nvSpPr>
        <p:spPr bwMode="auto">
          <a:xfrm>
            <a:off x="0" y="6491288"/>
            <a:ext cx="9144000" cy="396875"/>
          </a:xfrm>
          <a:prstGeom prst="rect">
            <a:avLst/>
          </a:prstGeom>
          <a:solidFill>
            <a:srgbClr val="AF291F"/>
          </a:solidFill>
          <a:ln w="101600" algn="ctr">
            <a:noFill/>
            <a:miter lim="800000"/>
          </a:ln>
          <a:effectLst/>
        </p:spPr>
        <p:txBody>
          <a:bodyPr>
            <a:spAutoFit/>
          </a:bodyPr>
          <a:lstStyle/>
          <a:p>
            <a:pPr marL="0" marR="0" lvl="0" indent="0" algn="ctr" defTabSz="914400" rtl="0" eaLnBrk="1" fontAlgn="auto" latinLnBrk="1" hangingPunct="1">
              <a:lnSpc>
                <a:spcPct val="100000"/>
              </a:lnSpc>
              <a:spcBef>
                <a:spcPct val="0"/>
              </a:spcBef>
              <a:spcAft>
                <a:spcPct val="0"/>
              </a:spcAft>
              <a:buClr>
                <a:srgbClr val="990000"/>
              </a:buClr>
              <a:buSzTx/>
              <a:buFont typeface="Wingdings" panose="05000000000000000000" pitchFamily="2" charset="2"/>
              <a:buNone/>
              <a:defRPr/>
            </a:pPr>
            <a:r>
              <a:rPr kumimoji="1" lang="zh-CN" altLang="en-US" sz="1800" b="0" i="0" u="none" strike="noStrike" kern="1200" cap="none" spc="0" normalizeH="0" baseline="0" noProof="1">
                <a:ln>
                  <a:noFill/>
                </a:ln>
                <a:solidFill>
                  <a:schemeClr val="bg1"/>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西安电子科技大学通信工程学院</a:t>
            </a:r>
          </a:p>
        </p:txBody>
      </p:sp>
      <p:pic>
        <p:nvPicPr>
          <p:cNvPr id="1028" name="Picture 9" descr="新建 BMP 图像"/>
          <p:cNvPicPr>
            <a:picLocks noChangeAspect="1"/>
          </p:cNvPicPr>
          <p:nvPr/>
        </p:nvPicPr>
        <p:blipFill>
          <a:blip r:embed="rId6"/>
          <a:stretch>
            <a:fillRect/>
          </a:stretch>
        </p:blipFill>
        <p:spPr>
          <a:xfrm>
            <a:off x="152400" y="152400"/>
            <a:ext cx="2057400" cy="895350"/>
          </a:xfrm>
          <a:prstGeom prst="rect">
            <a:avLst/>
          </a:prstGeom>
          <a:noFill/>
          <a:ln w="9525">
            <a:noFill/>
          </a:ln>
        </p:spPr>
      </p:pic>
      <p:graphicFrame>
        <p:nvGraphicFramePr>
          <p:cNvPr id="1029" name="Object 11"/>
          <p:cNvGraphicFramePr>
            <a:graphicFrameLocks noChangeAspect="1"/>
          </p:cNvGraphicFramePr>
          <p:nvPr/>
        </p:nvGraphicFramePr>
        <p:xfrm>
          <a:off x="5299075" y="152400"/>
          <a:ext cx="3844925" cy="895350"/>
        </p:xfrm>
        <a:graphic>
          <a:graphicData uri="http://schemas.openxmlformats.org/presentationml/2006/ole">
            <mc:AlternateContent xmlns:mc="http://schemas.openxmlformats.org/markup-compatibility/2006">
              <mc:Choice xmlns:v="urn:schemas-microsoft-com:vml" Requires="v">
                <p:oleObj spid="_x0000_s1042" r:id="rId7" imgW="10693400" imgH="2527300" progId="Visio.Drawing.11">
                  <p:embed/>
                </p:oleObj>
              </mc:Choice>
              <mc:Fallback>
                <p:oleObj r:id="rId7" imgW="10693400" imgH="2527300" progId="Visio.Drawing.11">
                  <p:embed/>
                  <p:pic>
                    <p:nvPicPr>
                      <p:cNvPr id="0" name="图片 3075"/>
                      <p:cNvPicPr/>
                      <p:nvPr/>
                    </p:nvPicPr>
                    <p:blipFill>
                      <a:blip r:embed="rId8"/>
                      <a:stretch>
                        <a:fillRect/>
                      </a:stretch>
                    </p:blipFill>
                    <p:spPr>
                      <a:xfrm>
                        <a:off x="5299075" y="152400"/>
                        <a:ext cx="3844925" cy="895350"/>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679" name="Text Box 7"/>
          <p:cNvSpPr txBox="1">
            <a:spLocks noChangeArrowheads="1"/>
          </p:cNvSpPr>
          <p:nvPr/>
        </p:nvSpPr>
        <p:spPr bwMode="auto">
          <a:xfrm>
            <a:off x="0" y="6491288"/>
            <a:ext cx="9144000" cy="396875"/>
          </a:xfrm>
          <a:prstGeom prst="rect">
            <a:avLst/>
          </a:prstGeom>
          <a:solidFill>
            <a:srgbClr val="AF291F"/>
          </a:solidFill>
          <a:ln w="101600" algn="ctr">
            <a:noFill/>
            <a:miter lim="800000"/>
          </a:ln>
          <a:effectLst/>
        </p:spPr>
        <p:txBody>
          <a:bodyPr>
            <a:spAutoFit/>
          </a:bodyPr>
          <a:lstStyle/>
          <a:p>
            <a:pPr marL="0" marR="0" lvl="0" indent="0" algn="ctr" defTabSz="914400" rtl="0" eaLnBrk="1" fontAlgn="auto" latinLnBrk="1" hangingPunct="1">
              <a:lnSpc>
                <a:spcPct val="100000"/>
              </a:lnSpc>
              <a:spcBef>
                <a:spcPct val="0"/>
              </a:spcBef>
              <a:spcAft>
                <a:spcPct val="0"/>
              </a:spcAft>
              <a:buClr>
                <a:srgbClr val="990000"/>
              </a:buClr>
              <a:buSzTx/>
              <a:buFont typeface="Wingdings" panose="05000000000000000000" pitchFamily="2" charset="2"/>
              <a:buNone/>
              <a:defRPr/>
            </a:pPr>
            <a:r>
              <a:rPr kumimoji="1" lang="zh-CN" altLang="en-US" sz="1800" b="0" i="0" u="none" strike="noStrike" kern="1200" cap="none" spc="0" normalizeH="0" baseline="0" noProof="1">
                <a:ln>
                  <a:noFill/>
                </a:ln>
                <a:solidFill>
                  <a:schemeClr val="bg1"/>
                </a:solidFill>
                <a:effectLst>
                  <a:outerShdw blurRad="38100" dist="38100" dir="2700000" algn="tl">
                    <a:srgbClr val="000000"/>
                  </a:outerShdw>
                </a:effectLst>
                <a:uLnTx/>
                <a:uFillTx/>
                <a:latin typeface="华文新魏" panose="02010800040101010101" pitchFamily="2" charset="-122"/>
                <a:ea typeface="华文新魏" panose="02010800040101010101" pitchFamily="2" charset="-122"/>
                <a:cs typeface="+mn-cs"/>
              </a:rPr>
              <a:t>西安电子科技大学通信工程学院</a:t>
            </a:r>
          </a:p>
        </p:txBody>
      </p:sp>
      <p:sp>
        <p:nvSpPr>
          <p:cNvPr id="2051" name="Rectangle 10"/>
          <p:cNvSpPr>
            <a:spLocks noChangeArrowheads="1"/>
          </p:cNvSpPr>
          <p:nvPr/>
        </p:nvSpPr>
        <p:spPr bwMode="auto">
          <a:xfrm>
            <a:off x="0" y="1066800"/>
            <a:ext cx="8961438" cy="82550"/>
          </a:xfrm>
          <a:prstGeom prst="rect">
            <a:avLst/>
          </a:prstGeom>
          <a:gradFill rotWithShape="1">
            <a:gsLst>
              <a:gs pos="0">
                <a:srgbClr val="BA2414"/>
              </a:gs>
              <a:gs pos="100000">
                <a:srgbClr val="E5ACA6"/>
              </a:gs>
            </a:gsLst>
            <a:lin ang="0" scaled="1"/>
          </a:gradFill>
          <a:ln w="9525">
            <a:noFill/>
            <a:miter lim="800000"/>
          </a:ln>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Gulim" pitchFamily="34" charset="-127"/>
              <a:ea typeface="Gulim" pitchFamily="34" charset="-127"/>
              <a:cs typeface="+mn-cs"/>
            </a:endParaRPr>
          </a:p>
        </p:txBody>
      </p:sp>
      <p:pic>
        <p:nvPicPr>
          <p:cNvPr id="2052" name="Picture 20" descr="2008061516011057670658"/>
          <p:cNvPicPr>
            <a:picLocks noChangeAspect="1"/>
          </p:cNvPicPr>
          <p:nvPr/>
        </p:nvPicPr>
        <p:blipFill>
          <a:blip r:embed="rId5"/>
          <a:stretch>
            <a:fillRect/>
          </a:stretch>
        </p:blipFill>
        <p:spPr>
          <a:xfrm>
            <a:off x="0" y="0"/>
            <a:ext cx="1066800" cy="1046163"/>
          </a:xfrm>
          <a:prstGeom prst="rect">
            <a:avLst/>
          </a:prstGeom>
          <a:noFill/>
          <a:ln w="9525">
            <a:noFill/>
          </a:ln>
        </p:spPr>
      </p:pic>
      <p:pic>
        <p:nvPicPr>
          <p:cNvPr id="2053" name="Picture 9" descr="新建 BMP 图像"/>
          <p:cNvPicPr>
            <a:picLocks noChangeAspect="1"/>
          </p:cNvPicPr>
          <p:nvPr/>
        </p:nvPicPr>
        <p:blipFill>
          <a:blip r:embed="rId6"/>
          <a:stretch>
            <a:fillRect/>
          </a:stretch>
        </p:blipFill>
        <p:spPr>
          <a:xfrm>
            <a:off x="7924800" y="155575"/>
            <a:ext cx="1219200" cy="530225"/>
          </a:xfrm>
          <a:prstGeom prst="rect">
            <a:avLst/>
          </a:prstGeom>
          <a:noFill/>
          <a:ln w="9525">
            <a:noFill/>
          </a:ln>
        </p:spPr>
      </p:pic>
      <p:sp>
        <p:nvSpPr>
          <p:cNvPr id="6" name="灯片编号占位符 5"/>
          <p:cNvSpPr>
            <a:spLocks noGrp="1"/>
          </p:cNvSpPr>
          <p:nvPr>
            <p:ph type="sldNum" sz="quarter" idx="4"/>
          </p:nvPr>
        </p:nvSpPr>
        <p:spPr>
          <a:xfrm>
            <a:off x="7010400" y="6459538"/>
            <a:ext cx="2133600" cy="365125"/>
          </a:xfrm>
          <a:prstGeom prst="rect">
            <a:avLst/>
          </a:prstGeom>
        </p:spPr>
        <p:txBody>
          <a:bodyPr vert="horz" wrap="square" lIns="91440" tIns="45720" rIns="91440" bIns="45720" numCol="1" anchor="t" anchorCtr="0" compatLnSpc="1"/>
          <a:lstStyle>
            <a:lvl1pPr algn="r">
              <a:defRPr/>
            </a:lvl1pPr>
          </a:lstStyle>
          <a:p>
            <a:fld id="{9A0DB2DC-4C9A-4742-B13C-FB6460FD3503}" type="slidenum">
              <a:rPr lang="zh-CN" altLang="en-US" noProof="1" smtClean="0">
                <a:latin typeface="Times New Roman" panose="02020603050405020304" pitchFamily="18" charset="0"/>
              </a:rPr>
              <a:t>‹#›</a:t>
            </a:fld>
            <a:r>
              <a:rPr lang="en-US" altLang="zh-CN" noProof="1">
                <a:latin typeface="Times New Roman" panose="02020603050405020304" pitchFamily="18" charset="0"/>
              </a:rPr>
              <a:t>/40</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ext Box 7"/>
          <p:cNvSpPr txBox="1">
            <a:spLocks noChangeArrowheads="1"/>
          </p:cNvSpPr>
          <p:nvPr/>
        </p:nvSpPr>
        <p:spPr bwMode="auto">
          <a:xfrm>
            <a:off x="0" y="6491288"/>
            <a:ext cx="9144000" cy="396875"/>
          </a:xfrm>
          <a:prstGeom prst="rect">
            <a:avLst/>
          </a:prstGeom>
          <a:solidFill>
            <a:srgbClr val="AF291F"/>
          </a:solidFill>
          <a:ln w="101600">
            <a:noFill/>
            <a:miter lim="800000"/>
          </a:ln>
        </p:spPr>
        <p:txBody>
          <a:bodyPr>
            <a:spAutoFit/>
          </a:bodyPr>
          <a:lstStyle/>
          <a:p>
            <a:pPr marL="0" marR="0" lvl="0" indent="0" algn="ctr" defTabSz="914400" rtl="0" eaLnBrk="1" fontAlgn="base" latinLnBrk="1" hangingPunct="1">
              <a:lnSpc>
                <a:spcPct val="100000"/>
              </a:lnSpc>
              <a:spcBef>
                <a:spcPct val="20000"/>
              </a:spcBef>
              <a:spcAft>
                <a:spcPct val="0"/>
              </a:spcAft>
              <a:buClr>
                <a:srgbClr val="990000"/>
              </a:buClr>
              <a:buSzTx/>
              <a:buFont typeface="Wingdings" panose="05000000000000000000" pitchFamily="2" charset="2"/>
              <a:buNone/>
              <a:defRPr/>
            </a:pPr>
            <a:r>
              <a:rPr kumimoji="0" lang="zh-CN" altLang="en-US"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rPr>
              <a:t>西安电子科技大学</a:t>
            </a:r>
            <a:endParaRPr kumimoji="0" lang="en-US" altLang="zh-CN" sz="20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075" name="Rectangle 10"/>
          <p:cNvSpPr>
            <a:spLocks noChangeArrowheads="1"/>
          </p:cNvSpPr>
          <p:nvPr/>
        </p:nvSpPr>
        <p:spPr bwMode="auto">
          <a:xfrm>
            <a:off x="0" y="1066800"/>
            <a:ext cx="8961438" cy="82550"/>
          </a:xfrm>
          <a:prstGeom prst="rect">
            <a:avLst/>
          </a:prstGeom>
          <a:gradFill rotWithShape="1">
            <a:gsLst>
              <a:gs pos="0">
                <a:srgbClr val="BA2414"/>
              </a:gs>
              <a:gs pos="100000">
                <a:srgbClr val="E5ACA6"/>
              </a:gs>
            </a:gsLst>
            <a:lin ang="0" scaled="1"/>
          </a:gradFill>
          <a:ln w="9525">
            <a:noFill/>
            <a:miter lim="800000"/>
          </a:ln>
        </p:spPr>
        <p:txBody>
          <a:bodyPr wrap="none" anchor="ctr"/>
          <a:lstStyle/>
          <a:p>
            <a:pPr marL="0" marR="0" lvl="0" indent="0" algn="ctr" defTabSz="914400" rtl="0" eaLnBrk="1" fontAlgn="base" latinLnBrk="1"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009999"/>
              </a:solidFill>
              <a:effectLst/>
              <a:uLnTx/>
              <a:uFillTx/>
              <a:latin typeface="Gulim" pitchFamily="34" charset="-127"/>
              <a:ea typeface="Gulim" pitchFamily="34" charset="-127"/>
              <a:cs typeface="+mn-cs"/>
            </a:endParaRPr>
          </a:p>
        </p:txBody>
      </p:sp>
      <p:grpSp>
        <p:nvGrpSpPr>
          <p:cNvPr id="3076" name="组合 15"/>
          <p:cNvGrpSpPr/>
          <p:nvPr/>
        </p:nvGrpSpPr>
        <p:grpSpPr>
          <a:xfrm>
            <a:off x="7634288" y="349250"/>
            <a:ext cx="1327150" cy="534988"/>
            <a:chOff x="7349727" y="348975"/>
            <a:chExt cx="1326729" cy="534642"/>
          </a:xfrm>
        </p:grpSpPr>
        <p:pic>
          <p:nvPicPr>
            <p:cNvPr id="3077" name="图片 7"/>
            <p:cNvPicPr>
              <a:picLocks noChangeAspect="1"/>
            </p:cNvPicPr>
            <p:nvPr/>
          </p:nvPicPr>
          <p:blipFill>
            <a:blip r:embed="rId16"/>
            <a:stretch>
              <a:fillRect/>
            </a:stretch>
          </p:blipFill>
          <p:spPr>
            <a:xfrm>
              <a:off x="8028384" y="391705"/>
              <a:ext cx="648072" cy="445007"/>
            </a:xfrm>
            <a:prstGeom prst="rect">
              <a:avLst/>
            </a:prstGeom>
            <a:noFill/>
            <a:ln w="9525">
              <a:noFill/>
            </a:ln>
          </p:spPr>
        </p:pic>
        <p:cxnSp>
          <p:nvCxnSpPr>
            <p:cNvPr id="10" name="直接连接符 9"/>
            <p:cNvCxnSpPr/>
            <p:nvPr/>
          </p:nvCxnSpPr>
          <p:spPr>
            <a:xfrm>
              <a:off x="7955960" y="399742"/>
              <a:ext cx="0" cy="436281"/>
            </a:xfrm>
            <a:prstGeom prst="line">
              <a:avLst/>
            </a:prstGeom>
          </p:spPr>
          <p:style>
            <a:lnRef idx="1">
              <a:schemeClr val="dk1"/>
            </a:lnRef>
            <a:fillRef idx="0">
              <a:schemeClr val="dk1"/>
            </a:fillRef>
            <a:effectRef idx="0">
              <a:schemeClr val="dk1"/>
            </a:effectRef>
            <a:fontRef idx="minor">
              <a:schemeClr val="tx1"/>
            </a:fontRef>
          </p:style>
        </p:cxnSp>
        <p:pic>
          <p:nvPicPr>
            <p:cNvPr id="3079" name="图片 3"/>
            <p:cNvPicPr>
              <a:picLocks noChangeAspect="1"/>
            </p:cNvPicPr>
            <p:nvPr userDrawn="1"/>
          </p:nvPicPr>
          <p:blipFill>
            <a:blip r:embed="rId17"/>
            <a:stretch>
              <a:fillRect/>
            </a:stretch>
          </p:blipFill>
          <p:spPr>
            <a:xfrm>
              <a:off x="7349727" y="348975"/>
              <a:ext cx="534642" cy="534642"/>
            </a:xfrm>
            <a:prstGeom prst="rect">
              <a:avLst/>
            </a:prstGeom>
            <a:noFill/>
            <a:ln w="9525">
              <a:noFill/>
            </a:ln>
          </p:spPr>
        </p:pic>
      </p:grpSp>
      <p:sp>
        <p:nvSpPr>
          <p:cNvPr id="6" name="灯片编号占位符 5"/>
          <p:cNvSpPr>
            <a:spLocks noGrp="1"/>
          </p:cNvSpPr>
          <p:nvPr>
            <p:ph type="sldNum" sz="quarter" idx="4"/>
          </p:nvPr>
        </p:nvSpPr>
        <p:spPr>
          <a:xfrm>
            <a:off x="7086600" y="6492875"/>
            <a:ext cx="2057400" cy="365125"/>
          </a:xfrm>
          <a:prstGeom prst="rect">
            <a:avLst/>
          </a:prstGeom>
        </p:spPr>
        <p:txBody>
          <a:bodyPr vert="horz" wrap="square" lIns="91440" tIns="45720" rIns="91440" bIns="45720" numCol="1" anchor="ctr" anchorCtr="0" compatLnSpc="1"/>
          <a:lstStyle>
            <a:lvl1pPr algn="r">
              <a:defRPr sz="1200">
                <a:solidFill>
                  <a:srgbClr val="000000"/>
                </a:solidFill>
                <a:latin typeface="微软雅黑" panose="020B0503020204020204" pitchFamily="34" charset="-122"/>
                <a:ea typeface="微软雅黑" panose="020B0503020204020204" pitchFamily="34" charset="-122"/>
              </a:defRPr>
            </a:lvl1pPr>
          </a:lstStyle>
          <a:p>
            <a:pPr lvl="0" eaLnBrk="1" fontAlgn="base" hangingPunct="1"/>
            <a:fld id="{9A0DB2DC-4C9A-4742-B13C-FB6460FD3503}" type="slidenum">
              <a:rPr lang="zh-CN" altLang="en-US" strike="noStrike" noProof="1">
                <a:latin typeface="微软雅黑" panose="020B0503020204020204" pitchFamily="34" charset="-122"/>
                <a:ea typeface="微软雅黑" panose="020B0503020204020204" pitchFamily="34" charset="-122"/>
                <a:cs typeface="+mn-cs"/>
              </a:rPr>
              <a:t>‹#›</a:t>
            </a:fld>
            <a:r>
              <a:rPr lang="en-US" altLang="zh-CN" sz="1200" strike="noStrike" noProof="1">
                <a:solidFill>
                  <a:srgbClr val="000000"/>
                </a:solidFill>
                <a:latin typeface="微软雅黑" panose="020B0503020204020204" pitchFamily="34" charset="-122"/>
                <a:ea typeface="微软雅黑" panose="020B0503020204020204" pitchFamily="34" charset="-122"/>
                <a:cs typeface="+mn-cs"/>
              </a:rPr>
              <a:t>/44</a:t>
            </a:r>
            <a:endParaRPr lang="zh-CN" altLang="en-US" sz="1200" strike="noStrike" noProof="1">
              <a:solidFill>
                <a:srgbClr val="0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p:fade/>
  </p:transition>
  <p:hf hdr="0" ftr="0" dt="0"/>
  <p:txStyles>
    <p:titleStyle>
      <a:lvl1pPr algn="ctr" rtl="0" eaLnBrk="0" fontAlgn="base" hangingPunct="0">
        <a:spcBef>
          <a:spcPct val="0"/>
        </a:spcBef>
        <a:spcAft>
          <a:spcPct val="0"/>
        </a:spcAft>
        <a:defRPr sz="4400">
          <a:solidFill>
            <a:schemeClr val="tx2"/>
          </a:solidFill>
          <a:latin typeface="+mj-lt"/>
          <a:ea typeface="宋体" panose="02010600030101010101" pitchFamily="2"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宋体" panose="02010600030101010101" pitchFamily="2" charset="-122"/>
        </a:defRPr>
      </a:lvl2pPr>
      <a:lvl3pPr marL="1143000"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endParaRPr lang="en-US" altLang="zh-CN" dirty="0"/>
          </a:p>
        </p:txBody>
      </p:sp>
      <p:sp>
        <p:nvSpPr>
          <p:cNvPr id="4099" name="Text Placeholder 2"/>
          <p:cNvSpPr>
            <a:spLocks noGrp="1"/>
          </p:cNvSpPr>
          <p:nvPr>
            <p:ph type="body"/>
          </p:nvPr>
        </p:nvSpPr>
        <p:spPr>
          <a:xfrm>
            <a:off x="628650" y="1825625"/>
            <a:ext cx="7886700" cy="4351338"/>
          </a:xfrm>
          <a:prstGeom prst="rect">
            <a:avLst/>
          </a:prstGeom>
          <a:noFill/>
          <a:ln w="9525">
            <a:noFill/>
          </a:ln>
        </p:spPr>
        <p:txBody>
          <a:bodyPr anchor="t"/>
          <a:lstStyle/>
          <a:p>
            <a:pPr lvl="0" indent="-228600"/>
            <a:r>
              <a:rPr lang="zh-CN" altLang="en-US" dirty="0"/>
              <a:t>单击此处编辑母版文本样式</a:t>
            </a:r>
          </a:p>
          <a:p>
            <a:pPr lvl="1" indent="-22860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endParaRPr lang="en-US" altLang="zh-C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smtClean="0">
                <a:solidFill>
                  <a:prstClr val="black">
                    <a:tint val="75000"/>
                  </a:prstClr>
                </a:solidFill>
                <a:latin typeface="Times New Roman" panose="02020603050405020304" pitchFamily="18" charset="0"/>
                <a:ea typeface="+mn-ea"/>
              </a:defRPr>
            </a:lvl1pPr>
          </a:lstStyle>
          <a:p>
            <a:pPr>
              <a:defRPr/>
            </a:pPr>
            <a:endParaRPr lang="zh-CN" alt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prstClr val="black">
                    <a:tint val="75000"/>
                  </a:prstClr>
                </a:solidFill>
                <a:latin typeface="Times New Roman" panose="02020603050405020304" pitchFamily="18" charset="0"/>
              </a:defRPr>
            </a:lvl1pPr>
          </a:lstStyle>
          <a:p>
            <a:pPr>
              <a:defRPr/>
            </a:pPr>
            <a:endParaRPr lang="zh-CN" alt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latin typeface="Times New Roman" panose="02020603050405020304" pitchFamily="18" charset="0"/>
              </a:defRPr>
            </a:lvl1pPr>
          </a:lstStyle>
          <a:p>
            <a:fld id="{9A0DB2DC-4C9A-4742-B13C-FB6460FD3503}" type="slidenum">
              <a:rPr lang="zh-CN" altLang="en-US" noProof="1" smtClean="0"/>
              <a:t>‹#›</a:t>
            </a:fld>
            <a:endParaRPr lang="zh-CN" altLang="en-US" noProof="1"/>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Times New Roman" panose="02020603050405020304" pitchFamily="18" charset="0"/>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7.jpe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1.xml"/><Relationship Id="rId6" Type="http://schemas.openxmlformats.org/officeDocument/2006/relationships/image" Target="../media/image29.png"/><Relationship Id="rId11" Type="http://schemas.openxmlformats.org/officeDocument/2006/relationships/image" Target="../media/image25.png"/><Relationship Id="rId5" Type="http://schemas.openxmlformats.org/officeDocument/2006/relationships/image" Target="../media/image28.png"/><Relationship Id="rId10" Type="http://schemas.openxmlformats.org/officeDocument/2006/relationships/image" Target="../media/image42.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1</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4" name="文本框 3"/>
          <p:cNvSpPr txBox="1"/>
          <p:nvPr/>
        </p:nvSpPr>
        <p:spPr>
          <a:xfrm>
            <a:off x="179695" y="1628875"/>
            <a:ext cx="8535285" cy="707886"/>
          </a:xfrm>
          <a:prstGeom prst="rect">
            <a:avLst/>
          </a:prstGeom>
          <a:noFill/>
        </p:spPr>
        <p:txBody>
          <a:bodyPr wrap="square" rtlCol="0">
            <a:spAutoFit/>
          </a:bodyPr>
          <a:lstStyle/>
          <a:p>
            <a:pPr algn="ctr"/>
            <a:r>
              <a:rPr lang="zh-CN" altLang="en-US" sz="4000" dirty="0" smtClean="0"/>
              <a:t>基于</a:t>
            </a:r>
            <a:r>
              <a:rPr lang="en-US" altLang="zh-CN" sz="4000" dirty="0" smtClean="0"/>
              <a:t>D2D</a:t>
            </a:r>
            <a:r>
              <a:rPr lang="zh-CN" altLang="en-US" sz="4000" dirty="0" smtClean="0"/>
              <a:t>的</a:t>
            </a:r>
            <a:r>
              <a:rPr lang="en-US" altLang="zh-CN" sz="4000" dirty="0" smtClean="0"/>
              <a:t>V2V</a:t>
            </a:r>
            <a:r>
              <a:rPr lang="zh-CN" altLang="en-US" sz="4000" dirty="0" smtClean="0"/>
              <a:t>通信中的资源管理</a:t>
            </a:r>
            <a:endParaRPr lang="zh-CN" altLang="en-US" sz="4000" dirty="0"/>
          </a:p>
        </p:txBody>
      </p:sp>
      <p:sp>
        <p:nvSpPr>
          <p:cNvPr id="6" name="文本框 5"/>
          <p:cNvSpPr txBox="1"/>
          <p:nvPr/>
        </p:nvSpPr>
        <p:spPr>
          <a:xfrm>
            <a:off x="3209924" y="4437070"/>
            <a:ext cx="2474826" cy="646331"/>
          </a:xfrm>
          <a:prstGeom prst="rect">
            <a:avLst/>
          </a:prstGeom>
          <a:noFill/>
        </p:spPr>
        <p:txBody>
          <a:bodyPr wrap="square" rtlCol="0">
            <a:spAutoFit/>
          </a:bodyPr>
          <a:lstStyle/>
          <a:p>
            <a:r>
              <a:rPr lang="zh-CN" altLang="en-US" dirty="0"/>
              <a:t>报告人：张达越</a:t>
            </a:r>
            <a:endParaRPr lang="en-US" altLang="zh-CN" dirty="0"/>
          </a:p>
          <a:p>
            <a:r>
              <a:rPr lang="zh-CN" altLang="en-US" dirty="0"/>
              <a:t>时间：</a:t>
            </a:r>
            <a:r>
              <a:rPr lang="en-US" altLang="zh-CN" dirty="0" smtClean="0"/>
              <a:t>2021</a:t>
            </a:r>
            <a:r>
              <a:rPr lang="zh-CN" altLang="en-US" dirty="0" smtClean="0"/>
              <a:t>年</a:t>
            </a:r>
            <a:r>
              <a:rPr lang="en-US" altLang="zh-CN" dirty="0"/>
              <a:t>7</a:t>
            </a:r>
            <a:r>
              <a:rPr lang="zh-CN" altLang="en-US" dirty="0" smtClean="0"/>
              <a:t>月</a:t>
            </a:r>
            <a:r>
              <a:rPr lang="en-US" altLang="zh-CN" dirty="0" smtClean="0"/>
              <a:t>18</a:t>
            </a:r>
            <a:r>
              <a:rPr lang="zh-CN" altLang="en-US" dirty="0" smtClean="0"/>
              <a:t>日</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10</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pic>
        <p:nvPicPr>
          <p:cNvPr id="5" name="图片 4"/>
          <p:cNvPicPr>
            <a:picLocks noChangeAspect="1"/>
          </p:cNvPicPr>
          <p:nvPr/>
        </p:nvPicPr>
        <p:blipFill>
          <a:blip r:embed="rId4"/>
          <a:stretch>
            <a:fillRect/>
          </a:stretch>
        </p:blipFill>
        <p:spPr>
          <a:xfrm>
            <a:off x="495525" y="2473409"/>
            <a:ext cx="7324725" cy="1371600"/>
          </a:xfrm>
          <a:prstGeom prst="rect">
            <a:avLst/>
          </a:prstGeom>
        </p:spPr>
      </p:pic>
      <p:sp>
        <p:nvSpPr>
          <p:cNvPr id="9" name="文本框 8"/>
          <p:cNvSpPr txBox="1"/>
          <p:nvPr/>
        </p:nvSpPr>
        <p:spPr>
          <a:xfrm>
            <a:off x="323705" y="548800"/>
            <a:ext cx="5976415" cy="800219"/>
          </a:xfrm>
          <a:prstGeom prst="rect">
            <a:avLst/>
          </a:prstGeom>
          <a:noFill/>
        </p:spPr>
        <p:txBody>
          <a:bodyPr wrap="square" rtlCol="0">
            <a:spAutoFit/>
          </a:bodyPr>
          <a:lstStyle/>
          <a:p>
            <a:r>
              <a:rPr lang="zh-CN" altLang="en-US" sz="2800" dirty="0"/>
              <a:t>小</a:t>
            </a:r>
            <a:r>
              <a:rPr lang="zh-CN" altLang="zh-CN" sz="2800" dirty="0"/>
              <a:t>尺度</a:t>
            </a:r>
            <a:r>
              <a:rPr lang="en-US" altLang="zh-CN" sz="2800" dirty="0" smtClean="0"/>
              <a:t>URLLC</a:t>
            </a:r>
            <a:r>
              <a:rPr lang="zh-CN" altLang="en-US" sz="2800" dirty="0" smtClean="0"/>
              <a:t>建模</a:t>
            </a:r>
            <a:endParaRPr lang="zh-CN" altLang="zh-CN" sz="2800" dirty="0"/>
          </a:p>
          <a:p>
            <a:endParaRPr lang="zh-CN" altLang="en-US" dirty="0"/>
          </a:p>
        </p:txBody>
      </p:sp>
      <mc:AlternateContent xmlns:mc="http://schemas.openxmlformats.org/markup-compatibility/2006">
        <mc:Choice xmlns:a14="http://schemas.microsoft.com/office/drawing/2010/main" Requires="a14">
          <p:sp>
            <p:nvSpPr>
              <p:cNvPr id="15" name="文本框 14"/>
              <p:cNvSpPr txBox="1"/>
              <p:nvPr/>
            </p:nvSpPr>
            <p:spPr>
              <a:xfrm>
                <a:off x="525110" y="4733571"/>
                <a:ext cx="7776540" cy="391582"/>
              </a:xfrm>
              <a:prstGeom prst="rect">
                <a:avLst/>
              </a:prstGeom>
              <a:noFill/>
            </p:spPr>
            <p:txBody>
              <a:bodyPr wrap="square" rtlCol="0">
                <a:spAutoFit/>
              </a:bodyPr>
              <a:lstStyle/>
              <a:p>
                <a:r>
                  <a:rPr lang="zh-CN" altLang="en-US" dirty="0"/>
                  <a:t>令</a:t>
                </a:r>
                <a14:m>
                  <m:oMath xmlns:m="http://schemas.openxmlformats.org/officeDocument/2006/math">
                    <m:sSubSup>
                      <m:sSubSupPr>
                        <m:ctrlPr>
                          <a:rPr lang="en-US" altLang="zh-CN" i="1" smtClean="0">
                            <a:latin typeface="Cambria Math" panose="02040503050406030204" pitchFamily="18" charset="0"/>
                          </a:rPr>
                        </m:ctrlPr>
                      </m:sSubSup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𝑄</m:t>
                            </m:r>
                          </m:e>
                        </m:acc>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𝑖</m:t>
                        </m:r>
                      </m:sup>
                    </m:sSubSup>
                  </m:oMath>
                </a14:m>
                <a:r>
                  <a:rPr lang="en-US" altLang="zh-CN" dirty="0"/>
                  <a:t>(n)</a:t>
                </a:r>
                <a:r>
                  <a:rPr lang="zh-CN" altLang="en-US" dirty="0"/>
                  <a:t>表示传输后在时隙</a:t>
                </a:r>
                <a:r>
                  <a:rPr lang="en-US" altLang="zh-CN" dirty="0"/>
                  <a:t>n</a:t>
                </a:r>
                <a:r>
                  <a:rPr lang="zh-CN" altLang="en-US" dirty="0"/>
                  <a:t>队列</a:t>
                </a:r>
                <a:r>
                  <a:rPr lang="en-US" altLang="zh-CN" dirty="0"/>
                  <a:t>k</a:t>
                </a:r>
                <a:r>
                  <a:rPr lang="zh-CN" altLang="en-US" dirty="0"/>
                  <a:t>中存储了</a:t>
                </a:r>
                <a14:m>
                  <m:oMath xmlns:m="http://schemas.openxmlformats.org/officeDocument/2006/math">
                    <m:r>
                      <a:rPr lang="en-US" altLang="zh-CN" b="0" i="1" smtClean="0">
                        <a:latin typeface="Cambria Math" panose="02040503050406030204" pitchFamily="18" charset="0"/>
                      </a:rPr>
                      <m:t>𝑖</m:t>
                    </m:r>
                  </m:oMath>
                </a14:m>
                <a:r>
                  <a:rPr lang="zh-CN" altLang="en-US" dirty="0"/>
                  <a:t>个时隙的数据量。</a:t>
                </a:r>
              </a:p>
            </p:txBody>
          </p:sp>
        </mc:Choice>
        <mc:Fallback>
          <p:sp>
            <p:nvSpPr>
              <p:cNvPr id="15" name="文本框 14"/>
              <p:cNvSpPr txBox="1">
                <a:spLocks noRot="1" noChangeAspect="1" noMove="1" noResize="1" noEditPoints="1" noAdjustHandles="1" noChangeArrowheads="1" noChangeShapeType="1" noTextEdit="1"/>
              </p:cNvSpPr>
              <p:nvPr/>
            </p:nvSpPr>
            <p:spPr>
              <a:xfrm>
                <a:off x="525110" y="4733571"/>
                <a:ext cx="7776540" cy="391582"/>
              </a:xfrm>
              <a:prstGeom prst="rect">
                <a:avLst/>
              </a:prstGeom>
              <a:blipFill>
                <a:blip r:embed="rId5"/>
                <a:stretch>
                  <a:fillRect l="-627" t="-9375" b="-23438"/>
                </a:stretch>
              </a:blipFill>
            </p:spPr>
            <p:txBody>
              <a:bodyPr/>
              <a:lstStyle/>
              <a:p>
                <a:r>
                  <a:rPr lang="zh-CN" altLang="en-US">
                    <a:noFill/>
                  </a:rPr>
                  <a:t> </a:t>
                </a:r>
              </a:p>
            </p:txBody>
          </p:sp>
        </mc:Fallback>
      </mc:AlternateContent>
      <p:pic>
        <p:nvPicPr>
          <p:cNvPr id="16" name="图片 15"/>
          <p:cNvPicPr>
            <a:picLocks noChangeAspect="1"/>
          </p:cNvPicPr>
          <p:nvPr/>
        </p:nvPicPr>
        <p:blipFill>
          <a:blip r:embed="rId6"/>
          <a:stretch>
            <a:fillRect/>
          </a:stretch>
        </p:blipFill>
        <p:spPr>
          <a:xfrm>
            <a:off x="525110" y="5307013"/>
            <a:ext cx="4781550" cy="1152525"/>
          </a:xfrm>
          <a:prstGeom prst="rect">
            <a:avLst/>
          </a:prstGeom>
        </p:spPr>
      </p:pic>
      <p:pic>
        <p:nvPicPr>
          <p:cNvPr id="17" name="图片 16"/>
          <p:cNvPicPr>
            <a:picLocks noChangeAspect="1"/>
          </p:cNvPicPr>
          <p:nvPr/>
        </p:nvPicPr>
        <p:blipFill>
          <a:blip r:embed="rId7"/>
          <a:stretch>
            <a:fillRect/>
          </a:stretch>
        </p:blipFill>
        <p:spPr>
          <a:xfrm>
            <a:off x="674922" y="3422805"/>
            <a:ext cx="3905885" cy="1188085"/>
          </a:xfrm>
          <a:prstGeom prst="rect">
            <a:avLst/>
          </a:prstGeom>
        </p:spPr>
      </p:pic>
      <p:pic>
        <p:nvPicPr>
          <p:cNvPr id="18" name="图片 17"/>
          <p:cNvPicPr/>
          <p:nvPr/>
        </p:nvPicPr>
        <p:blipFill>
          <a:blip r:embed="rId8"/>
          <a:stretch>
            <a:fillRect/>
          </a:stretch>
        </p:blipFill>
        <p:spPr>
          <a:xfrm>
            <a:off x="4862480" y="3384767"/>
            <a:ext cx="2875280" cy="1422400"/>
          </a:xfrm>
          <a:prstGeom prst="rect">
            <a:avLst/>
          </a:prstGeom>
        </p:spPr>
      </p:pic>
      <p:sp>
        <p:nvSpPr>
          <p:cNvPr id="8" name="圆角矩形 7"/>
          <p:cNvSpPr/>
          <p:nvPr/>
        </p:nvSpPr>
        <p:spPr>
          <a:xfrm>
            <a:off x="3986067" y="4333314"/>
            <a:ext cx="719795" cy="36850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noChangeAspect="1"/>
          </p:cNvPicPr>
          <p:nvPr/>
        </p:nvPicPr>
        <p:blipFill>
          <a:blip r:embed="rId9"/>
          <a:stretch>
            <a:fillRect/>
          </a:stretch>
        </p:blipFill>
        <p:spPr>
          <a:xfrm>
            <a:off x="323705" y="1621877"/>
            <a:ext cx="4680689" cy="1006790"/>
          </a:xfrm>
          <a:prstGeom prst="rect">
            <a:avLst/>
          </a:prstGeom>
        </p:spPr>
      </p:pic>
      <mc:AlternateContent xmlns:mc="http://schemas.openxmlformats.org/markup-compatibility/2006">
        <mc:Choice xmlns:a14="http://schemas.microsoft.com/office/drawing/2010/main" Requires="a14">
          <p:sp>
            <p:nvSpPr>
              <p:cNvPr id="20" name="圆角矩形 19"/>
              <p:cNvSpPr/>
              <p:nvPr/>
            </p:nvSpPr>
            <p:spPr>
              <a:xfrm>
                <a:off x="1331775" y="1593017"/>
                <a:ext cx="1008070" cy="3945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𝐸</m:t>
                          </m:r>
                        </m:e>
                        <m:sub>
                          <m:r>
                            <a:rPr lang="en-US" altLang="zh-CN" b="0" i="1" smtClean="0">
                              <a:solidFill>
                                <a:schemeClr val="tx1"/>
                              </a:solidFill>
                              <a:latin typeface="Cambria Math" panose="02040503050406030204" pitchFamily="18" charset="0"/>
                            </a:rPr>
                            <m:t>𝑘</m:t>
                          </m:r>
                        </m:sub>
                      </m:sSub>
                    </m:oMath>
                  </m:oMathPara>
                </a14:m>
                <a:endParaRPr lang="zh-CN" altLang="en-US" dirty="0"/>
              </a:p>
            </p:txBody>
          </p:sp>
        </mc:Choice>
        <mc:Fallback>
          <p:sp>
            <p:nvSpPr>
              <p:cNvPr id="20" name="圆角矩形 19"/>
              <p:cNvSpPr>
                <a:spLocks noRot="1" noChangeAspect="1" noMove="1" noResize="1" noEditPoints="1" noAdjustHandles="1" noChangeArrowheads="1" noChangeShapeType="1" noTextEdit="1"/>
              </p:cNvSpPr>
              <p:nvPr/>
            </p:nvSpPr>
            <p:spPr>
              <a:xfrm>
                <a:off x="1331775" y="1593017"/>
                <a:ext cx="1008070" cy="394577"/>
              </a:xfrm>
              <a:prstGeom prst="roundRect">
                <a:avLst/>
              </a:prstGeom>
              <a:blipFill>
                <a:blip r:embed="rId10"/>
                <a:stretch>
                  <a:fillRect/>
                </a:stretch>
              </a:blipFill>
              <a:ln>
                <a:solidFill>
                  <a:schemeClr val="bg1"/>
                </a:solidFill>
              </a:ln>
            </p:spPr>
            <p:txBody>
              <a:bodyPr/>
              <a:lstStyle/>
              <a:p>
                <a:r>
                  <a:rPr lang="zh-CN" altLang="en-US">
                    <a:noFill/>
                  </a:rPr>
                  <a:t> </a:t>
                </a:r>
              </a:p>
            </p:txBody>
          </p:sp>
        </mc:Fallback>
      </mc:AlternateContent>
      <p:sp>
        <p:nvSpPr>
          <p:cNvPr id="21" name="文本框 20"/>
          <p:cNvSpPr txBox="1"/>
          <p:nvPr/>
        </p:nvSpPr>
        <p:spPr>
          <a:xfrm>
            <a:off x="380009" y="1158020"/>
            <a:ext cx="8115870" cy="369332"/>
          </a:xfrm>
          <a:prstGeom prst="rect">
            <a:avLst/>
          </a:prstGeom>
          <a:noFill/>
        </p:spPr>
        <p:txBody>
          <a:bodyPr wrap="square" rtlCol="0">
            <a:spAutoFit/>
          </a:bodyPr>
          <a:lstStyle/>
          <a:p>
            <a:r>
              <a:rPr lang="en-US" altLang="zh-CN" dirty="0"/>
              <a:t>VUE k</a:t>
            </a:r>
            <a:r>
              <a:rPr lang="zh-CN" altLang="en-US" dirty="0"/>
              <a:t>在时隙</a:t>
            </a:r>
            <a:r>
              <a:rPr lang="en-US" altLang="zh-CN" dirty="0"/>
              <a:t>n</a:t>
            </a:r>
            <a:r>
              <a:rPr lang="zh-CN" altLang="en-US" dirty="0"/>
              <a:t>的信道容量为：</a:t>
            </a:r>
          </a:p>
        </p:txBody>
      </p:sp>
      <p:sp>
        <p:nvSpPr>
          <p:cNvPr id="22" name="圆角矩形 21"/>
          <p:cNvSpPr/>
          <p:nvPr/>
        </p:nvSpPr>
        <p:spPr>
          <a:xfrm>
            <a:off x="4580807" y="3501005"/>
            <a:ext cx="281673" cy="34400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6830096" y="3247089"/>
            <a:ext cx="2339102" cy="253916"/>
          </a:xfrm>
          <a:prstGeom prst="rect">
            <a:avLst/>
          </a:prstGeom>
        </p:spPr>
        <p:txBody>
          <a:bodyPr wrap="none">
            <a:spAutoFit/>
          </a:bodyPr>
          <a:lstStyle/>
          <a:p>
            <a:r>
              <a:rPr lang="zh-CN" altLang="en-US" sz="1050" dirty="0"/>
              <a:t>传输后队列中数据的最大排队延迟。</a:t>
            </a:r>
            <a:endParaRPr lang="zh-CN" altLang="en-US" sz="1050" dirty="0"/>
          </a:p>
        </p:txBody>
      </p:sp>
      <p:cxnSp>
        <p:nvCxnSpPr>
          <p:cNvPr id="27" name="直接箭头连接符 26"/>
          <p:cNvCxnSpPr/>
          <p:nvPr/>
        </p:nvCxnSpPr>
        <p:spPr>
          <a:xfrm flipH="1">
            <a:off x="5019098" y="3384767"/>
            <a:ext cx="1694129" cy="188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257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11</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2" name="文本框 1"/>
          <p:cNvSpPr txBox="1"/>
          <p:nvPr/>
        </p:nvSpPr>
        <p:spPr>
          <a:xfrm>
            <a:off x="300447" y="1692507"/>
            <a:ext cx="8208570" cy="369332"/>
          </a:xfrm>
          <a:prstGeom prst="rect">
            <a:avLst/>
          </a:prstGeom>
          <a:noFill/>
        </p:spPr>
        <p:txBody>
          <a:bodyPr wrap="square" rtlCol="0">
            <a:spAutoFit/>
          </a:bodyPr>
          <a:lstStyle/>
          <a:p>
            <a:r>
              <a:rPr lang="zh-CN" altLang="en-US" dirty="0" smtClean="0"/>
              <a:t>时延违反概率可以</a:t>
            </a:r>
            <a:r>
              <a:rPr lang="zh-CN" altLang="en-US" dirty="0"/>
              <a:t>表示为：</a:t>
            </a:r>
          </a:p>
        </p:txBody>
      </p:sp>
      <p:pic>
        <p:nvPicPr>
          <p:cNvPr id="3" name="图片 2"/>
          <p:cNvPicPr>
            <a:picLocks noChangeAspect="1"/>
          </p:cNvPicPr>
          <p:nvPr/>
        </p:nvPicPr>
        <p:blipFill rotWithShape="1">
          <a:blip r:embed="rId4"/>
          <a:srcRect t="13024"/>
          <a:stretch/>
        </p:blipFill>
        <p:spPr>
          <a:xfrm>
            <a:off x="333173" y="2037591"/>
            <a:ext cx="6486525" cy="1524345"/>
          </a:xfrm>
          <a:prstGeom prst="rect">
            <a:avLst/>
          </a:prstGeom>
        </p:spPr>
      </p:pic>
      <mc:AlternateContent xmlns:mc="http://schemas.openxmlformats.org/markup-compatibility/2006">
        <mc:Choice xmlns:a14="http://schemas.microsoft.com/office/drawing/2010/main" Requires="a14">
          <p:sp>
            <p:nvSpPr>
              <p:cNvPr id="21" name="文本框 20"/>
              <p:cNvSpPr txBox="1"/>
              <p:nvPr/>
            </p:nvSpPr>
            <p:spPr>
              <a:xfrm>
                <a:off x="531299" y="3689160"/>
                <a:ext cx="2952205" cy="39158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𝑘</m:t>
                        </m:r>
                      </m:sub>
                    </m:sSub>
                  </m:oMath>
                </a14:m>
                <a:r>
                  <a:rPr lang="en-US" altLang="zh-CN" dirty="0"/>
                  <a:t>(n)    </a:t>
                </a:r>
                <a14:m>
                  <m:oMath xmlns:m="http://schemas.openxmlformats.org/officeDocument/2006/math">
                    <m:sSubSup>
                      <m:sSubSupPr>
                        <m:ctrlPr>
                          <a:rPr lang="en-US" altLang="zh-CN" i="1">
                            <a:latin typeface="Cambria Math" panose="02040503050406030204" pitchFamily="18" charset="0"/>
                          </a:rPr>
                        </m:ctrlPr>
                      </m:sSub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𝑄</m:t>
                            </m:r>
                          </m:e>
                        </m:acc>
                      </m:e>
                      <m:sub>
                        <m:r>
                          <a:rPr lang="en-US" altLang="zh-CN" i="1">
                            <a:latin typeface="Cambria Math" panose="02040503050406030204" pitchFamily="18" charset="0"/>
                          </a:rPr>
                          <m:t>𝑘</m:t>
                        </m:r>
                      </m:sub>
                      <m:sup>
                        <m:r>
                          <a:rPr lang="en-US" altLang="zh-CN" i="1">
                            <a:latin typeface="Cambria Math" panose="02040503050406030204" pitchFamily="18" charset="0"/>
                          </a:rPr>
                          <m:t>𝑖</m:t>
                        </m:r>
                      </m:sup>
                    </m:sSubSup>
                  </m:oMath>
                </a14:m>
                <a:r>
                  <a:rPr lang="en-US" altLang="zh-CN" dirty="0"/>
                  <a:t>(n)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𝑑𝑒𝑙𝑎𝑦</m:t>
                        </m:r>
                      </m:sub>
                    </m:sSub>
                  </m:oMath>
                </a14:m>
                <a:r>
                  <a:rPr lang="en-US" altLang="zh-CN" dirty="0"/>
                  <a:t>(n)</a:t>
                </a:r>
                <a:endParaRPr lang="zh-CN" altLang="en-US" dirty="0"/>
              </a:p>
            </p:txBody>
          </p:sp>
        </mc:Choice>
        <mc:Fallback>
          <p:sp>
            <p:nvSpPr>
              <p:cNvPr id="21" name="文本框 20"/>
              <p:cNvSpPr txBox="1">
                <a:spLocks noRot="1" noChangeAspect="1" noMove="1" noResize="1" noEditPoints="1" noAdjustHandles="1" noChangeArrowheads="1" noChangeShapeType="1" noTextEdit="1"/>
              </p:cNvSpPr>
              <p:nvPr/>
            </p:nvSpPr>
            <p:spPr>
              <a:xfrm>
                <a:off x="531299" y="3689160"/>
                <a:ext cx="2952205" cy="391582"/>
              </a:xfrm>
              <a:prstGeom prst="rect">
                <a:avLst/>
              </a:prstGeom>
              <a:blipFill>
                <a:blip r:embed="rId5"/>
                <a:stretch>
                  <a:fillRect t="-6250" b="-20313"/>
                </a:stretch>
              </a:blipFill>
            </p:spPr>
            <p:txBody>
              <a:bodyPr/>
              <a:lstStyle/>
              <a:p>
                <a:r>
                  <a:rPr lang="zh-CN" altLang="en-US">
                    <a:noFill/>
                  </a:rPr>
                  <a:t> </a:t>
                </a:r>
              </a:p>
            </p:txBody>
          </p:sp>
        </mc:Fallback>
      </mc:AlternateContent>
      <p:cxnSp>
        <p:nvCxnSpPr>
          <p:cNvPr id="25" name="直接箭头连接符 24"/>
          <p:cNvCxnSpPr/>
          <p:nvPr/>
        </p:nvCxnSpPr>
        <p:spPr>
          <a:xfrm flipV="1">
            <a:off x="1187765" y="3673655"/>
            <a:ext cx="0" cy="356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21" idx="0"/>
            <a:endCxn id="21" idx="2"/>
          </p:cNvCxnSpPr>
          <p:nvPr/>
        </p:nvCxnSpPr>
        <p:spPr>
          <a:xfrm>
            <a:off x="2007402" y="3689160"/>
            <a:ext cx="0" cy="3915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3203905" y="3713607"/>
            <a:ext cx="0" cy="367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文本框 32"/>
              <p:cNvSpPr txBox="1"/>
              <p:nvPr/>
            </p:nvSpPr>
            <p:spPr>
              <a:xfrm>
                <a:off x="531299" y="4473263"/>
                <a:ext cx="1971931" cy="1521507"/>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𝑑𝑒𝑙𝑎𝑦</m:t>
                        </m:r>
                      </m:sub>
                    </m:sSub>
                    <m:r>
                      <m:rPr>
                        <m:nor/>
                      </m:rPr>
                      <a:rPr lang="en-US" altLang="zh-CN" dirty="0"/>
                      <m:t>(</m:t>
                    </m:r>
                    <m:r>
                      <m:rPr>
                        <m:nor/>
                      </m:rPr>
                      <a:rPr lang="en-US" altLang="zh-CN" dirty="0"/>
                      <m:t>n</m:t>
                    </m:r>
                    <m:r>
                      <m:rPr>
                        <m:nor/>
                      </m:rPr>
                      <a:rPr lang="en-US" altLang="zh-CN" dirty="0"/>
                      <m:t>)</m:t>
                    </m:r>
                    <m:r>
                      <a:rPr lang="en-US" altLang="zh-CN" i="1" dirty="0" smtClean="0">
                        <a:latin typeface="Cambria Math" panose="02040503050406030204" pitchFamily="18" charset="0"/>
                        <a:ea typeface="Cambria Math" panose="02040503050406030204" pitchFamily="18" charset="0"/>
                      </a:rPr>
                      <m:t>≤</m:t>
                    </m:r>
                    <m:r>
                      <a:rPr lang="zh-CN" altLang="en-US" i="1" dirty="0" smtClean="0">
                        <a:latin typeface="Cambria Math" panose="02040503050406030204" pitchFamily="18" charset="0"/>
                        <a:ea typeface="Cambria Math" panose="02040503050406030204" pitchFamily="18" charset="0"/>
                      </a:rPr>
                      <m:t>𝛾</m:t>
                    </m:r>
                  </m:oMath>
                </a14:m>
                <a:r>
                  <a:rPr lang="zh-CN" altLang="en-US" dirty="0"/>
                  <a:t>     </a:t>
                </a:r>
                <a:endParaRPr lang="en-US" altLang="zh-CN" dirty="0"/>
              </a:p>
              <a:p>
                <a:endParaRPr lang="en-US" altLang="zh-CN" i="1" dirty="0">
                  <a:latin typeface="Cambria Math" panose="02040503050406030204" pitchFamily="18" charset="0"/>
                </a:endParaRPr>
              </a:p>
              <a:p>
                <a:endParaRPr lang="en-US" altLang="zh-CN" i="1" dirty="0">
                  <a:latin typeface="Cambria Math" panose="02040503050406030204" pitchFamily="18" charset="0"/>
                </a:endParaRPr>
              </a:p>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𝑘</m:t>
                        </m:r>
                      </m:sub>
                    </m:sSub>
                  </m:oMath>
                </a14:m>
                <a:r>
                  <a:rPr lang="en-US" altLang="zh-CN" dirty="0"/>
                  <a:t>(n)</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𝑚𝑖𝑛</m:t>
                        </m:r>
                      </m:sup>
                    </m:sSubSup>
                  </m:oMath>
                </a14:m>
                <a:r>
                  <a:rPr lang="en-US" altLang="zh-CN" dirty="0" smtClean="0"/>
                  <a:t>(n)</a:t>
                </a:r>
                <a:endParaRPr lang="zh-CN" altLang="en-US" dirty="0"/>
              </a:p>
              <a:p>
                <a:endParaRPr lang="zh-CN" altLang="en-US" dirty="0"/>
              </a:p>
            </p:txBody>
          </p:sp>
        </mc:Choice>
        <mc:Fallback>
          <p:sp>
            <p:nvSpPr>
              <p:cNvPr id="33" name="文本框 32"/>
              <p:cNvSpPr txBox="1">
                <a:spLocks noRot="1" noChangeAspect="1" noMove="1" noResize="1" noEditPoints="1" noAdjustHandles="1" noChangeArrowheads="1" noChangeShapeType="1" noTextEdit="1"/>
              </p:cNvSpPr>
              <p:nvPr/>
            </p:nvSpPr>
            <p:spPr>
              <a:xfrm>
                <a:off x="531299" y="4473263"/>
                <a:ext cx="1971931" cy="1521507"/>
              </a:xfrm>
              <a:prstGeom prst="rect">
                <a:avLst/>
              </a:prstGeom>
              <a:blipFill>
                <a:blip r:embed="rId6"/>
                <a:stretch>
                  <a:fillRect/>
                </a:stretch>
              </a:blipFill>
            </p:spPr>
            <p:txBody>
              <a:bodyPr/>
              <a:lstStyle/>
              <a:p>
                <a:r>
                  <a:rPr lang="zh-CN" altLang="en-US">
                    <a:noFill/>
                  </a:rPr>
                  <a:t> </a:t>
                </a:r>
              </a:p>
            </p:txBody>
          </p:sp>
        </mc:Fallback>
      </mc:AlternateContent>
      <p:sp>
        <p:nvSpPr>
          <p:cNvPr id="35" name="下箭头 34"/>
          <p:cNvSpPr/>
          <p:nvPr/>
        </p:nvSpPr>
        <p:spPr>
          <a:xfrm>
            <a:off x="1187765" y="4797095"/>
            <a:ext cx="99350" cy="5465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2881704" y="2189063"/>
            <a:ext cx="3994456" cy="774376"/>
          </a:xfrm>
          <a:prstGeom prst="rect">
            <a:avLst/>
          </a:prstGeom>
          <a:noFill/>
          <a:ln>
            <a:solidFill>
              <a:schemeClr val="accent2"/>
            </a:solidFill>
          </a:ln>
        </p:spPr>
        <p:txBody>
          <a:bodyPr wrap="square" rtlCol="0">
            <a:spAutoFit/>
          </a:bodyPr>
          <a:lstStyle/>
          <a:p>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7268544" y="2348925"/>
                <a:ext cx="1767766" cy="412485"/>
              </a:xfrm>
              <a:prstGeom prst="rect">
                <a:avLst/>
              </a:prstGeom>
              <a:noFill/>
            </p:spPr>
            <p:txBody>
              <a:bodyPr wrap="square" rtlCol="0">
                <a:spAutoFit/>
              </a:bodyPr>
              <a:lstStyle/>
              <a:p>
                <a14:m>
                  <m:oMath xmlns:m="http://schemas.openxmlformats.org/officeDocument/2006/math">
                    <m:sSubSup>
                      <m:sSubSupPr>
                        <m:ctrlPr>
                          <a:rPr lang="en-US" altLang="zh-CN" sz="1000" i="1">
                            <a:latin typeface="Cambria Math" panose="02040503050406030204" pitchFamily="18" charset="0"/>
                          </a:rPr>
                        </m:ctrlPr>
                      </m:sSubSupPr>
                      <m:e>
                        <m:acc>
                          <m:accPr>
                            <m:chr m:val="̂"/>
                            <m:ctrlPr>
                              <a:rPr lang="en-US" altLang="zh-CN" sz="1000" i="1">
                                <a:latin typeface="Cambria Math" panose="02040503050406030204" pitchFamily="18" charset="0"/>
                              </a:rPr>
                            </m:ctrlPr>
                          </m:accPr>
                          <m:e>
                            <m:r>
                              <a:rPr lang="en-US" altLang="zh-CN" sz="1000" i="1">
                                <a:latin typeface="Cambria Math" panose="02040503050406030204" pitchFamily="18" charset="0"/>
                              </a:rPr>
                              <m:t>𝑄</m:t>
                            </m:r>
                          </m:e>
                        </m:acc>
                      </m:e>
                      <m:sub>
                        <m:r>
                          <a:rPr lang="en-US" altLang="zh-CN" sz="1000" i="1">
                            <a:latin typeface="Cambria Math" panose="02040503050406030204" pitchFamily="18" charset="0"/>
                          </a:rPr>
                          <m:t>𝑘</m:t>
                        </m:r>
                      </m:sub>
                      <m:sup>
                        <m:r>
                          <a:rPr lang="en-US" altLang="zh-CN" sz="1000" i="1">
                            <a:latin typeface="Cambria Math" panose="02040503050406030204" pitchFamily="18" charset="0"/>
                          </a:rPr>
                          <m:t>𝑖</m:t>
                        </m:r>
                      </m:sup>
                    </m:sSubSup>
                  </m:oMath>
                </a14:m>
                <a:r>
                  <a:rPr lang="en-US" altLang="zh-CN" sz="1000" dirty="0"/>
                  <a:t>(</a:t>
                </a:r>
                <a:r>
                  <a:rPr lang="en-US" altLang="zh-CN" sz="1000" dirty="0" smtClean="0"/>
                  <a:t>n)</a:t>
                </a:r>
                <a:r>
                  <a:rPr lang="zh-CN" altLang="en-US" sz="1000" dirty="0" smtClean="0"/>
                  <a:t>不能在接下来</a:t>
                </a:r>
                <a:r>
                  <a:rPr lang="en-US" altLang="zh-CN" sz="1000" dirty="0" err="1" smtClean="0"/>
                  <a:t>Dmax-i</a:t>
                </a:r>
                <a:r>
                  <a:rPr lang="zh-CN" altLang="en-US" sz="1000" dirty="0" smtClean="0"/>
                  <a:t>个时隙完全传输的概率</a:t>
                </a: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268544" y="2348925"/>
                <a:ext cx="1767766" cy="412485"/>
              </a:xfrm>
              <a:prstGeom prst="rect">
                <a:avLst/>
              </a:prstGeom>
              <a:blipFill>
                <a:blip r:embed="rId10"/>
                <a:stretch>
                  <a:fillRect b="-5882"/>
                </a:stretch>
              </a:blipFill>
            </p:spPr>
            <p:txBody>
              <a:bodyPr/>
              <a:lstStyle/>
              <a:p>
                <a:r>
                  <a:rPr lang="zh-CN" altLang="en-US">
                    <a:noFill/>
                  </a:rPr>
                  <a:t> </a:t>
                </a:r>
              </a:p>
            </p:txBody>
          </p:sp>
        </mc:Fallback>
      </mc:AlternateContent>
      <p:cxnSp>
        <p:nvCxnSpPr>
          <p:cNvPr id="14" name="直接箭头连接符 13"/>
          <p:cNvCxnSpPr>
            <a:stCxn id="9" idx="1"/>
            <a:endCxn id="8" idx="3"/>
          </p:cNvCxnSpPr>
          <p:nvPr/>
        </p:nvCxnSpPr>
        <p:spPr>
          <a:xfrm flipH="1">
            <a:off x="6876160" y="2555168"/>
            <a:ext cx="392384" cy="2108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 name="文本框 22"/>
          <p:cNvSpPr txBox="1"/>
          <p:nvPr/>
        </p:nvSpPr>
        <p:spPr>
          <a:xfrm>
            <a:off x="323705" y="548800"/>
            <a:ext cx="5976415" cy="800219"/>
          </a:xfrm>
          <a:prstGeom prst="rect">
            <a:avLst/>
          </a:prstGeom>
          <a:noFill/>
        </p:spPr>
        <p:txBody>
          <a:bodyPr wrap="square" rtlCol="0">
            <a:spAutoFit/>
          </a:bodyPr>
          <a:lstStyle/>
          <a:p>
            <a:r>
              <a:rPr lang="zh-CN" altLang="en-US" sz="2800" dirty="0"/>
              <a:t>小</a:t>
            </a:r>
            <a:r>
              <a:rPr lang="zh-CN" altLang="zh-CN" sz="2800" dirty="0"/>
              <a:t>尺度</a:t>
            </a:r>
            <a:r>
              <a:rPr lang="en-US" altLang="zh-CN" sz="2800" dirty="0" smtClean="0"/>
              <a:t>URLLC</a:t>
            </a:r>
            <a:r>
              <a:rPr lang="zh-CN" altLang="en-US" sz="2800" dirty="0" smtClean="0"/>
              <a:t>建模</a:t>
            </a:r>
            <a:endParaRPr lang="zh-CN" altLang="zh-CN" sz="2800" dirty="0"/>
          </a:p>
          <a:p>
            <a:endParaRPr lang="zh-CN" altLang="en-US" dirty="0"/>
          </a:p>
        </p:txBody>
      </p:sp>
      <p:pic>
        <p:nvPicPr>
          <p:cNvPr id="26" name="图片 25"/>
          <p:cNvPicPr>
            <a:picLocks noChangeAspect="1"/>
          </p:cNvPicPr>
          <p:nvPr/>
        </p:nvPicPr>
        <p:blipFill>
          <a:blip r:embed="rId11"/>
          <a:stretch>
            <a:fillRect/>
          </a:stretch>
        </p:blipFill>
        <p:spPr>
          <a:xfrm>
            <a:off x="3347915" y="4360861"/>
            <a:ext cx="4680689" cy="1006790"/>
          </a:xfrm>
          <a:prstGeom prst="rect">
            <a:avLst/>
          </a:prstGeom>
        </p:spPr>
      </p:pic>
      <mc:AlternateContent xmlns:mc="http://schemas.openxmlformats.org/markup-compatibility/2006">
        <mc:Choice xmlns:a14="http://schemas.microsoft.com/office/drawing/2010/main" Requires="a14">
          <p:sp>
            <p:nvSpPr>
              <p:cNvPr id="28" name="圆角矩形 27"/>
              <p:cNvSpPr/>
              <p:nvPr/>
            </p:nvSpPr>
            <p:spPr>
              <a:xfrm>
                <a:off x="4355985" y="4332001"/>
                <a:ext cx="1008070" cy="3945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𝐸</m:t>
                          </m:r>
                        </m:e>
                        <m:sub>
                          <m:r>
                            <a:rPr lang="en-US" altLang="zh-CN" b="0" i="1" smtClean="0">
                              <a:solidFill>
                                <a:schemeClr val="tx1"/>
                              </a:solidFill>
                              <a:latin typeface="Cambria Math" panose="02040503050406030204" pitchFamily="18" charset="0"/>
                            </a:rPr>
                            <m:t>𝑘</m:t>
                          </m:r>
                        </m:sub>
                      </m:sSub>
                    </m:oMath>
                  </m:oMathPara>
                </a14:m>
                <a:endParaRPr lang="zh-CN" altLang="en-US" dirty="0"/>
              </a:p>
            </p:txBody>
          </p:sp>
        </mc:Choice>
        <mc:Fallback>
          <p:sp>
            <p:nvSpPr>
              <p:cNvPr id="28" name="圆角矩形 27"/>
              <p:cNvSpPr>
                <a:spLocks noRot="1" noChangeAspect="1" noMove="1" noResize="1" noEditPoints="1" noAdjustHandles="1" noChangeArrowheads="1" noChangeShapeType="1" noTextEdit="1"/>
              </p:cNvSpPr>
              <p:nvPr/>
            </p:nvSpPr>
            <p:spPr>
              <a:xfrm>
                <a:off x="4355985" y="4332001"/>
                <a:ext cx="1008070" cy="394577"/>
              </a:xfrm>
              <a:prstGeom prst="roundRect">
                <a:avLst/>
              </a:prstGeom>
              <a:blipFill>
                <a:blip r:embed="rId12"/>
                <a:stretch>
                  <a:fillRect/>
                </a:stretch>
              </a:blipFill>
              <a:ln>
                <a:solidFill>
                  <a:schemeClr val="bg1"/>
                </a:solidFill>
              </a:ln>
            </p:spPr>
            <p:txBody>
              <a:bodyPr/>
              <a:lstStyle/>
              <a:p>
                <a:r>
                  <a:rPr lang="zh-CN" altLang="en-US">
                    <a:noFill/>
                  </a:rPr>
                  <a:t> </a:t>
                </a:r>
              </a:p>
            </p:txBody>
          </p:sp>
        </mc:Fallback>
      </mc:AlternateContent>
    </p:spTree>
    <p:extLst>
      <p:ext uri="{BB962C8B-B14F-4D97-AF65-F5344CB8AC3E}">
        <p14:creationId xmlns:p14="http://schemas.microsoft.com/office/powerpoint/2010/main" val="85010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12</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12" name="文本框 11"/>
          <p:cNvSpPr txBox="1"/>
          <p:nvPr/>
        </p:nvSpPr>
        <p:spPr>
          <a:xfrm>
            <a:off x="438632" y="508067"/>
            <a:ext cx="3416320"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noProof="0" dirty="0">
                <a:sym typeface="+mn-ea"/>
              </a:rPr>
              <a:t>小</a:t>
            </a:r>
            <a:r>
              <a:rPr lang="zh-CN" altLang="en-US" sz="2800" noProof="0" dirty="0" smtClean="0">
                <a:sym typeface="+mn-ea"/>
              </a:rPr>
              <a:t>尺度资源分配建模</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552122" y="1359877"/>
            <a:ext cx="5433431" cy="2232155"/>
          </a:xfrm>
          <a:prstGeom prst="rect">
            <a:avLst/>
          </a:prstGeom>
        </p:spPr>
      </p:pic>
      <p:sp>
        <p:nvSpPr>
          <p:cNvPr id="4" name="矩形 3"/>
          <p:cNvSpPr/>
          <p:nvPr/>
        </p:nvSpPr>
        <p:spPr>
          <a:xfrm>
            <a:off x="5364055" y="3140980"/>
            <a:ext cx="792055" cy="1728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7" name="圆角矩形 16"/>
              <p:cNvSpPr/>
              <p:nvPr/>
            </p:nvSpPr>
            <p:spPr>
              <a:xfrm>
                <a:off x="2051825" y="1275243"/>
                <a:ext cx="1008070" cy="3945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𝐸</m:t>
                          </m:r>
                        </m:e>
                        <m:sub>
                          <m:r>
                            <a:rPr lang="en-US" altLang="zh-CN" b="0" i="1" smtClean="0">
                              <a:solidFill>
                                <a:schemeClr val="tx1"/>
                              </a:solidFill>
                              <a:latin typeface="Cambria Math" panose="02040503050406030204" pitchFamily="18" charset="0"/>
                            </a:rPr>
                            <m:t>𝑘</m:t>
                          </m:r>
                        </m:sub>
                      </m:sSub>
                    </m:oMath>
                  </m:oMathPara>
                </a14:m>
                <a:endParaRPr lang="zh-CN" altLang="en-US" dirty="0"/>
              </a:p>
            </p:txBody>
          </p:sp>
        </mc:Choice>
        <mc:Fallback>
          <p:sp>
            <p:nvSpPr>
              <p:cNvPr id="17" name="圆角矩形 16"/>
              <p:cNvSpPr>
                <a:spLocks noRot="1" noChangeAspect="1" noMove="1" noResize="1" noEditPoints="1" noAdjustHandles="1" noChangeArrowheads="1" noChangeShapeType="1" noTextEdit="1"/>
              </p:cNvSpPr>
              <p:nvPr/>
            </p:nvSpPr>
            <p:spPr>
              <a:xfrm>
                <a:off x="2051825" y="1275243"/>
                <a:ext cx="1008070" cy="394577"/>
              </a:xfrm>
              <a:prstGeom prst="roundRect">
                <a:avLst/>
              </a:prstGeom>
              <a:blipFill>
                <a:blip r:embed="rId5"/>
                <a:stretch>
                  <a:fillRect/>
                </a:stretch>
              </a:blipFill>
              <a:ln>
                <a:solidFill>
                  <a:schemeClr val="bg1"/>
                </a:solidFill>
              </a:ln>
            </p:spPr>
            <p:txBody>
              <a:bodyPr/>
              <a:lstStyle/>
              <a:p>
                <a:r>
                  <a:rPr lang="zh-CN" altLang="en-US">
                    <a:noFill/>
                  </a:rPr>
                  <a:t> </a:t>
                </a:r>
              </a:p>
            </p:txBody>
          </p:sp>
        </mc:Fallback>
      </mc:AlternateContent>
      <p:sp>
        <p:nvSpPr>
          <p:cNvPr id="5" name="圆角矩形 4"/>
          <p:cNvSpPr/>
          <p:nvPr/>
        </p:nvSpPr>
        <p:spPr>
          <a:xfrm>
            <a:off x="438632" y="1628875"/>
            <a:ext cx="893143" cy="64804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1187765" y="1913776"/>
            <a:ext cx="1080075" cy="29113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圆角矩形 12"/>
          <p:cNvSpPr/>
          <p:nvPr/>
        </p:nvSpPr>
        <p:spPr>
          <a:xfrm>
            <a:off x="3491925" y="1472531"/>
            <a:ext cx="2268157" cy="58681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5148040" y="1765938"/>
            <a:ext cx="1224085" cy="2239102"/>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0" name="圆角矩形 19"/>
              <p:cNvSpPr/>
              <p:nvPr/>
            </p:nvSpPr>
            <p:spPr>
              <a:xfrm>
                <a:off x="1871813" y="2787916"/>
                <a:ext cx="1224085" cy="195146"/>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sz="1200" i="1" smtClean="0">
                              <a:solidFill>
                                <a:schemeClr val="tx1"/>
                              </a:solidFill>
                              <a:latin typeface="Cambria Math" panose="02040503050406030204" pitchFamily="18" charset="0"/>
                            </a:rPr>
                          </m:ctrlPr>
                        </m:sSubPr>
                        <m:e>
                          <m:r>
                            <a:rPr lang="en-US" altLang="zh-CN" sz="1200" b="0" i="1" smtClean="0">
                              <a:solidFill>
                                <a:schemeClr val="tx1"/>
                              </a:solidFill>
                              <a:latin typeface="Cambria Math" panose="02040503050406030204" pitchFamily="18" charset="0"/>
                            </a:rPr>
                            <m:t>𝐸</m:t>
                          </m:r>
                        </m:e>
                        <m:sub>
                          <m:r>
                            <a:rPr lang="en-US" altLang="zh-CN" sz="1200" b="0" i="1" smtClean="0">
                              <a:solidFill>
                                <a:schemeClr val="tx1"/>
                              </a:solidFill>
                              <a:latin typeface="Cambria Math" panose="02040503050406030204" pitchFamily="18" charset="0"/>
                            </a:rPr>
                            <m:t>𝑘</m:t>
                          </m:r>
                        </m:sub>
                      </m:sSub>
                    </m:oMath>
                  </m:oMathPara>
                </a14:m>
                <a:endParaRPr lang="zh-CN" altLang="en-US" dirty="0"/>
              </a:p>
            </p:txBody>
          </p:sp>
        </mc:Choice>
        <mc:Fallback>
          <p:sp>
            <p:nvSpPr>
              <p:cNvPr id="20" name="圆角矩形 19"/>
              <p:cNvSpPr>
                <a:spLocks noRot="1" noChangeAspect="1" noMove="1" noResize="1" noEditPoints="1" noAdjustHandles="1" noChangeArrowheads="1" noChangeShapeType="1" noTextEdit="1"/>
              </p:cNvSpPr>
              <p:nvPr/>
            </p:nvSpPr>
            <p:spPr>
              <a:xfrm>
                <a:off x="1871813" y="2787916"/>
                <a:ext cx="1224085" cy="195146"/>
              </a:xfrm>
              <a:prstGeom prst="roundRect">
                <a:avLst/>
              </a:prstGeom>
              <a:blipFill>
                <a:blip r:embed="rId6"/>
                <a:stretch>
                  <a:fillRect b="-8824"/>
                </a:stretch>
              </a:blipFill>
              <a:ln>
                <a:solidFill>
                  <a:schemeClr val="bg1"/>
                </a:solidFill>
              </a:ln>
            </p:spPr>
            <p:txBody>
              <a:bodyPr/>
              <a:lstStyle/>
              <a:p>
                <a:r>
                  <a:rPr lang="zh-CN" altLang="en-US">
                    <a:noFill/>
                  </a:rPr>
                  <a:t> </a:t>
                </a:r>
              </a:p>
            </p:txBody>
          </p:sp>
        </mc:Fallback>
      </mc:AlternateContent>
      <p:sp>
        <p:nvSpPr>
          <p:cNvPr id="21" name="右箭头 20"/>
          <p:cNvSpPr/>
          <p:nvPr/>
        </p:nvSpPr>
        <p:spPr>
          <a:xfrm>
            <a:off x="4626003" y="2708950"/>
            <a:ext cx="1530107" cy="176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2" name="文本框 21"/>
              <p:cNvSpPr txBox="1"/>
              <p:nvPr/>
            </p:nvSpPr>
            <p:spPr>
              <a:xfrm>
                <a:off x="6242261" y="2607638"/>
                <a:ext cx="927518" cy="375424"/>
              </a:xfrm>
              <a:prstGeom prst="rect">
                <a:avLst/>
              </a:prstGeom>
              <a:noFill/>
            </p:spPr>
            <p:txBody>
              <a:bodyPr wrap="square"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𝑘</m:t>
                        </m:r>
                      </m:sub>
                      <m:sup>
                        <m:r>
                          <m:rPr>
                            <m:sty m:val="p"/>
                          </m:rPr>
                          <a:rPr lang="en-US" altLang="zh-CN" i="1">
                            <a:latin typeface="Cambria Math" panose="02040503050406030204" pitchFamily="18" charset="0"/>
                          </a:rPr>
                          <m:t>m</m:t>
                        </m:r>
                        <m:r>
                          <a:rPr lang="en-US" altLang="zh-CN" b="0" i="1" smtClean="0">
                            <a:latin typeface="Cambria Math" panose="02040503050406030204" pitchFamily="18" charset="0"/>
                          </a:rPr>
                          <m:t>∗</m:t>
                        </m:r>
                      </m:sup>
                    </m:sSubSup>
                  </m:oMath>
                </a14:m>
                <a:r>
                  <a:rPr lang="en-US" altLang="zh-CN" dirty="0" smtClean="0"/>
                  <a:t>(n)</a:t>
                </a:r>
                <a:endParaRPr lang="zh-CN" altLang="en-US" dirty="0"/>
              </a:p>
            </p:txBody>
          </p:sp>
        </mc:Choice>
        <mc:Fallback>
          <p:sp>
            <p:nvSpPr>
              <p:cNvPr id="22" name="文本框 21"/>
              <p:cNvSpPr txBox="1">
                <a:spLocks noRot="1" noChangeAspect="1" noMove="1" noResize="1" noEditPoints="1" noAdjustHandles="1" noChangeArrowheads="1" noChangeShapeType="1" noTextEdit="1"/>
              </p:cNvSpPr>
              <p:nvPr/>
            </p:nvSpPr>
            <p:spPr>
              <a:xfrm>
                <a:off x="6242261" y="2607638"/>
                <a:ext cx="927518" cy="375424"/>
              </a:xfrm>
              <a:prstGeom prst="rect">
                <a:avLst/>
              </a:prstGeom>
              <a:blipFill>
                <a:blip r:embed="rId7"/>
                <a:stretch>
                  <a:fillRect t="-9836"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6022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0" name="灯片编号占位符 9"/>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13</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12" name="文本框 11"/>
          <p:cNvSpPr txBox="1"/>
          <p:nvPr/>
        </p:nvSpPr>
        <p:spPr>
          <a:xfrm>
            <a:off x="321220" y="548800"/>
            <a:ext cx="198002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noProof="0" dirty="0" smtClean="0">
                <a:sym typeface="+mn-ea"/>
              </a:rPr>
              <a:t>未来的工作</a:t>
            </a:r>
            <a:endParaRPr kumimoji="0" lang="zh-CN" altLang="en-US" sz="2800" b="0" i="0" u="none" strike="noStrike" kern="1200" cap="none" spc="0" normalizeH="0" baseline="0" noProof="0" dirty="0">
              <a:ln>
                <a:noFill/>
              </a:ln>
              <a:solidFill>
                <a:prstClr val="black"/>
              </a:solidFill>
              <a:effectLst/>
              <a:uLnTx/>
              <a:uFillTx/>
              <a:latin typeface="Times New Roman" panose="02020603050405020304" pitchFamily="18" charset="0"/>
            </a:endParaRPr>
          </a:p>
        </p:txBody>
      </p:sp>
      <p:sp>
        <p:nvSpPr>
          <p:cNvPr id="4" name="矩形 3"/>
          <p:cNvSpPr/>
          <p:nvPr/>
        </p:nvSpPr>
        <p:spPr>
          <a:xfrm>
            <a:off x="5364055" y="3140980"/>
            <a:ext cx="792055" cy="17281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438632" y="1628875"/>
            <a:ext cx="893143" cy="64804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17852" y="1772885"/>
            <a:ext cx="7488520" cy="1477328"/>
          </a:xfrm>
          <a:prstGeom prst="rect">
            <a:avLst/>
          </a:prstGeom>
          <a:noFill/>
        </p:spPr>
        <p:txBody>
          <a:bodyPr wrap="square" rtlCol="0">
            <a:spAutoFit/>
          </a:bodyPr>
          <a:lstStyle/>
          <a:p>
            <a:r>
              <a:rPr lang="en-US" altLang="zh-CN" dirty="0" smtClean="0"/>
              <a:t>1.</a:t>
            </a:r>
            <a:r>
              <a:rPr lang="zh-CN" altLang="en-US" dirty="0" smtClean="0"/>
              <a:t>对上述问题进行仿真。</a:t>
            </a:r>
            <a:endParaRPr lang="en-US" altLang="zh-CN" dirty="0" smtClean="0"/>
          </a:p>
          <a:p>
            <a:endParaRPr lang="en-US" altLang="zh-CN" dirty="0" smtClean="0"/>
          </a:p>
          <a:p>
            <a:r>
              <a:rPr lang="en-US" altLang="zh-CN" dirty="0" smtClean="0"/>
              <a:t>2.</a:t>
            </a:r>
            <a:r>
              <a:rPr lang="zh-CN" altLang="en-US" dirty="0" smtClean="0"/>
              <a:t>考虑车辆之间可以共享资源块的情况。</a:t>
            </a:r>
            <a:endParaRPr lang="en-US" altLang="zh-CN" dirty="0" smtClean="0"/>
          </a:p>
          <a:p>
            <a:endParaRPr lang="en-US" altLang="zh-CN" dirty="0" smtClean="0"/>
          </a:p>
          <a:p>
            <a:r>
              <a:rPr lang="en-US" altLang="zh-CN" dirty="0" smtClean="0"/>
              <a:t>3.</a:t>
            </a:r>
            <a:r>
              <a:rPr lang="zh-CN" altLang="en-US" dirty="0" smtClean="0"/>
              <a:t>将每个时隙分配的的资源块数目作为优化变量进行考虑。</a:t>
            </a:r>
            <a:endParaRPr lang="zh-CN" altLang="en-US" dirty="0"/>
          </a:p>
        </p:txBody>
      </p:sp>
    </p:spTree>
    <p:extLst>
      <p:ext uri="{BB962C8B-B14F-4D97-AF65-F5344CB8AC3E}">
        <p14:creationId xmlns:p14="http://schemas.microsoft.com/office/powerpoint/2010/main" val="1198399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Content Placeholder 5"/>
          <p:cNvSpPr txBox="1"/>
          <p:nvPr/>
        </p:nvSpPr>
        <p:spPr>
          <a:xfrm flipH="1">
            <a:off x="2484438" y="2636838"/>
            <a:ext cx="3959225" cy="1284287"/>
          </a:xfrm>
          <a:prstGeom prst="rect">
            <a:avLst/>
          </a:prstGeom>
          <a:solidFill>
            <a:srgbClr val="AF291F"/>
          </a:solidFill>
          <a:ln w="9525">
            <a:noFill/>
          </a:ln>
        </p:spPr>
        <p:txBody>
          <a:bodyPr anchor="b"/>
          <a:lstStyle/>
          <a:p>
            <a:pPr algn="ctr"/>
            <a:r>
              <a:rPr lang="en-US" altLang="zh-CN" sz="7200">
                <a:solidFill>
                  <a:schemeClr val="bg1"/>
                </a:solidFill>
                <a:latin typeface="Segoe UI Semilight" panose="020B0402040204020203" pitchFamily="34" charset="0"/>
                <a:ea typeface="宋体" panose="02010600030101010101" pitchFamily="2" charset="-122"/>
              </a:rPr>
              <a:t>THANKS</a:t>
            </a:r>
            <a:r>
              <a:rPr lang="en-US" altLang="zh-CN" sz="8800">
                <a:solidFill>
                  <a:schemeClr val="bg1"/>
                </a:solidFill>
                <a:latin typeface="Segoe UI Semilight" panose="020B0402040204020203" pitchFamily="34" charset="0"/>
                <a:ea typeface="宋体" panose="02010600030101010101" pitchFamily="2" charset="-122"/>
              </a:rPr>
              <a:t>!</a:t>
            </a:r>
            <a:endParaRPr lang="en-GB" altLang="zh-CN" sz="8800">
              <a:solidFill>
                <a:schemeClr val="bg1"/>
              </a:solidFill>
              <a:latin typeface="Segoe UI Semilight" panose="020B0402040204020203" pitchFamily="34" charset="0"/>
              <a:ea typeface="宋体" panose="02010600030101010101" pitchFamily="2" charset="-122"/>
            </a:endParaRPr>
          </a:p>
        </p:txBody>
      </p:sp>
      <p:sp>
        <p:nvSpPr>
          <p:cNvPr id="3" name="灯片编号占位符 2"/>
          <p:cNvSpPr>
            <a:spLocks noGrp="1"/>
          </p:cNvSpPr>
          <p:nvPr>
            <p:ph type="sldNum" sz="quarter" idx="4"/>
          </p:nvPr>
        </p:nvSpPr>
        <p:spPr/>
        <p:txBody>
          <a:bodyPr/>
          <a:lstStyle/>
          <a:p>
            <a:pPr algn="r" fontAlgn="base"/>
            <a:endParaRPr lang="en-US" altLang="zh-CN" strike="noStrike"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2</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2" name="文本框 1"/>
          <p:cNvSpPr txBox="1"/>
          <p:nvPr/>
        </p:nvSpPr>
        <p:spPr>
          <a:xfrm>
            <a:off x="395710" y="4077045"/>
            <a:ext cx="8208570" cy="1200329"/>
          </a:xfrm>
          <a:prstGeom prst="rect">
            <a:avLst/>
          </a:prstGeom>
          <a:noFill/>
        </p:spPr>
        <p:txBody>
          <a:bodyPr wrap="square" rtlCol="0">
            <a:spAutoFit/>
          </a:bodyPr>
          <a:lstStyle/>
          <a:p>
            <a:r>
              <a:rPr lang="en-US" altLang="zh-CN" dirty="0"/>
              <a:t>W. Sun, E. G. </a:t>
            </a:r>
            <a:r>
              <a:rPr lang="en-US" altLang="zh-CN" dirty="0" err="1"/>
              <a:t>Ström</a:t>
            </a:r>
            <a:r>
              <a:rPr lang="en-US" altLang="zh-CN" dirty="0"/>
              <a:t>, F. </a:t>
            </a:r>
            <a:r>
              <a:rPr lang="en-US" altLang="zh-CN" dirty="0" err="1"/>
              <a:t>Brännström</a:t>
            </a:r>
            <a:r>
              <a:rPr lang="en-US" altLang="zh-CN" dirty="0"/>
              <a:t>, K. C. </a:t>
            </a:r>
            <a:r>
              <a:rPr lang="en-US" altLang="zh-CN" dirty="0" err="1"/>
              <a:t>Sou</a:t>
            </a:r>
            <a:r>
              <a:rPr lang="en-US" altLang="zh-CN" dirty="0"/>
              <a:t> and Y. Sui, "Radio Resource Management for D2D-Based V2V Communication," in </a:t>
            </a:r>
            <a:r>
              <a:rPr lang="en-US" altLang="zh-CN" i="1" dirty="0"/>
              <a:t>IEEE Transactions on Vehicular Technology</a:t>
            </a:r>
            <a:r>
              <a:rPr lang="en-US" altLang="zh-CN" dirty="0"/>
              <a:t>, vol. 65, no. 8, pp. 6636-6650, Aug. 2016, </a:t>
            </a:r>
            <a:r>
              <a:rPr lang="en-US" altLang="zh-CN" dirty="0" err="1" smtClean="0"/>
              <a:t>doi</a:t>
            </a:r>
            <a:r>
              <a:rPr lang="en-US" altLang="zh-CN" dirty="0" smtClean="0"/>
              <a:t>: 10.1109/TVT.2015.2479248</a:t>
            </a:r>
            <a:r>
              <a:rPr lang="en-US" altLang="zh-CN" dirty="0"/>
              <a:t>.</a:t>
            </a:r>
            <a:endParaRPr lang="zh-CN" altLang="en-US" dirty="0"/>
          </a:p>
        </p:txBody>
      </p:sp>
      <p:sp>
        <p:nvSpPr>
          <p:cNvPr id="5" name="文本框 4"/>
          <p:cNvSpPr txBox="1"/>
          <p:nvPr/>
        </p:nvSpPr>
        <p:spPr>
          <a:xfrm>
            <a:off x="395710" y="1844890"/>
            <a:ext cx="8064560" cy="1200329"/>
          </a:xfrm>
          <a:prstGeom prst="rect">
            <a:avLst/>
          </a:prstGeom>
          <a:noFill/>
        </p:spPr>
        <p:txBody>
          <a:bodyPr wrap="square" rtlCol="0">
            <a:spAutoFit/>
          </a:bodyPr>
          <a:lstStyle/>
          <a:p>
            <a:r>
              <a:rPr lang="en-US" altLang="zh-CN" dirty="0"/>
              <a:t>W. Sun, E. G. </a:t>
            </a:r>
            <a:r>
              <a:rPr lang="en-US" altLang="zh-CN" dirty="0" err="1"/>
              <a:t>Ström</a:t>
            </a:r>
            <a:r>
              <a:rPr lang="en-US" altLang="zh-CN" dirty="0"/>
              <a:t>, F. </a:t>
            </a:r>
            <a:r>
              <a:rPr lang="en-US" altLang="zh-CN" dirty="0" err="1"/>
              <a:t>Brännström</a:t>
            </a:r>
            <a:r>
              <a:rPr lang="en-US" altLang="zh-CN" dirty="0"/>
              <a:t>, Y. Sui and K. C. </a:t>
            </a:r>
            <a:r>
              <a:rPr lang="en-US" altLang="zh-CN" dirty="0" err="1"/>
              <a:t>Sou</a:t>
            </a:r>
            <a:r>
              <a:rPr lang="en-US" altLang="zh-CN" dirty="0"/>
              <a:t>, "D2D-based V2V communications with latency and reliability constraints," </a:t>
            </a:r>
            <a:r>
              <a:rPr lang="en-US" altLang="zh-CN" i="1" dirty="0"/>
              <a:t>2014 IEEE </a:t>
            </a:r>
            <a:r>
              <a:rPr lang="en-US" altLang="zh-CN" i="1" dirty="0" err="1"/>
              <a:t>Globecom</a:t>
            </a:r>
            <a:r>
              <a:rPr lang="en-US" altLang="zh-CN" i="1" dirty="0"/>
              <a:t> Workshops (GC </a:t>
            </a:r>
            <a:r>
              <a:rPr lang="en-US" altLang="zh-CN" i="1" dirty="0" err="1"/>
              <a:t>Wkshps</a:t>
            </a:r>
            <a:r>
              <a:rPr lang="en-US" altLang="zh-CN" i="1" dirty="0"/>
              <a:t>)</a:t>
            </a:r>
            <a:r>
              <a:rPr lang="en-US" altLang="zh-CN" dirty="0"/>
              <a:t>, 2014, pp. 1414-1419, </a:t>
            </a:r>
            <a:r>
              <a:rPr lang="en-US" altLang="zh-CN" dirty="0" err="1"/>
              <a:t>doi</a:t>
            </a:r>
            <a:r>
              <a:rPr lang="en-US" altLang="zh-CN" dirty="0"/>
              <a:t>: 10.1109/GLOCOMW.2014.7063632.</a:t>
            </a:r>
            <a:endParaRPr lang="zh-CN" altLang="en-US" dirty="0"/>
          </a:p>
        </p:txBody>
      </p:sp>
    </p:spTree>
    <p:extLst>
      <p:ext uri="{BB962C8B-B14F-4D97-AF65-F5344CB8AC3E}">
        <p14:creationId xmlns:p14="http://schemas.microsoft.com/office/powerpoint/2010/main" val="121401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3</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4" name="文本框 3"/>
          <p:cNvSpPr txBox="1"/>
          <p:nvPr/>
        </p:nvSpPr>
        <p:spPr>
          <a:xfrm>
            <a:off x="323705" y="404790"/>
            <a:ext cx="3888270" cy="923330"/>
          </a:xfrm>
          <a:prstGeom prst="rect">
            <a:avLst/>
          </a:prstGeom>
          <a:noFill/>
        </p:spPr>
        <p:txBody>
          <a:bodyPr wrap="square" rtlCol="0">
            <a:spAutoFit/>
          </a:bodyPr>
          <a:lstStyle/>
          <a:p>
            <a:r>
              <a:rPr lang="zh-CN" altLang="en-US" sz="3600" b="1" dirty="0"/>
              <a:t>问题描述</a:t>
            </a:r>
            <a:endParaRPr lang="zh-CN" altLang="en-US" sz="3600" dirty="0"/>
          </a:p>
          <a:p>
            <a:endParaRPr lang="zh-CN" altLang="en-US" dirty="0"/>
          </a:p>
        </p:txBody>
      </p:sp>
      <p:sp>
        <p:nvSpPr>
          <p:cNvPr id="6" name="文本框 5"/>
          <p:cNvSpPr txBox="1"/>
          <p:nvPr/>
        </p:nvSpPr>
        <p:spPr>
          <a:xfrm>
            <a:off x="323705" y="5122553"/>
            <a:ext cx="8496590" cy="461665"/>
          </a:xfrm>
          <a:prstGeom prst="rect">
            <a:avLst/>
          </a:prstGeom>
          <a:noFill/>
        </p:spPr>
        <p:txBody>
          <a:bodyPr wrap="square" rtlCol="0">
            <a:spAutoFit/>
          </a:bodyPr>
          <a:lstStyle/>
          <a:p>
            <a:r>
              <a:rPr lang="zh-CN" altLang="en-US" sz="2400" b="1" dirty="0" smtClean="0"/>
              <a:t>蜂窝</a:t>
            </a:r>
            <a:r>
              <a:rPr lang="zh-CN" altLang="en-US" sz="2400" b="1" dirty="0"/>
              <a:t>网络覆盖下，如何进行</a:t>
            </a:r>
            <a:r>
              <a:rPr lang="en-US" altLang="zh-CN" sz="2400" b="1" dirty="0"/>
              <a:t>D2D</a:t>
            </a:r>
            <a:r>
              <a:rPr lang="zh-CN" altLang="en-US" sz="2400" b="1" dirty="0"/>
              <a:t>使能的</a:t>
            </a:r>
            <a:r>
              <a:rPr lang="en-US" altLang="zh-CN" sz="2400" b="1" dirty="0"/>
              <a:t>V2V</a:t>
            </a:r>
            <a:r>
              <a:rPr lang="zh-CN" altLang="en-US" sz="2400" b="1" dirty="0"/>
              <a:t>通信的</a:t>
            </a:r>
            <a:r>
              <a:rPr lang="zh-CN" altLang="en-US" sz="2400" b="1" dirty="0" smtClean="0"/>
              <a:t>资源分配</a:t>
            </a:r>
            <a:r>
              <a:rPr lang="zh-CN" altLang="en-US" sz="2400" b="1" dirty="0"/>
              <a:t>？</a:t>
            </a:r>
          </a:p>
        </p:txBody>
      </p:sp>
      <p:sp>
        <p:nvSpPr>
          <p:cNvPr id="8" name="圆角矩形 7"/>
          <p:cNvSpPr/>
          <p:nvPr/>
        </p:nvSpPr>
        <p:spPr>
          <a:xfrm>
            <a:off x="6084106" y="2275206"/>
            <a:ext cx="2232155" cy="648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00120" y="2276920"/>
            <a:ext cx="1944135" cy="646331"/>
          </a:xfrm>
          <a:prstGeom prst="rect">
            <a:avLst/>
          </a:prstGeom>
          <a:noFill/>
        </p:spPr>
        <p:txBody>
          <a:bodyPr wrap="square" rtlCol="0">
            <a:spAutoFit/>
          </a:bodyPr>
          <a:lstStyle/>
          <a:p>
            <a:r>
              <a:rPr lang="zh-CN" altLang="en-US" dirty="0" smtClean="0"/>
              <a:t>蜂窝用户和车辆用户之间的干扰</a:t>
            </a:r>
            <a:endParaRPr lang="zh-CN" altLang="en-US" dirty="0"/>
          </a:p>
        </p:txBody>
      </p:sp>
      <p:sp>
        <p:nvSpPr>
          <p:cNvPr id="10" name="圆角矩形 9"/>
          <p:cNvSpPr/>
          <p:nvPr/>
        </p:nvSpPr>
        <p:spPr>
          <a:xfrm>
            <a:off x="6084106" y="3571296"/>
            <a:ext cx="2232155"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228115" y="3571296"/>
            <a:ext cx="2088146" cy="646331"/>
          </a:xfrm>
          <a:prstGeom prst="rect">
            <a:avLst/>
          </a:prstGeom>
          <a:noFill/>
        </p:spPr>
        <p:txBody>
          <a:bodyPr wrap="square" rtlCol="0">
            <a:spAutoFit/>
          </a:bodyPr>
          <a:lstStyle/>
          <a:p>
            <a:r>
              <a:rPr lang="zh-CN" altLang="en-US"/>
              <a:t>车辆通信严格的时延和可靠性要求</a:t>
            </a:r>
            <a:endParaRPr lang="zh-CN" altLang="en-US" dirty="0"/>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705" y="1588135"/>
            <a:ext cx="5472380" cy="3267531"/>
          </a:xfrm>
          <a:prstGeom prst="rect">
            <a:avLst/>
          </a:prstGeom>
        </p:spPr>
      </p:pic>
    </p:spTree>
    <p:extLst>
      <p:ext uri="{BB962C8B-B14F-4D97-AF65-F5344CB8AC3E}">
        <p14:creationId xmlns:p14="http://schemas.microsoft.com/office/powerpoint/2010/main" val="844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4</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4" name="文本框 3"/>
          <p:cNvSpPr txBox="1"/>
          <p:nvPr/>
        </p:nvSpPr>
        <p:spPr>
          <a:xfrm>
            <a:off x="323705" y="404790"/>
            <a:ext cx="3888270" cy="646331"/>
          </a:xfrm>
          <a:prstGeom prst="rect">
            <a:avLst/>
          </a:prstGeom>
          <a:noFill/>
        </p:spPr>
        <p:txBody>
          <a:bodyPr wrap="square" rtlCol="0">
            <a:spAutoFit/>
          </a:bodyPr>
          <a:lstStyle/>
          <a:p>
            <a:r>
              <a:rPr lang="zh-CN" altLang="en-US" sz="3600" b="1" dirty="0" smtClean="0"/>
              <a:t>资源分配框架</a:t>
            </a:r>
            <a:endParaRPr lang="zh-CN" altLang="en-US" dirty="0"/>
          </a:p>
        </p:txBody>
      </p:sp>
      <p:pic>
        <p:nvPicPr>
          <p:cNvPr id="12" name="图片 11"/>
          <p:cNvPicPr>
            <a:picLocks noChangeAspect="1"/>
          </p:cNvPicPr>
          <p:nvPr/>
        </p:nvPicPr>
        <p:blipFill rotWithShape="1">
          <a:blip r:embed="rId4"/>
          <a:srcRect r="624" b="17398"/>
          <a:stretch/>
        </p:blipFill>
        <p:spPr>
          <a:xfrm>
            <a:off x="539720" y="1484865"/>
            <a:ext cx="7632530" cy="2291847"/>
          </a:xfrm>
          <a:prstGeom prst="rect">
            <a:avLst/>
          </a:prstGeom>
        </p:spPr>
      </p:pic>
      <p:sp>
        <p:nvSpPr>
          <p:cNvPr id="13" name="左大括号 12"/>
          <p:cNvSpPr/>
          <p:nvPr/>
        </p:nvSpPr>
        <p:spPr>
          <a:xfrm rot="16200000">
            <a:off x="1907817" y="2950368"/>
            <a:ext cx="360025" cy="252017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p:cNvSpPr/>
          <p:nvPr/>
        </p:nvSpPr>
        <p:spPr>
          <a:xfrm>
            <a:off x="143694" y="4509075"/>
            <a:ext cx="3888270" cy="923330"/>
          </a:xfrm>
          <a:prstGeom prst="rect">
            <a:avLst/>
          </a:prstGeom>
        </p:spPr>
        <p:txBody>
          <a:bodyPr wrap="square">
            <a:spAutoFit/>
          </a:bodyPr>
          <a:lstStyle/>
          <a:p>
            <a:r>
              <a:rPr lang="zh-CN" altLang="zh-CN" kern="100" dirty="0">
                <a:latin typeface="Calibri" panose="020F0502020204030204" pitchFamily="34" charset="0"/>
                <a:cs typeface="Times New Roman" panose="02020603050405020304" pitchFamily="18" charset="0"/>
              </a:rPr>
              <a:t>在蜂窝用户和车辆用户共享资源的情况下，基站根据缓慢衰落信道信息进行大时间尺度（几百毫秒）资源分配。</a:t>
            </a:r>
            <a:endParaRPr lang="zh-CN" altLang="en-US" dirty="0"/>
          </a:p>
        </p:txBody>
      </p:sp>
      <p:sp>
        <p:nvSpPr>
          <p:cNvPr id="16" name="左大括号 15"/>
          <p:cNvSpPr/>
          <p:nvPr/>
        </p:nvSpPr>
        <p:spPr>
          <a:xfrm rot="16200000">
            <a:off x="6408128" y="2666238"/>
            <a:ext cx="360025" cy="30242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4680007" y="4509075"/>
            <a:ext cx="3816265" cy="1200329"/>
          </a:xfrm>
          <a:prstGeom prst="rect">
            <a:avLst/>
          </a:prstGeom>
          <a:noFill/>
        </p:spPr>
        <p:txBody>
          <a:bodyPr wrap="square" rtlCol="0">
            <a:spAutoFit/>
          </a:bodyPr>
          <a:lstStyle/>
          <a:p>
            <a:r>
              <a:rPr lang="zh-CN" altLang="zh-CN" dirty="0"/>
              <a:t>车辆用户在第一部分分配的基础上根据瞬时信道状态信息和队列信息再进行小时间尺度（</a:t>
            </a:r>
            <a:r>
              <a:rPr lang="en-US" altLang="zh-CN" dirty="0"/>
              <a:t>0.5ms</a:t>
            </a:r>
            <a:r>
              <a:rPr lang="zh-CN" altLang="zh-CN" dirty="0"/>
              <a:t>）资源分配。</a:t>
            </a:r>
            <a:endParaRPr lang="zh-CN" altLang="en-US" dirty="0"/>
          </a:p>
        </p:txBody>
      </p:sp>
    </p:spTree>
    <p:extLst>
      <p:ext uri="{BB962C8B-B14F-4D97-AF65-F5344CB8AC3E}">
        <p14:creationId xmlns:p14="http://schemas.microsoft.com/office/powerpoint/2010/main" val="400831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5</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4" name="文本框 3"/>
          <p:cNvSpPr txBox="1"/>
          <p:nvPr/>
        </p:nvSpPr>
        <p:spPr>
          <a:xfrm>
            <a:off x="359707" y="463418"/>
            <a:ext cx="3888270" cy="861774"/>
          </a:xfrm>
          <a:prstGeom prst="rect">
            <a:avLst/>
          </a:prstGeom>
          <a:noFill/>
        </p:spPr>
        <p:txBody>
          <a:bodyPr wrap="square" rtlCol="0">
            <a:spAutoFit/>
          </a:bodyPr>
          <a:lstStyle/>
          <a:p>
            <a:pPr lvl="0"/>
            <a:r>
              <a:rPr lang="zh-CN" altLang="en-US" sz="3200" dirty="0"/>
              <a:t>系统模型</a:t>
            </a:r>
            <a:endParaRPr lang="zh-CN" altLang="en-US" dirty="0"/>
          </a:p>
          <a:p>
            <a:endParaRPr lang="zh-CN" altLang="en-US" dirty="0"/>
          </a:p>
        </p:txBody>
      </p:sp>
      <mc:AlternateContent xmlns:mc="http://schemas.openxmlformats.org/markup-compatibility/2006" xmlns:a14="http://schemas.microsoft.com/office/drawing/2010/main">
        <mc:Choice Requires="a14">
          <p:sp>
            <p:nvSpPr>
              <p:cNvPr id="2" name="文本框 1"/>
              <p:cNvSpPr txBox="1"/>
              <p:nvPr/>
            </p:nvSpPr>
            <p:spPr>
              <a:xfrm>
                <a:off x="359707" y="4214391"/>
                <a:ext cx="7848545" cy="1938992"/>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smtClean="0"/>
                  <a:t>共享</a:t>
                </a:r>
                <a:r>
                  <a:rPr lang="zh-CN" altLang="en-US" sz="2000" dirty="0"/>
                  <a:t>可用的上行链路无线电资源</a:t>
                </a:r>
                <a:r>
                  <a:rPr lang="zh-CN" altLang="en-US" sz="2000" dirty="0" smtClean="0"/>
                  <a:t>。</a:t>
                </a:r>
                <a:endParaRPr lang="en-US" altLang="zh-CN" sz="2000" dirty="0" smtClean="0"/>
              </a:p>
              <a:p>
                <a:pPr marL="342900" indent="-342900">
                  <a:buFont typeface="Arial" panose="020B0604020202020204" pitchFamily="34" charset="0"/>
                  <a:buChar char="•"/>
                </a:pPr>
                <a:r>
                  <a:rPr lang="zh-CN" altLang="en-US" sz="2000" dirty="0" smtClean="0"/>
                  <a:t>总</a:t>
                </a:r>
                <a:r>
                  <a:rPr lang="zh-CN" altLang="en-US" sz="2000" dirty="0"/>
                  <a:t>的上行链路频带被分为</a:t>
                </a:r>
                <a:r>
                  <a:rPr lang="en-US" altLang="zh-CN" sz="2000" dirty="0"/>
                  <a:t>F</a:t>
                </a:r>
                <a:r>
                  <a:rPr lang="zh-CN" altLang="en-US" sz="2000" dirty="0"/>
                  <a:t>个子带</a:t>
                </a:r>
                <a:r>
                  <a:rPr lang="zh-CN" altLang="en-US" sz="2000" dirty="0" smtClean="0"/>
                  <a:t>，</a:t>
                </a:r>
                <a:r>
                  <a:rPr lang="zh-CN" altLang="en-US" sz="2000" dirty="0"/>
                  <a:t>一个</a:t>
                </a:r>
                <a:r>
                  <a:rPr lang="en-US" altLang="zh-CN" sz="2000" dirty="0"/>
                  <a:t>RB</a:t>
                </a:r>
                <a:r>
                  <a:rPr lang="zh-CN" altLang="en-US" sz="2000" dirty="0"/>
                  <a:t>可以由一个蜂窝用户和车辆用户共同</a:t>
                </a:r>
                <a:r>
                  <a:rPr lang="zh-CN" altLang="en-US" sz="2000" dirty="0" smtClean="0"/>
                  <a:t>使用。</a:t>
                </a:r>
                <a:endParaRPr lang="zh-CN" altLang="en-US" sz="2000" dirty="0"/>
              </a:p>
              <a:p>
                <a:pPr marL="342900" indent="-342900">
                  <a:buFont typeface="Arial" panose="020B0604020202020204" pitchFamily="34" charset="0"/>
                  <a:buChar char="•"/>
                </a:pPr>
                <a:r>
                  <a:rPr lang="zh-CN" altLang="en-US" sz="2000" dirty="0" smtClean="0"/>
                  <a:t>蜂窝</a:t>
                </a:r>
                <a:r>
                  <a:rPr lang="zh-CN" altLang="en-US" sz="2000" dirty="0"/>
                  <a:t>用户用正交</a:t>
                </a:r>
                <a:r>
                  <a:rPr lang="en-US" altLang="zh-CN" sz="2000" dirty="0"/>
                  <a:t>RBs</a:t>
                </a:r>
                <a:r>
                  <a:rPr lang="zh-CN" altLang="en-US" sz="2000" dirty="0"/>
                  <a:t>和基站进行通信，不同车辆间用</a:t>
                </a:r>
                <a:r>
                  <a:rPr lang="zh-CN" altLang="en-US" sz="2000" dirty="0" smtClean="0"/>
                  <a:t>正交</a:t>
                </a:r>
                <a:r>
                  <a:rPr lang="en-US" altLang="zh-CN" sz="2000" dirty="0"/>
                  <a:t>RBs </a:t>
                </a:r>
                <a:r>
                  <a:rPr lang="zh-CN" altLang="en-US" sz="2000" dirty="0" smtClean="0"/>
                  <a:t>。</a:t>
                </a:r>
                <a:endParaRPr lang="en-US" altLang="zh-CN" sz="2000" dirty="0" smtClean="0"/>
              </a:p>
              <a:p>
                <a:pPr marL="342900" lvl="0" indent="-342900">
                  <a:buFont typeface="Arial" panose="020B0604020202020204" pitchFamily="34" charset="0"/>
                  <a:buChar char="•"/>
                </a:pPr>
                <a:r>
                  <a:rPr lang="zh-CN" altLang="zh-CN" sz="2000" dirty="0">
                    <a:latin typeface="宋体" panose="02010600030101010101" pitchFamily="2" charset="-122"/>
                    <a:cs typeface="Times New Roman" panose="02020603050405020304" pitchFamily="18" charset="0"/>
                  </a:rPr>
                  <a:t>所有的信道功率增益包括路径损耗和阴影衰落，忽略小尺度衰落（</a:t>
                </a:r>
                <a:r>
                  <a:rPr lang="zh-CN" altLang="zh-CN" sz="2000" dirty="0">
                    <a:latin typeface="Calibri" panose="020F0502020204030204" pitchFamily="34" charset="0"/>
                    <a:cs typeface="Calibri" panose="020F0502020204030204" pitchFamily="34" charset="0"/>
                  </a:rPr>
                  <a:t>S</a:t>
                </a:r>
                <a:r>
                  <a:rPr lang="zh-CN" altLang="zh-CN" sz="2000" dirty="0">
                    <a:latin typeface="Calibri" panose="020F0502020204030204" pitchFamily="34" charset="0"/>
                    <a:cs typeface="Times New Roman" panose="02020603050405020304" pitchFamily="18" charset="0"/>
                  </a:rPr>
                  <a:t>SF</a:t>
                </a:r>
                <a:r>
                  <a:rPr lang="zh-CN" altLang="zh-CN" sz="2000" dirty="0">
                    <a:latin typeface="宋体" panose="02010600030101010101" pitchFamily="2" charset="-122"/>
                    <a:cs typeface="Times New Roman" panose="02020603050405020304" pitchFamily="18" charset="0"/>
                  </a:rPr>
                  <a:t>）。</a:t>
                </a:r>
                <a:r>
                  <a:rPr lang="zh-CN" altLang="zh-CN" sz="2000" dirty="0"/>
                  <a:t> </a:t>
                </a:r>
                <a14:m>
                  <m:oMath xmlns:m="http://schemas.openxmlformats.org/officeDocument/2006/math">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𝐻</m:t>
                        </m:r>
                        <m:r>
                          <a:rPr lang="en-US" altLang="zh-CN" i="1">
                            <a:latin typeface="Cambria Math" panose="02040503050406030204" pitchFamily="18" charset="0"/>
                          </a:rPr>
                          <m:t>′</m:t>
                        </m:r>
                      </m:e>
                      <m:sub>
                        <m:r>
                          <a:rPr lang="en-US" altLang="zh-CN" i="1">
                            <a:latin typeface="Cambria Math" panose="02040503050406030204" pitchFamily="18" charset="0"/>
                          </a:rPr>
                          <m:t>𝑚</m:t>
                        </m:r>
                        <m:r>
                          <a:rPr lang="en-US" altLang="zh-CN" i="1">
                            <a:latin typeface="Cambria Math" panose="02040503050406030204" pitchFamily="18" charset="0"/>
                          </a:rPr>
                          <m:t>′</m:t>
                        </m:r>
                      </m:sub>
                    </m:sSub>
                  </m:oMath>
                </a14:m>
                <a:r>
                  <a:rPr lang="zh-CN" altLang="zh-CN" dirty="0"/>
                  <a:t>、</a:t>
                </a:r>
                <a14:m>
                  <m:oMath xmlns:m="http://schemas.openxmlformats.org/officeDocument/2006/math">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rPr>
                          <m:t>𝑘</m:t>
                        </m:r>
                        <m:r>
                          <a:rPr lang="en-US" altLang="zh-CN" i="1">
                            <a:latin typeface="Cambria Math" panose="02040503050406030204" pitchFamily="18" charset="0"/>
                          </a:rPr>
                          <m:t>′</m:t>
                        </m:r>
                      </m:sub>
                    </m:sSub>
                    <m:r>
                      <a:rPr lang="zh-CN" altLang="zh-CN">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𝐺</m:t>
                        </m:r>
                      </m:e>
                      <m:sub>
                        <m:r>
                          <a:rPr lang="en-US" altLang="zh-CN" i="1">
                            <a:latin typeface="Cambria Math" panose="02040503050406030204" pitchFamily="18" charset="0"/>
                          </a:rPr>
                          <m:t>𝑚</m:t>
                        </m:r>
                        <m:r>
                          <a:rPr lang="en-US" altLang="zh-CN" i="1">
                            <a:latin typeface="Cambria Math" panose="02040503050406030204" pitchFamily="18" charset="0"/>
                          </a:rPr>
                          <m:t>′</m:t>
                        </m:r>
                        <m:r>
                          <a:rPr lang="en-US" altLang="zh-CN" i="1">
                            <a:latin typeface="Cambria Math" panose="02040503050406030204" pitchFamily="18" charset="0"/>
                          </a:rPr>
                          <m:t>𝑘</m:t>
                        </m:r>
                        <m:r>
                          <a:rPr lang="en-US" altLang="zh-CN" i="1">
                            <a:latin typeface="Cambria Math" panose="02040503050406030204" pitchFamily="18" charset="0"/>
                          </a:rPr>
                          <m:t>′</m:t>
                        </m:r>
                      </m:sub>
                    </m:sSub>
                  </m:oMath>
                </a14:m>
                <a:r>
                  <a:rPr lang="zh-CN" altLang="zh-CN" dirty="0"/>
                  <a:t>、</a:t>
                </a:r>
                <a14:m>
                  <m:oMath xmlns:m="http://schemas.openxmlformats.org/officeDocument/2006/math">
                    <m:sSub>
                      <m:sSubPr>
                        <m:ctrlPr>
                          <a:rPr lang="zh-CN" altLang="zh-CN" sz="2000" i="1">
                            <a:latin typeface="Cambria Math" panose="02040503050406030204" pitchFamily="18" charset="0"/>
                          </a:rPr>
                        </m:ctrlPr>
                      </m:sSubPr>
                      <m:e>
                        <m:r>
                          <a:rPr lang="en-US" altLang="zh-CN" i="1">
                            <a:latin typeface="Cambria Math" panose="02040503050406030204" pitchFamily="18" charset="0"/>
                          </a:rPr>
                          <m:t>𝐺</m:t>
                        </m:r>
                        <m:r>
                          <a:rPr lang="en-US" altLang="zh-CN" i="1">
                            <a:latin typeface="Cambria Math" panose="02040503050406030204" pitchFamily="18" charset="0"/>
                          </a:rPr>
                          <m:t>′</m:t>
                        </m:r>
                      </m:e>
                      <m:sub>
                        <m:r>
                          <a:rPr lang="en-US" altLang="zh-CN" i="1">
                            <a:latin typeface="Cambria Math" panose="02040503050406030204" pitchFamily="18" charset="0"/>
                          </a:rPr>
                          <m:t>𝑘</m:t>
                        </m:r>
                        <m:r>
                          <a:rPr lang="en-US" altLang="zh-CN" i="1">
                            <a:latin typeface="Cambria Math" panose="02040503050406030204" pitchFamily="18" charset="0"/>
                          </a:rPr>
                          <m:t>′</m:t>
                        </m:r>
                      </m:sub>
                    </m:sSub>
                  </m:oMath>
                </a14:m>
                <a:r>
                  <a:rPr lang="zh-CN" altLang="zh-CN" dirty="0"/>
                  <a:t>称为缓慢</a:t>
                </a:r>
                <a:r>
                  <a:rPr lang="en-US" altLang="zh-CN" dirty="0"/>
                  <a:t>CSI</a:t>
                </a:r>
                <a:r>
                  <a:rPr lang="zh-CN" altLang="en-US" dirty="0" smtClean="0"/>
                  <a:t>。</a:t>
                </a:r>
                <a:endParaRPr lang="zh-CN" altLang="zh-CN" sz="2000" dirty="0">
                  <a:latin typeface="Calibri" panose="020F0502020204030204" pitchFamily="34" charset="0"/>
                  <a:cs typeface="Calibri" panose="020F0502020204030204" pitchFamily="3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9707" y="4214391"/>
                <a:ext cx="7848545" cy="1938992"/>
              </a:xfrm>
              <a:prstGeom prst="rect">
                <a:avLst/>
              </a:prstGeom>
              <a:blipFill>
                <a:blip r:embed="rId4"/>
                <a:stretch>
                  <a:fillRect l="-699" t="-2201" b="-5031"/>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107690" y="1347578"/>
            <a:ext cx="4234531" cy="2297437"/>
          </a:xfrm>
          <a:prstGeom prst="rect">
            <a:avLst/>
          </a:prstGeom>
        </p:spPr>
      </p:pic>
      <p:pic>
        <p:nvPicPr>
          <p:cNvPr id="13" name="图片 12"/>
          <p:cNvPicPr>
            <a:picLocks noChangeAspect="1"/>
          </p:cNvPicPr>
          <p:nvPr/>
        </p:nvPicPr>
        <p:blipFill>
          <a:blip r:embed="rId6"/>
          <a:stretch>
            <a:fillRect/>
          </a:stretch>
        </p:blipFill>
        <p:spPr>
          <a:xfrm>
            <a:off x="4788015" y="1347578"/>
            <a:ext cx="3106420" cy="2866813"/>
          </a:xfrm>
          <a:prstGeom prst="rect">
            <a:avLst/>
          </a:prstGeom>
        </p:spPr>
      </p:pic>
    </p:spTree>
    <p:extLst>
      <p:ext uri="{BB962C8B-B14F-4D97-AF65-F5344CB8AC3E}">
        <p14:creationId xmlns:p14="http://schemas.microsoft.com/office/powerpoint/2010/main" val="425930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6</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pic>
        <p:nvPicPr>
          <p:cNvPr id="29" name="图片 28"/>
          <p:cNvPicPr/>
          <p:nvPr/>
        </p:nvPicPr>
        <p:blipFill>
          <a:blip r:embed="rId4"/>
          <a:stretch>
            <a:fillRect/>
          </a:stretch>
        </p:blipFill>
        <p:spPr>
          <a:xfrm>
            <a:off x="683730" y="1550788"/>
            <a:ext cx="5691294" cy="1584110"/>
          </a:xfrm>
          <a:prstGeom prst="rect">
            <a:avLst/>
          </a:prstGeom>
        </p:spPr>
      </p:pic>
      <p:sp>
        <p:nvSpPr>
          <p:cNvPr id="11" name="文本框 10"/>
          <p:cNvSpPr txBox="1"/>
          <p:nvPr/>
        </p:nvSpPr>
        <p:spPr>
          <a:xfrm>
            <a:off x="179695" y="476795"/>
            <a:ext cx="6408445" cy="523220"/>
          </a:xfrm>
          <a:prstGeom prst="rect">
            <a:avLst/>
          </a:prstGeom>
          <a:noFill/>
        </p:spPr>
        <p:txBody>
          <a:bodyPr wrap="square" rtlCol="0">
            <a:spAutoFit/>
          </a:bodyPr>
          <a:lstStyle/>
          <a:p>
            <a:r>
              <a:rPr lang="zh-CN" altLang="en-US" sz="2800" dirty="0" smtClean="0"/>
              <a:t>大尺度</a:t>
            </a:r>
            <a:r>
              <a:rPr lang="en-US" altLang="zh-CN" sz="2800" dirty="0" smtClean="0"/>
              <a:t>URLLC</a:t>
            </a:r>
            <a:r>
              <a:rPr lang="zh-CN" altLang="zh-CN" sz="2800" dirty="0" smtClean="0"/>
              <a:t>建模</a:t>
            </a:r>
            <a:endParaRPr lang="zh-CN" altLang="en-US" sz="2800" dirty="0"/>
          </a:p>
        </p:txBody>
      </p:sp>
      <p:cxnSp>
        <p:nvCxnSpPr>
          <p:cNvPr id="17" name="直接箭头连接符 16"/>
          <p:cNvCxnSpPr>
            <a:stCxn id="19" idx="1"/>
          </p:cNvCxnSpPr>
          <p:nvPr/>
        </p:nvCxnSpPr>
        <p:spPr>
          <a:xfrm flipH="1">
            <a:off x="3059895" y="1399083"/>
            <a:ext cx="720050" cy="129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779945" y="1229806"/>
            <a:ext cx="3099114" cy="338554"/>
          </a:xfrm>
          <a:prstGeom prst="rect">
            <a:avLst/>
          </a:prstGeom>
          <a:noFill/>
        </p:spPr>
        <p:txBody>
          <a:bodyPr wrap="square" rtlCol="0">
            <a:spAutoFit/>
          </a:bodyPr>
          <a:lstStyle/>
          <a:p>
            <a:r>
              <a:rPr lang="zh-CN" altLang="en-US" sz="1600" dirty="0" smtClean="0"/>
              <a:t>分配给第</a:t>
            </a:r>
            <a:r>
              <a:rPr lang="en-US" altLang="zh-CN" sz="1600" dirty="0" smtClean="0"/>
              <a:t>k’</a:t>
            </a:r>
            <a:r>
              <a:rPr lang="zh-CN" altLang="en-US" sz="1600" dirty="0" smtClean="0"/>
              <a:t>个</a:t>
            </a:r>
            <a:r>
              <a:rPr lang="en-US" altLang="zh-CN" sz="1600" dirty="0" smtClean="0"/>
              <a:t>V-UE</a:t>
            </a:r>
            <a:r>
              <a:rPr lang="zh-CN" altLang="en-US" sz="1600" dirty="0" smtClean="0"/>
              <a:t>的</a:t>
            </a:r>
            <a:r>
              <a:rPr lang="en-US" altLang="zh-CN" sz="1600" dirty="0" smtClean="0"/>
              <a:t>RB</a:t>
            </a:r>
            <a:r>
              <a:rPr lang="zh-CN" altLang="en-US" sz="1600" dirty="0" smtClean="0"/>
              <a:t>数</a:t>
            </a:r>
            <a:endParaRPr lang="zh-CN" altLang="en-US" sz="1600" dirty="0"/>
          </a:p>
        </p:txBody>
      </p:sp>
      <mc:AlternateContent xmlns:mc="http://schemas.openxmlformats.org/markup-compatibility/2006" xmlns:a14="http://schemas.microsoft.com/office/drawing/2010/main">
        <mc:Choice Requires="a14">
          <p:sp>
            <p:nvSpPr>
              <p:cNvPr id="20" name="矩形 19"/>
              <p:cNvSpPr/>
              <p:nvPr/>
            </p:nvSpPr>
            <p:spPr>
              <a:xfrm>
                <a:off x="683730" y="3320473"/>
                <a:ext cx="3312230" cy="3765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𝑖</m:t>
                              </m:r>
                            </m:sub>
                          </m:sSub>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𝑃</m:t>
                                  </m:r>
                                </m:e>
                              </m:acc>
                            </m:e>
                            <m:sub>
                              <m:r>
                                <a:rPr lang="zh-CN" altLang="en-US" i="1">
                                  <a:latin typeface="Cambria Math" panose="02040503050406030204" pitchFamily="18" charset="0"/>
                                </a:rPr>
                                <m:t>𝑖</m:t>
                              </m:r>
                            </m:sub>
                            <m:sup>
                              <m:r>
                                <a:rPr lang="zh-CN" altLang="en-US" i="1">
                                  <a:latin typeface="Cambria Math" panose="02040503050406030204" pitchFamily="18" charset="0"/>
                                </a:rPr>
                                <m:t>𝑟</m:t>
                              </m:r>
                            </m:sup>
                          </m:sSubSup>
                          <m:f>
                            <m:fPr>
                              <m:type m:val="lin"/>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h</m:t>
                                          </m:r>
                                        </m:e>
                                        <m:sub>
                                          <m:r>
                                            <a:rPr lang="zh-CN" altLang="en-US" i="1">
                                              <a:latin typeface="Cambria Math" panose="02040503050406030204" pitchFamily="18" charset="0"/>
                                            </a:rPr>
                                            <m:t>𝑖</m:t>
                                          </m:r>
                                        </m:sub>
                                      </m:sSub>
                                    </m:e>
                                  </m:d>
                                </m:e>
                                <m:sup>
                                  <m:r>
                                    <a:rPr lang="zh-CN" altLang="en-US">
                                      <a:latin typeface="Cambria Math" panose="02040503050406030204" pitchFamily="18" charset="0"/>
                                    </a:rPr>
                                    <m:t>2</m:t>
                                  </m:r>
                                </m:sup>
                              </m:sSup>
                            </m:num>
                            <m:den>
                              <m:r>
                                <a:rPr lang="zh-CN" altLang="en-US">
                                  <a:latin typeface="Cambria Math" panose="02040503050406030204" pitchFamily="18" charset="0"/>
                                </a:rPr>
                                <m:t>(</m:t>
                              </m:r>
                            </m:den>
                          </m:f>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a:latin typeface="Cambria Math" panose="02040503050406030204" pitchFamily="18" charset="0"/>
                                </a:rPr>
                                <m:t>2</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𝑆</m:t>
                                  </m:r>
                                </m:e>
                              </m:acc>
                            </m:e>
                            <m:sub>
                              <m:r>
                                <a:rPr lang="zh-CN" altLang="en-US" i="1">
                                  <a:latin typeface="Cambria Math" panose="02040503050406030204" pitchFamily="18" charset="0"/>
                                </a:rPr>
                                <m:t>𝑖</m:t>
                              </m:r>
                            </m:sub>
                            <m:sup>
                              <m:r>
                                <a:rPr lang="zh-CN" altLang="en-US" i="1">
                                  <a:latin typeface="Cambria Math" panose="02040503050406030204" pitchFamily="18" charset="0"/>
                                </a:rPr>
                                <m:t>𝑟</m:t>
                              </m:r>
                            </m:sup>
                          </m:sSubSup>
                          <m:sSup>
                            <m:sSupPr>
                              <m:ctrlPr>
                                <a:rPr lang="zh-CN" altLang="en-US" i="1">
                                  <a:latin typeface="Cambria Math" panose="02040503050406030204" pitchFamily="18" charset="0"/>
                                </a:rPr>
                              </m:ctrlPr>
                            </m:sSupPr>
                            <m:e>
                              <m:d>
                                <m:dPr>
                                  <m:begChr m:val="|"/>
                                  <m:endChr m:val="|"/>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𝑔</m:t>
                                      </m:r>
                                    </m:e>
                                    <m:sub>
                                      <m:r>
                                        <a:rPr lang="zh-CN" altLang="en-US" i="1">
                                          <a:latin typeface="Cambria Math" panose="02040503050406030204" pitchFamily="18" charset="0"/>
                                        </a:rPr>
                                        <m:t>𝑖</m:t>
                                      </m:r>
                                    </m:sub>
                                  </m:sSub>
                                </m:e>
                              </m:d>
                            </m:e>
                            <m:sup>
                              <m:r>
                                <a:rPr lang="zh-CN" altLang="en-US">
                                  <a:latin typeface="Cambria Math" panose="02040503050406030204" pitchFamily="18" charset="0"/>
                                </a:rPr>
                                <m:t>2</m:t>
                              </m:r>
                            </m:sup>
                          </m:sSup>
                        </m:e>
                      </m:d>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683730" y="3320473"/>
                <a:ext cx="3312230" cy="376513"/>
              </a:xfrm>
              <a:prstGeom prst="rect">
                <a:avLst/>
              </a:prstGeom>
              <a:blipFill>
                <a:blip r:embed="rId5"/>
                <a:stretch>
                  <a:fillRect t="-116393" r="-11397" b="-186885"/>
                </a:stretch>
              </a:blipFill>
            </p:spPr>
            <p:txBody>
              <a:bodyPr/>
              <a:lstStyle/>
              <a:p>
                <a:r>
                  <a:rPr lang="zh-CN" altLang="en-US">
                    <a:noFill/>
                  </a:rPr>
                  <a:t> </a:t>
                </a:r>
              </a:p>
            </p:txBody>
          </p:sp>
        </mc:Fallback>
      </mc:AlternateContent>
      <p:cxnSp>
        <p:nvCxnSpPr>
          <p:cNvPr id="22" name="直接箭头连接符 21"/>
          <p:cNvCxnSpPr/>
          <p:nvPr/>
        </p:nvCxnSpPr>
        <p:spPr>
          <a:xfrm flipV="1">
            <a:off x="4427990" y="2477262"/>
            <a:ext cx="360025" cy="353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534657" y="2808330"/>
            <a:ext cx="1800125" cy="369332"/>
          </a:xfrm>
          <a:prstGeom prst="rect">
            <a:avLst/>
          </a:prstGeom>
          <a:noFill/>
        </p:spPr>
        <p:txBody>
          <a:bodyPr wrap="square" rtlCol="0">
            <a:spAutoFit/>
          </a:bodyPr>
          <a:lstStyle/>
          <a:p>
            <a:r>
              <a:rPr lang="zh-CN" altLang="en-US" dirty="0" smtClean="0"/>
              <a:t>第</a:t>
            </a:r>
            <a:r>
              <a:rPr lang="en-US" altLang="zh-CN" dirty="0" err="1" smtClean="0"/>
              <a:t>i</a:t>
            </a:r>
            <a:r>
              <a:rPr lang="zh-CN" altLang="en-US" dirty="0" smtClean="0"/>
              <a:t>个</a:t>
            </a:r>
            <a:r>
              <a:rPr lang="en-US" altLang="zh-CN" dirty="0" smtClean="0"/>
              <a:t>RB</a:t>
            </a:r>
            <a:r>
              <a:rPr lang="zh-CN" altLang="en-US" dirty="0" smtClean="0"/>
              <a:t>的</a:t>
            </a:r>
            <a:r>
              <a:rPr lang="en-US" altLang="zh-CN" dirty="0" smtClean="0"/>
              <a:t>SINR</a:t>
            </a:r>
            <a:endParaRPr lang="zh-CN" altLang="en-US" dirty="0"/>
          </a:p>
        </p:txBody>
      </p:sp>
      <p:pic>
        <p:nvPicPr>
          <p:cNvPr id="44" name="图片 43"/>
          <p:cNvPicPr/>
          <p:nvPr/>
        </p:nvPicPr>
        <p:blipFill>
          <a:blip r:embed="rId6"/>
          <a:stretch>
            <a:fillRect/>
          </a:stretch>
        </p:blipFill>
        <p:spPr>
          <a:xfrm>
            <a:off x="696566" y="3900972"/>
            <a:ext cx="5678458" cy="1688178"/>
          </a:xfrm>
          <a:prstGeom prst="rect">
            <a:avLst/>
          </a:prstGeom>
        </p:spPr>
      </p:pic>
      <p:sp>
        <p:nvSpPr>
          <p:cNvPr id="35" name="左弧形箭头 34"/>
          <p:cNvSpPr/>
          <p:nvPr/>
        </p:nvSpPr>
        <p:spPr>
          <a:xfrm>
            <a:off x="179695" y="2477262"/>
            <a:ext cx="576040" cy="195980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 name="直接箭头连接符 40"/>
          <p:cNvCxnSpPr/>
          <p:nvPr/>
        </p:nvCxnSpPr>
        <p:spPr>
          <a:xfrm flipV="1">
            <a:off x="1907815" y="2996970"/>
            <a:ext cx="0" cy="360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2051825" y="2996970"/>
            <a:ext cx="1296090" cy="323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979459" y="2777579"/>
            <a:ext cx="1476103" cy="246221"/>
          </a:xfrm>
          <a:prstGeom prst="rect">
            <a:avLst/>
          </a:prstGeom>
          <a:noFill/>
        </p:spPr>
        <p:txBody>
          <a:bodyPr wrap="square" rtlCol="0">
            <a:spAutoFit/>
          </a:bodyPr>
          <a:lstStyle/>
          <a:p>
            <a:r>
              <a:rPr lang="zh-CN" altLang="en-US" sz="1000" dirty="0" smtClean="0"/>
              <a:t>小尺度衰落的随机变量</a:t>
            </a:r>
            <a:endParaRPr lang="zh-CN" altLang="en-US" sz="1000" dirty="0"/>
          </a:p>
        </p:txBody>
      </p:sp>
      <p:sp>
        <p:nvSpPr>
          <p:cNvPr id="47" name="文本框 46"/>
          <p:cNvSpPr txBox="1"/>
          <p:nvPr/>
        </p:nvSpPr>
        <p:spPr>
          <a:xfrm>
            <a:off x="175100" y="3176982"/>
            <a:ext cx="461665" cy="765225"/>
          </a:xfrm>
          <a:prstGeom prst="rect">
            <a:avLst/>
          </a:prstGeom>
          <a:noFill/>
        </p:spPr>
        <p:txBody>
          <a:bodyPr vert="eaVert" wrap="square" rtlCol="0">
            <a:spAutoFit/>
          </a:bodyPr>
          <a:lstStyle/>
          <a:p>
            <a:r>
              <a:rPr lang="zh-CN" altLang="en-US" dirty="0"/>
              <a:t>上界</a:t>
            </a:r>
          </a:p>
        </p:txBody>
      </p:sp>
      <p:pic>
        <p:nvPicPr>
          <p:cNvPr id="64" name="图片 63"/>
          <p:cNvPicPr/>
          <p:nvPr/>
        </p:nvPicPr>
        <p:blipFill rotWithShape="1">
          <a:blip r:embed="rId7"/>
          <a:srcRect r="54938" b="-4412"/>
          <a:stretch/>
        </p:blipFill>
        <p:spPr>
          <a:xfrm>
            <a:off x="1761401" y="4735844"/>
            <a:ext cx="2038753" cy="437594"/>
          </a:xfrm>
          <a:prstGeom prst="rect">
            <a:avLst/>
          </a:prstGeom>
        </p:spPr>
      </p:pic>
      <p:pic>
        <p:nvPicPr>
          <p:cNvPr id="65" name="图片 64"/>
          <p:cNvPicPr/>
          <p:nvPr/>
        </p:nvPicPr>
        <p:blipFill>
          <a:blip r:embed="rId8"/>
          <a:stretch>
            <a:fillRect/>
          </a:stretch>
        </p:blipFill>
        <p:spPr>
          <a:xfrm>
            <a:off x="755735" y="5578704"/>
            <a:ext cx="1391656" cy="552250"/>
          </a:xfrm>
          <a:prstGeom prst="rect">
            <a:avLst/>
          </a:prstGeom>
        </p:spPr>
      </p:pic>
      <p:sp>
        <p:nvSpPr>
          <p:cNvPr id="2" name="矩形 1"/>
          <p:cNvSpPr/>
          <p:nvPr/>
        </p:nvSpPr>
        <p:spPr>
          <a:xfrm>
            <a:off x="5940095" y="4735844"/>
            <a:ext cx="938964" cy="8428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9"/>
          <a:stretch>
            <a:fillRect/>
          </a:stretch>
        </p:blipFill>
        <p:spPr>
          <a:xfrm>
            <a:off x="4427990" y="4817043"/>
            <a:ext cx="4540071" cy="1685968"/>
          </a:xfrm>
          <a:prstGeom prst="rect">
            <a:avLst/>
          </a:prstGeom>
        </p:spPr>
      </p:pic>
      <p:sp>
        <p:nvSpPr>
          <p:cNvPr id="5" name="文本框 4"/>
          <p:cNvSpPr txBox="1"/>
          <p:nvPr/>
        </p:nvSpPr>
        <p:spPr>
          <a:xfrm>
            <a:off x="6519033" y="3176982"/>
            <a:ext cx="2483855" cy="738664"/>
          </a:xfrm>
          <a:prstGeom prst="rect">
            <a:avLst/>
          </a:prstGeom>
          <a:noFill/>
        </p:spPr>
        <p:txBody>
          <a:bodyPr wrap="square" rtlCol="0">
            <a:spAutoFit/>
          </a:bodyPr>
          <a:lstStyle/>
          <a:p>
            <a:r>
              <a:rPr lang="en-US" altLang="zh-CN" sz="1050" dirty="0"/>
              <a:t>Scenarios, requirements and KPIs for 5G mobile and wireless system,</a:t>
            </a:r>
          </a:p>
          <a:p>
            <a:r>
              <a:rPr lang="en-US" altLang="zh-CN" sz="1050" dirty="0"/>
              <a:t>ICT-317669-METIS/D1.1, METIS deliverable D1.1, Apr. 2013.</a:t>
            </a:r>
            <a:endParaRPr lang="zh-CN" altLang="en-US" sz="1050" dirty="0"/>
          </a:p>
        </p:txBody>
      </p:sp>
      <p:sp>
        <p:nvSpPr>
          <p:cNvPr id="6" name="下箭头 5"/>
          <p:cNvSpPr/>
          <p:nvPr/>
        </p:nvSpPr>
        <p:spPr>
          <a:xfrm>
            <a:off x="7454119" y="3989676"/>
            <a:ext cx="72985" cy="8273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a:off x="5724080" y="2477262"/>
            <a:ext cx="1440100" cy="269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186986" y="4511964"/>
            <a:ext cx="729524" cy="1886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1925190" y="5735172"/>
            <a:ext cx="4850249" cy="265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1659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7</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11" name="文本框 10"/>
          <p:cNvSpPr txBox="1"/>
          <p:nvPr/>
        </p:nvSpPr>
        <p:spPr>
          <a:xfrm>
            <a:off x="29585" y="476795"/>
            <a:ext cx="5256365" cy="523220"/>
          </a:xfrm>
          <a:prstGeom prst="rect">
            <a:avLst/>
          </a:prstGeom>
          <a:noFill/>
        </p:spPr>
        <p:txBody>
          <a:bodyPr wrap="square" rtlCol="0">
            <a:spAutoFit/>
          </a:bodyPr>
          <a:lstStyle/>
          <a:p>
            <a:r>
              <a:rPr lang="zh-CN" altLang="en-US" sz="2800" dirty="0" smtClean="0"/>
              <a:t>大尺度资源分配问题建模</a:t>
            </a:r>
            <a:endParaRPr lang="zh-CN" altLang="en-US" sz="2800" dirty="0"/>
          </a:p>
        </p:txBody>
      </p:sp>
      <p:pic>
        <p:nvPicPr>
          <p:cNvPr id="18" name="图片 17"/>
          <p:cNvPicPr/>
          <p:nvPr/>
        </p:nvPicPr>
        <p:blipFill>
          <a:blip r:embed="rId4"/>
          <a:stretch>
            <a:fillRect/>
          </a:stretch>
        </p:blipFill>
        <p:spPr>
          <a:xfrm>
            <a:off x="2159832" y="1305855"/>
            <a:ext cx="4392305" cy="5184360"/>
          </a:xfrm>
          <a:prstGeom prst="rect">
            <a:avLst/>
          </a:prstGeom>
        </p:spPr>
      </p:pic>
      <p:sp>
        <p:nvSpPr>
          <p:cNvPr id="2" name="矩形 1"/>
          <p:cNvSpPr/>
          <p:nvPr/>
        </p:nvSpPr>
        <p:spPr>
          <a:xfrm>
            <a:off x="6012100" y="1279364"/>
            <a:ext cx="1080075" cy="5029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p:cNvCxnSpPr/>
          <p:nvPr/>
        </p:nvCxnSpPr>
        <p:spPr>
          <a:xfrm>
            <a:off x="1835810" y="1772885"/>
            <a:ext cx="3240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67848" y="1634385"/>
            <a:ext cx="1656115" cy="276999"/>
          </a:xfrm>
          <a:prstGeom prst="rect">
            <a:avLst/>
          </a:prstGeom>
          <a:noFill/>
        </p:spPr>
        <p:txBody>
          <a:bodyPr wrap="square" rtlCol="0">
            <a:spAutoFit/>
          </a:bodyPr>
          <a:lstStyle/>
          <a:p>
            <a:r>
              <a:rPr lang="zh-CN" altLang="en-US" sz="1200" dirty="0" smtClean="0"/>
              <a:t>蜂窝用户总速率</a:t>
            </a:r>
            <a:endParaRPr lang="zh-CN" altLang="en-US" sz="1200" dirty="0"/>
          </a:p>
        </p:txBody>
      </p:sp>
      <p:sp>
        <p:nvSpPr>
          <p:cNvPr id="8" name="左大括号 7"/>
          <p:cNvSpPr/>
          <p:nvPr/>
        </p:nvSpPr>
        <p:spPr>
          <a:xfrm>
            <a:off x="2159832" y="2852960"/>
            <a:ext cx="180013" cy="16561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1287898" y="3542517"/>
            <a:ext cx="936065" cy="276999"/>
          </a:xfrm>
          <a:prstGeom prst="rect">
            <a:avLst/>
          </a:prstGeom>
          <a:noFill/>
        </p:spPr>
        <p:txBody>
          <a:bodyPr wrap="square" rtlCol="0">
            <a:spAutoFit/>
          </a:bodyPr>
          <a:lstStyle/>
          <a:p>
            <a:r>
              <a:rPr lang="zh-CN" altLang="en-US" sz="1200" dirty="0" smtClean="0"/>
              <a:t>功率约束</a:t>
            </a:r>
            <a:endParaRPr lang="zh-CN" altLang="en-US" sz="1200" dirty="0"/>
          </a:p>
        </p:txBody>
      </p:sp>
      <p:sp>
        <p:nvSpPr>
          <p:cNvPr id="10" name="左大括号 9"/>
          <p:cNvSpPr/>
          <p:nvPr/>
        </p:nvSpPr>
        <p:spPr>
          <a:xfrm>
            <a:off x="2249838" y="4581080"/>
            <a:ext cx="90007" cy="122408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p:cNvSpPr txBox="1"/>
          <p:nvPr/>
        </p:nvSpPr>
        <p:spPr>
          <a:xfrm>
            <a:off x="1163961" y="5054622"/>
            <a:ext cx="1152080" cy="276999"/>
          </a:xfrm>
          <a:prstGeom prst="rect">
            <a:avLst/>
          </a:prstGeom>
          <a:noFill/>
        </p:spPr>
        <p:txBody>
          <a:bodyPr wrap="square" rtlCol="0">
            <a:spAutoFit/>
          </a:bodyPr>
          <a:lstStyle/>
          <a:p>
            <a:r>
              <a:rPr lang="zh-CN" altLang="en-US" sz="1200" dirty="0" smtClean="0"/>
              <a:t>保证正交分配</a:t>
            </a:r>
            <a:endParaRPr lang="zh-CN" altLang="en-US" sz="1200" dirty="0"/>
          </a:p>
        </p:txBody>
      </p:sp>
      <p:cxnSp>
        <p:nvCxnSpPr>
          <p:cNvPr id="14" name="直接箭头连接符 13"/>
          <p:cNvCxnSpPr/>
          <p:nvPr/>
        </p:nvCxnSpPr>
        <p:spPr>
          <a:xfrm>
            <a:off x="1835810" y="6093185"/>
            <a:ext cx="5040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45352" y="5954685"/>
            <a:ext cx="1152079" cy="276999"/>
          </a:xfrm>
          <a:prstGeom prst="rect">
            <a:avLst/>
          </a:prstGeom>
          <a:noFill/>
        </p:spPr>
        <p:txBody>
          <a:bodyPr wrap="square" rtlCol="0">
            <a:spAutoFit/>
          </a:bodyPr>
          <a:lstStyle/>
          <a:p>
            <a:r>
              <a:rPr lang="zh-CN" altLang="en-US" sz="1200" dirty="0" smtClean="0"/>
              <a:t>可靠性约束</a:t>
            </a:r>
            <a:endParaRPr lang="zh-CN" altLang="en-US" sz="1200" dirty="0"/>
          </a:p>
        </p:txBody>
      </p:sp>
    </p:spTree>
    <p:extLst>
      <p:ext uri="{BB962C8B-B14F-4D97-AF65-F5344CB8AC3E}">
        <p14:creationId xmlns:p14="http://schemas.microsoft.com/office/powerpoint/2010/main" val="3880710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8</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11" name="文本框 10"/>
          <p:cNvSpPr txBox="1"/>
          <p:nvPr/>
        </p:nvSpPr>
        <p:spPr>
          <a:xfrm>
            <a:off x="29585" y="476795"/>
            <a:ext cx="5256365" cy="523220"/>
          </a:xfrm>
          <a:prstGeom prst="rect">
            <a:avLst/>
          </a:prstGeom>
          <a:noFill/>
        </p:spPr>
        <p:txBody>
          <a:bodyPr wrap="square" rtlCol="0">
            <a:spAutoFit/>
          </a:bodyPr>
          <a:lstStyle/>
          <a:p>
            <a:r>
              <a:rPr lang="zh-CN" altLang="en-US" sz="2800" dirty="0" smtClean="0"/>
              <a:t>大尺度资源分配问题建模</a:t>
            </a:r>
            <a:endParaRPr lang="zh-CN" altLang="en-US" sz="2800" dirty="0"/>
          </a:p>
        </p:txBody>
      </p:sp>
      <p:pic>
        <p:nvPicPr>
          <p:cNvPr id="4" name="图片 3"/>
          <p:cNvPicPr>
            <a:picLocks noChangeAspect="1"/>
          </p:cNvPicPr>
          <p:nvPr/>
        </p:nvPicPr>
        <p:blipFill>
          <a:blip r:embed="rId4"/>
          <a:stretch>
            <a:fillRect/>
          </a:stretch>
        </p:blipFill>
        <p:spPr>
          <a:xfrm>
            <a:off x="1043755" y="1231345"/>
            <a:ext cx="4514850" cy="5257800"/>
          </a:xfrm>
          <a:prstGeom prst="rect">
            <a:avLst/>
          </a:prstGeom>
        </p:spPr>
      </p:pic>
      <p:sp>
        <p:nvSpPr>
          <p:cNvPr id="7" name="左大括号 6"/>
          <p:cNvSpPr/>
          <p:nvPr/>
        </p:nvSpPr>
        <p:spPr>
          <a:xfrm>
            <a:off x="1043755" y="2564940"/>
            <a:ext cx="72005" cy="5040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p:cNvSpPr txBox="1"/>
          <p:nvPr/>
        </p:nvSpPr>
        <p:spPr>
          <a:xfrm>
            <a:off x="323705" y="2708950"/>
            <a:ext cx="792055" cy="276999"/>
          </a:xfrm>
          <a:prstGeom prst="rect">
            <a:avLst/>
          </a:prstGeom>
          <a:noFill/>
        </p:spPr>
        <p:txBody>
          <a:bodyPr wrap="square" rtlCol="0">
            <a:spAutoFit/>
          </a:bodyPr>
          <a:lstStyle/>
          <a:p>
            <a:r>
              <a:rPr lang="en-US" altLang="zh-CN" sz="1200" dirty="0" smtClean="0"/>
              <a:t>RB</a:t>
            </a:r>
            <a:r>
              <a:rPr lang="zh-CN" altLang="en-US" sz="1200" dirty="0" smtClean="0"/>
              <a:t>分配</a:t>
            </a:r>
            <a:endParaRPr lang="zh-CN" altLang="en-US" sz="1200" dirty="0"/>
          </a:p>
        </p:txBody>
      </p:sp>
      <p:sp>
        <p:nvSpPr>
          <p:cNvPr id="16" name="左大括号 15"/>
          <p:cNvSpPr/>
          <p:nvPr/>
        </p:nvSpPr>
        <p:spPr>
          <a:xfrm>
            <a:off x="899745" y="3429000"/>
            <a:ext cx="216015" cy="28081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38277" y="4694884"/>
            <a:ext cx="936065" cy="276999"/>
          </a:xfrm>
          <a:prstGeom prst="rect">
            <a:avLst/>
          </a:prstGeom>
          <a:noFill/>
        </p:spPr>
        <p:txBody>
          <a:bodyPr wrap="square" rtlCol="0">
            <a:spAutoFit/>
          </a:bodyPr>
          <a:lstStyle/>
          <a:p>
            <a:r>
              <a:rPr lang="zh-CN" altLang="en-US" sz="1200" dirty="0" smtClean="0"/>
              <a:t>功率分配</a:t>
            </a:r>
            <a:endParaRPr lang="zh-CN" altLang="en-US" sz="1200" dirty="0"/>
          </a:p>
        </p:txBody>
      </p:sp>
    </p:spTree>
    <p:extLst>
      <p:ext uri="{BB962C8B-B14F-4D97-AF65-F5344CB8AC3E}">
        <p14:creationId xmlns:p14="http://schemas.microsoft.com/office/powerpoint/2010/main" val="316788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7019296" y="6489145"/>
            <a:ext cx="2133600" cy="365125"/>
          </a:xfrm>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9A0DB2DC-4C9A-4742-B13C-FB6460FD3503}" type="slidenum">
              <a:rPr kumimoji="0" lang="zh-CN" altLang="en-US" sz="1200" b="0" i="0" u="none" strike="noStrike" kern="1200" cap="none" spc="0" normalizeH="0" baseline="0" noProof="1" smtClean="0">
                <a:ln>
                  <a:noFill/>
                </a:ln>
                <a:solidFill>
                  <a:srgbClr val="898989"/>
                </a:solidFill>
                <a:effectLst/>
                <a:uLnTx/>
                <a:uFillTx/>
                <a:ea typeface="宋体" panose="02010600030101010101" pitchFamily="2" charset="-122"/>
                <a:cs typeface="+mn-cs"/>
              </a:rPr>
              <a:t>9</a:t>
            </a:fld>
            <a:endParaRPr kumimoji="0" lang="en-US" altLang="zh-CN" sz="1200" b="0" i="0" u="none" strike="noStrike" kern="1200" cap="none" spc="0" normalizeH="0" baseline="0" noProof="1">
              <a:ln>
                <a:noFill/>
              </a:ln>
              <a:solidFill>
                <a:srgbClr val="898989"/>
              </a:solidFill>
              <a:effectLst/>
              <a:uLnTx/>
              <a:uFillTx/>
              <a:ea typeface="宋体" panose="02010600030101010101" pitchFamily="2" charset="-122"/>
              <a:cs typeface="+mn-cs"/>
            </a:endParaRPr>
          </a:p>
        </p:txBody>
      </p:sp>
      <p:sp>
        <p:nvSpPr>
          <p:cNvPr id="11" name="文本框 10"/>
          <p:cNvSpPr txBox="1"/>
          <p:nvPr/>
        </p:nvSpPr>
        <p:spPr>
          <a:xfrm>
            <a:off x="29585" y="476795"/>
            <a:ext cx="5256365" cy="523220"/>
          </a:xfrm>
          <a:prstGeom prst="rect">
            <a:avLst/>
          </a:prstGeom>
          <a:noFill/>
        </p:spPr>
        <p:txBody>
          <a:bodyPr wrap="square" rtlCol="0">
            <a:spAutoFit/>
          </a:bodyPr>
          <a:lstStyle/>
          <a:p>
            <a:r>
              <a:rPr lang="zh-CN" altLang="en-US" sz="2800" dirty="0" smtClean="0"/>
              <a:t>大尺度资源分配问题建模</a:t>
            </a:r>
            <a:endParaRPr lang="zh-CN" altLang="en-US" sz="2800"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720" y="2420930"/>
            <a:ext cx="7451572" cy="3672255"/>
          </a:xfrm>
          <a:prstGeom prst="rect">
            <a:avLst/>
          </a:prstGeom>
        </p:spPr>
      </p:pic>
      <p:cxnSp>
        <p:nvCxnSpPr>
          <p:cNvPr id="18" name="肘形连接符 17"/>
          <p:cNvCxnSpPr/>
          <p:nvPr/>
        </p:nvCxnSpPr>
        <p:spPr>
          <a:xfrm flipV="1">
            <a:off x="1907815" y="3933035"/>
            <a:ext cx="1152080" cy="360025"/>
          </a:xfrm>
          <a:prstGeom prst="bentConnector3">
            <a:avLst>
              <a:gd name="adj1" fmla="val 59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flipV="1">
            <a:off x="2051825" y="4005040"/>
            <a:ext cx="1152080" cy="360026"/>
          </a:xfrm>
          <a:prstGeom prst="bentConnector3">
            <a:avLst>
              <a:gd name="adj1" fmla="val 994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rot="10800000">
            <a:off x="3347916" y="4005040"/>
            <a:ext cx="648045" cy="360026"/>
          </a:xfrm>
          <a:prstGeom prst="bentConnector3">
            <a:avLst>
              <a:gd name="adj1" fmla="val 101833"/>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flipV="1">
            <a:off x="4211975" y="4221055"/>
            <a:ext cx="2016140" cy="144011"/>
          </a:xfrm>
          <a:prstGeom prst="bentConnector3">
            <a:avLst>
              <a:gd name="adj1" fmla="val 15290"/>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椭圆 40"/>
          <p:cNvSpPr/>
          <p:nvPr/>
        </p:nvSpPr>
        <p:spPr>
          <a:xfrm rot="19120986">
            <a:off x="5030538" y="4239145"/>
            <a:ext cx="864060" cy="127857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18462723"/>
      </p:ext>
    </p:extLst>
  </p:cSld>
  <p:clrMapOvr>
    <a:masterClrMapping/>
  </p:clrMapOvr>
</p:sld>
</file>

<file path=ppt/theme/theme1.xml><?xml version="1.0" encoding="utf-8"?>
<a:theme xmlns:a="http://schemas.openxmlformats.org/drawingml/2006/main" name="主题1">
  <a:themeElements>
    <a:clrScheme name="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标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spDef>
    <a:ln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lnDef>
  </a:objectDefaults>
  <a:extraClrSchemeLst>
    <a:extraClrScheme>
      <a:clrScheme name="标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标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标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标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标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标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标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标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标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标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标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标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spDef>
    <a:lnDef>
      <a:spPr bwMode="auto">
        <a:xfrm>
          <a:off x="0" y="0"/>
          <a:ext cx="1" cy="1"/>
        </a:xfrm>
        <a:custGeom>
          <a:avLst/>
          <a:gdLst/>
          <a:ahLst/>
          <a:cxnLst/>
          <a:rect l="0" t="0" r="0" b="0"/>
          <a:pathLst/>
        </a:custGeom>
        <a:noFill/>
        <a:ln w="0"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20000"/>
          </a:spcBef>
          <a:spcAft>
            <a:spcPct val="0"/>
          </a:spcAft>
          <a:buClrTx/>
          <a:buSzTx/>
          <a:buFontTx/>
          <a:buNone/>
          <a:defRPr kumimoji="0" lang="zh-CN" altLang="en-US" sz="3200" b="0" i="0" u="none" strike="noStrike" cap="none" normalizeH="0" baseline="0" smtClean="0">
            <a:ln>
              <a:noFill/>
            </a:ln>
            <a:solidFill>
              <a:schemeClr val="tx1"/>
            </a:solidFill>
            <a:effectLst>
              <a:outerShdw blurRad="38100" dist="38100" dir="2700000" algn="tl">
                <a:srgbClr val="000000">
                  <a:alpha val="43137"/>
                </a:srgbClr>
              </a:outerShdw>
            </a:effectLst>
            <a:latin typeface="Arial" panose="020B0604020202020204" pitchFamily="34" charset="0"/>
            <a:ea typeface="华文新魏" panose="0201080004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solidFill>
        <a:ln>
          <a:noFill/>
        </a:ln>
      </a:spPr>
      <a:bodyPr anchor="ctr"/>
      <a:lstStyle>
        <a:defPPr eaLnBrk="1" hangingPunct="1">
          <a:lnSpc>
            <a:spcPct val="110000"/>
          </a:lnSpc>
          <a:buClr>
            <a:srgbClr val="000099"/>
          </a:buClr>
          <a:defRPr sz="2400" b="1" dirty="0" smtClean="0">
            <a:solidFill>
              <a:srgbClr val="000099"/>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2932</TotalTime>
  <Words>464</Words>
  <Application>Microsoft Office PowerPoint</Application>
  <PresentationFormat>全屏显示(4:3)</PresentationFormat>
  <Paragraphs>72</Paragraphs>
  <Slides>14</Slides>
  <Notes>13</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1</vt:i4>
      </vt:variant>
      <vt:variant>
        <vt:lpstr>幻灯片标题</vt:lpstr>
      </vt:variant>
      <vt:variant>
        <vt:i4>14</vt:i4>
      </vt:variant>
    </vt:vector>
  </HeadingPairs>
  <TitlesOfParts>
    <vt:vector size="31" baseType="lpstr">
      <vt:lpstr>Gulim</vt:lpstr>
      <vt:lpstr>等线</vt:lpstr>
      <vt:lpstr>华文新魏</vt:lpstr>
      <vt:lpstr>宋体</vt:lpstr>
      <vt:lpstr>微软雅黑</vt:lpstr>
      <vt:lpstr>Arial</vt:lpstr>
      <vt:lpstr>Calibri</vt:lpstr>
      <vt:lpstr>Calibri Light</vt:lpstr>
      <vt:lpstr>Cambria Math</vt:lpstr>
      <vt:lpstr>Segoe UI Semilight</vt:lpstr>
      <vt:lpstr>Times New Roman</vt:lpstr>
      <vt:lpstr>Wingdings</vt:lpstr>
      <vt:lpstr>主题1</vt:lpstr>
      <vt:lpstr>自定义设计方案</vt:lpstr>
      <vt:lpstr>1_自定义设计方案</vt:lpstr>
      <vt:lpstr>Office 主题</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张 达越</cp:lastModifiedBy>
  <cp:revision>1606</cp:revision>
  <dcterms:created xsi:type="dcterms:W3CDTF">2015-07-28T14:58:00Z</dcterms:created>
  <dcterms:modified xsi:type="dcterms:W3CDTF">2021-07-18T08:42:27Z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y fmtid="{D5CDD505-2E9C-101B-9397-08002B2CF9AE}" pid="3" name="KSORubyTemplateID">
    <vt:lpwstr>13</vt:lpwstr>
  </property>
</Properties>
</file>