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8"/>
  </p:notesMasterIdLst>
  <p:sldIdLst>
    <p:sldId id="256" r:id="rId2"/>
    <p:sldId id="302" r:id="rId3"/>
    <p:sldId id="300" r:id="rId4"/>
    <p:sldId id="305" r:id="rId5"/>
    <p:sldId id="306" r:id="rId6"/>
    <p:sldId id="307" r:id="rId7"/>
    <p:sldId id="308" r:id="rId8"/>
    <p:sldId id="309" r:id="rId9"/>
    <p:sldId id="310" r:id="rId10"/>
    <p:sldId id="265" r:id="rId11"/>
    <p:sldId id="303" r:id="rId12"/>
    <p:sldId id="311" r:id="rId13"/>
    <p:sldId id="312" r:id="rId14"/>
    <p:sldId id="313" r:id="rId15"/>
    <p:sldId id="314" r:id="rId16"/>
    <p:sldId id="315" r:id="rId17"/>
    <p:sldId id="316" r:id="rId18"/>
    <p:sldId id="317" r:id="rId19"/>
    <p:sldId id="318" r:id="rId20"/>
    <p:sldId id="325" r:id="rId21"/>
    <p:sldId id="319" r:id="rId22"/>
    <p:sldId id="321" r:id="rId23"/>
    <p:sldId id="322" r:id="rId24"/>
    <p:sldId id="323" r:id="rId25"/>
    <p:sldId id="299" r:id="rId26"/>
    <p:sldId id="326" r:id="rId27"/>
  </p:sldIdLst>
  <p:sldSz cx="12192000" cy="6858000"/>
  <p:notesSz cx="6858000" cy="9144000"/>
  <p:embeddedFontLst>
    <p:embeddedFont>
      <p:font typeface="Cambria Math" panose="02040503050406030204" pitchFamily="18" charset="0"/>
      <p:regular r:id="rId29"/>
    </p:embeddedFont>
    <p:embeddedFont>
      <p:font typeface="Segoe UI Black" panose="020B0A02040204020203" pitchFamily="34" charset="0"/>
      <p:bold r:id="rId30"/>
      <p:boldItalic r:id="rId31"/>
    </p:embeddedFont>
    <p:embeddedFont>
      <p:font typeface="等线" panose="02010600030101010101" pitchFamily="2" charset="-122"/>
      <p:regular r:id="rId32"/>
      <p:bold r:id="rId33"/>
    </p:embeddedFont>
    <p:embeddedFont>
      <p:font typeface="等线 Light" panose="02010600030101010101" pitchFamily="2" charset="-122"/>
      <p:regular r:id="rId3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楠 承" initials="楠" lastIdx="2" clrIdx="0">
    <p:extLst>
      <p:ext uri="{19B8F6BF-5375-455C-9EA6-DF929625EA0E}">
        <p15:presenceInfo xmlns:p15="http://schemas.microsoft.com/office/powerpoint/2012/main" userId="d3ecc903d0e2666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0252A"/>
    <a:srgbClr val="1A8DBB"/>
    <a:srgbClr val="808080"/>
    <a:srgbClr val="FAFA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7" autoAdjust="0"/>
    <p:restoredTop sz="94660"/>
  </p:normalViewPr>
  <p:slideViewPr>
    <p:cSldViewPr snapToGrid="0">
      <p:cViewPr>
        <p:scale>
          <a:sx n="77" d="100"/>
          <a:sy n="77" d="100"/>
        </p:scale>
        <p:origin x="684"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8-31T17:16:57.800" idx="1">
    <p:pos x="10" y="10"/>
    <p:text>单位、邮箱、时间</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31T17:25:29.437" idx="2">
    <p:pos x="4784" y="1122"/>
    <p:text>这一页不但要写问题，还要写我们要做什么</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06224E-512F-4A23-83DE-1C0EFDF4A8B1}" type="datetimeFigureOut">
              <a:rPr lang="zh-CN" altLang="en-US" smtClean="0"/>
              <a:t>2021/9/4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3D308-5173-4A91-A0B3-52FD4BB8638E}" type="slidenum">
              <a:rPr lang="zh-CN" altLang="en-US" smtClean="0"/>
              <a:t>‹#›</a:t>
            </a:fld>
            <a:endParaRPr lang="zh-CN" altLang="en-US"/>
          </a:p>
        </p:txBody>
      </p:sp>
    </p:spTree>
    <p:extLst>
      <p:ext uri="{BB962C8B-B14F-4D97-AF65-F5344CB8AC3E}">
        <p14:creationId xmlns:p14="http://schemas.microsoft.com/office/powerpoint/2010/main" val="1110571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3F1449-FD11-4A20-8E0E-9765710462B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2FBE30-AB70-4FC0-9712-4A4F40551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586D7D0-03F0-45C0-AEEB-E7A7E61C2AB9}"/>
              </a:ext>
            </a:extLst>
          </p:cNvPr>
          <p:cNvSpPr>
            <a:spLocks noGrp="1"/>
          </p:cNvSpPr>
          <p:nvPr>
            <p:ph type="dt" sz="half" idx="10"/>
          </p:nvPr>
        </p:nvSpPr>
        <p:spPr/>
        <p:txBody>
          <a:bodyPr/>
          <a:lstStyle/>
          <a:p>
            <a:fld id="{238B5B8D-A49F-473E-A6B2-C794E4CE5330}" type="datetime1">
              <a:rPr lang="zh-CN" altLang="en-US" smtClean="0"/>
              <a:t>2021/9/4</a:t>
            </a:fld>
            <a:endParaRPr lang="zh-CN" altLang="en-US"/>
          </a:p>
        </p:txBody>
      </p:sp>
      <p:sp>
        <p:nvSpPr>
          <p:cNvPr id="5" name="页脚占位符 4">
            <a:extLst>
              <a:ext uri="{FF2B5EF4-FFF2-40B4-BE49-F238E27FC236}">
                <a16:creationId xmlns:a16="http://schemas.microsoft.com/office/drawing/2014/main" id="{829D6F4E-ED9D-4D34-BE1E-F44AEE26816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8F6E16-8109-4E3B-BE3C-95DAFE2C96E1}"/>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437348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2359B1-ABC5-4776-A46D-15ECBD0E2F7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A4740F4-B955-44CB-AD8C-2E0488F3490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9F76EEB-12B6-4AC3-AAE8-E38AE381E421}"/>
              </a:ext>
            </a:extLst>
          </p:cNvPr>
          <p:cNvSpPr>
            <a:spLocks noGrp="1"/>
          </p:cNvSpPr>
          <p:nvPr>
            <p:ph type="dt" sz="half" idx="10"/>
          </p:nvPr>
        </p:nvSpPr>
        <p:spPr/>
        <p:txBody>
          <a:bodyPr/>
          <a:lstStyle/>
          <a:p>
            <a:fld id="{183D6B33-7FDD-49CA-A3AA-A71EE6F0BE97}" type="datetime1">
              <a:rPr lang="zh-CN" altLang="en-US" smtClean="0"/>
              <a:t>2021/9/4</a:t>
            </a:fld>
            <a:endParaRPr lang="zh-CN" altLang="en-US"/>
          </a:p>
        </p:txBody>
      </p:sp>
      <p:sp>
        <p:nvSpPr>
          <p:cNvPr id="5" name="页脚占位符 4">
            <a:extLst>
              <a:ext uri="{FF2B5EF4-FFF2-40B4-BE49-F238E27FC236}">
                <a16:creationId xmlns:a16="http://schemas.microsoft.com/office/drawing/2014/main" id="{96DC35C0-6BA1-4EE7-A412-8442D5B3F1B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9489E6-DF16-4258-853A-0357CC173709}"/>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1139946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FF5D36-7689-440B-9050-7AD795A4321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38FCC06-277E-4CB7-BD28-D6C6F9DDF91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D11E2E-DDC5-4ED0-8AA9-33080B08C77E}"/>
              </a:ext>
            </a:extLst>
          </p:cNvPr>
          <p:cNvSpPr>
            <a:spLocks noGrp="1"/>
          </p:cNvSpPr>
          <p:nvPr>
            <p:ph type="dt" sz="half" idx="10"/>
          </p:nvPr>
        </p:nvSpPr>
        <p:spPr/>
        <p:txBody>
          <a:bodyPr/>
          <a:lstStyle/>
          <a:p>
            <a:fld id="{1C0FE44C-4B88-4A47-A08C-FFEC3FE3D759}" type="datetime1">
              <a:rPr lang="zh-CN" altLang="en-US" smtClean="0"/>
              <a:t>2021/9/4</a:t>
            </a:fld>
            <a:endParaRPr lang="zh-CN" altLang="en-US"/>
          </a:p>
        </p:txBody>
      </p:sp>
      <p:sp>
        <p:nvSpPr>
          <p:cNvPr id="5" name="页脚占位符 4">
            <a:extLst>
              <a:ext uri="{FF2B5EF4-FFF2-40B4-BE49-F238E27FC236}">
                <a16:creationId xmlns:a16="http://schemas.microsoft.com/office/drawing/2014/main" id="{A8A6ACC7-EE16-430A-B163-962426DD50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8B481B-571D-4E85-BCAC-5BD5CD2A87CE}"/>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2554300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E93672-FDAF-4DE9-A372-52C7C0D472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F598B9-55EC-46ED-92B3-B01E93D795A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D9739E-013A-47D0-B08D-7B1469412153}"/>
              </a:ext>
            </a:extLst>
          </p:cNvPr>
          <p:cNvSpPr>
            <a:spLocks noGrp="1"/>
          </p:cNvSpPr>
          <p:nvPr>
            <p:ph type="dt" sz="half" idx="10"/>
          </p:nvPr>
        </p:nvSpPr>
        <p:spPr/>
        <p:txBody>
          <a:bodyPr/>
          <a:lstStyle/>
          <a:p>
            <a:fld id="{57595B65-0631-4D32-80C1-192696D0557D}" type="datetime1">
              <a:rPr lang="zh-CN" altLang="en-US" smtClean="0"/>
              <a:t>2021/9/4</a:t>
            </a:fld>
            <a:endParaRPr lang="zh-CN" altLang="en-US"/>
          </a:p>
        </p:txBody>
      </p:sp>
      <p:sp>
        <p:nvSpPr>
          <p:cNvPr id="5" name="页脚占位符 4">
            <a:extLst>
              <a:ext uri="{FF2B5EF4-FFF2-40B4-BE49-F238E27FC236}">
                <a16:creationId xmlns:a16="http://schemas.microsoft.com/office/drawing/2014/main" id="{80966019-8938-4813-8D10-C271C6280A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820D0C-6403-4D32-B1AE-9CCAC7CBA5D0}"/>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274696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637306-ADC9-4AE7-B9A5-5A46659AD5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EC615BE-35B6-4668-AAAA-AA29B3F7E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E92E0CF-3DD2-4500-A899-57FDF526E961}"/>
              </a:ext>
            </a:extLst>
          </p:cNvPr>
          <p:cNvSpPr>
            <a:spLocks noGrp="1"/>
          </p:cNvSpPr>
          <p:nvPr>
            <p:ph type="dt" sz="half" idx="10"/>
          </p:nvPr>
        </p:nvSpPr>
        <p:spPr/>
        <p:txBody>
          <a:bodyPr/>
          <a:lstStyle/>
          <a:p>
            <a:fld id="{CB4DC626-7956-4762-9B5D-8BB0CE8A7D52}" type="datetime1">
              <a:rPr lang="zh-CN" altLang="en-US" smtClean="0"/>
              <a:t>2021/9/4</a:t>
            </a:fld>
            <a:endParaRPr lang="zh-CN" altLang="en-US"/>
          </a:p>
        </p:txBody>
      </p:sp>
      <p:sp>
        <p:nvSpPr>
          <p:cNvPr id="5" name="页脚占位符 4">
            <a:extLst>
              <a:ext uri="{FF2B5EF4-FFF2-40B4-BE49-F238E27FC236}">
                <a16:creationId xmlns:a16="http://schemas.microsoft.com/office/drawing/2014/main" id="{968E2351-EDF1-435E-BD92-4866270D87B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AE7CFBD-8C45-4709-880C-5D6DF45DA632}"/>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2535924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C7DB2D-EBD3-4338-8866-11ADE2BD212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60A447-4BD9-4378-B347-1BD0DDE03F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3BDF7DB-6F18-4C25-BDCF-4CE06F64757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135A690-380B-42EE-8318-CA648A9BB751}"/>
              </a:ext>
            </a:extLst>
          </p:cNvPr>
          <p:cNvSpPr>
            <a:spLocks noGrp="1"/>
          </p:cNvSpPr>
          <p:nvPr>
            <p:ph type="dt" sz="half" idx="10"/>
          </p:nvPr>
        </p:nvSpPr>
        <p:spPr/>
        <p:txBody>
          <a:bodyPr/>
          <a:lstStyle/>
          <a:p>
            <a:fld id="{AAAA71C0-385F-4C7C-A67F-B2555F9D063F}" type="datetime1">
              <a:rPr lang="zh-CN" altLang="en-US" smtClean="0"/>
              <a:t>2021/9/4</a:t>
            </a:fld>
            <a:endParaRPr lang="zh-CN" altLang="en-US"/>
          </a:p>
        </p:txBody>
      </p:sp>
      <p:sp>
        <p:nvSpPr>
          <p:cNvPr id="6" name="页脚占位符 5">
            <a:extLst>
              <a:ext uri="{FF2B5EF4-FFF2-40B4-BE49-F238E27FC236}">
                <a16:creationId xmlns:a16="http://schemas.microsoft.com/office/drawing/2014/main" id="{0080E15F-2CD7-47AF-936C-DCA8904EF0E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EEA944-3B82-4C62-9FBC-2BE4794A2866}"/>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1454104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170B61-3566-4A2C-8D49-F6E9EBE38B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869AA4C-61F8-4542-852E-A4974C3499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9428578-6D00-4B7D-BA11-C1822134695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5C3AC45-50B6-4EB5-B67F-9A40E9E58F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F51C95E-3C57-43E0-A55A-9C2F512DBB3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D5DA0D3-C1F5-4C46-A5CF-523BAAAEC7EA}"/>
              </a:ext>
            </a:extLst>
          </p:cNvPr>
          <p:cNvSpPr>
            <a:spLocks noGrp="1"/>
          </p:cNvSpPr>
          <p:nvPr>
            <p:ph type="dt" sz="half" idx="10"/>
          </p:nvPr>
        </p:nvSpPr>
        <p:spPr/>
        <p:txBody>
          <a:bodyPr/>
          <a:lstStyle/>
          <a:p>
            <a:fld id="{EF2B9B00-C6A9-46E3-93E7-3416B8864964}" type="datetime1">
              <a:rPr lang="zh-CN" altLang="en-US" smtClean="0"/>
              <a:t>2021/9/4</a:t>
            </a:fld>
            <a:endParaRPr lang="zh-CN" altLang="en-US"/>
          </a:p>
        </p:txBody>
      </p:sp>
      <p:sp>
        <p:nvSpPr>
          <p:cNvPr id="8" name="页脚占位符 7">
            <a:extLst>
              <a:ext uri="{FF2B5EF4-FFF2-40B4-BE49-F238E27FC236}">
                <a16:creationId xmlns:a16="http://schemas.microsoft.com/office/drawing/2014/main" id="{107D0863-0D5F-4E1E-8C7D-02A9981135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CBBE7E-17CC-4F2F-8C4E-FF12E37E52D4}"/>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4164405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24B4E7-7929-4185-817F-554C76413D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21CDAD0-7A28-4F82-80E8-527B0261C4B1}"/>
              </a:ext>
            </a:extLst>
          </p:cNvPr>
          <p:cNvSpPr>
            <a:spLocks noGrp="1"/>
          </p:cNvSpPr>
          <p:nvPr>
            <p:ph type="dt" sz="half" idx="10"/>
          </p:nvPr>
        </p:nvSpPr>
        <p:spPr/>
        <p:txBody>
          <a:bodyPr/>
          <a:lstStyle/>
          <a:p>
            <a:fld id="{6CF004EC-AC25-446B-B254-E6C10437271B}" type="datetime1">
              <a:rPr lang="zh-CN" altLang="en-US" smtClean="0"/>
              <a:t>2021/9/4</a:t>
            </a:fld>
            <a:endParaRPr lang="zh-CN" altLang="en-US"/>
          </a:p>
        </p:txBody>
      </p:sp>
      <p:sp>
        <p:nvSpPr>
          <p:cNvPr id="4" name="页脚占位符 3">
            <a:extLst>
              <a:ext uri="{FF2B5EF4-FFF2-40B4-BE49-F238E27FC236}">
                <a16:creationId xmlns:a16="http://schemas.microsoft.com/office/drawing/2014/main" id="{48C786B9-F4F6-4F85-A2AF-11CA6482BFE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D066E54-130C-4442-A429-CBE8B39727FE}"/>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102369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AC497AF-5FB9-454A-921A-3EB8C408D384}"/>
              </a:ext>
            </a:extLst>
          </p:cNvPr>
          <p:cNvSpPr>
            <a:spLocks noGrp="1"/>
          </p:cNvSpPr>
          <p:nvPr>
            <p:ph type="dt" sz="half" idx="10"/>
          </p:nvPr>
        </p:nvSpPr>
        <p:spPr/>
        <p:txBody>
          <a:bodyPr/>
          <a:lstStyle/>
          <a:p>
            <a:fld id="{0CA40F6B-D735-416E-AE3C-1A81BF417023}" type="datetime1">
              <a:rPr lang="zh-CN" altLang="en-US" smtClean="0"/>
              <a:t>2021/9/4</a:t>
            </a:fld>
            <a:endParaRPr lang="zh-CN" altLang="en-US"/>
          </a:p>
        </p:txBody>
      </p:sp>
      <p:sp>
        <p:nvSpPr>
          <p:cNvPr id="3" name="页脚占位符 2">
            <a:extLst>
              <a:ext uri="{FF2B5EF4-FFF2-40B4-BE49-F238E27FC236}">
                <a16:creationId xmlns:a16="http://schemas.microsoft.com/office/drawing/2014/main" id="{6EDB755B-79E7-451C-B703-0E22D0485F8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D78CD5D-7E10-4CC9-BAD7-34B2DC24CBE4}"/>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513810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BC98F-2C2A-422C-AA77-019E09E3B94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70F4ADF-0373-47CD-A61D-6C75A5A67E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ECDA3E2-1D20-48D4-9990-D797CE14D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185A73-8FF7-425D-ADBC-913D4FE4B37C}"/>
              </a:ext>
            </a:extLst>
          </p:cNvPr>
          <p:cNvSpPr>
            <a:spLocks noGrp="1"/>
          </p:cNvSpPr>
          <p:nvPr>
            <p:ph type="dt" sz="half" idx="10"/>
          </p:nvPr>
        </p:nvSpPr>
        <p:spPr/>
        <p:txBody>
          <a:bodyPr/>
          <a:lstStyle/>
          <a:p>
            <a:fld id="{8C7609C3-B7F2-4E0E-BD07-FD6E87C9A9EA}" type="datetime1">
              <a:rPr lang="zh-CN" altLang="en-US" smtClean="0"/>
              <a:t>2021/9/4</a:t>
            </a:fld>
            <a:endParaRPr lang="zh-CN" altLang="en-US"/>
          </a:p>
        </p:txBody>
      </p:sp>
      <p:sp>
        <p:nvSpPr>
          <p:cNvPr id="6" name="页脚占位符 5">
            <a:extLst>
              <a:ext uri="{FF2B5EF4-FFF2-40B4-BE49-F238E27FC236}">
                <a16:creationId xmlns:a16="http://schemas.microsoft.com/office/drawing/2014/main" id="{064CFC10-C8EC-436E-867B-E8858366512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8491F1-82DB-41CD-BFC1-CB56CAD0FA1D}"/>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3047301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913621-31A6-47F6-9D76-E48EA8B0E0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42F3DB-6DD1-4BBD-82A2-CDCC35FDBD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CC702CA-3735-44A6-880C-36B390BB89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9C00C62-D883-4830-AF9D-A280DB98061A}"/>
              </a:ext>
            </a:extLst>
          </p:cNvPr>
          <p:cNvSpPr>
            <a:spLocks noGrp="1"/>
          </p:cNvSpPr>
          <p:nvPr>
            <p:ph type="dt" sz="half" idx="10"/>
          </p:nvPr>
        </p:nvSpPr>
        <p:spPr/>
        <p:txBody>
          <a:bodyPr/>
          <a:lstStyle/>
          <a:p>
            <a:fld id="{4ACB6EE7-3722-4B39-BBDD-67D20FF1705F}" type="datetime1">
              <a:rPr lang="zh-CN" altLang="en-US" smtClean="0"/>
              <a:t>2021/9/4</a:t>
            </a:fld>
            <a:endParaRPr lang="zh-CN" altLang="en-US"/>
          </a:p>
        </p:txBody>
      </p:sp>
      <p:sp>
        <p:nvSpPr>
          <p:cNvPr id="6" name="页脚占位符 5">
            <a:extLst>
              <a:ext uri="{FF2B5EF4-FFF2-40B4-BE49-F238E27FC236}">
                <a16:creationId xmlns:a16="http://schemas.microsoft.com/office/drawing/2014/main" id="{D6F4BB84-2698-40DA-96D7-18A69D987F1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9F3B9A3-98D1-4F47-91EF-AED6BA92544E}"/>
              </a:ext>
            </a:extLst>
          </p:cNvPr>
          <p:cNvSpPr>
            <a:spLocks noGrp="1"/>
          </p:cNvSpPr>
          <p:nvPr>
            <p:ph type="sldNum" sz="quarter" idx="12"/>
          </p:nvPr>
        </p:nvSpPr>
        <p:spPr/>
        <p:txBody>
          <a:body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1851374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799ABEC3-3A05-4ED0-B4B0-2111E6D2B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4AE61EA-2DBC-4B0E-8E10-A724CEB378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C703BA6-69E4-4153-A574-A374E58F1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E5CF1D-D6DB-4AB5-938B-F47296022DDA}" type="datetime1">
              <a:rPr lang="zh-CN" altLang="en-US" smtClean="0"/>
              <a:t>2021/9/4</a:t>
            </a:fld>
            <a:endParaRPr lang="zh-CN" altLang="en-US"/>
          </a:p>
        </p:txBody>
      </p:sp>
      <p:sp>
        <p:nvSpPr>
          <p:cNvPr id="5" name="页脚占位符 4">
            <a:extLst>
              <a:ext uri="{FF2B5EF4-FFF2-40B4-BE49-F238E27FC236}">
                <a16:creationId xmlns:a16="http://schemas.microsoft.com/office/drawing/2014/main" id="{FAD6879D-1312-44D9-961E-E74044D842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66619AD-0018-467B-9E5D-DEB4D45BD1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77C2A-A60E-407A-AF32-648ABEFF33AC}" type="slidenum">
              <a:rPr lang="zh-CN" altLang="en-US" smtClean="0"/>
              <a:t>‹#›</a:t>
            </a:fld>
            <a:endParaRPr lang="zh-CN" altLang="en-US"/>
          </a:p>
        </p:txBody>
      </p:sp>
    </p:spTree>
    <p:extLst>
      <p:ext uri="{BB962C8B-B14F-4D97-AF65-F5344CB8AC3E}">
        <p14:creationId xmlns:p14="http://schemas.microsoft.com/office/powerpoint/2010/main" val="234685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jpeg"/><Relationship Id="rId7" Type="http://schemas.openxmlformats.org/officeDocument/2006/relationships/image" Target="../media/image18.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2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jpeg"/><Relationship Id="rId7"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jpeg"/><Relationship Id="rId7" Type="http://schemas.openxmlformats.org/officeDocument/2006/relationships/image" Target="../media/image34.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2.jpeg"/><Relationship Id="rId7" Type="http://schemas.openxmlformats.org/officeDocument/2006/relationships/image" Target="../media/image41.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5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jpeg"/><Relationship Id="rId7"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comments" Target="../comments/commen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C086D76E-259C-483E-AD89-214E1A16BC78}"/>
              </a:ext>
            </a:extLst>
          </p:cNvPr>
          <p:cNvGrpSpPr/>
          <p:nvPr/>
        </p:nvGrpSpPr>
        <p:grpSpPr>
          <a:xfrm>
            <a:off x="7270454" y="0"/>
            <a:ext cx="4921548" cy="6858000"/>
            <a:chOff x="7270454" y="0"/>
            <a:chExt cx="4921548" cy="6858000"/>
          </a:xfrm>
        </p:grpSpPr>
        <p:pic>
          <p:nvPicPr>
            <p:cNvPr id="44" name="图片 43">
              <a:extLst>
                <a:ext uri="{FF2B5EF4-FFF2-40B4-BE49-F238E27FC236}">
                  <a16:creationId xmlns:a16="http://schemas.microsoft.com/office/drawing/2014/main" id="{E31171DC-60CB-49DA-BF36-65E7B14CEE88}"/>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38" name="任意多边形: 形状 37">
              <a:extLst>
                <a:ext uri="{FF2B5EF4-FFF2-40B4-BE49-F238E27FC236}">
                  <a16:creationId xmlns:a16="http://schemas.microsoft.com/office/drawing/2014/main" id="{EF276EA3-2063-4F04-902D-FDF2A9C7F79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4" name="文本框 3">
            <a:extLst>
              <a:ext uri="{FF2B5EF4-FFF2-40B4-BE49-F238E27FC236}">
                <a16:creationId xmlns:a16="http://schemas.microsoft.com/office/drawing/2014/main" id="{261F715F-1F04-4733-AA63-C03EFB633E22}"/>
              </a:ext>
            </a:extLst>
          </p:cNvPr>
          <p:cNvSpPr txBox="1"/>
          <p:nvPr/>
        </p:nvSpPr>
        <p:spPr>
          <a:xfrm>
            <a:off x="963988" y="2979509"/>
            <a:ext cx="10264024" cy="1138773"/>
          </a:xfrm>
          <a:prstGeom prst="rect">
            <a:avLst/>
          </a:prstGeom>
          <a:noFill/>
        </p:spPr>
        <p:txBody>
          <a:bodyPr wrap="square" rtlCol="0">
            <a:spAutoFit/>
          </a:bodyPr>
          <a:lstStyle/>
          <a:p>
            <a:pPr algn="ctr"/>
            <a:r>
              <a:rPr lang="en-US" altLang="zh-CN" sz="3600" dirty="0">
                <a:latin typeface="Times New Roman" panose="02020603050405020304" pitchFamily="18" charset="0"/>
                <a:ea typeface="微软雅黑 Light" panose="020B0502040204020203" pitchFamily="34" charset="-122"/>
                <a:cs typeface="Times New Roman" panose="02020603050405020304" pitchFamily="18" charset="0"/>
              </a:rPr>
              <a:t>Joint</a:t>
            </a:r>
            <a:r>
              <a:rPr lang="en-US" altLang="zh-CN" sz="3200" dirty="0">
                <a:latin typeface="Times New Roman" panose="02020603050405020304" pitchFamily="18" charset="0"/>
                <a:ea typeface="微软雅黑 Light" panose="020B0502040204020203" pitchFamily="34" charset="-122"/>
                <a:cs typeface="Times New Roman" panose="02020603050405020304" pitchFamily="18" charset="0"/>
              </a:rPr>
              <a:t> Resource Allocation and User Scheduling Scheme</a:t>
            </a:r>
          </a:p>
          <a:p>
            <a:pPr algn="ctr"/>
            <a:r>
              <a:rPr lang="en-US" altLang="zh-CN" sz="3200" dirty="0">
                <a:latin typeface="Times New Roman" panose="02020603050405020304" pitchFamily="18" charset="0"/>
                <a:ea typeface="微软雅黑 Light" panose="020B0502040204020203" pitchFamily="34" charset="-122"/>
                <a:cs typeface="Times New Roman" panose="02020603050405020304" pitchFamily="18" charset="0"/>
              </a:rPr>
              <a:t>for Federated Learning</a:t>
            </a:r>
            <a:endParaRPr lang="zh-CN" altLang="en-US" sz="32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pic>
        <p:nvPicPr>
          <p:cNvPr id="25" name="图片 24">
            <a:extLst>
              <a:ext uri="{FF2B5EF4-FFF2-40B4-BE49-F238E27FC236}">
                <a16:creationId xmlns:a16="http://schemas.microsoft.com/office/drawing/2014/main" id="{562A4A3B-CA5D-4FE1-8E20-554508CFEC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0" y="450442"/>
            <a:ext cx="4443187" cy="1296728"/>
          </a:xfrm>
          <a:prstGeom prst="rect">
            <a:avLst/>
          </a:prstGeom>
        </p:spPr>
      </p:pic>
      <p:sp>
        <p:nvSpPr>
          <p:cNvPr id="2" name="文本框 1">
            <a:extLst>
              <a:ext uri="{FF2B5EF4-FFF2-40B4-BE49-F238E27FC236}">
                <a16:creationId xmlns:a16="http://schemas.microsoft.com/office/drawing/2014/main" id="{48311051-EA16-490B-A748-A233E6E3EED0}"/>
              </a:ext>
            </a:extLst>
          </p:cNvPr>
          <p:cNvSpPr txBox="1"/>
          <p:nvPr/>
        </p:nvSpPr>
        <p:spPr>
          <a:xfrm>
            <a:off x="1519915" y="4649559"/>
            <a:ext cx="1638300"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Jinglong</a:t>
            </a:r>
            <a:r>
              <a:rPr lang="en-US" altLang="zh-CN" sz="2000" dirty="0">
                <a:latin typeface="Times New Roman" panose="02020603050405020304" pitchFamily="18" charset="0"/>
                <a:cs typeface="Times New Roman" panose="02020603050405020304" pitchFamily="18" charset="0"/>
              </a:rPr>
              <a:t> Shen</a:t>
            </a:r>
            <a:endParaRPr lang="zh-CN" altLang="en-US" sz="20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3A7964BB-58B8-417F-AD37-427C19252E3D}"/>
              </a:ext>
            </a:extLst>
          </p:cNvPr>
          <p:cNvSpPr txBox="1"/>
          <p:nvPr/>
        </p:nvSpPr>
        <p:spPr>
          <a:xfrm>
            <a:off x="8351755" y="4649559"/>
            <a:ext cx="1517948"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Wenchao</a:t>
            </a:r>
            <a:r>
              <a:rPr lang="en-US" altLang="zh-CN" sz="2000" dirty="0">
                <a:latin typeface="Times New Roman" panose="02020603050405020304" pitchFamily="18" charset="0"/>
                <a:cs typeface="Times New Roman" panose="02020603050405020304" pitchFamily="18" charset="0"/>
              </a:rPr>
              <a:t> Xu</a:t>
            </a:r>
            <a:endParaRPr lang="zh-CN" altLang="en-US" sz="20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0BF3D017-8C57-4316-9C05-8D91661A71F7}"/>
              </a:ext>
            </a:extLst>
          </p:cNvPr>
          <p:cNvSpPr txBox="1"/>
          <p:nvPr/>
        </p:nvSpPr>
        <p:spPr>
          <a:xfrm>
            <a:off x="3878826" y="4649559"/>
            <a:ext cx="139340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Nan Cheng</a:t>
            </a:r>
            <a:endParaRPr lang="zh-CN" altLang="en-US"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B3E56EF3-C9D8-462A-B693-D085CF75FB3D}"/>
              </a:ext>
            </a:extLst>
          </p:cNvPr>
          <p:cNvSpPr txBox="1"/>
          <p:nvPr/>
        </p:nvSpPr>
        <p:spPr>
          <a:xfrm>
            <a:off x="5992845" y="4649559"/>
            <a:ext cx="1638300" cy="400110"/>
          </a:xfrm>
          <a:prstGeom prst="rect">
            <a:avLst/>
          </a:prstGeom>
          <a:noFill/>
        </p:spPr>
        <p:txBody>
          <a:bodyPr wrap="square" rtlCol="0">
            <a:spAutoFit/>
          </a:bodyPr>
          <a:lstStyle/>
          <a:p>
            <a:r>
              <a:rPr lang="en-US" altLang="zh-CN" sz="2000" dirty="0" err="1">
                <a:latin typeface="Times New Roman" panose="02020603050405020304" pitchFamily="18" charset="0"/>
                <a:cs typeface="Times New Roman" panose="02020603050405020304" pitchFamily="18" charset="0"/>
              </a:rPr>
              <a:t>Zhisheng</a:t>
            </a:r>
            <a:r>
              <a:rPr lang="en-US" altLang="zh-CN" sz="2000" dirty="0">
                <a:latin typeface="Times New Roman" panose="02020603050405020304" pitchFamily="18" charset="0"/>
                <a:cs typeface="Times New Roman" panose="02020603050405020304" pitchFamily="18" charset="0"/>
              </a:rPr>
              <a:t> Yin</a:t>
            </a:r>
            <a:endParaRPr lang="zh-CN" altLang="en-US" sz="2000"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E7412AD0-5BFC-47D2-8A79-EFAE0DE9511A}"/>
              </a:ext>
            </a:extLst>
          </p:cNvPr>
          <p:cNvGrpSpPr/>
          <p:nvPr/>
        </p:nvGrpSpPr>
        <p:grpSpPr>
          <a:xfrm>
            <a:off x="1519915" y="2306650"/>
            <a:ext cx="2209339" cy="531277"/>
            <a:chOff x="1589847" y="2448232"/>
            <a:chExt cx="2209339" cy="531277"/>
          </a:xfrm>
        </p:grpSpPr>
        <p:sp>
          <p:nvSpPr>
            <p:cNvPr id="5" name="矩形 4">
              <a:extLst>
                <a:ext uri="{FF2B5EF4-FFF2-40B4-BE49-F238E27FC236}">
                  <a16:creationId xmlns:a16="http://schemas.microsoft.com/office/drawing/2014/main" id="{9B4E5924-1A70-4B7A-9C02-ACC2A34F0AF1}"/>
                </a:ext>
              </a:extLst>
            </p:cNvPr>
            <p:cNvSpPr/>
            <p:nvPr/>
          </p:nvSpPr>
          <p:spPr>
            <a:xfrm>
              <a:off x="1589847" y="2448232"/>
              <a:ext cx="2209338" cy="531277"/>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0429DAB-3A4F-4219-84B3-E4F94F6C9B11}"/>
                </a:ext>
              </a:extLst>
            </p:cNvPr>
            <p:cNvSpPr txBox="1"/>
            <p:nvPr/>
          </p:nvSpPr>
          <p:spPr>
            <a:xfrm>
              <a:off x="1690167" y="2483037"/>
              <a:ext cx="2109019" cy="461665"/>
            </a:xfrm>
            <a:prstGeom prst="rect">
              <a:avLst/>
            </a:prstGeom>
            <a:noFill/>
          </p:spPr>
          <p:txBody>
            <a:bodyPr wrap="square" rtlCol="0">
              <a:spAutoFit/>
            </a:bodyPr>
            <a:lstStyle/>
            <a:p>
              <a:r>
                <a:rPr lang="en-US" altLang="zh-CN" sz="2400" dirty="0">
                  <a:solidFill>
                    <a:schemeClr val="bg1"/>
                  </a:solidFill>
                  <a:latin typeface="Times New Roman" panose="02020603050405020304" pitchFamily="18" charset="0"/>
                  <a:cs typeface="Times New Roman" panose="02020603050405020304" pitchFamily="18" charset="0"/>
                </a:rPr>
                <a:t>VTC Fall 2021</a:t>
              </a:r>
              <a:endParaRPr lang="zh-CN" altLang="en-US" sz="2400" dirty="0">
                <a:solidFill>
                  <a:schemeClr val="bg1"/>
                </a:solidFill>
                <a:latin typeface="Times New Roman" panose="02020603050405020304" pitchFamily="18" charset="0"/>
                <a:cs typeface="Times New Roman" panose="02020603050405020304" pitchFamily="18" charset="0"/>
              </a:endParaRPr>
            </a:p>
          </p:txBody>
        </p:sp>
      </p:grpSp>
      <p:cxnSp>
        <p:nvCxnSpPr>
          <p:cNvPr id="12" name="直接连接符 11">
            <a:extLst>
              <a:ext uri="{FF2B5EF4-FFF2-40B4-BE49-F238E27FC236}">
                <a16:creationId xmlns:a16="http://schemas.microsoft.com/office/drawing/2014/main" id="{531001FB-0903-4DDA-931C-40D41F24D6CE}"/>
              </a:ext>
            </a:extLst>
          </p:cNvPr>
          <p:cNvCxnSpPr/>
          <p:nvPr/>
        </p:nvCxnSpPr>
        <p:spPr>
          <a:xfrm>
            <a:off x="4877867" y="4200340"/>
            <a:ext cx="2229956" cy="0"/>
          </a:xfrm>
          <a:prstGeom prst="line">
            <a:avLst/>
          </a:prstGeom>
          <a:ln w="19050">
            <a:solidFill>
              <a:srgbClr val="B0252A"/>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08827B5D-2DB7-4F1C-AB19-FAFE18B5C9F7}"/>
              </a:ext>
            </a:extLst>
          </p:cNvPr>
          <p:cNvSpPr txBox="1"/>
          <p:nvPr/>
        </p:nvSpPr>
        <p:spPr>
          <a:xfrm>
            <a:off x="6037655" y="5613723"/>
            <a:ext cx="4140713"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School of Telecommunications Engineering, </a:t>
            </a:r>
            <a:r>
              <a:rPr lang="en-US" altLang="zh-CN" sz="1000" dirty="0" err="1">
                <a:latin typeface="Times New Roman" panose="02020603050405020304" pitchFamily="18" charset="0"/>
                <a:cs typeface="Times New Roman" panose="02020603050405020304" pitchFamily="18" charset="0"/>
              </a:rPr>
              <a:t>Xidian</a:t>
            </a:r>
            <a:r>
              <a:rPr lang="en-US" altLang="zh-CN" sz="1000" dirty="0">
                <a:latin typeface="Times New Roman" panose="02020603050405020304" pitchFamily="18" charset="0"/>
                <a:cs typeface="Times New Roman" panose="02020603050405020304" pitchFamily="18" charset="0"/>
              </a:rPr>
              <a:t> University, Xi’an, China</a:t>
            </a:r>
            <a:endParaRPr lang="zh-CN" altLang="en-US" sz="100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E67C3184-F671-4A1B-80A9-FE9DFA1463E1}"/>
              </a:ext>
            </a:extLst>
          </p:cNvPr>
          <p:cNvSpPr txBox="1"/>
          <p:nvPr/>
        </p:nvSpPr>
        <p:spPr>
          <a:xfrm>
            <a:off x="6037655" y="5828154"/>
            <a:ext cx="3126863"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State Key Lab. of ISN, </a:t>
            </a:r>
            <a:r>
              <a:rPr lang="en-US" altLang="zh-CN" sz="1000" dirty="0" err="1">
                <a:latin typeface="Times New Roman" panose="02020603050405020304" pitchFamily="18" charset="0"/>
                <a:cs typeface="Times New Roman" panose="02020603050405020304" pitchFamily="18" charset="0"/>
              </a:rPr>
              <a:t>Xidian</a:t>
            </a:r>
            <a:r>
              <a:rPr lang="en-US" altLang="zh-CN" sz="1000" dirty="0">
                <a:latin typeface="Times New Roman" panose="02020603050405020304" pitchFamily="18" charset="0"/>
                <a:cs typeface="Times New Roman" panose="02020603050405020304" pitchFamily="18" charset="0"/>
              </a:rPr>
              <a:t> University, Xi’an, China</a:t>
            </a:r>
            <a:endParaRPr lang="zh-CN" altLang="en-US" sz="1000" dirty="0">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76A1BA0E-6E1A-43FE-97CF-8FA529BDC53E}"/>
              </a:ext>
            </a:extLst>
          </p:cNvPr>
          <p:cNvSpPr txBox="1"/>
          <p:nvPr/>
        </p:nvSpPr>
        <p:spPr>
          <a:xfrm>
            <a:off x="6037655" y="6042585"/>
            <a:ext cx="4650866"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School of Cyber Engineering, </a:t>
            </a:r>
            <a:r>
              <a:rPr lang="en-US" altLang="zh-CN" sz="1000" dirty="0" err="1">
                <a:latin typeface="Times New Roman" panose="02020603050405020304" pitchFamily="18" charset="0"/>
                <a:cs typeface="Times New Roman" panose="02020603050405020304" pitchFamily="18" charset="0"/>
              </a:rPr>
              <a:t>Xidian</a:t>
            </a:r>
            <a:r>
              <a:rPr lang="en-US" altLang="zh-CN" sz="1000" dirty="0">
                <a:latin typeface="Times New Roman" panose="02020603050405020304" pitchFamily="18" charset="0"/>
                <a:cs typeface="Times New Roman" panose="02020603050405020304" pitchFamily="18" charset="0"/>
              </a:rPr>
              <a:t> University, Xi’an, China</a:t>
            </a:r>
            <a:endParaRPr lang="zh-CN" altLang="en-US" sz="1000"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026C194A-3890-40D4-85B6-C8755C58E5C4}"/>
              </a:ext>
            </a:extLst>
          </p:cNvPr>
          <p:cNvSpPr txBox="1"/>
          <p:nvPr/>
        </p:nvSpPr>
        <p:spPr>
          <a:xfrm>
            <a:off x="6037655" y="6257016"/>
            <a:ext cx="5824667"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Department of Computing, The Hong Kong Polytechnic University, 11 Yuk Choi Rd, Hung </a:t>
            </a:r>
            <a:r>
              <a:rPr lang="en-US" altLang="zh-CN" sz="1000" dirty="0" err="1">
                <a:latin typeface="Times New Roman" panose="02020603050405020304" pitchFamily="18" charset="0"/>
                <a:cs typeface="Times New Roman" panose="02020603050405020304" pitchFamily="18" charset="0"/>
              </a:rPr>
              <a:t>Hom</a:t>
            </a:r>
            <a:r>
              <a:rPr lang="en-US" altLang="zh-CN" sz="1000" dirty="0">
                <a:latin typeface="Times New Roman" panose="02020603050405020304" pitchFamily="18" charset="0"/>
                <a:cs typeface="Times New Roman" panose="02020603050405020304" pitchFamily="18" charset="0"/>
              </a:rPr>
              <a:t>, Hong Kong </a:t>
            </a:r>
            <a:endParaRPr lang="zh-CN" altLang="en-US" sz="1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B166E45D-AAD2-4351-BFFA-49838C9CA661}"/>
              </a:ext>
            </a:extLst>
          </p:cNvPr>
          <p:cNvSpPr txBox="1"/>
          <p:nvPr/>
        </p:nvSpPr>
        <p:spPr>
          <a:xfrm>
            <a:off x="1598141" y="5049273"/>
            <a:ext cx="1481847"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jlshen@stu.xidian.edu.cn</a:t>
            </a:r>
            <a:endParaRPr lang="zh-CN" altLang="en-US" sz="1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E20DA084-0F31-41A7-BCCD-86C8FCA278EB}"/>
              </a:ext>
            </a:extLst>
          </p:cNvPr>
          <p:cNvSpPr txBox="1"/>
          <p:nvPr/>
        </p:nvSpPr>
        <p:spPr>
          <a:xfrm>
            <a:off x="3834606" y="5049273"/>
            <a:ext cx="1481847"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dr.nan.cheng@ieee.org</a:t>
            </a:r>
            <a:endParaRPr lang="zh-CN" altLang="en-US" sz="1000" dirty="0">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861AB6C2-E769-4468-9A3F-E5C65A156D26}"/>
              </a:ext>
            </a:extLst>
          </p:cNvPr>
          <p:cNvSpPr txBox="1"/>
          <p:nvPr/>
        </p:nvSpPr>
        <p:spPr>
          <a:xfrm>
            <a:off x="6096000" y="5049272"/>
            <a:ext cx="1319216"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zsyin@xidian.edu.cn</a:t>
            </a:r>
            <a:endParaRPr lang="zh-CN" altLang="en-US" sz="1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ED9E0A33-7B1E-4933-95F0-057A72D9C875}"/>
              </a:ext>
            </a:extLst>
          </p:cNvPr>
          <p:cNvSpPr txBox="1"/>
          <p:nvPr/>
        </p:nvSpPr>
        <p:spPr>
          <a:xfrm>
            <a:off x="8307537" y="5049272"/>
            <a:ext cx="1625616" cy="246221"/>
          </a:xfrm>
          <a:prstGeom prst="rect">
            <a:avLst/>
          </a:prstGeom>
          <a:noFill/>
        </p:spPr>
        <p:txBody>
          <a:bodyPr wrap="square" rtlCol="0">
            <a:spAutoFit/>
          </a:bodyPr>
          <a:lstStyle/>
          <a:p>
            <a:r>
              <a:rPr lang="en-US" altLang="zh-CN" sz="1000" dirty="0">
                <a:latin typeface="Times New Roman" panose="02020603050405020304" pitchFamily="18" charset="0"/>
                <a:cs typeface="Times New Roman" panose="02020603050405020304" pitchFamily="18" charset="0"/>
              </a:rPr>
              <a:t>wenchao.xu@polyu.edu.hk</a:t>
            </a:r>
            <a:endParaRPr lang="zh-CN" altLang="en-US" sz="1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85F75421-FD59-4D63-984F-EF88D4F74679}"/>
              </a:ext>
            </a:extLst>
          </p:cNvPr>
          <p:cNvSpPr txBox="1"/>
          <p:nvPr/>
        </p:nvSpPr>
        <p:spPr>
          <a:xfrm>
            <a:off x="5988192" y="5602873"/>
            <a:ext cx="203508" cy="184666"/>
          </a:xfrm>
          <a:prstGeom prst="rect">
            <a:avLst/>
          </a:prstGeom>
          <a:noFill/>
        </p:spPr>
        <p:txBody>
          <a:bodyPr wrap="square" rtlCol="0">
            <a:spAutoFit/>
          </a:bodyPr>
          <a:lstStyle/>
          <a:p>
            <a:r>
              <a:rPr lang="en-US" altLang="zh-CN" sz="600" dirty="0"/>
              <a:t>1</a:t>
            </a:r>
            <a:endParaRPr lang="zh-CN" altLang="en-US" sz="600" dirty="0"/>
          </a:p>
        </p:txBody>
      </p:sp>
      <p:sp>
        <p:nvSpPr>
          <p:cNvPr id="28" name="文本框 27">
            <a:extLst>
              <a:ext uri="{FF2B5EF4-FFF2-40B4-BE49-F238E27FC236}">
                <a16:creationId xmlns:a16="http://schemas.microsoft.com/office/drawing/2014/main" id="{7EB84B53-56C2-43F8-90D7-51B7151CB429}"/>
              </a:ext>
            </a:extLst>
          </p:cNvPr>
          <p:cNvSpPr txBox="1"/>
          <p:nvPr/>
        </p:nvSpPr>
        <p:spPr>
          <a:xfrm>
            <a:off x="5988192" y="5812989"/>
            <a:ext cx="203508" cy="184666"/>
          </a:xfrm>
          <a:prstGeom prst="rect">
            <a:avLst/>
          </a:prstGeom>
          <a:noFill/>
        </p:spPr>
        <p:txBody>
          <a:bodyPr wrap="square" rtlCol="0">
            <a:spAutoFit/>
          </a:bodyPr>
          <a:lstStyle/>
          <a:p>
            <a:r>
              <a:rPr lang="en-US" altLang="zh-CN" sz="600" dirty="0"/>
              <a:t>2</a:t>
            </a:r>
            <a:endParaRPr lang="zh-CN" altLang="en-US" sz="600" dirty="0"/>
          </a:p>
        </p:txBody>
      </p:sp>
      <p:sp>
        <p:nvSpPr>
          <p:cNvPr id="29" name="文本框 28">
            <a:extLst>
              <a:ext uri="{FF2B5EF4-FFF2-40B4-BE49-F238E27FC236}">
                <a16:creationId xmlns:a16="http://schemas.microsoft.com/office/drawing/2014/main" id="{2AF1645A-FDA9-4B1E-8D7E-95DAF5740C72}"/>
              </a:ext>
            </a:extLst>
          </p:cNvPr>
          <p:cNvSpPr txBox="1"/>
          <p:nvPr/>
        </p:nvSpPr>
        <p:spPr>
          <a:xfrm>
            <a:off x="5994899" y="6021110"/>
            <a:ext cx="203508" cy="184666"/>
          </a:xfrm>
          <a:prstGeom prst="rect">
            <a:avLst/>
          </a:prstGeom>
          <a:noFill/>
        </p:spPr>
        <p:txBody>
          <a:bodyPr wrap="square" rtlCol="0">
            <a:spAutoFit/>
          </a:bodyPr>
          <a:lstStyle/>
          <a:p>
            <a:r>
              <a:rPr lang="en-US" altLang="zh-CN" sz="600" dirty="0"/>
              <a:t>3</a:t>
            </a:r>
            <a:endParaRPr lang="zh-CN" altLang="en-US" sz="600" dirty="0"/>
          </a:p>
        </p:txBody>
      </p:sp>
      <p:sp>
        <p:nvSpPr>
          <p:cNvPr id="30" name="文本框 29">
            <a:extLst>
              <a:ext uri="{FF2B5EF4-FFF2-40B4-BE49-F238E27FC236}">
                <a16:creationId xmlns:a16="http://schemas.microsoft.com/office/drawing/2014/main" id="{EE36ADE9-2121-4D67-B6EE-AFB9F6C1280A}"/>
              </a:ext>
            </a:extLst>
          </p:cNvPr>
          <p:cNvSpPr txBox="1"/>
          <p:nvPr/>
        </p:nvSpPr>
        <p:spPr>
          <a:xfrm>
            <a:off x="5994899" y="6231343"/>
            <a:ext cx="203508" cy="184666"/>
          </a:xfrm>
          <a:prstGeom prst="rect">
            <a:avLst/>
          </a:prstGeom>
          <a:noFill/>
        </p:spPr>
        <p:txBody>
          <a:bodyPr wrap="square" rtlCol="0">
            <a:spAutoFit/>
          </a:bodyPr>
          <a:lstStyle/>
          <a:p>
            <a:r>
              <a:rPr lang="en-US" altLang="zh-CN" sz="600" dirty="0"/>
              <a:t>4</a:t>
            </a:r>
            <a:endParaRPr lang="zh-CN" altLang="en-US" sz="600" dirty="0"/>
          </a:p>
        </p:txBody>
      </p:sp>
      <p:sp>
        <p:nvSpPr>
          <p:cNvPr id="31" name="文本框 30">
            <a:extLst>
              <a:ext uri="{FF2B5EF4-FFF2-40B4-BE49-F238E27FC236}">
                <a16:creationId xmlns:a16="http://schemas.microsoft.com/office/drawing/2014/main" id="{02A296FF-D39E-498F-BBD0-98B072D9F224}"/>
              </a:ext>
            </a:extLst>
          </p:cNvPr>
          <p:cNvSpPr txBox="1"/>
          <p:nvPr/>
        </p:nvSpPr>
        <p:spPr>
          <a:xfrm>
            <a:off x="2954707" y="4691302"/>
            <a:ext cx="203508" cy="184666"/>
          </a:xfrm>
          <a:prstGeom prst="rect">
            <a:avLst/>
          </a:prstGeom>
          <a:noFill/>
        </p:spPr>
        <p:txBody>
          <a:bodyPr wrap="square" rtlCol="0">
            <a:spAutoFit/>
          </a:bodyPr>
          <a:lstStyle/>
          <a:p>
            <a:r>
              <a:rPr lang="en-US" altLang="zh-CN" sz="600" dirty="0"/>
              <a:t>1</a:t>
            </a:r>
            <a:endParaRPr lang="zh-CN" altLang="en-US" sz="600" dirty="0"/>
          </a:p>
        </p:txBody>
      </p:sp>
      <p:sp>
        <p:nvSpPr>
          <p:cNvPr id="32" name="文本框 31">
            <a:extLst>
              <a:ext uri="{FF2B5EF4-FFF2-40B4-BE49-F238E27FC236}">
                <a16:creationId xmlns:a16="http://schemas.microsoft.com/office/drawing/2014/main" id="{D5F77223-7F65-4AC4-81E2-BEC8C29CDE05}"/>
              </a:ext>
            </a:extLst>
          </p:cNvPr>
          <p:cNvSpPr txBox="1"/>
          <p:nvPr/>
        </p:nvSpPr>
        <p:spPr>
          <a:xfrm>
            <a:off x="5055005" y="4691302"/>
            <a:ext cx="305665" cy="184666"/>
          </a:xfrm>
          <a:prstGeom prst="rect">
            <a:avLst/>
          </a:prstGeom>
          <a:noFill/>
        </p:spPr>
        <p:txBody>
          <a:bodyPr wrap="square" rtlCol="0">
            <a:spAutoFit/>
          </a:bodyPr>
          <a:lstStyle/>
          <a:p>
            <a:r>
              <a:rPr lang="en-US" altLang="zh-CN" sz="600" dirty="0"/>
              <a:t>1,2</a:t>
            </a:r>
            <a:endParaRPr lang="zh-CN" altLang="en-US" sz="600" dirty="0"/>
          </a:p>
        </p:txBody>
      </p:sp>
      <p:sp>
        <p:nvSpPr>
          <p:cNvPr id="34" name="文本框 33">
            <a:extLst>
              <a:ext uri="{FF2B5EF4-FFF2-40B4-BE49-F238E27FC236}">
                <a16:creationId xmlns:a16="http://schemas.microsoft.com/office/drawing/2014/main" id="{7B68EA57-7B64-4BDD-9ED9-21D844A1B86F}"/>
              </a:ext>
            </a:extLst>
          </p:cNvPr>
          <p:cNvSpPr txBox="1"/>
          <p:nvPr/>
        </p:nvSpPr>
        <p:spPr>
          <a:xfrm>
            <a:off x="7358890" y="4691302"/>
            <a:ext cx="203508" cy="184666"/>
          </a:xfrm>
          <a:prstGeom prst="rect">
            <a:avLst/>
          </a:prstGeom>
          <a:noFill/>
        </p:spPr>
        <p:txBody>
          <a:bodyPr wrap="square" rtlCol="0">
            <a:spAutoFit/>
          </a:bodyPr>
          <a:lstStyle/>
          <a:p>
            <a:r>
              <a:rPr lang="en-US" altLang="zh-CN" sz="600" dirty="0"/>
              <a:t>3</a:t>
            </a:r>
            <a:endParaRPr lang="zh-CN" altLang="en-US" sz="600" dirty="0"/>
          </a:p>
        </p:txBody>
      </p:sp>
      <p:sp>
        <p:nvSpPr>
          <p:cNvPr id="35" name="文本框 34">
            <a:extLst>
              <a:ext uri="{FF2B5EF4-FFF2-40B4-BE49-F238E27FC236}">
                <a16:creationId xmlns:a16="http://schemas.microsoft.com/office/drawing/2014/main" id="{526480BE-6F7F-4899-B204-F76ACC656285}"/>
              </a:ext>
            </a:extLst>
          </p:cNvPr>
          <p:cNvSpPr txBox="1"/>
          <p:nvPr/>
        </p:nvSpPr>
        <p:spPr>
          <a:xfrm>
            <a:off x="9666196" y="4691301"/>
            <a:ext cx="203508" cy="184666"/>
          </a:xfrm>
          <a:prstGeom prst="rect">
            <a:avLst/>
          </a:prstGeom>
          <a:noFill/>
        </p:spPr>
        <p:txBody>
          <a:bodyPr wrap="square" rtlCol="0">
            <a:spAutoFit/>
          </a:bodyPr>
          <a:lstStyle/>
          <a:p>
            <a:r>
              <a:rPr lang="en-US" altLang="zh-CN" sz="600" dirty="0"/>
              <a:t>4</a:t>
            </a:r>
            <a:endParaRPr lang="zh-CN" altLang="en-US" sz="600" dirty="0"/>
          </a:p>
        </p:txBody>
      </p:sp>
      <p:sp>
        <p:nvSpPr>
          <p:cNvPr id="14" name="文本框 13">
            <a:extLst>
              <a:ext uri="{FF2B5EF4-FFF2-40B4-BE49-F238E27FC236}">
                <a16:creationId xmlns:a16="http://schemas.microsoft.com/office/drawing/2014/main" id="{4FAB6D29-0FF9-4F21-B73A-EADEAC8C7553}"/>
              </a:ext>
            </a:extLst>
          </p:cNvPr>
          <p:cNvSpPr txBox="1"/>
          <p:nvPr/>
        </p:nvSpPr>
        <p:spPr>
          <a:xfrm>
            <a:off x="9268296" y="2786587"/>
            <a:ext cx="1534846"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August 31, 2021</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56600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6BDC24F1-316E-42F5-A989-2D364F62323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2503" y="1375673"/>
            <a:ext cx="7406994" cy="4848807"/>
          </a:xfrm>
          <a:prstGeom prst="rect">
            <a:avLst/>
          </a:prstGeom>
        </p:spPr>
      </p:pic>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lang="zh-CN" altLang="en-US"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MODEL</a:t>
            </a:r>
          </a:p>
        </p:txBody>
      </p:sp>
      <p:sp>
        <p:nvSpPr>
          <p:cNvPr id="3" name="灯片编号占位符 2">
            <a:extLst>
              <a:ext uri="{FF2B5EF4-FFF2-40B4-BE49-F238E27FC236}">
                <a16:creationId xmlns:a16="http://schemas.microsoft.com/office/drawing/2014/main" id="{3E74291F-AFDF-4970-9EDD-66B5EC4F71F3}"/>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10</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989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lang="zh-CN" altLang="en-US"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MODEL</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11</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4D78A43-F20D-443C-A81C-36E58698DDE2}"/>
              </a:ext>
            </a:extLst>
          </p:cNvPr>
          <p:cNvPicPr>
            <a:picLocks noChangeAspect="1"/>
          </p:cNvPicPr>
          <p:nvPr/>
        </p:nvPicPr>
        <p:blipFill>
          <a:blip r:embed="rId4"/>
          <a:stretch>
            <a:fillRect/>
          </a:stretch>
        </p:blipFill>
        <p:spPr>
          <a:xfrm>
            <a:off x="857391" y="3265466"/>
            <a:ext cx="4648059" cy="1167683"/>
          </a:xfrm>
          <a:prstGeom prst="rect">
            <a:avLst/>
          </a:prstGeom>
        </p:spPr>
      </p:pic>
      <p:sp>
        <p:nvSpPr>
          <p:cNvPr id="6" name="文本框 5">
            <a:extLst>
              <a:ext uri="{FF2B5EF4-FFF2-40B4-BE49-F238E27FC236}">
                <a16:creationId xmlns:a16="http://schemas.microsoft.com/office/drawing/2014/main" id="{91E8D98E-4433-43F0-A0E7-E62FE5738F91}"/>
              </a:ext>
            </a:extLst>
          </p:cNvPr>
          <p:cNvSpPr txBox="1"/>
          <p:nvPr/>
        </p:nvSpPr>
        <p:spPr>
          <a:xfrm>
            <a:off x="542688" y="1481549"/>
            <a:ext cx="466644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Federated Learning Task</a:t>
            </a:r>
            <a:endParaRPr lang="zh-CN" altLang="en-US" sz="32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66C53C0A-9D9A-40D7-BD63-772C3F9BC784}"/>
              </a:ext>
            </a:extLst>
          </p:cNvPr>
          <p:cNvSpPr txBox="1"/>
          <p:nvPr/>
        </p:nvSpPr>
        <p:spPr>
          <a:xfrm>
            <a:off x="542688" y="2177510"/>
            <a:ext cx="5934804" cy="707886"/>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The training process of FL can be regarded as solving the following optimization problem:</a:t>
            </a:r>
            <a:endParaRPr lang="zh-CN" altLang="en-US" sz="2000"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3F97FC08-98B4-422B-ADD3-AF4B692B2F6B}"/>
              </a:ext>
            </a:extLst>
          </p:cNvPr>
          <p:cNvPicPr>
            <a:picLocks noChangeAspect="1"/>
          </p:cNvPicPr>
          <p:nvPr/>
        </p:nvPicPr>
        <p:blipFill>
          <a:blip r:embed="rId5"/>
          <a:stretch>
            <a:fillRect/>
          </a:stretch>
        </p:blipFill>
        <p:spPr>
          <a:xfrm>
            <a:off x="794486" y="4813219"/>
            <a:ext cx="1421664" cy="369493"/>
          </a:xfrm>
          <a:prstGeom prst="rect">
            <a:avLst/>
          </a:prstGeom>
        </p:spPr>
      </p:pic>
      <p:sp>
        <p:nvSpPr>
          <p:cNvPr id="22" name="文本框 21">
            <a:extLst>
              <a:ext uri="{FF2B5EF4-FFF2-40B4-BE49-F238E27FC236}">
                <a16:creationId xmlns:a16="http://schemas.microsoft.com/office/drawing/2014/main" id="{2945F854-1B32-4AEB-97C3-7FAFA53FD4B4}"/>
              </a:ext>
            </a:extLst>
          </p:cNvPr>
          <p:cNvSpPr txBox="1"/>
          <p:nvPr/>
        </p:nvSpPr>
        <p:spPr>
          <a:xfrm>
            <a:off x="2185885" y="4791613"/>
            <a:ext cx="605085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denotes the total number of data samples held by all users. </a:t>
            </a:r>
            <a:endParaRPr lang="zh-CN" altLang="en-US" sz="2000" dirty="0">
              <a:latin typeface="Times New Roman" panose="02020603050405020304" pitchFamily="18" charset="0"/>
              <a:cs typeface="Times New Roman" panose="02020603050405020304" pitchFamily="18" charset="0"/>
            </a:endParaRPr>
          </a:p>
        </p:txBody>
      </p:sp>
      <p:pic>
        <p:nvPicPr>
          <p:cNvPr id="23" name="图片 22">
            <a:extLst>
              <a:ext uri="{FF2B5EF4-FFF2-40B4-BE49-F238E27FC236}">
                <a16:creationId xmlns:a16="http://schemas.microsoft.com/office/drawing/2014/main" id="{5A4ACE4F-B421-4A2E-8527-D594D647D964}"/>
              </a:ext>
            </a:extLst>
          </p:cNvPr>
          <p:cNvPicPr>
            <a:picLocks noChangeAspect="1"/>
          </p:cNvPicPr>
          <p:nvPr/>
        </p:nvPicPr>
        <p:blipFill>
          <a:blip r:embed="rId6"/>
          <a:stretch>
            <a:fillRect/>
          </a:stretch>
        </p:blipFill>
        <p:spPr>
          <a:xfrm>
            <a:off x="794486" y="5361739"/>
            <a:ext cx="523003" cy="363828"/>
          </a:xfrm>
          <a:prstGeom prst="rect">
            <a:avLst/>
          </a:prstGeom>
        </p:spPr>
      </p:pic>
      <p:sp>
        <p:nvSpPr>
          <p:cNvPr id="24" name="文本框 23">
            <a:extLst>
              <a:ext uri="{FF2B5EF4-FFF2-40B4-BE49-F238E27FC236}">
                <a16:creationId xmlns:a16="http://schemas.microsoft.com/office/drawing/2014/main" id="{33C5C836-73FF-4A51-9B9A-06AABA8C2EE6}"/>
              </a:ext>
            </a:extLst>
          </p:cNvPr>
          <p:cNvSpPr txBox="1"/>
          <p:nvPr/>
        </p:nvSpPr>
        <p:spPr>
          <a:xfrm>
            <a:off x="1317489" y="5350132"/>
            <a:ext cx="777849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represents the global model in the training process after server aggregation.</a:t>
            </a:r>
            <a:endParaRPr lang="zh-CN" altLang="en-US" sz="2000" dirty="0">
              <a:latin typeface="Times New Roman" panose="02020603050405020304" pitchFamily="18" charset="0"/>
              <a:cs typeface="Times New Roman" panose="02020603050405020304" pitchFamily="18" charset="0"/>
            </a:endParaRPr>
          </a:p>
        </p:txBody>
      </p:sp>
      <p:pic>
        <p:nvPicPr>
          <p:cNvPr id="25" name="图片 24">
            <a:extLst>
              <a:ext uri="{FF2B5EF4-FFF2-40B4-BE49-F238E27FC236}">
                <a16:creationId xmlns:a16="http://schemas.microsoft.com/office/drawing/2014/main" id="{E1C37AEF-9252-43E5-9F7B-1C4D297E5F3A}"/>
              </a:ext>
            </a:extLst>
          </p:cNvPr>
          <p:cNvPicPr>
            <a:picLocks noChangeAspect="1"/>
          </p:cNvPicPr>
          <p:nvPr/>
        </p:nvPicPr>
        <p:blipFill>
          <a:blip r:embed="rId7"/>
          <a:stretch>
            <a:fillRect/>
          </a:stretch>
        </p:blipFill>
        <p:spPr>
          <a:xfrm>
            <a:off x="794486" y="5904594"/>
            <a:ext cx="1724052" cy="363829"/>
          </a:xfrm>
          <a:prstGeom prst="rect">
            <a:avLst/>
          </a:prstGeom>
        </p:spPr>
      </p:pic>
      <p:sp>
        <p:nvSpPr>
          <p:cNvPr id="26" name="文本框 25">
            <a:extLst>
              <a:ext uri="{FF2B5EF4-FFF2-40B4-BE49-F238E27FC236}">
                <a16:creationId xmlns:a16="http://schemas.microsoft.com/office/drawing/2014/main" id="{5B0D7B34-F8E1-42B8-B702-B2FE8E478461}"/>
              </a:ext>
            </a:extLst>
          </p:cNvPr>
          <p:cNvSpPr txBox="1"/>
          <p:nvPr/>
        </p:nvSpPr>
        <p:spPr>
          <a:xfrm>
            <a:off x="2491457" y="5868313"/>
            <a:ext cx="338799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represents the loss function.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270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lang="zh-CN" altLang="en-US"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MODEL</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12</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1E8D98E-4433-43F0-A0E7-E62FE5738F91}"/>
              </a:ext>
            </a:extLst>
          </p:cNvPr>
          <p:cNvSpPr txBox="1"/>
          <p:nvPr/>
        </p:nvSpPr>
        <p:spPr>
          <a:xfrm>
            <a:off x="542688" y="1480339"/>
            <a:ext cx="470241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Federated Learning Model</a:t>
            </a:r>
            <a:endParaRPr lang="zh-CN" altLang="en-US" sz="32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09B031C4-AFFD-4208-8E7C-2A9E75CCFABF}"/>
              </a:ext>
            </a:extLst>
          </p:cNvPr>
          <p:cNvSpPr txBox="1"/>
          <p:nvPr/>
        </p:nvSpPr>
        <p:spPr>
          <a:xfrm>
            <a:off x="731520" y="2480785"/>
            <a:ext cx="320649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Global Aggregation Process:</a:t>
            </a:r>
            <a:endParaRPr lang="zh-CN" altLang="en-US" sz="2000"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4909D374-E2AC-4849-ADB8-62BD572A098B}"/>
              </a:ext>
            </a:extLst>
          </p:cNvPr>
          <p:cNvPicPr>
            <a:picLocks noChangeAspect="1"/>
          </p:cNvPicPr>
          <p:nvPr/>
        </p:nvPicPr>
        <p:blipFill>
          <a:blip r:embed="rId4"/>
          <a:stretch>
            <a:fillRect/>
          </a:stretch>
        </p:blipFill>
        <p:spPr>
          <a:xfrm>
            <a:off x="1651543" y="3252872"/>
            <a:ext cx="4005546" cy="1043870"/>
          </a:xfrm>
          <a:prstGeom prst="rect">
            <a:avLst/>
          </a:prstGeom>
        </p:spPr>
      </p:pic>
      <p:grpSp>
        <p:nvGrpSpPr>
          <p:cNvPr id="27" name="组合 26">
            <a:extLst>
              <a:ext uri="{FF2B5EF4-FFF2-40B4-BE49-F238E27FC236}">
                <a16:creationId xmlns:a16="http://schemas.microsoft.com/office/drawing/2014/main" id="{8349DFC5-F4DF-4712-A77F-DFF92FE03E9C}"/>
              </a:ext>
            </a:extLst>
          </p:cNvPr>
          <p:cNvGrpSpPr/>
          <p:nvPr/>
        </p:nvGrpSpPr>
        <p:grpSpPr>
          <a:xfrm>
            <a:off x="731520" y="4817967"/>
            <a:ext cx="6355080" cy="400110"/>
            <a:chOff x="731520" y="4720769"/>
            <a:chExt cx="6355080" cy="400110"/>
          </a:xfrm>
        </p:grpSpPr>
        <p:pic>
          <p:nvPicPr>
            <p:cNvPr id="15" name="图片 14">
              <a:extLst>
                <a:ext uri="{FF2B5EF4-FFF2-40B4-BE49-F238E27FC236}">
                  <a16:creationId xmlns:a16="http://schemas.microsoft.com/office/drawing/2014/main" id="{C2F8B0BE-6783-4482-B80D-8DDFA5DDBAD7}"/>
                </a:ext>
              </a:extLst>
            </p:cNvPr>
            <p:cNvPicPr>
              <a:picLocks noChangeAspect="1"/>
            </p:cNvPicPr>
            <p:nvPr/>
          </p:nvPicPr>
          <p:blipFill>
            <a:blip r:embed="rId5"/>
            <a:stretch>
              <a:fillRect/>
            </a:stretch>
          </p:blipFill>
          <p:spPr>
            <a:xfrm>
              <a:off x="731520" y="4736122"/>
              <a:ext cx="500234" cy="369404"/>
            </a:xfrm>
            <a:prstGeom prst="rect">
              <a:avLst/>
            </a:prstGeom>
          </p:spPr>
        </p:pic>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E0F81D45-E7C0-41E5-A153-7AF6A5E707EC}"/>
                    </a:ext>
                  </a:extLst>
                </p:cNvPr>
                <p:cNvSpPr txBox="1"/>
                <p:nvPr/>
              </p:nvSpPr>
              <p:spPr>
                <a:xfrm>
                  <a:off x="1181056" y="4720769"/>
                  <a:ext cx="590554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denotes the local model obtained by user </a:t>
                  </a:r>
                  <a14:m>
                    <m:oMath xmlns:m="http://schemas.openxmlformats.org/officeDocument/2006/math">
                      <m:r>
                        <a:rPr lang="en-US" altLang="zh-CN" sz="2000" b="0" i="1" smtClean="0">
                          <a:latin typeface="Cambria Math" panose="02040503050406030204" pitchFamily="18" charset="0"/>
                        </a:rPr>
                        <m:t>𝑖</m:t>
                      </m:r>
                    </m:oMath>
                  </a14:m>
                  <a:r>
                    <a:rPr lang="en-US" altLang="zh-CN" sz="2000" dirty="0">
                      <a:latin typeface="Times New Roman" panose="02020603050405020304" pitchFamily="18" charset="0"/>
                      <a:cs typeface="Times New Roman" panose="02020603050405020304" pitchFamily="18" charset="0"/>
                    </a:rPr>
                    <a:t> at round </a:t>
                  </a:r>
                  <a14:m>
                    <m:oMath xmlns:m="http://schemas.openxmlformats.org/officeDocument/2006/math">
                      <m:r>
                        <a:rPr lang="zh-CN" altLang="en-US" sz="2000" i="1" smtClean="0">
                          <a:latin typeface="Cambria Math" panose="02040503050406030204" pitchFamily="18" charset="0"/>
                        </a:rPr>
                        <m:t>𝜇</m:t>
                      </m:r>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E0F81D45-E7C0-41E5-A153-7AF6A5E707EC}"/>
                    </a:ext>
                  </a:extLst>
                </p:cNvPr>
                <p:cNvSpPr txBox="1">
                  <a:spLocks noRot="1" noChangeAspect="1" noMove="1" noResize="1" noEditPoints="1" noAdjustHandles="1" noChangeArrowheads="1" noChangeShapeType="1" noTextEdit="1"/>
                </p:cNvSpPr>
                <p:nvPr/>
              </p:nvSpPr>
              <p:spPr>
                <a:xfrm>
                  <a:off x="1181056" y="4720769"/>
                  <a:ext cx="5905544" cy="400110"/>
                </a:xfrm>
                <a:prstGeom prst="rect">
                  <a:avLst/>
                </a:prstGeom>
                <a:blipFill>
                  <a:blip r:embed="rId6"/>
                  <a:stretch>
                    <a:fillRect l="-1135" t="-7576" b="-25758"/>
                  </a:stretch>
                </a:blipFill>
              </p:spPr>
              <p:txBody>
                <a:bodyPr/>
                <a:lstStyle/>
                <a:p>
                  <a:r>
                    <a:rPr lang="zh-CN" altLang="en-US">
                      <a:noFill/>
                    </a:rPr>
                    <a:t> </a:t>
                  </a:r>
                </a:p>
              </p:txBody>
            </p:sp>
          </mc:Fallback>
        </mc:AlternateContent>
      </p:grpSp>
      <p:grpSp>
        <p:nvGrpSpPr>
          <p:cNvPr id="20" name="组合 19">
            <a:extLst>
              <a:ext uri="{FF2B5EF4-FFF2-40B4-BE49-F238E27FC236}">
                <a16:creationId xmlns:a16="http://schemas.microsoft.com/office/drawing/2014/main" id="{89780E5D-6D06-4508-8F6C-A4B4391FCDB0}"/>
              </a:ext>
            </a:extLst>
          </p:cNvPr>
          <p:cNvGrpSpPr/>
          <p:nvPr/>
        </p:nvGrpSpPr>
        <p:grpSpPr>
          <a:xfrm>
            <a:off x="731520" y="5425808"/>
            <a:ext cx="8489422" cy="400110"/>
            <a:chOff x="731520" y="5362308"/>
            <a:chExt cx="8489422" cy="400110"/>
          </a:xfrm>
        </p:grpSpPr>
        <p:pic>
          <p:nvPicPr>
            <p:cNvPr id="17" name="图片 16">
              <a:extLst>
                <a:ext uri="{FF2B5EF4-FFF2-40B4-BE49-F238E27FC236}">
                  <a16:creationId xmlns:a16="http://schemas.microsoft.com/office/drawing/2014/main" id="{941AF21D-E603-4038-9C88-48A5E6DE45D7}"/>
                </a:ext>
              </a:extLst>
            </p:cNvPr>
            <p:cNvPicPr>
              <a:picLocks noChangeAspect="1"/>
            </p:cNvPicPr>
            <p:nvPr/>
          </p:nvPicPr>
          <p:blipFill>
            <a:blip r:embed="rId7"/>
            <a:stretch>
              <a:fillRect/>
            </a:stretch>
          </p:blipFill>
          <p:spPr>
            <a:xfrm>
              <a:off x="731520" y="5377661"/>
              <a:ext cx="2970625" cy="369404"/>
            </a:xfrm>
            <a:prstGeom prst="rect">
              <a:avLst/>
            </a:prstGeom>
          </p:spPr>
        </p:pic>
        <p:sp>
          <p:nvSpPr>
            <p:cNvPr id="18" name="文本框 17">
              <a:extLst>
                <a:ext uri="{FF2B5EF4-FFF2-40B4-BE49-F238E27FC236}">
                  <a16:creationId xmlns:a16="http://schemas.microsoft.com/office/drawing/2014/main" id="{5C121F75-AD01-4CE9-99A3-D477EBE0A983}"/>
                </a:ext>
              </a:extLst>
            </p:cNvPr>
            <p:cNvSpPr txBox="1"/>
            <p:nvPr/>
          </p:nvSpPr>
          <p:spPr>
            <a:xfrm>
              <a:off x="3668228" y="5362308"/>
              <a:ext cx="387557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denotes the user’s scheduling vector,</a:t>
              </a:r>
              <a:endParaRPr lang="zh-CN" altLang="en-US" sz="2000"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D807D19D-5A73-4266-9C76-DC2E83BD7483}"/>
                </a:ext>
              </a:extLst>
            </p:cNvPr>
            <p:cNvPicPr>
              <a:picLocks noChangeAspect="1"/>
            </p:cNvPicPr>
            <p:nvPr/>
          </p:nvPicPr>
          <p:blipFill>
            <a:blip r:embed="rId8"/>
            <a:stretch>
              <a:fillRect/>
            </a:stretch>
          </p:blipFill>
          <p:spPr>
            <a:xfrm>
              <a:off x="7599914" y="5380173"/>
              <a:ext cx="1621028" cy="364381"/>
            </a:xfrm>
            <a:prstGeom prst="rect">
              <a:avLst/>
            </a:prstGeom>
          </p:spPr>
        </p:pic>
      </p:grpSp>
    </p:spTree>
    <p:extLst>
      <p:ext uri="{BB962C8B-B14F-4D97-AF65-F5344CB8AC3E}">
        <p14:creationId xmlns:p14="http://schemas.microsoft.com/office/powerpoint/2010/main" val="75628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lang="zh-CN" altLang="en-US"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MODEL</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13</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D860A952-2923-482F-8B38-42045885ED9A}"/>
              </a:ext>
            </a:extLst>
          </p:cNvPr>
          <p:cNvPicPr>
            <a:picLocks noChangeAspect="1"/>
          </p:cNvPicPr>
          <p:nvPr/>
        </p:nvPicPr>
        <p:blipFill>
          <a:blip r:embed="rId4"/>
          <a:stretch>
            <a:fillRect/>
          </a:stretch>
        </p:blipFill>
        <p:spPr>
          <a:xfrm>
            <a:off x="1353591" y="3299794"/>
            <a:ext cx="6344904" cy="1044428"/>
          </a:xfrm>
          <a:prstGeom prst="rect">
            <a:avLst/>
          </a:prstGeom>
        </p:spPr>
      </p:pic>
      <p:grpSp>
        <p:nvGrpSpPr>
          <p:cNvPr id="22" name="组合 21">
            <a:extLst>
              <a:ext uri="{FF2B5EF4-FFF2-40B4-BE49-F238E27FC236}">
                <a16:creationId xmlns:a16="http://schemas.microsoft.com/office/drawing/2014/main" id="{BD64759C-1A40-45ED-B3D6-A7B663BF0418}"/>
              </a:ext>
            </a:extLst>
          </p:cNvPr>
          <p:cNvGrpSpPr/>
          <p:nvPr/>
        </p:nvGrpSpPr>
        <p:grpSpPr>
          <a:xfrm>
            <a:off x="731520" y="4700101"/>
            <a:ext cx="2283164" cy="400110"/>
            <a:chOff x="731520" y="4700101"/>
            <a:chExt cx="2283164" cy="400110"/>
          </a:xfrm>
        </p:grpSpPr>
        <p:pic>
          <p:nvPicPr>
            <p:cNvPr id="7" name="图片 6">
              <a:extLst>
                <a:ext uri="{FF2B5EF4-FFF2-40B4-BE49-F238E27FC236}">
                  <a16:creationId xmlns:a16="http://schemas.microsoft.com/office/drawing/2014/main" id="{7D38D936-9A1B-4D10-8975-BD66D5A89627}"/>
                </a:ext>
              </a:extLst>
            </p:cNvPr>
            <p:cNvPicPr>
              <a:picLocks noChangeAspect="1"/>
            </p:cNvPicPr>
            <p:nvPr/>
          </p:nvPicPr>
          <p:blipFill>
            <a:blip r:embed="rId5"/>
            <a:stretch>
              <a:fillRect/>
            </a:stretch>
          </p:blipFill>
          <p:spPr>
            <a:xfrm>
              <a:off x="731520" y="4744497"/>
              <a:ext cx="257810" cy="311318"/>
            </a:xfrm>
            <a:prstGeom prst="rect">
              <a:avLst/>
            </a:prstGeom>
          </p:spPr>
        </p:pic>
        <p:sp>
          <p:nvSpPr>
            <p:cNvPr id="15" name="文本框 14">
              <a:extLst>
                <a:ext uri="{FF2B5EF4-FFF2-40B4-BE49-F238E27FC236}">
                  <a16:creationId xmlns:a16="http://schemas.microsoft.com/office/drawing/2014/main" id="{E3813542-3EE3-4C38-B07C-A98F5E886353}"/>
                </a:ext>
              </a:extLst>
            </p:cNvPr>
            <p:cNvSpPr txBox="1"/>
            <p:nvPr/>
          </p:nvSpPr>
          <p:spPr>
            <a:xfrm>
              <a:off x="937080" y="4700101"/>
              <a:ext cx="2077604"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is the learning rate.</a:t>
              </a:r>
              <a:endParaRPr lang="zh-CN" altLang="en-US" sz="2000" dirty="0">
                <a:latin typeface="Times New Roman" panose="02020603050405020304" pitchFamily="18" charset="0"/>
                <a:cs typeface="Times New Roman" panose="02020603050405020304" pitchFamily="18" charset="0"/>
              </a:endParaRPr>
            </a:p>
          </p:txBody>
        </p:sp>
      </p:grpSp>
      <p:grpSp>
        <p:nvGrpSpPr>
          <p:cNvPr id="21" name="组合 20">
            <a:extLst>
              <a:ext uri="{FF2B5EF4-FFF2-40B4-BE49-F238E27FC236}">
                <a16:creationId xmlns:a16="http://schemas.microsoft.com/office/drawing/2014/main" id="{B573A08B-5175-4E1F-945E-6DA76DBAAA04}"/>
              </a:ext>
            </a:extLst>
          </p:cNvPr>
          <p:cNvGrpSpPr/>
          <p:nvPr/>
        </p:nvGrpSpPr>
        <p:grpSpPr>
          <a:xfrm>
            <a:off x="731520" y="5334140"/>
            <a:ext cx="7165184" cy="400110"/>
            <a:chOff x="731520" y="5334140"/>
            <a:chExt cx="7165184" cy="400110"/>
          </a:xfrm>
        </p:grpSpPr>
        <p:pic>
          <p:nvPicPr>
            <p:cNvPr id="16" name="图片 15">
              <a:extLst>
                <a:ext uri="{FF2B5EF4-FFF2-40B4-BE49-F238E27FC236}">
                  <a16:creationId xmlns:a16="http://schemas.microsoft.com/office/drawing/2014/main" id="{506EF640-6ACD-47E3-800A-E79D1576EFCE}"/>
                </a:ext>
              </a:extLst>
            </p:cNvPr>
            <p:cNvPicPr>
              <a:picLocks noChangeAspect="1"/>
            </p:cNvPicPr>
            <p:nvPr/>
          </p:nvPicPr>
          <p:blipFill>
            <a:blip r:embed="rId6"/>
            <a:stretch>
              <a:fillRect/>
            </a:stretch>
          </p:blipFill>
          <p:spPr>
            <a:xfrm>
              <a:off x="731520" y="5380020"/>
              <a:ext cx="1863962" cy="308350"/>
            </a:xfrm>
            <a:prstGeom prst="rect">
              <a:avLst/>
            </a:prstGeom>
          </p:spPr>
        </p:pic>
        <p:sp>
          <p:nvSpPr>
            <p:cNvPr id="17" name="文本框 16">
              <a:extLst>
                <a:ext uri="{FF2B5EF4-FFF2-40B4-BE49-F238E27FC236}">
                  <a16:creationId xmlns:a16="http://schemas.microsoft.com/office/drawing/2014/main" id="{FB65DB32-F085-46CD-B5A1-E7DEE59CA438}"/>
                </a:ext>
              </a:extLst>
            </p:cNvPr>
            <p:cNvSpPr txBox="1"/>
            <p:nvPr/>
          </p:nvSpPr>
          <p:spPr>
            <a:xfrm>
              <a:off x="2544572" y="5334140"/>
              <a:ext cx="482990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is the gradient of loss function with respect to </a:t>
              </a:r>
              <a:endParaRPr lang="zh-CN" altLang="en-US" sz="2000" dirty="0">
                <a:latin typeface="Times New Roman" panose="02020603050405020304" pitchFamily="18" charset="0"/>
                <a:cs typeface="Times New Roman" panose="02020603050405020304" pitchFamily="18" charset="0"/>
              </a:endParaRPr>
            </a:p>
          </p:txBody>
        </p:sp>
        <p:pic>
          <p:nvPicPr>
            <p:cNvPr id="18" name="图片 17">
              <a:extLst>
                <a:ext uri="{FF2B5EF4-FFF2-40B4-BE49-F238E27FC236}">
                  <a16:creationId xmlns:a16="http://schemas.microsoft.com/office/drawing/2014/main" id="{20DB06EB-0E11-4A09-AF90-78C3707CB86E}"/>
                </a:ext>
              </a:extLst>
            </p:cNvPr>
            <p:cNvPicPr>
              <a:picLocks noChangeAspect="1"/>
            </p:cNvPicPr>
            <p:nvPr/>
          </p:nvPicPr>
          <p:blipFill>
            <a:blip r:embed="rId7"/>
            <a:stretch>
              <a:fillRect/>
            </a:stretch>
          </p:blipFill>
          <p:spPr>
            <a:xfrm>
              <a:off x="7321364" y="5377284"/>
              <a:ext cx="575340" cy="313822"/>
            </a:xfrm>
            <a:prstGeom prst="rect">
              <a:avLst/>
            </a:prstGeom>
          </p:spPr>
        </p:pic>
      </p:grpSp>
      <p:sp>
        <p:nvSpPr>
          <p:cNvPr id="19" name="文本框 18">
            <a:extLst>
              <a:ext uri="{FF2B5EF4-FFF2-40B4-BE49-F238E27FC236}">
                <a16:creationId xmlns:a16="http://schemas.microsoft.com/office/drawing/2014/main" id="{AF268EA5-DA7E-4EF2-B1B9-046A201108C8}"/>
              </a:ext>
            </a:extLst>
          </p:cNvPr>
          <p:cNvSpPr txBox="1"/>
          <p:nvPr/>
        </p:nvSpPr>
        <p:spPr>
          <a:xfrm>
            <a:off x="542688" y="1480339"/>
            <a:ext cx="470241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Federated Learning Model</a:t>
            </a:r>
            <a:endParaRPr lang="zh-CN" altLang="en-US" sz="32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A9622993-7036-4A3B-804B-59102667CF82}"/>
              </a:ext>
            </a:extLst>
          </p:cNvPr>
          <p:cNvSpPr txBox="1"/>
          <p:nvPr/>
        </p:nvSpPr>
        <p:spPr>
          <a:xfrm>
            <a:off x="731520" y="2480785"/>
            <a:ext cx="320649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Local Training Process: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3377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lang="zh-CN" altLang="en-US"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MODEL</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14</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412DEF0A-BACB-4EC7-8C19-0F7477EB777F}"/>
              </a:ext>
            </a:extLst>
          </p:cNvPr>
          <p:cNvPicPr>
            <a:picLocks noChangeAspect="1"/>
          </p:cNvPicPr>
          <p:nvPr/>
        </p:nvPicPr>
        <p:blipFill>
          <a:blip r:embed="rId4"/>
          <a:stretch>
            <a:fillRect/>
          </a:stretch>
        </p:blipFill>
        <p:spPr>
          <a:xfrm>
            <a:off x="1277354" y="2785744"/>
            <a:ext cx="6370435" cy="1140177"/>
          </a:xfrm>
          <a:prstGeom prst="rect">
            <a:avLst/>
          </a:prstGeom>
        </p:spPr>
      </p:pic>
      <p:grpSp>
        <p:nvGrpSpPr>
          <p:cNvPr id="29" name="组合 28">
            <a:extLst>
              <a:ext uri="{FF2B5EF4-FFF2-40B4-BE49-F238E27FC236}">
                <a16:creationId xmlns:a16="http://schemas.microsoft.com/office/drawing/2014/main" id="{9B1A433E-6FED-4ECB-9577-6926A75047A3}"/>
              </a:ext>
            </a:extLst>
          </p:cNvPr>
          <p:cNvGrpSpPr/>
          <p:nvPr/>
        </p:nvGrpSpPr>
        <p:grpSpPr>
          <a:xfrm>
            <a:off x="730509" y="4332458"/>
            <a:ext cx="4093528" cy="400110"/>
            <a:chOff x="654309" y="4360697"/>
            <a:chExt cx="4093528" cy="400110"/>
          </a:xfrm>
        </p:grpSpPr>
        <p:sp>
          <p:nvSpPr>
            <p:cNvPr id="4" name="文本框 3">
              <a:extLst>
                <a:ext uri="{FF2B5EF4-FFF2-40B4-BE49-F238E27FC236}">
                  <a16:creationId xmlns:a16="http://schemas.microsoft.com/office/drawing/2014/main" id="{814A11EB-A4E9-4BDA-AFC9-376DD1DD94EB}"/>
                </a:ext>
              </a:extLst>
            </p:cNvPr>
            <p:cNvSpPr txBox="1"/>
            <p:nvPr/>
          </p:nvSpPr>
          <p:spPr>
            <a:xfrm>
              <a:off x="846397" y="4360697"/>
              <a:ext cx="3901440"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is the total resource block available.</a:t>
              </a:r>
              <a:endParaRPr lang="zh-CN" altLang="en-US" sz="2000" dirty="0">
                <a:latin typeface="Times New Roman" panose="02020603050405020304" pitchFamily="18" charset="0"/>
                <a:cs typeface="Times New Roman" panose="02020603050405020304" pitchFamily="18" charset="0"/>
              </a:endParaRPr>
            </a:p>
          </p:txBody>
        </p:sp>
        <p:pic>
          <p:nvPicPr>
            <p:cNvPr id="19" name="图片 18">
              <a:extLst>
                <a:ext uri="{FF2B5EF4-FFF2-40B4-BE49-F238E27FC236}">
                  <a16:creationId xmlns:a16="http://schemas.microsoft.com/office/drawing/2014/main" id="{906DED81-D1D8-4706-B0F7-E5A7C2CA9344}"/>
                </a:ext>
              </a:extLst>
            </p:cNvPr>
            <p:cNvPicPr>
              <a:picLocks noChangeAspect="1"/>
            </p:cNvPicPr>
            <p:nvPr/>
          </p:nvPicPr>
          <p:blipFill>
            <a:blip r:embed="rId5"/>
            <a:stretch>
              <a:fillRect/>
            </a:stretch>
          </p:blipFill>
          <p:spPr>
            <a:xfrm>
              <a:off x="654309" y="4445968"/>
              <a:ext cx="217487" cy="229569"/>
            </a:xfrm>
            <a:prstGeom prst="rect">
              <a:avLst/>
            </a:prstGeom>
          </p:spPr>
        </p:pic>
      </p:grpSp>
      <p:grpSp>
        <p:nvGrpSpPr>
          <p:cNvPr id="30" name="组合 29">
            <a:extLst>
              <a:ext uri="{FF2B5EF4-FFF2-40B4-BE49-F238E27FC236}">
                <a16:creationId xmlns:a16="http://schemas.microsoft.com/office/drawing/2014/main" id="{65FA5B2B-63B4-449D-8B54-A6145910FBFE}"/>
              </a:ext>
            </a:extLst>
          </p:cNvPr>
          <p:cNvGrpSpPr/>
          <p:nvPr/>
        </p:nvGrpSpPr>
        <p:grpSpPr>
          <a:xfrm>
            <a:off x="730509" y="4819979"/>
            <a:ext cx="3314622" cy="400110"/>
            <a:chOff x="654309" y="4833312"/>
            <a:chExt cx="3314622" cy="400110"/>
          </a:xfrm>
        </p:grpSpPr>
        <p:pic>
          <p:nvPicPr>
            <p:cNvPr id="20" name="图片 19">
              <a:extLst>
                <a:ext uri="{FF2B5EF4-FFF2-40B4-BE49-F238E27FC236}">
                  <a16:creationId xmlns:a16="http://schemas.microsoft.com/office/drawing/2014/main" id="{EEA0ED4D-BB3C-45C9-B933-EC0CFA266229}"/>
                </a:ext>
              </a:extLst>
            </p:cNvPr>
            <p:cNvPicPr>
              <a:picLocks noChangeAspect="1"/>
            </p:cNvPicPr>
            <p:nvPr/>
          </p:nvPicPr>
          <p:blipFill>
            <a:blip r:embed="rId6"/>
            <a:stretch>
              <a:fillRect/>
            </a:stretch>
          </p:blipFill>
          <p:spPr>
            <a:xfrm>
              <a:off x="654309" y="4918088"/>
              <a:ext cx="223121" cy="230558"/>
            </a:xfrm>
            <a:prstGeom prst="rect">
              <a:avLst/>
            </a:prstGeom>
          </p:spPr>
        </p:pic>
        <p:sp>
          <p:nvSpPr>
            <p:cNvPr id="21" name="文本框 20">
              <a:extLst>
                <a:ext uri="{FF2B5EF4-FFF2-40B4-BE49-F238E27FC236}">
                  <a16:creationId xmlns:a16="http://schemas.microsoft.com/office/drawing/2014/main" id="{79150771-3E3E-4523-8D23-40EB88498087}"/>
                </a:ext>
              </a:extLst>
            </p:cNvPr>
            <p:cNvSpPr txBox="1"/>
            <p:nvPr/>
          </p:nvSpPr>
          <p:spPr>
            <a:xfrm>
              <a:off x="859353" y="4833312"/>
              <a:ext cx="310957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is the transmit power of user.</a:t>
              </a:r>
              <a:endParaRPr lang="zh-CN" altLang="en-US" sz="2000" dirty="0">
                <a:latin typeface="Times New Roman" panose="02020603050405020304" pitchFamily="18" charset="0"/>
                <a:cs typeface="Times New Roman" panose="02020603050405020304" pitchFamily="18" charset="0"/>
              </a:endParaRPr>
            </a:p>
          </p:txBody>
        </p:sp>
      </p:grpSp>
      <p:grpSp>
        <p:nvGrpSpPr>
          <p:cNvPr id="31" name="组合 30">
            <a:extLst>
              <a:ext uri="{FF2B5EF4-FFF2-40B4-BE49-F238E27FC236}">
                <a16:creationId xmlns:a16="http://schemas.microsoft.com/office/drawing/2014/main" id="{6D22C6F2-010E-483B-BA5E-1F063AFD88AA}"/>
              </a:ext>
            </a:extLst>
          </p:cNvPr>
          <p:cNvGrpSpPr/>
          <p:nvPr/>
        </p:nvGrpSpPr>
        <p:grpSpPr>
          <a:xfrm>
            <a:off x="730509" y="5307500"/>
            <a:ext cx="9372347" cy="400110"/>
            <a:chOff x="609853" y="5288421"/>
            <a:chExt cx="9372347" cy="400110"/>
          </a:xfrm>
        </p:grpSpPr>
        <p:pic>
          <p:nvPicPr>
            <p:cNvPr id="22" name="图片 21">
              <a:extLst>
                <a:ext uri="{FF2B5EF4-FFF2-40B4-BE49-F238E27FC236}">
                  <a16:creationId xmlns:a16="http://schemas.microsoft.com/office/drawing/2014/main" id="{15707E3A-0B59-470A-873F-8F1C5C2F99A8}"/>
                </a:ext>
              </a:extLst>
            </p:cNvPr>
            <p:cNvPicPr>
              <a:picLocks noChangeAspect="1"/>
            </p:cNvPicPr>
            <p:nvPr/>
          </p:nvPicPr>
          <p:blipFill>
            <a:blip r:embed="rId7"/>
            <a:stretch>
              <a:fillRect/>
            </a:stretch>
          </p:blipFill>
          <p:spPr>
            <a:xfrm>
              <a:off x="609853" y="5347237"/>
              <a:ext cx="2239962" cy="282478"/>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D3EE82E-90B8-445F-91D7-46BB01EDAE53}"/>
                    </a:ext>
                  </a:extLst>
                </p:cNvPr>
                <p:cNvSpPr txBox="1"/>
                <p:nvPr/>
              </p:nvSpPr>
              <p:spPr>
                <a:xfrm>
                  <a:off x="2849815" y="5288421"/>
                  <a:ext cx="554333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is the resource allocation vector of user </a:t>
                  </a:r>
                  <a14:m>
                    <m:oMath xmlns:m="http://schemas.openxmlformats.org/officeDocument/2006/math">
                      <m:r>
                        <a:rPr lang="en-US" altLang="zh-CN" sz="2000" i="1">
                          <a:latin typeface="Cambria Math" panose="02040503050406030204" pitchFamily="18" charset="0"/>
                        </a:rPr>
                        <m:t>𝑖</m:t>
                      </m:r>
                    </m:oMath>
                  </a14:m>
                  <a:r>
                    <a:rPr lang="en-US" altLang="zh-CN" sz="2000" dirty="0">
                      <a:latin typeface="Times New Roman" panose="02020603050405020304" pitchFamily="18" charset="0"/>
                      <a:cs typeface="Times New Roman" panose="02020603050405020304" pitchFamily="18" charset="0"/>
                    </a:rPr>
                    <a:t> at round </a:t>
                  </a:r>
                  <a14:m>
                    <m:oMath xmlns:m="http://schemas.openxmlformats.org/officeDocument/2006/math">
                      <m:r>
                        <a:rPr lang="zh-CN" altLang="en-US" sz="2000" i="1">
                          <a:latin typeface="Cambria Math" panose="02040503050406030204" pitchFamily="18" charset="0"/>
                        </a:rPr>
                        <m:t>𝜇</m:t>
                      </m:r>
                    </m:oMath>
                  </a14:m>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mc:Choice>
          <mc:Fallback xmlns="">
            <p:sp>
              <p:nvSpPr>
                <p:cNvPr id="23" name="文本框 22">
                  <a:extLst>
                    <a:ext uri="{FF2B5EF4-FFF2-40B4-BE49-F238E27FC236}">
                      <a16:creationId xmlns:a16="http://schemas.microsoft.com/office/drawing/2014/main" id="{ED3EE82E-90B8-445F-91D7-46BB01EDAE53}"/>
                    </a:ext>
                  </a:extLst>
                </p:cNvPr>
                <p:cNvSpPr txBox="1">
                  <a:spLocks noRot="1" noChangeAspect="1" noMove="1" noResize="1" noEditPoints="1" noAdjustHandles="1" noChangeArrowheads="1" noChangeShapeType="1" noTextEdit="1"/>
                </p:cNvSpPr>
                <p:nvPr/>
              </p:nvSpPr>
              <p:spPr>
                <a:xfrm>
                  <a:off x="2849815" y="5288421"/>
                  <a:ext cx="5543338" cy="400110"/>
                </a:xfrm>
                <a:prstGeom prst="rect">
                  <a:avLst/>
                </a:prstGeom>
                <a:blipFill>
                  <a:blip r:embed="rId8"/>
                  <a:stretch>
                    <a:fillRect l="-1099" t="-9231" r="-330" b="-27692"/>
                  </a:stretch>
                </a:blipFill>
              </p:spPr>
              <p:txBody>
                <a:bodyPr/>
                <a:lstStyle/>
                <a:p>
                  <a:r>
                    <a:rPr lang="zh-CN" altLang="en-US">
                      <a:noFill/>
                    </a:rPr>
                    <a:t> </a:t>
                  </a:r>
                </a:p>
              </p:txBody>
            </p:sp>
          </mc:Fallback>
        </mc:AlternateContent>
        <p:pic>
          <p:nvPicPr>
            <p:cNvPr id="24" name="图片 23">
              <a:extLst>
                <a:ext uri="{FF2B5EF4-FFF2-40B4-BE49-F238E27FC236}">
                  <a16:creationId xmlns:a16="http://schemas.microsoft.com/office/drawing/2014/main" id="{2448DCA4-3267-412F-BB76-F814F376E397}"/>
                </a:ext>
              </a:extLst>
            </p:cNvPr>
            <p:cNvPicPr>
              <a:picLocks noChangeAspect="1"/>
            </p:cNvPicPr>
            <p:nvPr/>
          </p:nvPicPr>
          <p:blipFill>
            <a:blip r:embed="rId9"/>
            <a:stretch>
              <a:fillRect/>
            </a:stretch>
          </p:blipFill>
          <p:spPr>
            <a:xfrm>
              <a:off x="8347112" y="5339259"/>
              <a:ext cx="1635088" cy="298435"/>
            </a:xfrm>
            <a:prstGeom prst="rect">
              <a:avLst/>
            </a:prstGeom>
          </p:spPr>
        </p:pic>
      </p:grpSp>
      <p:grpSp>
        <p:nvGrpSpPr>
          <p:cNvPr id="32" name="组合 31">
            <a:extLst>
              <a:ext uri="{FF2B5EF4-FFF2-40B4-BE49-F238E27FC236}">
                <a16:creationId xmlns:a16="http://schemas.microsoft.com/office/drawing/2014/main" id="{7F0D1FB3-AC80-457C-B119-18B784CC51EE}"/>
              </a:ext>
            </a:extLst>
          </p:cNvPr>
          <p:cNvGrpSpPr/>
          <p:nvPr/>
        </p:nvGrpSpPr>
        <p:grpSpPr>
          <a:xfrm>
            <a:off x="730509" y="5795022"/>
            <a:ext cx="4252052" cy="369332"/>
            <a:chOff x="609853" y="5795358"/>
            <a:chExt cx="4252052" cy="369332"/>
          </a:xfrm>
        </p:grpSpPr>
        <p:pic>
          <p:nvPicPr>
            <p:cNvPr id="25" name="图片 24">
              <a:extLst>
                <a:ext uri="{FF2B5EF4-FFF2-40B4-BE49-F238E27FC236}">
                  <a16:creationId xmlns:a16="http://schemas.microsoft.com/office/drawing/2014/main" id="{0F50B950-A755-4B9D-82B9-AA0E0BB71F95}"/>
                </a:ext>
              </a:extLst>
            </p:cNvPr>
            <p:cNvPicPr>
              <a:picLocks noChangeAspect="1"/>
            </p:cNvPicPr>
            <p:nvPr/>
          </p:nvPicPr>
          <p:blipFill>
            <a:blip r:embed="rId10"/>
            <a:stretch>
              <a:fillRect/>
            </a:stretch>
          </p:blipFill>
          <p:spPr>
            <a:xfrm>
              <a:off x="609853" y="5808757"/>
              <a:ext cx="499001" cy="342534"/>
            </a:xfrm>
            <a:prstGeom prst="rect">
              <a:avLst/>
            </a:prstGeom>
          </p:spPr>
        </p:pic>
        <p:sp>
          <p:nvSpPr>
            <p:cNvPr id="26" name="文本框 25">
              <a:extLst>
                <a:ext uri="{FF2B5EF4-FFF2-40B4-BE49-F238E27FC236}">
                  <a16:creationId xmlns:a16="http://schemas.microsoft.com/office/drawing/2014/main" id="{E1641000-CDA6-4737-94F1-F85EC24CA339}"/>
                </a:ext>
              </a:extLst>
            </p:cNvPr>
            <p:cNvSpPr txBox="1"/>
            <p:nvPr/>
          </p:nvSpPr>
          <p:spPr>
            <a:xfrm>
              <a:off x="1073328" y="5795358"/>
              <a:ext cx="3788577"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is the channel gain from the user to BS</a:t>
              </a:r>
              <a:endParaRPr lang="zh-CN" altLang="en-US" dirty="0">
                <a:latin typeface="Times New Roman" panose="02020603050405020304" pitchFamily="18" charset="0"/>
                <a:cs typeface="Times New Roman" panose="02020603050405020304" pitchFamily="18" charset="0"/>
              </a:endParaRPr>
            </a:p>
          </p:txBody>
        </p:sp>
      </p:grpSp>
      <p:sp>
        <p:nvSpPr>
          <p:cNvPr id="28" name="文本框 27">
            <a:extLst>
              <a:ext uri="{FF2B5EF4-FFF2-40B4-BE49-F238E27FC236}">
                <a16:creationId xmlns:a16="http://schemas.microsoft.com/office/drawing/2014/main" id="{9F6D32C3-E73C-4859-B2B9-621D4E22BD85}"/>
              </a:ext>
            </a:extLst>
          </p:cNvPr>
          <p:cNvSpPr txBox="1"/>
          <p:nvPr/>
        </p:nvSpPr>
        <p:spPr>
          <a:xfrm>
            <a:off x="542688" y="1480339"/>
            <a:ext cx="4010262"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Communication Model</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2243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lang="zh-CN" altLang="en-US"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MODEL</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15</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42BA9B0-B49C-4928-A383-7B0442BDB859}"/>
              </a:ext>
            </a:extLst>
          </p:cNvPr>
          <p:cNvSpPr txBox="1"/>
          <p:nvPr/>
        </p:nvSpPr>
        <p:spPr>
          <a:xfrm>
            <a:off x="659274" y="2296119"/>
            <a:ext cx="257251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Communication delay:</a:t>
            </a:r>
            <a:endParaRPr lang="zh-CN" altLang="en-US"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A560F377-106B-499F-AAB0-C65B05A053D2}"/>
              </a:ext>
            </a:extLst>
          </p:cNvPr>
          <p:cNvPicPr>
            <a:picLocks noChangeAspect="1"/>
          </p:cNvPicPr>
          <p:nvPr/>
        </p:nvPicPr>
        <p:blipFill>
          <a:blip r:embed="rId4"/>
          <a:stretch>
            <a:fillRect/>
          </a:stretch>
        </p:blipFill>
        <p:spPr>
          <a:xfrm>
            <a:off x="2491457" y="2700828"/>
            <a:ext cx="3075575" cy="985977"/>
          </a:xfrm>
          <a:prstGeom prst="rect">
            <a:avLst/>
          </a:prstGeom>
        </p:spPr>
      </p:pic>
      <p:sp>
        <p:nvSpPr>
          <p:cNvPr id="10" name="文本框 9">
            <a:extLst>
              <a:ext uri="{FF2B5EF4-FFF2-40B4-BE49-F238E27FC236}">
                <a16:creationId xmlns:a16="http://schemas.microsoft.com/office/drawing/2014/main" id="{0CBCDD28-BBD5-43E7-B23A-6EBA5BC356FF}"/>
              </a:ext>
            </a:extLst>
          </p:cNvPr>
          <p:cNvSpPr txBox="1"/>
          <p:nvPr/>
        </p:nvSpPr>
        <p:spPr>
          <a:xfrm>
            <a:off x="659274" y="3671405"/>
            <a:ext cx="327137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Maximum update delay:</a:t>
            </a:r>
            <a:endParaRPr lang="zh-CN" altLang="en-US" sz="2000"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379886B7-6B7F-4F50-BDCA-DD58EDFAB85B}"/>
              </a:ext>
            </a:extLst>
          </p:cNvPr>
          <p:cNvPicPr>
            <a:picLocks noChangeAspect="1"/>
          </p:cNvPicPr>
          <p:nvPr/>
        </p:nvPicPr>
        <p:blipFill>
          <a:blip r:embed="rId5"/>
          <a:stretch>
            <a:fillRect/>
          </a:stretch>
        </p:blipFill>
        <p:spPr>
          <a:xfrm>
            <a:off x="1828944" y="4166557"/>
            <a:ext cx="7797769" cy="700993"/>
          </a:xfrm>
          <a:prstGeom prst="rect">
            <a:avLst/>
          </a:prstGeom>
        </p:spPr>
      </p:pic>
      <p:grpSp>
        <p:nvGrpSpPr>
          <p:cNvPr id="32" name="组合 31">
            <a:extLst>
              <a:ext uri="{FF2B5EF4-FFF2-40B4-BE49-F238E27FC236}">
                <a16:creationId xmlns:a16="http://schemas.microsoft.com/office/drawing/2014/main" id="{AFA355EF-CE17-4E7E-9028-8D3D76BD09C4}"/>
              </a:ext>
            </a:extLst>
          </p:cNvPr>
          <p:cNvGrpSpPr/>
          <p:nvPr/>
        </p:nvGrpSpPr>
        <p:grpSpPr>
          <a:xfrm>
            <a:off x="767224" y="5057952"/>
            <a:ext cx="3592178" cy="400110"/>
            <a:chOff x="745888" y="5057952"/>
            <a:chExt cx="3592178" cy="400110"/>
          </a:xfrm>
        </p:grpSpPr>
        <p:pic>
          <p:nvPicPr>
            <p:cNvPr id="16" name="图片 15">
              <a:extLst>
                <a:ext uri="{FF2B5EF4-FFF2-40B4-BE49-F238E27FC236}">
                  <a16:creationId xmlns:a16="http://schemas.microsoft.com/office/drawing/2014/main" id="{3FF7FD63-A531-4385-9E46-DF1063B35FD2}"/>
                </a:ext>
              </a:extLst>
            </p:cNvPr>
            <p:cNvPicPr>
              <a:picLocks noChangeAspect="1"/>
            </p:cNvPicPr>
            <p:nvPr/>
          </p:nvPicPr>
          <p:blipFill>
            <a:blip r:embed="rId6"/>
            <a:stretch>
              <a:fillRect/>
            </a:stretch>
          </p:blipFill>
          <p:spPr>
            <a:xfrm>
              <a:off x="745888" y="5126420"/>
              <a:ext cx="219312" cy="263175"/>
            </a:xfrm>
            <a:prstGeom prst="rect">
              <a:avLst/>
            </a:prstGeom>
          </p:spPr>
        </p:pic>
        <p:sp>
          <p:nvSpPr>
            <p:cNvPr id="17" name="文本框 16">
              <a:extLst>
                <a:ext uri="{FF2B5EF4-FFF2-40B4-BE49-F238E27FC236}">
                  <a16:creationId xmlns:a16="http://schemas.microsoft.com/office/drawing/2014/main" id="{C4522DAD-3690-48B1-90BA-F358D0CC1065}"/>
                </a:ext>
              </a:extLst>
            </p:cNvPr>
            <p:cNvSpPr txBox="1"/>
            <p:nvPr/>
          </p:nvSpPr>
          <p:spPr>
            <a:xfrm>
              <a:off x="912707" y="5057952"/>
              <a:ext cx="3425359"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is the data size for transmitting.</a:t>
              </a:r>
              <a:endParaRPr lang="zh-CN" altLang="en-US" sz="2000" dirty="0">
                <a:latin typeface="Times New Roman" panose="02020603050405020304" pitchFamily="18" charset="0"/>
                <a:cs typeface="Times New Roman" panose="02020603050405020304" pitchFamily="18" charset="0"/>
              </a:endParaRPr>
            </a:p>
          </p:txBody>
        </p:sp>
      </p:grpSp>
      <p:grpSp>
        <p:nvGrpSpPr>
          <p:cNvPr id="33" name="组合 32">
            <a:extLst>
              <a:ext uri="{FF2B5EF4-FFF2-40B4-BE49-F238E27FC236}">
                <a16:creationId xmlns:a16="http://schemas.microsoft.com/office/drawing/2014/main" id="{9BF65583-47E6-4E86-8860-59E408249825}"/>
              </a:ext>
            </a:extLst>
          </p:cNvPr>
          <p:cNvGrpSpPr/>
          <p:nvPr/>
        </p:nvGrpSpPr>
        <p:grpSpPr>
          <a:xfrm>
            <a:off x="767224" y="5607125"/>
            <a:ext cx="8105688" cy="400110"/>
            <a:chOff x="665250" y="5556826"/>
            <a:chExt cx="8105688" cy="400110"/>
          </a:xfrm>
        </p:grpSpPr>
        <p:pic>
          <p:nvPicPr>
            <p:cNvPr id="18" name="图片 17">
              <a:extLst>
                <a:ext uri="{FF2B5EF4-FFF2-40B4-BE49-F238E27FC236}">
                  <a16:creationId xmlns:a16="http://schemas.microsoft.com/office/drawing/2014/main" id="{DEB7E2B8-E858-4293-86C4-F47951712BE4}"/>
                </a:ext>
              </a:extLst>
            </p:cNvPr>
            <p:cNvPicPr>
              <a:picLocks noChangeAspect="1"/>
            </p:cNvPicPr>
            <p:nvPr/>
          </p:nvPicPr>
          <p:blipFill>
            <a:blip r:embed="rId7"/>
            <a:stretch>
              <a:fillRect/>
            </a:stretch>
          </p:blipFill>
          <p:spPr>
            <a:xfrm>
              <a:off x="665250" y="5592538"/>
              <a:ext cx="2682250" cy="328687"/>
            </a:xfrm>
            <a:prstGeom prst="rect">
              <a:avLst/>
            </a:prstGeom>
          </p:spPr>
        </p:pic>
        <p:sp>
          <p:nvSpPr>
            <p:cNvPr id="27" name="文本框 26">
              <a:extLst>
                <a:ext uri="{FF2B5EF4-FFF2-40B4-BE49-F238E27FC236}">
                  <a16:creationId xmlns:a16="http://schemas.microsoft.com/office/drawing/2014/main" id="{76944BCA-AD7A-4B52-AC84-23CB89FC55DF}"/>
                </a:ext>
              </a:extLst>
            </p:cNvPr>
            <p:cNvSpPr txBox="1"/>
            <p:nvPr/>
          </p:nvSpPr>
          <p:spPr>
            <a:xfrm>
              <a:off x="3292455" y="5556826"/>
              <a:ext cx="5478483"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is a matrix composed of resource allocation vectors.</a:t>
              </a:r>
              <a:endParaRPr lang="zh-CN" altLang="en-US" sz="2000" dirty="0">
                <a:latin typeface="Times New Roman" panose="02020603050405020304" pitchFamily="18" charset="0"/>
                <a:cs typeface="Times New Roman" panose="02020603050405020304" pitchFamily="18" charset="0"/>
              </a:endParaRPr>
            </a:p>
          </p:txBody>
        </p:sp>
      </p:grpSp>
      <p:grpSp>
        <p:nvGrpSpPr>
          <p:cNvPr id="34" name="组合 33">
            <a:extLst>
              <a:ext uri="{FF2B5EF4-FFF2-40B4-BE49-F238E27FC236}">
                <a16:creationId xmlns:a16="http://schemas.microsoft.com/office/drawing/2014/main" id="{43789EBA-CA21-4289-9E28-E1F0A8CBB471}"/>
              </a:ext>
            </a:extLst>
          </p:cNvPr>
          <p:cNvGrpSpPr/>
          <p:nvPr/>
        </p:nvGrpSpPr>
        <p:grpSpPr>
          <a:xfrm>
            <a:off x="767224" y="6156297"/>
            <a:ext cx="4197628" cy="400110"/>
            <a:chOff x="645227" y="6163342"/>
            <a:chExt cx="4197628" cy="400110"/>
          </a:xfrm>
        </p:grpSpPr>
        <p:pic>
          <p:nvPicPr>
            <p:cNvPr id="28" name="图片 27">
              <a:extLst>
                <a:ext uri="{FF2B5EF4-FFF2-40B4-BE49-F238E27FC236}">
                  <a16:creationId xmlns:a16="http://schemas.microsoft.com/office/drawing/2014/main" id="{889E79F1-C5BD-4301-9CDA-7FD8CFB98009}"/>
                </a:ext>
              </a:extLst>
            </p:cNvPr>
            <p:cNvPicPr>
              <a:picLocks noChangeAspect="1"/>
            </p:cNvPicPr>
            <p:nvPr/>
          </p:nvPicPr>
          <p:blipFill>
            <a:blip r:embed="rId8"/>
            <a:stretch>
              <a:fillRect/>
            </a:stretch>
          </p:blipFill>
          <p:spPr>
            <a:xfrm>
              <a:off x="645227" y="6194522"/>
              <a:ext cx="639946" cy="337750"/>
            </a:xfrm>
            <a:prstGeom prst="rect">
              <a:avLst/>
            </a:prstGeom>
          </p:spPr>
        </p:pic>
        <p:sp>
          <p:nvSpPr>
            <p:cNvPr id="29" name="文本框 28">
              <a:extLst>
                <a:ext uri="{FF2B5EF4-FFF2-40B4-BE49-F238E27FC236}">
                  <a16:creationId xmlns:a16="http://schemas.microsoft.com/office/drawing/2014/main" id="{F633F0BD-0F89-4C3A-87B7-EF1E57E9B0D9}"/>
                </a:ext>
              </a:extLst>
            </p:cNvPr>
            <p:cNvSpPr txBox="1"/>
            <p:nvPr/>
          </p:nvSpPr>
          <p:spPr>
            <a:xfrm>
              <a:off x="1217290" y="6163342"/>
              <a:ext cx="362556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is the time spent on user training.</a:t>
              </a:r>
              <a:endParaRPr lang="zh-CN" altLang="en-US" sz="2000" dirty="0">
                <a:latin typeface="Times New Roman" panose="02020603050405020304" pitchFamily="18" charset="0"/>
                <a:cs typeface="Times New Roman" panose="02020603050405020304" pitchFamily="18" charset="0"/>
              </a:endParaRPr>
            </a:p>
          </p:txBody>
        </p:sp>
      </p:grpSp>
      <p:sp>
        <p:nvSpPr>
          <p:cNvPr id="31" name="文本框 30">
            <a:extLst>
              <a:ext uri="{FF2B5EF4-FFF2-40B4-BE49-F238E27FC236}">
                <a16:creationId xmlns:a16="http://schemas.microsoft.com/office/drawing/2014/main" id="{E37E6821-772C-4376-8B76-4B12D48C1D25}"/>
              </a:ext>
            </a:extLst>
          </p:cNvPr>
          <p:cNvSpPr txBox="1"/>
          <p:nvPr/>
        </p:nvSpPr>
        <p:spPr>
          <a:xfrm>
            <a:off x="542688" y="1480339"/>
            <a:ext cx="6159500"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Maximum Update Delay Definition</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644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237459"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PROBLEM FORMULATION</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16</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8E65937-1414-4CAC-A2DF-033DE442D1F6}"/>
              </a:ext>
            </a:extLst>
          </p:cNvPr>
          <p:cNvPicPr>
            <a:picLocks noChangeAspect="1"/>
          </p:cNvPicPr>
          <p:nvPr/>
        </p:nvPicPr>
        <p:blipFill>
          <a:blip r:embed="rId4"/>
          <a:stretch>
            <a:fillRect/>
          </a:stretch>
        </p:blipFill>
        <p:spPr>
          <a:xfrm>
            <a:off x="658985" y="2078540"/>
            <a:ext cx="5100473" cy="3327894"/>
          </a:xfrm>
          <a:prstGeom prst="rect">
            <a:avLst/>
          </a:prstGeom>
        </p:spPr>
      </p:pic>
      <p:sp>
        <p:nvSpPr>
          <p:cNvPr id="4" name="文本框 3">
            <a:extLst>
              <a:ext uri="{FF2B5EF4-FFF2-40B4-BE49-F238E27FC236}">
                <a16:creationId xmlns:a16="http://schemas.microsoft.com/office/drawing/2014/main" id="{CEE39B4E-54CC-4139-A9F2-C7937D73B9B4}"/>
              </a:ext>
            </a:extLst>
          </p:cNvPr>
          <p:cNvSpPr txBox="1"/>
          <p:nvPr/>
        </p:nvSpPr>
        <p:spPr>
          <a:xfrm>
            <a:off x="5568634" y="2689875"/>
            <a:ext cx="510047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0-1 constraints of the optimization variables.</a:t>
            </a:r>
            <a:endParaRPr lang="zh-CN" altLang="en-US" sz="20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4BD2B56C-F5FD-4C6C-AE6B-51E01A045E90}"/>
              </a:ext>
            </a:extLst>
          </p:cNvPr>
          <p:cNvSpPr txBox="1"/>
          <p:nvPr/>
        </p:nvSpPr>
        <p:spPr>
          <a:xfrm>
            <a:off x="5568634" y="3199368"/>
            <a:ext cx="641165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Ensures that a RB can only be consumed by one user at most.</a:t>
            </a:r>
            <a:endParaRPr lang="zh-CN" altLang="en-US" sz="20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FDC9884E-28CC-440A-AC33-DE072CD84F81}"/>
              </a:ext>
            </a:extLst>
          </p:cNvPr>
          <p:cNvSpPr txBox="1"/>
          <p:nvPr/>
        </p:nvSpPr>
        <p:spPr>
          <a:xfrm>
            <a:off x="5568634" y="4061230"/>
            <a:ext cx="632491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Ensures only one RB can be allocated to the scheduled user.</a:t>
            </a:r>
            <a:endParaRPr lang="zh-CN" altLang="en-US" sz="2000" dirty="0">
              <a:latin typeface="Times New Roman" panose="02020603050405020304" pitchFamily="18" charset="0"/>
              <a:cs typeface="Times New Roman" panose="02020603050405020304" pitchFamily="18" charset="0"/>
            </a:endParaRPr>
          </a:p>
        </p:txBody>
      </p:sp>
      <p:grpSp>
        <p:nvGrpSpPr>
          <p:cNvPr id="37" name="组合 36">
            <a:extLst>
              <a:ext uri="{FF2B5EF4-FFF2-40B4-BE49-F238E27FC236}">
                <a16:creationId xmlns:a16="http://schemas.microsoft.com/office/drawing/2014/main" id="{C74F9F8E-A465-43D3-B885-E41AA84BF368}"/>
              </a:ext>
            </a:extLst>
          </p:cNvPr>
          <p:cNvGrpSpPr/>
          <p:nvPr/>
        </p:nvGrpSpPr>
        <p:grpSpPr>
          <a:xfrm>
            <a:off x="5568634" y="4757571"/>
            <a:ext cx="5740070" cy="400110"/>
            <a:chOff x="5632704" y="4617871"/>
            <a:chExt cx="5740070" cy="400110"/>
          </a:xfrm>
        </p:grpSpPr>
        <p:sp>
          <p:nvSpPr>
            <p:cNvPr id="21" name="文本框 20">
              <a:extLst>
                <a:ext uri="{FF2B5EF4-FFF2-40B4-BE49-F238E27FC236}">
                  <a16:creationId xmlns:a16="http://schemas.microsoft.com/office/drawing/2014/main" id="{1A52982C-9B58-4B9D-81C6-99936719BDF8}"/>
                </a:ext>
              </a:extLst>
            </p:cNvPr>
            <p:cNvSpPr txBox="1"/>
            <p:nvPr/>
          </p:nvSpPr>
          <p:spPr>
            <a:xfrm>
              <a:off x="5632704" y="4617871"/>
              <a:ext cx="112369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Specifies</a:t>
              </a:r>
              <a:endParaRPr lang="zh-CN" altLang="en-US" sz="2000" dirty="0">
                <a:latin typeface="Times New Roman" panose="02020603050405020304" pitchFamily="18" charset="0"/>
                <a:cs typeface="Times New Roman" panose="02020603050405020304" pitchFamily="18" charset="0"/>
              </a:endParaRPr>
            </a:p>
          </p:txBody>
        </p:sp>
        <p:pic>
          <p:nvPicPr>
            <p:cNvPr id="22" name="图片 21">
              <a:extLst>
                <a:ext uri="{FF2B5EF4-FFF2-40B4-BE49-F238E27FC236}">
                  <a16:creationId xmlns:a16="http://schemas.microsoft.com/office/drawing/2014/main" id="{C098D015-70CD-458C-8174-EA15CAD0C2F7}"/>
                </a:ext>
              </a:extLst>
            </p:cNvPr>
            <p:cNvPicPr>
              <a:picLocks noChangeAspect="1"/>
            </p:cNvPicPr>
            <p:nvPr/>
          </p:nvPicPr>
          <p:blipFill>
            <a:blip r:embed="rId5"/>
            <a:stretch>
              <a:fillRect/>
            </a:stretch>
          </p:blipFill>
          <p:spPr>
            <a:xfrm>
              <a:off x="6705600" y="4623042"/>
              <a:ext cx="223544" cy="389769"/>
            </a:xfrm>
            <a:prstGeom prst="rect">
              <a:avLst/>
            </a:prstGeom>
          </p:spPr>
        </p:pic>
        <p:sp>
          <p:nvSpPr>
            <p:cNvPr id="23" name="文本框 22">
              <a:extLst>
                <a:ext uri="{FF2B5EF4-FFF2-40B4-BE49-F238E27FC236}">
                  <a16:creationId xmlns:a16="http://schemas.microsoft.com/office/drawing/2014/main" id="{73FECA00-D9DD-44D4-A410-FC0D5BB89FAB}"/>
                </a:ext>
              </a:extLst>
            </p:cNvPr>
            <p:cNvSpPr txBox="1"/>
            <p:nvPr/>
          </p:nvSpPr>
          <p:spPr>
            <a:xfrm>
              <a:off x="6846867" y="4617871"/>
              <a:ext cx="452590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users will be scheduled in each iteration.</a:t>
              </a:r>
              <a:endParaRPr lang="zh-CN" altLang="en-US" sz="2000" dirty="0">
                <a:latin typeface="Times New Roman" panose="02020603050405020304" pitchFamily="18" charset="0"/>
                <a:cs typeface="Times New Roman" panose="02020603050405020304" pitchFamily="18" charset="0"/>
              </a:endParaRPr>
            </a:p>
          </p:txBody>
        </p:sp>
      </p:grpSp>
      <p:sp>
        <p:nvSpPr>
          <p:cNvPr id="25" name="右大括号 24">
            <a:extLst>
              <a:ext uri="{FF2B5EF4-FFF2-40B4-BE49-F238E27FC236}">
                <a16:creationId xmlns:a16="http://schemas.microsoft.com/office/drawing/2014/main" id="{CBDB1414-2B5D-4431-853F-E31D16F2EA7E}"/>
              </a:ext>
            </a:extLst>
          </p:cNvPr>
          <p:cNvSpPr/>
          <p:nvPr/>
        </p:nvSpPr>
        <p:spPr>
          <a:xfrm>
            <a:off x="5251450" y="2565908"/>
            <a:ext cx="173990" cy="633460"/>
          </a:xfrm>
          <a:prstGeom prst="rightBrace">
            <a:avLst>
              <a:gd name="adj1" fmla="val 43056"/>
              <a:gd name="adj2" fmla="val 52005"/>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0" name="直接箭头连接符 29">
            <a:extLst>
              <a:ext uri="{FF2B5EF4-FFF2-40B4-BE49-F238E27FC236}">
                <a16:creationId xmlns:a16="http://schemas.microsoft.com/office/drawing/2014/main" id="{A96441C8-D72E-4B28-A98F-E878ADF70B42}"/>
              </a:ext>
            </a:extLst>
          </p:cNvPr>
          <p:cNvCxnSpPr>
            <a:cxnSpLocks/>
          </p:cNvCxnSpPr>
          <p:nvPr/>
        </p:nvCxnSpPr>
        <p:spPr>
          <a:xfrm>
            <a:off x="4845327" y="3425698"/>
            <a:ext cx="580113"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767DEA36-5FCE-462B-9C87-4ACE5D1D4654}"/>
              </a:ext>
            </a:extLst>
          </p:cNvPr>
          <p:cNvCxnSpPr/>
          <p:nvPr/>
        </p:nvCxnSpPr>
        <p:spPr>
          <a:xfrm>
            <a:off x="4194048" y="4272788"/>
            <a:ext cx="123139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1DC71278-AC93-4E79-B003-C5E809A84BF5}"/>
              </a:ext>
            </a:extLst>
          </p:cNvPr>
          <p:cNvCxnSpPr>
            <a:cxnSpLocks/>
          </p:cNvCxnSpPr>
          <p:nvPr/>
        </p:nvCxnSpPr>
        <p:spPr>
          <a:xfrm>
            <a:off x="3136959" y="5004308"/>
            <a:ext cx="2288481"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39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154909"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PROBLEM FORMULATION</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17</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13BC9D4-C2A6-4288-A07C-41E7B227FC03}"/>
              </a:ext>
            </a:extLst>
          </p:cNvPr>
          <p:cNvPicPr>
            <a:picLocks noChangeAspect="1"/>
          </p:cNvPicPr>
          <p:nvPr/>
        </p:nvPicPr>
        <p:blipFill>
          <a:blip r:embed="rId4"/>
          <a:stretch>
            <a:fillRect/>
          </a:stretch>
        </p:blipFill>
        <p:spPr>
          <a:xfrm>
            <a:off x="7159766" y="1890357"/>
            <a:ext cx="4625807" cy="3704260"/>
          </a:xfrm>
          <a:prstGeom prst="rect">
            <a:avLst/>
          </a:prstGeom>
        </p:spPr>
      </p:pic>
      <p:pic>
        <p:nvPicPr>
          <p:cNvPr id="26" name="图片 25">
            <a:extLst>
              <a:ext uri="{FF2B5EF4-FFF2-40B4-BE49-F238E27FC236}">
                <a16:creationId xmlns:a16="http://schemas.microsoft.com/office/drawing/2014/main" id="{FC6A8732-A04F-44BD-8FF9-3691336AEB5B}"/>
              </a:ext>
            </a:extLst>
          </p:cNvPr>
          <p:cNvPicPr>
            <a:picLocks noChangeAspect="1"/>
          </p:cNvPicPr>
          <p:nvPr/>
        </p:nvPicPr>
        <p:blipFill>
          <a:blip r:embed="rId5"/>
          <a:stretch>
            <a:fillRect/>
          </a:stretch>
        </p:blipFill>
        <p:spPr>
          <a:xfrm>
            <a:off x="658985" y="2078540"/>
            <a:ext cx="5100473" cy="3327894"/>
          </a:xfrm>
          <a:prstGeom prst="rect">
            <a:avLst/>
          </a:prstGeom>
        </p:spPr>
      </p:pic>
      <p:sp>
        <p:nvSpPr>
          <p:cNvPr id="6" name="箭头: 右 5">
            <a:extLst>
              <a:ext uri="{FF2B5EF4-FFF2-40B4-BE49-F238E27FC236}">
                <a16:creationId xmlns:a16="http://schemas.microsoft.com/office/drawing/2014/main" id="{F62D0A2B-8071-417D-ADB9-29BFED88F005}"/>
              </a:ext>
            </a:extLst>
          </p:cNvPr>
          <p:cNvSpPr/>
          <p:nvPr/>
        </p:nvSpPr>
        <p:spPr>
          <a:xfrm>
            <a:off x="5970408" y="3500171"/>
            <a:ext cx="978408" cy="484632"/>
          </a:xfrm>
          <a:prstGeom prst="rightArrow">
            <a:avLst>
              <a:gd name="adj1" fmla="val 42138"/>
              <a:gd name="adj2" fmla="val 6048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73806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148559"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PROBLEM FORMULATION</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18</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604C677A-4B21-443F-ADF7-B4FEC7D36622}"/>
              </a:ext>
            </a:extLst>
          </p:cNvPr>
          <p:cNvPicPr>
            <a:picLocks noChangeAspect="1"/>
          </p:cNvPicPr>
          <p:nvPr/>
        </p:nvPicPr>
        <p:blipFill>
          <a:blip r:embed="rId4"/>
          <a:stretch>
            <a:fillRect/>
          </a:stretch>
        </p:blipFill>
        <p:spPr>
          <a:xfrm>
            <a:off x="6762610" y="1762617"/>
            <a:ext cx="2559034" cy="277800"/>
          </a:xfrm>
          <a:prstGeom prst="rect">
            <a:avLst/>
          </a:prstGeom>
        </p:spPr>
      </p:pic>
      <p:pic>
        <p:nvPicPr>
          <p:cNvPr id="16" name="图片 15">
            <a:extLst>
              <a:ext uri="{FF2B5EF4-FFF2-40B4-BE49-F238E27FC236}">
                <a16:creationId xmlns:a16="http://schemas.microsoft.com/office/drawing/2014/main" id="{DD1EE1D6-CABA-449C-8590-D1EA84065EBB}"/>
              </a:ext>
            </a:extLst>
          </p:cNvPr>
          <p:cNvPicPr>
            <a:picLocks noChangeAspect="1"/>
          </p:cNvPicPr>
          <p:nvPr/>
        </p:nvPicPr>
        <p:blipFill>
          <a:blip r:embed="rId5"/>
          <a:stretch>
            <a:fillRect/>
          </a:stretch>
        </p:blipFill>
        <p:spPr>
          <a:xfrm>
            <a:off x="6530319" y="5353775"/>
            <a:ext cx="3023616" cy="745002"/>
          </a:xfrm>
          <a:prstGeom prst="rect">
            <a:avLst/>
          </a:prstGeom>
        </p:spPr>
      </p:pic>
      <p:pic>
        <p:nvPicPr>
          <p:cNvPr id="17" name="图片 16">
            <a:extLst>
              <a:ext uri="{FF2B5EF4-FFF2-40B4-BE49-F238E27FC236}">
                <a16:creationId xmlns:a16="http://schemas.microsoft.com/office/drawing/2014/main" id="{592BF724-0BF7-41DB-93B6-91CAFA1E21A6}"/>
              </a:ext>
            </a:extLst>
          </p:cNvPr>
          <p:cNvPicPr>
            <a:picLocks noChangeAspect="1"/>
          </p:cNvPicPr>
          <p:nvPr/>
        </p:nvPicPr>
        <p:blipFill>
          <a:blip r:embed="rId6"/>
          <a:stretch>
            <a:fillRect/>
          </a:stretch>
        </p:blipFill>
        <p:spPr>
          <a:xfrm>
            <a:off x="778016" y="1890357"/>
            <a:ext cx="4625807" cy="3704260"/>
          </a:xfrm>
          <a:prstGeom prst="rect">
            <a:avLst/>
          </a:prstGeom>
        </p:spPr>
      </p:pic>
      <p:grpSp>
        <p:nvGrpSpPr>
          <p:cNvPr id="19" name="组合 18">
            <a:extLst>
              <a:ext uri="{FF2B5EF4-FFF2-40B4-BE49-F238E27FC236}">
                <a16:creationId xmlns:a16="http://schemas.microsoft.com/office/drawing/2014/main" id="{694A37B2-408B-4919-8D7D-2060394DE002}"/>
              </a:ext>
            </a:extLst>
          </p:cNvPr>
          <p:cNvGrpSpPr/>
          <p:nvPr/>
        </p:nvGrpSpPr>
        <p:grpSpPr>
          <a:xfrm>
            <a:off x="6353027" y="2639821"/>
            <a:ext cx="3378200" cy="2114550"/>
            <a:chOff x="5969001" y="2717800"/>
            <a:chExt cx="3378200" cy="2114550"/>
          </a:xfrm>
        </p:grpSpPr>
        <p:pic>
          <p:nvPicPr>
            <p:cNvPr id="7" name="图片 6">
              <a:extLst>
                <a:ext uri="{FF2B5EF4-FFF2-40B4-BE49-F238E27FC236}">
                  <a16:creationId xmlns:a16="http://schemas.microsoft.com/office/drawing/2014/main" id="{22FCEF14-AD28-43A0-A382-904B23265302}"/>
                </a:ext>
              </a:extLst>
            </p:cNvPr>
            <p:cNvPicPr>
              <a:picLocks noChangeAspect="1"/>
            </p:cNvPicPr>
            <p:nvPr/>
          </p:nvPicPr>
          <p:blipFill>
            <a:blip r:embed="rId7"/>
            <a:stretch>
              <a:fillRect/>
            </a:stretch>
          </p:blipFill>
          <p:spPr>
            <a:xfrm>
              <a:off x="6160997" y="2776217"/>
              <a:ext cx="3012506" cy="545917"/>
            </a:xfrm>
            <a:prstGeom prst="rect">
              <a:avLst/>
            </a:prstGeom>
          </p:spPr>
        </p:pic>
        <p:pic>
          <p:nvPicPr>
            <p:cNvPr id="10" name="图片 9">
              <a:extLst>
                <a:ext uri="{FF2B5EF4-FFF2-40B4-BE49-F238E27FC236}">
                  <a16:creationId xmlns:a16="http://schemas.microsoft.com/office/drawing/2014/main" id="{4F5C5793-508A-422B-BD5A-27C24E8A2A1F}"/>
                </a:ext>
              </a:extLst>
            </p:cNvPr>
            <p:cNvPicPr>
              <a:picLocks noChangeAspect="1"/>
            </p:cNvPicPr>
            <p:nvPr/>
          </p:nvPicPr>
          <p:blipFill>
            <a:blip r:embed="rId8"/>
            <a:stretch>
              <a:fillRect/>
            </a:stretch>
          </p:blipFill>
          <p:spPr>
            <a:xfrm>
              <a:off x="6442449" y="3349641"/>
              <a:ext cx="2449603" cy="761994"/>
            </a:xfrm>
            <a:prstGeom prst="rect">
              <a:avLst/>
            </a:prstGeom>
          </p:spPr>
        </p:pic>
        <p:pic>
          <p:nvPicPr>
            <p:cNvPr id="15" name="图片 14">
              <a:extLst>
                <a:ext uri="{FF2B5EF4-FFF2-40B4-BE49-F238E27FC236}">
                  <a16:creationId xmlns:a16="http://schemas.microsoft.com/office/drawing/2014/main" id="{2F96352C-0B8D-4D3B-86A8-5D89C8E453F7}"/>
                </a:ext>
              </a:extLst>
            </p:cNvPr>
            <p:cNvPicPr>
              <a:picLocks noChangeAspect="1"/>
            </p:cNvPicPr>
            <p:nvPr/>
          </p:nvPicPr>
          <p:blipFill>
            <a:blip r:embed="rId9"/>
            <a:stretch>
              <a:fillRect/>
            </a:stretch>
          </p:blipFill>
          <p:spPr>
            <a:xfrm>
              <a:off x="6651652" y="4139142"/>
              <a:ext cx="2031197" cy="632485"/>
            </a:xfrm>
            <a:prstGeom prst="rect">
              <a:avLst/>
            </a:prstGeom>
          </p:spPr>
        </p:pic>
        <p:sp>
          <p:nvSpPr>
            <p:cNvPr id="18" name="矩形: 圆角 17">
              <a:extLst>
                <a:ext uri="{FF2B5EF4-FFF2-40B4-BE49-F238E27FC236}">
                  <a16:creationId xmlns:a16="http://schemas.microsoft.com/office/drawing/2014/main" id="{43B03C57-5C67-4339-9E17-47C32A196722}"/>
                </a:ext>
              </a:extLst>
            </p:cNvPr>
            <p:cNvSpPr/>
            <p:nvPr/>
          </p:nvSpPr>
          <p:spPr>
            <a:xfrm>
              <a:off x="5969001" y="2717800"/>
              <a:ext cx="3378200" cy="2114550"/>
            </a:xfrm>
            <a:prstGeom prst="roundRect">
              <a:avLst>
                <a:gd name="adj" fmla="val 11862"/>
              </a:avLst>
            </a:prstGeom>
            <a:noFill/>
            <a:ln w="19050">
              <a:solidFill>
                <a:srgbClr val="B025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21" name="直接箭头连接符 20">
            <a:extLst>
              <a:ext uri="{FF2B5EF4-FFF2-40B4-BE49-F238E27FC236}">
                <a16:creationId xmlns:a16="http://schemas.microsoft.com/office/drawing/2014/main" id="{A87078D7-BF10-4DF7-837A-4A02BB828FA9}"/>
              </a:ext>
            </a:extLst>
          </p:cNvPr>
          <p:cNvCxnSpPr/>
          <p:nvPr/>
        </p:nvCxnSpPr>
        <p:spPr>
          <a:xfrm>
            <a:off x="8058467" y="2108200"/>
            <a:ext cx="0" cy="438150"/>
          </a:xfrm>
          <a:prstGeom prst="straightConnector1">
            <a:avLst/>
          </a:prstGeom>
          <a:ln w="12700">
            <a:solidFill>
              <a:srgbClr val="B0252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840E598-D288-4651-90B5-15D349995781}"/>
              </a:ext>
            </a:extLst>
          </p:cNvPr>
          <p:cNvCxnSpPr>
            <a:cxnSpLocks/>
          </p:cNvCxnSpPr>
          <p:nvPr/>
        </p:nvCxnSpPr>
        <p:spPr>
          <a:xfrm>
            <a:off x="8054303" y="4869697"/>
            <a:ext cx="9377" cy="407125"/>
          </a:xfrm>
          <a:prstGeom prst="straightConnector1">
            <a:avLst/>
          </a:prstGeom>
          <a:ln w="12700">
            <a:solidFill>
              <a:srgbClr val="B0252A"/>
            </a:solidFill>
            <a:tailEnd type="triangle"/>
          </a:ln>
        </p:spPr>
        <p:style>
          <a:lnRef idx="1">
            <a:schemeClr val="accent1"/>
          </a:lnRef>
          <a:fillRef idx="0">
            <a:schemeClr val="accent1"/>
          </a:fillRef>
          <a:effectRef idx="0">
            <a:schemeClr val="accent1"/>
          </a:effectRef>
          <a:fontRef idx="minor">
            <a:schemeClr val="tx1"/>
          </a:fontRef>
        </p:style>
      </p:cxnSp>
      <p:sp>
        <p:nvSpPr>
          <p:cNvPr id="20" name="矩形: 圆角 19">
            <a:extLst>
              <a:ext uri="{FF2B5EF4-FFF2-40B4-BE49-F238E27FC236}">
                <a16:creationId xmlns:a16="http://schemas.microsoft.com/office/drawing/2014/main" id="{FCD15DE5-9862-4E29-8452-CECBF09E0A78}"/>
              </a:ext>
            </a:extLst>
          </p:cNvPr>
          <p:cNvSpPr/>
          <p:nvPr/>
        </p:nvSpPr>
        <p:spPr>
          <a:xfrm>
            <a:off x="1447800" y="5171439"/>
            <a:ext cx="2771775" cy="365761"/>
          </a:xfrm>
          <a:prstGeom prst="roundRect">
            <a:avLst>
              <a:gd name="adj" fmla="val 11862"/>
            </a:avLst>
          </a:prstGeom>
          <a:noFill/>
          <a:ln w="19050">
            <a:solidFill>
              <a:srgbClr val="B025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3045212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186659"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PROBLEM FORMULATION</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19</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A99D6FE2-075A-4AA3-BFD4-B7E133521FF7}"/>
              </a:ext>
            </a:extLst>
          </p:cNvPr>
          <p:cNvSpPr txBox="1"/>
          <p:nvPr/>
        </p:nvSpPr>
        <p:spPr>
          <a:xfrm>
            <a:off x="1734202" y="2402722"/>
            <a:ext cx="4533248"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Convergence Performance</a:t>
            </a:r>
            <a:endParaRPr lang="zh-CN" altLang="en-US" sz="320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8FDD638D-7DD2-4488-8F82-2A9DE0114FB5}"/>
              </a:ext>
            </a:extLst>
          </p:cNvPr>
          <p:cNvSpPr txBox="1"/>
          <p:nvPr/>
        </p:nvSpPr>
        <p:spPr>
          <a:xfrm>
            <a:off x="2035501" y="3473450"/>
            <a:ext cx="3371850" cy="1457130"/>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Communication Delay</a:t>
            </a:r>
          </a:p>
          <a:p>
            <a:pPr marL="285750" indent="-285750">
              <a:lnSpc>
                <a:spcPct val="200000"/>
              </a:lnSpc>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Local Model’s Quality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41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6266FCA-8043-4E8F-BA69-856CC94502B6}"/>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2135F530-C828-4ADB-9BF5-71C0C6B7D4F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0735E5F0-C9F6-447F-B970-AFEC3AC3C37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483A46-8CA0-4180-AFE7-974838CDB0CB}"/>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CONTENT</a:t>
            </a:r>
          </a:p>
        </p:txBody>
      </p:sp>
      <p:grpSp>
        <p:nvGrpSpPr>
          <p:cNvPr id="40" name="组合 39">
            <a:extLst>
              <a:ext uri="{FF2B5EF4-FFF2-40B4-BE49-F238E27FC236}">
                <a16:creationId xmlns:a16="http://schemas.microsoft.com/office/drawing/2014/main" id="{55F619BC-3018-4C55-AEC1-0A40EC89A028}"/>
              </a:ext>
            </a:extLst>
          </p:cNvPr>
          <p:cNvGrpSpPr/>
          <p:nvPr/>
        </p:nvGrpSpPr>
        <p:grpSpPr>
          <a:xfrm>
            <a:off x="1861856" y="2176374"/>
            <a:ext cx="3807424" cy="3237212"/>
            <a:chOff x="2105696" y="1756621"/>
            <a:chExt cx="3807424" cy="3237212"/>
          </a:xfrm>
        </p:grpSpPr>
        <p:grpSp>
          <p:nvGrpSpPr>
            <p:cNvPr id="34" name="组合 33">
              <a:extLst>
                <a:ext uri="{FF2B5EF4-FFF2-40B4-BE49-F238E27FC236}">
                  <a16:creationId xmlns:a16="http://schemas.microsoft.com/office/drawing/2014/main" id="{1CE65B4F-3B4C-408A-9F9E-9B3D3E36FA78}"/>
                </a:ext>
              </a:extLst>
            </p:cNvPr>
            <p:cNvGrpSpPr/>
            <p:nvPr/>
          </p:nvGrpSpPr>
          <p:grpSpPr>
            <a:xfrm>
              <a:off x="2105696" y="1756621"/>
              <a:ext cx="2642094" cy="523220"/>
              <a:chOff x="2105696" y="1756621"/>
              <a:chExt cx="2642094" cy="523220"/>
            </a:xfrm>
          </p:grpSpPr>
          <p:grpSp>
            <p:nvGrpSpPr>
              <p:cNvPr id="14" name="组合 13">
                <a:extLst>
                  <a:ext uri="{FF2B5EF4-FFF2-40B4-BE49-F238E27FC236}">
                    <a16:creationId xmlns:a16="http://schemas.microsoft.com/office/drawing/2014/main" id="{B14AF294-D9BE-4A8D-A73C-B89CEE201C58}"/>
                  </a:ext>
                </a:extLst>
              </p:cNvPr>
              <p:cNvGrpSpPr/>
              <p:nvPr/>
            </p:nvGrpSpPr>
            <p:grpSpPr>
              <a:xfrm>
                <a:off x="2105696" y="1792032"/>
                <a:ext cx="452398" cy="452398"/>
                <a:chOff x="2105696" y="1742153"/>
                <a:chExt cx="452398" cy="452398"/>
              </a:xfrm>
            </p:grpSpPr>
            <p:sp>
              <p:nvSpPr>
                <p:cNvPr id="16" name="椭圆 15">
                  <a:extLst>
                    <a:ext uri="{FF2B5EF4-FFF2-40B4-BE49-F238E27FC236}">
                      <a16:creationId xmlns:a16="http://schemas.microsoft.com/office/drawing/2014/main" id="{0C807559-ABDC-4994-8C2C-C234C3746729}"/>
                    </a:ext>
                  </a:extLst>
                </p:cNvPr>
                <p:cNvSpPr/>
                <p:nvPr/>
              </p:nvSpPr>
              <p:spPr>
                <a:xfrm>
                  <a:off x="2105696" y="1742153"/>
                  <a:ext cx="452398" cy="452398"/>
                </a:xfrm>
                <a:prstGeom prst="ellipse">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20" name="文本框 18">
                  <a:extLst>
                    <a:ext uri="{FF2B5EF4-FFF2-40B4-BE49-F238E27FC236}">
                      <a16:creationId xmlns:a16="http://schemas.microsoft.com/office/drawing/2014/main" id="{03C85A8F-8036-4949-8F54-C8244638B2F6}"/>
                    </a:ext>
                  </a:extLst>
                </p:cNvPr>
                <p:cNvSpPr txBox="1"/>
                <p:nvPr/>
              </p:nvSpPr>
              <p:spPr>
                <a:xfrm>
                  <a:off x="2176115" y="1781149"/>
                  <a:ext cx="18402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1</a:t>
                  </a:r>
                  <a:endParaRPr lang="zh-CN" altLang="en-US" sz="2000" dirty="0">
                    <a:solidFill>
                      <a:schemeClr val="bg1"/>
                    </a:solidFill>
                    <a:latin typeface="Segoe UI Black" panose="020B0A02040204020203" pitchFamily="34" charset="0"/>
                    <a:cs typeface="Segoe UI Black" panose="020B0A02040204020203" pitchFamily="34" charset="0"/>
                  </a:endParaRPr>
                </a:p>
              </p:txBody>
            </p:sp>
          </p:grpSp>
          <p:sp>
            <p:nvSpPr>
              <p:cNvPr id="24" name="文本框 22">
                <a:extLst>
                  <a:ext uri="{FF2B5EF4-FFF2-40B4-BE49-F238E27FC236}">
                    <a16:creationId xmlns:a16="http://schemas.microsoft.com/office/drawing/2014/main" id="{7ED6008B-48B9-418C-AF0E-562CC69D52E7}"/>
                  </a:ext>
                </a:extLst>
              </p:cNvPr>
              <p:cNvSpPr txBox="1"/>
              <p:nvPr/>
            </p:nvSpPr>
            <p:spPr>
              <a:xfrm>
                <a:off x="2668800" y="1756621"/>
                <a:ext cx="207899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endParaRPr lang="zh-CN" alt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grpSp>
          <p:nvGrpSpPr>
            <p:cNvPr id="35" name="组合 34">
              <a:extLst>
                <a:ext uri="{FF2B5EF4-FFF2-40B4-BE49-F238E27FC236}">
                  <a16:creationId xmlns:a16="http://schemas.microsoft.com/office/drawing/2014/main" id="{738A52C1-C2E4-4BDB-A1FC-8D6879013036}"/>
                </a:ext>
              </a:extLst>
            </p:cNvPr>
            <p:cNvGrpSpPr/>
            <p:nvPr/>
          </p:nvGrpSpPr>
          <p:grpSpPr>
            <a:xfrm>
              <a:off x="2105696" y="2661285"/>
              <a:ext cx="2815851" cy="523220"/>
              <a:chOff x="2105696" y="2663030"/>
              <a:chExt cx="2815851" cy="523220"/>
            </a:xfrm>
          </p:grpSpPr>
          <p:grpSp>
            <p:nvGrpSpPr>
              <p:cNvPr id="15" name="组合 14">
                <a:extLst>
                  <a:ext uri="{FF2B5EF4-FFF2-40B4-BE49-F238E27FC236}">
                    <a16:creationId xmlns:a16="http://schemas.microsoft.com/office/drawing/2014/main" id="{E4D4A398-918D-42C2-BBC3-47F62B70F6D1}"/>
                  </a:ext>
                </a:extLst>
              </p:cNvPr>
              <p:cNvGrpSpPr/>
              <p:nvPr/>
            </p:nvGrpSpPr>
            <p:grpSpPr>
              <a:xfrm>
                <a:off x="2105696" y="2698441"/>
                <a:ext cx="452398" cy="452398"/>
                <a:chOff x="2105696" y="2647097"/>
                <a:chExt cx="452398" cy="452398"/>
              </a:xfrm>
            </p:grpSpPr>
            <p:sp>
              <p:nvSpPr>
                <p:cNvPr id="17" name="椭圆 16">
                  <a:extLst>
                    <a:ext uri="{FF2B5EF4-FFF2-40B4-BE49-F238E27FC236}">
                      <a16:creationId xmlns:a16="http://schemas.microsoft.com/office/drawing/2014/main" id="{27205D5A-DF0A-45B7-9CAA-E7E1ECFB5CE8}"/>
                    </a:ext>
                  </a:extLst>
                </p:cNvPr>
                <p:cNvSpPr/>
                <p:nvPr/>
              </p:nvSpPr>
              <p:spPr>
                <a:xfrm>
                  <a:off x="2105696" y="2647097"/>
                  <a:ext cx="452398" cy="452398"/>
                </a:xfrm>
                <a:prstGeom prst="ellipse">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1" name="文本框 19">
                  <a:extLst>
                    <a:ext uri="{FF2B5EF4-FFF2-40B4-BE49-F238E27FC236}">
                      <a16:creationId xmlns:a16="http://schemas.microsoft.com/office/drawing/2014/main" id="{23F21D51-F6A3-4B39-86CD-5024A50344A5}"/>
                    </a:ext>
                  </a:extLst>
                </p:cNvPr>
                <p:cNvSpPr txBox="1"/>
                <p:nvPr/>
              </p:nvSpPr>
              <p:spPr>
                <a:xfrm>
                  <a:off x="2165174" y="2671329"/>
                  <a:ext cx="18402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2</a:t>
                  </a:r>
                  <a:endParaRPr lang="zh-CN" altLang="en-US" sz="2000" dirty="0">
                    <a:solidFill>
                      <a:schemeClr val="bg1"/>
                    </a:solidFill>
                    <a:latin typeface="Segoe UI Black" panose="020B0A02040204020203" pitchFamily="34" charset="0"/>
                    <a:cs typeface="Segoe UI Black" panose="020B0A02040204020203" pitchFamily="34" charset="0"/>
                  </a:endParaRPr>
                </a:p>
              </p:txBody>
            </p:sp>
          </p:grpSp>
          <p:sp>
            <p:nvSpPr>
              <p:cNvPr id="25" name="文本框 23">
                <a:extLst>
                  <a:ext uri="{FF2B5EF4-FFF2-40B4-BE49-F238E27FC236}">
                    <a16:creationId xmlns:a16="http://schemas.microsoft.com/office/drawing/2014/main" id="{DE8316C7-3D43-4AEF-B173-15C319FDF297}"/>
                  </a:ext>
                </a:extLst>
              </p:cNvPr>
              <p:cNvSpPr txBox="1"/>
              <p:nvPr/>
            </p:nvSpPr>
            <p:spPr>
              <a:xfrm>
                <a:off x="2668799" y="2663030"/>
                <a:ext cx="2252748"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rPr>
                  <a:t>System</a:t>
                </a:r>
                <a:r>
                  <a:rPr lang="zh-CN" altLang="en-US"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rPr>
                  <a:t>Model</a:t>
                </a:r>
                <a:endParaRPr lang="zh-CN" altLang="en-US"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grpSp>
        <p:grpSp>
          <p:nvGrpSpPr>
            <p:cNvPr id="36" name="组合 35">
              <a:extLst>
                <a:ext uri="{FF2B5EF4-FFF2-40B4-BE49-F238E27FC236}">
                  <a16:creationId xmlns:a16="http://schemas.microsoft.com/office/drawing/2014/main" id="{6E91A205-3DE0-4D6A-B963-63FF207D3537}"/>
                </a:ext>
              </a:extLst>
            </p:cNvPr>
            <p:cNvGrpSpPr/>
            <p:nvPr/>
          </p:nvGrpSpPr>
          <p:grpSpPr>
            <a:xfrm>
              <a:off x="2105696" y="3565949"/>
              <a:ext cx="3807424" cy="523220"/>
              <a:chOff x="2105696" y="3562398"/>
              <a:chExt cx="3807424" cy="523220"/>
            </a:xfrm>
          </p:grpSpPr>
          <p:grpSp>
            <p:nvGrpSpPr>
              <p:cNvPr id="31" name="组合 30">
                <a:extLst>
                  <a:ext uri="{FF2B5EF4-FFF2-40B4-BE49-F238E27FC236}">
                    <a16:creationId xmlns:a16="http://schemas.microsoft.com/office/drawing/2014/main" id="{2759DA1E-CCF1-4144-9080-8BDA6598DC88}"/>
                  </a:ext>
                </a:extLst>
              </p:cNvPr>
              <p:cNvGrpSpPr/>
              <p:nvPr/>
            </p:nvGrpSpPr>
            <p:grpSpPr>
              <a:xfrm>
                <a:off x="2105696" y="3597809"/>
                <a:ext cx="452398" cy="452398"/>
                <a:chOff x="2105696" y="3552041"/>
                <a:chExt cx="452398" cy="452398"/>
              </a:xfrm>
            </p:grpSpPr>
            <p:sp>
              <p:nvSpPr>
                <p:cNvPr id="18" name="椭圆 17">
                  <a:extLst>
                    <a:ext uri="{FF2B5EF4-FFF2-40B4-BE49-F238E27FC236}">
                      <a16:creationId xmlns:a16="http://schemas.microsoft.com/office/drawing/2014/main" id="{1A25EDE6-945E-45BC-9CAD-ED35A5239F4D}"/>
                    </a:ext>
                  </a:extLst>
                </p:cNvPr>
                <p:cNvSpPr/>
                <p:nvPr/>
              </p:nvSpPr>
              <p:spPr>
                <a:xfrm>
                  <a:off x="2105696" y="3552041"/>
                  <a:ext cx="452398" cy="45239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2" name="文本框 20">
                  <a:extLst>
                    <a:ext uri="{FF2B5EF4-FFF2-40B4-BE49-F238E27FC236}">
                      <a16:creationId xmlns:a16="http://schemas.microsoft.com/office/drawing/2014/main" id="{69FC9AEA-711A-462E-A9E0-524F8A536E68}"/>
                    </a:ext>
                  </a:extLst>
                </p:cNvPr>
                <p:cNvSpPr txBox="1"/>
                <p:nvPr/>
              </p:nvSpPr>
              <p:spPr>
                <a:xfrm>
                  <a:off x="2166933" y="3587994"/>
                  <a:ext cx="18402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3</a:t>
                  </a:r>
                  <a:endParaRPr lang="zh-CN" altLang="en-US" sz="2000" dirty="0">
                    <a:solidFill>
                      <a:schemeClr val="bg1"/>
                    </a:solidFill>
                    <a:latin typeface="Segoe UI Black" panose="020B0A02040204020203" pitchFamily="34" charset="0"/>
                    <a:cs typeface="Segoe UI Black" panose="020B0A02040204020203" pitchFamily="34" charset="0"/>
                  </a:endParaRPr>
                </a:p>
              </p:txBody>
            </p:sp>
          </p:grpSp>
          <p:sp>
            <p:nvSpPr>
              <p:cNvPr id="26" name="文本框 24">
                <a:extLst>
                  <a:ext uri="{FF2B5EF4-FFF2-40B4-BE49-F238E27FC236}">
                    <a16:creationId xmlns:a16="http://schemas.microsoft.com/office/drawing/2014/main" id="{7D201532-CEF4-4032-A787-64B54997A1D0}"/>
                  </a:ext>
                </a:extLst>
              </p:cNvPr>
              <p:cNvSpPr txBox="1"/>
              <p:nvPr/>
            </p:nvSpPr>
            <p:spPr>
              <a:xfrm>
                <a:off x="2668800" y="3562398"/>
                <a:ext cx="3244320"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rPr>
                  <a:t>Problem</a:t>
                </a:r>
                <a:r>
                  <a:rPr lang="zh-CN" altLang="en-US"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rPr>
                  <a:t> </a:t>
                </a:r>
                <a:r>
                  <a:rPr lang="en-US" altLang="zh-CN"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rPr>
                  <a:t>Formulation</a:t>
                </a:r>
                <a:endParaRPr lang="zh-CN" altLang="en-US"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grpSp>
        <p:grpSp>
          <p:nvGrpSpPr>
            <p:cNvPr id="37" name="组合 36">
              <a:extLst>
                <a:ext uri="{FF2B5EF4-FFF2-40B4-BE49-F238E27FC236}">
                  <a16:creationId xmlns:a16="http://schemas.microsoft.com/office/drawing/2014/main" id="{750ED0AA-97FC-41A8-9C52-746672027FB1}"/>
                </a:ext>
              </a:extLst>
            </p:cNvPr>
            <p:cNvGrpSpPr/>
            <p:nvPr/>
          </p:nvGrpSpPr>
          <p:grpSpPr>
            <a:xfrm>
              <a:off x="2105696" y="4470613"/>
              <a:ext cx="3367101" cy="523220"/>
              <a:chOff x="2105696" y="4465541"/>
              <a:chExt cx="3367101" cy="523220"/>
            </a:xfrm>
          </p:grpSpPr>
          <p:grpSp>
            <p:nvGrpSpPr>
              <p:cNvPr id="32" name="组合 31">
                <a:extLst>
                  <a:ext uri="{FF2B5EF4-FFF2-40B4-BE49-F238E27FC236}">
                    <a16:creationId xmlns:a16="http://schemas.microsoft.com/office/drawing/2014/main" id="{5AAFF470-152E-49E7-8297-E5488F09BA30}"/>
                  </a:ext>
                </a:extLst>
              </p:cNvPr>
              <p:cNvGrpSpPr/>
              <p:nvPr/>
            </p:nvGrpSpPr>
            <p:grpSpPr>
              <a:xfrm>
                <a:off x="2105696" y="4500952"/>
                <a:ext cx="452398" cy="452398"/>
                <a:chOff x="2105696" y="4456985"/>
                <a:chExt cx="452398" cy="452398"/>
              </a:xfrm>
            </p:grpSpPr>
            <p:sp>
              <p:nvSpPr>
                <p:cNvPr id="19" name="椭圆 18">
                  <a:extLst>
                    <a:ext uri="{FF2B5EF4-FFF2-40B4-BE49-F238E27FC236}">
                      <a16:creationId xmlns:a16="http://schemas.microsoft.com/office/drawing/2014/main" id="{B4BC01F9-73A1-4C23-AEE5-3972B8858EC7}"/>
                    </a:ext>
                  </a:extLst>
                </p:cNvPr>
                <p:cNvSpPr/>
                <p:nvPr/>
              </p:nvSpPr>
              <p:spPr>
                <a:xfrm>
                  <a:off x="2105696" y="4456985"/>
                  <a:ext cx="452398" cy="452398"/>
                </a:xfrm>
                <a:prstGeom prst="ellipse">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3" name="文本框 21">
                  <a:extLst>
                    <a:ext uri="{FF2B5EF4-FFF2-40B4-BE49-F238E27FC236}">
                      <a16:creationId xmlns:a16="http://schemas.microsoft.com/office/drawing/2014/main" id="{C61548C5-8F1F-461F-AC73-5B140D123E3B}"/>
                    </a:ext>
                  </a:extLst>
                </p:cNvPr>
                <p:cNvSpPr txBox="1"/>
                <p:nvPr/>
              </p:nvSpPr>
              <p:spPr>
                <a:xfrm>
                  <a:off x="2147868" y="4483129"/>
                  <a:ext cx="18402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000" dirty="0">
                      <a:solidFill>
                        <a:schemeClr val="bg1"/>
                      </a:solidFill>
                      <a:latin typeface="Segoe UI Black" panose="020B0A02040204020203" pitchFamily="34" charset="0"/>
                      <a:ea typeface="Segoe UI Black" panose="020B0A02040204020203" pitchFamily="34" charset="0"/>
                      <a:cs typeface="Segoe UI Black" panose="020B0A02040204020203" pitchFamily="34" charset="0"/>
                    </a:rPr>
                    <a:t>4</a:t>
                  </a:r>
                  <a:endParaRPr lang="zh-CN" altLang="en-US" sz="2000" dirty="0">
                    <a:solidFill>
                      <a:schemeClr val="bg1"/>
                    </a:solidFill>
                    <a:latin typeface="Segoe UI Black" panose="020B0A02040204020203" pitchFamily="34" charset="0"/>
                    <a:cs typeface="Segoe UI Black" panose="020B0A02040204020203" pitchFamily="34" charset="0"/>
                  </a:endParaRPr>
                </a:p>
              </p:txBody>
            </p:sp>
          </p:grpSp>
          <p:sp>
            <p:nvSpPr>
              <p:cNvPr id="27" name="文本框 25">
                <a:extLst>
                  <a:ext uri="{FF2B5EF4-FFF2-40B4-BE49-F238E27FC236}">
                    <a16:creationId xmlns:a16="http://schemas.microsoft.com/office/drawing/2014/main" id="{E16DE219-2353-4708-93E9-03E6E2420DD7}"/>
                  </a:ext>
                </a:extLst>
              </p:cNvPr>
              <p:cNvSpPr txBox="1"/>
              <p:nvPr/>
            </p:nvSpPr>
            <p:spPr>
              <a:xfrm>
                <a:off x="2668798" y="4465541"/>
                <a:ext cx="2803999" cy="5232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rPr>
                  <a:t>Simulation Result</a:t>
                </a:r>
                <a:endParaRPr lang="zh-CN" altLang="en-US" sz="2800" dirty="0">
                  <a:solidFill>
                    <a:schemeClr val="tx1">
                      <a:lumMod val="95000"/>
                      <a:lumOff val="5000"/>
                    </a:schemeClr>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grpSp>
      </p:grpSp>
      <p:sp>
        <p:nvSpPr>
          <p:cNvPr id="38" name="灯片编号占位符 37">
            <a:extLst>
              <a:ext uri="{FF2B5EF4-FFF2-40B4-BE49-F238E27FC236}">
                <a16:creationId xmlns:a16="http://schemas.microsoft.com/office/drawing/2014/main" id="{BE441DEA-6AF3-4C51-8321-374FCDA6FDDE}"/>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2</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1284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186659"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PROBLEM FORMULATION</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20</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F7EE4C5A-54A7-4F5A-A0AA-12949FFA4279}"/>
              </a:ext>
            </a:extLst>
          </p:cNvPr>
          <p:cNvPicPr>
            <a:picLocks noChangeAspect="1"/>
          </p:cNvPicPr>
          <p:nvPr/>
        </p:nvPicPr>
        <p:blipFill>
          <a:blip r:embed="rId4"/>
          <a:stretch>
            <a:fillRect/>
          </a:stretch>
        </p:blipFill>
        <p:spPr>
          <a:xfrm>
            <a:off x="873081" y="2214346"/>
            <a:ext cx="5192397" cy="1567081"/>
          </a:xfrm>
          <a:prstGeom prst="rect">
            <a:avLst/>
          </a:prstGeom>
        </p:spPr>
      </p:pic>
      <p:pic>
        <p:nvPicPr>
          <p:cNvPr id="18" name="图片 17">
            <a:extLst>
              <a:ext uri="{FF2B5EF4-FFF2-40B4-BE49-F238E27FC236}">
                <a16:creationId xmlns:a16="http://schemas.microsoft.com/office/drawing/2014/main" id="{A14846FD-0C95-44FC-A8EB-FEAC3C9D3616}"/>
              </a:ext>
            </a:extLst>
          </p:cNvPr>
          <p:cNvPicPr>
            <a:picLocks noChangeAspect="1"/>
          </p:cNvPicPr>
          <p:nvPr/>
        </p:nvPicPr>
        <p:blipFill>
          <a:blip r:embed="rId5"/>
          <a:stretch>
            <a:fillRect/>
          </a:stretch>
        </p:blipFill>
        <p:spPr>
          <a:xfrm>
            <a:off x="873081" y="5140086"/>
            <a:ext cx="3942787" cy="732167"/>
          </a:xfrm>
          <a:prstGeom prst="rect">
            <a:avLst/>
          </a:prstGeom>
        </p:spPr>
      </p:pic>
      <p:sp>
        <p:nvSpPr>
          <p:cNvPr id="3" name="文本框 2">
            <a:extLst>
              <a:ext uri="{FF2B5EF4-FFF2-40B4-BE49-F238E27FC236}">
                <a16:creationId xmlns:a16="http://schemas.microsoft.com/office/drawing/2014/main" id="{002F29D1-DEB5-46E2-9C97-C9C6103C3B67}"/>
              </a:ext>
            </a:extLst>
          </p:cNvPr>
          <p:cNvSpPr txBox="1"/>
          <p:nvPr/>
        </p:nvSpPr>
        <p:spPr>
          <a:xfrm>
            <a:off x="522140" y="1494330"/>
            <a:ext cx="5327650"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The iterative process of the Global Model</a:t>
            </a:r>
            <a:endParaRPr lang="zh-CN" altLang="en-US" sz="240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553B1EE6-5C2C-47E2-8EF4-2BB401962295}"/>
              </a:ext>
            </a:extLst>
          </p:cNvPr>
          <p:cNvGrpSpPr/>
          <p:nvPr/>
        </p:nvGrpSpPr>
        <p:grpSpPr>
          <a:xfrm>
            <a:off x="873081" y="4201307"/>
            <a:ext cx="4848269" cy="542948"/>
            <a:chOff x="1643879" y="4039208"/>
            <a:chExt cx="5266943" cy="589835"/>
          </a:xfrm>
        </p:grpSpPr>
        <p:pic>
          <p:nvPicPr>
            <p:cNvPr id="17" name="图片 16">
              <a:extLst>
                <a:ext uri="{FF2B5EF4-FFF2-40B4-BE49-F238E27FC236}">
                  <a16:creationId xmlns:a16="http://schemas.microsoft.com/office/drawing/2014/main" id="{DF188F6D-A56A-44C2-A7E8-64A44CF7C71A}"/>
                </a:ext>
              </a:extLst>
            </p:cNvPr>
            <p:cNvPicPr>
              <a:picLocks noChangeAspect="1"/>
            </p:cNvPicPr>
            <p:nvPr/>
          </p:nvPicPr>
          <p:blipFill>
            <a:blip r:embed="rId6"/>
            <a:stretch>
              <a:fillRect/>
            </a:stretch>
          </p:blipFill>
          <p:spPr>
            <a:xfrm>
              <a:off x="1643879" y="4066527"/>
              <a:ext cx="5266943" cy="509072"/>
            </a:xfrm>
            <a:prstGeom prst="rect">
              <a:avLst/>
            </a:prstGeom>
          </p:spPr>
        </p:pic>
        <p:sp>
          <p:nvSpPr>
            <p:cNvPr id="19" name="矩形 18">
              <a:extLst>
                <a:ext uri="{FF2B5EF4-FFF2-40B4-BE49-F238E27FC236}">
                  <a16:creationId xmlns:a16="http://schemas.microsoft.com/office/drawing/2014/main" id="{C5C110AA-F2AE-4E55-9662-FDBB293F4175}"/>
                </a:ext>
              </a:extLst>
            </p:cNvPr>
            <p:cNvSpPr/>
            <p:nvPr/>
          </p:nvSpPr>
          <p:spPr>
            <a:xfrm>
              <a:off x="2781299" y="4040981"/>
              <a:ext cx="328739" cy="73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E0243FD4-EE02-4843-BF28-81F97C5C41DD}"/>
                </a:ext>
              </a:extLst>
            </p:cNvPr>
            <p:cNvSpPr/>
            <p:nvPr/>
          </p:nvSpPr>
          <p:spPr>
            <a:xfrm rot="16200000">
              <a:off x="4673293" y="3508752"/>
              <a:ext cx="78474" cy="21621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a:extLst>
                <a:ext uri="{FF2B5EF4-FFF2-40B4-BE49-F238E27FC236}">
                  <a16:creationId xmlns:a16="http://schemas.microsoft.com/office/drawing/2014/main" id="{1C0D0A56-CED3-4E0A-87C7-98E371EB3A97}"/>
                </a:ext>
              </a:extLst>
            </p:cNvPr>
            <p:cNvSpPr/>
            <p:nvPr/>
          </p:nvSpPr>
          <p:spPr>
            <a:xfrm>
              <a:off x="5436393" y="4039208"/>
              <a:ext cx="328739" cy="738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id="{E3A1BDB3-183B-48E0-8E68-83AAEA6DE65E}"/>
                </a:ext>
              </a:extLst>
            </p:cNvPr>
            <p:cNvSpPr/>
            <p:nvPr/>
          </p:nvSpPr>
          <p:spPr>
            <a:xfrm rot="20010309">
              <a:off x="3558736" y="4542891"/>
              <a:ext cx="187303" cy="468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圆角 6">
            <a:extLst>
              <a:ext uri="{FF2B5EF4-FFF2-40B4-BE49-F238E27FC236}">
                <a16:creationId xmlns:a16="http://schemas.microsoft.com/office/drawing/2014/main" id="{3C16A61F-049D-4855-8D27-231B53B55E1B}"/>
              </a:ext>
            </a:extLst>
          </p:cNvPr>
          <p:cNvSpPr/>
          <p:nvPr/>
        </p:nvSpPr>
        <p:spPr>
          <a:xfrm>
            <a:off x="2444750" y="3004235"/>
            <a:ext cx="2927349" cy="777191"/>
          </a:xfrm>
          <a:prstGeom prst="roundRect">
            <a:avLst/>
          </a:prstGeom>
          <a:noFill/>
          <a:ln w="19050">
            <a:solidFill>
              <a:srgbClr val="B0252A"/>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3007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193009"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PROBLEM FORMULATION</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21</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01BFAE5D-D314-46C3-97F0-73C8C7805F4D}"/>
              </a:ext>
            </a:extLst>
          </p:cNvPr>
          <p:cNvPicPr>
            <a:picLocks noChangeAspect="1"/>
          </p:cNvPicPr>
          <p:nvPr/>
        </p:nvPicPr>
        <p:blipFill>
          <a:blip r:embed="rId4"/>
          <a:stretch>
            <a:fillRect/>
          </a:stretch>
        </p:blipFill>
        <p:spPr>
          <a:xfrm>
            <a:off x="576601" y="1356360"/>
            <a:ext cx="4921546" cy="4513058"/>
          </a:xfrm>
          <a:prstGeom prst="rect">
            <a:avLst/>
          </a:prstGeom>
        </p:spPr>
      </p:pic>
      <p:pic>
        <p:nvPicPr>
          <p:cNvPr id="15" name="图片 14">
            <a:extLst>
              <a:ext uri="{FF2B5EF4-FFF2-40B4-BE49-F238E27FC236}">
                <a16:creationId xmlns:a16="http://schemas.microsoft.com/office/drawing/2014/main" id="{D11F69C5-F77A-480D-BA3C-F8B42020B161}"/>
              </a:ext>
            </a:extLst>
          </p:cNvPr>
          <p:cNvPicPr>
            <a:picLocks noChangeAspect="1"/>
          </p:cNvPicPr>
          <p:nvPr/>
        </p:nvPicPr>
        <p:blipFill>
          <a:blip r:embed="rId5"/>
          <a:stretch>
            <a:fillRect/>
          </a:stretch>
        </p:blipFill>
        <p:spPr>
          <a:xfrm>
            <a:off x="6261011" y="1429269"/>
            <a:ext cx="5346877" cy="4367240"/>
          </a:xfrm>
          <a:prstGeom prst="rect">
            <a:avLst/>
          </a:prstGeom>
        </p:spPr>
      </p:pic>
    </p:spTree>
    <p:extLst>
      <p:ext uri="{BB962C8B-B14F-4D97-AF65-F5344CB8AC3E}">
        <p14:creationId xmlns:p14="http://schemas.microsoft.com/office/powerpoint/2010/main" val="147225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SIMULATION RESULT</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22</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grpSp>
        <p:nvGrpSpPr>
          <p:cNvPr id="21" name="组合 20">
            <a:extLst>
              <a:ext uri="{FF2B5EF4-FFF2-40B4-BE49-F238E27FC236}">
                <a16:creationId xmlns:a16="http://schemas.microsoft.com/office/drawing/2014/main" id="{D27FA7AE-13BC-450E-B966-FEC5595C1251}"/>
              </a:ext>
            </a:extLst>
          </p:cNvPr>
          <p:cNvGrpSpPr/>
          <p:nvPr/>
        </p:nvGrpSpPr>
        <p:grpSpPr>
          <a:xfrm>
            <a:off x="1533477" y="1868760"/>
            <a:ext cx="9125045" cy="4254002"/>
            <a:chOff x="1533477" y="1868760"/>
            <a:chExt cx="9125045" cy="4254002"/>
          </a:xfrm>
        </p:grpSpPr>
        <p:sp>
          <p:nvSpPr>
            <p:cNvPr id="15" name="矩形: 圆角 14">
              <a:extLst>
                <a:ext uri="{FF2B5EF4-FFF2-40B4-BE49-F238E27FC236}">
                  <a16:creationId xmlns:a16="http://schemas.microsoft.com/office/drawing/2014/main" id="{53627BCE-2C12-4859-9A94-17364AD831C0}"/>
                </a:ext>
              </a:extLst>
            </p:cNvPr>
            <p:cNvSpPr/>
            <p:nvPr/>
          </p:nvSpPr>
          <p:spPr>
            <a:xfrm>
              <a:off x="1533477" y="1868760"/>
              <a:ext cx="9125045" cy="4254002"/>
            </a:xfrm>
            <a:prstGeom prst="roundRect">
              <a:avLst>
                <a:gd name="adj" fmla="val 6829"/>
              </a:avLst>
            </a:prstGeom>
            <a:solidFill>
              <a:schemeClr val="lt1"/>
            </a:solidFill>
            <a:ln>
              <a:noFill/>
            </a:ln>
            <a:effectLst>
              <a:outerShdw blurRad="469900" dist="88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5" name="图片 4">
              <a:extLst>
                <a:ext uri="{FF2B5EF4-FFF2-40B4-BE49-F238E27FC236}">
                  <a16:creationId xmlns:a16="http://schemas.microsoft.com/office/drawing/2014/main" id="{FFB24FEC-9534-412A-869E-D21D584E40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39983" y="2124666"/>
              <a:ext cx="4469139" cy="3840488"/>
            </a:xfrm>
            <a:prstGeom prst="rect">
              <a:avLst/>
            </a:prstGeom>
          </p:spPr>
        </p:pic>
        <p:pic>
          <p:nvPicPr>
            <p:cNvPr id="7" name="图片 6">
              <a:extLst>
                <a:ext uri="{FF2B5EF4-FFF2-40B4-BE49-F238E27FC236}">
                  <a16:creationId xmlns:a16="http://schemas.microsoft.com/office/drawing/2014/main" id="{2F517529-39C1-4178-BF93-35CBB5C7C3D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09122" y="2124666"/>
              <a:ext cx="4597155" cy="3819914"/>
            </a:xfrm>
            <a:prstGeom prst="rect">
              <a:avLst/>
            </a:prstGeom>
          </p:spPr>
        </p:pic>
      </p:grpSp>
      <p:pic>
        <p:nvPicPr>
          <p:cNvPr id="22" name="图片 21">
            <a:extLst>
              <a:ext uri="{FF2B5EF4-FFF2-40B4-BE49-F238E27FC236}">
                <a16:creationId xmlns:a16="http://schemas.microsoft.com/office/drawing/2014/main" id="{5ADAE06E-38AF-4FA0-BEDE-B088EA21F904}"/>
              </a:ext>
            </a:extLst>
          </p:cNvPr>
          <p:cNvPicPr>
            <a:picLocks noChangeAspect="1"/>
          </p:cNvPicPr>
          <p:nvPr/>
        </p:nvPicPr>
        <p:blipFill>
          <a:blip r:embed="rId6"/>
          <a:stretch>
            <a:fillRect/>
          </a:stretch>
        </p:blipFill>
        <p:spPr>
          <a:xfrm>
            <a:off x="1708447" y="1940873"/>
            <a:ext cx="3938824" cy="191171"/>
          </a:xfrm>
          <a:prstGeom prst="rect">
            <a:avLst/>
          </a:prstGeom>
        </p:spPr>
      </p:pic>
      <p:pic>
        <p:nvPicPr>
          <p:cNvPr id="23" name="图片 22">
            <a:extLst>
              <a:ext uri="{FF2B5EF4-FFF2-40B4-BE49-F238E27FC236}">
                <a16:creationId xmlns:a16="http://schemas.microsoft.com/office/drawing/2014/main" id="{A5BB2BB9-7C38-45A5-A134-119F2782A921}"/>
              </a:ext>
            </a:extLst>
          </p:cNvPr>
          <p:cNvPicPr>
            <a:picLocks noChangeAspect="1"/>
          </p:cNvPicPr>
          <p:nvPr/>
        </p:nvPicPr>
        <p:blipFill>
          <a:blip r:embed="rId7"/>
          <a:stretch>
            <a:fillRect/>
          </a:stretch>
        </p:blipFill>
        <p:spPr>
          <a:xfrm>
            <a:off x="6353969" y="1940874"/>
            <a:ext cx="3558381" cy="184924"/>
          </a:xfrm>
          <a:prstGeom prst="rect">
            <a:avLst/>
          </a:prstGeom>
        </p:spPr>
      </p:pic>
    </p:spTree>
    <p:extLst>
      <p:ext uri="{BB962C8B-B14F-4D97-AF65-F5344CB8AC3E}">
        <p14:creationId xmlns:p14="http://schemas.microsoft.com/office/powerpoint/2010/main" val="21606396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SIMULATION RESULT</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23</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6" name="矩形: 圆角 25">
            <a:extLst>
              <a:ext uri="{FF2B5EF4-FFF2-40B4-BE49-F238E27FC236}">
                <a16:creationId xmlns:a16="http://schemas.microsoft.com/office/drawing/2014/main" id="{55DD8519-523C-4C6C-91CB-1715D97DF3D2}"/>
              </a:ext>
            </a:extLst>
          </p:cNvPr>
          <p:cNvSpPr/>
          <p:nvPr/>
        </p:nvSpPr>
        <p:spPr>
          <a:xfrm>
            <a:off x="1533477" y="1868760"/>
            <a:ext cx="9125045" cy="4254002"/>
          </a:xfrm>
          <a:prstGeom prst="roundRect">
            <a:avLst>
              <a:gd name="adj" fmla="val 6829"/>
            </a:avLst>
          </a:prstGeom>
          <a:solidFill>
            <a:schemeClr val="lt1"/>
          </a:solidFill>
          <a:ln>
            <a:noFill/>
          </a:ln>
          <a:effectLst>
            <a:outerShdw blurRad="469900" dist="88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768AFEBD-45EB-4380-8A41-0392291510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62499" y="2478996"/>
            <a:ext cx="4346623" cy="3178035"/>
          </a:xfrm>
          <a:prstGeom prst="rect">
            <a:avLst/>
          </a:prstGeom>
        </p:spPr>
      </p:pic>
      <p:pic>
        <p:nvPicPr>
          <p:cNvPr id="6" name="图片 5">
            <a:extLst>
              <a:ext uri="{FF2B5EF4-FFF2-40B4-BE49-F238E27FC236}">
                <a16:creationId xmlns:a16="http://schemas.microsoft.com/office/drawing/2014/main" id="{8512712F-BACF-4CC7-ABAE-514F8BCC2B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0623" y="2478995"/>
            <a:ext cx="4292239" cy="3178035"/>
          </a:xfrm>
          <a:prstGeom prst="rect">
            <a:avLst/>
          </a:prstGeom>
        </p:spPr>
      </p:pic>
      <p:pic>
        <p:nvPicPr>
          <p:cNvPr id="7" name="图片 6">
            <a:extLst>
              <a:ext uri="{FF2B5EF4-FFF2-40B4-BE49-F238E27FC236}">
                <a16:creationId xmlns:a16="http://schemas.microsoft.com/office/drawing/2014/main" id="{78AA94D5-BB18-4159-80D5-475EAC2DA8CA}"/>
              </a:ext>
            </a:extLst>
          </p:cNvPr>
          <p:cNvPicPr>
            <a:picLocks noChangeAspect="1"/>
          </p:cNvPicPr>
          <p:nvPr/>
        </p:nvPicPr>
        <p:blipFill>
          <a:blip r:embed="rId6"/>
          <a:stretch>
            <a:fillRect/>
          </a:stretch>
        </p:blipFill>
        <p:spPr>
          <a:xfrm>
            <a:off x="2019823" y="2214928"/>
            <a:ext cx="3974059" cy="224810"/>
          </a:xfrm>
          <a:prstGeom prst="rect">
            <a:avLst/>
          </a:prstGeom>
        </p:spPr>
      </p:pic>
      <p:pic>
        <p:nvPicPr>
          <p:cNvPr id="29" name="图片 28">
            <a:extLst>
              <a:ext uri="{FF2B5EF4-FFF2-40B4-BE49-F238E27FC236}">
                <a16:creationId xmlns:a16="http://schemas.microsoft.com/office/drawing/2014/main" id="{20E901F9-F1E9-4BCF-9CD5-F6CEF2C8DE38}"/>
              </a:ext>
            </a:extLst>
          </p:cNvPr>
          <p:cNvPicPr>
            <a:picLocks noChangeAspect="1"/>
          </p:cNvPicPr>
          <p:nvPr/>
        </p:nvPicPr>
        <p:blipFill>
          <a:blip r:embed="rId7"/>
          <a:stretch>
            <a:fillRect/>
          </a:stretch>
        </p:blipFill>
        <p:spPr>
          <a:xfrm>
            <a:off x="6663019" y="2211398"/>
            <a:ext cx="3589725" cy="224810"/>
          </a:xfrm>
          <a:prstGeom prst="rect">
            <a:avLst/>
          </a:prstGeom>
        </p:spPr>
      </p:pic>
    </p:spTree>
    <p:extLst>
      <p:ext uri="{BB962C8B-B14F-4D97-AF65-F5344CB8AC3E}">
        <p14:creationId xmlns:p14="http://schemas.microsoft.com/office/powerpoint/2010/main" val="4781913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0C6DC0F3-489E-4BC4-8A7F-1FF0B4AA8493}"/>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1D4EC67F-7D8A-42F0-97E7-1913C25B1D0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4567EF02-4BDA-4049-87C1-9FA4D5603E21}"/>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44BC60F1-7633-4072-9DF4-C9AD42986B65}"/>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SIMULATION RESULT</a:t>
            </a:r>
          </a:p>
        </p:txBody>
      </p:sp>
      <p:sp>
        <p:nvSpPr>
          <p:cNvPr id="2" name="灯片编号占位符 1">
            <a:extLst>
              <a:ext uri="{FF2B5EF4-FFF2-40B4-BE49-F238E27FC236}">
                <a16:creationId xmlns:a16="http://schemas.microsoft.com/office/drawing/2014/main" id="{831EB9D8-EA37-4315-A782-DD2C772803DB}"/>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24</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22" name="矩形: 圆角 21">
            <a:extLst>
              <a:ext uri="{FF2B5EF4-FFF2-40B4-BE49-F238E27FC236}">
                <a16:creationId xmlns:a16="http://schemas.microsoft.com/office/drawing/2014/main" id="{39CC2C08-C90A-45E9-8BE0-BD1182904639}"/>
              </a:ext>
            </a:extLst>
          </p:cNvPr>
          <p:cNvSpPr/>
          <p:nvPr/>
        </p:nvSpPr>
        <p:spPr>
          <a:xfrm>
            <a:off x="1533477" y="1868760"/>
            <a:ext cx="9125045" cy="4254002"/>
          </a:xfrm>
          <a:prstGeom prst="roundRect">
            <a:avLst>
              <a:gd name="adj" fmla="val 6829"/>
            </a:avLst>
          </a:prstGeom>
          <a:solidFill>
            <a:schemeClr val="lt1"/>
          </a:solidFill>
          <a:ln>
            <a:noFill/>
          </a:ln>
          <a:effectLst>
            <a:outerShdw blurRad="469900" dist="889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4" name="图片 3">
            <a:extLst>
              <a:ext uri="{FF2B5EF4-FFF2-40B4-BE49-F238E27FC236}">
                <a16:creationId xmlns:a16="http://schemas.microsoft.com/office/drawing/2014/main" id="{2B85A411-37EB-482C-894A-058B8BE038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7585" y="2457404"/>
            <a:ext cx="4530938" cy="3335793"/>
          </a:xfrm>
          <a:prstGeom prst="rect">
            <a:avLst/>
          </a:prstGeom>
        </p:spPr>
      </p:pic>
      <p:pic>
        <p:nvPicPr>
          <p:cNvPr id="6" name="图片 5">
            <a:extLst>
              <a:ext uri="{FF2B5EF4-FFF2-40B4-BE49-F238E27FC236}">
                <a16:creationId xmlns:a16="http://schemas.microsoft.com/office/drawing/2014/main" id="{632626F5-BEC4-4B7C-8301-7A6426E161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3642" y="2474634"/>
            <a:ext cx="4319702" cy="3270854"/>
          </a:xfrm>
          <a:prstGeom prst="rect">
            <a:avLst/>
          </a:prstGeom>
        </p:spPr>
      </p:pic>
      <p:pic>
        <p:nvPicPr>
          <p:cNvPr id="7" name="图片 6">
            <a:extLst>
              <a:ext uri="{FF2B5EF4-FFF2-40B4-BE49-F238E27FC236}">
                <a16:creationId xmlns:a16="http://schemas.microsoft.com/office/drawing/2014/main" id="{125393F1-BB8A-463C-AA62-842CA0265311}"/>
              </a:ext>
            </a:extLst>
          </p:cNvPr>
          <p:cNvPicPr>
            <a:picLocks noChangeAspect="1"/>
          </p:cNvPicPr>
          <p:nvPr/>
        </p:nvPicPr>
        <p:blipFill>
          <a:blip r:embed="rId6"/>
          <a:stretch>
            <a:fillRect/>
          </a:stretch>
        </p:blipFill>
        <p:spPr>
          <a:xfrm>
            <a:off x="2223502" y="2225937"/>
            <a:ext cx="3455557" cy="237817"/>
          </a:xfrm>
          <a:prstGeom prst="rect">
            <a:avLst/>
          </a:prstGeom>
        </p:spPr>
      </p:pic>
      <p:pic>
        <p:nvPicPr>
          <p:cNvPr id="25" name="图片 24">
            <a:extLst>
              <a:ext uri="{FF2B5EF4-FFF2-40B4-BE49-F238E27FC236}">
                <a16:creationId xmlns:a16="http://schemas.microsoft.com/office/drawing/2014/main" id="{DBCEC58D-B1B4-4B8A-A84B-64BD151623E7}"/>
              </a:ext>
            </a:extLst>
          </p:cNvPr>
          <p:cNvPicPr>
            <a:picLocks noChangeAspect="1"/>
          </p:cNvPicPr>
          <p:nvPr/>
        </p:nvPicPr>
        <p:blipFill>
          <a:blip r:embed="rId7"/>
          <a:stretch>
            <a:fillRect/>
          </a:stretch>
        </p:blipFill>
        <p:spPr>
          <a:xfrm>
            <a:off x="6819769" y="2226045"/>
            <a:ext cx="3455557" cy="224897"/>
          </a:xfrm>
          <a:prstGeom prst="rect">
            <a:avLst/>
          </a:prstGeom>
        </p:spPr>
      </p:pic>
    </p:spTree>
    <p:extLst>
      <p:ext uri="{BB962C8B-B14F-4D97-AF65-F5344CB8AC3E}">
        <p14:creationId xmlns:p14="http://schemas.microsoft.com/office/powerpoint/2010/main" val="2785537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E8F9651E-1F0F-4C1F-BBF8-32A49ABDC6FE}"/>
              </a:ext>
            </a:extLst>
          </p:cNvPr>
          <p:cNvGrpSpPr/>
          <p:nvPr/>
        </p:nvGrpSpPr>
        <p:grpSpPr>
          <a:xfrm>
            <a:off x="7270454" y="0"/>
            <a:ext cx="4921548" cy="6858000"/>
            <a:chOff x="7270454" y="0"/>
            <a:chExt cx="4921548" cy="6858000"/>
          </a:xfrm>
        </p:grpSpPr>
        <p:pic>
          <p:nvPicPr>
            <p:cNvPr id="15" name="图片 14">
              <a:extLst>
                <a:ext uri="{FF2B5EF4-FFF2-40B4-BE49-F238E27FC236}">
                  <a16:creationId xmlns:a16="http://schemas.microsoft.com/office/drawing/2014/main" id="{00240BA2-88DB-4EEB-8130-E97A9CFAB7C5}"/>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6" name="任意多边形: 形状 15">
              <a:extLst>
                <a:ext uri="{FF2B5EF4-FFF2-40B4-BE49-F238E27FC236}">
                  <a16:creationId xmlns:a16="http://schemas.microsoft.com/office/drawing/2014/main" id="{EA5F8242-9998-4863-B4F4-A1C83E47DC9C}"/>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2060573" y="1491062"/>
            <a:ext cx="8070853" cy="387587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文本框 9">
            <a:extLst>
              <a:ext uri="{FF2B5EF4-FFF2-40B4-BE49-F238E27FC236}">
                <a16:creationId xmlns:a16="http://schemas.microsoft.com/office/drawing/2014/main" id="{CF483A46-8CA0-4180-AFE7-974838CDB0CB}"/>
              </a:ext>
            </a:extLst>
          </p:cNvPr>
          <p:cNvSpPr txBox="1"/>
          <p:nvPr/>
        </p:nvSpPr>
        <p:spPr>
          <a:xfrm>
            <a:off x="3715703" y="2767280"/>
            <a:ext cx="4760594" cy="1323439"/>
          </a:xfrm>
          <a:prstGeom prst="rect">
            <a:avLst/>
          </a:prstGeom>
          <a:noFill/>
        </p:spPr>
        <p:txBody>
          <a:bodyPr wrap="square" rtlCol="0">
            <a:spAutoFit/>
          </a:bodyPr>
          <a:lstStyle/>
          <a:p>
            <a:r>
              <a:rPr lang="en-US" altLang="zh-CN" sz="80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THANKS</a:t>
            </a:r>
          </a:p>
        </p:txBody>
      </p:sp>
      <p:sp>
        <p:nvSpPr>
          <p:cNvPr id="3" name="灯片编号占位符 2">
            <a:extLst>
              <a:ext uri="{FF2B5EF4-FFF2-40B4-BE49-F238E27FC236}">
                <a16:creationId xmlns:a16="http://schemas.microsoft.com/office/drawing/2014/main" id="{55C43FD5-8F47-4A8B-93DF-1021B4250271}"/>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25</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7379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a16="http://schemas.microsoft.com/office/drawing/2014/main" id="{24507948-5FAA-4050-B56A-4A08ACA56E8E}"/>
              </a:ext>
            </a:extLst>
          </p:cNvPr>
          <p:cNvGrpSpPr/>
          <p:nvPr/>
        </p:nvGrpSpPr>
        <p:grpSpPr>
          <a:xfrm>
            <a:off x="4143531" y="834072"/>
            <a:ext cx="3904937" cy="5189855"/>
            <a:chOff x="3725055" y="460949"/>
            <a:chExt cx="3904937" cy="5189855"/>
          </a:xfrm>
        </p:grpSpPr>
        <p:sp>
          <p:nvSpPr>
            <p:cNvPr id="5" name="矩形 4">
              <a:extLst>
                <a:ext uri="{FF2B5EF4-FFF2-40B4-BE49-F238E27FC236}">
                  <a16:creationId xmlns:a16="http://schemas.microsoft.com/office/drawing/2014/main" id="{B8461245-1526-4F87-BE47-AF246412A411}"/>
                </a:ext>
              </a:extLst>
            </p:cNvPr>
            <p:cNvSpPr/>
            <p:nvPr/>
          </p:nvSpPr>
          <p:spPr>
            <a:xfrm>
              <a:off x="3725055" y="460949"/>
              <a:ext cx="3904937" cy="2094874"/>
            </a:xfrm>
            <a:prstGeom prst="rect">
              <a:avLst/>
            </a:prstGeom>
            <a:noFill/>
            <a:ln w="381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50B0CEE-66FD-41AE-802B-DF9FFCE6E982}"/>
                </a:ext>
              </a:extLst>
            </p:cNvPr>
            <p:cNvSpPr txBox="1"/>
            <p:nvPr/>
          </p:nvSpPr>
          <p:spPr>
            <a:xfrm>
              <a:off x="3859966" y="543395"/>
              <a:ext cx="159645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Server.py</a:t>
              </a:r>
              <a:endParaRPr lang="zh-CN" altLang="en-US" sz="2400"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A7B021AE-8B78-4E26-91CD-8A511445450B}"/>
                </a:ext>
              </a:extLst>
            </p:cNvPr>
            <p:cNvGrpSpPr/>
            <p:nvPr/>
          </p:nvGrpSpPr>
          <p:grpSpPr>
            <a:xfrm>
              <a:off x="5677521" y="699636"/>
              <a:ext cx="1432809" cy="610848"/>
              <a:chOff x="4878050" y="1169593"/>
              <a:chExt cx="1432809" cy="610848"/>
            </a:xfrm>
          </p:grpSpPr>
          <p:sp>
            <p:nvSpPr>
              <p:cNvPr id="9" name="矩形 8">
                <a:extLst>
                  <a:ext uri="{FF2B5EF4-FFF2-40B4-BE49-F238E27FC236}">
                    <a16:creationId xmlns:a16="http://schemas.microsoft.com/office/drawing/2014/main" id="{B5D50E7C-D864-41F1-A06B-436AEC568B91}"/>
                  </a:ext>
                </a:extLst>
              </p:cNvPr>
              <p:cNvSpPr/>
              <p:nvPr/>
            </p:nvSpPr>
            <p:spPr>
              <a:xfrm>
                <a:off x="4878050" y="1169593"/>
                <a:ext cx="1432809" cy="61084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AB5403D1-14B4-44F9-A3BC-21922ED232D0}"/>
                  </a:ext>
                </a:extLst>
              </p:cNvPr>
              <p:cNvSpPr txBox="1"/>
              <p:nvPr/>
            </p:nvSpPr>
            <p:spPr>
              <a:xfrm>
                <a:off x="5012961" y="1290351"/>
                <a:ext cx="1162985"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Trainer.py</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15" name="组合 14">
              <a:extLst>
                <a:ext uri="{FF2B5EF4-FFF2-40B4-BE49-F238E27FC236}">
                  <a16:creationId xmlns:a16="http://schemas.microsoft.com/office/drawing/2014/main" id="{4D181EB4-084E-4E35-91EE-C09CFE2A743E}"/>
                </a:ext>
              </a:extLst>
            </p:cNvPr>
            <p:cNvGrpSpPr/>
            <p:nvPr/>
          </p:nvGrpSpPr>
          <p:grpSpPr>
            <a:xfrm>
              <a:off x="4752817" y="1785704"/>
              <a:ext cx="1849411" cy="610848"/>
              <a:chOff x="5008590" y="1862708"/>
              <a:chExt cx="1849411" cy="610848"/>
            </a:xfrm>
          </p:grpSpPr>
          <p:sp>
            <p:nvSpPr>
              <p:cNvPr id="13" name="矩形 12">
                <a:extLst>
                  <a:ext uri="{FF2B5EF4-FFF2-40B4-BE49-F238E27FC236}">
                    <a16:creationId xmlns:a16="http://schemas.microsoft.com/office/drawing/2014/main" id="{8B952063-E7CD-49F4-8454-1DC8780CECA9}"/>
                  </a:ext>
                </a:extLst>
              </p:cNvPr>
              <p:cNvSpPr/>
              <p:nvPr/>
            </p:nvSpPr>
            <p:spPr>
              <a:xfrm>
                <a:off x="5008590" y="1862708"/>
                <a:ext cx="1849411" cy="61084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D720AB2D-DF8F-4A09-95FF-0C56225E7046}"/>
                  </a:ext>
                </a:extLst>
              </p:cNvPr>
              <p:cNvSpPr txBox="1"/>
              <p:nvPr/>
            </p:nvSpPr>
            <p:spPr>
              <a:xfrm>
                <a:off x="5076044" y="1983466"/>
                <a:ext cx="1714501"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CommServer.py</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cxnSp>
          <p:nvCxnSpPr>
            <p:cNvPr id="18" name="直接箭头连接符 17">
              <a:extLst>
                <a:ext uri="{FF2B5EF4-FFF2-40B4-BE49-F238E27FC236}">
                  <a16:creationId xmlns:a16="http://schemas.microsoft.com/office/drawing/2014/main" id="{C7D14C05-6F32-4D7E-83B6-A9809FD71636}"/>
                </a:ext>
              </a:extLst>
            </p:cNvPr>
            <p:cNvCxnSpPr/>
            <p:nvPr/>
          </p:nvCxnSpPr>
          <p:spPr>
            <a:xfrm>
              <a:off x="6096000" y="1424065"/>
              <a:ext cx="0" cy="277318"/>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826FC337-91F3-4196-9FB2-BCFC673D54CF}"/>
                </a:ext>
              </a:extLst>
            </p:cNvPr>
            <p:cNvCxnSpPr>
              <a:cxnSpLocks/>
            </p:cNvCxnSpPr>
            <p:nvPr/>
          </p:nvCxnSpPr>
          <p:spPr>
            <a:xfrm flipV="1">
              <a:off x="6219530" y="1424065"/>
              <a:ext cx="0" cy="277318"/>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1C2A7CFF-A204-492F-9E16-38382537140B}"/>
                </a:ext>
              </a:extLst>
            </p:cNvPr>
            <p:cNvSpPr/>
            <p:nvPr/>
          </p:nvSpPr>
          <p:spPr>
            <a:xfrm>
              <a:off x="3725055" y="3555930"/>
              <a:ext cx="3904937" cy="2094874"/>
            </a:xfrm>
            <a:prstGeom prst="rect">
              <a:avLst/>
            </a:prstGeom>
            <a:noFill/>
            <a:ln w="38100">
              <a:solidFill>
                <a:schemeClr val="bg2">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107BBA71-A520-4475-A2DA-04C13FC9F9FE}"/>
                </a:ext>
              </a:extLst>
            </p:cNvPr>
            <p:cNvSpPr txBox="1"/>
            <p:nvPr/>
          </p:nvSpPr>
          <p:spPr>
            <a:xfrm>
              <a:off x="3859965" y="5033675"/>
              <a:ext cx="1596453"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Client.py</a:t>
              </a:r>
              <a:endParaRPr lang="zh-CN" altLang="en-US" sz="2400" dirty="0">
                <a:latin typeface="Times New Roman" panose="02020603050405020304" pitchFamily="18" charset="0"/>
                <a:cs typeface="Times New Roman" panose="02020603050405020304" pitchFamily="18" charset="0"/>
              </a:endParaRPr>
            </a:p>
          </p:txBody>
        </p:sp>
        <p:grpSp>
          <p:nvGrpSpPr>
            <p:cNvPr id="24" name="组合 23">
              <a:extLst>
                <a:ext uri="{FF2B5EF4-FFF2-40B4-BE49-F238E27FC236}">
                  <a16:creationId xmlns:a16="http://schemas.microsoft.com/office/drawing/2014/main" id="{0CA1E188-3508-4CA9-956B-EEBD048853BD}"/>
                </a:ext>
              </a:extLst>
            </p:cNvPr>
            <p:cNvGrpSpPr/>
            <p:nvPr/>
          </p:nvGrpSpPr>
          <p:grpSpPr>
            <a:xfrm>
              <a:off x="5677521" y="4804079"/>
              <a:ext cx="1432809" cy="610848"/>
              <a:chOff x="4878050" y="1169593"/>
              <a:chExt cx="1432809" cy="610848"/>
            </a:xfrm>
          </p:grpSpPr>
          <p:sp>
            <p:nvSpPr>
              <p:cNvPr id="25" name="矩形 24">
                <a:extLst>
                  <a:ext uri="{FF2B5EF4-FFF2-40B4-BE49-F238E27FC236}">
                    <a16:creationId xmlns:a16="http://schemas.microsoft.com/office/drawing/2014/main" id="{7E67125B-7E34-41BF-9074-7703BCEE9728}"/>
                  </a:ext>
                </a:extLst>
              </p:cNvPr>
              <p:cNvSpPr/>
              <p:nvPr/>
            </p:nvSpPr>
            <p:spPr>
              <a:xfrm>
                <a:off x="4878050" y="1169593"/>
                <a:ext cx="1432809" cy="61084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95B4A5DF-640E-468D-8860-F790E30B4A01}"/>
                  </a:ext>
                </a:extLst>
              </p:cNvPr>
              <p:cNvSpPr txBox="1"/>
              <p:nvPr/>
            </p:nvSpPr>
            <p:spPr>
              <a:xfrm>
                <a:off x="5012961" y="1290351"/>
                <a:ext cx="1162985"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Trainer.py</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grpSp>
          <p:nvGrpSpPr>
            <p:cNvPr id="27" name="组合 26">
              <a:extLst>
                <a:ext uri="{FF2B5EF4-FFF2-40B4-BE49-F238E27FC236}">
                  <a16:creationId xmlns:a16="http://schemas.microsoft.com/office/drawing/2014/main" id="{C05406F1-F511-4FDB-BD15-59F8EAC0BC56}"/>
                </a:ext>
              </a:extLst>
            </p:cNvPr>
            <p:cNvGrpSpPr/>
            <p:nvPr/>
          </p:nvGrpSpPr>
          <p:grpSpPr>
            <a:xfrm>
              <a:off x="4752817" y="3721307"/>
              <a:ext cx="1849411" cy="610848"/>
              <a:chOff x="5008590" y="1862708"/>
              <a:chExt cx="1849411" cy="610848"/>
            </a:xfrm>
          </p:grpSpPr>
          <p:sp>
            <p:nvSpPr>
              <p:cNvPr id="28" name="矩形 27">
                <a:extLst>
                  <a:ext uri="{FF2B5EF4-FFF2-40B4-BE49-F238E27FC236}">
                    <a16:creationId xmlns:a16="http://schemas.microsoft.com/office/drawing/2014/main" id="{F93078BA-6887-443D-B3E8-FBB0A6224C44}"/>
                  </a:ext>
                </a:extLst>
              </p:cNvPr>
              <p:cNvSpPr/>
              <p:nvPr/>
            </p:nvSpPr>
            <p:spPr>
              <a:xfrm>
                <a:off x="5008590" y="1862708"/>
                <a:ext cx="1849411" cy="610848"/>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15434B95-C01E-408A-A7FE-B0C4013AE7D0}"/>
                  </a:ext>
                </a:extLst>
              </p:cNvPr>
              <p:cNvSpPr txBox="1"/>
              <p:nvPr/>
            </p:nvSpPr>
            <p:spPr>
              <a:xfrm>
                <a:off x="5076044" y="1983466"/>
                <a:ext cx="1714501" cy="369332"/>
              </a:xfrm>
              <a:prstGeom prst="rect">
                <a:avLst/>
              </a:prstGeom>
              <a:noFill/>
            </p:spPr>
            <p:txBody>
              <a:bodyPr wrap="square" rtlCol="0">
                <a:spAutoFit/>
              </a:bodyPr>
              <a:lstStyle/>
              <a:p>
                <a:r>
                  <a:rPr lang="en-US" altLang="zh-CN" dirty="0">
                    <a:solidFill>
                      <a:schemeClr val="bg1"/>
                    </a:solidFill>
                    <a:latin typeface="Times New Roman" panose="02020603050405020304" pitchFamily="18" charset="0"/>
                    <a:cs typeface="Times New Roman" panose="02020603050405020304" pitchFamily="18" charset="0"/>
                  </a:rPr>
                  <a:t>CommClient.py</a:t>
                </a:r>
                <a:endParaRPr lang="zh-CN" altLang="en-US" dirty="0">
                  <a:solidFill>
                    <a:schemeClr val="bg1"/>
                  </a:solidFill>
                  <a:latin typeface="Times New Roman" panose="02020603050405020304" pitchFamily="18" charset="0"/>
                  <a:cs typeface="Times New Roman" panose="02020603050405020304" pitchFamily="18" charset="0"/>
                </a:endParaRPr>
              </a:p>
            </p:txBody>
          </p:sp>
        </p:grpSp>
        <p:cxnSp>
          <p:nvCxnSpPr>
            <p:cNvPr id="30" name="直接箭头连接符 29">
              <a:extLst>
                <a:ext uri="{FF2B5EF4-FFF2-40B4-BE49-F238E27FC236}">
                  <a16:creationId xmlns:a16="http://schemas.microsoft.com/office/drawing/2014/main" id="{5274FC41-081A-4373-950A-A1D8D137F144}"/>
                </a:ext>
              </a:extLst>
            </p:cNvPr>
            <p:cNvCxnSpPr/>
            <p:nvPr/>
          </p:nvCxnSpPr>
          <p:spPr>
            <a:xfrm>
              <a:off x="6096000" y="4443421"/>
              <a:ext cx="0" cy="277318"/>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524E1EFB-A13F-4AEA-A7E4-FAD78CD6B2C3}"/>
                </a:ext>
              </a:extLst>
            </p:cNvPr>
            <p:cNvCxnSpPr>
              <a:cxnSpLocks/>
            </p:cNvCxnSpPr>
            <p:nvPr/>
          </p:nvCxnSpPr>
          <p:spPr>
            <a:xfrm flipV="1">
              <a:off x="6219530" y="4429670"/>
              <a:ext cx="0" cy="277318"/>
            </a:xfrm>
            <a:prstGeom prst="straightConnector1">
              <a:avLst/>
            </a:prstGeom>
            <a:ln>
              <a:solidFill>
                <a:schemeClr val="tx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A3915ACF-3835-4815-8107-E35D3F1DB4D8}"/>
                </a:ext>
              </a:extLst>
            </p:cNvPr>
            <p:cNvCxnSpPr>
              <a:cxnSpLocks/>
            </p:cNvCxnSpPr>
            <p:nvPr/>
          </p:nvCxnSpPr>
          <p:spPr>
            <a:xfrm>
              <a:off x="5559497" y="2701949"/>
              <a:ext cx="0" cy="727051"/>
            </a:xfrm>
            <a:prstGeom prst="straightConnector1">
              <a:avLst/>
            </a:prstGeom>
            <a:ln w="28575">
              <a:solidFill>
                <a:schemeClr val="bg2">
                  <a:lumMod val="2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DC4E92C-56EB-43E0-8E35-65AF5C7018D8}"/>
                </a:ext>
              </a:extLst>
            </p:cNvPr>
            <p:cNvCxnSpPr>
              <a:cxnSpLocks/>
            </p:cNvCxnSpPr>
            <p:nvPr/>
          </p:nvCxnSpPr>
          <p:spPr>
            <a:xfrm flipH="1" flipV="1">
              <a:off x="5677521" y="2701950"/>
              <a:ext cx="8259" cy="708143"/>
            </a:xfrm>
            <a:prstGeom prst="straightConnector1">
              <a:avLst/>
            </a:prstGeom>
            <a:ln w="28575">
              <a:solidFill>
                <a:schemeClr val="tx1">
                  <a:lumMod val="85000"/>
                  <a:lumOff val="1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30FC58C3-4D59-4680-9650-94D126456B69}"/>
                </a:ext>
              </a:extLst>
            </p:cNvPr>
            <p:cNvSpPr txBox="1"/>
            <p:nvPr/>
          </p:nvSpPr>
          <p:spPr>
            <a:xfrm>
              <a:off x="5803803" y="2896197"/>
              <a:ext cx="1141139" cy="338554"/>
            </a:xfrm>
            <a:prstGeom prst="rect">
              <a:avLst/>
            </a:prstGeom>
            <a:noFill/>
          </p:spPr>
          <p:txBody>
            <a:bodyPr wrap="square" rtlCol="0">
              <a:spAutoFit/>
            </a:bodyPr>
            <a:lstStyle/>
            <a:p>
              <a:r>
                <a:rPr lang="en-US" altLang="zh-CN" sz="1600" dirty="0">
                  <a:latin typeface="Times New Roman" panose="02020603050405020304" pitchFamily="18" charset="0"/>
                  <a:cs typeface="Times New Roman" panose="02020603050405020304" pitchFamily="18" charset="0"/>
                </a:rPr>
                <a:t>TCP socket</a:t>
              </a:r>
              <a:endParaRPr lang="zh-CN" altLang="en-US" sz="16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44364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6266FCA-8043-4E8F-BA69-856CC94502B6}"/>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2135F530-C828-4ADB-9BF5-71C0C6B7D4F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0735E5F0-C9F6-447F-B970-AFEC3AC3C37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483A46-8CA0-4180-AFE7-974838CDB0CB}"/>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18" name="灯片编号占位符 17">
            <a:extLst>
              <a:ext uri="{FF2B5EF4-FFF2-40B4-BE49-F238E27FC236}">
                <a16:creationId xmlns:a16="http://schemas.microsoft.com/office/drawing/2014/main" id="{62079998-35B3-4A2B-A812-E1A70FC08E6F}"/>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3</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7DFB2B02-2B72-4043-B67E-579C39116C88}"/>
              </a:ext>
            </a:extLst>
          </p:cNvPr>
          <p:cNvSpPr txBox="1"/>
          <p:nvPr/>
        </p:nvSpPr>
        <p:spPr>
          <a:xfrm>
            <a:off x="631933" y="1764264"/>
            <a:ext cx="3546383"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Centralized Scheme</a:t>
            </a:r>
            <a:endParaRPr lang="zh-CN" altLang="en-US" sz="32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92DCE12-7F73-46D0-BAD7-67070636D45C}"/>
              </a:ext>
            </a:extLst>
          </p:cNvPr>
          <p:cNvSpPr txBox="1"/>
          <p:nvPr/>
        </p:nvSpPr>
        <p:spPr>
          <a:xfrm>
            <a:off x="1612392" y="2753783"/>
            <a:ext cx="9741408"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We need a server in the center of the system to collect all users’ data set, which may infringe users’ privacy and bring a lot of communication overhead.</a:t>
            </a:r>
            <a:endParaRPr lang="zh-CN" altLang="en-US" sz="24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78E390BE-145A-4DA4-8F10-86C185309AB9}"/>
              </a:ext>
            </a:extLst>
          </p:cNvPr>
          <p:cNvSpPr txBox="1"/>
          <p:nvPr/>
        </p:nvSpPr>
        <p:spPr>
          <a:xfrm>
            <a:off x="631933" y="3891457"/>
            <a:ext cx="3275859"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Federated Scheme</a:t>
            </a:r>
            <a:endParaRPr lang="zh-CN" altLang="en-US" sz="32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97BABCAF-3E0C-4277-8E22-38048295111D}"/>
              </a:ext>
            </a:extLst>
          </p:cNvPr>
          <p:cNvSpPr txBox="1"/>
          <p:nvPr/>
        </p:nvSpPr>
        <p:spPr>
          <a:xfrm>
            <a:off x="1612392" y="4833920"/>
            <a:ext cx="9858586"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Training a Model without data sharing. Only model parameters are shared during training, which can reduce communication cost and protect user privacy.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1172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6266FCA-8043-4E8F-BA69-856CC94502B6}"/>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2135F530-C828-4ADB-9BF5-71C0C6B7D4F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0735E5F0-C9F6-447F-B970-AFEC3AC3C37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483A46-8CA0-4180-AFE7-974838CDB0CB}"/>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18" name="灯片编号占位符 17">
            <a:extLst>
              <a:ext uri="{FF2B5EF4-FFF2-40B4-BE49-F238E27FC236}">
                <a16:creationId xmlns:a16="http://schemas.microsoft.com/office/drawing/2014/main" id="{62079998-35B3-4A2B-A812-E1A70FC08E6F}"/>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4</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2AE68AC0-54AD-45BB-BB65-F8A8CCCC3080}"/>
              </a:ext>
            </a:extLst>
          </p:cNvPr>
          <p:cNvSpPr txBox="1"/>
          <p:nvPr/>
        </p:nvSpPr>
        <p:spPr>
          <a:xfrm>
            <a:off x="1640992" y="1161560"/>
            <a:ext cx="8910015"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Federated Learning (FL) is designed to coordinate user collaboration to train an ML model while keeping each user's data local.</a:t>
            </a:r>
            <a:endPar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pic>
        <p:nvPicPr>
          <p:cNvPr id="25" name="图片 24">
            <a:extLst>
              <a:ext uri="{FF2B5EF4-FFF2-40B4-BE49-F238E27FC236}">
                <a16:creationId xmlns:a16="http://schemas.microsoft.com/office/drawing/2014/main" id="{81D8916D-81EF-4E68-A06E-F4BCBF29FCA1}"/>
              </a:ext>
            </a:extLst>
          </p:cNvPr>
          <p:cNvPicPr>
            <a:picLocks noChangeAspect="1"/>
          </p:cNvPicPr>
          <p:nvPr/>
        </p:nvPicPr>
        <p:blipFill>
          <a:blip r:embed="rId4"/>
          <a:stretch>
            <a:fillRect/>
          </a:stretch>
        </p:blipFill>
        <p:spPr>
          <a:xfrm>
            <a:off x="5119339" y="2304893"/>
            <a:ext cx="1657581" cy="1124107"/>
          </a:xfrm>
          <a:prstGeom prst="rect">
            <a:avLst/>
          </a:prstGeom>
        </p:spPr>
      </p:pic>
      <p:grpSp>
        <p:nvGrpSpPr>
          <p:cNvPr id="26" name="组合 25">
            <a:extLst>
              <a:ext uri="{FF2B5EF4-FFF2-40B4-BE49-F238E27FC236}">
                <a16:creationId xmlns:a16="http://schemas.microsoft.com/office/drawing/2014/main" id="{F27E19BA-02BD-4BC5-B5F1-2ED7EFBD5803}"/>
              </a:ext>
            </a:extLst>
          </p:cNvPr>
          <p:cNvGrpSpPr/>
          <p:nvPr/>
        </p:nvGrpSpPr>
        <p:grpSpPr>
          <a:xfrm>
            <a:off x="2865791" y="4632177"/>
            <a:ext cx="6460417" cy="1057423"/>
            <a:chOff x="2975368" y="4672331"/>
            <a:chExt cx="6460417" cy="1057423"/>
          </a:xfrm>
        </p:grpSpPr>
        <p:pic>
          <p:nvPicPr>
            <p:cNvPr id="27" name="图片 26">
              <a:extLst>
                <a:ext uri="{FF2B5EF4-FFF2-40B4-BE49-F238E27FC236}">
                  <a16:creationId xmlns:a16="http://schemas.microsoft.com/office/drawing/2014/main" id="{E34F9264-DFD1-4BA2-B5B8-CAF32C0FF11B}"/>
                </a:ext>
              </a:extLst>
            </p:cNvPr>
            <p:cNvPicPr>
              <a:picLocks noChangeAspect="1"/>
            </p:cNvPicPr>
            <p:nvPr/>
          </p:nvPicPr>
          <p:blipFill>
            <a:blip r:embed="rId5"/>
            <a:stretch>
              <a:fillRect/>
            </a:stretch>
          </p:blipFill>
          <p:spPr>
            <a:xfrm>
              <a:off x="2975368" y="4672331"/>
              <a:ext cx="1124107" cy="1057423"/>
            </a:xfrm>
            <a:prstGeom prst="rect">
              <a:avLst/>
            </a:prstGeom>
          </p:spPr>
        </p:pic>
        <p:pic>
          <p:nvPicPr>
            <p:cNvPr id="28" name="图片 27">
              <a:extLst>
                <a:ext uri="{FF2B5EF4-FFF2-40B4-BE49-F238E27FC236}">
                  <a16:creationId xmlns:a16="http://schemas.microsoft.com/office/drawing/2014/main" id="{B38F91C9-D0AB-450F-98B9-0B09E579BF30}"/>
                </a:ext>
              </a:extLst>
            </p:cNvPr>
            <p:cNvPicPr>
              <a:picLocks noChangeAspect="1"/>
            </p:cNvPicPr>
            <p:nvPr/>
          </p:nvPicPr>
          <p:blipFill>
            <a:blip r:embed="rId5"/>
            <a:stretch>
              <a:fillRect/>
            </a:stretch>
          </p:blipFill>
          <p:spPr>
            <a:xfrm>
              <a:off x="4754138" y="4672331"/>
              <a:ext cx="1124107" cy="1057423"/>
            </a:xfrm>
            <a:prstGeom prst="rect">
              <a:avLst/>
            </a:prstGeom>
          </p:spPr>
        </p:pic>
        <p:pic>
          <p:nvPicPr>
            <p:cNvPr id="29" name="图片 28">
              <a:extLst>
                <a:ext uri="{FF2B5EF4-FFF2-40B4-BE49-F238E27FC236}">
                  <a16:creationId xmlns:a16="http://schemas.microsoft.com/office/drawing/2014/main" id="{75AC7C39-8071-4064-AEEF-E7EDB76F3D7A}"/>
                </a:ext>
              </a:extLst>
            </p:cNvPr>
            <p:cNvPicPr>
              <a:picLocks noChangeAspect="1"/>
            </p:cNvPicPr>
            <p:nvPr/>
          </p:nvPicPr>
          <p:blipFill>
            <a:blip r:embed="rId5"/>
            <a:stretch>
              <a:fillRect/>
            </a:stretch>
          </p:blipFill>
          <p:spPr>
            <a:xfrm>
              <a:off x="6532908" y="4672331"/>
              <a:ext cx="1124107" cy="1057423"/>
            </a:xfrm>
            <a:prstGeom prst="rect">
              <a:avLst/>
            </a:prstGeom>
          </p:spPr>
        </p:pic>
        <p:pic>
          <p:nvPicPr>
            <p:cNvPr id="30" name="图片 29">
              <a:extLst>
                <a:ext uri="{FF2B5EF4-FFF2-40B4-BE49-F238E27FC236}">
                  <a16:creationId xmlns:a16="http://schemas.microsoft.com/office/drawing/2014/main" id="{B5AA9058-3910-4DD0-8968-5F0D8FDCB9E6}"/>
                </a:ext>
              </a:extLst>
            </p:cNvPr>
            <p:cNvPicPr>
              <a:picLocks noChangeAspect="1"/>
            </p:cNvPicPr>
            <p:nvPr/>
          </p:nvPicPr>
          <p:blipFill>
            <a:blip r:embed="rId5"/>
            <a:stretch>
              <a:fillRect/>
            </a:stretch>
          </p:blipFill>
          <p:spPr>
            <a:xfrm>
              <a:off x="8311678" y="4672331"/>
              <a:ext cx="1124107" cy="1057423"/>
            </a:xfrm>
            <a:prstGeom prst="rect">
              <a:avLst/>
            </a:prstGeom>
          </p:spPr>
        </p:pic>
      </p:grpSp>
    </p:spTree>
    <p:extLst>
      <p:ext uri="{BB962C8B-B14F-4D97-AF65-F5344CB8AC3E}">
        <p14:creationId xmlns:p14="http://schemas.microsoft.com/office/powerpoint/2010/main" val="304616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6266FCA-8043-4E8F-BA69-856CC94502B6}"/>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2135F530-C828-4ADB-9BF5-71C0C6B7D4F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0735E5F0-C9F6-447F-B970-AFEC3AC3C37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483A46-8CA0-4180-AFE7-974838CDB0CB}"/>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18" name="灯片编号占位符 17">
            <a:extLst>
              <a:ext uri="{FF2B5EF4-FFF2-40B4-BE49-F238E27FC236}">
                <a16:creationId xmlns:a16="http://schemas.microsoft.com/office/drawing/2014/main" id="{62079998-35B3-4A2B-A812-E1A70FC08E6F}"/>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5</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3F8A2503-D604-4060-BB07-2BEBA2B52344}"/>
              </a:ext>
            </a:extLst>
          </p:cNvPr>
          <p:cNvPicPr>
            <a:picLocks noChangeAspect="1"/>
          </p:cNvPicPr>
          <p:nvPr/>
        </p:nvPicPr>
        <p:blipFill>
          <a:blip r:embed="rId4"/>
          <a:stretch>
            <a:fillRect/>
          </a:stretch>
        </p:blipFill>
        <p:spPr>
          <a:xfrm>
            <a:off x="5119339" y="2304893"/>
            <a:ext cx="1657581" cy="1124107"/>
          </a:xfrm>
          <a:prstGeom prst="rect">
            <a:avLst/>
          </a:prstGeom>
        </p:spPr>
      </p:pic>
      <p:grpSp>
        <p:nvGrpSpPr>
          <p:cNvPr id="19" name="组合 18">
            <a:extLst>
              <a:ext uri="{FF2B5EF4-FFF2-40B4-BE49-F238E27FC236}">
                <a16:creationId xmlns:a16="http://schemas.microsoft.com/office/drawing/2014/main" id="{3C9862C3-1E47-4F1B-85FD-133617434F2C}"/>
              </a:ext>
            </a:extLst>
          </p:cNvPr>
          <p:cNvGrpSpPr/>
          <p:nvPr/>
        </p:nvGrpSpPr>
        <p:grpSpPr>
          <a:xfrm>
            <a:off x="2865791" y="4632177"/>
            <a:ext cx="6460417" cy="1057423"/>
            <a:chOff x="2975368" y="4672331"/>
            <a:chExt cx="6460417" cy="1057423"/>
          </a:xfrm>
        </p:grpSpPr>
        <p:pic>
          <p:nvPicPr>
            <p:cNvPr id="20" name="图片 19">
              <a:extLst>
                <a:ext uri="{FF2B5EF4-FFF2-40B4-BE49-F238E27FC236}">
                  <a16:creationId xmlns:a16="http://schemas.microsoft.com/office/drawing/2014/main" id="{620942C0-4684-4F23-9579-D17051A5559C}"/>
                </a:ext>
              </a:extLst>
            </p:cNvPr>
            <p:cNvPicPr>
              <a:picLocks noChangeAspect="1"/>
            </p:cNvPicPr>
            <p:nvPr/>
          </p:nvPicPr>
          <p:blipFill>
            <a:blip r:embed="rId5"/>
            <a:stretch>
              <a:fillRect/>
            </a:stretch>
          </p:blipFill>
          <p:spPr>
            <a:xfrm>
              <a:off x="2975368" y="4672331"/>
              <a:ext cx="1124107" cy="1057423"/>
            </a:xfrm>
            <a:prstGeom prst="rect">
              <a:avLst/>
            </a:prstGeom>
          </p:spPr>
        </p:pic>
        <p:pic>
          <p:nvPicPr>
            <p:cNvPr id="21" name="图片 20">
              <a:extLst>
                <a:ext uri="{FF2B5EF4-FFF2-40B4-BE49-F238E27FC236}">
                  <a16:creationId xmlns:a16="http://schemas.microsoft.com/office/drawing/2014/main" id="{2285FF2A-C505-49C0-BEEC-C5B064EBDE09}"/>
                </a:ext>
              </a:extLst>
            </p:cNvPr>
            <p:cNvPicPr>
              <a:picLocks noChangeAspect="1"/>
            </p:cNvPicPr>
            <p:nvPr/>
          </p:nvPicPr>
          <p:blipFill>
            <a:blip r:embed="rId5"/>
            <a:stretch>
              <a:fillRect/>
            </a:stretch>
          </p:blipFill>
          <p:spPr>
            <a:xfrm>
              <a:off x="4754138" y="4672331"/>
              <a:ext cx="1124107" cy="1057423"/>
            </a:xfrm>
            <a:prstGeom prst="rect">
              <a:avLst/>
            </a:prstGeom>
          </p:spPr>
        </p:pic>
        <p:pic>
          <p:nvPicPr>
            <p:cNvPr id="22" name="图片 21">
              <a:extLst>
                <a:ext uri="{FF2B5EF4-FFF2-40B4-BE49-F238E27FC236}">
                  <a16:creationId xmlns:a16="http://schemas.microsoft.com/office/drawing/2014/main" id="{7A031FE7-9C06-4A51-9E75-60E563A0D7FB}"/>
                </a:ext>
              </a:extLst>
            </p:cNvPr>
            <p:cNvPicPr>
              <a:picLocks noChangeAspect="1"/>
            </p:cNvPicPr>
            <p:nvPr/>
          </p:nvPicPr>
          <p:blipFill>
            <a:blip r:embed="rId5"/>
            <a:stretch>
              <a:fillRect/>
            </a:stretch>
          </p:blipFill>
          <p:spPr>
            <a:xfrm>
              <a:off x="6532908" y="4672331"/>
              <a:ext cx="1124107" cy="1057423"/>
            </a:xfrm>
            <a:prstGeom prst="rect">
              <a:avLst/>
            </a:prstGeom>
          </p:spPr>
        </p:pic>
        <p:pic>
          <p:nvPicPr>
            <p:cNvPr id="23" name="图片 22">
              <a:extLst>
                <a:ext uri="{FF2B5EF4-FFF2-40B4-BE49-F238E27FC236}">
                  <a16:creationId xmlns:a16="http://schemas.microsoft.com/office/drawing/2014/main" id="{FA3A26EF-F9E3-47C9-BB5F-6DB01DB10FC5}"/>
                </a:ext>
              </a:extLst>
            </p:cNvPr>
            <p:cNvPicPr>
              <a:picLocks noChangeAspect="1"/>
            </p:cNvPicPr>
            <p:nvPr/>
          </p:nvPicPr>
          <p:blipFill>
            <a:blip r:embed="rId5"/>
            <a:stretch>
              <a:fillRect/>
            </a:stretch>
          </p:blipFill>
          <p:spPr>
            <a:xfrm>
              <a:off x="8311678" y="4672331"/>
              <a:ext cx="1124107" cy="1057423"/>
            </a:xfrm>
            <a:prstGeom prst="rect">
              <a:avLst/>
            </a:prstGeom>
          </p:spPr>
        </p:pic>
      </p:grpSp>
      <p:pic>
        <p:nvPicPr>
          <p:cNvPr id="31" name="图片 30">
            <a:extLst>
              <a:ext uri="{FF2B5EF4-FFF2-40B4-BE49-F238E27FC236}">
                <a16:creationId xmlns:a16="http://schemas.microsoft.com/office/drawing/2014/main" id="{1ABA3E4D-8DBD-4907-9B39-E3D3C8D1A4CB}"/>
              </a:ext>
            </a:extLst>
          </p:cNvPr>
          <p:cNvPicPr>
            <a:picLocks noChangeAspect="1"/>
          </p:cNvPicPr>
          <p:nvPr/>
        </p:nvPicPr>
        <p:blipFill>
          <a:blip r:embed="rId6"/>
          <a:stretch>
            <a:fillRect/>
          </a:stretch>
        </p:blipFill>
        <p:spPr>
          <a:xfrm>
            <a:off x="6122306" y="2621621"/>
            <a:ext cx="502401" cy="490649"/>
          </a:xfrm>
          <a:prstGeom prst="rect">
            <a:avLst/>
          </a:prstGeom>
        </p:spPr>
      </p:pic>
      <p:pic>
        <p:nvPicPr>
          <p:cNvPr id="32" name="图片 31">
            <a:extLst>
              <a:ext uri="{FF2B5EF4-FFF2-40B4-BE49-F238E27FC236}">
                <a16:creationId xmlns:a16="http://schemas.microsoft.com/office/drawing/2014/main" id="{D12201F1-A597-46BA-805D-024F0FF90BE1}"/>
              </a:ext>
            </a:extLst>
          </p:cNvPr>
          <p:cNvPicPr>
            <a:picLocks noChangeAspect="1"/>
          </p:cNvPicPr>
          <p:nvPr/>
        </p:nvPicPr>
        <p:blipFill>
          <a:blip r:embed="rId6"/>
          <a:stretch>
            <a:fillRect/>
          </a:stretch>
        </p:blipFill>
        <p:spPr>
          <a:xfrm>
            <a:off x="6122306" y="2621619"/>
            <a:ext cx="502401" cy="490649"/>
          </a:xfrm>
          <a:prstGeom prst="rect">
            <a:avLst/>
          </a:prstGeom>
        </p:spPr>
      </p:pic>
      <p:pic>
        <p:nvPicPr>
          <p:cNvPr id="33" name="图片 32">
            <a:extLst>
              <a:ext uri="{FF2B5EF4-FFF2-40B4-BE49-F238E27FC236}">
                <a16:creationId xmlns:a16="http://schemas.microsoft.com/office/drawing/2014/main" id="{53D4D36D-49C8-43DF-B938-0EC43266BD6D}"/>
              </a:ext>
            </a:extLst>
          </p:cNvPr>
          <p:cNvPicPr>
            <a:picLocks noChangeAspect="1"/>
          </p:cNvPicPr>
          <p:nvPr/>
        </p:nvPicPr>
        <p:blipFill>
          <a:blip r:embed="rId6"/>
          <a:stretch>
            <a:fillRect/>
          </a:stretch>
        </p:blipFill>
        <p:spPr>
          <a:xfrm>
            <a:off x="6122306" y="2621619"/>
            <a:ext cx="502401" cy="490649"/>
          </a:xfrm>
          <a:prstGeom prst="rect">
            <a:avLst/>
          </a:prstGeom>
        </p:spPr>
      </p:pic>
      <p:pic>
        <p:nvPicPr>
          <p:cNvPr id="34" name="图片 33">
            <a:extLst>
              <a:ext uri="{FF2B5EF4-FFF2-40B4-BE49-F238E27FC236}">
                <a16:creationId xmlns:a16="http://schemas.microsoft.com/office/drawing/2014/main" id="{A4E17EF1-695B-4309-B735-F950BC59D0B2}"/>
              </a:ext>
            </a:extLst>
          </p:cNvPr>
          <p:cNvPicPr>
            <a:picLocks noChangeAspect="1"/>
          </p:cNvPicPr>
          <p:nvPr/>
        </p:nvPicPr>
        <p:blipFill>
          <a:blip r:embed="rId6"/>
          <a:stretch>
            <a:fillRect/>
          </a:stretch>
        </p:blipFill>
        <p:spPr>
          <a:xfrm>
            <a:off x="6122305" y="2621619"/>
            <a:ext cx="502401" cy="490649"/>
          </a:xfrm>
          <a:prstGeom prst="rect">
            <a:avLst/>
          </a:prstGeom>
        </p:spPr>
      </p:pic>
      <p:sp>
        <p:nvSpPr>
          <p:cNvPr id="27" name="文本框 26">
            <a:extLst>
              <a:ext uri="{FF2B5EF4-FFF2-40B4-BE49-F238E27FC236}">
                <a16:creationId xmlns:a16="http://schemas.microsoft.com/office/drawing/2014/main" id="{9CE5AAAC-45C9-4CEC-8CBF-DB057744E413}"/>
              </a:ext>
            </a:extLst>
          </p:cNvPr>
          <p:cNvSpPr txBox="1"/>
          <p:nvPr/>
        </p:nvSpPr>
        <p:spPr>
          <a:xfrm>
            <a:off x="1640992" y="1161560"/>
            <a:ext cx="8910015"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Federated Learning (FL) is designed to coordinate user collaboration to train an ML model while keeping each user's data local.</a:t>
            </a:r>
            <a:endPar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2" name="对话气泡: 圆角矩形 1">
            <a:extLst>
              <a:ext uri="{FF2B5EF4-FFF2-40B4-BE49-F238E27FC236}">
                <a16:creationId xmlns:a16="http://schemas.microsoft.com/office/drawing/2014/main" id="{BB748851-08A5-4DAA-8E0D-E13D09D6348F}"/>
              </a:ext>
            </a:extLst>
          </p:cNvPr>
          <p:cNvSpPr/>
          <p:nvPr/>
        </p:nvSpPr>
        <p:spPr>
          <a:xfrm rot="5400000">
            <a:off x="8031326" y="1396643"/>
            <a:ext cx="496835" cy="2743199"/>
          </a:xfrm>
          <a:prstGeom prst="wedgeRoundRectCallout">
            <a:avLst>
              <a:gd name="adj1" fmla="val 33244"/>
              <a:gd name="adj2" fmla="val 59548"/>
              <a:gd name="adj3" fmla="val 16667"/>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60ABA306-D5AE-4085-9460-4D8D5B9B0890}"/>
              </a:ext>
            </a:extLst>
          </p:cNvPr>
          <p:cNvSpPr txBox="1"/>
          <p:nvPr/>
        </p:nvSpPr>
        <p:spPr>
          <a:xfrm>
            <a:off x="7006193" y="2562222"/>
            <a:ext cx="2645151" cy="400110"/>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Initialize Global Model</a:t>
            </a:r>
            <a:endParaRPr lang="zh-CN" altLang="en-US"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4791537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6266FCA-8043-4E8F-BA69-856CC94502B6}"/>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2135F530-C828-4ADB-9BF5-71C0C6B7D4F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0735E5F0-C9F6-447F-B970-AFEC3AC3C37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483A46-8CA0-4180-AFE7-974838CDB0CB}"/>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18" name="灯片编号占位符 17">
            <a:extLst>
              <a:ext uri="{FF2B5EF4-FFF2-40B4-BE49-F238E27FC236}">
                <a16:creationId xmlns:a16="http://schemas.microsoft.com/office/drawing/2014/main" id="{62079998-35B3-4A2B-A812-E1A70FC08E6F}"/>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6</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pic>
        <p:nvPicPr>
          <p:cNvPr id="42" name="图片 41">
            <a:extLst>
              <a:ext uri="{FF2B5EF4-FFF2-40B4-BE49-F238E27FC236}">
                <a16:creationId xmlns:a16="http://schemas.microsoft.com/office/drawing/2014/main" id="{99AA1EDC-22A0-4F3F-AC04-C6299F5343A6}"/>
              </a:ext>
            </a:extLst>
          </p:cNvPr>
          <p:cNvPicPr>
            <a:picLocks noChangeAspect="1"/>
          </p:cNvPicPr>
          <p:nvPr/>
        </p:nvPicPr>
        <p:blipFill>
          <a:blip r:embed="rId4"/>
          <a:stretch>
            <a:fillRect/>
          </a:stretch>
        </p:blipFill>
        <p:spPr>
          <a:xfrm>
            <a:off x="5119339" y="2304893"/>
            <a:ext cx="1657581" cy="1124107"/>
          </a:xfrm>
          <a:prstGeom prst="rect">
            <a:avLst/>
          </a:prstGeom>
        </p:spPr>
      </p:pic>
      <p:grpSp>
        <p:nvGrpSpPr>
          <p:cNvPr id="43" name="组合 42">
            <a:extLst>
              <a:ext uri="{FF2B5EF4-FFF2-40B4-BE49-F238E27FC236}">
                <a16:creationId xmlns:a16="http://schemas.microsoft.com/office/drawing/2014/main" id="{E5A789DD-3F70-4515-B074-3383FF22F1AA}"/>
              </a:ext>
            </a:extLst>
          </p:cNvPr>
          <p:cNvGrpSpPr/>
          <p:nvPr/>
        </p:nvGrpSpPr>
        <p:grpSpPr>
          <a:xfrm>
            <a:off x="2865791" y="4632177"/>
            <a:ext cx="6460417" cy="1057423"/>
            <a:chOff x="2975368" y="4672331"/>
            <a:chExt cx="6460417" cy="1057423"/>
          </a:xfrm>
        </p:grpSpPr>
        <p:pic>
          <p:nvPicPr>
            <p:cNvPr id="44" name="图片 43">
              <a:extLst>
                <a:ext uri="{FF2B5EF4-FFF2-40B4-BE49-F238E27FC236}">
                  <a16:creationId xmlns:a16="http://schemas.microsoft.com/office/drawing/2014/main" id="{FA3E971B-7AA5-42B9-9851-4F3059DBF2B9}"/>
                </a:ext>
              </a:extLst>
            </p:cNvPr>
            <p:cNvPicPr>
              <a:picLocks noChangeAspect="1"/>
            </p:cNvPicPr>
            <p:nvPr/>
          </p:nvPicPr>
          <p:blipFill>
            <a:blip r:embed="rId5"/>
            <a:stretch>
              <a:fillRect/>
            </a:stretch>
          </p:blipFill>
          <p:spPr>
            <a:xfrm>
              <a:off x="2975368" y="4672331"/>
              <a:ext cx="1124107" cy="1057423"/>
            </a:xfrm>
            <a:prstGeom prst="rect">
              <a:avLst/>
            </a:prstGeom>
          </p:spPr>
        </p:pic>
        <p:pic>
          <p:nvPicPr>
            <p:cNvPr id="45" name="图片 44">
              <a:extLst>
                <a:ext uri="{FF2B5EF4-FFF2-40B4-BE49-F238E27FC236}">
                  <a16:creationId xmlns:a16="http://schemas.microsoft.com/office/drawing/2014/main" id="{79D1E5CA-EE4F-4B86-A1CD-8C8D84463665}"/>
                </a:ext>
              </a:extLst>
            </p:cNvPr>
            <p:cNvPicPr>
              <a:picLocks noChangeAspect="1"/>
            </p:cNvPicPr>
            <p:nvPr/>
          </p:nvPicPr>
          <p:blipFill>
            <a:blip r:embed="rId5"/>
            <a:stretch>
              <a:fillRect/>
            </a:stretch>
          </p:blipFill>
          <p:spPr>
            <a:xfrm>
              <a:off x="4754138" y="4672331"/>
              <a:ext cx="1124107" cy="1057423"/>
            </a:xfrm>
            <a:prstGeom prst="rect">
              <a:avLst/>
            </a:prstGeom>
          </p:spPr>
        </p:pic>
        <p:pic>
          <p:nvPicPr>
            <p:cNvPr id="46" name="图片 45">
              <a:extLst>
                <a:ext uri="{FF2B5EF4-FFF2-40B4-BE49-F238E27FC236}">
                  <a16:creationId xmlns:a16="http://schemas.microsoft.com/office/drawing/2014/main" id="{4CEC180E-6CCE-49C6-B294-CAD37D12047D}"/>
                </a:ext>
              </a:extLst>
            </p:cNvPr>
            <p:cNvPicPr>
              <a:picLocks noChangeAspect="1"/>
            </p:cNvPicPr>
            <p:nvPr/>
          </p:nvPicPr>
          <p:blipFill>
            <a:blip r:embed="rId5"/>
            <a:stretch>
              <a:fillRect/>
            </a:stretch>
          </p:blipFill>
          <p:spPr>
            <a:xfrm>
              <a:off x="6532908" y="4672331"/>
              <a:ext cx="1124107" cy="1057423"/>
            </a:xfrm>
            <a:prstGeom prst="rect">
              <a:avLst/>
            </a:prstGeom>
          </p:spPr>
        </p:pic>
        <p:pic>
          <p:nvPicPr>
            <p:cNvPr id="47" name="图片 46">
              <a:extLst>
                <a:ext uri="{FF2B5EF4-FFF2-40B4-BE49-F238E27FC236}">
                  <a16:creationId xmlns:a16="http://schemas.microsoft.com/office/drawing/2014/main" id="{8C887DDF-0423-4C6D-92BF-51C4FCA6BA1D}"/>
                </a:ext>
              </a:extLst>
            </p:cNvPr>
            <p:cNvPicPr>
              <a:picLocks noChangeAspect="1"/>
            </p:cNvPicPr>
            <p:nvPr/>
          </p:nvPicPr>
          <p:blipFill>
            <a:blip r:embed="rId5"/>
            <a:stretch>
              <a:fillRect/>
            </a:stretch>
          </p:blipFill>
          <p:spPr>
            <a:xfrm>
              <a:off x="8311678" y="4672331"/>
              <a:ext cx="1124107" cy="1057423"/>
            </a:xfrm>
            <a:prstGeom prst="rect">
              <a:avLst/>
            </a:prstGeom>
          </p:spPr>
        </p:pic>
      </p:grpSp>
      <p:pic>
        <p:nvPicPr>
          <p:cNvPr id="48" name="图片 47">
            <a:extLst>
              <a:ext uri="{FF2B5EF4-FFF2-40B4-BE49-F238E27FC236}">
                <a16:creationId xmlns:a16="http://schemas.microsoft.com/office/drawing/2014/main" id="{E39CAB35-3533-40C8-944F-8048D7F96D0A}"/>
              </a:ext>
            </a:extLst>
          </p:cNvPr>
          <p:cNvPicPr>
            <a:picLocks noChangeAspect="1"/>
          </p:cNvPicPr>
          <p:nvPr/>
        </p:nvPicPr>
        <p:blipFill>
          <a:blip r:embed="rId6"/>
          <a:stretch>
            <a:fillRect/>
          </a:stretch>
        </p:blipFill>
        <p:spPr>
          <a:xfrm>
            <a:off x="3504045" y="5205339"/>
            <a:ext cx="369456" cy="360814"/>
          </a:xfrm>
          <a:prstGeom prst="rect">
            <a:avLst/>
          </a:prstGeom>
        </p:spPr>
      </p:pic>
      <p:pic>
        <p:nvPicPr>
          <p:cNvPr id="49" name="图片 48">
            <a:extLst>
              <a:ext uri="{FF2B5EF4-FFF2-40B4-BE49-F238E27FC236}">
                <a16:creationId xmlns:a16="http://schemas.microsoft.com/office/drawing/2014/main" id="{2B2D619F-8A80-4C3B-88E8-EAA4E37758EC}"/>
              </a:ext>
            </a:extLst>
          </p:cNvPr>
          <p:cNvPicPr>
            <a:picLocks noChangeAspect="1"/>
          </p:cNvPicPr>
          <p:nvPr/>
        </p:nvPicPr>
        <p:blipFill>
          <a:blip r:embed="rId6"/>
          <a:stretch>
            <a:fillRect/>
          </a:stretch>
        </p:blipFill>
        <p:spPr>
          <a:xfrm>
            <a:off x="5285911" y="5205339"/>
            <a:ext cx="369456" cy="360814"/>
          </a:xfrm>
          <a:prstGeom prst="rect">
            <a:avLst/>
          </a:prstGeom>
        </p:spPr>
      </p:pic>
      <p:pic>
        <p:nvPicPr>
          <p:cNvPr id="50" name="图片 49">
            <a:extLst>
              <a:ext uri="{FF2B5EF4-FFF2-40B4-BE49-F238E27FC236}">
                <a16:creationId xmlns:a16="http://schemas.microsoft.com/office/drawing/2014/main" id="{BB64BFFE-80DB-45BB-9910-D4A3FCCE6FA6}"/>
              </a:ext>
            </a:extLst>
          </p:cNvPr>
          <p:cNvPicPr>
            <a:picLocks noChangeAspect="1"/>
          </p:cNvPicPr>
          <p:nvPr/>
        </p:nvPicPr>
        <p:blipFill>
          <a:blip r:embed="rId6"/>
          <a:stretch>
            <a:fillRect/>
          </a:stretch>
        </p:blipFill>
        <p:spPr>
          <a:xfrm>
            <a:off x="7061427" y="5206551"/>
            <a:ext cx="369456" cy="360814"/>
          </a:xfrm>
          <a:prstGeom prst="rect">
            <a:avLst/>
          </a:prstGeom>
        </p:spPr>
      </p:pic>
      <p:pic>
        <p:nvPicPr>
          <p:cNvPr id="51" name="图片 50">
            <a:extLst>
              <a:ext uri="{FF2B5EF4-FFF2-40B4-BE49-F238E27FC236}">
                <a16:creationId xmlns:a16="http://schemas.microsoft.com/office/drawing/2014/main" id="{71F04836-535B-45EC-B090-12ABB353C58A}"/>
              </a:ext>
            </a:extLst>
          </p:cNvPr>
          <p:cNvPicPr>
            <a:picLocks noChangeAspect="1"/>
          </p:cNvPicPr>
          <p:nvPr/>
        </p:nvPicPr>
        <p:blipFill>
          <a:blip r:embed="rId6"/>
          <a:stretch>
            <a:fillRect/>
          </a:stretch>
        </p:blipFill>
        <p:spPr>
          <a:xfrm>
            <a:off x="8837379" y="5205339"/>
            <a:ext cx="369457" cy="360815"/>
          </a:xfrm>
          <a:prstGeom prst="rect">
            <a:avLst/>
          </a:prstGeom>
        </p:spPr>
      </p:pic>
      <p:sp>
        <p:nvSpPr>
          <p:cNvPr id="22" name="文本框 21">
            <a:extLst>
              <a:ext uri="{FF2B5EF4-FFF2-40B4-BE49-F238E27FC236}">
                <a16:creationId xmlns:a16="http://schemas.microsoft.com/office/drawing/2014/main" id="{BC26CEC8-2FC2-428D-BAC3-A614719ADB6C}"/>
              </a:ext>
            </a:extLst>
          </p:cNvPr>
          <p:cNvSpPr txBox="1"/>
          <p:nvPr/>
        </p:nvSpPr>
        <p:spPr>
          <a:xfrm>
            <a:off x="1640992" y="1161560"/>
            <a:ext cx="8910015"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Federated Learning (FL) is designed to coordinate user collaboration to train an ML model while keeping each user's data local.</a:t>
            </a:r>
            <a:endPar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grpSp>
        <p:nvGrpSpPr>
          <p:cNvPr id="4" name="组合 3">
            <a:extLst>
              <a:ext uri="{FF2B5EF4-FFF2-40B4-BE49-F238E27FC236}">
                <a16:creationId xmlns:a16="http://schemas.microsoft.com/office/drawing/2014/main" id="{E01185CC-2F66-4B75-AEA0-64A48A2E9E79}"/>
              </a:ext>
            </a:extLst>
          </p:cNvPr>
          <p:cNvGrpSpPr/>
          <p:nvPr/>
        </p:nvGrpSpPr>
        <p:grpSpPr>
          <a:xfrm>
            <a:off x="4561612" y="3735930"/>
            <a:ext cx="2773033" cy="554540"/>
            <a:chOff x="1741684" y="3893574"/>
            <a:chExt cx="2773033" cy="554540"/>
          </a:xfrm>
        </p:grpSpPr>
        <p:sp>
          <p:nvSpPr>
            <p:cNvPr id="3" name="矩形: 圆角 2">
              <a:extLst>
                <a:ext uri="{FF2B5EF4-FFF2-40B4-BE49-F238E27FC236}">
                  <a16:creationId xmlns:a16="http://schemas.microsoft.com/office/drawing/2014/main" id="{17F3AD44-8C6B-48C9-8F39-A3F51044D908}"/>
                </a:ext>
              </a:extLst>
            </p:cNvPr>
            <p:cNvSpPr/>
            <p:nvPr/>
          </p:nvSpPr>
          <p:spPr>
            <a:xfrm>
              <a:off x="1741684" y="3893574"/>
              <a:ext cx="2773033" cy="554540"/>
            </a:xfrm>
            <a:prstGeom prst="round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28E86E26-AE03-4B86-B2F0-91F5218776F7}"/>
                </a:ext>
              </a:extLst>
            </p:cNvPr>
            <p:cNvSpPr txBox="1"/>
            <p:nvPr/>
          </p:nvSpPr>
          <p:spPr>
            <a:xfrm>
              <a:off x="1787494" y="3945486"/>
              <a:ext cx="2681412" cy="400110"/>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Broadcast Global Model</a:t>
              </a:r>
              <a:endParaRPr lang="zh-CN" altLang="en-US"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grpSp>
      <p:cxnSp>
        <p:nvCxnSpPr>
          <p:cNvPr id="14" name="直接箭头连接符 13">
            <a:extLst>
              <a:ext uri="{FF2B5EF4-FFF2-40B4-BE49-F238E27FC236}">
                <a16:creationId xmlns:a16="http://schemas.microsoft.com/office/drawing/2014/main" id="{28200ADD-367B-4471-995E-4A50ACE549C0}"/>
              </a:ext>
            </a:extLst>
          </p:cNvPr>
          <p:cNvCxnSpPr>
            <a:cxnSpLocks/>
            <a:endCxn id="44" idx="0"/>
          </p:cNvCxnSpPr>
          <p:nvPr/>
        </p:nvCxnSpPr>
        <p:spPr>
          <a:xfrm flipH="1">
            <a:off x="3427845" y="4232067"/>
            <a:ext cx="1055587" cy="400110"/>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70DF3975-F8D3-4F46-9595-D29424869344}"/>
              </a:ext>
            </a:extLst>
          </p:cNvPr>
          <p:cNvCxnSpPr>
            <a:cxnSpLocks/>
          </p:cNvCxnSpPr>
          <p:nvPr/>
        </p:nvCxnSpPr>
        <p:spPr>
          <a:xfrm flipH="1">
            <a:off x="5948416" y="3471178"/>
            <a:ext cx="1" cy="214146"/>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7A4218D9-6376-4308-B754-665E48A0B113}"/>
              </a:ext>
            </a:extLst>
          </p:cNvPr>
          <p:cNvCxnSpPr>
            <a:cxnSpLocks/>
            <a:endCxn id="45" idx="0"/>
          </p:cNvCxnSpPr>
          <p:nvPr/>
        </p:nvCxnSpPr>
        <p:spPr>
          <a:xfrm>
            <a:off x="5206615" y="4341076"/>
            <a:ext cx="0" cy="291101"/>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453B5E25-E086-4876-9DEF-D7BE3CDF3660}"/>
              </a:ext>
            </a:extLst>
          </p:cNvPr>
          <p:cNvCxnSpPr>
            <a:cxnSpLocks/>
            <a:endCxn id="46" idx="0"/>
          </p:cNvCxnSpPr>
          <p:nvPr/>
        </p:nvCxnSpPr>
        <p:spPr>
          <a:xfrm>
            <a:off x="6985384" y="4341076"/>
            <a:ext cx="1" cy="291101"/>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6336C1D4-C499-4CF4-9F09-20A0D1A0A4A1}"/>
              </a:ext>
            </a:extLst>
          </p:cNvPr>
          <p:cNvCxnSpPr>
            <a:cxnSpLocks/>
            <a:endCxn id="47" idx="0"/>
          </p:cNvCxnSpPr>
          <p:nvPr/>
        </p:nvCxnSpPr>
        <p:spPr>
          <a:xfrm>
            <a:off x="7449963" y="4187952"/>
            <a:ext cx="1314192" cy="444225"/>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2669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6266FCA-8043-4E8F-BA69-856CC94502B6}"/>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2135F530-C828-4ADB-9BF5-71C0C6B7D4F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0735E5F0-C9F6-447F-B970-AFEC3AC3C37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483A46-8CA0-4180-AFE7-974838CDB0CB}"/>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18" name="灯片编号占位符 17">
            <a:extLst>
              <a:ext uri="{FF2B5EF4-FFF2-40B4-BE49-F238E27FC236}">
                <a16:creationId xmlns:a16="http://schemas.microsoft.com/office/drawing/2014/main" id="{62079998-35B3-4A2B-A812-E1A70FC08E6F}"/>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7</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pic>
        <p:nvPicPr>
          <p:cNvPr id="34" name="图片 33">
            <a:extLst>
              <a:ext uri="{FF2B5EF4-FFF2-40B4-BE49-F238E27FC236}">
                <a16:creationId xmlns:a16="http://schemas.microsoft.com/office/drawing/2014/main" id="{85EB0A29-044C-4AC9-92D9-30054E40CC87}"/>
              </a:ext>
            </a:extLst>
          </p:cNvPr>
          <p:cNvPicPr>
            <a:picLocks noChangeAspect="1"/>
          </p:cNvPicPr>
          <p:nvPr/>
        </p:nvPicPr>
        <p:blipFill>
          <a:blip r:embed="rId4"/>
          <a:stretch>
            <a:fillRect/>
          </a:stretch>
        </p:blipFill>
        <p:spPr>
          <a:xfrm>
            <a:off x="5119339" y="2304893"/>
            <a:ext cx="1657581" cy="1124107"/>
          </a:xfrm>
          <a:prstGeom prst="rect">
            <a:avLst/>
          </a:prstGeom>
        </p:spPr>
      </p:pic>
      <p:grpSp>
        <p:nvGrpSpPr>
          <p:cNvPr id="35" name="组合 34">
            <a:extLst>
              <a:ext uri="{FF2B5EF4-FFF2-40B4-BE49-F238E27FC236}">
                <a16:creationId xmlns:a16="http://schemas.microsoft.com/office/drawing/2014/main" id="{F6E11C76-D743-49AC-96BE-06EB9D9311B0}"/>
              </a:ext>
            </a:extLst>
          </p:cNvPr>
          <p:cNvGrpSpPr/>
          <p:nvPr/>
        </p:nvGrpSpPr>
        <p:grpSpPr>
          <a:xfrm>
            <a:off x="2865791" y="4632177"/>
            <a:ext cx="6460417" cy="1057423"/>
            <a:chOff x="2975368" y="4672331"/>
            <a:chExt cx="6460417" cy="1057423"/>
          </a:xfrm>
        </p:grpSpPr>
        <p:pic>
          <p:nvPicPr>
            <p:cNvPr id="36" name="图片 35">
              <a:extLst>
                <a:ext uri="{FF2B5EF4-FFF2-40B4-BE49-F238E27FC236}">
                  <a16:creationId xmlns:a16="http://schemas.microsoft.com/office/drawing/2014/main" id="{2ABF7927-20A2-450E-9E98-6D330F0FADE6}"/>
                </a:ext>
              </a:extLst>
            </p:cNvPr>
            <p:cNvPicPr>
              <a:picLocks noChangeAspect="1"/>
            </p:cNvPicPr>
            <p:nvPr/>
          </p:nvPicPr>
          <p:blipFill>
            <a:blip r:embed="rId5"/>
            <a:stretch>
              <a:fillRect/>
            </a:stretch>
          </p:blipFill>
          <p:spPr>
            <a:xfrm>
              <a:off x="2975368" y="4672331"/>
              <a:ext cx="1124107" cy="1057423"/>
            </a:xfrm>
            <a:prstGeom prst="rect">
              <a:avLst/>
            </a:prstGeom>
          </p:spPr>
        </p:pic>
        <p:pic>
          <p:nvPicPr>
            <p:cNvPr id="37" name="图片 36">
              <a:extLst>
                <a:ext uri="{FF2B5EF4-FFF2-40B4-BE49-F238E27FC236}">
                  <a16:creationId xmlns:a16="http://schemas.microsoft.com/office/drawing/2014/main" id="{B576D2CF-A9F9-4FC4-A0C5-E382038366A3}"/>
                </a:ext>
              </a:extLst>
            </p:cNvPr>
            <p:cNvPicPr>
              <a:picLocks noChangeAspect="1"/>
            </p:cNvPicPr>
            <p:nvPr/>
          </p:nvPicPr>
          <p:blipFill>
            <a:blip r:embed="rId5"/>
            <a:stretch>
              <a:fillRect/>
            </a:stretch>
          </p:blipFill>
          <p:spPr>
            <a:xfrm>
              <a:off x="4754138" y="4672331"/>
              <a:ext cx="1124107" cy="1057423"/>
            </a:xfrm>
            <a:prstGeom prst="rect">
              <a:avLst/>
            </a:prstGeom>
          </p:spPr>
        </p:pic>
        <p:pic>
          <p:nvPicPr>
            <p:cNvPr id="38" name="图片 37">
              <a:extLst>
                <a:ext uri="{FF2B5EF4-FFF2-40B4-BE49-F238E27FC236}">
                  <a16:creationId xmlns:a16="http://schemas.microsoft.com/office/drawing/2014/main" id="{02E31D6D-4372-481A-BE09-99796B4A6B64}"/>
                </a:ext>
              </a:extLst>
            </p:cNvPr>
            <p:cNvPicPr>
              <a:picLocks noChangeAspect="1"/>
            </p:cNvPicPr>
            <p:nvPr/>
          </p:nvPicPr>
          <p:blipFill>
            <a:blip r:embed="rId5"/>
            <a:stretch>
              <a:fillRect/>
            </a:stretch>
          </p:blipFill>
          <p:spPr>
            <a:xfrm>
              <a:off x="6532908" y="4672331"/>
              <a:ext cx="1124107" cy="1057423"/>
            </a:xfrm>
            <a:prstGeom prst="rect">
              <a:avLst/>
            </a:prstGeom>
          </p:spPr>
        </p:pic>
        <p:pic>
          <p:nvPicPr>
            <p:cNvPr id="39" name="图片 38">
              <a:extLst>
                <a:ext uri="{FF2B5EF4-FFF2-40B4-BE49-F238E27FC236}">
                  <a16:creationId xmlns:a16="http://schemas.microsoft.com/office/drawing/2014/main" id="{321993FB-1441-4E7F-80D2-224137F1D56C}"/>
                </a:ext>
              </a:extLst>
            </p:cNvPr>
            <p:cNvPicPr>
              <a:picLocks noChangeAspect="1"/>
            </p:cNvPicPr>
            <p:nvPr/>
          </p:nvPicPr>
          <p:blipFill>
            <a:blip r:embed="rId5"/>
            <a:stretch>
              <a:fillRect/>
            </a:stretch>
          </p:blipFill>
          <p:spPr>
            <a:xfrm>
              <a:off x="8311678" y="4672331"/>
              <a:ext cx="1124107" cy="1057423"/>
            </a:xfrm>
            <a:prstGeom prst="rect">
              <a:avLst/>
            </a:prstGeom>
          </p:spPr>
        </p:pic>
      </p:grpSp>
      <p:pic>
        <p:nvPicPr>
          <p:cNvPr id="40" name="图片 39">
            <a:extLst>
              <a:ext uri="{FF2B5EF4-FFF2-40B4-BE49-F238E27FC236}">
                <a16:creationId xmlns:a16="http://schemas.microsoft.com/office/drawing/2014/main" id="{682ED9F0-D22B-425D-A39C-3990EF148616}"/>
              </a:ext>
            </a:extLst>
          </p:cNvPr>
          <p:cNvPicPr>
            <a:picLocks noChangeAspect="1"/>
          </p:cNvPicPr>
          <p:nvPr/>
        </p:nvPicPr>
        <p:blipFill>
          <a:blip r:embed="rId6"/>
          <a:stretch>
            <a:fillRect/>
          </a:stretch>
        </p:blipFill>
        <p:spPr>
          <a:xfrm>
            <a:off x="3499009" y="5205339"/>
            <a:ext cx="351794" cy="360814"/>
          </a:xfrm>
          <a:prstGeom prst="rect">
            <a:avLst/>
          </a:prstGeom>
        </p:spPr>
      </p:pic>
      <p:pic>
        <p:nvPicPr>
          <p:cNvPr id="53" name="图片 52">
            <a:extLst>
              <a:ext uri="{FF2B5EF4-FFF2-40B4-BE49-F238E27FC236}">
                <a16:creationId xmlns:a16="http://schemas.microsoft.com/office/drawing/2014/main" id="{5647B565-1D96-437C-AE41-5999BDD479EA}"/>
              </a:ext>
            </a:extLst>
          </p:cNvPr>
          <p:cNvPicPr>
            <a:picLocks noChangeAspect="1"/>
          </p:cNvPicPr>
          <p:nvPr/>
        </p:nvPicPr>
        <p:blipFill>
          <a:blip r:embed="rId7"/>
          <a:stretch>
            <a:fillRect/>
          </a:stretch>
        </p:blipFill>
        <p:spPr>
          <a:xfrm>
            <a:off x="5280653" y="5205339"/>
            <a:ext cx="354750" cy="360814"/>
          </a:xfrm>
          <a:prstGeom prst="rect">
            <a:avLst/>
          </a:prstGeom>
        </p:spPr>
      </p:pic>
      <p:pic>
        <p:nvPicPr>
          <p:cNvPr id="54" name="图片 53">
            <a:extLst>
              <a:ext uri="{FF2B5EF4-FFF2-40B4-BE49-F238E27FC236}">
                <a16:creationId xmlns:a16="http://schemas.microsoft.com/office/drawing/2014/main" id="{67C04B5C-5C9D-4916-9350-820C53DF8B87}"/>
              </a:ext>
            </a:extLst>
          </p:cNvPr>
          <p:cNvPicPr>
            <a:picLocks noChangeAspect="1"/>
          </p:cNvPicPr>
          <p:nvPr/>
        </p:nvPicPr>
        <p:blipFill>
          <a:blip r:embed="rId8"/>
          <a:stretch>
            <a:fillRect/>
          </a:stretch>
        </p:blipFill>
        <p:spPr>
          <a:xfrm>
            <a:off x="7061940" y="5217106"/>
            <a:ext cx="343030" cy="349047"/>
          </a:xfrm>
          <a:prstGeom prst="rect">
            <a:avLst/>
          </a:prstGeom>
        </p:spPr>
      </p:pic>
      <p:pic>
        <p:nvPicPr>
          <p:cNvPr id="55" name="图片 54">
            <a:extLst>
              <a:ext uri="{FF2B5EF4-FFF2-40B4-BE49-F238E27FC236}">
                <a16:creationId xmlns:a16="http://schemas.microsoft.com/office/drawing/2014/main" id="{161CE3AF-298E-4EC2-831A-4DAEC21DA300}"/>
              </a:ext>
            </a:extLst>
          </p:cNvPr>
          <p:cNvPicPr>
            <a:picLocks noChangeAspect="1"/>
          </p:cNvPicPr>
          <p:nvPr/>
        </p:nvPicPr>
        <p:blipFill>
          <a:blip r:embed="rId9"/>
          <a:stretch>
            <a:fillRect/>
          </a:stretch>
        </p:blipFill>
        <p:spPr>
          <a:xfrm>
            <a:off x="8841612" y="5217106"/>
            <a:ext cx="346012" cy="349047"/>
          </a:xfrm>
          <a:prstGeom prst="rect">
            <a:avLst/>
          </a:prstGeom>
        </p:spPr>
      </p:pic>
      <p:sp>
        <p:nvSpPr>
          <p:cNvPr id="22" name="文本框 21">
            <a:extLst>
              <a:ext uri="{FF2B5EF4-FFF2-40B4-BE49-F238E27FC236}">
                <a16:creationId xmlns:a16="http://schemas.microsoft.com/office/drawing/2014/main" id="{94A2A213-2D72-4ED8-9A54-B17E13E64C14}"/>
              </a:ext>
            </a:extLst>
          </p:cNvPr>
          <p:cNvSpPr txBox="1"/>
          <p:nvPr/>
        </p:nvSpPr>
        <p:spPr>
          <a:xfrm>
            <a:off x="1640992" y="1161560"/>
            <a:ext cx="8910015"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Federated Learning (FL) is designed to coordinate user collaboration to train an ML model while keeping each user's data local.</a:t>
            </a:r>
            <a:endPar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grpSp>
        <p:nvGrpSpPr>
          <p:cNvPr id="2" name="组合 1">
            <a:extLst>
              <a:ext uri="{FF2B5EF4-FFF2-40B4-BE49-F238E27FC236}">
                <a16:creationId xmlns:a16="http://schemas.microsoft.com/office/drawing/2014/main" id="{5B4B7D2A-756B-4DAB-A41D-3180C2168D55}"/>
              </a:ext>
            </a:extLst>
          </p:cNvPr>
          <p:cNvGrpSpPr/>
          <p:nvPr/>
        </p:nvGrpSpPr>
        <p:grpSpPr>
          <a:xfrm>
            <a:off x="3026453" y="5942555"/>
            <a:ext cx="6196979" cy="554540"/>
            <a:chOff x="3236089" y="5942555"/>
            <a:chExt cx="6196979" cy="554540"/>
          </a:xfrm>
        </p:grpSpPr>
        <p:sp>
          <p:nvSpPr>
            <p:cNvPr id="24" name="矩形: 圆角 23">
              <a:extLst>
                <a:ext uri="{FF2B5EF4-FFF2-40B4-BE49-F238E27FC236}">
                  <a16:creationId xmlns:a16="http://schemas.microsoft.com/office/drawing/2014/main" id="{B9E3749B-663A-430C-B54F-04D19D7A4487}"/>
                </a:ext>
              </a:extLst>
            </p:cNvPr>
            <p:cNvSpPr/>
            <p:nvPr/>
          </p:nvSpPr>
          <p:spPr>
            <a:xfrm>
              <a:off x="3236089" y="5942555"/>
              <a:ext cx="6196979" cy="554540"/>
            </a:xfrm>
            <a:prstGeom prst="round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文本框 55">
              <a:extLst>
                <a:ext uri="{FF2B5EF4-FFF2-40B4-BE49-F238E27FC236}">
                  <a16:creationId xmlns:a16="http://schemas.microsoft.com/office/drawing/2014/main" id="{E13B4A5C-51A8-4A19-A974-55461F913F34}"/>
                </a:ext>
              </a:extLst>
            </p:cNvPr>
            <p:cNvSpPr txBox="1"/>
            <p:nvPr/>
          </p:nvSpPr>
          <p:spPr>
            <a:xfrm>
              <a:off x="3502675" y="6009120"/>
              <a:ext cx="5786661" cy="400110"/>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Each user trains the model with their own local dataset</a:t>
              </a:r>
              <a:endParaRPr lang="zh-CN" altLang="en-US"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grpSp>
      <p:cxnSp>
        <p:nvCxnSpPr>
          <p:cNvPr id="27" name="直接箭头连接符 26">
            <a:extLst>
              <a:ext uri="{FF2B5EF4-FFF2-40B4-BE49-F238E27FC236}">
                <a16:creationId xmlns:a16="http://schemas.microsoft.com/office/drawing/2014/main" id="{7B40E252-D55B-4B7B-8418-DD7E830E67A6}"/>
              </a:ext>
            </a:extLst>
          </p:cNvPr>
          <p:cNvCxnSpPr>
            <a:cxnSpLocks/>
          </p:cNvCxnSpPr>
          <p:nvPr/>
        </p:nvCxnSpPr>
        <p:spPr>
          <a:xfrm flipV="1">
            <a:off x="3687417" y="5689600"/>
            <a:ext cx="0" cy="192058"/>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06ABB951-1D6D-4A63-856A-1A2A18C0F142}"/>
              </a:ext>
            </a:extLst>
          </p:cNvPr>
          <p:cNvCxnSpPr>
            <a:cxnSpLocks/>
          </p:cNvCxnSpPr>
          <p:nvPr/>
        </p:nvCxnSpPr>
        <p:spPr>
          <a:xfrm flipV="1">
            <a:off x="7226047" y="5689600"/>
            <a:ext cx="0" cy="192058"/>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CBD380C-EB74-465C-9FA4-4D671C13246B}"/>
              </a:ext>
            </a:extLst>
          </p:cNvPr>
          <p:cNvCxnSpPr>
            <a:cxnSpLocks/>
          </p:cNvCxnSpPr>
          <p:nvPr/>
        </p:nvCxnSpPr>
        <p:spPr>
          <a:xfrm flipV="1">
            <a:off x="9018467" y="5689600"/>
            <a:ext cx="0" cy="192058"/>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DABAF4AD-5C1D-4343-867E-52723069A6C2}"/>
              </a:ext>
            </a:extLst>
          </p:cNvPr>
          <p:cNvCxnSpPr>
            <a:cxnSpLocks/>
          </p:cNvCxnSpPr>
          <p:nvPr/>
        </p:nvCxnSpPr>
        <p:spPr>
          <a:xfrm flipV="1">
            <a:off x="5460172" y="5689600"/>
            <a:ext cx="0" cy="192058"/>
          </a:xfrm>
          <a:prstGeom prst="straightConnector1">
            <a:avLst/>
          </a:prstGeom>
          <a:ln w="19050">
            <a:solidFill>
              <a:srgbClr val="B0252A"/>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429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6266FCA-8043-4E8F-BA69-856CC94502B6}"/>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2135F530-C828-4ADB-9BF5-71C0C6B7D4F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0735E5F0-C9F6-447F-B970-AFEC3AC3C37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483A46-8CA0-4180-AFE7-974838CDB0CB}"/>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18" name="灯片编号占位符 17">
            <a:extLst>
              <a:ext uri="{FF2B5EF4-FFF2-40B4-BE49-F238E27FC236}">
                <a16:creationId xmlns:a16="http://schemas.microsoft.com/office/drawing/2014/main" id="{62079998-35B3-4A2B-A812-E1A70FC08E6F}"/>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8</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pic>
        <p:nvPicPr>
          <p:cNvPr id="42" name="图片 41">
            <a:extLst>
              <a:ext uri="{FF2B5EF4-FFF2-40B4-BE49-F238E27FC236}">
                <a16:creationId xmlns:a16="http://schemas.microsoft.com/office/drawing/2014/main" id="{2C6015A2-5A2D-4B9C-AC0E-D2E0366A505C}"/>
              </a:ext>
            </a:extLst>
          </p:cNvPr>
          <p:cNvPicPr>
            <a:picLocks noChangeAspect="1"/>
          </p:cNvPicPr>
          <p:nvPr/>
        </p:nvPicPr>
        <p:blipFill>
          <a:blip r:embed="rId4"/>
          <a:stretch>
            <a:fillRect/>
          </a:stretch>
        </p:blipFill>
        <p:spPr>
          <a:xfrm>
            <a:off x="5119339" y="2304893"/>
            <a:ext cx="1657581" cy="1124107"/>
          </a:xfrm>
          <a:prstGeom prst="rect">
            <a:avLst/>
          </a:prstGeom>
        </p:spPr>
      </p:pic>
      <p:grpSp>
        <p:nvGrpSpPr>
          <p:cNvPr id="43" name="组合 42">
            <a:extLst>
              <a:ext uri="{FF2B5EF4-FFF2-40B4-BE49-F238E27FC236}">
                <a16:creationId xmlns:a16="http://schemas.microsoft.com/office/drawing/2014/main" id="{1F1A0F47-A1F2-4F89-A911-632B5A13A408}"/>
              </a:ext>
            </a:extLst>
          </p:cNvPr>
          <p:cNvGrpSpPr/>
          <p:nvPr/>
        </p:nvGrpSpPr>
        <p:grpSpPr>
          <a:xfrm>
            <a:off x="2865791" y="4632177"/>
            <a:ext cx="6460417" cy="1057423"/>
            <a:chOff x="2975368" y="4672331"/>
            <a:chExt cx="6460417" cy="1057423"/>
          </a:xfrm>
        </p:grpSpPr>
        <p:pic>
          <p:nvPicPr>
            <p:cNvPr id="44" name="图片 43">
              <a:extLst>
                <a:ext uri="{FF2B5EF4-FFF2-40B4-BE49-F238E27FC236}">
                  <a16:creationId xmlns:a16="http://schemas.microsoft.com/office/drawing/2014/main" id="{6F888109-C677-4DE8-A784-1F4635D47B90}"/>
                </a:ext>
              </a:extLst>
            </p:cNvPr>
            <p:cNvPicPr>
              <a:picLocks noChangeAspect="1"/>
            </p:cNvPicPr>
            <p:nvPr/>
          </p:nvPicPr>
          <p:blipFill>
            <a:blip r:embed="rId5"/>
            <a:stretch>
              <a:fillRect/>
            </a:stretch>
          </p:blipFill>
          <p:spPr>
            <a:xfrm>
              <a:off x="2975368" y="4672331"/>
              <a:ext cx="1124107" cy="1057423"/>
            </a:xfrm>
            <a:prstGeom prst="rect">
              <a:avLst/>
            </a:prstGeom>
          </p:spPr>
        </p:pic>
        <p:pic>
          <p:nvPicPr>
            <p:cNvPr id="45" name="图片 44">
              <a:extLst>
                <a:ext uri="{FF2B5EF4-FFF2-40B4-BE49-F238E27FC236}">
                  <a16:creationId xmlns:a16="http://schemas.microsoft.com/office/drawing/2014/main" id="{BBADF219-5C2C-4104-B72B-27C7B04AC9D2}"/>
                </a:ext>
              </a:extLst>
            </p:cNvPr>
            <p:cNvPicPr>
              <a:picLocks noChangeAspect="1"/>
            </p:cNvPicPr>
            <p:nvPr/>
          </p:nvPicPr>
          <p:blipFill>
            <a:blip r:embed="rId5"/>
            <a:stretch>
              <a:fillRect/>
            </a:stretch>
          </p:blipFill>
          <p:spPr>
            <a:xfrm>
              <a:off x="4754138" y="4672331"/>
              <a:ext cx="1124107" cy="1057423"/>
            </a:xfrm>
            <a:prstGeom prst="rect">
              <a:avLst/>
            </a:prstGeom>
          </p:spPr>
        </p:pic>
        <p:pic>
          <p:nvPicPr>
            <p:cNvPr id="46" name="图片 45">
              <a:extLst>
                <a:ext uri="{FF2B5EF4-FFF2-40B4-BE49-F238E27FC236}">
                  <a16:creationId xmlns:a16="http://schemas.microsoft.com/office/drawing/2014/main" id="{571CE2EB-6BE1-4646-9950-E7E9AC120C43}"/>
                </a:ext>
              </a:extLst>
            </p:cNvPr>
            <p:cNvPicPr>
              <a:picLocks noChangeAspect="1"/>
            </p:cNvPicPr>
            <p:nvPr/>
          </p:nvPicPr>
          <p:blipFill>
            <a:blip r:embed="rId5"/>
            <a:stretch>
              <a:fillRect/>
            </a:stretch>
          </p:blipFill>
          <p:spPr>
            <a:xfrm>
              <a:off x="6532908" y="4672331"/>
              <a:ext cx="1124107" cy="1057423"/>
            </a:xfrm>
            <a:prstGeom prst="rect">
              <a:avLst/>
            </a:prstGeom>
          </p:spPr>
        </p:pic>
        <p:pic>
          <p:nvPicPr>
            <p:cNvPr id="47" name="图片 46">
              <a:extLst>
                <a:ext uri="{FF2B5EF4-FFF2-40B4-BE49-F238E27FC236}">
                  <a16:creationId xmlns:a16="http://schemas.microsoft.com/office/drawing/2014/main" id="{E77BE242-7C7E-48C0-9508-E07CFCAB7474}"/>
                </a:ext>
              </a:extLst>
            </p:cNvPr>
            <p:cNvPicPr>
              <a:picLocks noChangeAspect="1"/>
            </p:cNvPicPr>
            <p:nvPr/>
          </p:nvPicPr>
          <p:blipFill>
            <a:blip r:embed="rId5"/>
            <a:stretch>
              <a:fillRect/>
            </a:stretch>
          </p:blipFill>
          <p:spPr>
            <a:xfrm>
              <a:off x="8311678" y="4672331"/>
              <a:ext cx="1124107" cy="1057423"/>
            </a:xfrm>
            <a:prstGeom prst="rect">
              <a:avLst/>
            </a:prstGeom>
          </p:spPr>
        </p:pic>
      </p:grpSp>
      <p:pic>
        <p:nvPicPr>
          <p:cNvPr id="48" name="图片 47">
            <a:extLst>
              <a:ext uri="{FF2B5EF4-FFF2-40B4-BE49-F238E27FC236}">
                <a16:creationId xmlns:a16="http://schemas.microsoft.com/office/drawing/2014/main" id="{C8CFF522-D718-4B7B-9CA5-87910768C219}"/>
              </a:ext>
            </a:extLst>
          </p:cNvPr>
          <p:cNvPicPr>
            <a:picLocks noChangeAspect="1"/>
          </p:cNvPicPr>
          <p:nvPr/>
        </p:nvPicPr>
        <p:blipFill>
          <a:blip r:embed="rId6"/>
          <a:stretch>
            <a:fillRect/>
          </a:stretch>
        </p:blipFill>
        <p:spPr>
          <a:xfrm>
            <a:off x="6166999" y="2760242"/>
            <a:ext cx="395726" cy="405873"/>
          </a:xfrm>
          <a:prstGeom prst="rect">
            <a:avLst/>
          </a:prstGeom>
        </p:spPr>
      </p:pic>
      <p:pic>
        <p:nvPicPr>
          <p:cNvPr id="49" name="图片 48">
            <a:extLst>
              <a:ext uri="{FF2B5EF4-FFF2-40B4-BE49-F238E27FC236}">
                <a16:creationId xmlns:a16="http://schemas.microsoft.com/office/drawing/2014/main" id="{20BEC623-A1F0-46BD-A0C0-49F7DA471F59}"/>
              </a:ext>
            </a:extLst>
          </p:cNvPr>
          <p:cNvPicPr>
            <a:picLocks noChangeAspect="1"/>
          </p:cNvPicPr>
          <p:nvPr/>
        </p:nvPicPr>
        <p:blipFill>
          <a:blip r:embed="rId7"/>
          <a:stretch>
            <a:fillRect/>
          </a:stretch>
        </p:blipFill>
        <p:spPr>
          <a:xfrm>
            <a:off x="6166998" y="2756337"/>
            <a:ext cx="399051" cy="405872"/>
          </a:xfrm>
          <a:prstGeom prst="rect">
            <a:avLst/>
          </a:prstGeom>
        </p:spPr>
      </p:pic>
      <p:pic>
        <p:nvPicPr>
          <p:cNvPr id="50" name="图片 49">
            <a:extLst>
              <a:ext uri="{FF2B5EF4-FFF2-40B4-BE49-F238E27FC236}">
                <a16:creationId xmlns:a16="http://schemas.microsoft.com/office/drawing/2014/main" id="{92259833-7381-4613-98AA-02BF6790474E}"/>
              </a:ext>
            </a:extLst>
          </p:cNvPr>
          <p:cNvPicPr>
            <a:picLocks noChangeAspect="1"/>
          </p:cNvPicPr>
          <p:nvPr/>
        </p:nvPicPr>
        <p:blipFill>
          <a:blip r:embed="rId8"/>
          <a:stretch>
            <a:fillRect/>
          </a:stretch>
        </p:blipFill>
        <p:spPr>
          <a:xfrm>
            <a:off x="6163674" y="2752431"/>
            <a:ext cx="398875" cy="405872"/>
          </a:xfrm>
          <a:prstGeom prst="rect">
            <a:avLst/>
          </a:prstGeom>
        </p:spPr>
      </p:pic>
      <p:pic>
        <p:nvPicPr>
          <p:cNvPr id="51" name="图片 50">
            <a:extLst>
              <a:ext uri="{FF2B5EF4-FFF2-40B4-BE49-F238E27FC236}">
                <a16:creationId xmlns:a16="http://schemas.microsoft.com/office/drawing/2014/main" id="{69C26DE0-38B9-45DB-A3F2-0EE37111D5D5}"/>
              </a:ext>
            </a:extLst>
          </p:cNvPr>
          <p:cNvPicPr>
            <a:picLocks noChangeAspect="1"/>
          </p:cNvPicPr>
          <p:nvPr/>
        </p:nvPicPr>
        <p:blipFill>
          <a:blip r:embed="rId9"/>
          <a:stretch>
            <a:fillRect/>
          </a:stretch>
        </p:blipFill>
        <p:spPr>
          <a:xfrm>
            <a:off x="6166997" y="2752431"/>
            <a:ext cx="395552" cy="399022"/>
          </a:xfrm>
          <a:prstGeom prst="rect">
            <a:avLst/>
          </a:prstGeom>
        </p:spPr>
      </p:pic>
      <p:sp>
        <p:nvSpPr>
          <p:cNvPr id="22" name="文本框 21">
            <a:extLst>
              <a:ext uri="{FF2B5EF4-FFF2-40B4-BE49-F238E27FC236}">
                <a16:creationId xmlns:a16="http://schemas.microsoft.com/office/drawing/2014/main" id="{F0AEAA0D-CD57-4F88-855A-DE5018CA162F}"/>
              </a:ext>
            </a:extLst>
          </p:cNvPr>
          <p:cNvSpPr txBox="1"/>
          <p:nvPr/>
        </p:nvSpPr>
        <p:spPr>
          <a:xfrm>
            <a:off x="1640992" y="1161560"/>
            <a:ext cx="8910015" cy="830997"/>
          </a:xfrm>
          <a:prstGeom prst="rect">
            <a:avLst/>
          </a:prstGeom>
          <a:noFill/>
        </p:spPr>
        <p:txBody>
          <a:bodyPr wrap="square" rtlCol="0">
            <a:spAutoFit/>
          </a:bodyPr>
          <a:lstStyle/>
          <a:p>
            <a:pPr algn="ctr"/>
            <a:r>
              <a:rPr lang="en-US" altLang="zh-CN" sz="2400" dirty="0">
                <a:latin typeface="Times New Roman" panose="02020603050405020304" pitchFamily="18" charset="0"/>
                <a:ea typeface="微软雅黑 Light" panose="020B0502040204020203" pitchFamily="34" charset="-122"/>
                <a:cs typeface="Times New Roman" panose="02020603050405020304" pitchFamily="18" charset="0"/>
              </a:rPr>
              <a:t>Federated Learning (FL) is designed to coordinate user collaboration to train an ML model while keeping each user's data local.</a:t>
            </a:r>
            <a:endParaRPr lang="zh-CN" altLang="en-US" sz="2400" dirty="0">
              <a:latin typeface="Times New Roman" panose="02020603050405020304" pitchFamily="18" charset="0"/>
              <a:ea typeface="微软雅黑 Light" panose="020B0502040204020203" pitchFamily="34" charset="-122"/>
              <a:cs typeface="Times New Roman" panose="02020603050405020304" pitchFamily="18" charset="0"/>
            </a:endParaRPr>
          </a:p>
        </p:txBody>
      </p:sp>
      <p:sp>
        <p:nvSpPr>
          <p:cNvPr id="27" name="对话气泡: 圆角矩形 26">
            <a:extLst>
              <a:ext uri="{FF2B5EF4-FFF2-40B4-BE49-F238E27FC236}">
                <a16:creationId xmlns:a16="http://schemas.microsoft.com/office/drawing/2014/main" id="{986F895E-A062-467F-819E-20337D98F560}"/>
              </a:ext>
            </a:extLst>
          </p:cNvPr>
          <p:cNvSpPr/>
          <p:nvPr/>
        </p:nvSpPr>
        <p:spPr>
          <a:xfrm rot="5400000">
            <a:off x="8209204" y="949045"/>
            <a:ext cx="1124108" cy="3822694"/>
          </a:xfrm>
          <a:prstGeom prst="wedgeRoundRectCallout">
            <a:avLst>
              <a:gd name="adj1" fmla="val 11202"/>
              <a:gd name="adj2" fmla="val 56814"/>
              <a:gd name="adj3" fmla="val 16667"/>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71A5AB9A-9A8A-4603-90DA-5C12BF5841A4}"/>
              </a:ext>
            </a:extLst>
          </p:cNvPr>
          <p:cNvSpPr txBox="1"/>
          <p:nvPr/>
        </p:nvSpPr>
        <p:spPr>
          <a:xfrm>
            <a:off x="6973092" y="2351672"/>
            <a:ext cx="3709513" cy="1015663"/>
          </a:xfrm>
          <a:prstGeom prst="rect">
            <a:avLst/>
          </a:prstGeom>
          <a:noFill/>
        </p:spPr>
        <p:txBody>
          <a:bodyPr wrap="square" rtlCol="0">
            <a:spAutoFit/>
          </a:bodyPr>
          <a:lstStyle/>
          <a:p>
            <a:r>
              <a:rPr lang="en-US" altLang="zh-CN"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The updated model is passed back to Server for aggregation, resulting in a new global model</a:t>
            </a:r>
            <a:endParaRPr lang="zh-CN" altLang="en-US" sz="2000"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7120967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D6266FCA-8043-4E8F-BA69-856CC94502B6}"/>
              </a:ext>
            </a:extLst>
          </p:cNvPr>
          <p:cNvGrpSpPr/>
          <p:nvPr/>
        </p:nvGrpSpPr>
        <p:grpSpPr>
          <a:xfrm>
            <a:off x="7270454" y="0"/>
            <a:ext cx="4921548" cy="6858000"/>
            <a:chOff x="7270454" y="0"/>
            <a:chExt cx="4921548" cy="6858000"/>
          </a:xfrm>
        </p:grpSpPr>
        <p:pic>
          <p:nvPicPr>
            <p:cNvPr id="12" name="图片 11">
              <a:extLst>
                <a:ext uri="{FF2B5EF4-FFF2-40B4-BE49-F238E27FC236}">
                  <a16:creationId xmlns:a16="http://schemas.microsoft.com/office/drawing/2014/main" id="{2135F530-C828-4ADB-9BF5-71C0C6B7D4F0}"/>
                </a:ext>
              </a:extLst>
            </p:cNvPr>
            <p:cNvPicPr>
              <a:picLocks noChangeAspect="1"/>
            </p:cNvPicPr>
            <p:nvPr/>
          </p:nvPicPr>
          <p:blipFill>
            <a:blip r:embed="rId2">
              <a:extLst>
                <a:ext uri="{28A0092B-C50C-407E-A947-70E740481C1C}">
                  <a14:useLocalDpi xmlns:a14="http://schemas.microsoft.com/office/drawing/2010/main" val="0"/>
                </a:ext>
              </a:extLst>
            </a:blip>
            <a:srcRect t="9139" r="40973" b="8610"/>
            <a:stretch>
              <a:fillRect/>
            </a:stretch>
          </p:blipFill>
          <p:spPr>
            <a:xfrm>
              <a:off x="7270454" y="0"/>
              <a:ext cx="4921546" cy="6858000"/>
            </a:xfrm>
            <a:custGeom>
              <a:avLst/>
              <a:gdLst>
                <a:gd name="connsiteX0" fmla="*/ 0 w 4921546"/>
                <a:gd name="connsiteY0" fmla="*/ 0 h 6858000"/>
                <a:gd name="connsiteX1" fmla="*/ 4921546 w 4921546"/>
                <a:gd name="connsiteY1" fmla="*/ 0 h 6858000"/>
                <a:gd name="connsiteX2" fmla="*/ 4921546 w 4921546"/>
                <a:gd name="connsiteY2" fmla="*/ 6858000 h 6858000"/>
                <a:gd name="connsiteX3" fmla="*/ 0 w 492154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6" h="6858000">
                  <a:moveTo>
                    <a:pt x="0" y="0"/>
                  </a:moveTo>
                  <a:lnTo>
                    <a:pt x="4921546" y="0"/>
                  </a:lnTo>
                  <a:lnTo>
                    <a:pt x="4921546" y="6858000"/>
                  </a:lnTo>
                  <a:lnTo>
                    <a:pt x="0" y="6858000"/>
                  </a:lnTo>
                  <a:close/>
                </a:path>
              </a:pathLst>
            </a:custGeom>
          </p:spPr>
        </p:pic>
        <p:sp>
          <p:nvSpPr>
            <p:cNvPr id="13" name="任意多边形: 形状 12">
              <a:extLst>
                <a:ext uri="{FF2B5EF4-FFF2-40B4-BE49-F238E27FC236}">
                  <a16:creationId xmlns:a16="http://schemas.microsoft.com/office/drawing/2014/main" id="{0735E5F0-C9F6-447F-B970-AFEC3AC3C373}"/>
                </a:ext>
              </a:extLst>
            </p:cNvPr>
            <p:cNvSpPr/>
            <p:nvPr/>
          </p:nvSpPr>
          <p:spPr>
            <a:xfrm>
              <a:off x="7270454" y="0"/>
              <a:ext cx="4921548" cy="6858000"/>
            </a:xfrm>
            <a:custGeom>
              <a:avLst/>
              <a:gdLst>
                <a:gd name="connsiteX0" fmla="*/ 0 w 4921548"/>
                <a:gd name="connsiteY0" fmla="*/ 0 h 6858000"/>
                <a:gd name="connsiteX1" fmla="*/ 4921548 w 4921548"/>
                <a:gd name="connsiteY1" fmla="*/ 0 h 6858000"/>
                <a:gd name="connsiteX2" fmla="*/ 4921548 w 4921548"/>
                <a:gd name="connsiteY2" fmla="*/ 6858000 h 6858000"/>
                <a:gd name="connsiteX3" fmla="*/ 0 w 492154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921548" h="6858000">
                  <a:moveTo>
                    <a:pt x="0" y="0"/>
                  </a:moveTo>
                  <a:lnTo>
                    <a:pt x="4921548" y="0"/>
                  </a:lnTo>
                  <a:lnTo>
                    <a:pt x="4921548" y="6858000"/>
                  </a:lnTo>
                  <a:lnTo>
                    <a:pt x="0" y="6858000"/>
                  </a:lnTo>
                  <a:close/>
                </a:path>
              </a:pathLst>
            </a:cu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pic>
        <p:nvPicPr>
          <p:cNvPr id="8" name="图片 7">
            <a:extLst>
              <a:ext uri="{FF2B5EF4-FFF2-40B4-BE49-F238E27FC236}">
                <a16:creationId xmlns:a16="http://schemas.microsoft.com/office/drawing/2014/main" id="{644B6B2E-46EE-4822-8AE6-EFA22B3534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638" y="165190"/>
            <a:ext cx="2343819" cy="684035"/>
          </a:xfrm>
          <a:prstGeom prst="rect">
            <a:avLst/>
          </a:prstGeom>
        </p:spPr>
      </p:pic>
      <p:sp>
        <p:nvSpPr>
          <p:cNvPr id="9" name="矩形 8">
            <a:extLst>
              <a:ext uri="{FF2B5EF4-FFF2-40B4-BE49-F238E27FC236}">
                <a16:creationId xmlns:a16="http://schemas.microsoft.com/office/drawing/2014/main" id="{81C08992-0536-4268-BCB8-B8128A5F6EBA}"/>
              </a:ext>
            </a:extLst>
          </p:cNvPr>
          <p:cNvSpPr/>
          <p:nvPr/>
        </p:nvSpPr>
        <p:spPr>
          <a:xfrm>
            <a:off x="4429125" y="165189"/>
            <a:ext cx="7615237" cy="684036"/>
          </a:xfrm>
          <a:prstGeom prst="rect">
            <a:avLst/>
          </a:prstGeom>
          <a:solidFill>
            <a:srgbClr val="B025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CF483A46-8CA0-4180-AFE7-974838CDB0CB}"/>
              </a:ext>
            </a:extLst>
          </p:cNvPr>
          <p:cNvSpPr txBox="1"/>
          <p:nvPr/>
        </p:nvSpPr>
        <p:spPr>
          <a:xfrm>
            <a:off x="4747791" y="276374"/>
            <a:ext cx="4010447" cy="461665"/>
          </a:xfrm>
          <a:prstGeom prst="rect">
            <a:avLst/>
          </a:prstGeom>
          <a:noFill/>
        </p:spPr>
        <p:txBody>
          <a:bodyPr wrap="square" rtlCol="0">
            <a:spAutoFit/>
          </a:bodyPr>
          <a:lstStyle/>
          <a:p>
            <a:r>
              <a:rPr lang="en-US" altLang="zh-CN" sz="2400" b="1" dirty="0">
                <a:solidFill>
                  <a:schemeClr val="bg1"/>
                </a:solidFill>
                <a:latin typeface="Times New Roman" panose="02020603050405020304" pitchFamily="18" charset="0"/>
                <a:ea typeface="微软雅黑 Light" panose="020B0502040204020203" pitchFamily="34" charset="-122"/>
                <a:cs typeface="Times New Roman" panose="02020603050405020304" pitchFamily="18" charset="0"/>
              </a:rPr>
              <a:t>INTRODUCTION</a:t>
            </a:r>
          </a:p>
        </p:txBody>
      </p:sp>
      <p:sp>
        <p:nvSpPr>
          <p:cNvPr id="18" name="灯片编号占位符 17">
            <a:extLst>
              <a:ext uri="{FF2B5EF4-FFF2-40B4-BE49-F238E27FC236}">
                <a16:creationId xmlns:a16="http://schemas.microsoft.com/office/drawing/2014/main" id="{62079998-35B3-4A2B-A812-E1A70FC08E6F}"/>
              </a:ext>
            </a:extLst>
          </p:cNvPr>
          <p:cNvSpPr>
            <a:spLocks noGrp="1"/>
          </p:cNvSpPr>
          <p:nvPr>
            <p:ph type="sldNum" sz="quarter" idx="12"/>
          </p:nvPr>
        </p:nvSpPr>
        <p:spPr/>
        <p:txBody>
          <a:bodyPr/>
          <a:lstStyle/>
          <a:p>
            <a:fld id="{B7D77C2A-A60E-407A-AF32-648ABEFF33AC}" type="slidenum">
              <a:rPr lang="zh-CN" altLang="en-US" sz="1600" smtClean="0">
                <a:solidFill>
                  <a:schemeClr val="tx1"/>
                </a:solidFill>
                <a:latin typeface="Times New Roman" panose="02020603050405020304" pitchFamily="18" charset="0"/>
                <a:cs typeface="Times New Roman" panose="02020603050405020304" pitchFamily="18" charset="0"/>
              </a:rPr>
              <a:t>9</a:t>
            </a:fld>
            <a:r>
              <a:rPr lang="en-US" altLang="zh-CN" sz="1600" dirty="0">
                <a:solidFill>
                  <a:schemeClr val="tx1"/>
                </a:solidFill>
                <a:latin typeface="Times New Roman" panose="02020603050405020304" pitchFamily="18" charset="0"/>
                <a:cs typeface="Times New Roman" panose="02020603050405020304" pitchFamily="18" charset="0"/>
              </a:rPr>
              <a:t>/25</a:t>
            </a:r>
            <a:endParaRPr lang="zh-CN" altLang="en-US" sz="1600" dirty="0">
              <a:solidFill>
                <a:schemeClr val="tx1"/>
              </a:solidFill>
              <a:latin typeface="Times New Roman" panose="02020603050405020304" pitchFamily="18" charset="0"/>
              <a:cs typeface="Times New Roman" panose="02020603050405020304" pitchFamily="18" charset="0"/>
            </a:endParaRPr>
          </a:p>
        </p:txBody>
      </p:sp>
      <p:sp>
        <p:nvSpPr>
          <p:cNvPr id="2" name="文本框 1">
            <a:extLst>
              <a:ext uri="{FF2B5EF4-FFF2-40B4-BE49-F238E27FC236}">
                <a16:creationId xmlns:a16="http://schemas.microsoft.com/office/drawing/2014/main" id="{BEDB12C4-67F4-47E9-906C-BED3A36F6855}"/>
              </a:ext>
            </a:extLst>
          </p:cNvPr>
          <p:cNvSpPr txBox="1"/>
          <p:nvPr/>
        </p:nvSpPr>
        <p:spPr>
          <a:xfrm>
            <a:off x="886950" y="1736296"/>
            <a:ext cx="6980206" cy="584775"/>
          </a:xfrm>
          <a:prstGeom prst="rect">
            <a:avLst/>
          </a:prstGeom>
          <a:noFill/>
        </p:spPr>
        <p:txBody>
          <a:bodyPr wrap="square" rtlCol="0">
            <a:spAutoFit/>
          </a:bodyPr>
          <a:lstStyle/>
          <a:p>
            <a:r>
              <a:rPr lang="en-US" altLang="zh-CN" sz="3200" dirty="0">
                <a:latin typeface="Times New Roman" panose="02020603050405020304" pitchFamily="18" charset="0"/>
                <a:cs typeface="Times New Roman" panose="02020603050405020304" pitchFamily="18" charset="0"/>
              </a:rPr>
              <a:t>Federated Learning in Wireless Network</a:t>
            </a:r>
            <a:endParaRPr lang="zh-CN" altLang="en-US" sz="32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994A751D-5165-463A-88BA-5663B24DB0CA}"/>
              </a:ext>
            </a:extLst>
          </p:cNvPr>
          <p:cNvSpPr txBox="1"/>
          <p:nvPr/>
        </p:nvSpPr>
        <p:spPr>
          <a:xfrm>
            <a:off x="886950" y="2946455"/>
            <a:ext cx="9266756" cy="3339376"/>
          </a:xfrm>
          <a:prstGeom prst="rect">
            <a:avLst/>
          </a:prstGeom>
          <a:noFill/>
        </p:spPr>
        <p:txBody>
          <a:bodyPr wrap="square" rtlCol="0">
            <a:spAutoFit/>
          </a:bodyPr>
          <a:lstStyle/>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Limited Communication Resource: </a:t>
            </a:r>
          </a:p>
          <a:p>
            <a:pPr>
              <a:spcBef>
                <a:spcPts val="600"/>
              </a:spcBef>
            </a:pPr>
            <a:r>
              <a:rPr lang="en-US" altLang="zh-CN" sz="24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Due to limited wireless communication resources, we select a portion of our 	users to participate in training. However, different users contribute differently to 	the federated learning task. Therefore, we optimize the scheduling of users to 	schedule users with large contributions to participate in training.</a:t>
            </a:r>
          </a:p>
          <a:p>
            <a:pPr marL="285750" indent="-285750">
              <a:spcBef>
                <a:spcPts val="6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Communication Delay: </a:t>
            </a:r>
          </a:p>
          <a:p>
            <a:pPr>
              <a:spcBef>
                <a:spcPts val="600"/>
              </a:spcBef>
            </a:pPr>
            <a:r>
              <a:rPr lang="en-US" altLang="zh-CN" sz="2000" dirty="0">
                <a:latin typeface="Times New Roman" panose="02020603050405020304" pitchFamily="18" charset="0"/>
                <a:cs typeface="Times New Roman" panose="02020603050405020304" pitchFamily="18" charset="0"/>
              </a:rPr>
              <a:t>	Due to the instability of the wireless channel, there may be a large delay in 	communication between the user and the server. So we optimize the allocation 	of communication resources to improve communication efficiency.</a:t>
            </a:r>
            <a:endParaRPr lang="zh-CN" altLang="en-US" sz="2000" u="sng"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78760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4612</TotalTime>
  <Words>752</Words>
  <Application>Microsoft Office PowerPoint</Application>
  <PresentationFormat>宽屏</PresentationFormat>
  <Paragraphs>138</Paragraphs>
  <Slides>26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Cambria Math</vt:lpstr>
      <vt:lpstr>等线 Light</vt:lpstr>
      <vt:lpstr>Segoe UI Black</vt:lpstr>
      <vt:lpstr>等线</vt:lpstr>
      <vt:lpstr>Wingdings</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Shen Jalen</dc:creator>
  <cp:lastModifiedBy>Shen Jalen</cp:lastModifiedBy>
  <cp:revision>293</cp:revision>
  <dcterms:created xsi:type="dcterms:W3CDTF">2021-05-17T00:20:22Z</dcterms:created>
  <dcterms:modified xsi:type="dcterms:W3CDTF">2021-09-05T08:04:37Z</dcterms:modified>
</cp:coreProperties>
</file>