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2" r:id="rId4"/>
    <p:sldId id="285" r:id="rId5"/>
    <p:sldId id="286" r:id="rId6"/>
    <p:sldId id="287" r:id="rId7"/>
    <p:sldId id="284" r:id="rId8"/>
    <p:sldId id="288" r:id="rId9"/>
    <p:sldId id="289" r:id="rId10"/>
    <p:sldId id="296" r:id="rId11"/>
    <p:sldId id="297" r:id="rId12"/>
    <p:sldId id="290" r:id="rId13"/>
    <p:sldId id="291" r:id="rId14"/>
    <p:sldId id="293" r:id="rId15"/>
    <p:sldId id="281" r:id="rId16"/>
    <p:sldId id="304" r:id="rId1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1"/>
    <p:restoredTop sz="86433"/>
  </p:normalViewPr>
  <p:slideViewPr>
    <p:cSldViewPr showGuides="1">
      <p:cViewPr varScale="1">
        <p:scale>
          <a:sx n="81" d="100"/>
          <a:sy n="81" d="100"/>
        </p:scale>
        <p:origin x="-744" y="-96"/>
      </p:cViewPr>
      <p:guideLst>
        <p:guide orient="horz" pos="2154"/>
        <p:guide pos="285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vmlDrawing" Target="../drawings/vmlDrawing1.v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0.wmf"/><Relationship Id="rId3" Type="http://schemas.openxmlformats.org/officeDocument/2006/relationships/oleObject" Target="../embeddings/oleObject2.bin"/><Relationship Id="rId2" Type="http://schemas.openxmlformats.org/officeDocument/2006/relationships/image" Target="../media/image19.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53" name="图片 2052" descr="a3"/>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050" name="标题 2049"/>
          <p:cNvSpPr>
            <a:spLocks noGrp="1"/>
          </p:cNvSpPr>
          <p:nvPr>
            <p:ph type="ctrTitle"/>
          </p:nvPr>
        </p:nvSpPr>
        <p:spPr>
          <a:xfrm>
            <a:off x="755650" y="1682750"/>
            <a:ext cx="7632700" cy="1470025"/>
          </a:xfrm>
        </p:spPr>
        <p:txBody>
          <a:bodyPr anchor="ctr"/>
          <a:p>
            <a:pPr defTabSz="914400">
              <a:buClrTx/>
              <a:buSzTx/>
              <a:buFontTx/>
            </a:pPr>
            <a:r>
              <a:rPr lang="en-US" sz="4400" kern="1200" baseline="0" dirty="0">
                <a:latin typeface="Arial" panose="020B0604020202020204" pitchFamily="34" charset="0"/>
                <a:ea typeface="宋体" panose="02010600030101010101" pitchFamily="2" charset="-122"/>
              </a:rPr>
              <a:t>Minimizing age of information </a:t>
            </a:r>
            <a:r>
              <a:rPr lang="en-US" sz="4400" kern="1200" baseline="0" dirty="0">
                <a:latin typeface="Arial" panose="020B0604020202020204" pitchFamily="34" charset="0"/>
                <a:ea typeface="宋体" panose="02010600030101010101" pitchFamily="2" charset="-122"/>
              </a:rPr>
              <a:t>with Power Constraints</a:t>
            </a:r>
            <a:endParaRPr lang="en-US" sz="4400" kern="1200" baseline="0" dirty="0">
              <a:latin typeface="Arial" panose="020B0604020202020204" pitchFamily="34" charset="0"/>
              <a:ea typeface="宋体" panose="02010600030101010101" pitchFamily="2" charset="-122"/>
            </a:endParaRPr>
          </a:p>
        </p:txBody>
      </p:sp>
      <p:sp>
        <p:nvSpPr>
          <p:cNvPr id="2" name="文本框 1"/>
          <p:cNvSpPr txBox="1"/>
          <p:nvPr/>
        </p:nvSpPr>
        <p:spPr>
          <a:xfrm>
            <a:off x="3267710" y="3900805"/>
            <a:ext cx="2987675" cy="1814830"/>
          </a:xfrm>
          <a:prstGeom prst="rect">
            <a:avLst/>
          </a:prstGeom>
          <a:noFill/>
        </p:spPr>
        <p:txBody>
          <a:bodyPr wrap="square" rtlCol="0">
            <a:spAutoFit/>
          </a:bodyPr>
          <a:p>
            <a:r>
              <a:rPr lang="en-US" altLang="zh-CN" sz="2800" b="1">
                <a:latin typeface="+mn-ea"/>
                <a:ea typeface="+mn-ea"/>
                <a:cs typeface="+mn-ea"/>
              </a:rPr>
              <a:t>   </a:t>
            </a:r>
            <a:r>
              <a:rPr lang="zh-CN" altLang="en-US" sz="2800" b="1">
                <a:latin typeface="+mn-ea"/>
                <a:ea typeface="+mn-ea"/>
                <a:cs typeface="+mn-ea"/>
              </a:rPr>
              <a:t>车联网组</a:t>
            </a:r>
            <a:endParaRPr lang="zh-CN" altLang="en-US" sz="2800" b="1">
              <a:latin typeface="+mn-ea"/>
              <a:ea typeface="+mn-ea"/>
              <a:cs typeface="+mn-ea"/>
            </a:endParaRPr>
          </a:p>
          <a:p>
            <a:r>
              <a:rPr lang="zh-CN" altLang="en-US" sz="2800" b="1">
                <a:latin typeface="+mn-ea"/>
                <a:ea typeface="+mn-ea"/>
                <a:cs typeface="+mn-ea"/>
              </a:rPr>
              <a:t> 汇报人：张秋</a:t>
            </a:r>
            <a:endParaRPr lang="zh-CN" altLang="en-US" sz="2800" b="1">
              <a:latin typeface="+mn-ea"/>
              <a:ea typeface="+mn-ea"/>
              <a:cs typeface="+mn-ea"/>
            </a:endParaRPr>
          </a:p>
          <a:p>
            <a:endParaRPr lang="zh-CN" altLang="en-US" sz="2800" b="1">
              <a:latin typeface="+mn-ea"/>
              <a:ea typeface="+mn-ea"/>
              <a:cs typeface="+mn-ea"/>
            </a:endParaRPr>
          </a:p>
          <a:p>
            <a:r>
              <a:rPr lang="en-US" altLang="zh-CN" sz="2800" b="1">
                <a:latin typeface="+mn-ea"/>
                <a:ea typeface="+mn-ea"/>
                <a:cs typeface="+mn-ea"/>
              </a:rPr>
              <a:t>2021</a:t>
            </a:r>
            <a:r>
              <a:rPr lang="zh-CN" altLang="en-US" sz="2800" b="1">
                <a:latin typeface="+mn-ea"/>
                <a:ea typeface="+mn-ea"/>
                <a:cs typeface="+mn-ea"/>
              </a:rPr>
              <a:t>年</a:t>
            </a:r>
            <a:r>
              <a:rPr lang="en-US" altLang="zh-CN" sz="2800" b="1">
                <a:latin typeface="+mn-ea"/>
                <a:ea typeface="+mn-ea"/>
                <a:cs typeface="+mn-ea"/>
              </a:rPr>
              <a:t>09</a:t>
            </a:r>
            <a:r>
              <a:rPr lang="zh-CN" altLang="en-US" sz="2800" b="1">
                <a:latin typeface="+mn-ea"/>
                <a:ea typeface="+mn-ea"/>
                <a:cs typeface="+mn-ea"/>
              </a:rPr>
              <a:t>月</a:t>
            </a:r>
            <a:r>
              <a:rPr lang="en-US" altLang="zh-CN" sz="2800" b="1">
                <a:latin typeface="+mn-ea"/>
                <a:ea typeface="+mn-ea"/>
                <a:cs typeface="+mn-ea"/>
              </a:rPr>
              <a:t>12</a:t>
            </a:r>
            <a:r>
              <a:rPr lang="zh-CN" altLang="en-US" sz="2800" b="1">
                <a:latin typeface="+mn-ea"/>
                <a:ea typeface="+mn-ea"/>
                <a:cs typeface="+mn-ea"/>
              </a:rPr>
              <a:t>日</a:t>
            </a:r>
            <a:endParaRPr lang="zh-CN" altLang="en-US" sz="2800" b="1">
              <a:latin typeface="+mn-ea"/>
              <a:ea typeface="+mn-ea"/>
              <a:cs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27305"/>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优化</a:t>
            </a:r>
            <a:r>
              <a:rPr lang="zh-CN" altLang="en-US" sz="3600" b="1" dirty="0">
                <a:solidFill>
                  <a:schemeClr val="bg1"/>
                </a:solidFill>
                <a:latin typeface="微软雅黑" panose="020B0503020204020204" charset="-122"/>
                <a:ea typeface="微软雅黑" panose="020B0503020204020204" charset="-122"/>
              </a:rPr>
              <a:t>过程</a:t>
            </a:r>
            <a:endParaRPr lang="zh-CN" altLang="en-US" sz="36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1115695" y="1196975"/>
            <a:ext cx="7218045" cy="2245360"/>
          </a:xfrm>
          <a:prstGeom prst="rect">
            <a:avLst/>
          </a:prstGeom>
          <a:noFill/>
        </p:spPr>
        <p:txBody>
          <a:bodyPr wrap="square" rtlCol="0">
            <a:spAutoFit/>
          </a:bodyPr>
          <a:p>
            <a:pPr marL="285750" indent="-285750">
              <a:buFont typeface="Wingdings" panose="05000000000000000000" charset="0"/>
              <a:buChar char="Ø"/>
            </a:pPr>
            <a:r>
              <a:rPr lang="zh-CN" altLang="en-US" sz="2000"/>
              <a:t>如果传感器计划在状态</a:t>
            </a:r>
            <a:r>
              <a:rPr lang="en-US" altLang="zh-CN" sz="2000"/>
              <a:t>(x,q)</a:t>
            </a:r>
            <a:r>
              <a:rPr lang="zh-CN" altLang="en-US" sz="2000"/>
              <a:t>下传输，则消耗的功率为ω</a:t>
            </a:r>
            <a:r>
              <a:rPr lang="en-US" altLang="zh-CN" sz="2000"/>
              <a:t>(q)</a:t>
            </a:r>
            <a:r>
              <a:rPr lang="zh-CN" altLang="en-US" sz="2000"/>
              <a:t>。然后，采用策略</a:t>
            </a:r>
            <a:r>
              <a:rPr lang="en-US" altLang="zh-CN" sz="2000"/>
              <a:t>       </a:t>
            </a:r>
            <a:r>
              <a:rPr lang="zh-CN" altLang="en-US" sz="2000"/>
              <a:t>消耗的时间平均功率为：</a:t>
            </a: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解耦P-约束成本最小化问题等价于解以下LP问题：</a:t>
            </a:r>
            <a:endParaRPr lang="en-US" altLang="zh-CN" sz="2000"/>
          </a:p>
        </p:txBody>
      </p:sp>
      <p:pic>
        <p:nvPicPr>
          <p:cNvPr id="3" name="图片 2"/>
          <p:cNvPicPr>
            <a:picLocks noChangeAspect="1"/>
          </p:cNvPicPr>
          <p:nvPr/>
        </p:nvPicPr>
        <p:blipFill>
          <a:blip r:embed="rId2"/>
          <a:stretch>
            <a:fillRect/>
          </a:stretch>
        </p:blipFill>
        <p:spPr>
          <a:xfrm>
            <a:off x="3275965" y="1556385"/>
            <a:ext cx="490220" cy="270510"/>
          </a:xfrm>
          <a:prstGeom prst="rect">
            <a:avLst/>
          </a:prstGeom>
        </p:spPr>
      </p:pic>
      <p:pic>
        <p:nvPicPr>
          <p:cNvPr id="5" name="图片 4"/>
          <p:cNvPicPr>
            <a:picLocks noChangeAspect="1"/>
          </p:cNvPicPr>
          <p:nvPr/>
        </p:nvPicPr>
        <p:blipFill>
          <a:blip r:embed="rId3"/>
          <a:stretch>
            <a:fillRect/>
          </a:stretch>
        </p:blipFill>
        <p:spPr>
          <a:xfrm>
            <a:off x="2700020" y="1988820"/>
            <a:ext cx="3491865" cy="798195"/>
          </a:xfrm>
          <a:prstGeom prst="rect">
            <a:avLst/>
          </a:prstGeom>
        </p:spPr>
      </p:pic>
      <p:pic>
        <p:nvPicPr>
          <p:cNvPr id="6" name="图片 5"/>
          <p:cNvPicPr>
            <a:picLocks noChangeAspect="1"/>
          </p:cNvPicPr>
          <p:nvPr/>
        </p:nvPicPr>
        <p:blipFill>
          <a:blip r:embed="rId4"/>
          <a:stretch>
            <a:fillRect/>
          </a:stretch>
        </p:blipFill>
        <p:spPr>
          <a:xfrm>
            <a:off x="2001520" y="3573145"/>
            <a:ext cx="4400550" cy="730250"/>
          </a:xfrm>
          <a:prstGeom prst="rect">
            <a:avLst/>
          </a:prstGeom>
        </p:spPr>
      </p:pic>
      <p:pic>
        <p:nvPicPr>
          <p:cNvPr id="7" name="图片 6"/>
          <p:cNvPicPr>
            <a:picLocks noChangeAspect="1"/>
          </p:cNvPicPr>
          <p:nvPr/>
        </p:nvPicPr>
        <p:blipFill>
          <a:blip r:embed="rId5"/>
          <a:stretch>
            <a:fillRect/>
          </a:stretch>
        </p:blipFill>
        <p:spPr>
          <a:xfrm>
            <a:off x="2484120" y="4364990"/>
            <a:ext cx="3277235" cy="2331720"/>
          </a:xfrm>
          <a:prstGeom prst="rect">
            <a:avLst/>
          </a:prstGeom>
        </p:spPr>
      </p:pic>
      <p:pic>
        <p:nvPicPr>
          <p:cNvPr id="8" name="图片 7"/>
          <p:cNvPicPr>
            <a:picLocks noChangeAspect="1"/>
          </p:cNvPicPr>
          <p:nvPr/>
        </p:nvPicPr>
        <p:blipFill>
          <a:blip r:embed="rId6"/>
          <a:stretch>
            <a:fillRect/>
          </a:stretch>
        </p:blipFill>
        <p:spPr>
          <a:xfrm>
            <a:off x="1979930" y="4580890"/>
            <a:ext cx="428625" cy="298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仿真</a:t>
            </a:r>
            <a:r>
              <a:rPr lang="zh-CN" altLang="en-US" sz="3600" b="1" dirty="0">
                <a:solidFill>
                  <a:schemeClr val="bg1"/>
                </a:solidFill>
                <a:latin typeface="微软雅黑" panose="020B0503020204020204" charset="-122"/>
                <a:ea typeface="微软雅黑" panose="020B0503020204020204" charset="-122"/>
              </a:rPr>
              <a:t>结果</a:t>
            </a:r>
            <a:endParaRPr lang="zh-CN" altLang="en-US" sz="3600" b="1" dirty="0">
              <a:solidFill>
                <a:schemeClr val="bg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4644390" y="1052830"/>
            <a:ext cx="4163695" cy="3519170"/>
          </a:xfrm>
          <a:prstGeom prst="rect">
            <a:avLst/>
          </a:prstGeom>
        </p:spPr>
      </p:pic>
      <p:pic>
        <p:nvPicPr>
          <p:cNvPr id="3" name="图片 2"/>
          <p:cNvPicPr>
            <a:picLocks noChangeAspect="1"/>
          </p:cNvPicPr>
          <p:nvPr/>
        </p:nvPicPr>
        <p:blipFill>
          <a:blip r:embed="rId3"/>
          <a:stretch>
            <a:fillRect/>
          </a:stretch>
        </p:blipFill>
        <p:spPr>
          <a:xfrm>
            <a:off x="179705" y="1124585"/>
            <a:ext cx="4415155" cy="3438525"/>
          </a:xfrm>
          <a:prstGeom prst="rect">
            <a:avLst/>
          </a:prstGeom>
        </p:spPr>
      </p:pic>
      <p:sp>
        <p:nvSpPr>
          <p:cNvPr id="6" name="文本框 5"/>
          <p:cNvSpPr txBox="1"/>
          <p:nvPr/>
        </p:nvSpPr>
        <p:spPr>
          <a:xfrm>
            <a:off x="454025" y="4725035"/>
            <a:ext cx="3865880" cy="1476375"/>
          </a:xfrm>
          <a:prstGeom prst="rect">
            <a:avLst/>
          </a:prstGeom>
          <a:noFill/>
        </p:spPr>
        <p:txBody>
          <a:bodyPr wrap="square" rtlCol="0">
            <a:spAutoFit/>
          </a:bodyPr>
          <a:p>
            <a:pPr marL="285750" indent="-285750">
              <a:buFont typeface="Wingdings" panose="05000000000000000000" charset="0"/>
              <a:buChar char="Ø"/>
            </a:pPr>
            <a:r>
              <a:rPr lang="zh-CN" altLang="en-US"/>
              <a:t>从图中可以看出，</a:t>
            </a:r>
            <a:r>
              <a:rPr lang="zh-CN" altLang="en-US"/>
              <a:t>提出的调度实现了接近下限的平均AoI性能。在N=50个传感器的网络中，对于M={2,5}，提出的截断策略实现了近40%的平均AoI减少。</a:t>
            </a:r>
            <a:endParaRPr lang="zh-CN" altLang="en-US"/>
          </a:p>
        </p:txBody>
      </p:sp>
      <p:sp>
        <p:nvSpPr>
          <p:cNvPr id="7" name="文本框 6"/>
          <p:cNvSpPr txBox="1"/>
          <p:nvPr/>
        </p:nvSpPr>
        <p:spPr>
          <a:xfrm>
            <a:off x="4860290" y="4725035"/>
            <a:ext cx="3865880" cy="922020"/>
          </a:xfrm>
          <a:prstGeom prst="rect">
            <a:avLst/>
          </a:prstGeom>
          <a:noFill/>
        </p:spPr>
        <p:txBody>
          <a:bodyPr wrap="square" rtlCol="0">
            <a:spAutoFit/>
          </a:bodyPr>
          <a:p>
            <a:pPr marL="285750" indent="-285750">
              <a:buFont typeface="Wingdings" panose="05000000000000000000" charset="0"/>
              <a:buChar char="Ø"/>
            </a:pPr>
            <a:r>
              <a:rPr lang="zh-CN" altLang="en-US"/>
              <a:t>从图中可以观察到，本文所提出的策略和下限之间的差异随着N的增大</a:t>
            </a:r>
            <a:r>
              <a:rPr lang="zh-CN" altLang="en-US"/>
              <a:t>在不断减小。</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27305"/>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想法</a:t>
            </a:r>
            <a:endParaRPr lang="zh-CN" altLang="en-US" sz="3600" b="1" dirty="0">
              <a:solidFill>
                <a:schemeClr val="bg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251460" y="1333500"/>
            <a:ext cx="2479040" cy="1848485"/>
          </a:xfrm>
          <a:prstGeom prst="rect">
            <a:avLst/>
          </a:prstGeom>
        </p:spPr>
      </p:pic>
      <p:pic>
        <p:nvPicPr>
          <p:cNvPr id="8" name="图片 7"/>
          <p:cNvPicPr>
            <a:picLocks noChangeAspect="1"/>
          </p:cNvPicPr>
          <p:nvPr/>
        </p:nvPicPr>
        <p:blipFill>
          <a:blip r:embed="rId3"/>
          <a:stretch>
            <a:fillRect/>
          </a:stretch>
        </p:blipFill>
        <p:spPr>
          <a:xfrm>
            <a:off x="3131820" y="1326515"/>
            <a:ext cx="2442210" cy="1862455"/>
          </a:xfrm>
          <a:prstGeom prst="rect">
            <a:avLst/>
          </a:prstGeom>
        </p:spPr>
      </p:pic>
      <p:pic>
        <p:nvPicPr>
          <p:cNvPr id="9" name="图片 8"/>
          <p:cNvPicPr>
            <a:picLocks noChangeAspect="1"/>
          </p:cNvPicPr>
          <p:nvPr/>
        </p:nvPicPr>
        <p:blipFill>
          <a:blip r:embed="rId4"/>
          <a:stretch>
            <a:fillRect/>
          </a:stretch>
        </p:blipFill>
        <p:spPr>
          <a:xfrm>
            <a:off x="5907405" y="1340485"/>
            <a:ext cx="2696845" cy="1829435"/>
          </a:xfrm>
          <a:prstGeom prst="rect">
            <a:avLst/>
          </a:prstGeom>
        </p:spPr>
      </p:pic>
      <p:sp>
        <p:nvSpPr>
          <p:cNvPr id="10" name="文本框 9"/>
          <p:cNvSpPr txBox="1"/>
          <p:nvPr/>
        </p:nvSpPr>
        <p:spPr>
          <a:xfrm>
            <a:off x="340360" y="3950970"/>
            <a:ext cx="8279765" cy="2030095"/>
          </a:xfrm>
          <a:prstGeom prst="rect">
            <a:avLst/>
          </a:prstGeom>
          <a:noFill/>
        </p:spPr>
        <p:txBody>
          <a:bodyPr wrap="square" rtlCol="0">
            <a:spAutoFit/>
          </a:bodyPr>
          <a:p>
            <a:pPr marL="285750" indent="-285750">
              <a:buFont typeface="Wingdings" panose="05000000000000000000" charset="0"/>
              <a:buChar char="Ø"/>
            </a:pPr>
            <a:r>
              <a:rPr lang="zh-CN" altLang="en-US"/>
              <a:t>在十字路口、隧道、商业区以及一些视野盲区等容易发生交通事故或者交通堵塞的地方分配更多的信道资源，同时调整不同地方的信道状态生成周期，优化</a:t>
            </a:r>
            <a:r>
              <a:rPr lang="en-US" altLang="zh-CN"/>
              <a:t>AoI</a:t>
            </a:r>
            <a:r>
              <a:rPr lang="zh-CN" altLang="en-US"/>
              <a:t>。</a:t>
            </a:r>
            <a:endParaRPr lang="zh-CN" altLang="en-US"/>
          </a:p>
          <a:p>
            <a:pPr marL="285750" indent="-285750">
              <a:buFont typeface="Wingdings" panose="05000000000000000000" charset="0"/>
              <a:buChar char="Ø"/>
            </a:pPr>
            <a:r>
              <a:rPr lang="zh-CN" altLang="en-US"/>
              <a:t>服务器空闲时是等待新的数据包生成还是直接接收队列中的数据包（队列大小为</a:t>
            </a:r>
            <a:r>
              <a:rPr lang="en-US" altLang="zh-CN"/>
              <a:t>1</a:t>
            </a:r>
            <a:r>
              <a:rPr lang="zh-CN" altLang="en-US"/>
              <a:t>）更有利于在资源消耗和</a:t>
            </a:r>
            <a:r>
              <a:rPr lang="en-US" altLang="zh-CN"/>
              <a:t>AoI</a:t>
            </a:r>
            <a:r>
              <a:rPr lang="zh-CN" altLang="en-US"/>
              <a:t>优化之间作出权衡降低总体</a:t>
            </a:r>
            <a:r>
              <a:rPr lang="zh-CN" altLang="en-US"/>
              <a:t>成本，因为系统是知道数据包的生成周期的所以可以利用强化学习什么的来推断是否值得等待新的数据包生成。</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参考</a:t>
            </a:r>
            <a:r>
              <a:rPr lang="zh-CN" altLang="en-US" sz="3600" b="1" dirty="0">
                <a:solidFill>
                  <a:schemeClr val="bg1"/>
                </a:solidFill>
                <a:latin typeface="微软雅黑" panose="020B0503020204020204" charset="-122"/>
                <a:ea typeface="微软雅黑" panose="020B0503020204020204" charset="-122"/>
              </a:rPr>
              <a:t>文献</a:t>
            </a:r>
            <a:endParaRPr lang="zh-CN" altLang="en-US" sz="36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828040" y="1772920"/>
            <a:ext cx="7599680" cy="2584450"/>
          </a:xfrm>
          <a:prstGeom prst="rect">
            <a:avLst/>
          </a:prstGeom>
          <a:noFill/>
        </p:spPr>
        <p:txBody>
          <a:bodyPr wrap="square" rtlCol="0">
            <a:spAutoFit/>
          </a:bodyPr>
          <a:p>
            <a:pPr marL="285750" indent="-285750">
              <a:buFont typeface="Wingdings" panose="05000000000000000000" charset="0"/>
              <a:buChar char="Ø"/>
            </a:pPr>
            <a:r>
              <a:rPr lang="zh-CN" altLang="en-US"/>
              <a:t>Haoyue Tang, Jintao Wang, Linqi Song</a:t>
            </a:r>
            <a:r>
              <a:rPr lang="en-US" altLang="zh-CN"/>
              <a:t> </a:t>
            </a:r>
            <a:r>
              <a:rPr lang="zh-CN" altLang="en-US"/>
              <a:t>and Jian Song, </a:t>
            </a:r>
            <a:r>
              <a:rPr lang="en-US" altLang="zh-CN"/>
              <a:t>“Minimizing Age of Information with Power Constraints: Multi-User Opportunistic Scheduling in Multi-State Time-V arying Channels”</a:t>
            </a:r>
            <a:r>
              <a:rPr lang="zh-CN" altLang="en-US"/>
              <a:t>，IEEE Journal on Selected Areas in Communications ( Volume: 38, Issue: 5, May 2020)</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Qian Wang, He Chen, Y onghui Li, Zhibo Pang,</a:t>
            </a:r>
            <a:r>
              <a:rPr lang="en-US" altLang="zh-CN"/>
              <a:t> and </a:t>
            </a:r>
            <a:r>
              <a:rPr lang="zh-CN" altLang="en-US"/>
              <a:t>Branka Vucetic，</a:t>
            </a:r>
            <a:r>
              <a:rPr lang="en-US" altLang="zh-CN"/>
              <a:t>“Minimizing Age of Information for Real-Time Monitoring in Resource-Constrained Industrial IoT Networks”</a:t>
            </a:r>
            <a:r>
              <a:rPr lang="zh-CN" altLang="en-US"/>
              <a:t>，2019 IEEE 17th International Conference on Industrial Informatics (INDIN)</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 name="文本框 1"/>
          <p:cNvSpPr txBox="1"/>
          <p:nvPr/>
        </p:nvSpPr>
        <p:spPr>
          <a:xfrm>
            <a:off x="3635375" y="2628265"/>
            <a:ext cx="1873250" cy="922020"/>
          </a:xfrm>
          <a:prstGeom prst="rect">
            <a:avLst/>
          </a:prstGeom>
          <a:noFill/>
        </p:spPr>
        <p:txBody>
          <a:bodyPr wrap="square" rtlCol="0">
            <a:spAutoFit/>
          </a:bodyPr>
          <a:p>
            <a:r>
              <a:rPr lang="zh-CN" altLang="en-US" sz="5400"/>
              <a:t>谢谢！</a:t>
            </a:r>
            <a:endParaRPr lang="zh-CN" altLang="en-US" sz="5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36195" y="4445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优化</a:t>
            </a:r>
            <a:r>
              <a:rPr lang="zh-CN" altLang="en-US" sz="3600" b="1" dirty="0">
                <a:solidFill>
                  <a:schemeClr val="bg1"/>
                </a:solidFill>
                <a:latin typeface="微软雅黑" panose="020B0503020204020204" charset="-122"/>
                <a:ea typeface="微软雅黑" panose="020B0503020204020204" charset="-122"/>
              </a:rPr>
              <a:t>流程</a:t>
            </a:r>
            <a:endParaRPr lang="zh-CN" altLang="en-US" sz="3600" b="1" dirty="0">
              <a:solidFill>
                <a:schemeClr val="bg1"/>
              </a:solidFill>
              <a:latin typeface="微软雅黑" panose="020B0503020204020204" charset="-122"/>
              <a:ea typeface="微软雅黑" panose="020B0503020204020204" charset="-122"/>
            </a:endParaRPr>
          </a:p>
        </p:txBody>
      </p:sp>
      <p:sp>
        <p:nvSpPr>
          <p:cNvPr id="5" name="圆角矩形 4"/>
          <p:cNvSpPr/>
          <p:nvPr/>
        </p:nvSpPr>
        <p:spPr>
          <a:xfrm>
            <a:off x="3535680" y="3379470"/>
            <a:ext cx="2219960" cy="1008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solidFill>
                  <a:srgbClr val="FF0000"/>
                </a:solidFill>
                <a:latin typeface="+mn-ea"/>
                <a:cs typeface="+mn-ea"/>
                <a:sym typeface="+mn-ea"/>
              </a:rPr>
              <a:t>最小化</a:t>
            </a:r>
            <a:r>
              <a:rPr lang="en-US" altLang="zh-CN" sz="2000">
                <a:solidFill>
                  <a:srgbClr val="FF0000"/>
                </a:solidFill>
                <a:latin typeface="+mn-ea"/>
                <a:cs typeface="+mn-ea"/>
                <a:sym typeface="+mn-ea"/>
              </a:rPr>
              <a:t>IIoT</a:t>
            </a:r>
            <a:r>
              <a:rPr lang="zh-CN" altLang="en-US" sz="2000">
                <a:solidFill>
                  <a:srgbClr val="FF0000"/>
                </a:solidFill>
                <a:latin typeface="+mn-ea"/>
                <a:cs typeface="+mn-ea"/>
                <a:sym typeface="+mn-ea"/>
              </a:rPr>
              <a:t>网络中功率受限的传感器数据（</a:t>
            </a:r>
            <a:r>
              <a:rPr lang="en-US" altLang="zh-CN" sz="2000">
                <a:solidFill>
                  <a:srgbClr val="FF0000"/>
                </a:solidFill>
                <a:latin typeface="+mn-ea"/>
                <a:cs typeface="+mn-ea"/>
                <a:sym typeface="+mn-ea"/>
              </a:rPr>
              <a:t>AoI</a:t>
            </a:r>
            <a:r>
              <a:rPr lang="zh-CN" altLang="en-US" sz="2000">
                <a:solidFill>
                  <a:srgbClr val="FF0000"/>
                </a:solidFill>
                <a:sym typeface="+mn-ea"/>
              </a:rPr>
              <a:t>）</a:t>
            </a:r>
            <a:endParaRPr lang="zh-CN" altLang="en-US" sz="2000">
              <a:solidFill>
                <a:srgbClr val="FF0000"/>
              </a:solidFill>
              <a:sym typeface="+mn-ea"/>
            </a:endParaRPr>
          </a:p>
        </p:txBody>
      </p:sp>
      <p:sp>
        <p:nvSpPr>
          <p:cNvPr id="6" name="矩形 5"/>
          <p:cNvSpPr/>
          <p:nvPr/>
        </p:nvSpPr>
        <p:spPr>
          <a:xfrm>
            <a:off x="1187450" y="1898015"/>
            <a:ext cx="2308225" cy="10737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800"/>
              <a:t>信道状态：马尔可夫时变；调度决策受限于带宽约束</a:t>
            </a:r>
            <a:endParaRPr lang="zh-CN" altLang="en-US" sz="1800"/>
          </a:p>
        </p:txBody>
      </p:sp>
      <p:sp>
        <p:nvSpPr>
          <p:cNvPr id="7" name="矩形 6"/>
          <p:cNvSpPr/>
          <p:nvPr/>
        </p:nvSpPr>
        <p:spPr>
          <a:xfrm>
            <a:off x="5796280" y="1889760"/>
            <a:ext cx="2473960" cy="108013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800"/>
              <a:t>放松硬带宽约束将多传感器问题解耦为单传感器的</a:t>
            </a:r>
            <a:r>
              <a:rPr lang="en-US" altLang="zh-CN" sz="1800"/>
              <a:t>CMDP</a:t>
            </a:r>
            <a:endParaRPr lang="en-US" altLang="zh-CN" sz="1800"/>
          </a:p>
        </p:txBody>
      </p:sp>
      <p:sp>
        <p:nvSpPr>
          <p:cNvPr id="8" name="矩形 7"/>
          <p:cNvSpPr/>
          <p:nvPr/>
        </p:nvSpPr>
        <p:spPr>
          <a:xfrm>
            <a:off x="5796280" y="4771390"/>
            <a:ext cx="2473960" cy="12293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800"/>
              <a:t>利用解耦后的单传感器</a:t>
            </a:r>
            <a:r>
              <a:rPr lang="en-US" altLang="zh-CN" sz="1800"/>
              <a:t>CMDP</a:t>
            </a:r>
            <a:r>
              <a:rPr lang="zh-CN" altLang="en-US" sz="1800"/>
              <a:t>最优策略的阈值结构，通过线性规划获得最优解</a:t>
            </a:r>
            <a:endParaRPr lang="zh-CN" altLang="en-US" sz="1800"/>
          </a:p>
        </p:txBody>
      </p:sp>
      <p:sp>
        <p:nvSpPr>
          <p:cNvPr id="9" name="矩形 8"/>
          <p:cNvSpPr/>
          <p:nvPr/>
        </p:nvSpPr>
        <p:spPr>
          <a:xfrm>
            <a:off x="1259840" y="4796155"/>
            <a:ext cx="2306955" cy="11791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1800"/>
              <a:t>基于每个解耦的单传感器的最优解，建立一个满足硬带宽约束的最佳</a:t>
            </a:r>
            <a:r>
              <a:rPr lang="zh-CN" altLang="en-US" sz="1800"/>
              <a:t>优化策略</a:t>
            </a:r>
            <a:endParaRPr lang="zh-CN" altLang="en-US" sz="1800"/>
          </a:p>
        </p:txBody>
      </p:sp>
      <p:cxnSp>
        <p:nvCxnSpPr>
          <p:cNvPr id="12" name="直接箭头连接符 11"/>
          <p:cNvCxnSpPr>
            <a:stCxn id="6" idx="3"/>
            <a:endCxn id="7" idx="1"/>
          </p:cNvCxnSpPr>
          <p:nvPr/>
        </p:nvCxnSpPr>
        <p:spPr>
          <a:xfrm flipV="1">
            <a:off x="3495675" y="2430145"/>
            <a:ext cx="2300605" cy="5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8" idx="0"/>
          </p:cNvCxnSpPr>
          <p:nvPr/>
        </p:nvCxnSpPr>
        <p:spPr>
          <a:xfrm>
            <a:off x="7020560" y="2996565"/>
            <a:ext cx="12700" cy="17748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1"/>
            <a:endCxn id="9" idx="3"/>
          </p:cNvCxnSpPr>
          <p:nvPr/>
        </p:nvCxnSpPr>
        <p:spPr>
          <a:xfrm flipH="1">
            <a:off x="3566795" y="5386070"/>
            <a:ext cx="222948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网络</a:t>
            </a:r>
            <a:r>
              <a:rPr lang="zh-CN" altLang="en-US" sz="3600" b="1" dirty="0">
                <a:solidFill>
                  <a:schemeClr val="bg1"/>
                </a:solidFill>
                <a:latin typeface="微软雅黑" panose="020B0503020204020204" charset="-122"/>
                <a:ea typeface="微软雅黑" panose="020B0503020204020204" charset="-122"/>
              </a:rPr>
              <a:t>模型</a:t>
            </a:r>
            <a:endParaRPr lang="zh-CN" altLang="en-US" sz="3600" b="1" dirty="0">
              <a:solidFill>
                <a:schemeClr val="bg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899795" y="908685"/>
            <a:ext cx="7612380" cy="4431030"/>
          </a:xfrm>
          <a:prstGeom prst="rect">
            <a:avLst/>
          </a:prstGeom>
        </p:spPr>
      </p:pic>
      <p:sp>
        <p:nvSpPr>
          <p:cNvPr id="3" name="文本框 2"/>
          <p:cNvSpPr txBox="1"/>
          <p:nvPr/>
        </p:nvSpPr>
        <p:spPr>
          <a:xfrm>
            <a:off x="490220" y="5434330"/>
            <a:ext cx="8186420" cy="922020"/>
          </a:xfrm>
          <a:prstGeom prst="rect">
            <a:avLst/>
          </a:prstGeom>
          <a:noFill/>
        </p:spPr>
        <p:txBody>
          <a:bodyPr wrap="square" rtlCol="0">
            <a:spAutoFit/>
          </a:bodyPr>
          <a:p>
            <a:r>
              <a:rPr lang="zh-CN" altLang="en-US"/>
              <a:t>考虑单控制器多传感器IIoT网络，其中每个传感器由中央控制器调度发送更新包，每个传感器由不同的功率负责，并在制造过程中跟踪不同的服务器，中央控制器再根据每个传感器报告的当前收到的情况为并行服务器设计高效的负载平衡算法。</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4572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网络</a:t>
            </a:r>
            <a:r>
              <a:rPr lang="zh-CN" altLang="en-US" sz="3600" b="1" dirty="0">
                <a:solidFill>
                  <a:schemeClr val="bg1"/>
                </a:solidFill>
                <a:latin typeface="微软雅黑" panose="020B0503020204020204" charset="-122"/>
                <a:ea typeface="微软雅黑" panose="020B0503020204020204" charset="-122"/>
              </a:rPr>
              <a:t>模型</a:t>
            </a:r>
            <a:endParaRPr lang="zh-CN" altLang="en-US" sz="3600" b="1" dirty="0">
              <a:solidFill>
                <a:schemeClr val="bg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2555875" y="3015615"/>
            <a:ext cx="1863090" cy="773430"/>
          </a:xfrm>
          <a:prstGeom prst="rect">
            <a:avLst/>
          </a:prstGeom>
        </p:spPr>
      </p:pic>
      <p:pic>
        <p:nvPicPr>
          <p:cNvPr id="4" name="图片 3"/>
          <p:cNvPicPr>
            <a:picLocks noChangeAspect="1"/>
          </p:cNvPicPr>
          <p:nvPr/>
        </p:nvPicPr>
        <p:blipFill>
          <a:blip r:embed="rId3"/>
          <a:stretch>
            <a:fillRect/>
          </a:stretch>
        </p:blipFill>
        <p:spPr>
          <a:xfrm>
            <a:off x="3131820" y="5516880"/>
            <a:ext cx="2856230" cy="658495"/>
          </a:xfrm>
          <a:prstGeom prst="rect">
            <a:avLst/>
          </a:prstGeom>
        </p:spPr>
      </p:pic>
      <p:sp>
        <p:nvSpPr>
          <p:cNvPr id="5" name="文本框 4"/>
          <p:cNvSpPr txBox="1"/>
          <p:nvPr/>
        </p:nvSpPr>
        <p:spPr>
          <a:xfrm>
            <a:off x="755650" y="1976120"/>
            <a:ext cx="5510530" cy="3784600"/>
          </a:xfrm>
          <a:prstGeom prst="rect">
            <a:avLst/>
          </a:prstGeom>
          <a:noFill/>
        </p:spPr>
        <p:txBody>
          <a:bodyPr wrap="square" rtlCol="0">
            <a:spAutoFit/>
          </a:bodyPr>
          <a:p>
            <a:pPr marL="342900" indent="-342900" algn="l">
              <a:buFont typeface="Arial" panose="020B0604020202020204" pitchFamily="34" charset="0"/>
              <a:buChar char="•"/>
            </a:pPr>
            <a:r>
              <a:rPr lang="zh-CN" altLang="en-US" sz="2000"/>
              <a:t>时隙化：</a:t>
            </a:r>
            <a:endParaRPr lang="zh-CN" altLang="en-US" sz="2000"/>
          </a:p>
          <a:p>
            <a:pPr marL="342900" indent="-342900" algn="l">
              <a:buFont typeface="Arial" panose="020B0604020202020204" pitchFamily="34" charset="0"/>
              <a:buChar char="•"/>
            </a:pPr>
            <a:endParaRPr lang="zh-CN" altLang="en-US" sz="2000"/>
          </a:p>
          <a:p>
            <a:pPr marL="342900" indent="-342900" algn="l">
              <a:buFont typeface="Arial" panose="020B0604020202020204" pitchFamily="34" charset="0"/>
              <a:buChar char="•"/>
            </a:pPr>
            <a:r>
              <a:rPr lang="zh-CN" altLang="en-US" sz="2000"/>
              <a:t>指示</a:t>
            </a:r>
            <a:r>
              <a:rPr lang="zh-CN" altLang="en-US" sz="2000"/>
              <a:t>函数：</a:t>
            </a:r>
            <a:endParaRPr lang="zh-CN" altLang="en-US" sz="2000"/>
          </a:p>
          <a:p>
            <a:pPr algn="l">
              <a:buFont typeface="Arial" panose="020B0604020202020204" pitchFamily="34" charset="0"/>
            </a:pPr>
            <a:endParaRPr lang="zh-CN" altLang="en-US" sz="2000"/>
          </a:p>
          <a:p>
            <a:pPr marL="342900" indent="-342900" algn="l">
              <a:buFont typeface="Arial" panose="020B0604020202020204" pitchFamily="34" charset="0"/>
              <a:buChar char="•"/>
            </a:pPr>
            <a:r>
              <a:rPr lang="zh-CN" altLang="en-US" sz="2000"/>
              <a:t>带宽约束：</a:t>
            </a:r>
            <a:endParaRPr lang="zh-CN" altLang="en-US" sz="2000"/>
          </a:p>
          <a:p>
            <a:pPr marL="342900" indent="-342900" algn="l">
              <a:buFont typeface="Arial" panose="020B0604020202020204" pitchFamily="34" charset="0"/>
              <a:buChar char="•"/>
            </a:pPr>
            <a:endParaRPr lang="zh-CN" altLang="en-US" sz="2000"/>
          </a:p>
          <a:p>
            <a:pPr marL="342900" indent="-342900" algn="l">
              <a:buFont typeface="Arial" panose="020B0604020202020204" pitchFamily="34" charset="0"/>
              <a:buChar char="•"/>
            </a:pPr>
            <a:r>
              <a:rPr lang="zh-CN" altLang="en-US" sz="2000"/>
              <a:t>传感器</a:t>
            </a:r>
            <a:r>
              <a:rPr lang="en-US" altLang="zh-CN" sz="2000"/>
              <a:t>n</a:t>
            </a:r>
            <a:r>
              <a:rPr lang="zh-CN" altLang="en-US" sz="2000"/>
              <a:t>的信道</a:t>
            </a:r>
            <a:r>
              <a:rPr lang="zh-CN" altLang="en-US" sz="2000"/>
              <a:t>状态：</a:t>
            </a:r>
            <a:endParaRPr lang="zh-CN" altLang="en-US" sz="2000"/>
          </a:p>
          <a:p>
            <a:pPr marL="342900" indent="-342900" algn="l">
              <a:buFont typeface="Arial" panose="020B0604020202020204" pitchFamily="34" charset="0"/>
              <a:buChar char="•"/>
            </a:pPr>
            <a:endParaRPr lang="zh-CN" altLang="en-US" sz="2000"/>
          </a:p>
          <a:p>
            <a:pPr marL="342900" indent="-342900" algn="l">
              <a:buFont typeface="Arial" panose="020B0604020202020204" pitchFamily="34" charset="0"/>
              <a:buChar char="•"/>
            </a:pPr>
            <a:r>
              <a:rPr lang="zh-CN" altLang="en-US" sz="2000"/>
              <a:t>信道状态为</a:t>
            </a:r>
            <a:r>
              <a:rPr lang="en-US" altLang="zh-CN" sz="2000"/>
              <a:t>q</a:t>
            </a:r>
            <a:r>
              <a:rPr lang="zh-CN" altLang="en-US" sz="2000"/>
              <a:t>时消耗的</a:t>
            </a:r>
            <a:r>
              <a:rPr lang="zh-CN" altLang="en-US" sz="2000"/>
              <a:t>功率：</a:t>
            </a:r>
            <a:endParaRPr lang="zh-CN" altLang="en-US" sz="2000"/>
          </a:p>
          <a:p>
            <a:pPr marL="342900" indent="-342900" algn="l">
              <a:buFont typeface="Arial" panose="020B0604020202020204" pitchFamily="34" charset="0"/>
              <a:buChar char="•"/>
            </a:pPr>
            <a:endParaRPr lang="zh-CN" altLang="en-US" sz="2000"/>
          </a:p>
          <a:p>
            <a:pPr marL="342900" indent="-342900" algn="l">
              <a:buFont typeface="Arial" panose="020B0604020202020204" pitchFamily="34" charset="0"/>
              <a:buChar char="•"/>
            </a:pPr>
            <a:r>
              <a:rPr lang="zh-CN" altLang="en-US" sz="2000"/>
              <a:t>传感器</a:t>
            </a:r>
            <a:r>
              <a:rPr lang="en-US" altLang="zh-CN" sz="2000"/>
              <a:t>n</a:t>
            </a:r>
            <a:r>
              <a:rPr lang="zh-CN" altLang="en-US" sz="2000"/>
              <a:t>在</a:t>
            </a:r>
            <a:r>
              <a:rPr lang="en-US" altLang="zh-CN" sz="2000"/>
              <a:t>T个连续时隙中消耗的平均功率</a:t>
            </a:r>
            <a:r>
              <a:rPr lang="zh-CN" altLang="en-US" sz="2000"/>
              <a:t>：</a:t>
            </a:r>
            <a:endParaRPr lang="en-US" altLang="zh-CN" sz="2000"/>
          </a:p>
          <a:p>
            <a:pPr marL="342900" indent="-342900" algn="l">
              <a:buFont typeface="Arial" panose="020B0604020202020204" pitchFamily="34" charset="0"/>
              <a:buChar char="•"/>
            </a:pPr>
            <a:endParaRPr lang="zh-CN" altLang="en-US" sz="2000"/>
          </a:p>
        </p:txBody>
      </p:sp>
      <p:pic>
        <p:nvPicPr>
          <p:cNvPr id="6" name="图片 5"/>
          <p:cNvPicPr>
            <a:picLocks noChangeAspect="1"/>
          </p:cNvPicPr>
          <p:nvPr/>
        </p:nvPicPr>
        <p:blipFill>
          <a:blip r:embed="rId4"/>
          <a:stretch>
            <a:fillRect/>
          </a:stretch>
        </p:blipFill>
        <p:spPr>
          <a:xfrm>
            <a:off x="2350770" y="1976120"/>
            <a:ext cx="2005330" cy="425450"/>
          </a:xfrm>
          <a:prstGeom prst="rect">
            <a:avLst/>
          </a:prstGeom>
        </p:spPr>
      </p:pic>
      <p:sp>
        <p:nvSpPr>
          <p:cNvPr id="7" name="文本框 6"/>
          <p:cNvSpPr txBox="1"/>
          <p:nvPr/>
        </p:nvSpPr>
        <p:spPr>
          <a:xfrm>
            <a:off x="611505" y="980440"/>
            <a:ext cx="7698740" cy="829945"/>
          </a:xfrm>
          <a:prstGeom prst="rect">
            <a:avLst/>
          </a:prstGeom>
          <a:noFill/>
        </p:spPr>
        <p:txBody>
          <a:bodyPr wrap="square" rtlCol="0">
            <a:spAutoFit/>
          </a:bodyPr>
          <a:p>
            <a:pPr marL="285750" indent="-285750">
              <a:buFont typeface="Wingdings" panose="05000000000000000000" charset="0"/>
              <a:buChar char="Ø"/>
            </a:pPr>
            <a:r>
              <a:rPr lang="zh-CN" altLang="en-US" sz="2400"/>
              <a:t>假设每次成功的传输花费一个时隙，并且更新包将在时隙结束时被接收</a:t>
            </a:r>
            <a:endParaRPr lang="zh-CN" altLang="en-US" sz="2400"/>
          </a:p>
        </p:txBody>
      </p:sp>
      <p:graphicFrame>
        <p:nvGraphicFramePr>
          <p:cNvPr id="8" name="对象 7">
            <a:hlinkClick r:id="" action="ppaction://ole?verb="/>
          </p:cNvPr>
          <p:cNvGraphicFramePr>
            <a:graphicFrameLocks noChangeAspect="1"/>
          </p:cNvGraphicFramePr>
          <p:nvPr/>
        </p:nvGraphicFramePr>
        <p:xfrm>
          <a:off x="2484120" y="2564765"/>
          <a:ext cx="626745" cy="417830"/>
        </p:xfrm>
        <a:graphic>
          <a:graphicData uri="http://schemas.openxmlformats.org/presentationml/2006/ole">
            <mc:AlternateContent xmlns:mc="http://schemas.openxmlformats.org/markup-compatibility/2006">
              <mc:Choice xmlns:v="urn:schemas-microsoft-com:vml" Requires="v">
                <p:oleObj spid="_x0000_s1025" name="" r:id="rId5" imgW="342900" imgH="228600" progId="Equation.KSEE3">
                  <p:embed/>
                </p:oleObj>
              </mc:Choice>
              <mc:Fallback>
                <p:oleObj name="" r:id="rId5" imgW="342900" imgH="228600" progId="Equation.KSEE3">
                  <p:embed/>
                  <p:pic>
                    <p:nvPicPr>
                      <p:cNvPr id="0" name="图片 1024"/>
                      <p:cNvPicPr/>
                      <p:nvPr/>
                    </p:nvPicPr>
                    <p:blipFill>
                      <a:blip r:embed="rId6"/>
                      <a:stretch>
                        <a:fillRect/>
                      </a:stretch>
                    </p:blipFill>
                    <p:spPr>
                      <a:xfrm>
                        <a:off x="2484120" y="2564765"/>
                        <a:ext cx="626745" cy="417830"/>
                      </a:xfrm>
                      <a:prstGeom prst="rect">
                        <a:avLst/>
                      </a:prstGeom>
                    </p:spPr>
                  </p:pic>
                </p:oleObj>
              </mc:Fallback>
            </mc:AlternateContent>
          </a:graphicData>
        </a:graphic>
      </p:graphicFrame>
      <p:pic>
        <p:nvPicPr>
          <p:cNvPr id="9" name="图片 8"/>
          <p:cNvPicPr>
            <a:picLocks noChangeAspect="1"/>
          </p:cNvPicPr>
          <p:nvPr/>
        </p:nvPicPr>
        <p:blipFill>
          <a:blip r:embed="rId7"/>
          <a:stretch>
            <a:fillRect/>
          </a:stretch>
        </p:blipFill>
        <p:spPr>
          <a:xfrm>
            <a:off x="4427855" y="4436745"/>
            <a:ext cx="567055" cy="368935"/>
          </a:xfrm>
          <a:prstGeom prst="rect">
            <a:avLst/>
          </a:prstGeom>
        </p:spPr>
      </p:pic>
      <p:pic>
        <p:nvPicPr>
          <p:cNvPr id="10" name="图片 9"/>
          <p:cNvPicPr>
            <a:picLocks noChangeAspect="1"/>
          </p:cNvPicPr>
          <p:nvPr/>
        </p:nvPicPr>
        <p:blipFill>
          <a:blip r:embed="rId8"/>
          <a:stretch>
            <a:fillRect/>
          </a:stretch>
        </p:blipFill>
        <p:spPr>
          <a:xfrm>
            <a:off x="3564255" y="3765550"/>
            <a:ext cx="622300" cy="387350"/>
          </a:xfrm>
          <a:prstGeom prst="rect">
            <a:avLst/>
          </a:prstGeom>
        </p:spPr>
      </p:pic>
      <p:cxnSp>
        <p:nvCxnSpPr>
          <p:cNvPr id="2" name="直接连接符 1"/>
          <p:cNvCxnSpPr/>
          <p:nvPr/>
        </p:nvCxnSpPr>
        <p:spPr>
          <a:xfrm flipH="1">
            <a:off x="0" y="3789045"/>
            <a:ext cx="9144000"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信息</a:t>
            </a:r>
            <a:r>
              <a:rPr lang="zh-CN" altLang="en-US" sz="3600" b="1" dirty="0">
                <a:solidFill>
                  <a:schemeClr val="bg1"/>
                </a:solidFill>
                <a:latin typeface="微软雅黑" panose="020B0503020204020204" charset="-122"/>
                <a:ea typeface="微软雅黑" panose="020B0503020204020204" charset="-122"/>
              </a:rPr>
              <a:t>年龄</a:t>
            </a:r>
            <a:endParaRPr lang="zh-CN" altLang="en-US" sz="3600" b="1" dirty="0">
              <a:solidFill>
                <a:schemeClr val="bg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764030" y="980440"/>
            <a:ext cx="5377815" cy="3787775"/>
          </a:xfrm>
          <a:prstGeom prst="rect">
            <a:avLst/>
          </a:prstGeom>
        </p:spPr>
      </p:pic>
      <p:pic>
        <p:nvPicPr>
          <p:cNvPr id="3" name="图片 2"/>
          <p:cNvPicPr>
            <a:picLocks noChangeAspect="1"/>
          </p:cNvPicPr>
          <p:nvPr/>
        </p:nvPicPr>
        <p:blipFill>
          <a:blip r:embed="rId3"/>
          <a:stretch>
            <a:fillRect/>
          </a:stretch>
        </p:blipFill>
        <p:spPr>
          <a:xfrm>
            <a:off x="2051685" y="5013325"/>
            <a:ext cx="4289425" cy="8724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优化</a:t>
            </a:r>
            <a:r>
              <a:rPr lang="zh-CN" altLang="en-US" sz="3600" b="1" dirty="0">
                <a:solidFill>
                  <a:schemeClr val="bg1"/>
                </a:solidFill>
                <a:latin typeface="微软雅黑" panose="020B0503020204020204" charset="-122"/>
                <a:ea typeface="微软雅黑" panose="020B0503020204020204" charset="-122"/>
              </a:rPr>
              <a:t>过程</a:t>
            </a:r>
            <a:endParaRPr lang="zh-CN" altLang="en-US" sz="3600" b="1" dirty="0">
              <a:solidFill>
                <a:schemeClr val="bg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2411730" y="1124585"/>
            <a:ext cx="4796790" cy="871220"/>
          </a:xfrm>
          <a:prstGeom prst="rect">
            <a:avLst/>
          </a:prstGeom>
        </p:spPr>
      </p:pic>
      <p:pic>
        <p:nvPicPr>
          <p:cNvPr id="3" name="图片 2"/>
          <p:cNvPicPr>
            <a:picLocks noChangeAspect="1"/>
          </p:cNvPicPr>
          <p:nvPr/>
        </p:nvPicPr>
        <p:blipFill>
          <a:blip r:embed="rId3"/>
          <a:stretch>
            <a:fillRect/>
          </a:stretch>
        </p:blipFill>
        <p:spPr>
          <a:xfrm>
            <a:off x="274320" y="3284855"/>
            <a:ext cx="4513580" cy="2468245"/>
          </a:xfrm>
          <a:prstGeom prst="rect">
            <a:avLst/>
          </a:prstGeom>
        </p:spPr>
      </p:pic>
      <p:sp>
        <p:nvSpPr>
          <p:cNvPr id="4" name="文本框 3"/>
          <p:cNvSpPr txBox="1"/>
          <p:nvPr/>
        </p:nvSpPr>
        <p:spPr>
          <a:xfrm>
            <a:off x="251460" y="1268730"/>
            <a:ext cx="5237480" cy="2368550"/>
          </a:xfrm>
          <a:prstGeom prst="rect">
            <a:avLst/>
          </a:prstGeom>
          <a:noFill/>
        </p:spPr>
        <p:txBody>
          <a:bodyPr wrap="square" rtlCol="0">
            <a:spAutoFit/>
          </a:bodyPr>
          <a:p>
            <a:pPr marL="342900" indent="-342900">
              <a:buFont typeface="Wingdings" panose="05000000000000000000" charset="0"/>
              <a:buChar char="Ø"/>
            </a:pPr>
            <a:r>
              <a:rPr lang="zh-CN" altLang="en-US" sz="2400">
                <a:solidFill>
                  <a:srgbClr val="FF0000"/>
                </a:solidFill>
                <a:latin typeface="宋体" panose="02010600030101010101" pitchFamily="2" charset="-122"/>
                <a:cs typeface="宋体" panose="02010600030101010101" pitchFamily="2" charset="-122"/>
              </a:rPr>
              <a:t>平均</a:t>
            </a:r>
            <a:r>
              <a:rPr lang="en-US" altLang="zh-CN" sz="2800">
                <a:solidFill>
                  <a:srgbClr val="FF0000"/>
                </a:solidFill>
                <a:latin typeface="宋体" panose="02010600030101010101" pitchFamily="2" charset="-122"/>
                <a:cs typeface="宋体" panose="02010600030101010101" pitchFamily="2" charset="-122"/>
              </a:rPr>
              <a:t>AoI</a:t>
            </a:r>
            <a:r>
              <a:rPr lang="zh-CN" altLang="en-US" sz="2400">
                <a:solidFill>
                  <a:srgbClr val="FF0000"/>
                </a:solidFill>
                <a:latin typeface="宋体" panose="02010600030101010101" pitchFamily="2" charset="-122"/>
                <a:cs typeface="宋体" panose="02010600030101010101" pitchFamily="2" charset="-122"/>
              </a:rPr>
              <a:t>：</a:t>
            </a:r>
            <a:endParaRPr lang="zh-CN" altLang="en-US" sz="2400">
              <a:solidFill>
                <a:srgbClr val="FF0000"/>
              </a:solidFill>
              <a:latin typeface="宋体" panose="02010600030101010101" pitchFamily="2" charset="-122"/>
              <a:cs typeface="宋体" panose="02010600030101010101" pitchFamily="2" charset="-122"/>
            </a:endParaRPr>
          </a:p>
          <a:p>
            <a:pPr marL="342900" indent="-342900">
              <a:buFont typeface="Wingdings" panose="05000000000000000000" charset="0"/>
              <a:buChar char="Ø"/>
            </a:pPr>
            <a:endParaRPr lang="zh-CN" altLang="en-US" sz="2400">
              <a:solidFill>
                <a:srgbClr val="FF0000"/>
              </a:solidFill>
              <a:latin typeface="宋体" panose="02010600030101010101" pitchFamily="2" charset="-122"/>
              <a:cs typeface="宋体" panose="02010600030101010101" pitchFamily="2" charset="-122"/>
            </a:endParaRPr>
          </a:p>
          <a:p>
            <a:pPr marL="342900" indent="-342900">
              <a:buFont typeface="Wingdings" panose="05000000000000000000" charset="0"/>
              <a:buChar char="Ø"/>
            </a:pPr>
            <a:endParaRPr lang="zh-CN" altLang="en-US" sz="2400">
              <a:solidFill>
                <a:srgbClr val="FF0000"/>
              </a:solidFill>
              <a:latin typeface="宋体" panose="02010600030101010101" pitchFamily="2" charset="-122"/>
              <a:cs typeface="宋体" panose="02010600030101010101" pitchFamily="2" charset="-122"/>
            </a:endParaRPr>
          </a:p>
          <a:p>
            <a:pPr marL="342900" indent="-342900">
              <a:buFont typeface="Wingdings" panose="05000000000000000000" charset="0"/>
              <a:buChar char="Ø"/>
            </a:pPr>
            <a:r>
              <a:rPr lang="zh-CN" altLang="en-US" sz="2400">
                <a:solidFill>
                  <a:srgbClr val="FF0000"/>
                </a:solidFill>
                <a:latin typeface="宋体" panose="02010600030101010101" pitchFamily="2" charset="-122"/>
                <a:cs typeface="宋体" panose="02010600030101010101" pitchFamily="2" charset="-122"/>
              </a:rPr>
              <a:t>带宽和功率约束的</a:t>
            </a:r>
            <a:r>
              <a:rPr lang="en-US" altLang="zh-CN" sz="2400">
                <a:solidFill>
                  <a:srgbClr val="FF0000"/>
                </a:solidFill>
                <a:latin typeface="宋体" panose="02010600030101010101" pitchFamily="2" charset="-122"/>
                <a:cs typeface="宋体" panose="02010600030101010101" pitchFamily="2" charset="-122"/>
              </a:rPr>
              <a:t>AoI</a:t>
            </a:r>
            <a:r>
              <a:rPr lang="zh-CN" altLang="en-US" sz="2400">
                <a:solidFill>
                  <a:srgbClr val="FF0000"/>
                </a:solidFill>
                <a:latin typeface="宋体" panose="02010600030101010101" pitchFamily="2" charset="-122"/>
                <a:cs typeface="宋体" panose="02010600030101010101" pitchFamily="2" charset="-122"/>
              </a:rPr>
              <a:t>最小化</a:t>
            </a:r>
            <a:r>
              <a:rPr lang="zh-CN" altLang="en-US" sz="2400">
                <a:solidFill>
                  <a:srgbClr val="FF0000"/>
                </a:solidFill>
                <a:latin typeface="宋体" panose="02010600030101010101" pitchFamily="2" charset="-122"/>
                <a:cs typeface="宋体" panose="02010600030101010101" pitchFamily="2" charset="-122"/>
              </a:rPr>
              <a:t>问题：</a:t>
            </a:r>
            <a:endParaRPr lang="zh-CN" altLang="en-US" sz="2400">
              <a:solidFill>
                <a:srgbClr val="FF0000"/>
              </a:solidFill>
              <a:latin typeface="宋体" panose="02010600030101010101" pitchFamily="2" charset="-122"/>
              <a:cs typeface="宋体" panose="02010600030101010101" pitchFamily="2" charset="-122"/>
            </a:endParaRPr>
          </a:p>
          <a:p>
            <a:endParaRPr lang="zh-CN" altLang="en-US" sz="2400">
              <a:solidFill>
                <a:srgbClr val="FF0000"/>
              </a:solidFill>
              <a:latin typeface="宋体" panose="02010600030101010101" pitchFamily="2" charset="-122"/>
              <a:cs typeface="宋体" panose="02010600030101010101" pitchFamily="2" charset="-122"/>
            </a:endParaRPr>
          </a:p>
          <a:p>
            <a:endParaRPr lang="zh-CN" altLang="en-US" sz="2400">
              <a:solidFill>
                <a:srgbClr val="FF0000"/>
              </a:solidFill>
              <a:latin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4"/>
          <a:stretch>
            <a:fillRect/>
          </a:stretch>
        </p:blipFill>
        <p:spPr>
          <a:xfrm>
            <a:off x="4787900" y="3284855"/>
            <a:ext cx="4209415" cy="2345055"/>
          </a:xfrm>
          <a:prstGeom prst="rect">
            <a:avLst/>
          </a:prstGeom>
        </p:spPr>
      </p:pic>
      <p:sp>
        <p:nvSpPr>
          <p:cNvPr id="6" name="弧形 5"/>
          <p:cNvSpPr/>
          <p:nvPr/>
        </p:nvSpPr>
        <p:spPr>
          <a:xfrm rot="7800000">
            <a:off x="3538220" y="3402965"/>
            <a:ext cx="2536825" cy="2762885"/>
          </a:xfrm>
          <a:prstGeom prst="arc">
            <a:avLst/>
          </a:prstGeom>
          <a:ln w="53975" cap="sq">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3347720" y="6165215"/>
            <a:ext cx="3413760" cy="368300"/>
          </a:xfrm>
          <a:prstGeom prst="rect">
            <a:avLst/>
          </a:prstGeom>
          <a:noFill/>
        </p:spPr>
        <p:txBody>
          <a:bodyPr wrap="square" rtlCol="0">
            <a:spAutoFit/>
          </a:bodyPr>
          <a:p>
            <a:r>
              <a:rPr lang="zh-CN" altLang="en-US">
                <a:solidFill>
                  <a:srgbClr val="FF0000"/>
                </a:solidFill>
              </a:rPr>
              <a:t>将硬约束放松为时间平均约束</a:t>
            </a:r>
            <a:endParaRPr lang="zh-CN" altLang="en-US">
              <a:solidFill>
                <a:srgbClr val="FF0000"/>
              </a:solidFill>
            </a:endParaRPr>
          </a:p>
        </p:txBody>
      </p:sp>
      <p:cxnSp>
        <p:nvCxnSpPr>
          <p:cNvPr id="8" name="直接箭头连接符 7"/>
          <p:cNvCxnSpPr/>
          <p:nvPr/>
        </p:nvCxnSpPr>
        <p:spPr>
          <a:xfrm flipV="1">
            <a:off x="3491865" y="4580890"/>
            <a:ext cx="1656080" cy="2476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优化</a:t>
            </a:r>
            <a:r>
              <a:rPr lang="zh-CN" altLang="en-US" sz="3600" b="1" dirty="0">
                <a:solidFill>
                  <a:schemeClr val="bg1"/>
                </a:solidFill>
                <a:latin typeface="微软雅黑" panose="020B0503020204020204" charset="-122"/>
                <a:ea typeface="微软雅黑" panose="020B0503020204020204" charset="-122"/>
              </a:rPr>
              <a:t>过程</a:t>
            </a:r>
            <a:endParaRPr lang="zh-CN" altLang="en-US" sz="3600" b="1" dirty="0">
              <a:solidFill>
                <a:schemeClr val="bg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1691640" y="2132965"/>
            <a:ext cx="5953125" cy="2941955"/>
          </a:xfrm>
          <a:prstGeom prst="rect">
            <a:avLst/>
          </a:prstGeom>
        </p:spPr>
      </p:pic>
      <p:sp>
        <p:nvSpPr>
          <p:cNvPr id="5" name="文本框 4"/>
          <p:cNvSpPr txBox="1"/>
          <p:nvPr/>
        </p:nvSpPr>
        <p:spPr>
          <a:xfrm>
            <a:off x="1137285" y="1203960"/>
            <a:ext cx="4874895" cy="460375"/>
          </a:xfrm>
          <a:prstGeom prst="rect">
            <a:avLst/>
          </a:prstGeom>
          <a:noFill/>
        </p:spPr>
        <p:txBody>
          <a:bodyPr wrap="square" rtlCol="0">
            <a:spAutoFit/>
          </a:bodyPr>
          <a:p>
            <a:pPr marL="285750" indent="-285750">
              <a:buFont typeface="Wingdings" panose="05000000000000000000" charset="0"/>
              <a:buChar char="Ø"/>
            </a:pPr>
            <a:r>
              <a:rPr lang="zh-CN" altLang="en-US" sz="2400">
                <a:solidFill>
                  <a:srgbClr val="FF0000"/>
                </a:solidFill>
              </a:rPr>
              <a:t>解耦的单传感器功率约束问题：</a:t>
            </a:r>
            <a:endParaRPr lang="zh-CN" altLang="en-US" sz="2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27305"/>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优化</a:t>
            </a:r>
            <a:r>
              <a:rPr lang="zh-CN" altLang="en-US" sz="3600" b="1" dirty="0">
                <a:solidFill>
                  <a:schemeClr val="bg1"/>
                </a:solidFill>
                <a:latin typeface="微软雅黑" panose="020B0503020204020204" charset="-122"/>
                <a:ea typeface="微软雅黑" panose="020B0503020204020204" charset="-122"/>
              </a:rPr>
              <a:t>过程</a:t>
            </a:r>
            <a:endParaRPr lang="zh-CN" altLang="en-US" sz="36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179705" y="984885"/>
            <a:ext cx="2317115" cy="2306955"/>
          </a:xfrm>
          <a:prstGeom prst="rect">
            <a:avLst/>
          </a:prstGeom>
          <a:noFill/>
        </p:spPr>
        <p:txBody>
          <a:bodyPr wrap="square" rtlCol="0">
            <a:spAutoFit/>
          </a:bodyPr>
          <a:p>
            <a:pPr marL="285750" indent="-285750">
              <a:buFont typeface="Arial" panose="020B0604020202020204" pitchFamily="34" charset="0"/>
              <a:buChar char="•"/>
            </a:pPr>
            <a:r>
              <a:rPr lang="zh-CN" altLang="en-US" sz="2400">
                <a:solidFill>
                  <a:srgbClr val="FF0000"/>
                </a:solidFill>
              </a:rPr>
              <a:t>状态空间</a:t>
            </a:r>
            <a:r>
              <a:rPr lang="zh-CN" altLang="en-US"/>
              <a:t>：</a:t>
            </a:r>
            <a:endParaRPr lang="zh-CN" altLang="en-US"/>
          </a:p>
          <a:p>
            <a:pPr marL="285750" indent="-285750">
              <a:buFont typeface="Arial" panose="020B0604020202020204" pitchFamily="34" charset="0"/>
              <a:buChar char="•"/>
            </a:pPr>
            <a:endParaRPr lang="zh-CN" altLang="en-US">
              <a:solidFill>
                <a:srgbClr val="FF0000"/>
              </a:solidFill>
            </a:endParaRPr>
          </a:p>
          <a:p>
            <a:pPr marL="285750" indent="-285750">
              <a:buFont typeface="Arial" panose="020B0604020202020204" pitchFamily="34" charset="0"/>
              <a:buChar char="•"/>
            </a:pPr>
            <a:endParaRPr lang="zh-CN" altLang="en-US" sz="2400">
              <a:solidFill>
                <a:srgbClr val="FF0000"/>
              </a:solidFill>
            </a:endParaRPr>
          </a:p>
          <a:p>
            <a:pPr marL="285750" indent="-285750">
              <a:buFont typeface="Arial" panose="020B0604020202020204" pitchFamily="34" charset="0"/>
              <a:buChar char="•"/>
            </a:pPr>
            <a:r>
              <a:rPr lang="zh-CN" altLang="en-US" sz="2400">
                <a:solidFill>
                  <a:srgbClr val="FF0000"/>
                </a:solidFill>
              </a:rPr>
              <a:t>状态转移概率</a:t>
            </a:r>
            <a:r>
              <a:rPr lang="zh-CN" altLang="en-US">
                <a:solidFill>
                  <a:srgbClr val="FF0000"/>
                </a:solidFill>
              </a:rPr>
              <a:t>：</a:t>
            </a:r>
            <a:endParaRPr lang="zh-CN" altLang="en-US">
              <a:solidFill>
                <a:srgbClr val="FF0000"/>
              </a:solidFill>
            </a:endParaRPr>
          </a:p>
          <a:p>
            <a:pPr marL="285750" indent="-285750">
              <a:buFont typeface="Arial" panose="020B0604020202020204" pitchFamily="34" charset="0"/>
              <a:buChar char="•"/>
            </a:pPr>
            <a:endParaRPr lang="zh-CN" altLang="en-US">
              <a:solidFill>
                <a:srgbClr val="FF0000"/>
              </a:solidFill>
            </a:endParaRPr>
          </a:p>
          <a:p>
            <a:pPr marL="285750" indent="-285750">
              <a:buFont typeface="Arial" panose="020B0604020202020204" pitchFamily="34" charset="0"/>
              <a:buChar char="•"/>
            </a:pPr>
            <a:endParaRPr lang="zh-CN" altLang="en-US">
              <a:solidFill>
                <a:srgbClr val="FF0000"/>
              </a:solidFill>
            </a:endParaRPr>
          </a:p>
          <a:p>
            <a:pPr marL="285750" indent="-285750">
              <a:buFont typeface="Arial" panose="020B0604020202020204" pitchFamily="34" charset="0"/>
              <a:buChar char="•"/>
            </a:pPr>
            <a:endParaRPr lang="zh-CN" altLang="en-US">
              <a:solidFill>
                <a:srgbClr val="FF0000"/>
              </a:solidFill>
            </a:endParaRPr>
          </a:p>
        </p:txBody>
      </p:sp>
      <p:pic>
        <p:nvPicPr>
          <p:cNvPr id="4" name="图片 3"/>
          <p:cNvPicPr>
            <a:picLocks noChangeAspect="1"/>
          </p:cNvPicPr>
          <p:nvPr/>
        </p:nvPicPr>
        <p:blipFill>
          <a:blip r:embed="rId2"/>
          <a:stretch>
            <a:fillRect/>
          </a:stretch>
        </p:blipFill>
        <p:spPr>
          <a:xfrm>
            <a:off x="2700020" y="1772920"/>
            <a:ext cx="4558665" cy="900430"/>
          </a:xfrm>
          <a:prstGeom prst="rect">
            <a:avLst/>
          </a:prstGeom>
        </p:spPr>
      </p:pic>
      <p:pic>
        <p:nvPicPr>
          <p:cNvPr id="6" name="图片 5"/>
          <p:cNvPicPr>
            <a:picLocks noChangeAspect="1"/>
          </p:cNvPicPr>
          <p:nvPr/>
        </p:nvPicPr>
        <p:blipFill>
          <a:blip r:embed="rId3"/>
          <a:stretch>
            <a:fillRect/>
          </a:stretch>
        </p:blipFill>
        <p:spPr>
          <a:xfrm>
            <a:off x="1979930" y="984885"/>
            <a:ext cx="1610995" cy="471805"/>
          </a:xfrm>
          <a:prstGeom prst="rect">
            <a:avLst/>
          </a:prstGeom>
        </p:spPr>
      </p:pic>
      <p:sp>
        <p:nvSpPr>
          <p:cNvPr id="7" name="文本框 6"/>
          <p:cNvSpPr txBox="1"/>
          <p:nvPr/>
        </p:nvSpPr>
        <p:spPr>
          <a:xfrm>
            <a:off x="4140200" y="990600"/>
            <a:ext cx="3275965" cy="460375"/>
          </a:xfrm>
          <a:prstGeom prst="rect">
            <a:avLst/>
          </a:prstGeom>
          <a:noFill/>
        </p:spPr>
        <p:txBody>
          <a:bodyPr wrap="square" rtlCol="0">
            <a:spAutoFit/>
          </a:bodyPr>
          <a:p>
            <a:pPr marL="285750" indent="-285750">
              <a:buFont typeface="Arial" panose="020B0604020202020204" pitchFamily="34" charset="0"/>
              <a:buChar char="•"/>
            </a:pPr>
            <a:r>
              <a:rPr lang="zh-CN" altLang="en-US" sz="2400">
                <a:solidFill>
                  <a:srgbClr val="FF0000"/>
                </a:solidFill>
                <a:sym typeface="+mn-ea"/>
              </a:rPr>
              <a:t>动作空间</a:t>
            </a:r>
            <a:r>
              <a:rPr lang="zh-CN" altLang="en-US" sz="2400">
                <a:sym typeface="+mn-ea"/>
              </a:rPr>
              <a:t>：</a:t>
            </a:r>
            <a:r>
              <a:rPr lang="en-US" altLang="zh-CN" sz="2400">
                <a:sym typeface="+mn-ea"/>
              </a:rPr>
              <a:t>s(t)</a:t>
            </a:r>
            <a:endParaRPr lang="en-US" altLang="zh-CN" sz="2400">
              <a:sym typeface="+mn-ea"/>
            </a:endParaRPr>
          </a:p>
        </p:txBody>
      </p:sp>
      <p:pic>
        <p:nvPicPr>
          <p:cNvPr id="8" name="图片 7"/>
          <p:cNvPicPr>
            <a:picLocks noChangeAspect="1"/>
          </p:cNvPicPr>
          <p:nvPr/>
        </p:nvPicPr>
        <p:blipFill>
          <a:blip r:embed="rId4"/>
          <a:stretch>
            <a:fillRect/>
          </a:stretch>
        </p:blipFill>
        <p:spPr>
          <a:xfrm>
            <a:off x="395605" y="2780665"/>
            <a:ext cx="4236085" cy="3901440"/>
          </a:xfrm>
          <a:prstGeom prst="rect">
            <a:avLst/>
          </a:prstGeom>
        </p:spPr>
      </p:pic>
      <p:cxnSp>
        <p:nvCxnSpPr>
          <p:cNvPr id="9" name="直接箭头连接符 8"/>
          <p:cNvCxnSpPr>
            <a:endCxn id="10" idx="1"/>
          </p:cNvCxnSpPr>
          <p:nvPr/>
        </p:nvCxnSpPr>
        <p:spPr>
          <a:xfrm>
            <a:off x="3590925" y="3614420"/>
            <a:ext cx="1413510" cy="0"/>
          </a:xfrm>
          <a:prstGeom prst="straightConnector1">
            <a:avLst/>
          </a:prstGeom>
          <a:ln w="28575">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04435" y="3291840"/>
            <a:ext cx="4016375" cy="64516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wrap="square" rtlCol="0">
            <a:spAutoFit/>
          </a:bodyPr>
          <a:p>
            <a:r>
              <a:rPr>
                <a:gradFill>
                  <a:gsLst>
                    <a:gs pos="0">
                      <a:srgbClr val="E30000"/>
                    </a:gs>
                    <a:gs pos="100000">
                      <a:srgbClr val="760303"/>
                    </a:gs>
                  </a:gsLst>
                  <a:lin ang="5400000" scaled="0"/>
                </a:gradFill>
              </a:rPr>
              <a:t>对于给定的状态(x，q)，通过采取动作s的一步成本包含AoI增长和调度惩罚</a:t>
            </a:r>
            <a:endParaRPr>
              <a:gradFill>
                <a:gsLst>
                  <a:gs pos="0">
                    <a:srgbClr val="E30000"/>
                  </a:gs>
                  <a:gs pos="100000">
                    <a:srgbClr val="760303"/>
                  </a:gs>
                </a:gsLst>
                <a:lin ang="5400000" scaled="0"/>
              </a:gradFill>
            </a:endParaRPr>
          </a:p>
        </p:txBody>
      </p:sp>
      <p:cxnSp>
        <p:nvCxnSpPr>
          <p:cNvPr id="11" name="直接箭头连接符 10"/>
          <p:cNvCxnSpPr/>
          <p:nvPr/>
        </p:nvCxnSpPr>
        <p:spPr>
          <a:xfrm>
            <a:off x="3590925" y="4293235"/>
            <a:ext cx="1413510" cy="0"/>
          </a:xfrm>
          <a:prstGeom prst="straightConnector1">
            <a:avLst/>
          </a:prstGeom>
          <a:ln w="28575">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004435" y="4109085"/>
            <a:ext cx="1184910" cy="36830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wrap="square" rtlCol="0">
            <a:spAutoFit/>
          </a:bodyPr>
          <a:p>
            <a:r>
              <a:rPr lang="zh-CN">
                <a:gradFill>
                  <a:gsLst>
                    <a:gs pos="0">
                      <a:srgbClr val="E30000"/>
                    </a:gs>
                    <a:gs pos="100000">
                      <a:srgbClr val="760303"/>
                    </a:gs>
                  </a:gsLst>
                  <a:lin ang="5400000" scaled="0"/>
                </a:gradFill>
              </a:rPr>
              <a:t>一步</a:t>
            </a:r>
            <a:r>
              <a:rPr lang="zh-CN">
                <a:gradFill>
                  <a:gsLst>
                    <a:gs pos="0">
                      <a:srgbClr val="E30000"/>
                    </a:gs>
                    <a:gs pos="100000">
                      <a:srgbClr val="760303"/>
                    </a:gs>
                  </a:gsLst>
                  <a:lin ang="5400000" scaled="0"/>
                </a:gradFill>
              </a:rPr>
              <a:t>功率</a:t>
            </a:r>
            <a:endParaRPr lang="zh-CN">
              <a:gradFill>
                <a:gsLst>
                  <a:gs pos="0">
                    <a:srgbClr val="E30000"/>
                  </a:gs>
                  <a:gs pos="100000">
                    <a:srgbClr val="760303"/>
                  </a:gs>
                </a:gsLst>
                <a:lin ang="5400000" scaled="0"/>
              </a:gradFill>
            </a:endParaRPr>
          </a:p>
        </p:txBody>
      </p:sp>
      <p:sp>
        <p:nvSpPr>
          <p:cNvPr id="13" name="文本框 12"/>
          <p:cNvSpPr txBox="1"/>
          <p:nvPr/>
        </p:nvSpPr>
        <p:spPr>
          <a:xfrm>
            <a:off x="5519420" y="5013325"/>
            <a:ext cx="2652395" cy="1198880"/>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wrap="square" rtlCol="0">
            <a:spAutoFit/>
          </a:bodyPr>
          <a:p>
            <a:r>
              <a:rPr lang="zh-CN">
                <a:gradFill>
                  <a:gsLst>
                    <a:gs pos="0">
                      <a:srgbClr val="E30000"/>
                    </a:gs>
                    <a:gs pos="100000">
                      <a:srgbClr val="760303"/>
                    </a:gs>
                  </a:gsLst>
                  <a:lin ang="5400000" scaled="0"/>
                </a:gradFill>
              </a:rPr>
              <a:t>在</a:t>
            </a:r>
            <a:r>
              <a:rPr lang="zh-CN">
                <a:gradFill>
                  <a:gsLst>
                    <a:gs pos="0">
                      <a:srgbClr val="E30000"/>
                    </a:gs>
                    <a:gs pos="100000">
                      <a:srgbClr val="760303"/>
                    </a:gs>
                  </a:gsLst>
                  <a:lin ang="5400000" scaled="0"/>
                </a:gradFill>
              </a:rPr>
              <a:t>满足功率约束</a:t>
            </a:r>
            <a:r>
              <a:rPr lang="zh-CN">
                <a:gradFill>
                  <a:gsLst>
                    <a:gs pos="0">
                      <a:srgbClr val="E30000"/>
                    </a:gs>
                    <a:gs pos="100000">
                      <a:srgbClr val="760303"/>
                    </a:gs>
                  </a:gsLst>
                  <a:lin ang="5400000" scaled="0"/>
                </a:gradFill>
              </a:rPr>
              <a:t>下设计一个调度策略π，使得无限时间范围内的平均成本最小。</a:t>
            </a:r>
            <a:endParaRPr lang="zh-CN">
              <a:gradFill>
                <a:gsLst>
                  <a:gs pos="0">
                    <a:srgbClr val="E30000"/>
                  </a:gs>
                  <a:gs pos="100000">
                    <a:srgbClr val="760303"/>
                  </a:gs>
                </a:gsLst>
                <a:lin ang="5400000" scaled="0"/>
              </a:gradFill>
            </a:endParaRPr>
          </a:p>
        </p:txBody>
      </p:sp>
      <p:cxnSp>
        <p:nvCxnSpPr>
          <p:cNvPr id="14" name="直接箭头连接符 13"/>
          <p:cNvCxnSpPr>
            <a:endCxn id="13" idx="1"/>
          </p:cNvCxnSpPr>
          <p:nvPr/>
        </p:nvCxnSpPr>
        <p:spPr>
          <a:xfrm>
            <a:off x="3780155" y="5373370"/>
            <a:ext cx="1739265" cy="239395"/>
          </a:xfrm>
          <a:prstGeom prst="straightConnector1">
            <a:avLst/>
          </a:prstGeom>
          <a:ln w="28575">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996055" y="5661025"/>
            <a:ext cx="1511935" cy="720090"/>
          </a:xfrm>
          <a:prstGeom prst="straightConnector1">
            <a:avLst/>
          </a:prstGeom>
          <a:ln w="28575">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38735" y="0"/>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优化</a:t>
            </a:r>
            <a:r>
              <a:rPr lang="zh-CN" altLang="en-US" sz="3600" b="1" dirty="0">
                <a:solidFill>
                  <a:schemeClr val="bg1"/>
                </a:solidFill>
                <a:latin typeface="微软雅黑" panose="020B0503020204020204" charset="-122"/>
                <a:ea typeface="微软雅黑" panose="020B0503020204020204" charset="-122"/>
              </a:rPr>
              <a:t>过程</a:t>
            </a:r>
            <a:endParaRPr lang="zh-CN" altLang="en-US" sz="3600" b="1" dirty="0">
              <a:solidFill>
                <a:schemeClr val="bg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115695" y="2204720"/>
            <a:ext cx="6507480" cy="913765"/>
          </a:xfrm>
          <a:prstGeom prst="rect">
            <a:avLst/>
          </a:prstGeom>
        </p:spPr>
      </p:pic>
      <p:sp>
        <p:nvSpPr>
          <p:cNvPr id="3" name="文本框 2"/>
          <p:cNvSpPr txBox="1"/>
          <p:nvPr/>
        </p:nvSpPr>
        <p:spPr>
          <a:xfrm>
            <a:off x="78740" y="1214120"/>
            <a:ext cx="8908415" cy="706755"/>
          </a:xfrm>
          <a:prstGeom prst="rect">
            <a:avLst/>
          </a:prstGeom>
          <a:noFill/>
        </p:spPr>
        <p:txBody>
          <a:bodyPr wrap="square" rtlCol="0">
            <a:spAutoFit/>
          </a:bodyPr>
          <a:p>
            <a:pPr marL="285750" indent="-285750">
              <a:buFont typeface="Wingdings" panose="05000000000000000000" charset="0"/>
              <a:buChar char="Ø"/>
            </a:pPr>
            <a:r>
              <a:rPr lang="zh-CN" altLang="en-US" sz="2000"/>
              <a:t>利用拉格朗日乘</a:t>
            </a:r>
            <a:r>
              <a:rPr lang="zh-CN" altLang="en-US" sz="2000"/>
              <a:t>子法将平均功率约束放入目标函数，建立一个无约束的</a:t>
            </a:r>
            <a:r>
              <a:rPr lang="en-US" altLang="zh-CN" sz="2000"/>
              <a:t>MDP</a:t>
            </a:r>
            <a:r>
              <a:rPr lang="zh-CN" altLang="en-US" sz="2000"/>
              <a:t>，无约束MDP的目标是最小化以下总体平均成本</a:t>
            </a:r>
            <a:endParaRPr lang="zh-CN" altLang="en-US" sz="2000"/>
          </a:p>
        </p:txBody>
      </p:sp>
      <p:sp>
        <p:nvSpPr>
          <p:cNvPr id="4" name="文本框 3"/>
          <p:cNvSpPr txBox="1"/>
          <p:nvPr/>
        </p:nvSpPr>
        <p:spPr>
          <a:xfrm>
            <a:off x="4140200" y="3420110"/>
            <a:ext cx="4765675" cy="36830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p>
            <a:r>
              <a:rPr lang="en-US" altLang="zh-CN"/>
              <a:t>λ</a:t>
            </a:r>
            <a:r>
              <a:rPr lang="en-US" altLang="zh-CN">
                <a:latin typeface="宋体" panose="02010600030101010101" pitchFamily="2" charset="-122"/>
              </a:rPr>
              <a:t>≥0</a:t>
            </a:r>
            <a:r>
              <a:rPr lang="zh-CN" altLang="en-US"/>
              <a:t>是与平均功率约束相关的拉格朗日乘</a:t>
            </a:r>
            <a:r>
              <a:rPr lang="zh-CN" altLang="en-US"/>
              <a:t>数</a:t>
            </a:r>
            <a:endParaRPr lang="zh-CN" altLang="en-US"/>
          </a:p>
        </p:txBody>
      </p:sp>
      <p:sp>
        <p:nvSpPr>
          <p:cNvPr id="5" name="文本框 4"/>
          <p:cNvSpPr txBox="1"/>
          <p:nvPr/>
        </p:nvSpPr>
        <p:spPr>
          <a:xfrm>
            <a:off x="202565" y="4090670"/>
            <a:ext cx="8545830" cy="2430145"/>
          </a:xfrm>
          <a:prstGeom prst="rect">
            <a:avLst/>
          </a:prstGeom>
          <a:noFill/>
        </p:spPr>
        <p:txBody>
          <a:bodyPr wrap="square" rtlCol="0">
            <a:spAutoFit/>
          </a:bodyPr>
          <a:p>
            <a:pPr marL="285750" indent="-285750">
              <a:buFont typeface="Wingdings" panose="05000000000000000000" charset="0"/>
              <a:buChar char="Ø"/>
            </a:pPr>
            <a:r>
              <a:rPr lang="zh-CN" altLang="en-US" sz="2400">
                <a:sym typeface="+mn-ea"/>
              </a:rPr>
              <a:t>由于传感器和控制器之间的通信受到功率限制，因此我们只在信息不再新鲜或信道状态良好时进行调度。</a:t>
            </a:r>
            <a:endParaRPr lang="zh-CN" altLang="en-US" sz="2400">
              <a:solidFill>
                <a:srgbClr val="FF0000"/>
              </a:solidFill>
            </a:endParaRPr>
          </a:p>
          <a:p>
            <a:pPr marL="285750" indent="-285750">
              <a:buFont typeface="Wingdings" panose="05000000000000000000" charset="0"/>
              <a:buChar char="Ø"/>
            </a:pPr>
            <a:r>
              <a:rPr lang="zh-CN" altLang="en-US" sz="2400">
                <a:solidFill>
                  <a:srgbClr val="FF0000"/>
                </a:solidFill>
              </a:rPr>
              <a:t>阈值结构：</a:t>
            </a:r>
            <a:r>
              <a:rPr lang="zh-CN" altLang="en-US" sz="2000">
                <a:solidFill>
                  <a:schemeClr val="tx1"/>
                </a:solidFill>
              </a:rPr>
              <a:t>对于给定了遵循最优策略的平均成本的</a:t>
            </a:r>
            <a:r>
              <a:rPr lang="zh-CN" altLang="en-US" sz="2000">
                <a:solidFill>
                  <a:schemeClr val="tx1"/>
                </a:solidFill>
                <a:sym typeface="+mn-ea"/>
              </a:rPr>
              <a:t>λ，</a:t>
            </a:r>
            <a:r>
              <a:rPr lang="zh-CN" altLang="en-US" sz="2000">
                <a:solidFill>
                  <a:schemeClr val="tx1"/>
                </a:solidFill>
              </a:rPr>
              <a:t>都有阈值结构，它帮助确定最优平稳随机策略，以解决解耦的P约束成本最小化问题。即每个状态都存在一个阈值</a:t>
            </a:r>
            <a:r>
              <a:rPr lang="en-US" altLang="zh-CN" sz="2000">
                <a:solidFill>
                  <a:schemeClr val="tx1"/>
                </a:solidFill>
              </a:rPr>
              <a:t>      </a:t>
            </a:r>
            <a:r>
              <a:rPr lang="zh-CN" altLang="en-US" sz="2000">
                <a:solidFill>
                  <a:schemeClr val="tx1"/>
                </a:solidFill>
              </a:rPr>
              <a:t>，当x ≥ </a:t>
            </a:r>
            <a:r>
              <a:rPr lang="en-US" altLang="zh-CN" sz="2000">
                <a:solidFill>
                  <a:schemeClr val="tx1"/>
                </a:solidFill>
              </a:rPr>
              <a:t>      </a:t>
            </a:r>
            <a:r>
              <a:rPr lang="zh-CN" altLang="en-US" sz="2000">
                <a:solidFill>
                  <a:schemeClr val="tx1"/>
                </a:solidFill>
              </a:rPr>
              <a:t>时，最优动作s</a:t>
            </a:r>
            <a:r>
              <a:rPr lang="en-US" altLang="zh-CN" sz="2000">
                <a:solidFill>
                  <a:schemeClr val="tx1"/>
                </a:solidFill>
              </a:rPr>
              <a:t>*</a:t>
            </a:r>
            <a:r>
              <a:rPr lang="zh-CN" altLang="en-US" sz="2000">
                <a:solidFill>
                  <a:schemeClr val="tx1"/>
                </a:solidFill>
              </a:rPr>
              <a:t>(x，q) = 1，当x &lt; </a:t>
            </a:r>
            <a:r>
              <a:rPr lang="en-US" altLang="zh-CN" sz="2000">
                <a:solidFill>
                  <a:schemeClr val="tx1"/>
                </a:solidFill>
              </a:rPr>
              <a:t>      </a:t>
            </a:r>
            <a:r>
              <a:rPr lang="zh-CN" altLang="en-US" sz="2000">
                <a:solidFill>
                  <a:schemeClr val="tx1"/>
                </a:solidFill>
              </a:rPr>
              <a:t>时，s</a:t>
            </a:r>
            <a:r>
              <a:rPr lang="en-US" altLang="zh-CN" sz="2000">
                <a:solidFill>
                  <a:schemeClr val="tx1"/>
                </a:solidFill>
              </a:rPr>
              <a:t>*</a:t>
            </a:r>
            <a:r>
              <a:rPr lang="zh-CN" altLang="en-US" sz="2000">
                <a:solidFill>
                  <a:schemeClr val="tx1"/>
                </a:solidFill>
              </a:rPr>
              <a:t>(x，q) = 0。</a:t>
            </a:r>
            <a:endParaRPr lang="zh-CN" altLang="en-US" sz="2000">
              <a:solidFill>
                <a:schemeClr val="tx1"/>
              </a:solidFill>
            </a:endParaRPr>
          </a:p>
          <a:p>
            <a:pPr marL="285750" indent="-285750">
              <a:buFont typeface="Wingdings" panose="05000000000000000000" charset="0"/>
              <a:buChar char="Ø"/>
            </a:pPr>
            <a:endParaRPr lang="zh-CN" altLang="en-US" sz="2000">
              <a:solidFill>
                <a:schemeClr val="tx1"/>
              </a:solidFill>
            </a:endParaRPr>
          </a:p>
        </p:txBody>
      </p:sp>
      <p:graphicFrame>
        <p:nvGraphicFramePr>
          <p:cNvPr id="7" name="对象 6">
            <a:hlinkClick r:id="" action="ppaction://ole?verb="/>
          </p:cNvPr>
          <p:cNvGraphicFramePr>
            <a:graphicFrameLocks noChangeAspect="1"/>
          </p:cNvGraphicFramePr>
          <p:nvPr/>
        </p:nvGraphicFramePr>
        <p:xfrm>
          <a:off x="3347720" y="5516880"/>
          <a:ext cx="476885" cy="330200"/>
        </p:xfrm>
        <a:graphic>
          <a:graphicData uri="http://schemas.openxmlformats.org/presentationml/2006/ole">
            <mc:AlternateContent xmlns:mc="http://schemas.openxmlformats.org/markup-compatibility/2006">
              <mc:Choice xmlns:v="urn:schemas-microsoft-com:vml" Requires="v">
                <p:oleObj spid="_x0000_s1025" name="" r:id="rId3" imgW="330200" imgH="228600" progId="Equation.KSEE3">
                  <p:embed/>
                </p:oleObj>
              </mc:Choice>
              <mc:Fallback>
                <p:oleObj name="" r:id="rId3" imgW="330200" imgH="228600" progId="Equation.KSEE3">
                  <p:embed/>
                  <p:pic>
                    <p:nvPicPr>
                      <p:cNvPr id="0" name="图片 1024"/>
                      <p:cNvPicPr/>
                      <p:nvPr/>
                    </p:nvPicPr>
                    <p:blipFill>
                      <a:blip r:embed="rId4"/>
                      <a:stretch>
                        <a:fillRect/>
                      </a:stretch>
                    </p:blipFill>
                    <p:spPr>
                      <a:xfrm>
                        <a:off x="3347720" y="5516880"/>
                        <a:ext cx="476885" cy="3302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4644390" y="5516880"/>
          <a:ext cx="476885" cy="330200"/>
        </p:xfrm>
        <a:graphic>
          <a:graphicData uri="http://schemas.openxmlformats.org/presentationml/2006/ole">
            <mc:AlternateContent xmlns:mc="http://schemas.openxmlformats.org/markup-compatibility/2006">
              <mc:Choice xmlns:v="urn:schemas-microsoft-com:vml" Requires="v">
                <p:oleObj spid="_x0000_s6" name="" r:id="rId5" imgW="330200" imgH="228600" progId="Equation.KSEE3">
                  <p:embed/>
                </p:oleObj>
              </mc:Choice>
              <mc:Fallback>
                <p:oleObj name="" r:id="rId5" imgW="330200" imgH="228600" progId="Equation.KSEE3">
                  <p:embed/>
                  <p:pic>
                    <p:nvPicPr>
                      <p:cNvPr id="0" name="图片 1024"/>
                      <p:cNvPicPr/>
                      <p:nvPr/>
                    </p:nvPicPr>
                    <p:blipFill>
                      <a:blip r:embed="rId4"/>
                      <a:stretch>
                        <a:fillRect/>
                      </a:stretch>
                    </p:blipFill>
                    <p:spPr>
                      <a:xfrm>
                        <a:off x="4644390" y="5516880"/>
                        <a:ext cx="476885" cy="3302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55650" y="5847080"/>
          <a:ext cx="476885" cy="330200"/>
        </p:xfrm>
        <a:graphic>
          <a:graphicData uri="http://schemas.openxmlformats.org/presentationml/2006/ole">
            <mc:AlternateContent xmlns:mc="http://schemas.openxmlformats.org/markup-compatibility/2006">
              <mc:Choice xmlns:v="urn:schemas-microsoft-com:vml" Requires="v">
                <p:oleObj spid="_x0000_s10" name="" r:id="rId6" imgW="330200" imgH="228600" progId="Equation.KSEE3">
                  <p:embed/>
                </p:oleObj>
              </mc:Choice>
              <mc:Fallback>
                <p:oleObj name="" r:id="rId6" imgW="330200" imgH="228600" progId="Equation.KSEE3">
                  <p:embed/>
                  <p:pic>
                    <p:nvPicPr>
                      <p:cNvPr id="0" name="图片 1024"/>
                      <p:cNvPicPr/>
                      <p:nvPr/>
                    </p:nvPicPr>
                    <p:blipFill>
                      <a:blip r:embed="rId4"/>
                      <a:stretch>
                        <a:fillRect/>
                      </a:stretch>
                    </p:blipFill>
                    <p:spPr>
                      <a:xfrm>
                        <a:off x="755650" y="5847080"/>
                        <a:ext cx="476885" cy="33020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7" name="图片 3076" descr="a4"/>
          <p:cNvPicPr>
            <a:picLocks noChangeAspect="1"/>
          </p:cNvPicPr>
          <p:nvPr/>
        </p:nvPicPr>
        <p:blipFill>
          <a:blip r:embed="rId1"/>
          <a:stretch>
            <a:fillRect/>
          </a:stretch>
        </p:blipFill>
        <p:spPr>
          <a:xfrm>
            <a:off x="0" y="-27305"/>
            <a:ext cx="9144000" cy="6858000"/>
          </a:xfrm>
          <a:prstGeom prst="rect">
            <a:avLst/>
          </a:prstGeom>
          <a:noFill/>
          <a:ln w="9525">
            <a:noFill/>
          </a:ln>
        </p:spPr>
      </p:pic>
      <p:sp>
        <p:nvSpPr>
          <p:cNvPr id="3074" name="标题 3073"/>
          <p:cNvSpPr>
            <a:spLocks noGrp="1"/>
          </p:cNvSpPr>
          <p:nvPr>
            <p:ph type="title"/>
          </p:nvPr>
        </p:nvSpPr>
        <p:spPr>
          <a:xfrm>
            <a:off x="6680200" y="210820"/>
            <a:ext cx="2125345" cy="287655"/>
          </a:xfrm>
        </p:spPr>
        <p:txBody>
          <a:bodyPr anchor="ctr"/>
          <a:p>
            <a:r>
              <a:rPr lang="zh-CN" altLang="en-US" sz="3600" b="1" dirty="0">
                <a:solidFill>
                  <a:schemeClr val="bg1"/>
                </a:solidFill>
                <a:latin typeface="微软雅黑" panose="020B0503020204020204" charset="-122"/>
                <a:ea typeface="微软雅黑" panose="020B0503020204020204" charset="-122"/>
              </a:rPr>
              <a:t>优化</a:t>
            </a:r>
            <a:r>
              <a:rPr lang="zh-CN" altLang="en-US" sz="3600" b="1" dirty="0">
                <a:solidFill>
                  <a:schemeClr val="bg1"/>
                </a:solidFill>
                <a:latin typeface="微软雅黑" panose="020B0503020204020204" charset="-122"/>
                <a:ea typeface="微软雅黑" panose="020B0503020204020204" charset="-122"/>
              </a:rPr>
              <a:t>过程</a:t>
            </a:r>
            <a:endParaRPr lang="zh-CN" altLang="en-US" sz="3600" b="1" dirty="0">
              <a:solidFill>
                <a:schemeClr val="bg1"/>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2627630" y="1282065"/>
            <a:ext cx="2369820" cy="321945"/>
          </a:xfrm>
          <a:prstGeom prst="rect">
            <a:avLst/>
          </a:prstGeom>
        </p:spPr>
      </p:pic>
      <p:sp>
        <p:nvSpPr>
          <p:cNvPr id="4" name="文本框 3"/>
          <p:cNvSpPr txBox="1"/>
          <p:nvPr/>
        </p:nvSpPr>
        <p:spPr>
          <a:xfrm>
            <a:off x="828040" y="1282065"/>
            <a:ext cx="7839710" cy="706755"/>
          </a:xfrm>
          <a:prstGeom prst="rect">
            <a:avLst/>
          </a:prstGeom>
          <a:noFill/>
        </p:spPr>
        <p:txBody>
          <a:bodyPr wrap="square" rtlCol="0">
            <a:spAutoFit/>
          </a:bodyPr>
          <a:p>
            <a:pPr marL="342900" indent="-342900">
              <a:buFont typeface="Wingdings" panose="05000000000000000000" charset="0"/>
              <a:buChar char="Ø"/>
            </a:pPr>
            <a:r>
              <a:rPr lang="zh-CN" altLang="en-US" sz="2000"/>
              <a:t>仅考虑满足</a:t>
            </a:r>
            <a:r>
              <a:rPr lang="en-US" altLang="zh-CN" sz="2000"/>
              <a:t>                                   </a:t>
            </a:r>
            <a:r>
              <a:rPr lang="zh-CN" altLang="en-US" sz="2000"/>
              <a:t>的调度策略</a:t>
            </a:r>
            <a:endParaRPr lang="zh-CN" altLang="en-US" sz="2000"/>
          </a:p>
          <a:p>
            <a:pPr>
              <a:buFont typeface="Arial" panose="020B0604020202020204" pitchFamily="34" charset="0"/>
            </a:pPr>
            <a:endParaRPr lang="zh-CN" altLang="en-US" sz="2000"/>
          </a:p>
        </p:txBody>
      </p:sp>
      <p:pic>
        <p:nvPicPr>
          <p:cNvPr id="5" name="图片 4"/>
          <p:cNvPicPr>
            <a:picLocks noChangeAspect="1"/>
          </p:cNvPicPr>
          <p:nvPr/>
        </p:nvPicPr>
        <p:blipFill>
          <a:blip r:embed="rId3"/>
          <a:stretch>
            <a:fillRect/>
          </a:stretch>
        </p:blipFill>
        <p:spPr>
          <a:xfrm>
            <a:off x="4067810" y="1844675"/>
            <a:ext cx="629285" cy="360045"/>
          </a:xfrm>
          <a:prstGeom prst="rect">
            <a:avLst/>
          </a:prstGeom>
        </p:spPr>
      </p:pic>
      <p:sp>
        <p:nvSpPr>
          <p:cNvPr id="14" name="文本框 13"/>
          <p:cNvSpPr txBox="1"/>
          <p:nvPr/>
        </p:nvSpPr>
        <p:spPr>
          <a:xfrm>
            <a:off x="1259840" y="1844675"/>
            <a:ext cx="5201920" cy="1753235"/>
          </a:xfrm>
          <a:prstGeom prst="rect">
            <a:avLst/>
          </a:prstGeom>
          <a:noFill/>
        </p:spPr>
        <p:txBody>
          <a:bodyPr wrap="square" rtlCol="0">
            <a:spAutoFit/>
          </a:bodyPr>
          <a:p>
            <a:pPr marL="285750" indent="-285750">
              <a:buFont typeface="Arial" panose="020B0604020202020204" pitchFamily="34" charset="0"/>
              <a:buChar char="•"/>
            </a:pPr>
            <a:r>
              <a:rPr lang="zh-CN" altLang="en-US">
                <a:sym typeface="+mn-ea"/>
              </a:rPr>
              <a:t>传感器处于</a:t>
            </a:r>
            <a:r>
              <a:rPr lang="en-US" altLang="zh-CN">
                <a:sym typeface="+mn-ea"/>
              </a:rPr>
              <a:t>(x,q)</a:t>
            </a:r>
            <a:r>
              <a:rPr lang="zh-CN" altLang="en-US">
                <a:sym typeface="+mn-ea"/>
              </a:rPr>
              <a:t>的概率：</a:t>
            </a:r>
            <a:endParaRPr lang="zh-CN" altLang="en-US">
              <a:sym typeface="+mn-ea"/>
            </a:endParaRPr>
          </a:p>
          <a:p>
            <a:pPr marL="285750" indent="-285750">
              <a:buFont typeface="Arial" panose="020B0604020202020204" pitchFamily="34" charset="0"/>
              <a:buChar char="•"/>
            </a:pPr>
            <a:endParaRPr lang="zh-CN" altLang="en-US">
              <a:sym typeface="+mn-ea"/>
            </a:endParaRPr>
          </a:p>
          <a:p>
            <a:pPr marL="285750" indent="-285750">
              <a:buFont typeface="Arial" panose="020B0604020202020204" pitchFamily="34" charset="0"/>
              <a:buChar char="•"/>
            </a:pPr>
            <a:r>
              <a:rPr lang="zh-CN" altLang="en-US">
                <a:sym typeface="+mn-ea"/>
              </a:rPr>
              <a:t>传感器处于</a:t>
            </a:r>
            <a:r>
              <a:rPr lang="en-US" altLang="zh-CN">
                <a:sym typeface="+mn-ea"/>
              </a:rPr>
              <a:t>(x,q)</a:t>
            </a:r>
            <a:r>
              <a:rPr lang="zh-CN" altLang="en-US">
                <a:sym typeface="+mn-ea"/>
              </a:rPr>
              <a:t>时发送状态更新的概率：</a:t>
            </a:r>
            <a:endParaRPr lang="zh-CN" altLang="en-US">
              <a:sym typeface="+mn-ea"/>
            </a:endParaRPr>
          </a:p>
          <a:p>
            <a:pPr marL="285750" indent="-285750">
              <a:buFont typeface="Arial" panose="020B0604020202020204" pitchFamily="34" charset="0"/>
              <a:buChar char="•"/>
            </a:pPr>
            <a:endParaRPr lang="zh-CN" altLang="en-US">
              <a:sym typeface="+mn-ea"/>
            </a:endParaRPr>
          </a:p>
          <a:p>
            <a:pPr marL="285750" indent="-285750">
              <a:buFont typeface="Arial" panose="020B0604020202020204" pitchFamily="34" charset="0"/>
              <a:buChar char="•"/>
            </a:pPr>
            <a:r>
              <a:rPr lang="zh-CN" altLang="en-US">
                <a:sym typeface="+mn-ea"/>
              </a:rPr>
              <a:t>传感器处于</a:t>
            </a:r>
            <a:r>
              <a:rPr lang="en-US" altLang="zh-CN">
                <a:sym typeface="+mn-ea"/>
              </a:rPr>
              <a:t>(x,q)</a:t>
            </a:r>
            <a:r>
              <a:rPr lang="zh-CN" altLang="en-US">
                <a:sym typeface="+mn-ea"/>
              </a:rPr>
              <a:t>并被</a:t>
            </a:r>
            <a:r>
              <a:rPr lang="zh-CN" altLang="en-US">
                <a:sym typeface="+mn-ea"/>
              </a:rPr>
              <a:t>调度发送状态更新的</a:t>
            </a:r>
            <a:r>
              <a:rPr lang="zh-CN" altLang="en-US">
                <a:sym typeface="+mn-ea"/>
              </a:rPr>
              <a:t>概率：</a:t>
            </a:r>
            <a:endParaRPr lang="zh-CN" altLang="en-US">
              <a:sym typeface="+mn-ea"/>
            </a:endParaRPr>
          </a:p>
          <a:p>
            <a:pPr marL="285750" indent="-285750">
              <a:buFont typeface="Arial" panose="020B0604020202020204" pitchFamily="34" charset="0"/>
            </a:pPr>
            <a:endParaRPr lang="zh-CN" altLang="en-US"/>
          </a:p>
        </p:txBody>
      </p:sp>
      <p:pic>
        <p:nvPicPr>
          <p:cNvPr id="15" name="图片 14"/>
          <p:cNvPicPr>
            <a:picLocks noChangeAspect="1"/>
          </p:cNvPicPr>
          <p:nvPr/>
        </p:nvPicPr>
        <p:blipFill>
          <a:blip r:embed="rId4"/>
          <a:stretch>
            <a:fillRect/>
          </a:stretch>
        </p:blipFill>
        <p:spPr>
          <a:xfrm>
            <a:off x="5724525" y="2348865"/>
            <a:ext cx="528955" cy="370205"/>
          </a:xfrm>
          <a:prstGeom prst="rect">
            <a:avLst/>
          </a:prstGeom>
        </p:spPr>
      </p:pic>
      <p:pic>
        <p:nvPicPr>
          <p:cNvPr id="16" name="图片 15"/>
          <p:cNvPicPr>
            <a:picLocks noChangeAspect="1"/>
          </p:cNvPicPr>
          <p:nvPr/>
        </p:nvPicPr>
        <p:blipFill>
          <a:blip r:embed="rId5"/>
          <a:stretch>
            <a:fillRect/>
          </a:stretch>
        </p:blipFill>
        <p:spPr>
          <a:xfrm>
            <a:off x="6372225" y="2924810"/>
            <a:ext cx="1914525" cy="377825"/>
          </a:xfrm>
          <a:prstGeom prst="rect">
            <a:avLst/>
          </a:prstGeom>
        </p:spPr>
      </p:pic>
      <p:sp>
        <p:nvSpPr>
          <p:cNvPr id="17" name="文本框 16"/>
          <p:cNvSpPr txBox="1"/>
          <p:nvPr/>
        </p:nvSpPr>
        <p:spPr>
          <a:xfrm>
            <a:off x="878205" y="3495675"/>
            <a:ext cx="7045325" cy="1014730"/>
          </a:xfrm>
          <a:prstGeom prst="rect">
            <a:avLst/>
          </a:prstGeom>
          <a:noFill/>
        </p:spPr>
        <p:txBody>
          <a:bodyPr wrap="square" rtlCol="0">
            <a:spAutoFit/>
          </a:bodyPr>
          <a:p>
            <a:pPr marL="342900" indent="-342900">
              <a:buFont typeface="Wingdings" panose="05000000000000000000" charset="0"/>
              <a:buChar char="Ø"/>
            </a:pPr>
            <a:r>
              <a:rPr lang="zh-CN" altLang="en-US" sz="2000"/>
              <a:t>由一步成本函数</a:t>
            </a:r>
            <a:r>
              <a:rPr lang="en-US" altLang="zh-CN" sz="2000"/>
              <a:t>                              </a:t>
            </a:r>
            <a:r>
              <a:rPr lang="zh-CN" altLang="en-US" sz="2000"/>
              <a:t>得到的</a:t>
            </a:r>
            <a:r>
              <a:rPr lang="zh-CN" altLang="en-US" sz="2000">
                <a:sym typeface="+mn-ea"/>
              </a:rPr>
              <a:t>时间平均成本为</a:t>
            </a:r>
            <a:r>
              <a:rPr lang="zh-CN" altLang="en-US" sz="2000"/>
              <a:t>：</a:t>
            </a:r>
            <a:endParaRPr lang="zh-CN" altLang="en-US" sz="2000"/>
          </a:p>
          <a:p>
            <a:pPr>
              <a:buFont typeface="Wingdings" panose="05000000000000000000" charset="0"/>
            </a:pPr>
            <a:endParaRPr lang="zh-CN" altLang="en-US" sz="2000"/>
          </a:p>
          <a:p>
            <a:pPr>
              <a:buFont typeface="Wingdings" panose="05000000000000000000" charset="0"/>
            </a:pPr>
            <a:endParaRPr lang="zh-CN" altLang="en-US" sz="2000"/>
          </a:p>
        </p:txBody>
      </p:sp>
      <p:pic>
        <p:nvPicPr>
          <p:cNvPr id="18" name="图片 17"/>
          <p:cNvPicPr>
            <a:picLocks noChangeAspect="1"/>
          </p:cNvPicPr>
          <p:nvPr/>
        </p:nvPicPr>
        <p:blipFill>
          <a:blip r:embed="rId6"/>
          <a:stretch>
            <a:fillRect/>
          </a:stretch>
        </p:blipFill>
        <p:spPr>
          <a:xfrm>
            <a:off x="3131820" y="3535680"/>
            <a:ext cx="1976120" cy="319405"/>
          </a:xfrm>
          <a:prstGeom prst="rect">
            <a:avLst/>
          </a:prstGeom>
        </p:spPr>
      </p:pic>
      <p:pic>
        <p:nvPicPr>
          <p:cNvPr id="19" name="图片 18"/>
          <p:cNvPicPr>
            <a:picLocks noChangeAspect="1"/>
          </p:cNvPicPr>
          <p:nvPr/>
        </p:nvPicPr>
        <p:blipFill>
          <a:blip r:embed="rId7"/>
          <a:stretch>
            <a:fillRect/>
          </a:stretch>
        </p:blipFill>
        <p:spPr>
          <a:xfrm>
            <a:off x="2267585" y="4238625"/>
            <a:ext cx="4455795" cy="1778000"/>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1908</Words>
  <Application>WPS 演示</Application>
  <PresentationFormat>在屏幕上显示</PresentationFormat>
  <Paragraphs>129</Paragraphs>
  <Slides>15</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15</vt:i4>
      </vt:variant>
    </vt:vector>
  </HeadingPairs>
  <TitlesOfParts>
    <vt:vector size="27" baseType="lpstr">
      <vt:lpstr>Arial</vt:lpstr>
      <vt:lpstr>宋体</vt:lpstr>
      <vt:lpstr>Wingdings</vt:lpstr>
      <vt:lpstr>微软雅黑</vt:lpstr>
      <vt:lpstr>Wingdings</vt:lpstr>
      <vt:lpstr>Arial Unicode MS</vt:lpstr>
      <vt:lpstr>Calibri</vt:lpstr>
      <vt:lpstr>默认设计模板</vt:lpstr>
      <vt:lpstr>Equation.KSEE3</vt:lpstr>
      <vt:lpstr>Equation.KSEE3</vt:lpstr>
      <vt:lpstr>Equation.KSEE3</vt:lpstr>
      <vt:lpstr>Equation.KSEE3</vt:lpstr>
      <vt:lpstr>Minimizing age of information with Power Constraints</vt:lpstr>
      <vt:lpstr>网络模型</vt:lpstr>
      <vt:lpstr>网络模型</vt:lpstr>
      <vt:lpstr>信息年龄</vt:lpstr>
      <vt:lpstr>优化过程</vt:lpstr>
      <vt:lpstr>优化过程</vt:lpstr>
      <vt:lpstr>优化过程</vt:lpstr>
      <vt:lpstr>优化过程</vt:lpstr>
      <vt:lpstr>优化过程</vt:lpstr>
      <vt:lpstr>优化过程</vt:lpstr>
      <vt:lpstr>仿真结果</vt:lpstr>
      <vt:lpstr>想法</vt:lpstr>
      <vt:lpstr>参考文献</vt:lpstr>
      <vt:lpstr>PowerPoint 演示文稿</vt:lpstr>
      <vt:lpstr>优化流程</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ASUS</cp:lastModifiedBy>
  <cp:revision>22</cp:revision>
  <dcterms:created xsi:type="dcterms:W3CDTF">2014-03-21T03:02:00Z</dcterms:created>
  <dcterms:modified xsi:type="dcterms:W3CDTF">2021-09-12T07:21:45Z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C3CF70B76BB745FC9F7CCB31924D7189</vt:lpwstr>
  </property>
</Properties>
</file>