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4.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90" r:id="rId3"/>
    <p:sldMasterId id="2147483696" r:id="rId4"/>
    <p:sldMasterId id="2147483702" r:id="rId5"/>
  </p:sldMasterIdLst>
  <p:notesMasterIdLst>
    <p:notesMasterId r:id="rId23"/>
  </p:notesMasterIdLst>
  <p:sldIdLst>
    <p:sldId id="277" r:id="rId6"/>
    <p:sldId id="350" r:id="rId7"/>
    <p:sldId id="279" r:id="rId8"/>
    <p:sldId id="334" r:id="rId9"/>
    <p:sldId id="349" r:id="rId10"/>
    <p:sldId id="361" r:id="rId11"/>
    <p:sldId id="362" r:id="rId12"/>
    <p:sldId id="341" r:id="rId13"/>
    <p:sldId id="360" r:id="rId14"/>
    <p:sldId id="280" r:id="rId15"/>
    <p:sldId id="353" r:id="rId16"/>
    <p:sldId id="354" r:id="rId17"/>
    <p:sldId id="356" r:id="rId18"/>
    <p:sldId id="327" r:id="rId19"/>
    <p:sldId id="363" r:id="rId20"/>
    <p:sldId id="352" r:id="rId21"/>
    <p:sldId id="346" r:id="rId22"/>
  </p:sldIdLst>
  <p:sldSz cx="9144000" cy="6858000" type="screen4x3"/>
  <p:notesSz cx="6858000" cy="9144000"/>
  <p:custDataLst>
    <p:tags r:id="rId24"/>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pos="312">
          <p15:clr>
            <a:srgbClr val="A4A3A4"/>
          </p15:clr>
        </p15:guide>
        <p15:guide id="2" pos="5440">
          <p15:clr>
            <a:srgbClr val="A4A3A4"/>
          </p15:clr>
        </p15:guide>
        <p15:guide id="3" orient="horz" pos="686" userDrawn="1">
          <p15:clr>
            <a:srgbClr val="A4A3A4"/>
          </p15:clr>
        </p15:guide>
        <p15:guide id="4" orient="horz" pos="2205" userDrawn="1">
          <p15:clr>
            <a:srgbClr val="A4A3A4"/>
          </p15:clr>
        </p15:guide>
        <p15:guide id="5" orient="horz" pos="3929">
          <p15:clr>
            <a:srgbClr val="A4A3A4"/>
          </p15:clr>
        </p15:guide>
        <p15:guide id="6" orient="horz" pos="386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ch H." initials="j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CE8"/>
    <a:srgbClr val="E8D0D0"/>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84529" autoAdjust="0"/>
  </p:normalViewPr>
  <p:slideViewPr>
    <p:cSldViewPr showGuides="1">
      <p:cViewPr varScale="1">
        <p:scale>
          <a:sx n="101" d="100"/>
          <a:sy n="101" d="100"/>
        </p:scale>
        <p:origin x="1464" y="120"/>
      </p:cViewPr>
      <p:guideLst>
        <p:guide pos="312"/>
        <p:guide pos="5440"/>
        <p:guide orient="horz" pos="686"/>
        <p:guide orient="horz" pos="2205"/>
        <p:guide orient="horz" pos="3929"/>
        <p:guide orient="horz" pos="386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04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16T17:14:56.133" idx="1">
    <p:pos x="10" y="10"/>
    <p:text>增加覆盖率的走势</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C5F9F6C-745C-4B81-9FFC-3E56C27852F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B1543D06-E918-4DE4-BD38-446BEAC6A3AD}"/>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B404EC82-0A02-44D9-AACC-28FF0D13EC99}" type="datetimeFigureOut">
              <a:rPr lang="zh-CN" altLang="en-US"/>
              <a:pPr>
                <a:defRPr/>
              </a:pPr>
              <a:t>2021/9/26</a:t>
            </a:fld>
            <a:endParaRPr lang="zh-CN" altLang="en-US"/>
          </a:p>
        </p:txBody>
      </p:sp>
      <p:sp>
        <p:nvSpPr>
          <p:cNvPr id="4" name="幻灯片图像占位符 3">
            <a:extLst>
              <a:ext uri="{FF2B5EF4-FFF2-40B4-BE49-F238E27FC236}">
                <a16:creationId xmlns:a16="http://schemas.microsoft.com/office/drawing/2014/main" id="{D6FFFE2B-8D78-4619-B635-7657907B1E83}"/>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4C51AF0-AC9E-4D7B-AEB5-2CDDDA1EFD5A}"/>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88E94D2-346D-421B-990E-2EF90698BCD2}"/>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347153AE-4E6D-475C-8F1E-1D138B92CC13}"/>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F7765928-0602-41BE-8DAB-B846F77C1C6E}"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7765928-0602-41BE-8DAB-B846F77C1C6E}" type="slidenum">
              <a:rPr lang="zh-CN" altLang="en-US" smtClean="0"/>
              <a:pPr>
                <a:defRPr/>
              </a:pPr>
              <a:t>1</a:t>
            </a:fld>
            <a:endParaRPr lang="zh-CN" altLang="en-US"/>
          </a:p>
        </p:txBody>
      </p:sp>
    </p:spTree>
    <p:extLst>
      <p:ext uri="{BB962C8B-B14F-4D97-AF65-F5344CB8AC3E}">
        <p14:creationId xmlns:p14="http://schemas.microsoft.com/office/powerpoint/2010/main" val="31941062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94935145-44F0-4B46-8796-BAF6565A1E4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87911261-C2B3-4E1C-83E3-2075D09098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7892" name="灯片编号占位符 3">
            <a:extLst>
              <a:ext uri="{FF2B5EF4-FFF2-40B4-BE49-F238E27FC236}">
                <a16:creationId xmlns:a16="http://schemas.microsoft.com/office/drawing/2014/main" id="{FC2BE2EC-97B6-4575-BE81-862FBA54151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28523-8AD4-4E58-B9D5-1C0E04185509}"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633BD35D-BDE3-4ED5-B6C3-41244BBD29B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0C651CBA-8759-44FD-A772-E42DA104991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39940" name="灯片编号占位符 3">
            <a:extLst>
              <a:ext uri="{FF2B5EF4-FFF2-40B4-BE49-F238E27FC236}">
                <a16:creationId xmlns:a16="http://schemas.microsoft.com/office/drawing/2014/main" id="{4E521BA3-E62A-4377-B889-2196DB8508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D29C24-F6C6-4AF2-8CAF-1CC3C9073829}"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176A3373-4FF5-4C35-813B-54FB051671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32F7771E-E7E0-4FAE-92AB-9B33769C79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28676" name="灯片编号占位符 3">
            <a:extLst>
              <a:ext uri="{FF2B5EF4-FFF2-40B4-BE49-F238E27FC236}">
                <a16:creationId xmlns:a16="http://schemas.microsoft.com/office/drawing/2014/main" id="{E8DCF76E-6BA8-48B5-9D14-20E2CCEB9C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08FADD-4370-45C0-9A89-4D64EFE7F27F}" type="slidenum">
              <a:rPr lang="zh-CN" altLang="en-US" smtClean="0"/>
              <a:pPr/>
              <a:t>13</a:t>
            </a:fld>
            <a:endParaRPr lang="zh-CN" altLang="en-US"/>
          </a:p>
        </p:txBody>
      </p:sp>
    </p:spTree>
    <p:extLst>
      <p:ext uri="{BB962C8B-B14F-4D97-AF65-F5344CB8AC3E}">
        <p14:creationId xmlns:p14="http://schemas.microsoft.com/office/powerpoint/2010/main" val="239290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708FD5FB-845D-4B7E-99AE-6FC68D60724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15BB87C5-371D-472C-8BC7-0D24143D5A7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4036" name="灯片编号占位符 3">
            <a:extLst>
              <a:ext uri="{FF2B5EF4-FFF2-40B4-BE49-F238E27FC236}">
                <a16:creationId xmlns:a16="http://schemas.microsoft.com/office/drawing/2014/main" id="{638F9773-E1D3-48DF-89CE-1E2A607D346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699B4E-EB34-4C88-A3DD-EFBE531D8182}" type="slidenum">
              <a:rPr lang="zh-CN" altLang="en-US" smtClean="0"/>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BF8DA9D-2153-4962-8F5B-F826C25E3A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21D4DBE7-84A3-4011-BE5C-67A1966456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961727ED-B234-4BCF-945F-1E6676C0F3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92080D-B55F-494A-85D6-77F679D66F18}" type="slidenum">
              <a:rPr lang="zh-CN" altLang="en-US" smtClean="0"/>
              <a:pPr/>
              <a:t>15</a:t>
            </a:fld>
            <a:endParaRPr lang="zh-CN" altLang="en-US"/>
          </a:p>
        </p:txBody>
      </p:sp>
    </p:spTree>
    <p:extLst>
      <p:ext uri="{BB962C8B-B14F-4D97-AF65-F5344CB8AC3E}">
        <p14:creationId xmlns:p14="http://schemas.microsoft.com/office/powerpoint/2010/main" val="11259667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BF8DA9D-2153-4962-8F5B-F826C25E3AA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21D4DBE7-84A3-4011-BE5C-67A19664562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46084" name="灯片编号占位符 3">
            <a:extLst>
              <a:ext uri="{FF2B5EF4-FFF2-40B4-BE49-F238E27FC236}">
                <a16:creationId xmlns:a16="http://schemas.microsoft.com/office/drawing/2014/main" id="{961727ED-B234-4BCF-945F-1E6676C0F31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92080D-B55F-494A-85D6-77F679D66F18}" type="slidenum">
              <a:rPr lang="zh-CN" altLang="en-US" smtClean="0"/>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5E960E84-1777-4A61-8822-36F0C9173AD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DE5D3E18-CA50-4E98-BE6F-9207A9212EE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48132" name="灯片编号占位符 3">
            <a:extLst>
              <a:ext uri="{FF2B5EF4-FFF2-40B4-BE49-F238E27FC236}">
                <a16:creationId xmlns:a16="http://schemas.microsoft.com/office/drawing/2014/main" id="{5B20F571-7865-4571-83CA-A182D7DC413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9CA2EE4-2E3D-4844-9455-0F06AE928C99}" type="slidenum">
              <a:rPr lang="zh-CN" altLang="en-US" smtClean="0"/>
              <a:pPr/>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58A6E450-7301-4D33-BBEE-8FFEF479C5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备注占位符 2">
            <a:extLst>
              <a:ext uri="{FF2B5EF4-FFF2-40B4-BE49-F238E27FC236}">
                <a16:creationId xmlns:a16="http://schemas.microsoft.com/office/drawing/2014/main" id="{85E874E2-712A-486E-A89A-FAA46CF04BD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a:t>
            </a:r>
            <a:r>
              <a:rPr lang="en-US" altLang="zh-CN"/>
              <a:t>1. </a:t>
            </a:r>
            <a:r>
              <a:rPr lang="zh-CN" altLang="en-US"/>
              <a:t>虽然从</a:t>
            </a:r>
            <a:r>
              <a:rPr lang="en-US" altLang="zh-CN"/>
              <a:t>1g</a:t>
            </a:r>
            <a:r>
              <a:rPr lang="zh-CN" altLang="en-US"/>
              <a:t>到</a:t>
            </a:r>
            <a:r>
              <a:rPr lang="en-US" altLang="zh-CN"/>
              <a:t>4g</a:t>
            </a:r>
            <a:r>
              <a:rPr lang="zh-CN" altLang="en-US"/>
              <a:t>，在数据传输速率和</a:t>
            </a:r>
            <a:r>
              <a:rPr lang="en-US" altLang="zh-CN"/>
              <a:t>QOS</a:t>
            </a:r>
            <a:r>
              <a:rPr lang="zh-CN" altLang="en-US"/>
              <a:t>方面有了极大的提升，但是目前世界上还有一半的人没有接入互联网，陆地覆盖率</a:t>
            </a:r>
            <a:r>
              <a:rPr lang="en-US" altLang="zh-CN"/>
              <a:t>20%</a:t>
            </a:r>
            <a:r>
              <a:rPr lang="zh-CN" altLang="en-US"/>
              <a:t>、海洋覆盖率</a:t>
            </a:r>
            <a:r>
              <a:rPr lang="en-US" altLang="zh-CN"/>
              <a:t>5%</a:t>
            </a:r>
            <a:endParaRPr lang="zh-CN" altLang="en-US"/>
          </a:p>
        </p:txBody>
      </p:sp>
      <p:sp>
        <p:nvSpPr>
          <p:cNvPr id="26628" name="灯片编号占位符 3">
            <a:extLst>
              <a:ext uri="{FF2B5EF4-FFF2-40B4-BE49-F238E27FC236}">
                <a16:creationId xmlns:a16="http://schemas.microsoft.com/office/drawing/2014/main" id="{86AC256A-DB25-4D66-B2CA-EEDA6E8ABAF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7AF4EFA-5440-4578-923C-616227A091CC}" type="slidenum">
              <a:rPr lang="zh-CN" altLang="en-US" smtClean="0"/>
              <a:pPr/>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176A3373-4FF5-4C35-813B-54FB0516717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备注占位符 2">
            <a:extLst>
              <a:ext uri="{FF2B5EF4-FFF2-40B4-BE49-F238E27FC236}">
                <a16:creationId xmlns:a16="http://schemas.microsoft.com/office/drawing/2014/main" id="{32F7771E-E7E0-4FAE-92AB-9B33769C79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a:t> </a:t>
            </a:r>
            <a:r>
              <a:rPr lang="en-US" altLang="zh-CN"/>
              <a:t>1. 5G</a:t>
            </a:r>
            <a:r>
              <a:rPr lang="zh-CN" altLang="en-US"/>
              <a:t>及之前，服务是</a:t>
            </a:r>
            <a:r>
              <a:rPr lang="en-US" altLang="zh-CN"/>
              <a:t>best effort</a:t>
            </a:r>
            <a:r>
              <a:rPr lang="zh-CN" altLang="en-US"/>
              <a:t>，无法保障；</a:t>
            </a:r>
            <a:r>
              <a:rPr lang="en-US" altLang="zh-CN"/>
              <a:t>6G</a:t>
            </a:r>
            <a:r>
              <a:rPr lang="zh-CN" altLang="en-US"/>
              <a:t>中，对</a:t>
            </a:r>
            <a:r>
              <a:rPr lang="en-US" altLang="zh-CN"/>
              <a:t>KPI</a:t>
            </a:r>
            <a:r>
              <a:rPr lang="zh-CN" altLang="en-US"/>
              <a:t>不同的要求是多维度的。</a:t>
            </a:r>
            <a:endParaRPr lang="en-US" altLang="zh-CN"/>
          </a:p>
          <a:p>
            <a:pPr eaLnBrk="1" hangingPunct="1">
              <a:spcBef>
                <a:spcPct val="0"/>
              </a:spcBef>
            </a:pPr>
            <a:r>
              <a:rPr lang="zh-CN" altLang="en-US"/>
              <a:t>除此之外，</a:t>
            </a:r>
            <a:r>
              <a:rPr lang="en-US" altLang="zh-CN"/>
              <a:t>6G</a:t>
            </a:r>
            <a:r>
              <a:rPr lang="zh-CN" altLang="en-US"/>
              <a:t>要满足全覆盖的场景要求。</a:t>
            </a:r>
          </a:p>
        </p:txBody>
      </p:sp>
      <p:sp>
        <p:nvSpPr>
          <p:cNvPr id="28676" name="灯片编号占位符 3">
            <a:extLst>
              <a:ext uri="{FF2B5EF4-FFF2-40B4-BE49-F238E27FC236}">
                <a16:creationId xmlns:a16="http://schemas.microsoft.com/office/drawing/2014/main" id="{E8DCF76E-6BA8-48B5-9D14-20E2CCEB9C0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08FADD-4370-45C0-9A89-4D64EFE7F27F}" type="slidenum">
              <a:rPr lang="zh-CN" altLang="en-US" smtClean="0"/>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392797F4-466E-4F08-BC10-8BB36D24C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D267C560-BF94-4E83-B725-732EB6F8B8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a:extLst>
              <a:ext uri="{FF2B5EF4-FFF2-40B4-BE49-F238E27FC236}">
                <a16:creationId xmlns:a16="http://schemas.microsoft.com/office/drawing/2014/main" id="{B0934FD5-E156-42A7-999B-A9337DB0A3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764210-65E0-43C8-A913-1F9828059511}" type="slidenum">
              <a:rPr lang="zh-CN" altLang="en-US" smtClean="0"/>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392797F4-466E-4F08-BC10-8BB36D24C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D267C560-BF94-4E83-B725-732EB6F8B8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a:extLst>
              <a:ext uri="{FF2B5EF4-FFF2-40B4-BE49-F238E27FC236}">
                <a16:creationId xmlns:a16="http://schemas.microsoft.com/office/drawing/2014/main" id="{B0934FD5-E156-42A7-999B-A9337DB0A3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764210-65E0-43C8-A913-1F9828059511}" type="slidenum">
              <a:rPr lang="zh-CN" altLang="en-US" smtClean="0"/>
              <a:pPr/>
              <a:t>6</a:t>
            </a:fld>
            <a:endParaRPr lang="zh-CN" altLang="en-US"/>
          </a:p>
        </p:txBody>
      </p:sp>
    </p:spTree>
    <p:extLst>
      <p:ext uri="{BB962C8B-B14F-4D97-AF65-F5344CB8AC3E}">
        <p14:creationId xmlns:p14="http://schemas.microsoft.com/office/powerpoint/2010/main" val="56234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392797F4-466E-4F08-BC10-8BB36D24C3D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备注占位符 2">
            <a:extLst>
              <a:ext uri="{FF2B5EF4-FFF2-40B4-BE49-F238E27FC236}">
                <a16:creationId xmlns:a16="http://schemas.microsoft.com/office/drawing/2014/main" id="{D267C560-BF94-4E83-B725-732EB6F8B8E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2772" name="灯片编号占位符 3">
            <a:extLst>
              <a:ext uri="{FF2B5EF4-FFF2-40B4-BE49-F238E27FC236}">
                <a16:creationId xmlns:a16="http://schemas.microsoft.com/office/drawing/2014/main" id="{B0934FD5-E156-42A7-999B-A9337DB0A3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764210-65E0-43C8-A913-1F9828059511}" type="slidenum">
              <a:rPr lang="zh-CN" altLang="en-US" smtClean="0"/>
              <a:pPr/>
              <a:t>7</a:t>
            </a:fld>
            <a:endParaRPr lang="zh-CN" altLang="en-US"/>
          </a:p>
        </p:txBody>
      </p:sp>
    </p:spTree>
    <p:extLst>
      <p:ext uri="{BB962C8B-B14F-4D97-AF65-F5344CB8AC3E}">
        <p14:creationId xmlns:p14="http://schemas.microsoft.com/office/powerpoint/2010/main" val="191565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5C679F6-5CA8-4F93-BBE5-A9D0AC6184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761418AE-CF8C-4FC2-900E-686442FA94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0724" name="灯片编号占位符 3">
            <a:extLst>
              <a:ext uri="{FF2B5EF4-FFF2-40B4-BE49-F238E27FC236}">
                <a16:creationId xmlns:a16="http://schemas.microsoft.com/office/drawing/2014/main" id="{6800876F-0876-4CFE-AFEC-01ECD9B547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6100-AC65-493E-9E02-09E1BBE72AFB}" type="slidenum">
              <a:rPr lang="zh-CN" altLang="en-US" smtClean="0"/>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95C679F6-5CA8-4F93-BBE5-A9D0AC6184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备注占位符 2">
            <a:extLst>
              <a:ext uri="{FF2B5EF4-FFF2-40B4-BE49-F238E27FC236}">
                <a16:creationId xmlns:a16="http://schemas.microsoft.com/office/drawing/2014/main" id="{761418AE-CF8C-4FC2-900E-686442FA94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30724" name="灯片编号占位符 3">
            <a:extLst>
              <a:ext uri="{FF2B5EF4-FFF2-40B4-BE49-F238E27FC236}">
                <a16:creationId xmlns:a16="http://schemas.microsoft.com/office/drawing/2014/main" id="{6800876F-0876-4CFE-AFEC-01ECD9B547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3B6100-AC65-493E-9E02-09E1BBE72AFB}" type="slidenum">
              <a:rPr lang="zh-CN" altLang="en-US" smtClean="0"/>
              <a:pPr/>
              <a:t>9</a:t>
            </a:fld>
            <a:endParaRPr lang="zh-CN" altLang="en-US"/>
          </a:p>
        </p:txBody>
      </p:sp>
    </p:spTree>
    <p:extLst>
      <p:ext uri="{BB962C8B-B14F-4D97-AF65-F5344CB8AC3E}">
        <p14:creationId xmlns:p14="http://schemas.microsoft.com/office/powerpoint/2010/main" val="3402851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0611D8DE-C638-4466-9D33-B7D4B4EB77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2874C3C2-421F-4B24-9253-4CEE96DC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a:t>Satellites(500-36,000km)（覆盖半径：上千公里）（LEO角速度约为3.6度/分钟）</a:t>
            </a:r>
          </a:p>
          <a:p>
            <a:pPr eaLnBrk="1" hangingPunct="1">
              <a:spcBef>
                <a:spcPct val="0"/>
              </a:spcBef>
            </a:pPr>
            <a:r>
              <a:rPr lang="en-US" altLang="zh-CN" dirty="0"/>
              <a:t>HAPs(20-50km)</a:t>
            </a:r>
            <a:r>
              <a:rPr lang="zh-CN" altLang="en-US" dirty="0"/>
              <a:t>（若高度为</a:t>
            </a:r>
            <a:r>
              <a:rPr lang="en-US" altLang="zh-CN" dirty="0"/>
              <a:t>20km</a:t>
            </a:r>
            <a:r>
              <a:rPr lang="zh-CN" altLang="en-US" dirty="0"/>
              <a:t>，覆盖半径约</a:t>
            </a:r>
            <a:r>
              <a:rPr lang="en-US" altLang="zh-CN" dirty="0"/>
              <a:t>500</a:t>
            </a:r>
            <a:r>
              <a:rPr lang="zh-CN" altLang="en-US" dirty="0"/>
              <a:t>公里）</a:t>
            </a:r>
            <a:endParaRPr lang="en-US" altLang="zh-CN" dirty="0"/>
          </a:p>
          <a:p>
            <a:pPr eaLnBrk="1" hangingPunct="1">
              <a:spcBef>
                <a:spcPct val="0"/>
              </a:spcBef>
            </a:pPr>
            <a:r>
              <a:rPr lang="en-US" altLang="zh-CN" dirty="0"/>
              <a:t>UAVs(0-5km)</a:t>
            </a:r>
            <a:r>
              <a:rPr lang="zh-CN" altLang="en-US" dirty="0"/>
              <a:t>（高度为</a:t>
            </a:r>
            <a:r>
              <a:rPr lang="en-US" altLang="zh-CN" dirty="0"/>
              <a:t>50</a:t>
            </a:r>
            <a:r>
              <a:rPr lang="zh-CN" altLang="en-US" dirty="0"/>
              <a:t>米时，覆盖半径：</a:t>
            </a:r>
            <a:r>
              <a:rPr lang="en-US" altLang="zh-CN" dirty="0"/>
              <a:t>300-3000</a:t>
            </a:r>
            <a:r>
              <a:rPr lang="zh-CN" altLang="en-US" dirty="0"/>
              <a:t>米）（速度约为每小时几十千米）</a:t>
            </a:r>
            <a:endParaRPr lang="en-US" altLang="zh-CN" dirty="0"/>
          </a:p>
          <a:p>
            <a:pPr eaLnBrk="1" hangingPunct="1">
              <a:spcBef>
                <a:spcPct val="0"/>
              </a:spcBef>
            </a:pPr>
            <a:r>
              <a:rPr lang="en-US" altLang="zh-CN" dirty="0"/>
              <a:t>4G</a:t>
            </a:r>
            <a:r>
              <a:rPr lang="zh-CN" altLang="en-US" dirty="0"/>
              <a:t>基站覆盖半径：</a:t>
            </a:r>
            <a:r>
              <a:rPr lang="en-US" altLang="zh-CN" dirty="0"/>
              <a:t>1-3</a:t>
            </a:r>
            <a:r>
              <a:rPr lang="zh-CN" altLang="en-US" dirty="0"/>
              <a:t>千米</a:t>
            </a:r>
            <a:r>
              <a:rPr lang="en-US" altLang="zh-CN" dirty="0"/>
              <a:t>; 5G</a:t>
            </a:r>
            <a:r>
              <a:rPr lang="zh-CN" altLang="en-US" dirty="0"/>
              <a:t>基站覆盖半径：</a:t>
            </a:r>
            <a:r>
              <a:rPr lang="en-US" altLang="zh-CN" dirty="0"/>
              <a:t>100-300</a:t>
            </a:r>
            <a:r>
              <a:rPr lang="zh-CN" altLang="en-US" dirty="0"/>
              <a:t>米</a:t>
            </a:r>
            <a:endParaRPr lang="en-US" altLang="zh-CN" dirty="0"/>
          </a:p>
          <a:p>
            <a:pPr eaLnBrk="1" hangingPunct="1">
              <a:spcBef>
                <a:spcPct val="0"/>
              </a:spcBef>
            </a:pPr>
            <a:endParaRPr lang="zh-CN" altLang="en-US" dirty="0"/>
          </a:p>
        </p:txBody>
      </p:sp>
      <p:sp>
        <p:nvSpPr>
          <p:cNvPr id="35844" name="灯片编号占位符 3">
            <a:extLst>
              <a:ext uri="{FF2B5EF4-FFF2-40B4-BE49-F238E27FC236}">
                <a16:creationId xmlns:a16="http://schemas.microsoft.com/office/drawing/2014/main" id="{413C5F11-0B5E-40AB-AF68-9F7781AAE7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C9E23C-D8B2-4DC7-9E95-ED196028CBFA}" type="slidenum">
              <a:rPr lang="zh-CN" altLang="en-US" smtClean="0"/>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a:extLst>
              <a:ext uri="{FF2B5EF4-FFF2-40B4-BE49-F238E27FC236}">
                <a16:creationId xmlns:a16="http://schemas.microsoft.com/office/drawing/2014/main" id="{D9F111E4-DEFA-4FB8-91D5-62E7A41F32FE}"/>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AA3F18ED-CFE8-4456-B0B9-634418091FB6}"/>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1007A02A-86C6-4A3D-8A7D-AFB7FDD3AF5A}"/>
              </a:ext>
            </a:extLst>
          </p:cNvPr>
          <p:cNvSpPr>
            <a:spLocks noGrp="1"/>
          </p:cNvSpPr>
          <p:nvPr>
            <p:ph type="sldNum" sz="quarter" idx="12"/>
          </p:nvPr>
        </p:nvSpPr>
        <p:spPr/>
        <p:txBody>
          <a:bodyPr/>
          <a:lstStyle>
            <a:lvl1pPr>
              <a:defRPr/>
            </a:lvl1pPr>
          </a:lstStyle>
          <a:p>
            <a:pPr>
              <a:defRPr/>
            </a:pPr>
            <a:fld id="{2A29B411-BA3E-4EF8-90AC-A99E3074BD77}" type="slidenum">
              <a:rPr lang="en-US" altLang="zh-CN"/>
              <a:pPr>
                <a:defRPr/>
              </a:pPr>
              <a:t>‹#›</a:t>
            </a:fld>
            <a:endParaRPr lang="en-US" altLang="zh-CN"/>
          </a:p>
        </p:txBody>
      </p:sp>
    </p:spTree>
    <p:extLst>
      <p:ext uri="{BB962C8B-B14F-4D97-AF65-F5344CB8AC3E}">
        <p14:creationId xmlns:p14="http://schemas.microsoft.com/office/powerpoint/2010/main" val="406227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ECD1ACAE-5E02-4915-AA0C-572736FEAF0B}"/>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B3FE59E3-366D-4623-9DE5-C267211766EC}"/>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0F8BFAFF-13E5-4A57-BB5F-92B7D75C9770}"/>
              </a:ext>
            </a:extLst>
          </p:cNvPr>
          <p:cNvSpPr>
            <a:spLocks noGrp="1"/>
          </p:cNvSpPr>
          <p:nvPr>
            <p:ph type="sldNum" sz="quarter" idx="12"/>
          </p:nvPr>
        </p:nvSpPr>
        <p:spPr/>
        <p:txBody>
          <a:bodyPr/>
          <a:lstStyle>
            <a:lvl1pPr>
              <a:defRPr/>
            </a:lvl1pPr>
          </a:lstStyle>
          <a:p>
            <a:pPr>
              <a:defRPr/>
            </a:pPr>
            <a:fld id="{395F5A17-07C9-4273-9EE7-64865A3541A7}" type="slidenum">
              <a:rPr lang="en-US" altLang="zh-CN"/>
              <a:pPr>
                <a:defRPr/>
              </a:pPr>
              <a:t>‹#›</a:t>
            </a:fld>
            <a:endParaRPr lang="en-US" altLang="zh-CN"/>
          </a:p>
        </p:txBody>
      </p:sp>
    </p:spTree>
    <p:extLst>
      <p:ext uri="{BB962C8B-B14F-4D97-AF65-F5344CB8AC3E}">
        <p14:creationId xmlns:p14="http://schemas.microsoft.com/office/powerpoint/2010/main" val="700718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242E8876-9ACD-4F3D-AA6F-5DC008149EE5}"/>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E101A878-C574-4427-850E-8125FAB2C2E0}"/>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24896317-89B4-4441-AAA1-C71DAE1F62E8}"/>
              </a:ext>
            </a:extLst>
          </p:cNvPr>
          <p:cNvSpPr>
            <a:spLocks noGrp="1"/>
          </p:cNvSpPr>
          <p:nvPr>
            <p:ph type="sldNum" sz="quarter" idx="12"/>
          </p:nvPr>
        </p:nvSpPr>
        <p:spPr/>
        <p:txBody>
          <a:bodyPr/>
          <a:lstStyle>
            <a:lvl1pPr>
              <a:defRPr/>
            </a:lvl1pPr>
          </a:lstStyle>
          <a:p>
            <a:pPr>
              <a:defRPr/>
            </a:pPr>
            <a:fld id="{373EE8B0-16A4-44FC-B83D-651161A379BD}" type="slidenum">
              <a:rPr lang="en-US" altLang="zh-CN"/>
              <a:pPr>
                <a:defRPr/>
              </a:pPr>
              <a:t>‹#›</a:t>
            </a:fld>
            <a:endParaRPr lang="en-US" altLang="zh-CN"/>
          </a:p>
        </p:txBody>
      </p:sp>
    </p:spTree>
    <p:extLst>
      <p:ext uri="{BB962C8B-B14F-4D97-AF65-F5344CB8AC3E}">
        <p14:creationId xmlns:p14="http://schemas.microsoft.com/office/powerpoint/2010/main" val="1740871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828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846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3">
            <a:extLst>
              <a:ext uri="{FF2B5EF4-FFF2-40B4-BE49-F238E27FC236}">
                <a16:creationId xmlns:a16="http://schemas.microsoft.com/office/drawing/2014/main" id="{AB502047-223E-40A3-A0DB-8BCAE923192D}"/>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5" name="Rectangle 4">
            <a:extLst>
              <a:ext uri="{FF2B5EF4-FFF2-40B4-BE49-F238E27FC236}">
                <a16:creationId xmlns:a16="http://schemas.microsoft.com/office/drawing/2014/main" id="{163F7DCE-21C1-4CE5-BDF3-D8F75CA344BF}"/>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6" name="Rectangle 5">
            <a:extLst>
              <a:ext uri="{FF2B5EF4-FFF2-40B4-BE49-F238E27FC236}">
                <a16:creationId xmlns:a16="http://schemas.microsoft.com/office/drawing/2014/main" id="{8E9D7C2E-F308-4014-8A6F-7A395996944E}"/>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265EDC85-B588-4B42-82C0-13552D5564C2}" type="slidenum">
              <a:rPr lang="en-US" altLang="zh-CN"/>
              <a:pPr>
                <a:defRPr/>
              </a:pPr>
              <a:t>‹#›</a:t>
            </a:fld>
            <a:endParaRPr lang="en-US" altLang="zh-CN"/>
          </a:p>
        </p:txBody>
      </p:sp>
    </p:spTree>
    <p:extLst>
      <p:ext uri="{BB962C8B-B14F-4D97-AF65-F5344CB8AC3E}">
        <p14:creationId xmlns:p14="http://schemas.microsoft.com/office/powerpoint/2010/main" val="107343647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A3C7323-273E-496B-A564-AFB101C66775}"/>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3" name="Rectangle 5">
            <a:extLst>
              <a:ext uri="{FF2B5EF4-FFF2-40B4-BE49-F238E27FC236}">
                <a16:creationId xmlns:a16="http://schemas.microsoft.com/office/drawing/2014/main" id="{C4A56A01-0A35-4FAF-A371-1C9480B7E0DD}"/>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r>
              <a:rPr lang="en-US" altLang="zh-CN"/>
              <a:t>1</a:t>
            </a:r>
          </a:p>
        </p:txBody>
      </p:sp>
      <p:sp>
        <p:nvSpPr>
          <p:cNvPr id="4" name="Rectangle 6">
            <a:extLst>
              <a:ext uri="{FF2B5EF4-FFF2-40B4-BE49-F238E27FC236}">
                <a16:creationId xmlns:a16="http://schemas.microsoft.com/office/drawing/2014/main" id="{48330598-C86F-4ECE-B08A-711BA5C66FDC}"/>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2D498D8A-8257-4F40-9771-E4039F663BC5}" type="slidenum">
              <a:rPr lang="en-US" altLang="zh-CN"/>
              <a:pPr>
                <a:defRPr/>
              </a:pPr>
              <a:t>‹#›</a:t>
            </a:fld>
            <a:endParaRPr lang="en-US" altLang="zh-CN"/>
          </a:p>
        </p:txBody>
      </p:sp>
    </p:spTree>
    <p:extLst>
      <p:ext uri="{BB962C8B-B14F-4D97-AF65-F5344CB8AC3E}">
        <p14:creationId xmlns:p14="http://schemas.microsoft.com/office/powerpoint/2010/main" val="426204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5843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739845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3">
            <a:extLst>
              <a:ext uri="{FF2B5EF4-FFF2-40B4-BE49-F238E27FC236}">
                <a16:creationId xmlns:a16="http://schemas.microsoft.com/office/drawing/2014/main" id="{68E6D30A-A90E-4C47-9F27-3339AF3D8B00}"/>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5" name="Rectangle 4">
            <a:extLst>
              <a:ext uri="{FF2B5EF4-FFF2-40B4-BE49-F238E27FC236}">
                <a16:creationId xmlns:a16="http://schemas.microsoft.com/office/drawing/2014/main" id="{403C1A08-7556-4B67-8D37-DBCCDF7B97C8}"/>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6" name="Rectangle 5">
            <a:extLst>
              <a:ext uri="{FF2B5EF4-FFF2-40B4-BE49-F238E27FC236}">
                <a16:creationId xmlns:a16="http://schemas.microsoft.com/office/drawing/2014/main" id="{F0A6625C-655D-46B9-948A-24B3EE21BEF0}"/>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035D6D1B-6E4C-4858-86AD-722FE0151443}" type="slidenum">
              <a:rPr lang="en-US" altLang="zh-CN"/>
              <a:pPr>
                <a:defRPr/>
              </a:pPr>
              <a:t>‹#›</a:t>
            </a:fld>
            <a:endParaRPr lang="en-US" altLang="zh-CN"/>
          </a:p>
        </p:txBody>
      </p:sp>
    </p:spTree>
    <p:extLst>
      <p:ext uri="{BB962C8B-B14F-4D97-AF65-F5344CB8AC3E}">
        <p14:creationId xmlns:p14="http://schemas.microsoft.com/office/powerpoint/2010/main" val="762498407"/>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8398A1C-B2BC-4AF0-816F-6005744A460E}"/>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3" name="Rectangle 5">
            <a:extLst>
              <a:ext uri="{FF2B5EF4-FFF2-40B4-BE49-F238E27FC236}">
                <a16:creationId xmlns:a16="http://schemas.microsoft.com/office/drawing/2014/main" id="{303F4AE7-05C8-4DF0-AE69-543E3D55D73E}"/>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r>
              <a:rPr lang="en-US" altLang="zh-CN"/>
              <a:t>1</a:t>
            </a:r>
          </a:p>
        </p:txBody>
      </p:sp>
      <p:sp>
        <p:nvSpPr>
          <p:cNvPr id="4" name="Rectangle 6">
            <a:extLst>
              <a:ext uri="{FF2B5EF4-FFF2-40B4-BE49-F238E27FC236}">
                <a16:creationId xmlns:a16="http://schemas.microsoft.com/office/drawing/2014/main" id="{2DD42989-0D49-4C88-827E-FA1CC2CF9756}"/>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8E1C3880-E47B-4B63-861B-52D35C3CFBD3}" type="slidenum">
              <a:rPr lang="en-US" altLang="zh-CN"/>
              <a:pPr>
                <a:defRPr/>
              </a:pPr>
              <a:t>‹#›</a:t>
            </a:fld>
            <a:endParaRPr lang="en-US" altLang="zh-CN"/>
          </a:p>
        </p:txBody>
      </p:sp>
    </p:spTree>
    <p:extLst>
      <p:ext uri="{BB962C8B-B14F-4D97-AF65-F5344CB8AC3E}">
        <p14:creationId xmlns:p14="http://schemas.microsoft.com/office/powerpoint/2010/main" val="596542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a:extLst>
              <a:ext uri="{FF2B5EF4-FFF2-40B4-BE49-F238E27FC236}">
                <a16:creationId xmlns:a16="http://schemas.microsoft.com/office/drawing/2014/main" id="{EA8C1ADC-29ED-4D62-83BC-E241CBA47657}"/>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B1FE3F74-A731-43A4-9A14-5DA617CF2AAD}"/>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23C32471-2CA2-4133-A171-E1F56575A45C}"/>
              </a:ext>
            </a:extLst>
          </p:cNvPr>
          <p:cNvSpPr>
            <a:spLocks noGrp="1"/>
          </p:cNvSpPr>
          <p:nvPr>
            <p:ph type="sldNum" sz="quarter" idx="12"/>
          </p:nvPr>
        </p:nvSpPr>
        <p:spPr/>
        <p:txBody>
          <a:bodyPr/>
          <a:lstStyle>
            <a:lvl1pPr>
              <a:defRPr/>
            </a:lvl1pPr>
          </a:lstStyle>
          <a:p>
            <a:pPr>
              <a:defRPr/>
            </a:pPr>
            <a:fld id="{EE0211D8-238C-453C-9526-5C2894D60B7F}" type="slidenum">
              <a:rPr lang="en-US" altLang="zh-CN"/>
              <a:pPr>
                <a:defRPr/>
              </a:pPr>
              <a:t>‹#›</a:t>
            </a:fld>
            <a:endParaRPr lang="en-US" altLang="zh-CN"/>
          </a:p>
        </p:txBody>
      </p:sp>
    </p:spTree>
    <p:extLst>
      <p:ext uri="{BB962C8B-B14F-4D97-AF65-F5344CB8AC3E}">
        <p14:creationId xmlns:p14="http://schemas.microsoft.com/office/powerpoint/2010/main" val="3268683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248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6980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3">
            <a:extLst>
              <a:ext uri="{FF2B5EF4-FFF2-40B4-BE49-F238E27FC236}">
                <a16:creationId xmlns:a16="http://schemas.microsoft.com/office/drawing/2014/main" id="{152ED190-4919-4286-B26B-09E5BDDACC89}"/>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5" name="Rectangle 4">
            <a:extLst>
              <a:ext uri="{FF2B5EF4-FFF2-40B4-BE49-F238E27FC236}">
                <a16:creationId xmlns:a16="http://schemas.microsoft.com/office/drawing/2014/main" id="{EE552288-1EB8-47E3-A1B5-7CBA5ED48C87}"/>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6" name="Rectangle 5">
            <a:extLst>
              <a:ext uri="{FF2B5EF4-FFF2-40B4-BE49-F238E27FC236}">
                <a16:creationId xmlns:a16="http://schemas.microsoft.com/office/drawing/2014/main" id="{E3329FAA-7406-4D51-86F2-2C7A91F1DFF3}"/>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B128633E-C25D-4CEF-ACC9-289875D8A237}" type="slidenum">
              <a:rPr lang="en-US" altLang="zh-CN"/>
              <a:pPr>
                <a:defRPr/>
              </a:pPr>
              <a:t>‹#›</a:t>
            </a:fld>
            <a:endParaRPr lang="en-US" altLang="zh-CN"/>
          </a:p>
        </p:txBody>
      </p:sp>
    </p:spTree>
    <p:extLst>
      <p:ext uri="{BB962C8B-B14F-4D97-AF65-F5344CB8AC3E}">
        <p14:creationId xmlns:p14="http://schemas.microsoft.com/office/powerpoint/2010/main" val="1979845785"/>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A239438-296B-43AB-9B37-158ED49CFAA9}"/>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3" name="Rectangle 5">
            <a:extLst>
              <a:ext uri="{FF2B5EF4-FFF2-40B4-BE49-F238E27FC236}">
                <a16:creationId xmlns:a16="http://schemas.microsoft.com/office/drawing/2014/main" id="{6DA3A39D-656B-49C6-80C9-4B12BE7D21E6}"/>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r>
              <a:rPr lang="en-US" altLang="zh-CN"/>
              <a:t>1</a:t>
            </a:r>
          </a:p>
        </p:txBody>
      </p:sp>
      <p:sp>
        <p:nvSpPr>
          <p:cNvPr id="4" name="Rectangle 6">
            <a:extLst>
              <a:ext uri="{FF2B5EF4-FFF2-40B4-BE49-F238E27FC236}">
                <a16:creationId xmlns:a16="http://schemas.microsoft.com/office/drawing/2014/main" id="{0EF8442F-5F56-4891-8EAC-D416B5A1A486}"/>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797BB7C7-9D7C-43B6-92C8-DE895EFA5AC2}" type="slidenum">
              <a:rPr lang="en-US" altLang="zh-CN"/>
              <a:pPr>
                <a:defRPr/>
              </a:pPr>
              <a:t>‹#›</a:t>
            </a:fld>
            <a:endParaRPr lang="en-US" altLang="zh-CN"/>
          </a:p>
        </p:txBody>
      </p:sp>
    </p:spTree>
    <p:extLst>
      <p:ext uri="{BB962C8B-B14F-4D97-AF65-F5344CB8AC3E}">
        <p14:creationId xmlns:p14="http://schemas.microsoft.com/office/powerpoint/2010/main" val="3131196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1213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8258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3">
            <a:extLst>
              <a:ext uri="{FF2B5EF4-FFF2-40B4-BE49-F238E27FC236}">
                <a16:creationId xmlns:a16="http://schemas.microsoft.com/office/drawing/2014/main" id="{F89B05DF-E509-4AA1-B35C-6FF9F29167C8}"/>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5" name="Rectangle 4">
            <a:extLst>
              <a:ext uri="{FF2B5EF4-FFF2-40B4-BE49-F238E27FC236}">
                <a16:creationId xmlns:a16="http://schemas.microsoft.com/office/drawing/2014/main" id="{05913FDC-9BE9-426C-BBB0-30B9E200005C}"/>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6" name="Rectangle 5">
            <a:extLst>
              <a:ext uri="{FF2B5EF4-FFF2-40B4-BE49-F238E27FC236}">
                <a16:creationId xmlns:a16="http://schemas.microsoft.com/office/drawing/2014/main" id="{A243690B-92C2-4E89-BC30-9BA27FE5C422}"/>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4C798269-EA99-4FC6-B2CB-F57B6D28DD65}" type="slidenum">
              <a:rPr lang="en-US" altLang="zh-CN"/>
              <a:pPr>
                <a:defRPr/>
              </a:pPr>
              <a:t>‹#›</a:t>
            </a:fld>
            <a:endParaRPr lang="en-US" altLang="zh-CN"/>
          </a:p>
        </p:txBody>
      </p:sp>
    </p:spTree>
    <p:extLst>
      <p:ext uri="{BB962C8B-B14F-4D97-AF65-F5344CB8AC3E}">
        <p14:creationId xmlns:p14="http://schemas.microsoft.com/office/powerpoint/2010/main" val="1971230906"/>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74BE7B6-8348-4EB3-829C-01822D354450}"/>
              </a:ext>
            </a:extLst>
          </p:cNvPr>
          <p:cNvSpPr>
            <a:spLocks noGrp="1" noChangeArrowheads="1"/>
          </p:cNvSpPr>
          <p:nvPr>
            <p:ph type="dt" sz="half" idx="10"/>
          </p:nvPr>
        </p:nvSpPr>
        <p:spPr/>
        <p:txBody>
          <a:bodyPr/>
          <a:lstStyle>
            <a:lvl1pPr eaLnBrk="0" hangingPunct="0">
              <a:spcBef>
                <a:spcPct val="0"/>
              </a:spcBef>
              <a:defRPr b="0">
                <a:latin typeface="Arial" charset="0"/>
                <a:ea typeface="宋体" pitchFamily="2" charset="-122"/>
              </a:defRPr>
            </a:lvl1pPr>
          </a:lstStyle>
          <a:p>
            <a:pPr>
              <a:defRPr/>
            </a:pPr>
            <a:endParaRPr lang="en-US" altLang="zh-CN"/>
          </a:p>
        </p:txBody>
      </p:sp>
      <p:sp>
        <p:nvSpPr>
          <p:cNvPr id="3" name="Rectangle 5">
            <a:extLst>
              <a:ext uri="{FF2B5EF4-FFF2-40B4-BE49-F238E27FC236}">
                <a16:creationId xmlns:a16="http://schemas.microsoft.com/office/drawing/2014/main" id="{3531E9CA-BB94-44DC-9118-1A612B05C09F}"/>
              </a:ext>
            </a:extLst>
          </p:cNvPr>
          <p:cNvSpPr>
            <a:spLocks noGrp="1" noChangeArrowheads="1"/>
          </p:cNvSpPr>
          <p:nvPr>
            <p:ph type="ftr" sz="quarter" idx="11"/>
          </p:nvPr>
        </p:nvSpPr>
        <p:spPr/>
        <p:txBody>
          <a:bodyPr/>
          <a:lstStyle>
            <a:lvl1pPr eaLnBrk="0" hangingPunct="0">
              <a:spcBef>
                <a:spcPct val="0"/>
              </a:spcBef>
              <a:defRPr b="0">
                <a:latin typeface="Arial" charset="0"/>
                <a:ea typeface="宋体" pitchFamily="2" charset="-122"/>
              </a:defRPr>
            </a:lvl1pPr>
          </a:lstStyle>
          <a:p>
            <a:pPr>
              <a:defRPr/>
            </a:pPr>
            <a:r>
              <a:rPr lang="en-US" altLang="zh-CN"/>
              <a:t>1</a:t>
            </a:r>
          </a:p>
        </p:txBody>
      </p:sp>
      <p:sp>
        <p:nvSpPr>
          <p:cNvPr id="4" name="Rectangle 6">
            <a:extLst>
              <a:ext uri="{FF2B5EF4-FFF2-40B4-BE49-F238E27FC236}">
                <a16:creationId xmlns:a16="http://schemas.microsoft.com/office/drawing/2014/main" id="{D5E34079-A956-4EFC-ABB6-77598D9F423A}"/>
              </a:ext>
            </a:extLst>
          </p:cNvPr>
          <p:cNvSpPr>
            <a:spLocks noGrp="1" noChangeArrowheads="1"/>
          </p:cNvSpPr>
          <p:nvPr>
            <p:ph type="sldNum" sz="quarter" idx="12"/>
          </p:nvPr>
        </p:nvSpPr>
        <p:spPr/>
        <p:txBody>
          <a:bodyPr/>
          <a:lstStyle>
            <a:lvl1pPr eaLnBrk="0" hangingPunct="0">
              <a:spcBef>
                <a:spcPct val="0"/>
              </a:spcBef>
              <a:defRPr b="0">
                <a:latin typeface="Arial" panose="020B0604020202020204" pitchFamily="34" charset="0"/>
                <a:ea typeface="宋体" panose="02010600030101010101" pitchFamily="2" charset="-122"/>
              </a:defRPr>
            </a:lvl1pPr>
          </a:lstStyle>
          <a:p>
            <a:pPr>
              <a:defRPr/>
            </a:pPr>
            <a:fld id="{9AC9BB97-5435-446C-BB1F-BBFC6F93A1CC}" type="slidenum">
              <a:rPr lang="en-US" altLang="zh-CN"/>
              <a:pPr>
                <a:defRPr/>
              </a:pPr>
              <a:t>‹#›</a:t>
            </a:fld>
            <a:endParaRPr lang="en-US" altLang="zh-CN"/>
          </a:p>
        </p:txBody>
      </p:sp>
    </p:spTree>
    <p:extLst>
      <p:ext uri="{BB962C8B-B14F-4D97-AF65-F5344CB8AC3E}">
        <p14:creationId xmlns:p14="http://schemas.microsoft.com/office/powerpoint/2010/main" val="3811024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a:extLst>
              <a:ext uri="{FF2B5EF4-FFF2-40B4-BE49-F238E27FC236}">
                <a16:creationId xmlns:a16="http://schemas.microsoft.com/office/drawing/2014/main" id="{84013430-1F84-4E12-B42B-F26BB7621D8A}"/>
              </a:ext>
            </a:extLst>
          </p:cNvPr>
          <p:cNvSpPr>
            <a:spLocks noGrp="1"/>
          </p:cNvSpPr>
          <p:nvPr>
            <p:ph type="dt" sz="half" idx="10"/>
          </p:nvPr>
        </p:nvSpPr>
        <p:spPr/>
        <p:txBody>
          <a:bodyPr/>
          <a:lstStyle>
            <a:lvl1pPr>
              <a:defRPr/>
            </a:lvl1pPr>
          </a:lstStyle>
          <a:p>
            <a:pPr>
              <a:defRPr/>
            </a:pPr>
            <a:endParaRPr lang="en-US" altLang="zh-CN"/>
          </a:p>
        </p:txBody>
      </p:sp>
      <p:sp>
        <p:nvSpPr>
          <p:cNvPr id="5" name="Footer Placeholder 4">
            <a:extLst>
              <a:ext uri="{FF2B5EF4-FFF2-40B4-BE49-F238E27FC236}">
                <a16:creationId xmlns:a16="http://schemas.microsoft.com/office/drawing/2014/main" id="{1B9FE6E7-5312-4442-A11C-35F4F0E6C422}"/>
              </a:ext>
            </a:extLst>
          </p:cNvPr>
          <p:cNvSpPr>
            <a:spLocks noGrp="1"/>
          </p:cNvSpPr>
          <p:nvPr>
            <p:ph type="ftr" sz="quarter" idx="11"/>
          </p:nvPr>
        </p:nvSpPr>
        <p:spPr/>
        <p:txBody>
          <a:bodyPr/>
          <a:lstStyle>
            <a:lvl1pPr>
              <a:defRPr/>
            </a:lvl1pPr>
          </a:lstStyle>
          <a:p>
            <a:pPr>
              <a:defRPr/>
            </a:pPr>
            <a:endParaRPr lang="en-US" altLang="zh-CN"/>
          </a:p>
        </p:txBody>
      </p:sp>
      <p:sp>
        <p:nvSpPr>
          <p:cNvPr id="6" name="Slide Number Placeholder 5">
            <a:extLst>
              <a:ext uri="{FF2B5EF4-FFF2-40B4-BE49-F238E27FC236}">
                <a16:creationId xmlns:a16="http://schemas.microsoft.com/office/drawing/2014/main" id="{6E4F609D-7B26-4E47-8849-A1A07A2A21FD}"/>
              </a:ext>
            </a:extLst>
          </p:cNvPr>
          <p:cNvSpPr>
            <a:spLocks noGrp="1"/>
          </p:cNvSpPr>
          <p:nvPr>
            <p:ph type="sldNum" sz="quarter" idx="12"/>
          </p:nvPr>
        </p:nvSpPr>
        <p:spPr/>
        <p:txBody>
          <a:bodyPr/>
          <a:lstStyle>
            <a:lvl1pPr>
              <a:defRPr/>
            </a:lvl1pPr>
          </a:lstStyle>
          <a:p>
            <a:pPr>
              <a:defRPr/>
            </a:pPr>
            <a:fld id="{FBF990B2-6C23-4E21-8416-A56DD1237191}" type="slidenum">
              <a:rPr lang="en-US" altLang="zh-CN"/>
              <a:pPr>
                <a:defRPr/>
              </a:pPr>
              <a:t>‹#›</a:t>
            </a:fld>
            <a:endParaRPr lang="en-US" altLang="zh-CN"/>
          </a:p>
        </p:txBody>
      </p:sp>
    </p:spTree>
    <p:extLst>
      <p:ext uri="{BB962C8B-B14F-4D97-AF65-F5344CB8AC3E}">
        <p14:creationId xmlns:p14="http://schemas.microsoft.com/office/powerpoint/2010/main" val="346024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3">
            <a:extLst>
              <a:ext uri="{FF2B5EF4-FFF2-40B4-BE49-F238E27FC236}">
                <a16:creationId xmlns:a16="http://schemas.microsoft.com/office/drawing/2014/main" id="{66233429-5783-426D-A7FD-AE21E1EF4C27}"/>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C5782CCC-DE89-400F-A776-8C5BDF523696}"/>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ED767DC2-F869-47D1-BDB3-F721443B8059}"/>
              </a:ext>
            </a:extLst>
          </p:cNvPr>
          <p:cNvSpPr>
            <a:spLocks noGrp="1"/>
          </p:cNvSpPr>
          <p:nvPr>
            <p:ph type="sldNum" sz="quarter" idx="12"/>
          </p:nvPr>
        </p:nvSpPr>
        <p:spPr/>
        <p:txBody>
          <a:bodyPr/>
          <a:lstStyle>
            <a:lvl1pPr>
              <a:defRPr/>
            </a:lvl1pPr>
          </a:lstStyle>
          <a:p>
            <a:pPr>
              <a:defRPr/>
            </a:pPr>
            <a:fld id="{9EB2ABBC-89E3-4B20-9690-3F8481742A51}" type="slidenum">
              <a:rPr lang="en-US" altLang="zh-CN"/>
              <a:pPr>
                <a:defRPr/>
              </a:pPr>
              <a:t>‹#›</a:t>
            </a:fld>
            <a:endParaRPr lang="en-US" altLang="zh-CN"/>
          </a:p>
        </p:txBody>
      </p:sp>
    </p:spTree>
    <p:extLst>
      <p:ext uri="{BB962C8B-B14F-4D97-AF65-F5344CB8AC3E}">
        <p14:creationId xmlns:p14="http://schemas.microsoft.com/office/powerpoint/2010/main" val="2943237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3">
            <a:extLst>
              <a:ext uri="{FF2B5EF4-FFF2-40B4-BE49-F238E27FC236}">
                <a16:creationId xmlns:a16="http://schemas.microsoft.com/office/drawing/2014/main" id="{A0712E39-6D70-4794-9CEB-92DAC85A99C6}"/>
              </a:ext>
            </a:extLst>
          </p:cNvPr>
          <p:cNvSpPr>
            <a:spLocks noGrp="1"/>
          </p:cNvSpPr>
          <p:nvPr>
            <p:ph type="dt" sz="half" idx="10"/>
          </p:nvPr>
        </p:nvSpPr>
        <p:spPr/>
        <p:txBody>
          <a:bodyPr/>
          <a:lstStyle>
            <a:lvl1pPr>
              <a:defRPr/>
            </a:lvl1pPr>
          </a:lstStyle>
          <a:p>
            <a:pPr>
              <a:defRPr/>
            </a:pPr>
            <a:endParaRPr lang="en-US" altLang="zh-CN"/>
          </a:p>
        </p:txBody>
      </p:sp>
      <p:sp>
        <p:nvSpPr>
          <p:cNvPr id="8" name="Footer Placeholder 4">
            <a:extLst>
              <a:ext uri="{FF2B5EF4-FFF2-40B4-BE49-F238E27FC236}">
                <a16:creationId xmlns:a16="http://schemas.microsoft.com/office/drawing/2014/main" id="{E00B6E43-69A1-424E-B2AE-429CBD8248FB}"/>
              </a:ext>
            </a:extLst>
          </p:cNvPr>
          <p:cNvSpPr>
            <a:spLocks noGrp="1"/>
          </p:cNvSpPr>
          <p:nvPr>
            <p:ph type="ftr" sz="quarter" idx="11"/>
          </p:nvPr>
        </p:nvSpPr>
        <p:spPr/>
        <p:txBody>
          <a:bodyPr/>
          <a:lstStyle>
            <a:lvl1pPr>
              <a:defRPr/>
            </a:lvl1pPr>
          </a:lstStyle>
          <a:p>
            <a:pPr>
              <a:defRPr/>
            </a:pPr>
            <a:endParaRPr lang="en-US" altLang="zh-CN"/>
          </a:p>
        </p:txBody>
      </p:sp>
      <p:sp>
        <p:nvSpPr>
          <p:cNvPr id="9" name="Slide Number Placeholder 5">
            <a:extLst>
              <a:ext uri="{FF2B5EF4-FFF2-40B4-BE49-F238E27FC236}">
                <a16:creationId xmlns:a16="http://schemas.microsoft.com/office/drawing/2014/main" id="{6CCCF605-1211-41E9-A69C-874E26DFF424}"/>
              </a:ext>
            </a:extLst>
          </p:cNvPr>
          <p:cNvSpPr>
            <a:spLocks noGrp="1"/>
          </p:cNvSpPr>
          <p:nvPr>
            <p:ph type="sldNum" sz="quarter" idx="12"/>
          </p:nvPr>
        </p:nvSpPr>
        <p:spPr/>
        <p:txBody>
          <a:bodyPr/>
          <a:lstStyle>
            <a:lvl1pPr>
              <a:defRPr/>
            </a:lvl1pPr>
          </a:lstStyle>
          <a:p>
            <a:pPr>
              <a:defRPr/>
            </a:pPr>
            <a:fld id="{C0450900-3823-430F-9CC1-C4D9CE763514}" type="slidenum">
              <a:rPr lang="en-US" altLang="zh-CN"/>
              <a:pPr>
                <a:defRPr/>
              </a:pPr>
              <a:t>‹#›</a:t>
            </a:fld>
            <a:endParaRPr lang="en-US" altLang="zh-CN"/>
          </a:p>
        </p:txBody>
      </p:sp>
    </p:spTree>
    <p:extLst>
      <p:ext uri="{BB962C8B-B14F-4D97-AF65-F5344CB8AC3E}">
        <p14:creationId xmlns:p14="http://schemas.microsoft.com/office/powerpoint/2010/main" val="263639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3">
            <a:extLst>
              <a:ext uri="{FF2B5EF4-FFF2-40B4-BE49-F238E27FC236}">
                <a16:creationId xmlns:a16="http://schemas.microsoft.com/office/drawing/2014/main" id="{036BAD62-45E5-4E98-B188-A62E13E82A1F}"/>
              </a:ext>
            </a:extLst>
          </p:cNvPr>
          <p:cNvSpPr>
            <a:spLocks noGrp="1"/>
          </p:cNvSpPr>
          <p:nvPr>
            <p:ph type="dt" sz="half" idx="10"/>
          </p:nvPr>
        </p:nvSpPr>
        <p:spPr/>
        <p:txBody>
          <a:bodyPr/>
          <a:lstStyle>
            <a:lvl1pPr>
              <a:defRPr/>
            </a:lvl1pPr>
          </a:lstStyle>
          <a:p>
            <a:pPr>
              <a:defRPr/>
            </a:pPr>
            <a:endParaRPr lang="en-US" altLang="zh-CN"/>
          </a:p>
        </p:txBody>
      </p:sp>
      <p:sp>
        <p:nvSpPr>
          <p:cNvPr id="4" name="Footer Placeholder 4">
            <a:extLst>
              <a:ext uri="{FF2B5EF4-FFF2-40B4-BE49-F238E27FC236}">
                <a16:creationId xmlns:a16="http://schemas.microsoft.com/office/drawing/2014/main" id="{666C1420-BA67-4B8B-8CB4-48C6CCADADE5}"/>
              </a:ext>
            </a:extLst>
          </p:cNvPr>
          <p:cNvSpPr>
            <a:spLocks noGrp="1"/>
          </p:cNvSpPr>
          <p:nvPr>
            <p:ph type="ftr" sz="quarter" idx="11"/>
          </p:nvPr>
        </p:nvSpPr>
        <p:spPr/>
        <p:txBody>
          <a:bodyPr/>
          <a:lstStyle>
            <a:lvl1pPr>
              <a:defRPr/>
            </a:lvl1pPr>
          </a:lstStyle>
          <a:p>
            <a:pPr>
              <a:defRPr/>
            </a:pPr>
            <a:endParaRPr lang="en-US" altLang="zh-CN"/>
          </a:p>
        </p:txBody>
      </p:sp>
      <p:sp>
        <p:nvSpPr>
          <p:cNvPr id="5" name="Slide Number Placeholder 5">
            <a:extLst>
              <a:ext uri="{FF2B5EF4-FFF2-40B4-BE49-F238E27FC236}">
                <a16:creationId xmlns:a16="http://schemas.microsoft.com/office/drawing/2014/main" id="{C832E3B9-A48A-4141-8BF2-1F68572020B8}"/>
              </a:ext>
            </a:extLst>
          </p:cNvPr>
          <p:cNvSpPr>
            <a:spLocks noGrp="1"/>
          </p:cNvSpPr>
          <p:nvPr>
            <p:ph type="sldNum" sz="quarter" idx="12"/>
          </p:nvPr>
        </p:nvSpPr>
        <p:spPr/>
        <p:txBody>
          <a:bodyPr/>
          <a:lstStyle>
            <a:lvl1pPr>
              <a:defRPr/>
            </a:lvl1pPr>
          </a:lstStyle>
          <a:p>
            <a:pPr>
              <a:defRPr/>
            </a:pPr>
            <a:fld id="{B3977A5C-5472-421C-A77A-93F96E710226}" type="slidenum">
              <a:rPr lang="en-US" altLang="zh-CN"/>
              <a:pPr>
                <a:defRPr/>
              </a:pPr>
              <a:t>‹#›</a:t>
            </a:fld>
            <a:endParaRPr lang="en-US" altLang="zh-CN"/>
          </a:p>
        </p:txBody>
      </p:sp>
    </p:spTree>
    <p:extLst>
      <p:ext uri="{BB962C8B-B14F-4D97-AF65-F5344CB8AC3E}">
        <p14:creationId xmlns:p14="http://schemas.microsoft.com/office/powerpoint/2010/main" val="1823061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9088990-FA41-4383-A9A8-72AB70AC76FA}"/>
              </a:ext>
            </a:extLst>
          </p:cNvPr>
          <p:cNvSpPr>
            <a:spLocks noGrp="1"/>
          </p:cNvSpPr>
          <p:nvPr>
            <p:ph type="dt" sz="half" idx="10"/>
          </p:nvPr>
        </p:nvSpPr>
        <p:spPr/>
        <p:txBody>
          <a:bodyPr/>
          <a:lstStyle>
            <a:lvl1pPr>
              <a:defRPr/>
            </a:lvl1pPr>
          </a:lstStyle>
          <a:p>
            <a:pPr>
              <a:defRPr/>
            </a:pPr>
            <a:endParaRPr lang="en-US" altLang="zh-CN"/>
          </a:p>
        </p:txBody>
      </p:sp>
      <p:sp>
        <p:nvSpPr>
          <p:cNvPr id="3" name="Footer Placeholder 4">
            <a:extLst>
              <a:ext uri="{FF2B5EF4-FFF2-40B4-BE49-F238E27FC236}">
                <a16:creationId xmlns:a16="http://schemas.microsoft.com/office/drawing/2014/main" id="{29184057-7CC6-4703-8EC5-EFEC7CBA85E1}"/>
              </a:ext>
            </a:extLst>
          </p:cNvPr>
          <p:cNvSpPr>
            <a:spLocks noGrp="1"/>
          </p:cNvSpPr>
          <p:nvPr>
            <p:ph type="ftr" sz="quarter" idx="11"/>
          </p:nvPr>
        </p:nvSpPr>
        <p:spPr/>
        <p:txBody>
          <a:bodyPr/>
          <a:lstStyle>
            <a:lvl1pPr>
              <a:defRPr/>
            </a:lvl1pPr>
          </a:lstStyle>
          <a:p>
            <a:pPr>
              <a:defRPr/>
            </a:pPr>
            <a:endParaRPr lang="en-US" altLang="zh-CN"/>
          </a:p>
        </p:txBody>
      </p:sp>
      <p:sp>
        <p:nvSpPr>
          <p:cNvPr id="4" name="Slide Number Placeholder 5">
            <a:extLst>
              <a:ext uri="{FF2B5EF4-FFF2-40B4-BE49-F238E27FC236}">
                <a16:creationId xmlns:a16="http://schemas.microsoft.com/office/drawing/2014/main" id="{377C6DB1-5276-4314-B07A-CC8D000DF88B}"/>
              </a:ext>
            </a:extLst>
          </p:cNvPr>
          <p:cNvSpPr>
            <a:spLocks noGrp="1"/>
          </p:cNvSpPr>
          <p:nvPr>
            <p:ph type="sldNum" sz="quarter" idx="12"/>
          </p:nvPr>
        </p:nvSpPr>
        <p:spPr/>
        <p:txBody>
          <a:bodyPr/>
          <a:lstStyle>
            <a:lvl1pPr>
              <a:defRPr/>
            </a:lvl1pPr>
          </a:lstStyle>
          <a:p>
            <a:pPr>
              <a:defRPr/>
            </a:pPr>
            <a:fld id="{2EA7E1D7-4068-4F77-8134-E5CFE77F47C8}" type="slidenum">
              <a:rPr lang="en-US" altLang="zh-CN"/>
              <a:pPr>
                <a:defRPr/>
              </a:pPr>
              <a:t>‹#›</a:t>
            </a:fld>
            <a:endParaRPr lang="en-US" altLang="zh-CN"/>
          </a:p>
        </p:txBody>
      </p:sp>
    </p:spTree>
    <p:extLst>
      <p:ext uri="{BB962C8B-B14F-4D97-AF65-F5344CB8AC3E}">
        <p14:creationId xmlns:p14="http://schemas.microsoft.com/office/powerpoint/2010/main" val="3632396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CCEEE1A0-749E-46EB-BF8C-29B62EF507D2}"/>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E0E38359-F5CD-4F77-8E48-12994F605121}"/>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40A2489E-A523-41A3-AF8B-3DF64875EDD2}"/>
              </a:ext>
            </a:extLst>
          </p:cNvPr>
          <p:cNvSpPr>
            <a:spLocks noGrp="1"/>
          </p:cNvSpPr>
          <p:nvPr>
            <p:ph type="sldNum" sz="quarter" idx="12"/>
          </p:nvPr>
        </p:nvSpPr>
        <p:spPr/>
        <p:txBody>
          <a:bodyPr/>
          <a:lstStyle>
            <a:lvl1pPr>
              <a:defRPr/>
            </a:lvl1pPr>
          </a:lstStyle>
          <a:p>
            <a:pPr>
              <a:defRPr/>
            </a:pPr>
            <a:fld id="{65C297C4-5030-4990-8BE9-66C63D2BE692}" type="slidenum">
              <a:rPr lang="en-US" altLang="zh-CN"/>
              <a:pPr>
                <a:defRPr/>
              </a:pPr>
              <a:t>‹#›</a:t>
            </a:fld>
            <a:endParaRPr lang="en-US" altLang="zh-CN"/>
          </a:p>
        </p:txBody>
      </p:sp>
    </p:spTree>
    <p:extLst>
      <p:ext uri="{BB962C8B-B14F-4D97-AF65-F5344CB8AC3E}">
        <p14:creationId xmlns:p14="http://schemas.microsoft.com/office/powerpoint/2010/main" val="100723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3">
            <a:extLst>
              <a:ext uri="{FF2B5EF4-FFF2-40B4-BE49-F238E27FC236}">
                <a16:creationId xmlns:a16="http://schemas.microsoft.com/office/drawing/2014/main" id="{DBCC81D2-C062-4DD0-8C1C-713BF47BA42A}"/>
              </a:ext>
            </a:extLst>
          </p:cNvPr>
          <p:cNvSpPr>
            <a:spLocks noGrp="1"/>
          </p:cNvSpPr>
          <p:nvPr>
            <p:ph type="dt" sz="half" idx="10"/>
          </p:nvPr>
        </p:nvSpPr>
        <p:spPr/>
        <p:txBody>
          <a:bodyPr/>
          <a:lstStyle>
            <a:lvl1pPr>
              <a:defRPr/>
            </a:lvl1pPr>
          </a:lstStyle>
          <a:p>
            <a:pPr>
              <a:defRPr/>
            </a:pPr>
            <a:endParaRPr lang="en-US" altLang="zh-CN"/>
          </a:p>
        </p:txBody>
      </p:sp>
      <p:sp>
        <p:nvSpPr>
          <p:cNvPr id="6" name="Footer Placeholder 4">
            <a:extLst>
              <a:ext uri="{FF2B5EF4-FFF2-40B4-BE49-F238E27FC236}">
                <a16:creationId xmlns:a16="http://schemas.microsoft.com/office/drawing/2014/main" id="{7BD9779E-6E6F-47D0-B5AA-505DB2BE88FA}"/>
              </a:ext>
            </a:extLst>
          </p:cNvPr>
          <p:cNvSpPr>
            <a:spLocks noGrp="1"/>
          </p:cNvSpPr>
          <p:nvPr>
            <p:ph type="ftr" sz="quarter" idx="11"/>
          </p:nvPr>
        </p:nvSpPr>
        <p:spPr/>
        <p:txBody>
          <a:bodyPr/>
          <a:lstStyle>
            <a:lvl1pPr>
              <a:defRPr/>
            </a:lvl1pPr>
          </a:lstStyle>
          <a:p>
            <a:pPr>
              <a:defRPr/>
            </a:pPr>
            <a:endParaRPr lang="en-US" altLang="zh-CN"/>
          </a:p>
        </p:txBody>
      </p:sp>
      <p:sp>
        <p:nvSpPr>
          <p:cNvPr id="7" name="Slide Number Placeholder 5">
            <a:extLst>
              <a:ext uri="{FF2B5EF4-FFF2-40B4-BE49-F238E27FC236}">
                <a16:creationId xmlns:a16="http://schemas.microsoft.com/office/drawing/2014/main" id="{30AF704E-BF55-4822-A20D-F0BA19B8B566}"/>
              </a:ext>
            </a:extLst>
          </p:cNvPr>
          <p:cNvSpPr>
            <a:spLocks noGrp="1"/>
          </p:cNvSpPr>
          <p:nvPr>
            <p:ph type="sldNum" sz="quarter" idx="12"/>
          </p:nvPr>
        </p:nvSpPr>
        <p:spPr/>
        <p:txBody>
          <a:bodyPr/>
          <a:lstStyle>
            <a:lvl1pPr>
              <a:defRPr/>
            </a:lvl1pPr>
          </a:lstStyle>
          <a:p>
            <a:pPr>
              <a:defRPr/>
            </a:pPr>
            <a:fld id="{DB6F70E3-2C44-4882-9EE2-077B9BDD5C1C}" type="slidenum">
              <a:rPr lang="en-US" altLang="zh-CN"/>
              <a:pPr>
                <a:defRPr/>
              </a:pPr>
              <a:t>‹#›</a:t>
            </a:fld>
            <a:endParaRPr lang="en-US" altLang="zh-CN"/>
          </a:p>
        </p:txBody>
      </p:sp>
    </p:spTree>
    <p:extLst>
      <p:ext uri="{BB962C8B-B14F-4D97-AF65-F5344CB8AC3E}">
        <p14:creationId xmlns:p14="http://schemas.microsoft.com/office/powerpoint/2010/main" val="3267501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jpeg"/><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1.jpeg"/><Relationship Id="rId5" Type="http://schemas.openxmlformats.org/officeDocument/2006/relationships/theme" Target="../theme/theme3.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2.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image" Target="../media/image1.jpeg"/><Relationship Id="rId5" Type="http://schemas.openxmlformats.org/officeDocument/2006/relationships/theme" Target="../theme/theme4.xml"/><Relationship Id="rId4"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image" Target="../media/image1.jpeg"/><Relationship Id="rId5" Type="http://schemas.openxmlformats.org/officeDocument/2006/relationships/theme" Target="../theme/theme5.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A886829E-F638-443E-8645-15D0408D8BF9}"/>
              </a:ext>
            </a:extLst>
          </p:cNvPr>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Text Placeholder 2">
            <a:extLst>
              <a:ext uri="{FF2B5EF4-FFF2-40B4-BE49-F238E27FC236}">
                <a16:creationId xmlns:a16="http://schemas.microsoft.com/office/drawing/2014/main" id="{44F86CDB-292F-40F2-912F-DB6469A57058}"/>
              </a:ext>
            </a:extLst>
          </p:cNvPr>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a:extLst>
              <a:ext uri="{FF2B5EF4-FFF2-40B4-BE49-F238E27FC236}">
                <a16:creationId xmlns:a16="http://schemas.microsoft.com/office/drawing/2014/main" id="{B6EC5896-5AAE-4F78-95F3-11EC6CD08CC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endParaRPr lang="en-US" altLang="zh-CN"/>
          </a:p>
        </p:txBody>
      </p:sp>
      <p:sp>
        <p:nvSpPr>
          <p:cNvPr id="5" name="Footer Placeholder 4">
            <a:extLst>
              <a:ext uri="{FF2B5EF4-FFF2-40B4-BE49-F238E27FC236}">
                <a16:creationId xmlns:a16="http://schemas.microsoft.com/office/drawing/2014/main" id="{2F81A32A-0449-4B9D-A080-64129E95969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altLang="zh-CN"/>
          </a:p>
        </p:txBody>
      </p:sp>
      <p:sp>
        <p:nvSpPr>
          <p:cNvPr id="6" name="Slide Number Placeholder 5">
            <a:extLst>
              <a:ext uri="{FF2B5EF4-FFF2-40B4-BE49-F238E27FC236}">
                <a16:creationId xmlns:a16="http://schemas.microsoft.com/office/drawing/2014/main" id="{DA8E101D-517D-4D96-9F2C-62011E51D733}"/>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60D4F45F-98A4-4A50-82F8-34CE6319C488}"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685" r:id="rId1"/>
    <p:sldLayoutId id="2147484686" r:id="rId2"/>
    <p:sldLayoutId id="2147484687" r:id="rId3"/>
    <p:sldLayoutId id="2147484688" r:id="rId4"/>
    <p:sldLayoutId id="2147484689" r:id="rId5"/>
    <p:sldLayoutId id="2147484690" r:id="rId6"/>
    <p:sldLayoutId id="2147484691" r:id="rId7"/>
    <p:sldLayoutId id="2147484692" r:id="rId8"/>
    <p:sldLayoutId id="2147484693" r:id="rId9"/>
    <p:sldLayoutId id="2147484694" r:id="rId10"/>
    <p:sldLayoutId id="2147484695"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7D36FCFE-A9D3-45FB-9DD8-C5CF492684A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a:extLst>
              <a:ext uri="{FF2B5EF4-FFF2-40B4-BE49-F238E27FC236}">
                <a16:creationId xmlns:a16="http://schemas.microsoft.com/office/drawing/2014/main" id="{B119F8CA-4A95-4E18-AD45-8C44E44BBC2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53E113-6164-4019-A76C-F6007D9CA06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fld id="{F5809685-4BA3-4A41-81BA-E0F9588D2B30}"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A6414025-99C2-4DE7-9DEF-4DC784CADBF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id="{354BF006-77E1-4EC3-95EB-9182B97CADB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20000"/>
              </a:spcBef>
              <a:defRPr sz="1200" b="1">
                <a:solidFill>
                  <a:srgbClr val="898989"/>
                </a:solidFill>
                <a:latin typeface="Times New Roman" panose="02020603050405020304" pitchFamily="18" charset="0"/>
                <a:ea typeface="华文新魏" panose="02010800040101010101" pitchFamily="2" charset="-122"/>
              </a:defRPr>
            </a:lvl1pPr>
          </a:lstStyle>
          <a:p>
            <a:pPr>
              <a:defRPr/>
            </a:pPr>
            <a:fld id="{83A10FFC-0AC6-40E4-81D0-528FDEEC628C}" type="slidenum">
              <a:rPr lang="zh-CN" altLang="en-US"/>
              <a:pPr>
                <a:defRPr/>
              </a:pPr>
              <a:t>‹#›</a:t>
            </a:fld>
            <a:endParaRPr lang="zh-CN" altLang="en-US"/>
          </a:p>
        </p:txBody>
      </p:sp>
      <p:pic>
        <p:nvPicPr>
          <p:cNvPr id="2055" name="Picture 2" descr="E:\PPT汇报\矢量文件\未命名 -12.jpg">
            <a:extLst>
              <a:ext uri="{FF2B5EF4-FFF2-40B4-BE49-F238E27FC236}">
                <a16:creationId xmlns:a16="http://schemas.microsoft.com/office/drawing/2014/main" id="{59815273-E588-4137-A905-E818D206FBF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696" r:id="rId1"/>
    <p:sldLayoutId id="2147484697" r:id="rId2"/>
    <p:sldLayoutId id="2147484698" r:id="rId3"/>
    <p:sldLayoutId id="2147484699"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137101EA-BF27-48BE-A4E7-A61ACC5B3BF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8613150C-53FD-4866-865A-B2AB1256700F}"/>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FCF3BBD-63CF-4C6C-9359-C410A1A2102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fld id="{B734026D-AFAE-435E-9B55-80A98C381FE0}"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C30AD098-B524-4E3A-9522-220DBD0AF9E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id="{275D8EB3-FF24-4017-B9A2-E479F1C45A24}"/>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20000"/>
              </a:spcBef>
              <a:defRPr sz="1200" b="1">
                <a:solidFill>
                  <a:srgbClr val="898989"/>
                </a:solidFill>
                <a:latin typeface="Times New Roman" panose="02020603050405020304" pitchFamily="18" charset="0"/>
                <a:ea typeface="华文新魏" panose="02010800040101010101" pitchFamily="2" charset="-122"/>
              </a:defRPr>
            </a:lvl1pPr>
          </a:lstStyle>
          <a:p>
            <a:pPr>
              <a:defRPr/>
            </a:pPr>
            <a:fld id="{FA9DBD88-A366-4B2D-B7C8-E6D43ACD1242}" type="slidenum">
              <a:rPr lang="zh-CN" altLang="en-US"/>
              <a:pPr>
                <a:defRPr/>
              </a:pPr>
              <a:t>‹#›</a:t>
            </a:fld>
            <a:endParaRPr lang="zh-CN" altLang="en-US"/>
          </a:p>
        </p:txBody>
      </p:sp>
      <p:pic>
        <p:nvPicPr>
          <p:cNvPr id="3079" name="Picture 2" descr="E:\PPT汇报\矢量文件\未命名 -12.jpg">
            <a:extLst>
              <a:ext uri="{FF2B5EF4-FFF2-40B4-BE49-F238E27FC236}">
                <a16:creationId xmlns:a16="http://schemas.microsoft.com/office/drawing/2014/main" id="{7E03984D-2354-475F-AB0B-D973B4E8E4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00" r:id="rId1"/>
    <p:sldLayoutId id="2147484701" r:id="rId2"/>
    <p:sldLayoutId id="2147484702" r:id="rId3"/>
    <p:sldLayoutId id="2147484703"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1">
            <a:extLst>
              <a:ext uri="{FF2B5EF4-FFF2-40B4-BE49-F238E27FC236}">
                <a16:creationId xmlns:a16="http://schemas.microsoft.com/office/drawing/2014/main" id="{BDAD96FC-8606-4FE1-95FD-EC6FEB8AB1D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文本占位符 2">
            <a:extLst>
              <a:ext uri="{FF2B5EF4-FFF2-40B4-BE49-F238E27FC236}">
                <a16:creationId xmlns:a16="http://schemas.microsoft.com/office/drawing/2014/main" id="{C1A9B9C1-B38A-4FC8-A8C4-6278D40BAE8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3023DF7-A8D2-4D36-AAD6-A8784BC3288A}"/>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fld id="{70B515F3-AABD-4AF9-A0D3-2F1ED9C60C28}"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F5EB9411-7063-4565-8F03-DD7239549D7C}"/>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id="{6336155C-E716-4D7A-BE61-3D0407B7E08E}"/>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20000"/>
              </a:spcBef>
              <a:defRPr sz="1200" b="1">
                <a:solidFill>
                  <a:srgbClr val="898989"/>
                </a:solidFill>
                <a:latin typeface="Times New Roman" panose="02020603050405020304" pitchFamily="18" charset="0"/>
                <a:ea typeface="华文新魏" panose="02010800040101010101" pitchFamily="2" charset="-122"/>
              </a:defRPr>
            </a:lvl1pPr>
          </a:lstStyle>
          <a:p>
            <a:pPr>
              <a:defRPr/>
            </a:pPr>
            <a:fld id="{4CBAB619-C2C4-4CD8-9C4C-81C4FFAC94C4}" type="slidenum">
              <a:rPr lang="zh-CN" altLang="en-US"/>
              <a:pPr>
                <a:defRPr/>
              </a:pPr>
              <a:t>‹#›</a:t>
            </a:fld>
            <a:endParaRPr lang="zh-CN" altLang="en-US"/>
          </a:p>
        </p:txBody>
      </p:sp>
      <p:pic>
        <p:nvPicPr>
          <p:cNvPr id="4103" name="Picture 2" descr="E:\PPT汇报\矢量文件\未命名 -12.jpg">
            <a:extLst>
              <a:ext uri="{FF2B5EF4-FFF2-40B4-BE49-F238E27FC236}">
                <a16:creationId xmlns:a16="http://schemas.microsoft.com/office/drawing/2014/main" id="{181D8CC9-3AD1-42E7-8FD9-CBE02B17F9F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04" r:id="rId1"/>
    <p:sldLayoutId id="2147484705" r:id="rId2"/>
    <p:sldLayoutId id="2147484706" r:id="rId3"/>
    <p:sldLayoutId id="2147484707"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832CA420-C6D3-478A-955B-20D18B103BE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123" name="文本占位符 2">
            <a:extLst>
              <a:ext uri="{FF2B5EF4-FFF2-40B4-BE49-F238E27FC236}">
                <a16:creationId xmlns:a16="http://schemas.microsoft.com/office/drawing/2014/main" id="{36EB1C39-899B-4CD1-851F-B294F6C83B32}"/>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4CB4597-49D5-4255-8FFB-A08E91A121A0}"/>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fld id="{9E2AD99C-7961-41BE-B83D-98AD84AF26A5}" type="datetimeFigureOut">
              <a:rPr lang="zh-CN" altLang="en-US"/>
              <a:pPr>
                <a:defRPr/>
              </a:pPr>
              <a:t>2021/9/26</a:t>
            </a:fld>
            <a:endParaRPr lang="zh-CN" altLang="en-US"/>
          </a:p>
        </p:txBody>
      </p:sp>
      <p:sp>
        <p:nvSpPr>
          <p:cNvPr id="5" name="页脚占位符 4">
            <a:extLst>
              <a:ext uri="{FF2B5EF4-FFF2-40B4-BE49-F238E27FC236}">
                <a16:creationId xmlns:a16="http://schemas.microsoft.com/office/drawing/2014/main" id="{E79E1B67-8E95-4E7F-A63F-DAEDA1550ED6}"/>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spcBef>
                <a:spcPct val="20000"/>
              </a:spcBef>
              <a:defRPr sz="1200" b="1">
                <a:solidFill>
                  <a:prstClr val="black">
                    <a:tint val="75000"/>
                  </a:prstClr>
                </a:solidFill>
                <a:latin typeface="Times New Roman" pitchFamily="18" charset="0"/>
                <a:ea typeface="华文新魏" pitchFamily="2" charset="-122"/>
              </a:defRPr>
            </a:lvl1pPr>
          </a:lstStyle>
          <a:p>
            <a:pPr>
              <a:defRPr/>
            </a:pPr>
            <a:endParaRPr lang="zh-CN" altLang="en-US"/>
          </a:p>
        </p:txBody>
      </p:sp>
      <p:sp>
        <p:nvSpPr>
          <p:cNvPr id="6" name="灯片编号占位符 5">
            <a:extLst>
              <a:ext uri="{FF2B5EF4-FFF2-40B4-BE49-F238E27FC236}">
                <a16:creationId xmlns:a16="http://schemas.microsoft.com/office/drawing/2014/main" id="{E15E15FB-5B29-49E9-BF4E-8BADDFAEAEF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spcBef>
                <a:spcPct val="20000"/>
              </a:spcBef>
              <a:defRPr sz="1200" b="1">
                <a:solidFill>
                  <a:srgbClr val="898989"/>
                </a:solidFill>
                <a:latin typeface="Times New Roman" panose="02020603050405020304" pitchFamily="18" charset="0"/>
                <a:ea typeface="华文新魏" panose="02010800040101010101" pitchFamily="2" charset="-122"/>
              </a:defRPr>
            </a:lvl1pPr>
          </a:lstStyle>
          <a:p>
            <a:pPr>
              <a:defRPr/>
            </a:pPr>
            <a:fld id="{9151FE6A-3C8B-48F7-B371-8637574B116C}" type="slidenum">
              <a:rPr lang="zh-CN" altLang="en-US"/>
              <a:pPr>
                <a:defRPr/>
              </a:pPr>
              <a:t>‹#›</a:t>
            </a:fld>
            <a:endParaRPr lang="zh-CN" altLang="en-US"/>
          </a:p>
        </p:txBody>
      </p:sp>
      <p:pic>
        <p:nvPicPr>
          <p:cNvPr id="5127" name="Picture 2" descr="E:\PPT汇报\矢量文件\未命名 -12.jpg">
            <a:extLst>
              <a:ext uri="{FF2B5EF4-FFF2-40B4-BE49-F238E27FC236}">
                <a16:creationId xmlns:a16="http://schemas.microsoft.com/office/drawing/2014/main" id="{12D6BFA2-0647-46C3-9A88-E4E171A34F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44000" cy="686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708" r:id="rId1"/>
    <p:sldLayoutId id="2147484709" r:id="rId2"/>
    <p:sldLayoutId id="2147484710" r:id="rId3"/>
    <p:sldLayoutId id="2147484711" r:id="rId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3.jpeg"/><Relationship Id="rId7" Type="http://schemas.openxmlformats.org/officeDocument/2006/relationships/image" Target="../media/image20.wmf"/><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1.bin"/><Relationship Id="rId5" Type="http://schemas.openxmlformats.org/officeDocument/2006/relationships/image" Target="../media/image23.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emf"/><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18.emf"/><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descr="a1">
            <a:extLst>
              <a:ext uri="{FF2B5EF4-FFF2-40B4-BE49-F238E27FC236}">
                <a16:creationId xmlns:a16="http://schemas.microsoft.com/office/drawing/2014/main" id="{5C15FD24-92F9-4320-B2A3-8CFE40C59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5" name="标题 1">
            <a:extLst>
              <a:ext uri="{FF2B5EF4-FFF2-40B4-BE49-F238E27FC236}">
                <a16:creationId xmlns:a16="http://schemas.microsoft.com/office/drawing/2014/main" id="{6402155D-7EE5-4288-97BD-8083FC51124E}"/>
              </a:ext>
            </a:extLst>
          </p:cNvPr>
          <p:cNvSpPr>
            <a:spLocks noChangeArrowheads="1"/>
          </p:cNvSpPr>
          <p:nvPr/>
        </p:nvSpPr>
        <p:spPr bwMode="auto">
          <a:xfrm>
            <a:off x="141288" y="1916113"/>
            <a:ext cx="8861425" cy="1643062"/>
          </a:xfrm>
          <a:prstGeom prst="rect">
            <a:avLst/>
          </a:prstGeom>
          <a:noFill/>
          <a:ln>
            <a:noFill/>
          </a:ln>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a:lnSpc>
                <a:spcPct val="100000"/>
              </a:lnSpc>
              <a:spcBef>
                <a:spcPct val="0"/>
              </a:spcBef>
              <a:buFontTx/>
              <a:buNone/>
              <a:defRPr/>
            </a:pPr>
            <a:r>
              <a:rPr lang="zh-CN" altLang="en-US" sz="4800" b="1" dirty="0">
                <a:latin typeface="+mn-lt"/>
                <a:ea typeface="+mn-ea"/>
                <a:cs typeface="+mn-ea"/>
                <a:sym typeface="+mn-lt"/>
              </a:rPr>
              <a:t>空天地一体网络服务调度</a:t>
            </a:r>
            <a:endParaRPr lang="en-US" altLang="zh-CN" sz="4800" b="1" dirty="0">
              <a:latin typeface="+mn-lt"/>
              <a:ea typeface="+mn-ea"/>
              <a:cs typeface="+mn-ea"/>
              <a:sym typeface="+mn-lt"/>
            </a:endParaRPr>
          </a:p>
        </p:txBody>
      </p:sp>
      <p:sp>
        <p:nvSpPr>
          <p:cNvPr id="23556" name="TextBox 8">
            <a:extLst>
              <a:ext uri="{FF2B5EF4-FFF2-40B4-BE49-F238E27FC236}">
                <a16:creationId xmlns:a16="http://schemas.microsoft.com/office/drawing/2014/main" id="{B4CCD248-A848-48BB-8F7A-D2F5032773FD}"/>
              </a:ext>
            </a:extLst>
          </p:cNvPr>
          <p:cNvSpPr txBox="1">
            <a:spLocks noChangeArrowheads="1"/>
          </p:cNvSpPr>
          <p:nvPr/>
        </p:nvSpPr>
        <p:spPr bwMode="auto">
          <a:xfrm>
            <a:off x="6767439" y="5949280"/>
            <a:ext cx="2376561" cy="708025"/>
          </a:xfrm>
          <a:prstGeom prst="rect">
            <a:avLst/>
          </a:prstGeom>
          <a:noFill/>
          <a:ln>
            <a:noFill/>
          </a:ln>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eaLnBrk="1" hangingPunct="1">
              <a:lnSpc>
                <a:spcPct val="100000"/>
              </a:lnSpc>
              <a:spcBef>
                <a:spcPct val="0"/>
              </a:spcBef>
              <a:buClr>
                <a:schemeClr val="accent2"/>
              </a:buClr>
              <a:buFontTx/>
              <a:buNone/>
              <a:defRPr/>
            </a:pPr>
            <a:r>
              <a:rPr lang="zh-CN" altLang="en-US" sz="2000" b="1" dirty="0">
                <a:latin typeface="+mn-lt"/>
                <a:ea typeface="+mn-ea"/>
                <a:cs typeface="+mn-ea"/>
                <a:sym typeface="+mn-lt"/>
              </a:rPr>
              <a:t>报告人：贺靖超</a:t>
            </a:r>
            <a:endParaRPr lang="en-US" altLang="zh-CN" sz="2000" b="1" dirty="0">
              <a:latin typeface="+mn-lt"/>
              <a:ea typeface="+mn-ea"/>
              <a:cs typeface="+mn-ea"/>
              <a:sym typeface="+mn-lt"/>
            </a:endParaRPr>
          </a:p>
          <a:p>
            <a:pPr eaLnBrk="1" hangingPunct="1">
              <a:lnSpc>
                <a:spcPct val="100000"/>
              </a:lnSpc>
              <a:spcBef>
                <a:spcPct val="0"/>
              </a:spcBef>
              <a:buClr>
                <a:schemeClr val="accent2"/>
              </a:buClr>
              <a:buFontTx/>
              <a:buNone/>
              <a:defRPr/>
            </a:pPr>
            <a:r>
              <a:rPr lang="en-US" altLang="zh-CN" sz="2000" b="1" dirty="0">
                <a:latin typeface="+mn-lt"/>
                <a:ea typeface="+mn-ea"/>
                <a:cs typeface="+mn-ea"/>
                <a:sym typeface="+mn-lt"/>
              </a:rPr>
              <a:t>       --------UNIC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4" descr="a2">
            <a:extLst>
              <a:ext uri="{FF2B5EF4-FFF2-40B4-BE49-F238E27FC236}">
                <a16:creationId xmlns:a16="http://schemas.microsoft.com/office/drawing/2014/main" id="{067F2AC9-4BA1-4EFE-8718-5A664AB058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2">
            <a:extLst>
              <a:ext uri="{FF2B5EF4-FFF2-40B4-BE49-F238E27FC236}">
                <a16:creationId xmlns:a16="http://schemas.microsoft.com/office/drawing/2014/main" id="{81EBA881-6DF0-4A54-B760-7F7A409C4AFB}"/>
              </a:ext>
            </a:extLst>
          </p:cNvPr>
          <p:cNvSpPr txBox="1">
            <a:spLocks noChangeArrowheads="1"/>
          </p:cNvSpPr>
          <p:nvPr/>
        </p:nvSpPr>
        <p:spPr bwMode="auto">
          <a:xfrm>
            <a:off x="4140200" y="115888"/>
            <a:ext cx="4824413"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三、系统模型</a:t>
            </a:r>
            <a:endParaRPr lang="zh-CN" altLang="en-US" sz="1600" b="1" dirty="0">
              <a:solidFill>
                <a:srgbClr val="FFFF00"/>
              </a:solidFill>
              <a:latin typeface="+mn-lt"/>
              <a:ea typeface="+mn-ea"/>
              <a:cs typeface="+mn-ea"/>
              <a:sym typeface="+mn-lt"/>
            </a:endParaRPr>
          </a:p>
        </p:txBody>
      </p:sp>
      <p:sp>
        <p:nvSpPr>
          <p:cNvPr id="29700" name="文本框 2">
            <a:extLst>
              <a:ext uri="{FF2B5EF4-FFF2-40B4-BE49-F238E27FC236}">
                <a16:creationId xmlns:a16="http://schemas.microsoft.com/office/drawing/2014/main" id="{97818C89-F337-433E-8C63-F5D5CEFC891C}"/>
              </a:ext>
            </a:extLst>
          </p:cNvPr>
          <p:cNvSpPr txBox="1">
            <a:spLocks noChangeArrowheads="1"/>
          </p:cNvSpPr>
          <p:nvPr/>
        </p:nvSpPr>
        <p:spPr bwMode="auto">
          <a:xfrm>
            <a:off x="181460" y="957852"/>
            <a:ext cx="3856656" cy="523220"/>
          </a:xfrm>
          <a:prstGeom prst="rect">
            <a:avLst/>
          </a:prstGeom>
          <a:noFill/>
          <a:ln>
            <a:noFill/>
          </a:ln>
        </p:spPr>
        <p:txBody>
          <a:bodyPr wrap="square">
            <a:spAutoFit/>
          </a:bodyPr>
          <a:lstStyle>
            <a:lvl1pPr marL="2286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marL="0" lvl="1" indent="0">
              <a:lnSpc>
                <a:spcPct val="100000"/>
              </a:lnSpc>
              <a:spcBef>
                <a:spcPct val="0"/>
              </a:spcBef>
              <a:buFont typeface="Arial" panose="020B0604020202020204" pitchFamily="34" charset="0"/>
              <a:buNone/>
              <a:defRPr/>
            </a:pPr>
            <a:r>
              <a:rPr lang="zh-CN" altLang="en-US" sz="2800" b="1" dirty="0">
                <a:latin typeface="+mn-lt"/>
                <a:ea typeface="+mn-ea"/>
                <a:cs typeface="+mn-ea"/>
                <a:sym typeface="+mn-lt"/>
              </a:rPr>
              <a:t>主要要解决的问题：</a:t>
            </a:r>
            <a:endParaRPr lang="en-US" altLang="zh-CN" sz="2800" b="1" dirty="0">
              <a:latin typeface="+mn-lt"/>
              <a:ea typeface="+mn-ea"/>
              <a:cs typeface="+mn-ea"/>
              <a:sym typeface="+mn-lt"/>
            </a:endParaRPr>
          </a:p>
        </p:txBody>
      </p:sp>
      <p:pic>
        <p:nvPicPr>
          <p:cNvPr id="34821" name="图片 13">
            <a:extLst>
              <a:ext uri="{FF2B5EF4-FFF2-40B4-BE49-F238E27FC236}">
                <a16:creationId xmlns:a16="http://schemas.microsoft.com/office/drawing/2014/main" id="{2ACB3776-48EE-47CE-8643-4D1DB15E809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575" y="908050"/>
            <a:ext cx="4427538"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5" name="表格 15">
            <a:extLst>
              <a:ext uri="{FF2B5EF4-FFF2-40B4-BE49-F238E27FC236}">
                <a16:creationId xmlns:a16="http://schemas.microsoft.com/office/drawing/2014/main" id="{1EA8D0E6-7191-42F6-B562-BBEA2A63F1E2}"/>
              </a:ext>
            </a:extLst>
          </p:cNvPr>
          <p:cNvGraphicFramePr>
            <a:graphicFrameLocks noGrp="1" noChangeAspect="1"/>
          </p:cNvGraphicFramePr>
          <p:nvPr>
            <p:extLst>
              <p:ext uri="{D42A27DB-BD31-4B8C-83A1-F6EECF244321}">
                <p14:modId xmlns:p14="http://schemas.microsoft.com/office/powerpoint/2010/main" val="3899886511"/>
              </p:ext>
            </p:extLst>
          </p:nvPr>
        </p:nvGraphicFramePr>
        <p:xfrm>
          <a:off x="498401" y="4803606"/>
          <a:ext cx="8140700" cy="1906587"/>
        </p:xfrm>
        <a:graphic>
          <a:graphicData uri="http://schemas.openxmlformats.org/drawingml/2006/table">
            <a:tbl>
              <a:tblPr firstRow="1" bandRow="1">
                <a:tableStyleId>{F5AB1C69-6EDB-4FF4-983F-18BD219EF322}</a:tableStyleId>
              </a:tblPr>
              <a:tblGrid>
                <a:gridCol w="1666336">
                  <a:extLst>
                    <a:ext uri="{9D8B030D-6E8A-4147-A177-3AD203B41FA5}">
                      <a16:colId xmlns:a16="http://schemas.microsoft.com/office/drawing/2014/main" val="20000"/>
                    </a:ext>
                  </a:extLst>
                </a:gridCol>
                <a:gridCol w="6474364">
                  <a:extLst>
                    <a:ext uri="{9D8B030D-6E8A-4147-A177-3AD203B41FA5}">
                      <a16:colId xmlns:a16="http://schemas.microsoft.com/office/drawing/2014/main" val="20001"/>
                    </a:ext>
                  </a:extLst>
                </a:gridCol>
              </a:tblGrid>
              <a:tr h="518195">
                <a:tc>
                  <a:txBody>
                    <a:bodyPr/>
                    <a:lstStyle/>
                    <a:p>
                      <a:r>
                        <a:rPr lang="zh-CN" altLang="en-US" sz="1400" b="0" dirty="0">
                          <a:solidFill>
                            <a:srgbClr val="FF0000"/>
                          </a:solidFill>
                          <a:latin typeface="+mn-lt"/>
                          <a:ea typeface="+mn-ea"/>
                          <a:cs typeface="+mn-ea"/>
                          <a:sym typeface="+mn-lt"/>
                        </a:rPr>
                        <a:t>网络模型</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b="0" dirty="0">
                          <a:solidFill>
                            <a:schemeClr val="tx1"/>
                          </a:solidFill>
                          <a:latin typeface="+mn-lt"/>
                          <a:ea typeface="+mn-ea"/>
                          <a:cs typeface="+mn-ea"/>
                          <a:sym typeface="+mn-lt"/>
                        </a:rPr>
                        <a:t>以</a:t>
                      </a:r>
                      <a:r>
                        <a:rPr lang="zh-CN" altLang="en-US" sz="1400" b="0" dirty="0">
                          <a:solidFill>
                            <a:schemeClr val="accent2">
                              <a:lumMod val="75000"/>
                            </a:schemeClr>
                          </a:solidFill>
                          <a:latin typeface="+mn-lt"/>
                          <a:ea typeface="+mn-ea"/>
                          <a:cs typeface="+mn-ea"/>
                          <a:sym typeface="+mn-lt"/>
                        </a:rPr>
                        <a:t>过顶卫星</a:t>
                      </a:r>
                      <a:r>
                        <a:rPr lang="zh-CN" altLang="en-US" sz="1400" b="0" dirty="0">
                          <a:solidFill>
                            <a:schemeClr val="tx1"/>
                          </a:solidFill>
                          <a:latin typeface="+mn-lt"/>
                          <a:ea typeface="+mn-ea"/>
                          <a:cs typeface="+mn-ea"/>
                          <a:sym typeface="+mn-lt"/>
                        </a:rPr>
                        <a:t>为中央控制器的一个集中式网络场景，包含</a:t>
                      </a:r>
                      <a:r>
                        <a:rPr lang="zh-CN" altLang="en-US" sz="1400" b="0" dirty="0">
                          <a:solidFill>
                            <a:schemeClr val="accent2">
                              <a:lumMod val="75000"/>
                            </a:schemeClr>
                          </a:solidFill>
                          <a:latin typeface="+mn-lt"/>
                          <a:ea typeface="+mn-ea"/>
                          <a:cs typeface="+mn-ea"/>
                          <a:sym typeface="+mn-lt"/>
                        </a:rPr>
                        <a:t>基站、无人机</a:t>
                      </a:r>
                      <a:r>
                        <a:rPr lang="zh-CN" altLang="en-US" sz="1400" b="0" dirty="0">
                          <a:solidFill>
                            <a:schemeClr val="tx1"/>
                          </a:solidFill>
                          <a:latin typeface="+mn-lt"/>
                          <a:ea typeface="+mn-ea"/>
                          <a:cs typeface="+mn-ea"/>
                          <a:sym typeface="+mn-lt"/>
                        </a:rPr>
                        <a:t>（都支持通信、计算）两种基础通信设备。每个节点只能同时与一个目标进行收和发。</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04820">
                <a:tc>
                  <a:txBody>
                    <a:bodyPr/>
                    <a:lstStyle/>
                    <a:p>
                      <a:r>
                        <a:rPr lang="zh-CN" altLang="en-US" sz="1400" dirty="0">
                          <a:latin typeface="+mn-lt"/>
                          <a:ea typeface="+mn-ea"/>
                          <a:cs typeface="+mn-ea"/>
                          <a:sym typeface="+mn-lt"/>
                        </a:rPr>
                        <a:t>信道模型</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1400" dirty="0">
                          <a:latin typeface="+mn-lt"/>
                          <a:ea typeface="+mn-ea"/>
                          <a:cs typeface="+mn-ea"/>
                          <a:sym typeface="+mn-lt"/>
                        </a:rPr>
                        <a:t>UAV-</a:t>
                      </a:r>
                      <a:r>
                        <a:rPr lang="zh-CN" altLang="en-US" sz="1400" dirty="0">
                          <a:latin typeface="+mn-lt"/>
                          <a:ea typeface="+mn-ea"/>
                          <a:cs typeface="+mn-ea"/>
                          <a:sym typeface="+mn-lt"/>
                        </a:rPr>
                        <a:t>地面为瑞利信道、</a:t>
                      </a:r>
                      <a:r>
                        <a:rPr lang="en-US" altLang="zh-CN" sz="1400" dirty="0">
                          <a:latin typeface="+mn-lt"/>
                          <a:ea typeface="+mn-ea"/>
                          <a:cs typeface="+mn-ea"/>
                          <a:sym typeface="+mn-lt"/>
                        </a:rPr>
                        <a:t>UAV-UAV</a:t>
                      </a:r>
                      <a:r>
                        <a:rPr lang="zh-CN" altLang="en-US" sz="1400" dirty="0">
                          <a:latin typeface="+mn-lt"/>
                          <a:ea typeface="+mn-ea"/>
                          <a:cs typeface="+mn-ea"/>
                          <a:sym typeface="+mn-lt"/>
                        </a:rPr>
                        <a:t>为</a:t>
                      </a:r>
                      <a:r>
                        <a:rPr lang="en-US" altLang="zh-CN" sz="1400" dirty="0">
                          <a:latin typeface="+mn-lt"/>
                          <a:ea typeface="+mn-ea"/>
                          <a:cs typeface="+mn-ea"/>
                          <a:sym typeface="+mn-lt"/>
                        </a:rPr>
                        <a:t>AWGN</a:t>
                      </a:r>
                      <a:r>
                        <a:rPr lang="zh-CN" altLang="en-US" sz="1400" dirty="0">
                          <a:latin typeface="+mn-lt"/>
                          <a:ea typeface="+mn-ea"/>
                          <a:cs typeface="+mn-ea"/>
                          <a:sym typeface="+mn-lt"/>
                        </a:rPr>
                        <a:t>信道</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41786">
                <a:tc>
                  <a:txBody>
                    <a:bodyPr/>
                    <a:lstStyle/>
                    <a:p>
                      <a:r>
                        <a:rPr lang="zh-CN" altLang="en-US" sz="1400" dirty="0">
                          <a:solidFill>
                            <a:schemeClr val="tx1"/>
                          </a:solidFill>
                          <a:latin typeface="+mn-lt"/>
                          <a:ea typeface="+mn-ea"/>
                          <a:cs typeface="+mn-ea"/>
                          <a:sym typeface="+mn-lt"/>
                        </a:rPr>
                        <a:t>服务模型</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mn-lt"/>
                          <a:ea typeface="+mn-ea"/>
                          <a:cs typeface="+mn-ea"/>
                          <a:sym typeface="+mn-lt"/>
                        </a:rPr>
                        <a:t>所有服务是一条包含特定</a:t>
                      </a:r>
                      <a:r>
                        <a:rPr lang="en-US" altLang="zh-CN" sz="1400" dirty="0">
                          <a:latin typeface="+mn-lt"/>
                          <a:ea typeface="+mn-ea"/>
                          <a:cs typeface="+mn-ea"/>
                          <a:sym typeface="+mn-lt"/>
                        </a:rPr>
                        <a:t>VNF</a:t>
                      </a:r>
                      <a:r>
                        <a:rPr lang="zh-CN" altLang="en-US" sz="1400" dirty="0">
                          <a:latin typeface="+mn-lt"/>
                          <a:ea typeface="+mn-ea"/>
                          <a:cs typeface="+mn-ea"/>
                          <a:sym typeface="+mn-lt"/>
                        </a:rPr>
                        <a:t>的</a:t>
                      </a:r>
                      <a:r>
                        <a:rPr lang="en-US" altLang="zh-CN" sz="1400" dirty="0">
                          <a:latin typeface="+mn-lt"/>
                          <a:ea typeface="+mn-ea"/>
                          <a:cs typeface="+mn-ea"/>
                          <a:sym typeface="+mn-lt"/>
                        </a:rPr>
                        <a:t>SFC</a:t>
                      </a:r>
                      <a:r>
                        <a:rPr lang="zh-CN" altLang="en-US" sz="1400" dirty="0">
                          <a:latin typeface="+mn-lt"/>
                          <a:ea typeface="+mn-ea"/>
                          <a:cs typeface="+mn-ea"/>
                          <a:sym typeface="+mn-lt"/>
                        </a:rPr>
                        <a:t>，只有所有</a:t>
                      </a:r>
                      <a:r>
                        <a:rPr lang="en-US" altLang="zh-CN" sz="1400" dirty="0">
                          <a:latin typeface="+mn-lt"/>
                          <a:ea typeface="+mn-ea"/>
                          <a:cs typeface="+mn-ea"/>
                          <a:sym typeface="+mn-lt"/>
                        </a:rPr>
                        <a:t>VNF</a:t>
                      </a:r>
                      <a:r>
                        <a:rPr lang="zh-CN" altLang="en-US" sz="1400" dirty="0">
                          <a:latin typeface="+mn-lt"/>
                          <a:ea typeface="+mn-ea"/>
                          <a:cs typeface="+mn-ea"/>
                          <a:sym typeface="+mn-lt"/>
                        </a:rPr>
                        <a:t>完成并网络的服务到达率服从泊松分布，请求用户在网络中随机选择。</a:t>
                      </a:r>
                      <a:endParaRPr lang="en-US" altLang="zh-CN" sz="1400" dirty="0">
                        <a:latin typeface="+mn-lt"/>
                        <a:ea typeface="+mn-ea"/>
                        <a:cs typeface="+mn-ea"/>
                        <a:sym typeface="+mn-lt"/>
                      </a:endParaRP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541786">
                <a:tc>
                  <a:txBody>
                    <a:bodyPr/>
                    <a:lstStyle/>
                    <a:p>
                      <a:r>
                        <a:rPr lang="zh-CN" altLang="en-US" sz="1400" dirty="0">
                          <a:latin typeface="+mn-lt"/>
                          <a:ea typeface="+mn-ea"/>
                          <a:cs typeface="+mn-ea"/>
                          <a:sym typeface="+mn-lt"/>
                        </a:rPr>
                        <a:t>设计目标</a:t>
                      </a: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latin typeface="+mn-lt"/>
                          <a:ea typeface="+mn-ea"/>
                          <a:cs typeface="+mn-ea"/>
                          <a:sym typeface="+mn-lt"/>
                        </a:rPr>
                        <a:t>无人机网络既能</a:t>
                      </a:r>
                      <a:r>
                        <a:rPr lang="zh-CN" altLang="en-US" sz="1400" dirty="0">
                          <a:solidFill>
                            <a:srgbClr val="FF0000"/>
                          </a:solidFill>
                          <a:latin typeface="+mn-lt"/>
                          <a:ea typeface="+mn-ea"/>
                          <a:cs typeface="+mn-ea"/>
                          <a:sym typeface="+mn-lt"/>
                        </a:rPr>
                        <a:t>独立运行于野外</a:t>
                      </a:r>
                      <a:r>
                        <a:rPr lang="zh-CN" altLang="en-US" sz="1400" dirty="0">
                          <a:latin typeface="+mn-lt"/>
                          <a:ea typeface="+mn-ea"/>
                          <a:cs typeface="+mn-ea"/>
                          <a:sym typeface="+mn-lt"/>
                        </a:rPr>
                        <a:t>，也能作为补充扩展热点地区的网络容量。</a:t>
                      </a:r>
                      <a:endParaRPr lang="en-US" altLang="zh-CN" sz="1400" dirty="0">
                        <a:latin typeface="+mn-lt"/>
                        <a:ea typeface="+mn-ea"/>
                        <a:cs typeface="+mn-ea"/>
                        <a:sym typeface="+mn-lt"/>
                      </a:endParaRPr>
                    </a:p>
                  </a:txBody>
                  <a:tcPr marL="91432" marR="91432" marT="45723" marB="4572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9" name="文本框 8">
            <a:extLst>
              <a:ext uri="{FF2B5EF4-FFF2-40B4-BE49-F238E27FC236}">
                <a16:creationId xmlns:a16="http://schemas.microsoft.com/office/drawing/2014/main" id="{55F1A9AF-06B0-406B-A06D-12B9CF5C790D}"/>
              </a:ext>
            </a:extLst>
          </p:cNvPr>
          <p:cNvSpPr txBox="1"/>
          <p:nvPr/>
        </p:nvSpPr>
        <p:spPr>
          <a:xfrm>
            <a:off x="427559" y="1628800"/>
            <a:ext cx="3542816" cy="2523768"/>
          </a:xfrm>
          <a:prstGeom prst="rect">
            <a:avLst/>
          </a:prstGeom>
          <a:noFill/>
        </p:spPr>
        <p:txBody>
          <a:bodyPr wrap="square">
            <a:spAutoFit/>
          </a:bodyPr>
          <a:lstStyle/>
          <a:p>
            <a:pPr marL="0" lvl="1" indent="0">
              <a:lnSpc>
                <a:spcPct val="100000"/>
              </a:lnSpc>
              <a:spcBef>
                <a:spcPct val="0"/>
              </a:spcBef>
              <a:buFont typeface="Arial" panose="020B0604020202020204" pitchFamily="34" charset="0"/>
              <a:buNone/>
              <a:defRPr/>
            </a:pPr>
            <a:r>
              <a:rPr lang="en-US" altLang="zh-CN" sz="2000" b="1" dirty="0">
                <a:latin typeface="+mn-lt"/>
                <a:ea typeface="+mn-ea"/>
                <a:cs typeface="+mn-ea"/>
                <a:sym typeface="+mn-lt"/>
              </a:rPr>
              <a:t>1. </a:t>
            </a:r>
            <a:r>
              <a:rPr lang="zh-CN" altLang="en-US" sz="2000" dirty="0">
                <a:latin typeface="+mn-lt"/>
                <a:ea typeface="+mn-ea"/>
                <a:cs typeface="+mn-ea"/>
                <a:sym typeface="+mn-lt"/>
              </a:rPr>
              <a:t>无人机网络通信机制的设计</a:t>
            </a:r>
            <a:endParaRPr lang="en-US" altLang="zh-CN" sz="2000" dirty="0">
              <a:latin typeface="+mn-lt"/>
              <a:ea typeface="+mn-ea"/>
              <a:cs typeface="+mn-ea"/>
              <a:sym typeface="+mn-lt"/>
            </a:endParaRPr>
          </a:p>
          <a:p>
            <a:pPr marL="432000" lvl="1" indent="457200">
              <a:lnSpc>
                <a:spcPct val="100000"/>
              </a:lnSpc>
              <a:spcBef>
                <a:spcPct val="0"/>
              </a:spcBef>
              <a:buFont typeface="Arial" panose="020B0604020202020204" pitchFamily="34" charset="0"/>
              <a:buNone/>
              <a:defRPr/>
            </a:pPr>
            <a:r>
              <a:rPr lang="zh-CN" altLang="en-US" dirty="0">
                <a:latin typeface="+mn-lt"/>
                <a:ea typeface="+mn-ea"/>
                <a:cs typeface="+mn-ea"/>
                <a:sym typeface="+mn-lt"/>
              </a:rPr>
              <a:t>无人机之间共享频谱资源，实时监测各区域各频段干扰情况进行优化</a:t>
            </a:r>
            <a:endParaRPr lang="en-US" altLang="zh-CN" dirty="0">
              <a:latin typeface="+mn-lt"/>
              <a:ea typeface="+mn-ea"/>
              <a:cs typeface="+mn-ea"/>
              <a:sym typeface="+mn-lt"/>
            </a:endParaRPr>
          </a:p>
          <a:p>
            <a:pPr marL="432000" lvl="1" indent="457200">
              <a:lnSpc>
                <a:spcPct val="100000"/>
              </a:lnSpc>
              <a:spcBef>
                <a:spcPct val="0"/>
              </a:spcBef>
              <a:buFont typeface="Arial" panose="020B0604020202020204" pitchFamily="34" charset="0"/>
              <a:buNone/>
              <a:defRPr/>
            </a:pPr>
            <a:endParaRPr lang="en-US" altLang="zh-CN" dirty="0">
              <a:latin typeface="+mn-lt"/>
              <a:ea typeface="+mn-ea"/>
              <a:cs typeface="+mn-ea"/>
              <a:sym typeface="+mn-lt"/>
            </a:endParaRPr>
          </a:p>
          <a:p>
            <a:pPr marL="0" lvl="1" indent="0">
              <a:lnSpc>
                <a:spcPct val="100000"/>
              </a:lnSpc>
              <a:spcBef>
                <a:spcPts val="600"/>
              </a:spcBef>
              <a:buFont typeface="Arial" panose="020B0604020202020204" pitchFamily="34" charset="0"/>
              <a:buNone/>
              <a:defRPr/>
            </a:pPr>
            <a:r>
              <a:rPr lang="en-US" altLang="zh-CN" sz="2000" dirty="0">
                <a:latin typeface="+mn-lt"/>
                <a:ea typeface="+mn-ea"/>
                <a:cs typeface="+mn-ea"/>
                <a:sym typeface="+mn-lt"/>
              </a:rPr>
              <a:t>2. SFC</a:t>
            </a:r>
            <a:r>
              <a:rPr lang="zh-CN" altLang="en-US" sz="2000" dirty="0">
                <a:latin typeface="+mn-lt"/>
                <a:ea typeface="+mn-ea"/>
                <a:cs typeface="+mn-ea"/>
                <a:sym typeface="+mn-lt"/>
              </a:rPr>
              <a:t>的编排与调度</a:t>
            </a:r>
            <a:endParaRPr lang="en-US" altLang="zh-CN" sz="2000" dirty="0">
              <a:latin typeface="+mn-lt"/>
              <a:ea typeface="+mn-ea"/>
              <a:cs typeface="+mn-ea"/>
              <a:sym typeface="+mn-lt"/>
            </a:endParaRPr>
          </a:p>
          <a:p>
            <a:pPr marL="432000" lvl="1" indent="457200">
              <a:lnSpc>
                <a:spcPct val="100000"/>
              </a:lnSpc>
              <a:spcBef>
                <a:spcPts val="600"/>
              </a:spcBef>
              <a:buFont typeface="Arial" panose="020B0604020202020204" pitchFamily="34" charset="0"/>
              <a:buNone/>
              <a:defRPr/>
            </a:pPr>
            <a:r>
              <a:rPr lang="zh-CN" altLang="en-US" sz="1800" dirty="0">
                <a:latin typeface="+mn-lt"/>
                <a:ea typeface="+mn-ea"/>
                <a:cs typeface="+mn-ea"/>
                <a:sym typeface="+mn-lt"/>
              </a:rPr>
              <a:t>设计适应于动态网络的多服务耦合与资源调度机制</a:t>
            </a:r>
            <a:endParaRPr lang="zh-CN" altLang="en-US" dirty="0">
              <a:latin typeface="+mn-lt"/>
              <a:ea typeface="+mn-ea"/>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4" descr="a2">
            <a:extLst>
              <a:ext uri="{FF2B5EF4-FFF2-40B4-BE49-F238E27FC236}">
                <a16:creationId xmlns:a16="http://schemas.microsoft.com/office/drawing/2014/main" id="{E5B0B742-97D5-41F6-B0CF-7AC45A5ED4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Rectangle 2">
            <a:extLst>
              <a:ext uri="{FF2B5EF4-FFF2-40B4-BE49-F238E27FC236}">
                <a16:creationId xmlns:a16="http://schemas.microsoft.com/office/drawing/2014/main" id="{E0CBE2DD-6CD2-4D40-A592-942F88BC4E6C}"/>
              </a:ext>
            </a:extLst>
          </p:cNvPr>
          <p:cNvSpPr txBox="1">
            <a:spLocks noChangeArrowheads="1"/>
          </p:cNvSpPr>
          <p:nvPr/>
        </p:nvSpPr>
        <p:spPr bwMode="auto">
          <a:xfrm>
            <a:off x="3779838" y="117475"/>
            <a:ext cx="6923087"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3600" b="1" dirty="0">
                <a:solidFill>
                  <a:srgbClr val="FFFF00"/>
                </a:solidFill>
                <a:latin typeface="+mn-lt"/>
                <a:ea typeface="+mn-ea"/>
                <a:cs typeface="+mn-ea"/>
                <a:sym typeface="+mn-lt"/>
              </a:rPr>
              <a:t>问题建模</a:t>
            </a:r>
            <a:endParaRPr lang="zh-CN" altLang="en-US" sz="1600" b="1" dirty="0">
              <a:solidFill>
                <a:srgbClr val="FFFF00"/>
              </a:solidFill>
              <a:latin typeface="+mn-lt"/>
              <a:ea typeface="+mn-ea"/>
              <a:cs typeface="+mn-ea"/>
              <a:sym typeface="+mn-lt"/>
            </a:endParaRPr>
          </a:p>
        </p:txBody>
      </p:sp>
      <p:sp>
        <p:nvSpPr>
          <p:cNvPr id="36868" name="文本框 4">
            <a:extLst>
              <a:ext uri="{FF2B5EF4-FFF2-40B4-BE49-F238E27FC236}">
                <a16:creationId xmlns:a16="http://schemas.microsoft.com/office/drawing/2014/main" id="{FD23B66F-A2FC-466B-9EC3-5785F0879990}"/>
              </a:ext>
            </a:extLst>
          </p:cNvPr>
          <p:cNvSpPr txBox="1">
            <a:spLocks noChangeArrowheads="1"/>
          </p:cNvSpPr>
          <p:nvPr/>
        </p:nvSpPr>
        <p:spPr bwMode="auto">
          <a:xfrm>
            <a:off x="487363" y="1323975"/>
            <a:ext cx="75612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600" dirty="0">
                <a:latin typeface="+mn-lt"/>
                <a:ea typeface="+mn-ea"/>
                <a:cs typeface="+mn-ea"/>
                <a:sym typeface="+mn-lt"/>
              </a:rPr>
              <a:t>本问题基于网络运营者的角度，以网络运营商的收益（主要与不同种类服务和对应服务完成情况有关），和网络运营成本为主要组成。</a:t>
            </a:r>
            <a:endParaRPr lang="en-US" altLang="zh-CN" sz="1600" dirty="0">
              <a:latin typeface="+mn-lt"/>
              <a:ea typeface="+mn-ea"/>
              <a:cs typeface="+mn-ea"/>
              <a:sym typeface="+mn-lt"/>
            </a:endParaRPr>
          </a:p>
        </p:txBody>
      </p:sp>
      <p:sp>
        <p:nvSpPr>
          <p:cNvPr id="6" name="文本框 2">
            <a:extLst>
              <a:ext uri="{FF2B5EF4-FFF2-40B4-BE49-F238E27FC236}">
                <a16:creationId xmlns:a16="http://schemas.microsoft.com/office/drawing/2014/main" id="{651DFE36-07E9-4007-8DA6-6421DC1CDE6F}"/>
              </a:ext>
            </a:extLst>
          </p:cNvPr>
          <p:cNvSpPr txBox="1">
            <a:spLocks noChangeArrowheads="1"/>
          </p:cNvSpPr>
          <p:nvPr/>
        </p:nvSpPr>
        <p:spPr bwMode="auto">
          <a:xfrm>
            <a:off x="-312738" y="947738"/>
            <a:ext cx="7543801" cy="400050"/>
          </a:xfrm>
          <a:prstGeom prst="rect">
            <a:avLst/>
          </a:prstGeom>
          <a:noFill/>
          <a:ln>
            <a:noFill/>
          </a:ln>
        </p:spPr>
        <p:txBody>
          <a:bodyPr>
            <a:spAutoFit/>
          </a:bodyPr>
          <a:lstStyle>
            <a:lvl1pPr marL="2286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lvl="1">
              <a:lnSpc>
                <a:spcPct val="100000"/>
              </a:lnSpc>
              <a:spcBef>
                <a:spcPct val="0"/>
              </a:spcBef>
              <a:buFont typeface="Arial" panose="020B0604020202020204" pitchFamily="34" charset="0"/>
              <a:buNone/>
              <a:defRPr/>
            </a:pPr>
            <a:r>
              <a:rPr lang="zh-CN" altLang="en-US" sz="2000" b="1" dirty="0">
                <a:latin typeface="+mn-lt"/>
                <a:ea typeface="+mn-ea"/>
                <a:cs typeface="+mn-ea"/>
                <a:sym typeface="+mn-lt"/>
              </a:rPr>
              <a:t>问题建模：</a:t>
            </a:r>
            <a:endParaRPr lang="en-US" altLang="zh-CN" sz="2000" b="1" dirty="0">
              <a:latin typeface="+mn-lt"/>
              <a:ea typeface="+mn-ea"/>
              <a:cs typeface="+mn-ea"/>
              <a:sym typeface="+mn-lt"/>
            </a:endParaRPr>
          </a:p>
        </p:txBody>
      </p:sp>
      <p:sp>
        <p:nvSpPr>
          <p:cNvPr id="10" name="Rectangle 12">
            <a:extLst>
              <a:ext uri="{FF2B5EF4-FFF2-40B4-BE49-F238E27FC236}">
                <a16:creationId xmlns:a16="http://schemas.microsoft.com/office/drawing/2014/main" id="{CE042BFC-DB8E-47FA-B3D2-9E8E8DDBF282}"/>
              </a:ext>
            </a:extLst>
          </p:cNvPr>
          <p:cNvSpPr>
            <a:spLocks noChangeArrowheads="1"/>
          </p:cNvSpPr>
          <p:nvPr/>
        </p:nvSpPr>
        <p:spPr bwMode="auto">
          <a:xfrm>
            <a:off x="899592" y="2121137"/>
            <a:ext cx="3004655" cy="338554"/>
          </a:xfrm>
          <a:prstGeom prst="rect">
            <a:avLst/>
          </a:prstGeom>
          <a:noFill/>
          <a:ln>
            <a:noFill/>
          </a:ln>
          <a:effectLst>
            <a:prstShdw prst="shdw12">
              <a:schemeClr val="accent1">
                <a:gamma/>
                <a:shade val="60000"/>
                <a:invGamma/>
                <a:alpha val="50000"/>
              </a:schemeClr>
            </a:prstShdw>
          </a:effectLst>
        </p:spPr>
        <p:txBody>
          <a:bodyPr wrap="square" anchor="ctr">
            <a:spAutoFit/>
          </a:bodyPr>
          <a:lstStyle>
            <a:lvl1pPr>
              <a:tabLst>
                <a:tab pos="1228725" algn="l"/>
              </a:tabLst>
              <a:defRPr>
                <a:solidFill>
                  <a:schemeClr val="tx1"/>
                </a:solidFill>
                <a:latin typeface="Arial" panose="020B0604020202020204" pitchFamily="34" charset="0"/>
                <a:ea typeface="宋体" panose="02010600030101010101" pitchFamily="2" charset="-122"/>
              </a:defRPr>
            </a:lvl1pPr>
            <a:lvl2pPr>
              <a:tabLst>
                <a:tab pos="1228725" algn="l"/>
              </a:tabLst>
              <a:defRPr>
                <a:solidFill>
                  <a:schemeClr val="tx1"/>
                </a:solidFill>
                <a:latin typeface="Arial" panose="020B0604020202020204" pitchFamily="34" charset="0"/>
                <a:ea typeface="宋体" panose="02010600030101010101" pitchFamily="2" charset="-122"/>
              </a:defRPr>
            </a:lvl2pPr>
            <a:lvl3pPr>
              <a:tabLst>
                <a:tab pos="1228725" algn="l"/>
              </a:tabLst>
              <a:defRPr>
                <a:solidFill>
                  <a:schemeClr val="tx1"/>
                </a:solidFill>
                <a:latin typeface="Arial" panose="020B0604020202020204" pitchFamily="34" charset="0"/>
                <a:ea typeface="宋体" panose="02010600030101010101" pitchFamily="2" charset="-122"/>
              </a:defRPr>
            </a:lvl3pPr>
            <a:lvl4pPr>
              <a:tabLst>
                <a:tab pos="1228725" algn="l"/>
              </a:tabLst>
              <a:defRPr>
                <a:solidFill>
                  <a:schemeClr val="tx1"/>
                </a:solidFill>
                <a:latin typeface="Arial" panose="020B0604020202020204" pitchFamily="34" charset="0"/>
                <a:ea typeface="宋体" panose="02010600030101010101" pitchFamily="2" charset="-122"/>
              </a:defRPr>
            </a:lvl4pPr>
            <a:lvl5pPr>
              <a:tabLst>
                <a:tab pos="1228725" algn="l"/>
              </a:tabLst>
              <a:defRPr>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tabLst>
                <a:tab pos="1228725" algn="l"/>
              </a:tabLst>
              <a:defRPr>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tabLst>
                <a:tab pos="1228725" algn="l"/>
              </a:tabLst>
              <a:defRPr>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tabLst>
                <a:tab pos="1228725" algn="l"/>
              </a:tabLst>
              <a:defRPr>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tabLst>
                <a:tab pos="1228725" algn="l"/>
              </a:tabLst>
              <a:defRPr>
                <a:solidFill>
                  <a:schemeClr val="tx1"/>
                </a:solidFill>
                <a:latin typeface="Arial" panose="020B0604020202020204" pitchFamily="34" charset="0"/>
                <a:ea typeface="宋体" panose="02010600030101010101" pitchFamily="2" charset="-122"/>
              </a:defRPr>
            </a:lvl9pPr>
          </a:lstStyle>
          <a:p>
            <a:pPr>
              <a:defRPr/>
            </a:pPr>
            <a:r>
              <a:rPr lang="en-US" altLang="zh-CN" sz="1600" b="1" dirty="0">
                <a:latin typeface="+mn-lt"/>
                <a:ea typeface="+mn-ea"/>
                <a:cs typeface="+mn-ea"/>
                <a:sym typeface="+mn-lt"/>
              </a:rPr>
              <a:t>Maximize: P=R-C</a:t>
            </a:r>
            <a:endParaRPr lang="en-US" altLang="zh-CN" sz="1600" dirty="0">
              <a:latin typeface="+mn-lt"/>
              <a:ea typeface="+mn-ea"/>
              <a:cs typeface="+mn-ea"/>
              <a:sym typeface="+mn-lt"/>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F3B53093-B7B8-4415-9E33-B53C996ABF2A}"/>
                  </a:ext>
                </a:extLst>
              </p:cNvPr>
              <p:cNvSpPr txBox="1"/>
              <p:nvPr/>
            </p:nvSpPr>
            <p:spPr>
              <a:xfrm>
                <a:off x="649795" y="2643653"/>
                <a:ext cx="7766385" cy="113473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ea typeface="+mn-ea"/>
                          <a:cs typeface="+mn-ea"/>
                          <a:sym typeface="+mn-lt"/>
                        </a:rPr>
                        <m:t>𝑅</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𝑞</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𝑄</m:t>
                          </m:r>
                        </m:sub>
                      </m:sSub>
                      <m:r>
                        <a:rPr lang="en-US" altLang="zh-CN" sz="1400">
                          <a:latin typeface="Cambria Math" panose="02040503050406030204" pitchFamily="18" charset="0"/>
                          <a:ea typeface="+mn-ea"/>
                          <a:cs typeface="+mn-ea"/>
                          <a:sym typeface="+mn-lt"/>
                        </a:rPr>
                        <m:t> </m:t>
                      </m:r>
                      <m:d>
                        <m:dPr>
                          <m:ctrlPr>
                            <a:rPr lang="zh-CN" altLang="zh-CN" sz="1400" i="1">
                              <a:latin typeface="Cambria Math" panose="02040503050406030204" pitchFamily="18" charset="0"/>
                              <a:ea typeface="+mn-ea"/>
                              <a:cs typeface="+mn-ea"/>
                              <a:sym typeface="+mn-lt"/>
                            </a:rPr>
                          </m:ctrlPr>
                        </m:dPr>
                        <m:e>
                          <m:f>
                            <m:fPr>
                              <m:ctrlPr>
                                <a:rPr lang="zh-CN" altLang="zh-CN" sz="1400" i="1">
                                  <a:latin typeface="Cambria Math" panose="02040503050406030204" pitchFamily="18" charset="0"/>
                                  <a:ea typeface="+mn-ea"/>
                                  <a:cs typeface="+mn-ea"/>
                                  <a:sym typeface="+mn-lt"/>
                                </a:rPr>
                              </m:ctrlPr>
                            </m:fPr>
                            <m:num>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𝑞</m:t>
                                  </m:r>
                                </m:sub>
                              </m:sSub>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𝑑</m:t>
                                  </m:r>
                                </m:e>
                                <m:sub>
                                  <m:r>
                                    <a:rPr lang="en-US" altLang="zh-CN" sz="1400" i="1">
                                      <a:latin typeface="Cambria Math" panose="02040503050406030204" pitchFamily="18" charset="0"/>
                                      <a:ea typeface="+mn-ea"/>
                                      <a:cs typeface="+mn-ea"/>
                                      <a:sym typeface="+mn-lt"/>
                                    </a:rPr>
                                    <m:t>𝑞</m:t>
                                  </m:r>
                                </m:sub>
                              </m:sSub>
                              <m:r>
                                <a:rPr lang="en-US" altLang="zh-CN" sz="1400" i="1">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cs typeface="+mn-ea"/>
                                      <a:sym typeface="+mn-lt"/>
                                    </a:rPr>
                                  </m:ctrlPr>
                                </m:sSubPr>
                                <m:e>
                                  <m:r>
                                    <a:rPr lang="en-US" altLang="zh-CN" sz="1400" i="1">
                                      <a:latin typeface="Cambria Math" panose="02040503050406030204" pitchFamily="18" charset="0"/>
                                      <a:cs typeface="+mn-ea"/>
                                      <a:sym typeface="+mn-lt"/>
                                    </a:rPr>
                                    <m:t>𝑑</m:t>
                                  </m:r>
                                </m:e>
                                <m:sub>
                                  <m:r>
                                    <m:rPr>
                                      <m:sty m:val="p"/>
                                    </m:rPr>
                                    <a:rPr lang="en-US" altLang="zh-CN" sz="1400" i="1" smtClean="0">
                                      <a:latin typeface="Cambria Math" panose="02040503050406030204" pitchFamily="18" charset="0"/>
                                      <a:cs typeface="+mn-ea"/>
                                      <a:sym typeface="+mn-lt"/>
                                    </a:rPr>
                                    <m:t>i</m:t>
                                  </m:r>
                                </m:sub>
                              </m:sSub>
                            </m:num>
                            <m:den>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𝑑</m:t>
                                  </m:r>
                                </m:e>
                                <m:sub>
                                  <m:r>
                                    <a:rPr lang="en-US" altLang="zh-CN" sz="1400" i="1">
                                      <a:latin typeface="Cambria Math" panose="02040503050406030204" pitchFamily="18" charset="0"/>
                                      <a:ea typeface="+mn-ea"/>
                                      <a:cs typeface="+mn-ea"/>
                                      <a:sym typeface="+mn-lt"/>
                                    </a:rPr>
                                    <m:t>𝑞</m:t>
                                  </m:r>
                                </m:sub>
                              </m:sSub>
                            </m:den>
                          </m:f>
                          <m:sSub>
                            <m:sSubPr>
                              <m:ctrlPr>
                                <a:rPr lang="zh-CN" altLang="zh-CN" sz="1400" i="1">
                                  <a:latin typeface="Cambria Math" panose="02040503050406030204" pitchFamily="18" charset="0"/>
                                  <a:cs typeface="+mn-ea"/>
                                  <a:sym typeface="+mn-lt"/>
                                </a:rPr>
                              </m:ctrlPr>
                            </m:sSubPr>
                            <m:e>
                              <m:r>
                                <a:rPr lang="en-US" altLang="zh-CN" sz="1400" i="1">
                                  <a:latin typeface="Cambria Math" panose="02040503050406030204" pitchFamily="18" charset="0"/>
                                  <a:cs typeface="+mn-ea"/>
                                  <a:sym typeface="+mn-lt"/>
                                </a:rPr>
                                <m:t>𝑑</m:t>
                              </m:r>
                            </m:e>
                            <m:sub>
                              <m:r>
                                <a:rPr lang="en-US" altLang="zh-CN" sz="1400" i="1">
                                  <a:latin typeface="Cambria Math" panose="02040503050406030204" pitchFamily="18" charset="0"/>
                                  <a:cs typeface="+mn-ea"/>
                                  <a:sym typeface="+mn-lt"/>
                                </a:rPr>
                                <m:t>𝑞</m:t>
                              </m:r>
                            </m:sub>
                          </m:sSub>
                        </m:e>
                      </m:d>
                      <m:sSub>
                        <m:sSubPr>
                          <m:ctrlPr>
                            <a:rPr lang="zh-CN" altLang="zh-CN" sz="1400" i="1">
                              <a:latin typeface="Cambria Math" panose="02040503050406030204" pitchFamily="18" charset="0"/>
                              <a:ea typeface="+mn-ea"/>
                              <a:cs typeface="+mn-ea"/>
                              <a:sym typeface="+mn-lt"/>
                            </a:rPr>
                          </m:ctrlPr>
                        </m:sSubPr>
                        <m:e>
                          <m:r>
                            <a:rPr lang="en-US" altLang="zh-CN" sz="1400" b="0" i="1" smtClean="0">
                              <a:latin typeface="Cambria Math" panose="02040503050406030204" pitchFamily="18" charset="0"/>
                              <a:ea typeface="+mn-ea"/>
                              <a:cs typeface="+mn-ea"/>
                              <a:sym typeface="+mn-lt"/>
                            </a:rPr>
                            <m:t>𝑧</m:t>
                          </m:r>
                        </m:e>
                        <m:sub>
                          <m:r>
                            <a:rPr lang="en-US" altLang="zh-CN" sz="1400" i="1">
                              <a:latin typeface="Cambria Math" panose="02040503050406030204" pitchFamily="18" charset="0"/>
                              <a:ea typeface="+mn-ea"/>
                              <a:cs typeface="+mn-ea"/>
                              <a:sym typeface="+mn-lt"/>
                            </a:rPr>
                            <m:t>𝑞</m:t>
                          </m:r>
                        </m:sub>
                      </m:sSub>
                    </m:oMath>
                  </m:oMathPara>
                </a14:m>
                <a:endParaRPr lang="en-US" altLang="zh-CN" sz="1400" i="1" dirty="0">
                  <a:latin typeface="+mn-lt"/>
                  <a:ea typeface="+mn-ea"/>
                  <a:cs typeface="+mn-ea"/>
                  <a:sym typeface="+mn-lt"/>
                </a:endParaRPr>
              </a:p>
              <a:p>
                <a14:m>
                  <m:oMath xmlns:m="http://schemas.openxmlformats.org/officeDocument/2006/math">
                    <m:d>
                      <m:dPr>
                        <m:endChr m:val=""/>
                        <m:ctrlPr>
                          <a:rPr lang="zh-CN" altLang="zh-CN" sz="1400" i="1">
                            <a:latin typeface="Cambria Math" panose="02040503050406030204" pitchFamily="18" charset="0"/>
                            <a:ea typeface="+mn-ea"/>
                            <a:cs typeface="+mn-ea"/>
                            <a:sym typeface="+mn-lt"/>
                          </a:rPr>
                        </m:ctrlPr>
                      </m:dPr>
                      <m:e>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𝑍</m:t>
                            </m:r>
                          </m:e>
                          <m:sub>
                            <m:r>
                              <a:rPr lang="en-US" altLang="zh-CN" sz="1400" i="1">
                                <a:latin typeface="Cambria Math" panose="02040503050406030204" pitchFamily="18" charset="0"/>
                                <a:ea typeface="+mn-ea"/>
                                <a:cs typeface="+mn-ea"/>
                                <a:sym typeface="+mn-lt"/>
                              </a:rPr>
                              <m:t>𝑞</m:t>
                            </m:r>
                          </m:sub>
                        </m:sSub>
                      </m:e>
                    </m:d>
                  </m:oMath>
                </a14:m>
                <a:r>
                  <a:rPr lang="zh-CN" altLang="zh-CN" sz="1400" dirty="0">
                    <a:latin typeface="+mn-lt"/>
                    <a:ea typeface="+mn-ea"/>
                    <a:cs typeface="+mn-ea"/>
                    <a:sym typeface="+mn-lt"/>
                  </a:rPr>
                  <a:t>为是否完成服务 </a:t>
                </a:r>
                <a14:m>
                  <m:oMath xmlns:m="http://schemas.openxmlformats.org/officeDocument/2006/math">
                    <m:r>
                      <a:rPr lang="en-US" altLang="zh-CN" sz="1400" i="1">
                        <a:latin typeface="Cambria Math" panose="02040503050406030204" pitchFamily="18" charset="0"/>
                        <a:ea typeface="+mn-ea"/>
                        <a:cs typeface="+mn-ea"/>
                        <a:sym typeface="+mn-lt"/>
                      </a:rPr>
                      <m:t>𝑞</m:t>
                    </m:r>
                    <m:r>
                      <a:rPr lang="en-US" altLang="zh-CN" sz="1400">
                        <a:latin typeface="Cambria Math" panose="02040503050406030204" pitchFamily="18" charset="0"/>
                        <a:ea typeface="+mn-ea"/>
                        <a:cs typeface="+mn-ea"/>
                        <a:sym typeface="+mn-lt"/>
                      </a:rPr>
                      <m:t>,</m:t>
                    </m:r>
                    <m:box>
                      <m:boxPr>
                        <m:ctrlPr>
                          <a:rPr lang="zh-CN" altLang="zh-CN" sz="1400" i="1">
                            <a:latin typeface="Cambria Math" panose="02040503050406030204" pitchFamily="18" charset="0"/>
                            <a:ea typeface="+mn-ea"/>
                            <a:cs typeface="+mn-ea"/>
                            <a:sym typeface="+mn-lt"/>
                          </a:rPr>
                        </m:ctrlPr>
                      </m:boxPr>
                      <m:e>
                        <m:r>
                          <a:rPr lang="en-US" altLang="zh-CN" sz="1400">
                            <a:latin typeface="Cambria Math" panose="02040503050406030204" pitchFamily="18" charset="0"/>
                            <a:ea typeface="+mn-ea"/>
                            <a:cs typeface="+mn-ea"/>
                            <a:sym typeface="+mn-lt"/>
                          </a:rPr>
                          <m:t> </m:t>
                        </m:r>
                      </m:e>
                    </m:box>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𝑍</m:t>
                        </m:r>
                      </m:e>
                      <m:sub>
                        <m:r>
                          <a:rPr lang="en-US" altLang="zh-CN" sz="1400" i="1">
                            <a:latin typeface="Cambria Math" panose="02040503050406030204" pitchFamily="18" charset="0"/>
                            <a:ea typeface="+mn-ea"/>
                            <a:cs typeface="+mn-ea"/>
                            <a:sym typeface="+mn-lt"/>
                          </a:rPr>
                          <m:t>𝑞</m:t>
                        </m:r>
                      </m:sub>
                    </m:sSub>
                    <m:r>
                      <a:rPr lang="en-US" altLang="zh-CN" sz="1400">
                        <a:latin typeface="Cambria Math" panose="02040503050406030204" pitchFamily="18" charset="0"/>
                        <a:ea typeface="+mn-ea"/>
                        <a:cs typeface="+mn-ea"/>
                        <a:sym typeface="+mn-lt"/>
                      </a:rPr>
                      <m:t>=1</m:t>
                    </m:r>
                  </m:oMath>
                </a14:m>
                <a:r>
                  <a:rPr lang="zh-CN" altLang="zh-CN" sz="1400" dirty="0">
                    <a:latin typeface="+mn-lt"/>
                    <a:ea typeface="+mn-ea"/>
                    <a:cs typeface="+mn-ea"/>
                    <a:sym typeface="+mn-lt"/>
                  </a:rPr>
                  <a:t>则为完成</a:t>
                </a:r>
                <a:r>
                  <a:rPr lang="en-US" altLang="zh-CN" sz="1400" dirty="0">
                    <a:latin typeface="+mn-lt"/>
                    <a:ea typeface="+mn-ea"/>
                    <a:cs typeface="+mn-ea"/>
                    <a:sym typeface="+mn-lt"/>
                  </a:rPr>
                  <a:t>, </a:t>
                </a:r>
                <a14:m>
                  <m:oMath xmlns:m="http://schemas.openxmlformats.org/officeDocument/2006/math">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𝑍</m:t>
                        </m:r>
                      </m:e>
                      <m:sub>
                        <m:r>
                          <a:rPr lang="en-US" altLang="zh-CN" sz="1400" i="1">
                            <a:latin typeface="Cambria Math" panose="02040503050406030204" pitchFamily="18" charset="0"/>
                            <a:ea typeface="+mn-ea"/>
                            <a:cs typeface="+mn-ea"/>
                            <a:sym typeface="+mn-lt"/>
                          </a:rPr>
                          <m:t>𝑞</m:t>
                        </m:r>
                      </m:sub>
                    </m:sSub>
                    <m:r>
                      <a:rPr lang="en-US" altLang="zh-CN" sz="1400">
                        <a:latin typeface="Cambria Math" panose="02040503050406030204" pitchFamily="18" charset="0"/>
                        <a:ea typeface="+mn-ea"/>
                        <a:cs typeface="+mn-ea"/>
                        <a:sym typeface="+mn-lt"/>
                      </a:rPr>
                      <m:t>=0</m:t>
                    </m:r>
                  </m:oMath>
                </a14:m>
                <a:r>
                  <a:rPr lang="en-US" altLang="zh-CN" sz="1400" dirty="0">
                    <a:latin typeface="+mn-lt"/>
                    <a:ea typeface="+mn-ea"/>
                    <a:cs typeface="+mn-ea"/>
                    <a:sym typeface="+mn-lt"/>
                  </a:rPr>
                  <a:t> </a:t>
                </a:r>
                <a:r>
                  <a:rPr lang="zh-CN" altLang="zh-CN" sz="1400" dirty="0">
                    <a:latin typeface="+mn-lt"/>
                    <a:ea typeface="+mn-ea"/>
                    <a:cs typeface="+mn-ea"/>
                    <a:sym typeface="+mn-lt"/>
                  </a:rPr>
                  <a:t>则末完成</a:t>
                </a:r>
                <a:r>
                  <a:rPr lang="en-US" altLang="zh-CN" sz="1400" dirty="0">
                    <a:latin typeface="+mn-lt"/>
                    <a:ea typeface="+mn-ea"/>
                    <a:cs typeface="+mn-ea"/>
                    <a:sym typeface="+mn-lt"/>
                  </a:rPr>
                  <a:t>,</a:t>
                </a:r>
                <a:r>
                  <a:rPr lang="zh-CN" altLang="zh-CN" sz="1400" dirty="0">
                    <a:latin typeface="+mn-lt"/>
                    <a:ea typeface="+mn-ea"/>
                    <a:cs typeface="+mn-ea"/>
                    <a:sym typeface="+mn-lt"/>
                  </a:rPr>
                  <a:t> </a:t>
                </a:r>
                <a14:m>
                  <m:oMath xmlns:m="http://schemas.openxmlformats.org/officeDocument/2006/math">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𝑑</m:t>
                        </m:r>
                      </m:e>
                      <m:sub>
                        <m:r>
                          <a:rPr lang="en-US" altLang="zh-CN" sz="1400" i="1">
                            <a:latin typeface="Cambria Math" panose="02040503050406030204" pitchFamily="18" charset="0"/>
                            <a:ea typeface="+mn-ea"/>
                            <a:cs typeface="+mn-ea"/>
                            <a:sym typeface="+mn-lt"/>
                          </a:rPr>
                          <m:t>𝑞</m:t>
                        </m:r>
                      </m:sub>
                    </m:sSub>
                  </m:oMath>
                </a14:m>
                <a:r>
                  <a:rPr lang="en-US" altLang="zh-CN" sz="1400" dirty="0">
                    <a:latin typeface="+mn-lt"/>
                    <a:ea typeface="+mn-ea"/>
                    <a:cs typeface="+mn-ea"/>
                    <a:sym typeface="+mn-lt"/>
                  </a:rPr>
                  <a:t> </a:t>
                </a:r>
                <a:r>
                  <a:rPr lang="zh-CN" altLang="zh-CN" sz="1400" dirty="0">
                    <a:latin typeface="+mn-lt"/>
                    <a:ea typeface="+mn-ea"/>
                    <a:cs typeface="+mn-ea"/>
                    <a:sym typeface="+mn-lt"/>
                  </a:rPr>
                  <a:t>为服务要求时 间，</a:t>
                </a:r>
                <a14:m>
                  <m:oMath xmlns:m="http://schemas.openxmlformats.org/officeDocument/2006/math">
                    <m:r>
                      <a:rPr lang="en-US" altLang="zh-CN" sz="1400" i="1">
                        <a:latin typeface="Cambria Math" panose="02040503050406030204" pitchFamily="18" charset="0"/>
                        <a:ea typeface="+mn-ea"/>
                        <a:cs typeface="+mn-ea"/>
                        <a:sym typeface="+mn-lt"/>
                      </a:rPr>
                      <m:t>𝑑</m:t>
                    </m:r>
                  </m:oMath>
                </a14:m>
                <a:r>
                  <a:rPr lang="zh-CN" altLang="zh-CN" sz="1400" dirty="0">
                    <a:latin typeface="+mn-lt"/>
                    <a:ea typeface="+mn-ea"/>
                    <a:cs typeface="+mn-ea"/>
                    <a:sym typeface="+mn-lt"/>
                  </a:rPr>
                  <a:t>为实际服务完成的时间</a:t>
                </a:r>
                <a:r>
                  <a:rPr lang="zh-CN" altLang="en-US" sz="1400" dirty="0">
                    <a:latin typeface="+mn-lt"/>
                    <a:ea typeface="+mn-ea"/>
                    <a:cs typeface="+mn-ea"/>
                    <a:sym typeface="+mn-lt"/>
                  </a:rPr>
                  <a:t>，</a:t>
                </a:r>
                <a:r>
                  <a:rPr lang="zh-CN" altLang="zh-CN" sz="1400" dirty="0">
                    <a:cs typeface="+mn-ea"/>
                    <a:sym typeface="+mn-lt"/>
                  </a:rPr>
                  <a:t> </a:t>
                </a:r>
                <a14:m>
                  <m:oMath xmlns:m="http://schemas.openxmlformats.org/officeDocument/2006/math">
                    <m:sSub>
                      <m:sSubPr>
                        <m:ctrlPr>
                          <a:rPr lang="zh-CN" altLang="zh-CN" sz="1400" i="1">
                            <a:latin typeface="Cambria Math" panose="02040503050406030204" pitchFamily="18" charset="0"/>
                            <a:cs typeface="+mn-ea"/>
                            <a:sym typeface="+mn-lt"/>
                          </a:rPr>
                        </m:ctrlPr>
                      </m:sSubPr>
                      <m:e>
                        <m:r>
                          <a:rPr lang="en-US" altLang="zh-CN" sz="1400" i="1">
                            <a:latin typeface="Cambria Math" panose="02040503050406030204" pitchFamily="18" charset="0"/>
                            <a:cs typeface="+mn-ea"/>
                            <a:sym typeface="+mn-lt"/>
                          </a:rPr>
                          <m:t>𝛼</m:t>
                        </m:r>
                      </m:e>
                      <m:sub>
                        <m:r>
                          <a:rPr lang="en-US" altLang="zh-CN" sz="1400" i="1">
                            <a:latin typeface="Cambria Math" panose="02040503050406030204" pitchFamily="18" charset="0"/>
                            <a:cs typeface="+mn-ea"/>
                            <a:sym typeface="+mn-lt"/>
                          </a:rPr>
                          <m:t>𝑞</m:t>
                        </m:r>
                      </m:sub>
                    </m:sSub>
                    <m:r>
                      <a:rPr lang="en-US" altLang="zh-CN" sz="1400" i="1">
                        <a:latin typeface="Cambria Math" panose="02040503050406030204" pitchFamily="18" charset="0"/>
                        <a:cs typeface="+mn-ea"/>
                        <a:sym typeface="+mn-lt"/>
                      </a:rPr>
                      <m:t> </m:t>
                    </m:r>
                  </m:oMath>
                </a14:m>
                <a:r>
                  <a:rPr lang="zh-CN" altLang="en-US" sz="1400" dirty="0">
                    <a:latin typeface="+mn-lt"/>
                    <a:ea typeface="+mn-ea"/>
                    <a:cs typeface="+mn-ea"/>
                    <a:sym typeface="+mn-lt"/>
                  </a:rPr>
                  <a:t>为用户时延容忍系数，</a:t>
                </a:r>
                <a:r>
                  <a:rPr lang="zh-CN" altLang="zh-CN" sz="1400" dirty="0">
                    <a:cs typeface="+mn-ea"/>
                    <a:sym typeface="+mn-lt"/>
                  </a:rPr>
                  <a:t> </a:t>
                </a:r>
                <a14:m>
                  <m:oMath xmlns:m="http://schemas.openxmlformats.org/officeDocument/2006/math">
                    <m:sSub>
                      <m:sSubPr>
                        <m:ctrlPr>
                          <a:rPr lang="zh-CN" altLang="zh-CN" sz="1400" i="1">
                            <a:latin typeface="Cambria Math" panose="02040503050406030204" pitchFamily="18" charset="0"/>
                            <a:cs typeface="+mn-ea"/>
                            <a:sym typeface="+mn-lt"/>
                          </a:rPr>
                        </m:ctrlPr>
                      </m:sSubPr>
                      <m:e>
                        <m:r>
                          <a:rPr lang="en-US" altLang="zh-CN" sz="1400" i="1">
                            <a:latin typeface="Cambria Math" panose="02040503050406030204" pitchFamily="18" charset="0"/>
                            <a:cs typeface="+mn-ea"/>
                            <a:sym typeface="+mn-lt"/>
                          </a:rPr>
                          <m:t>𝛼</m:t>
                        </m:r>
                      </m:e>
                      <m:sub>
                        <m:r>
                          <a:rPr lang="en-US" altLang="zh-CN" sz="1400" i="1">
                            <a:latin typeface="Cambria Math" panose="02040503050406030204" pitchFamily="18" charset="0"/>
                            <a:cs typeface="+mn-ea"/>
                            <a:sym typeface="+mn-lt"/>
                          </a:rPr>
                          <m:t>𝑞</m:t>
                        </m:r>
                      </m:sub>
                    </m:sSub>
                    <m:r>
                      <a:rPr lang="en-US" altLang="zh-CN" sz="1400" i="1">
                        <a:latin typeface="Cambria Math" panose="02040503050406030204" pitchFamily="18" charset="0"/>
                        <a:cs typeface="+mn-ea"/>
                        <a:sym typeface="+mn-lt"/>
                      </a:rPr>
                      <m:t> </m:t>
                    </m:r>
                  </m:oMath>
                </a14:m>
                <a:r>
                  <a:rPr lang="zh-CN" altLang="en-US" sz="1400" dirty="0">
                    <a:latin typeface="+mn-lt"/>
                    <a:ea typeface="+mn-ea"/>
                    <a:cs typeface="+mn-ea"/>
                    <a:sym typeface="+mn-lt"/>
                  </a:rPr>
                  <a:t>越高则能忍受的时延越长</a:t>
                </a:r>
                <a:r>
                  <a:rPr lang="zh-CN" altLang="zh-CN" sz="1400" dirty="0">
                    <a:latin typeface="+mn-lt"/>
                    <a:ea typeface="+mn-ea"/>
                    <a:cs typeface="+mn-ea"/>
                    <a:sym typeface="+mn-lt"/>
                  </a:rPr>
                  <a:t>）</a:t>
                </a:r>
                <a:endParaRPr lang="zh-CN" altLang="en-US" sz="1400" dirty="0">
                  <a:latin typeface="+mn-lt"/>
                  <a:ea typeface="+mn-ea"/>
                  <a:cs typeface="+mn-ea"/>
                  <a:sym typeface="+mn-lt"/>
                </a:endParaRPr>
              </a:p>
            </p:txBody>
          </p:sp>
        </mc:Choice>
        <mc:Fallback xmlns="">
          <p:sp>
            <p:nvSpPr>
              <p:cNvPr id="2" name="文本框 1">
                <a:extLst>
                  <a:ext uri="{FF2B5EF4-FFF2-40B4-BE49-F238E27FC236}">
                    <a16:creationId xmlns:a16="http://schemas.microsoft.com/office/drawing/2014/main" id="{F3B53093-B7B8-4415-9E33-B53C996ABF2A}"/>
                  </a:ext>
                </a:extLst>
              </p:cNvPr>
              <p:cNvSpPr txBox="1">
                <a:spLocks noRot="1" noChangeAspect="1" noMove="1" noResize="1" noEditPoints="1" noAdjustHandles="1" noChangeArrowheads="1" noChangeShapeType="1" noTextEdit="1"/>
              </p:cNvSpPr>
              <p:nvPr/>
            </p:nvSpPr>
            <p:spPr>
              <a:xfrm>
                <a:off x="649795" y="2643653"/>
                <a:ext cx="7766385" cy="1134734"/>
              </a:xfrm>
              <a:prstGeom prst="rect">
                <a:avLst/>
              </a:prstGeom>
              <a:blipFill>
                <a:blip r:embed="rId4"/>
                <a:stretch>
                  <a:fillRect l="-6593" t="-16667" b="-68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390699C-6350-479F-90EB-95235C4D1993}"/>
                  </a:ext>
                </a:extLst>
              </p:cNvPr>
              <p:cNvSpPr txBox="1"/>
              <p:nvPr/>
            </p:nvSpPr>
            <p:spPr>
              <a:xfrm>
                <a:off x="688058" y="3872361"/>
                <a:ext cx="7920880" cy="605935"/>
              </a:xfrm>
              <a:prstGeom prst="rect">
                <a:avLst/>
              </a:prstGeom>
              <a:noFill/>
            </p:spPr>
            <p:txBody>
              <a:bodyPr wrap="square" rtlCol="0">
                <a:spAutoFit/>
              </a:bodyPr>
              <a:lstStyle/>
              <a:p>
                <a:pPr>
                  <a:spcAft>
                    <a:spcPts val="0"/>
                  </a:spcAft>
                </a:pPr>
                <a14:m>
                  <m:oMath xmlns:m="http://schemas.openxmlformats.org/officeDocument/2006/math">
                    <m:r>
                      <a:rPr lang="en-US" altLang="zh-CN" sz="1400" i="1">
                        <a:latin typeface="Cambria Math" panose="02040503050406030204" pitchFamily="18" charset="0"/>
                        <a:ea typeface="+mn-ea"/>
                        <a:cs typeface="+mn-ea"/>
                        <a:sym typeface="+mn-lt"/>
                      </a:rPr>
                      <m:t>𝐶</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𝐺</m:t>
                            </m:r>
                          </m:sub>
                        </m:sSub>
                      </m:sub>
                    </m:sSub>
                    <m:r>
                      <a:rPr lang="en-US" altLang="zh-CN" sz="1400">
                        <a:latin typeface="Cambria Math" panose="02040503050406030204" pitchFamily="18" charset="0"/>
                        <a:ea typeface="+mn-ea"/>
                        <a:cs typeface="+mn-ea"/>
                        <a:sym typeface="+mn-lt"/>
                      </a:rPr>
                      <m:t> </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𝐴</m:t>
                            </m:r>
                          </m:sub>
                        </m:sSub>
                      </m:sub>
                    </m:sSub>
                    <m:r>
                      <a:rPr lang="en-US" altLang="zh-CN" sz="1400">
                        <a:latin typeface="Cambria Math" panose="02040503050406030204" pitchFamily="18" charset="0"/>
                        <a:ea typeface="+mn-ea"/>
                        <a:cs typeface="+mn-ea"/>
                        <a:sym typeface="+mn-lt"/>
                      </a:rPr>
                      <m:t> </m:t>
                    </m:r>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𝐴</m:t>
                        </m:r>
                        <m:r>
                          <a:rPr lang="en-US" altLang="zh-CN" sz="1400">
                            <a:latin typeface="Cambria Math" panose="02040503050406030204" pitchFamily="18" charset="0"/>
                            <a:ea typeface="+mn-ea"/>
                            <a:cs typeface="+mn-ea"/>
                            <a:sym typeface="+mn-lt"/>
                          </a:rPr>
                          <m:t>1</m:t>
                        </m:r>
                      </m:sub>
                      <m:sup>
                        <m:r>
                          <a:rPr lang="en-US" altLang="zh-CN" sz="1400" i="1">
                            <a:latin typeface="Cambria Math" panose="02040503050406030204" pitchFamily="18" charset="0"/>
                            <a:ea typeface="+mn-ea"/>
                            <a:cs typeface="+mn-ea"/>
                            <a:sym typeface="+mn-lt"/>
                          </a:rPr>
                          <m:t>𝑐𝑝</m:t>
                        </m:r>
                      </m:sup>
                    </m:sSubSup>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𝑝</m:t>
                        </m:r>
                      </m:e>
                      <m:sub>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ub>
                    </m:sSub>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𝐴</m:t>
                            </m:r>
                          </m:sub>
                        </m:sSub>
                      </m:sub>
                    </m:sSub>
                    <m:r>
                      <a:rPr lang="en-US" altLang="zh-CN" sz="1400">
                        <a:latin typeface="Cambria Math" panose="02040503050406030204" pitchFamily="18" charset="0"/>
                        <a:ea typeface="+mn-ea"/>
                        <a:cs typeface="+mn-ea"/>
                        <a:sym typeface="+mn-lt"/>
                      </a:rPr>
                      <m:t> </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Sub>
                          <m:sSubPr>
                            <m:ctrlPr>
                              <a:rPr lang="zh-CN" altLang="zh-CN" sz="1400" i="1" smtClean="0">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sSub>
                      </m:sub>
                    </m:sSub>
                    <m:r>
                      <a:rPr lang="en-US" altLang="zh-CN" sz="1400">
                        <a:latin typeface="Cambria Math" panose="02040503050406030204" pitchFamily="18" charset="0"/>
                        <a:ea typeface="+mn-ea"/>
                        <a:cs typeface="+mn-ea"/>
                        <a:sym typeface="+mn-lt"/>
                      </a:rPr>
                      <m:t> </m:t>
                    </m:r>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𝐴</m:t>
                        </m:r>
                        <m:r>
                          <a:rPr lang="en-US" altLang="zh-CN" sz="1400">
                            <a:latin typeface="Cambria Math" panose="02040503050406030204" pitchFamily="18" charset="0"/>
                            <a:ea typeface="+mn-ea"/>
                            <a:cs typeface="+mn-ea"/>
                            <a:sym typeface="+mn-lt"/>
                          </a:rPr>
                          <m:t>2</m:t>
                        </m:r>
                      </m:sub>
                      <m:sup>
                        <m:r>
                          <a:rPr lang="en-US" altLang="zh-CN" sz="1400" i="1">
                            <a:latin typeface="Cambria Math" panose="02040503050406030204" pitchFamily="18" charset="0"/>
                            <a:ea typeface="+mn-ea"/>
                            <a:cs typeface="+mn-ea"/>
                            <a:sym typeface="+mn-lt"/>
                          </a:rPr>
                          <m:t>𝑐𝑝</m:t>
                        </m:r>
                      </m:sup>
                    </m:sSubSup>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𝑝</m:t>
                        </m:r>
                      </m:e>
                      <m:sub>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ub>
                    </m:sSub>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𝐺</m:t>
                            </m:r>
                          </m:sub>
                        </m:sSub>
                      </m:sub>
                    </m:sSub>
                    <m:r>
                      <a:rPr lang="en-US" altLang="zh-CN" sz="1400">
                        <a:latin typeface="Cambria Math" panose="02040503050406030204" pitchFamily="18" charset="0"/>
                        <a:ea typeface="+mn-ea"/>
                        <a:cs typeface="+mn-ea"/>
                        <a:sym typeface="+mn-lt"/>
                      </a:rPr>
                      <m:t> </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𝐺</m:t>
                            </m:r>
                          </m:sub>
                        </m:sSub>
                      </m:sub>
                    </m:sSub>
                    <m:r>
                      <a:rPr lang="en-US" altLang="zh-CN" sz="1400">
                        <a:latin typeface="Cambria Math" panose="02040503050406030204" pitchFamily="18" charset="0"/>
                        <a:ea typeface="+mn-ea"/>
                        <a:cs typeface="+mn-ea"/>
                        <a:sym typeface="+mn-lt"/>
                      </a:rPr>
                      <m:t> </m:t>
                    </m:r>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𝐺</m:t>
                        </m:r>
                      </m:sub>
                      <m:sup>
                        <m:r>
                          <a:rPr lang="en-US" altLang="zh-CN" sz="1400" i="1">
                            <a:latin typeface="Cambria Math" panose="02040503050406030204" pitchFamily="18" charset="0"/>
                            <a:ea typeface="+mn-ea"/>
                            <a:cs typeface="+mn-ea"/>
                            <a:sym typeface="+mn-lt"/>
                          </a:rPr>
                          <m:t>𝑐𝑝</m:t>
                        </m:r>
                      </m:sup>
                    </m:sSubSup>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𝑐</m:t>
                        </m:r>
                      </m:e>
                      <m:sub>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𝑚</m:t>
                        </m:r>
                        <m:r>
                          <a:rPr lang="en-US" altLang="zh-CN" sz="1400">
                            <a:latin typeface="Cambria Math" panose="02040503050406030204" pitchFamily="18" charset="0"/>
                            <a:ea typeface="+mn-ea"/>
                            <a:cs typeface="+mn-ea"/>
                            <a:sym typeface="+mn-lt"/>
                          </a:rPr>
                          <m:t>)</m:t>
                        </m:r>
                      </m:sub>
                    </m:sSub>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𝐺</m:t>
                            </m:r>
                          </m:sub>
                        </m:sSub>
                      </m:sub>
                    </m:sSub>
                    <m:r>
                      <a:rPr lang="en-US" altLang="zh-CN" sz="1400">
                        <a:latin typeface="Cambria Math" panose="02040503050406030204" pitchFamily="18" charset="0"/>
                        <a:ea typeface="+mn-ea"/>
                        <a:cs typeface="+mn-ea"/>
                        <a:sym typeface="+mn-lt"/>
                      </a:rPr>
                      <m:t> </m:t>
                    </m:r>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𝐺</m:t>
                        </m:r>
                      </m:sub>
                      <m:sup>
                        <m:r>
                          <a:rPr lang="en-US" altLang="zh-CN" sz="1400" i="1">
                            <a:latin typeface="Cambria Math" panose="02040503050406030204" pitchFamily="18" charset="0"/>
                            <a:ea typeface="+mn-ea"/>
                            <a:cs typeface="+mn-ea"/>
                            <a:sym typeface="+mn-lt"/>
                          </a:rPr>
                          <m:t>𝑐𝑝</m:t>
                        </m:r>
                      </m:sup>
                    </m:sSubSup>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𝑒</m:t>
                        </m:r>
                      </m:e>
                      <m:sub>
                        <m:r>
                          <a:rPr lang="en-US" altLang="zh-CN" sz="1400" i="1">
                            <a:latin typeface="Cambria Math" panose="02040503050406030204" pitchFamily="18" charset="0"/>
                            <a:ea typeface="+mn-ea"/>
                            <a:cs typeface="+mn-ea"/>
                            <a:sym typeface="+mn-lt"/>
                          </a:rPr>
                          <m:t>𝑓</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𝑞</m:t>
                        </m:r>
                      </m:sub>
                      <m:sup>
                        <m:r>
                          <a:rPr lang="en-US" altLang="zh-CN" sz="1400" i="1">
                            <a:latin typeface="Cambria Math" panose="02040503050406030204" pitchFamily="18" charset="0"/>
                            <a:ea typeface="+mn-ea"/>
                            <a:cs typeface="+mn-ea"/>
                            <a:sym typeface="+mn-lt"/>
                          </a:rPr>
                          <m:t>𝑚</m:t>
                        </m:r>
                      </m:sup>
                    </m:sSubSup>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a:latin typeface="Cambria Math" panose="02040503050406030204" pitchFamily="18" charset="0"/>
                            <a:ea typeface="+mn-ea"/>
                            <a:cs typeface="+mn-ea"/>
                            <a:sym typeface="+mn-lt"/>
                          </a:rPr>
                          <m:t>∑</m:t>
                        </m:r>
                      </m:e>
                      <m:sub>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sSub>
                          <m:sSubPr>
                            <m:ctrlPr>
                              <a:rPr lang="zh-CN" altLang="zh-CN" sz="1400" i="1">
                                <a:latin typeface="Cambria Math" panose="02040503050406030204" pitchFamily="18" charset="0"/>
                                <a:ea typeface="+mn-ea"/>
                                <a:cs typeface="+mn-ea"/>
                                <a:sym typeface="+mn-lt"/>
                              </a:rPr>
                            </m:ctrlPr>
                          </m:sSubPr>
                          <m:e>
                            <m:r>
                              <a:rPr lang="en-US" altLang="zh-CN" sz="1400" i="1">
                                <a:latin typeface="Cambria Math" panose="02040503050406030204" pitchFamily="18" charset="0"/>
                                <a:ea typeface="+mn-ea"/>
                                <a:cs typeface="+mn-ea"/>
                                <a:sym typeface="+mn-lt"/>
                              </a:rPr>
                              <m:t>𝑁</m:t>
                            </m:r>
                          </m:e>
                          <m:sub>
                            <m:r>
                              <a:rPr lang="en-US" altLang="zh-CN" sz="1400" i="1">
                                <a:latin typeface="Cambria Math" panose="02040503050406030204" pitchFamily="18" charset="0"/>
                                <a:ea typeface="+mn-ea"/>
                                <a:cs typeface="+mn-ea"/>
                                <a:sym typeface="+mn-lt"/>
                              </a:rPr>
                              <m:t>𝐴</m:t>
                            </m:r>
                          </m:sub>
                        </m:sSub>
                      </m:sub>
                    </m:sSub>
                    <m:r>
                      <a:rPr lang="en-US" altLang="zh-CN" sz="1400">
                        <a:latin typeface="Cambria Math" panose="02040503050406030204" pitchFamily="18" charset="0"/>
                        <a:ea typeface="+mn-ea"/>
                        <a:cs typeface="+mn-ea"/>
                        <a:sym typeface="+mn-lt"/>
                      </a:rPr>
                      <m:t> </m:t>
                    </m:r>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𝛼</m:t>
                        </m:r>
                      </m:e>
                      <m:sub>
                        <m:r>
                          <a:rPr lang="en-US" altLang="zh-CN" sz="1400" i="1">
                            <a:latin typeface="Cambria Math" panose="02040503050406030204" pitchFamily="18" charset="0"/>
                            <a:ea typeface="+mn-ea"/>
                            <a:cs typeface="+mn-ea"/>
                            <a:sym typeface="+mn-lt"/>
                          </a:rPr>
                          <m:t>𝐴</m:t>
                        </m:r>
                      </m:sub>
                      <m:sup>
                        <m:r>
                          <a:rPr lang="en-US" altLang="zh-CN" sz="1400" i="1">
                            <a:latin typeface="Cambria Math" panose="02040503050406030204" pitchFamily="18" charset="0"/>
                            <a:ea typeface="+mn-ea"/>
                            <a:cs typeface="+mn-ea"/>
                            <a:sym typeface="+mn-lt"/>
                          </a:rPr>
                          <m:t>𝑐𝑝</m:t>
                        </m:r>
                      </m:sup>
                    </m:sSubSup>
                    <m:sSubSup>
                      <m:sSubSupPr>
                        <m:ctrlPr>
                          <a:rPr lang="zh-CN" altLang="zh-CN" sz="1400" i="1">
                            <a:latin typeface="Cambria Math" panose="02040503050406030204" pitchFamily="18" charset="0"/>
                            <a:ea typeface="+mn-ea"/>
                            <a:cs typeface="+mn-ea"/>
                            <a:sym typeface="+mn-lt"/>
                          </a:rPr>
                        </m:ctrlPr>
                      </m:sSubSupPr>
                      <m:e>
                        <m:r>
                          <a:rPr lang="en-US" altLang="zh-CN" sz="1400" i="1">
                            <a:latin typeface="Cambria Math" panose="02040503050406030204" pitchFamily="18" charset="0"/>
                            <a:ea typeface="+mn-ea"/>
                            <a:cs typeface="+mn-ea"/>
                            <a:sym typeface="+mn-lt"/>
                          </a:rPr>
                          <m:t>𝑒</m:t>
                        </m:r>
                      </m:e>
                      <m:sub>
                        <m:r>
                          <a:rPr lang="en-US" altLang="zh-CN" sz="1400" i="1">
                            <a:latin typeface="Cambria Math" panose="02040503050406030204" pitchFamily="18" charset="0"/>
                            <a:ea typeface="+mn-ea"/>
                            <a:cs typeface="+mn-ea"/>
                            <a:sym typeface="+mn-lt"/>
                          </a:rPr>
                          <m:t>𝑓</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𝑛</m:t>
                        </m:r>
                        <m:r>
                          <a:rPr lang="en-US" altLang="zh-CN" sz="1400">
                            <a:latin typeface="Cambria Math" panose="02040503050406030204" pitchFamily="18" charset="0"/>
                            <a:ea typeface="+mn-ea"/>
                            <a:cs typeface="+mn-ea"/>
                            <a:sym typeface="+mn-lt"/>
                          </a:rPr>
                          <m:t>,</m:t>
                        </m:r>
                        <m:r>
                          <a:rPr lang="en-US" altLang="zh-CN" sz="1400" i="1">
                            <a:latin typeface="Cambria Math" panose="02040503050406030204" pitchFamily="18" charset="0"/>
                            <a:ea typeface="+mn-ea"/>
                            <a:cs typeface="+mn-ea"/>
                            <a:sym typeface="+mn-lt"/>
                          </a:rPr>
                          <m:t>𝑞</m:t>
                        </m:r>
                      </m:sub>
                      <m:sup>
                        <m:r>
                          <a:rPr lang="en-US" altLang="zh-CN" sz="1400" i="1">
                            <a:latin typeface="Cambria Math" panose="02040503050406030204" pitchFamily="18" charset="0"/>
                            <a:ea typeface="+mn-ea"/>
                            <a:cs typeface="+mn-ea"/>
                            <a:sym typeface="+mn-lt"/>
                          </a:rPr>
                          <m:t>𝑐𝑚</m:t>
                        </m:r>
                      </m:sup>
                    </m:sSubSup>
                    <m:r>
                      <a:rPr lang="en-US" altLang="zh-CN" sz="1400" i="1">
                        <a:latin typeface="Cambria Math" panose="02040503050406030204" pitchFamily="18" charset="0"/>
                        <a:ea typeface="+mn-ea"/>
                        <a:cs typeface="+mn-ea"/>
                        <a:sym typeface="+mn-lt"/>
                      </a:rPr>
                      <m:t> </m:t>
                    </m:r>
                  </m:oMath>
                </a14:m>
                <a:r>
                  <a:rPr lang="en-US" altLang="zh-CN" sz="1400" dirty="0">
                    <a:latin typeface="+mn-lt"/>
                    <a:ea typeface="+mn-ea"/>
                    <a:cs typeface="+mn-ea"/>
                    <a:sym typeface="+mn-lt"/>
                  </a:rPr>
                  <a:t>  </a:t>
                </a:r>
                <a:endParaRPr lang="zh-CN" altLang="zh-CN" sz="1400" dirty="0">
                  <a:latin typeface="+mn-lt"/>
                  <a:ea typeface="+mn-ea"/>
                  <a:cs typeface="+mn-ea"/>
                  <a:sym typeface="+mn-lt"/>
                </a:endParaRPr>
              </a:p>
            </p:txBody>
          </p:sp>
        </mc:Choice>
        <mc:Fallback xmlns="">
          <p:sp>
            <p:nvSpPr>
              <p:cNvPr id="7" name="文本框 6">
                <a:extLst>
                  <a:ext uri="{FF2B5EF4-FFF2-40B4-BE49-F238E27FC236}">
                    <a16:creationId xmlns:a16="http://schemas.microsoft.com/office/drawing/2014/main" id="{D390699C-6350-479F-90EB-95235C4D1993}"/>
                  </a:ext>
                </a:extLst>
              </p:cNvPr>
              <p:cNvSpPr txBox="1">
                <a:spLocks noRot="1" noChangeAspect="1" noMove="1" noResize="1" noEditPoints="1" noAdjustHandles="1" noChangeArrowheads="1" noChangeShapeType="1" noTextEdit="1"/>
              </p:cNvSpPr>
              <p:nvPr/>
            </p:nvSpPr>
            <p:spPr>
              <a:xfrm>
                <a:off x="688058" y="3872361"/>
                <a:ext cx="7920880" cy="605935"/>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DBBDB30-5106-473A-8A02-B3BAE45384D3}"/>
                  </a:ext>
                </a:extLst>
              </p:cNvPr>
              <p:cNvSpPr txBox="1"/>
              <p:nvPr/>
            </p:nvSpPr>
            <p:spPr>
              <a:xfrm>
                <a:off x="504081" y="5069913"/>
                <a:ext cx="7920880" cy="776238"/>
              </a:xfrm>
              <a:prstGeom prst="rect">
                <a:avLst/>
              </a:prstGeom>
              <a:noFill/>
            </p:spPr>
            <p:txBody>
              <a:bodyPr wrap="square" rtlCol="0">
                <a:spAutoFit/>
              </a:bodyPr>
              <a:lstStyle/>
              <a:p>
                <a:pPr>
                  <a:spcAft>
                    <a:spcPts val="0"/>
                  </a:spcAft>
                </a:pPr>
                <a:r>
                  <a:rPr lang="en-US" altLang="zh-CN" dirty="0">
                    <a:latin typeface="+mn-lt"/>
                    <a:ea typeface="+mn-ea"/>
                    <a:cs typeface="+mn-ea"/>
                    <a:sym typeface="+mn-lt"/>
                  </a:rPr>
                  <a:t>（</a:t>
                </a:r>
                <a:r>
                  <a:rPr lang="en-US" altLang="zh-CN" sz="1200" dirty="0">
                    <a:latin typeface="+mn-lt"/>
                    <a:ea typeface="+mn-ea"/>
                    <a:cs typeface="+mn-ea"/>
                    <a:sym typeface="+mn-lt"/>
                  </a:rPr>
                  <a:t>成本主要包含两类</a:t>
                </a:r>
                <a:r>
                  <a:rPr lang="zh-CN" altLang="en-US" sz="1200" dirty="0">
                    <a:latin typeface="+mn-lt"/>
                    <a:ea typeface="+mn-ea"/>
                    <a:cs typeface="+mn-ea"/>
                    <a:sym typeface="+mn-lt"/>
                  </a:rPr>
                  <a:t>：</a:t>
                </a:r>
                <a:r>
                  <a:rPr lang="en-US" altLang="zh-CN" sz="1200" dirty="0">
                    <a:latin typeface="+mn-lt"/>
                    <a:ea typeface="+mn-ea"/>
                    <a:cs typeface="+mn-ea"/>
                    <a:sym typeface="+mn-lt"/>
                  </a:rPr>
                  <a:t>一是通信成本，另一个是网络节点的cpu计算成本</a:t>
                </a:r>
                <a:r>
                  <a:rPr lang="zh-CN" altLang="en-US" sz="1200" dirty="0">
                    <a:latin typeface="+mn-lt"/>
                    <a:ea typeface="+mn-ea"/>
                    <a:cs typeface="+mn-ea"/>
                    <a:sym typeface="+mn-lt"/>
                  </a:rPr>
                  <a:t>，</a:t>
                </a:r>
                <a14:m>
                  <m:oMath xmlns:m="http://schemas.openxmlformats.org/officeDocument/2006/math">
                    <m:r>
                      <a:rPr lang="en-US" altLang="zh-CN" sz="1200" i="1">
                        <a:latin typeface="Cambria Math" panose="02040503050406030204" pitchFamily="18" charset="0"/>
                        <a:ea typeface="+mn-ea"/>
                        <a:cs typeface="+mn-ea"/>
                        <a:sym typeface="+mn-lt"/>
                      </a:rPr>
                      <m:t>𝑒</m:t>
                    </m:r>
                  </m:oMath>
                </a14:m>
                <a:r>
                  <a:rPr lang="en-US" altLang="zh-CN" sz="1200" dirty="0" err="1">
                    <a:latin typeface="+mn-lt"/>
                    <a:ea typeface="+mn-ea"/>
                    <a:cs typeface="+mn-ea"/>
                    <a:sym typeface="+mn-lt"/>
                  </a:rPr>
                  <a:t>是服务</a:t>
                </a:r>
                <a14:m>
                  <m:oMath xmlns:m="http://schemas.openxmlformats.org/officeDocument/2006/math">
                    <m:r>
                      <a:rPr lang="en-US" altLang="zh-CN" sz="1200" i="1">
                        <a:latin typeface="Cambria Math" panose="02040503050406030204" pitchFamily="18" charset="0"/>
                        <a:ea typeface="+mn-ea"/>
                        <a:cs typeface="+mn-ea"/>
                        <a:sym typeface="+mn-lt"/>
                      </a:rPr>
                      <m:t>𝑞</m:t>
                    </m:r>
                  </m:oMath>
                </a14:m>
                <a:r>
                  <a:rPr lang="en-US" altLang="zh-CN" sz="1200" dirty="0" err="1">
                    <a:latin typeface="+mn-lt"/>
                    <a:ea typeface="+mn-ea"/>
                    <a:cs typeface="+mn-ea"/>
                    <a:sym typeface="+mn-lt"/>
                  </a:rPr>
                  <a:t>的第</a:t>
                </a:r>
                <a14:m>
                  <m:oMath xmlns:m="http://schemas.openxmlformats.org/officeDocument/2006/math">
                    <m:r>
                      <a:rPr lang="en-US" altLang="zh-CN" sz="1200" i="1">
                        <a:latin typeface="Cambria Math" panose="02040503050406030204" pitchFamily="18" charset="0"/>
                        <a:ea typeface="+mn-ea"/>
                        <a:cs typeface="+mn-ea"/>
                        <a:sym typeface="+mn-lt"/>
                      </a:rPr>
                      <m:t>𝑓</m:t>
                    </m:r>
                  </m:oMath>
                </a14:m>
                <a:r>
                  <a:rPr lang="en-US" altLang="zh-CN" sz="1200" dirty="0">
                    <a:latin typeface="+mn-lt"/>
                    <a:ea typeface="+mn-ea"/>
                    <a:cs typeface="+mn-ea"/>
                    <a:sym typeface="+mn-lt"/>
                  </a:rPr>
                  <a:t>个VNF在节点</a:t>
                </a:r>
                <a14:m>
                  <m:oMath xmlns:m="http://schemas.openxmlformats.org/officeDocument/2006/math">
                    <m:r>
                      <a:rPr lang="en-US" altLang="zh-CN" sz="1200" i="1">
                        <a:latin typeface="Cambria Math" panose="02040503050406030204" pitchFamily="18" charset="0"/>
                        <a:ea typeface="+mn-ea"/>
                        <a:cs typeface="+mn-ea"/>
                        <a:sym typeface="+mn-lt"/>
                      </a:rPr>
                      <m:t>𝑛</m:t>
                    </m:r>
                  </m:oMath>
                </a14:m>
                <a:r>
                  <a:rPr lang="en-US" altLang="zh-CN" sz="1200" dirty="0">
                    <a:latin typeface="+mn-lt"/>
                    <a:ea typeface="+mn-ea"/>
                    <a:cs typeface="+mn-ea"/>
                    <a:sym typeface="+mn-lt"/>
                  </a:rPr>
                  <a:t>所需要的cpu成本, </a:t>
                </a:r>
                <a14:m>
                  <m:oMath xmlns:m="http://schemas.openxmlformats.org/officeDocument/2006/math">
                    <m:sSubSup>
                      <m:sSubSupPr>
                        <m:ctrlPr>
                          <a:rPr lang="zh-CN" altLang="zh-CN" sz="1200" i="1">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𝛼</m:t>
                        </m:r>
                      </m:e>
                      <m:sub>
                        <m:r>
                          <a:rPr lang="en-US" altLang="zh-CN" sz="1200" i="1">
                            <a:latin typeface="Cambria Math" panose="02040503050406030204" pitchFamily="18" charset="0"/>
                            <a:ea typeface="+mn-ea"/>
                            <a:cs typeface="+mn-ea"/>
                            <a:sym typeface="+mn-lt"/>
                          </a:rPr>
                          <m:t>𝐴</m:t>
                        </m:r>
                        <m:r>
                          <a:rPr lang="en-US" altLang="zh-CN" sz="1200">
                            <a:latin typeface="Cambria Math" panose="02040503050406030204" pitchFamily="18" charset="0"/>
                            <a:ea typeface="+mn-ea"/>
                            <a:cs typeface="+mn-ea"/>
                            <a:sym typeface="+mn-lt"/>
                          </a:rPr>
                          <m:t>1</m:t>
                        </m:r>
                      </m:sub>
                      <m:sup>
                        <m:r>
                          <a:rPr lang="en-US" altLang="zh-CN" sz="1200" i="1">
                            <a:latin typeface="Cambria Math" panose="02040503050406030204" pitchFamily="18" charset="0"/>
                            <a:ea typeface="+mn-ea"/>
                            <a:cs typeface="+mn-ea"/>
                            <a:sym typeface="+mn-lt"/>
                          </a:rPr>
                          <m:t>𝑐𝑝</m:t>
                        </m:r>
                      </m:sup>
                    </m:sSubSup>
                  </m:oMath>
                </a14:m>
                <a:r>
                  <a:rPr lang="en-US" altLang="zh-CN" sz="1200" dirty="0">
                    <a:latin typeface="+mn-lt"/>
                    <a:ea typeface="+mn-ea"/>
                    <a:cs typeface="+mn-ea"/>
                    <a:sym typeface="+mn-lt"/>
                  </a:rPr>
                  <a:t> 是users</a:t>
                </a:r>
                <a:r>
                  <a:rPr lang="zh-CN" altLang="en-US" sz="1200" dirty="0">
                    <a:latin typeface="+mn-lt"/>
                    <a:ea typeface="+mn-ea"/>
                    <a:cs typeface="+mn-ea"/>
                    <a:sym typeface="+mn-lt"/>
                  </a:rPr>
                  <a:t>或者</a:t>
                </a:r>
                <a:r>
                  <a:rPr lang="en-US" altLang="zh-CN" sz="1200" dirty="0">
                    <a:latin typeface="+mn-lt"/>
                    <a:ea typeface="+mn-ea"/>
                    <a:cs typeface="+mn-ea"/>
                    <a:sym typeface="+mn-lt"/>
                  </a:rPr>
                  <a:t>BSs到UAVs的功率成本权重系数, </a:t>
                </a:r>
                <a14:m>
                  <m:oMath xmlns:m="http://schemas.openxmlformats.org/officeDocument/2006/math">
                    <m:sSubSup>
                      <m:sSubSupPr>
                        <m:ctrlPr>
                          <a:rPr lang="zh-CN" altLang="zh-CN" sz="1200" i="1">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𝛼</m:t>
                        </m:r>
                      </m:e>
                      <m:sub>
                        <m:r>
                          <a:rPr lang="en-US" altLang="zh-CN" sz="1200" i="1">
                            <a:latin typeface="Cambria Math" panose="02040503050406030204" pitchFamily="18" charset="0"/>
                            <a:ea typeface="+mn-ea"/>
                            <a:cs typeface="+mn-ea"/>
                            <a:sym typeface="+mn-lt"/>
                          </a:rPr>
                          <m:t>𝐴</m:t>
                        </m:r>
                        <m:r>
                          <a:rPr lang="en-US" altLang="zh-CN" sz="1200">
                            <a:latin typeface="Cambria Math" panose="02040503050406030204" pitchFamily="18" charset="0"/>
                            <a:ea typeface="+mn-ea"/>
                            <a:cs typeface="+mn-ea"/>
                            <a:sym typeface="+mn-lt"/>
                          </a:rPr>
                          <m:t>2</m:t>
                        </m:r>
                      </m:sub>
                      <m:sup>
                        <m:r>
                          <a:rPr lang="en-US" altLang="zh-CN" sz="1200" i="1">
                            <a:latin typeface="Cambria Math" panose="02040503050406030204" pitchFamily="18" charset="0"/>
                            <a:ea typeface="+mn-ea"/>
                            <a:cs typeface="+mn-ea"/>
                            <a:sym typeface="+mn-lt"/>
                          </a:rPr>
                          <m:t>𝑐𝑝</m:t>
                        </m:r>
                      </m:sup>
                    </m:sSubSup>
                  </m:oMath>
                </a14:m>
                <a:r>
                  <a:rPr lang="en-US" altLang="zh-CN" sz="1200" dirty="0">
                    <a:latin typeface="+mn-lt"/>
                    <a:ea typeface="+mn-ea"/>
                    <a:cs typeface="+mn-ea"/>
                    <a:sym typeface="+mn-lt"/>
                  </a:rPr>
                  <a:t> 是UAVs的功率成本权重系数, </a:t>
                </a:r>
                <a14:m>
                  <m:oMath xmlns:m="http://schemas.openxmlformats.org/officeDocument/2006/math">
                    <m:sSubSup>
                      <m:sSubSupPr>
                        <m:ctrlPr>
                          <a:rPr lang="zh-CN" altLang="zh-CN" sz="1200" i="1">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𝛼</m:t>
                        </m:r>
                      </m:e>
                      <m:sub>
                        <m:r>
                          <a:rPr lang="en-US" altLang="zh-CN" sz="1200" i="1">
                            <a:latin typeface="Cambria Math" panose="02040503050406030204" pitchFamily="18" charset="0"/>
                            <a:ea typeface="+mn-ea"/>
                            <a:cs typeface="+mn-ea"/>
                            <a:sym typeface="+mn-lt"/>
                          </a:rPr>
                          <m:t>𝐺</m:t>
                        </m:r>
                      </m:sub>
                      <m:sup>
                        <m:r>
                          <a:rPr lang="en-US" altLang="zh-CN" sz="1200" i="1">
                            <a:latin typeface="Cambria Math" panose="02040503050406030204" pitchFamily="18" charset="0"/>
                            <a:ea typeface="+mn-ea"/>
                            <a:cs typeface="+mn-ea"/>
                            <a:sym typeface="+mn-lt"/>
                          </a:rPr>
                          <m:t>𝑐𝑝</m:t>
                        </m:r>
                      </m:sup>
                    </m:sSubSup>
                  </m:oMath>
                </a14:m>
                <a:r>
                  <a:rPr lang="en-US" altLang="zh-CN" sz="1200" dirty="0">
                    <a:latin typeface="+mn-lt"/>
                    <a:ea typeface="+mn-ea"/>
                    <a:cs typeface="+mn-ea"/>
                    <a:sym typeface="+mn-lt"/>
                  </a:rPr>
                  <a:t> 是BS之间的</a:t>
                </a:r>
                <a:r>
                  <a:rPr lang="zh-CN" altLang="en-US" sz="1200" dirty="0">
                    <a:latin typeface="+mn-lt"/>
                    <a:ea typeface="+mn-ea"/>
                    <a:cs typeface="+mn-ea"/>
                    <a:sym typeface="+mn-lt"/>
                  </a:rPr>
                  <a:t>通信</a:t>
                </a:r>
                <a:r>
                  <a:rPr lang="en-US" altLang="zh-CN" sz="1200" dirty="0">
                    <a:latin typeface="+mn-lt"/>
                    <a:ea typeface="+mn-ea"/>
                    <a:cs typeface="+mn-ea"/>
                    <a:sym typeface="+mn-lt"/>
                  </a:rPr>
                  <a:t>成本权重系数）</a:t>
                </a:r>
                <a:endParaRPr lang="zh-CN" altLang="zh-CN" sz="1200" dirty="0">
                  <a:latin typeface="+mn-lt"/>
                  <a:ea typeface="+mn-ea"/>
                  <a:cs typeface="+mn-ea"/>
                  <a:sym typeface="+mn-lt"/>
                </a:endParaRPr>
              </a:p>
            </p:txBody>
          </p:sp>
        </mc:Choice>
        <mc:Fallback xmlns="">
          <p:sp>
            <p:nvSpPr>
              <p:cNvPr id="8" name="文本框 7">
                <a:extLst>
                  <a:ext uri="{FF2B5EF4-FFF2-40B4-BE49-F238E27FC236}">
                    <a16:creationId xmlns:a16="http://schemas.microsoft.com/office/drawing/2014/main" id="{4DBBDB30-5106-473A-8A02-B3BAE45384D3}"/>
                  </a:ext>
                </a:extLst>
              </p:cNvPr>
              <p:cNvSpPr txBox="1">
                <a:spLocks noRot="1" noChangeAspect="1" noMove="1" noResize="1" noEditPoints="1" noAdjustHandles="1" noChangeArrowheads="1" noChangeShapeType="1" noTextEdit="1"/>
              </p:cNvSpPr>
              <p:nvPr/>
            </p:nvSpPr>
            <p:spPr>
              <a:xfrm>
                <a:off x="504081" y="5069913"/>
                <a:ext cx="7920880" cy="776238"/>
              </a:xfrm>
              <a:prstGeom prst="rect">
                <a:avLst/>
              </a:prstGeom>
              <a:blipFill>
                <a:blip r:embed="rId6"/>
                <a:stretch>
                  <a:fillRect l="-693" t="-4724" b="-3150"/>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4" descr="a2">
            <a:extLst>
              <a:ext uri="{FF2B5EF4-FFF2-40B4-BE49-F238E27FC236}">
                <a16:creationId xmlns:a16="http://schemas.microsoft.com/office/drawing/2014/main" id="{6FF24E39-D6E6-4E7E-A0C6-C000DE22FF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Rectangle 2">
            <a:extLst>
              <a:ext uri="{FF2B5EF4-FFF2-40B4-BE49-F238E27FC236}">
                <a16:creationId xmlns:a16="http://schemas.microsoft.com/office/drawing/2014/main" id="{F266BBA8-DFC0-447E-B355-91B5B9A11C3D}"/>
              </a:ext>
            </a:extLst>
          </p:cNvPr>
          <p:cNvSpPr txBox="1">
            <a:spLocks noChangeArrowheads="1"/>
          </p:cNvSpPr>
          <p:nvPr/>
        </p:nvSpPr>
        <p:spPr bwMode="auto">
          <a:xfrm>
            <a:off x="5148263" y="115888"/>
            <a:ext cx="3970337"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约束条件</a:t>
            </a:r>
            <a:endParaRPr lang="zh-CN" altLang="en-US" sz="1600" b="1" dirty="0">
              <a:solidFill>
                <a:srgbClr val="FFFF00"/>
              </a:solidFill>
              <a:latin typeface="+mn-lt"/>
              <a:ea typeface="+mn-ea"/>
              <a:cs typeface="+mn-ea"/>
              <a:sym typeface="+mn-lt"/>
            </a:endParaRPr>
          </a:p>
        </p:txBody>
      </p:sp>
      <p:sp>
        <p:nvSpPr>
          <p:cNvPr id="33796" name="文本框 2">
            <a:extLst>
              <a:ext uri="{FF2B5EF4-FFF2-40B4-BE49-F238E27FC236}">
                <a16:creationId xmlns:a16="http://schemas.microsoft.com/office/drawing/2014/main" id="{C7353EA6-77EC-43D0-BD52-A744A2CC82E9}"/>
              </a:ext>
            </a:extLst>
          </p:cNvPr>
          <p:cNvSpPr txBox="1">
            <a:spLocks noChangeArrowheads="1"/>
          </p:cNvSpPr>
          <p:nvPr/>
        </p:nvSpPr>
        <p:spPr bwMode="auto">
          <a:xfrm>
            <a:off x="-28575" y="895350"/>
            <a:ext cx="7543800" cy="369888"/>
          </a:xfrm>
          <a:prstGeom prst="rect">
            <a:avLst/>
          </a:prstGeom>
          <a:noFill/>
          <a:ln>
            <a:noFill/>
          </a:ln>
        </p:spPr>
        <p:txBody>
          <a:bodyPr>
            <a:spAutoFit/>
          </a:bodyPr>
          <a:lstStyle>
            <a:lvl1pPr marL="2286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marL="800100" lvl="1" indent="-342900">
              <a:lnSpc>
                <a:spcPct val="100000"/>
              </a:lnSpc>
              <a:spcBef>
                <a:spcPct val="0"/>
              </a:spcBef>
              <a:buFont typeface="Arial" panose="020B0604020202020204" pitchFamily="34" charset="0"/>
              <a:buAutoNum type="alphaLcParenR"/>
              <a:defRPr/>
            </a:pPr>
            <a:r>
              <a:rPr lang="zh-CN" altLang="en-US" sz="1800" dirty="0">
                <a:latin typeface="+mn-lt"/>
                <a:ea typeface="+mn-ea"/>
                <a:cs typeface="+mn-ea"/>
                <a:sym typeface="+mn-lt"/>
              </a:rPr>
              <a:t>服务链限制</a:t>
            </a:r>
            <a:endParaRPr lang="en-US" altLang="zh-CN" sz="1800" dirty="0">
              <a:latin typeface="+mn-lt"/>
              <a:ea typeface="+mn-ea"/>
              <a:cs typeface="+mn-ea"/>
              <a:sym typeface="+mn-lt"/>
            </a:endParaRP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33049619-3C68-4258-9BA4-89E149520E53}"/>
                  </a:ext>
                </a:extLst>
              </p:cNvPr>
              <p:cNvSpPr>
                <a:spLocks noChangeArrowheads="1"/>
              </p:cNvSpPr>
              <p:nvPr/>
            </p:nvSpPr>
            <p:spPr bwMode="auto">
              <a:xfrm>
                <a:off x="519924" y="1265238"/>
                <a:ext cx="8640638" cy="1292854"/>
              </a:xfrm>
              <a:prstGeom prst="rect">
                <a:avLst/>
              </a:prstGeom>
              <a:noFill/>
              <a:ln>
                <a:noFill/>
              </a:ln>
              <a:effectLst>
                <a:prstShdw prst="shdw12">
                  <a:schemeClr val="accent1">
                    <a:gamma/>
                    <a:shade val="60000"/>
                    <a:invGamma/>
                    <a:alpha val="50000"/>
                  </a:schemeClr>
                </a:prstShdw>
              </a:effectLst>
            </p:spPr>
            <p:txBody>
              <a:bodyPr wrap="square" anchor="ctr">
                <a:spAutoFit/>
              </a:bodyPr>
              <a:lstStyle/>
              <a:p>
                <a:pPr indent="269875">
                  <a:lnSpc>
                    <a:spcPct val="150000"/>
                  </a:lnSpc>
                  <a:defRPr/>
                </a:pPr>
                <a:r>
                  <a:rPr lang="zh-CN" altLang="zh-CN" sz="1200" dirty="0">
                    <a:latin typeface="+mn-lt"/>
                    <a:ea typeface="+mn-ea"/>
                    <a:cs typeface="+mn-ea"/>
                    <a:sym typeface="+mn-lt"/>
                  </a:rPr>
                  <a:t>本部分限制主要包括</a:t>
                </a:r>
                <a:r>
                  <a:rPr lang="en-US" altLang="zh-CN" sz="1200" dirty="0">
                    <a:latin typeface="+mn-lt"/>
                    <a:ea typeface="+mn-ea"/>
                    <a:cs typeface="+mn-ea"/>
                    <a:sym typeface="+mn-lt"/>
                  </a:rPr>
                  <a:t>SFC</a:t>
                </a:r>
                <a:r>
                  <a:rPr lang="zh-CN" altLang="en-US" sz="1200" dirty="0">
                    <a:latin typeface="+mn-lt"/>
                    <a:ea typeface="+mn-ea"/>
                    <a:cs typeface="+mn-ea"/>
                    <a:sym typeface="+mn-lt"/>
                  </a:rPr>
                  <a:t>在部署方面的限制，条件</a:t>
                </a:r>
                <a:r>
                  <a:rPr lang="en-US" altLang="zh-CN" sz="1200" dirty="0">
                    <a:latin typeface="+mn-lt"/>
                    <a:ea typeface="+mn-ea"/>
                    <a:cs typeface="+mn-ea"/>
                    <a:sym typeface="+mn-lt"/>
                  </a:rPr>
                  <a:t>1</a:t>
                </a:r>
                <a:r>
                  <a:rPr lang="zh-CN" altLang="en-US" sz="1200" dirty="0">
                    <a:latin typeface="+mn-lt"/>
                    <a:ea typeface="+mn-ea"/>
                    <a:cs typeface="+mn-ea"/>
                    <a:sym typeface="+mn-lt"/>
                  </a:rPr>
                  <a:t>和条件</a:t>
                </a:r>
                <a:r>
                  <a:rPr lang="en-US" altLang="zh-CN" sz="1200" dirty="0">
                    <a:latin typeface="+mn-lt"/>
                    <a:ea typeface="+mn-ea"/>
                    <a:cs typeface="+mn-ea"/>
                    <a:sym typeface="+mn-lt"/>
                  </a:rPr>
                  <a:t>2</a:t>
                </a:r>
                <a:r>
                  <a:rPr lang="zh-CN" altLang="en-US" sz="1200" dirty="0">
                    <a:latin typeface="+mn-lt"/>
                    <a:ea typeface="+mn-ea"/>
                    <a:cs typeface="+mn-ea"/>
                    <a:sym typeface="+mn-lt"/>
                  </a:rPr>
                  <a:t>限定服务</a:t>
                </a:r>
                <a:r>
                  <a:rPr lang="en-US" altLang="zh-CN" sz="1200" dirty="0">
                    <a:latin typeface="+mn-lt"/>
                    <a:ea typeface="+mn-ea"/>
                    <a:cs typeface="+mn-ea"/>
                    <a:sym typeface="+mn-lt"/>
                  </a:rPr>
                  <a:t>q</a:t>
                </a:r>
                <a:r>
                  <a:rPr lang="zh-CN" altLang="en-US" sz="1200" dirty="0">
                    <a:latin typeface="+mn-lt"/>
                    <a:ea typeface="+mn-ea"/>
                    <a:cs typeface="+mn-ea"/>
                    <a:sym typeface="+mn-lt"/>
                  </a:rPr>
                  <a:t>的起始点和终端，条件</a:t>
                </a:r>
                <a:r>
                  <a:rPr lang="en-US" altLang="zh-CN" sz="1200" dirty="0">
                    <a:latin typeface="+mn-lt"/>
                    <a:ea typeface="+mn-ea"/>
                    <a:cs typeface="+mn-ea"/>
                    <a:sym typeface="+mn-lt"/>
                  </a:rPr>
                  <a:t>3</a:t>
                </a:r>
                <a:r>
                  <a:rPr lang="zh-CN" altLang="en-US" sz="1200" dirty="0">
                    <a:latin typeface="+mn-lt"/>
                    <a:ea typeface="+mn-ea"/>
                    <a:cs typeface="+mn-ea"/>
                    <a:sym typeface="+mn-lt"/>
                  </a:rPr>
                  <a:t>限定进入系统的服务一定要完成，条件</a:t>
                </a:r>
                <a:r>
                  <a:rPr lang="en-US" altLang="zh-CN" sz="1200" dirty="0">
                    <a:latin typeface="+mn-lt"/>
                    <a:ea typeface="+mn-ea"/>
                    <a:cs typeface="+mn-ea"/>
                    <a:sym typeface="+mn-lt"/>
                  </a:rPr>
                  <a:t>4</a:t>
                </a:r>
                <a:r>
                  <a:rPr lang="zh-CN" altLang="en-US" sz="1200" dirty="0">
                    <a:latin typeface="+mn-lt"/>
                    <a:ea typeface="+mn-ea"/>
                    <a:cs typeface="+mn-ea"/>
                    <a:sym typeface="+mn-lt"/>
                  </a:rPr>
                  <a:t>限定</a:t>
                </a:r>
                <a:r>
                  <a:rPr lang="en-US" altLang="zh-CN" sz="1200" dirty="0">
                    <a:latin typeface="+mn-lt"/>
                    <a:ea typeface="+mn-ea"/>
                    <a:cs typeface="+mn-ea"/>
                    <a:sym typeface="+mn-lt"/>
                  </a:rPr>
                  <a:t>SFC</a:t>
                </a:r>
                <a:r>
                  <a:rPr lang="zh-CN" altLang="en-US" sz="1200" dirty="0">
                    <a:latin typeface="+mn-lt"/>
                    <a:ea typeface="+mn-ea"/>
                    <a:cs typeface="+mn-ea"/>
                    <a:sym typeface="+mn-lt"/>
                  </a:rPr>
                  <a:t>是端到端的，条件</a:t>
                </a:r>
                <a:r>
                  <a:rPr lang="en-US" altLang="zh-CN" sz="1200" dirty="0">
                    <a:latin typeface="+mn-lt"/>
                    <a:ea typeface="+mn-ea"/>
                    <a:cs typeface="+mn-ea"/>
                    <a:sym typeface="+mn-lt"/>
                  </a:rPr>
                  <a:t>5</a:t>
                </a:r>
                <a:r>
                  <a:rPr lang="zh-CN" altLang="en-US" sz="1200" dirty="0">
                    <a:latin typeface="+mn-lt"/>
                    <a:ea typeface="+mn-ea"/>
                    <a:cs typeface="+mn-ea"/>
                    <a:sym typeface="+mn-lt"/>
                  </a:rPr>
                  <a:t>约束了服务的完成时间一定要在要求范围内。（为了方便，</a:t>
                </a:r>
                <a:r>
                  <a:rPr lang="en-US" altLang="zh-CN" sz="1200" dirty="0">
                    <a:latin typeface="+mn-lt"/>
                    <a:ea typeface="+mn-ea"/>
                    <a:cs typeface="+mn-ea"/>
                    <a:sym typeface="+mn-lt"/>
                  </a:rPr>
                  <a:t>x</a:t>
                </a:r>
                <a:r>
                  <a:rPr lang="zh-CN" altLang="en-US" sz="1200" dirty="0">
                    <a:latin typeface="+mn-lt"/>
                    <a:ea typeface="+mn-ea"/>
                    <a:cs typeface="+mn-ea"/>
                    <a:sym typeface="+mn-lt"/>
                  </a:rPr>
                  <a:t>和</a:t>
                </a:r>
                <a:r>
                  <a:rPr lang="en-US" altLang="zh-CN" sz="1200" dirty="0">
                    <a:latin typeface="+mn-lt"/>
                    <a:ea typeface="+mn-ea"/>
                    <a:cs typeface="+mn-ea"/>
                    <a:sym typeface="+mn-lt"/>
                  </a:rPr>
                  <a:t>y</a:t>
                </a:r>
                <a:r>
                  <a:rPr lang="zh-CN" altLang="en-US" sz="1200" dirty="0">
                    <a:latin typeface="+mn-lt"/>
                    <a:ea typeface="+mn-ea"/>
                    <a:cs typeface="+mn-ea"/>
                    <a:sym typeface="+mn-lt"/>
                  </a:rPr>
                  <a:t>省略了（</a:t>
                </a:r>
                <a:r>
                  <a:rPr lang="en-US" altLang="zh-CN" sz="1200" dirty="0">
                    <a:latin typeface="+mn-lt"/>
                    <a:ea typeface="+mn-ea"/>
                    <a:cs typeface="+mn-ea"/>
                    <a:sym typeface="+mn-lt"/>
                  </a:rPr>
                  <a:t>t</a:t>
                </a:r>
                <a:r>
                  <a:rPr lang="zh-CN" altLang="en-US" sz="1200" dirty="0">
                    <a:latin typeface="+mn-lt"/>
                    <a:ea typeface="+mn-ea"/>
                    <a:cs typeface="+mn-ea"/>
                    <a:sym typeface="+mn-lt"/>
                  </a:rPr>
                  <a:t>）</a:t>
                </a:r>
                <a:r>
                  <a:rPr lang="en-US" altLang="zh-CN" sz="1200" dirty="0">
                    <a:latin typeface="+mn-lt"/>
                    <a:ea typeface="+mn-ea"/>
                    <a:cs typeface="+mn-ea"/>
                    <a:sym typeface="+mn-lt"/>
                  </a:rPr>
                  <a:t>, </a:t>
                </a:r>
                <a14:m>
                  <m:oMath xmlns:m="http://schemas.openxmlformats.org/officeDocument/2006/math">
                    <m:sSubSup>
                      <m:sSubSupPr>
                        <m:ctrlPr>
                          <a:rPr lang="zh-CN" altLang="zh-CN" sz="1200" i="1" smtClean="0">
                            <a:effectLst/>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𝑥</m:t>
                        </m:r>
                      </m:e>
                      <m:sub>
                        <m:r>
                          <a:rPr lang="en-US" altLang="zh-CN" sz="1200" i="1">
                            <a:latin typeface="Cambria Math" panose="02040503050406030204" pitchFamily="18" charset="0"/>
                            <a:ea typeface="+mn-ea"/>
                            <a:cs typeface="+mn-ea"/>
                            <a:sym typeface="+mn-lt"/>
                          </a:rPr>
                          <m:t>𝑖</m:t>
                        </m:r>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𝑆</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up>
                        <m:r>
                          <a:rPr lang="en-US" altLang="zh-CN" sz="1200" i="1">
                            <a:latin typeface="Cambria Math" panose="02040503050406030204" pitchFamily="18" charset="0"/>
                            <a:ea typeface="+mn-ea"/>
                            <a:cs typeface="+mn-ea"/>
                            <a:sym typeface="+mn-lt"/>
                          </a:rPr>
                          <m:t>𝑓</m:t>
                        </m:r>
                      </m:sup>
                    </m:sSub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𝑡</m:t>
                    </m:r>
                    <m:r>
                      <a:rPr lang="en-US" altLang="zh-CN" sz="1200">
                        <a:latin typeface="Cambria Math" panose="02040503050406030204" pitchFamily="18" charset="0"/>
                        <a:ea typeface="+mn-ea"/>
                        <a:cs typeface="+mn-ea"/>
                        <a:sym typeface="+mn-lt"/>
                      </a:rPr>
                      <m:t>)</m:t>
                    </m:r>
                  </m:oMath>
                </a14:m>
                <a:r>
                  <a:rPr lang="zh-CN" altLang="zh-CN" sz="1200" dirty="0">
                    <a:latin typeface="+mn-lt"/>
                    <a:ea typeface="+mn-ea"/>
                    <a:cs typeface="+mn-ea"/>
                    <a:sym typeface="+mn-lt"/>
                  </a:rPr>
                  <a:t>为是否服务功能链</a:t>
                </a:r>
                <a14:m>
                  <m:oMath xmlns:m="http://schemas.openxmlformats.org/officeDocument/2006/math">
                    <m:r>
                      <a:rPr lang="en-US" altLang="zh-CN" sz="1200" b="0" i="1" smtClean="0">
                        <a:latin typeface="Cambria Math" panose="02040503050406030204" pitchFamily="18" charset="0"/>
                        <a:ea typeface="+mn-ea"/>
                        <a:cs typeface="+mn-ea"/>
                        <a:sym typeface="+mn-lt"/>
                      </a:rPr>
                      <m:t>𝑞</m:t>
                    </m:r>
                  </m:oMath>
                </a14:m>
                <a:r>
                  <a:rPr lang="zh-CN" altLang="zh-CN" sz="1200" dirty="0">
                    <a:latin typeface="+mn-lt"/>
                    <a:ea typeface="+mn-ea"/>
                    <a:cs typeface="+mn-ea"/>
                    <a:sym typeface="+mn-lt"/>
                  </a:rPr>
                  <a:t>的第 </a:t>
                </a:r>
                <a14:m>
                  <m:oMath xmlns:m="http://schemas.openxmlformats.org/officeDocument/2006/math">
                    <m:r>
                      <m:rPr>
                        <m:sty m:val="p"/>
                      </m:rPr>
                      <a:rPr lang="en-US" altLang="zh-CN" sz="1200">
                        <a:latin typeface="Cambria Math" panose="02040503050406030204" pitchFamily="18" charset="0"/>
                        <a:ea typeface="+mn-ea"/>
                        <a:cs typeface="+mn-ea"/>
                        <a:sym typeface="+mn-lt"/>
                      </a:rPr>
                      <m:t>i</m:t>
                    </m:r>
                  </m:oMath>
                </a14:m>
                <a:r>
                  <a:rPr lang="en-US" altLang="zh-CN" sz="1200" dirty="0">
                    <a:latin typeface="+mn-lt"/>
                    <a:ea typeface="+mn-ea"/>
                    <a:cs typeface="+mn-ea"/>
                    <a:sym typeface="+mn-lt"/>
                  </a:rPr>
                  <a:t> </a:t>
                </a:r>
                <a:r>
                  <a:rPr lang="zh-CN" altLang="zh-CN" sz="1200" dirty="0">
                    <a:latin typeface="+mn-lt"/>
                    <a:ea typeface="+mn-ea"/>
                    <a:cs typeface="+mn-ea"/>
                    <a:sym typeface="+mn-lt"/>
                  </a:rPr>
                  <a:t>个服务部署在节点 </a:t>
                </a:r>
                <a14:m>
                  <m:oMath xmlns:m="http://schemas.openxmlformats.org/officeDocument/2006/math">
                    <m:sSub>
                      <m:sSubPr>
                        <m:ctrlPr>
                          <a:rPr lang="zh-CN" altLang="zh-CN" sz="1200" i="1">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𝑆</m:t>
                        </m:r>
                      </m:e>
                      <m:sub>
                        <m:r>
                          <a:rPr lang="en-US" altLang="zh-CN" sz="1200" i="1">
                            <a:latin typeface="Cambria Math" panose="02040503050406030204" pitchFamily="18" charset="0"/>
                            <a:ea typeface="+mn-ea"/>
                            <a:cs typeface="+mn-ea"/>
                            <a:sym typeface="+mn-lt"/>
                          </a:rPr>
                          <m:t>𝑞</m:t>
                        </m:r>
                      </m:sub>
                    </m:sSub>
                  </m:oMath>
                </a14:m>
                <a:r>
                  <a:rPr lang="zh-CN" altLang="zh-CN" sz="1200" dirty="0">
                    <a:latin typeface="+mn-lt"/>
                    <a:ea typeface="+mn-ea"/>
                    <a:cs typeface="+mn-ea"/>
                    <a:sym typeface="+mn-lt"/>
                  </a:rPr>
                  <a:t>上</a:t>
                </a:r>
                <a:r>
                  <a:rPr lang="en-US" altLang="zh-CN" sz="1200" dirty="0">
                    <a:latin typeface="+mn-lt"/>
                    <a:ea typeface="+mn-ea"/>
                    <a:cs typeface="+mn-ea"/>
                    <a:sym typeface="+mn-lt"/>
                  </a:rPr>
                  <a:t>, </a:t>
                </a:r>
                <a:r>
                  <a:rPr lang="zh-CN" altLang="zh-CN" sz="1200" dirty="0">
                    <a:latin typeface="+mn-lt"/>
                    <a:ea typeface="+mn-ea"/>
                    <a:cs typeface="+mn-ea"/>
                    <a:sym typeface="+mn-lt"/>
                  </a:rPr>
                  <a:t>等于</a:t>
                </a:r>
                <a:r>
                  <a:rPr lang="en-US" altLang="zh-CN" sz="1200" dirty="0">
                    <a:latin typeface="+mn-lt"/>
                    <a:ea typeface="+mn-ea"/>
                    <a:cs typeface="+mn-ea"/>
                    <a:sym typeface="+mn-lt"/>
                  </a:rPr>
                  <a:t> 1 </a:t>
                </a:r>
                <a:r>
                  <a:rPr lang="zh-CN" altLang="zh-CN" sz="1200" dirty="0">
                    <a:latin typeface="+mn-lt"/>
                    <a:ea typeface="+mn-ea"/>
                    <a:cs typeface="+mn-ea"/>
                    <a:sym typeface="+mn-lt"/>
                  </a:rPr>
                  <a:t>则是；同样 </a:t>
                </a:r>
                <a14:m>
                  <m:oMath xmlns:m="http://schemas.openxmlformats.org/officeDocument/2006/math">
                    <m:sSubSup>
                      <m:sSubSupPr>
                        <m:ctrlPr>
                          <a:rPr lang="zh-CN" altLang="zh-CN" sz="1200" i="1">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𝑦</m:t>
                        </m:r>
                      </m:e>
                      <m:sub>
                        <m:r>
                          <a:rPr lang="en-US" altLang="zh-CN" sz="1200" i="1">
                            <a:latin typeface="Cambria Math" panose="02040503050406030204" pitchFamily="18" charset="0"/>
                            <a:ea typeface="+mn-ea"/>
                            <a:cs typeface="+mn-ea"/>
                            <a:sym typeface="+mn-lt"/>
                          </a:rPr>
                          <m:t>𝑞</m:t>
                        </m:r>
                      </m:sub>
                      <m: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sup>
                    </m:sSubSup>
                  </m:oMath>
                </a14:m>
                <a:r>
                  <a:rPr lang="en-US" altLang="zh-CN" sz="1200" dirty="0">
                    <a:latin typeface="+mn-lt"/>
                    <a:ea typeface="+mn-ea"/>
                    <a:cs typeface="+mn-ea"/>
                    <a:sym typeface="+mn-lt"/>
                  </a:rPr>
                  <a:t> </a:t>
                </a:r>
                <a:r>
                  <a:rPr lang="zh-CN" altLang="zh-CN" sz="1200" dirty="0">
                    <a:latin typeface="+mn-lt"/>
                    <a:ea typeface="+mn-ea"/>
                    <a:cs typeface="+mn-ea"/>
                    <a:sym typeface="+mn-lt"/>
                  </a:rPr>
                  <a:t>为服务 </a:t>
                </a:r>
                <a14:m>
                  <m:oMath xmlns:m="http://schemas.openxmlformats.org/officeDocument/2006/math">
                    <m:r>
                      <a:rPr lang="en-US" altLang="zh-CN" sz="1200" i="1">
                        <a:latin typeface="Cambria Math" panose="02040503050406030204" pitchFamily="18" charset="0"/>
                        <a:ea typeface="+mn-ea"/>
                        <a:cs typeface="+mn-ea"/>
                        <a:sym typeface="+mn-lt"/>
                      </a:rPr>
                      <m:t>𝑞</m:t>
                    </m:r>
                  </m:oMath>
                </a14:m>
                <a:r>
                  <a:rPr lang="en-US" altLang="zh-CN" sz="1200" dirty="0">
                    <a:latin typeface="+mn-lt"/>
                    <a:ea typeface="+mn-ea"/>
                    <a:cs typeface="+mn-ea"/>
                    <a:sym typeface="+mn-lt"/>
                  </a:rPr>
                  <a:t> </a:t>
                </a:r>
                <a:r>
                  <a:rPr lang="zh-CN" altLang="zh-CN" sz="1200" dirty="0">
                    <a:latin typeface="+mn-lt"/>
                    <a:ea typeface="+mn-ea"/>
                    <a:cs typeface="+mn-ea"/>
                    <a:sym typeface="+mn-lt"/>
                  </a:rPr>
                  <a:t>是否通过链路 </a:t>
                </a:r>
                <a14:m>
                  <m:oMath xmlns:m="http://schemas.openxmlformats.org/officeDocument/2006/math">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oMath>
                </a14:m>
                <a:r>
                  <a:rPr lang="zh-CN" altLang="zh-CN" sz="1200" dirty="0">
                    <a:latin typeface="+mn-lt"/>
                    <a:ea typeface="+mn-ea"/>
                    <a:cs typeface="+mn-ea"/>
                    <a:sym typeface="+mn-lt"/>
                  </a:rPr>
                  <a:t>。</a:t>
                </a:r>
                <a:endParaRPr lang="en-US" altLang="zh-CN" sz="1200" dirty="0">
                  <a:latin typeface="+mn-lt"/>
                  <a:ea typeface="+mn-ea"/>
                  <a:cs typeface="+mn-ea"/>
                  <a:sym typeface="+mn-lt"/>
                </a:endParaRPr>
              </a:p>
              <a:p>
                <a:pPr indent="269875">
                  <a:lnSpc>
                    <a:spcPct val="150000"/>
                  </a:lnSpc>
                  <a:defRPr/>
                </a:pPr>
                <a:endParaRPr lang="en-US" altLang="zh-CN" sz="1200" dirty="0">
                  <a:latin typeface="+mn-lt"/>
                  <a:ea typeface="+mn-ea"/>
                  <a:cs typeface="+mn-ea"/>
                  <a:sym typeface="+mn-lt"/>
                </a:endParaRPr>
              </a:p>
            </p:txBody>
          </p:sp>
        </mc:Choice>
        <mc:Fallback xmlns="">
          <p:sp>
            <p:nvSpPr>
              <p:cNvPr id="5" name="Rectangle 3">
                <a:extLst>
                  <a:ext uri="{FF2B5EF4-FFF2-40B4-BE49-F238E27FC236}">
                    <a16:creationId xmlns:a16="http://schemas.microsoft.com/office/drawing/2014/main" id="{33049619-3C68-4258-9BA4-89E149520E53}"/>
                  </a:ext>
                </a:extLst>
              </p:cNvPr>
              <p:cNvSpPr>
                <a:spLocks noRot="1" noChangeAspect="1" noMove="1" noResize="1" noEditPoints="1" noAdjustHandles="1" noChangeArrowheads="1" noChangeShapeType="1" noTextEdit="1"/>
              </p:cNvSpPr>
              <p:nvPr/>
            </p:nvSpPr>
            <p:spPr bwMode="auto">
              <a:xfrm>
                <a:off x="519924" y="1265238"/>
                <a:ext cx="8640638" cy="1292854"/>
              </a:xfrm>
              <a:prstGeom prst="rect">
                <a:avLst/>
              </a:prstGeom>
              <a:blipFill>
                <a:blip r:embed="rId5"/>
                <a:stretch>
                  <a:fillRect/>
                </a:stretch>
              </a:blipFill>
              <a:ln>
                <a:noFill/>
              </a:ln>
              <a:effectLst>
                <a:prstShdw prst="shdw12">
                  <a:schemeClr val="accent1">
                    <a:gamma/>
                    <a:shade val="60000"/>
                    <a:invGamma/>
                    <a:alpha val="50000"/>
                  </a:schemeClr>
                </a:prstShdw>
              </a:effectLst>
            </p:spPr>
            <p:txBody>
              <a:bodyPr/>
              <a:lstStyle/>
              <a:p>
                <a:r>
                  <a:rPr lang="zh-CN" altLang="en-US">
                    <a:noFill/>
                  </a:rPr>
                  <a:t> </a:t>
                </a:r>
              </a:p>
            </p:txBody>
          </p:sp>
        </mc:Fallback>
      </mc:AlternateContent>
      <p:sp>
        <p:nvSpPr>
          <p:cNvPr id="14" name="Rectangle 11">
            <a:extLst>
              <a:ext uri="{FF2B5EF4-FFF2-40B4-BE49-F238E27FC236}">
                <a16:creationId xmlns:a16="http://schemas.microsoft.com/office/drawing/2014/main" id="{4524A6F5-F024-4394-9FE2-37CC828A5D7C}"/>
              </a:ext>
            </a:extLst>
          </p:cNvPr>
          <p:cNvSpPr>
            <a:spLocks noChangeArrowheads="1"/>
          </p:cNvSpPr>
          <p:nvPr/>
        </p:nvSpPr>
        <p:spPr bwMode="auto">
          <a:xfrm>
            <a:off x="1392238" y="2242622"/>
            <a:ext cx="184731" cy="369332"/>
          </a:xfrm>
          <a:prstGeom prst="rect">
            <a:avLst/>
          </a:prstGeom>
          <a:noFill/>
          <a:ln>
            <a:noFill/>
          </a:ln>
          <a:effectLst>
            <a:prstShdw prst="shdw12">
              <a:schemeClr val="accent1">
                <a:gamma/>
                <a:shade val="60000"/>
                <a:invGamma/>
                <a:alpha val="50000"/>
              </a:schemeClr>
            </a:prstShdw>
          </a:effectLst>
        </p:spPr>
        <p:txBody>
          <a:bodyPr wrap="none" anchor="ctr">
            <a:spAutoFit/>
          </a:bodyPr>
          <a:lstStyle/>
          <a:p>
            <a:pPr>
              <a:defRPr/>
            </a:pPr>
            <a:endParaRPr lang="zh-CN" altLang="en-US">
              <a:latin typeface="+mn-lt"/>
              <a:ea typeface="+mn-ea"/>
              <a:cs typeface="+mn-ea"/>
              <a:sym typeface="+mn-lt"/>
            </a:endParaRPr>
          </a:p>
        </p:txBody>
      </p:sp>
      <p:sp>
        <p:nvSpPr>
          <p:cNvPr id="23" name="Rectangle 20">
            <a:extLst>
              <a:ext uri="{FF2B5EF4-FFF2-40B4-BE49-F238E27FC236}">
                <a16:creationId xmlns:a16="http://schemas.microsoft.com/office/drawing/2014/main" id="{A0C217A5-748B-4949-B3BC-660E2B242E26}"/>
              </a:ext>
            </a:extLst>
          </p:cNvPr>
          <p:cNvSpPr>
            <a:spLocks noChangeArrowheads="1"/>
          </p:cNvSpPr>
          <p:nvPr/>
        </p:nvSpPr>
        <p:spPr bwMode="auto">
          <a:xfrm>
            <a:off x="1392238" y="3495159"/>
            <a:ext cx="184731" cy="369332"/>
          </a:xfrm>
          <a:prstGeom prst="rect">
            <a:avLst/>
          </a:prstGeom>
          <a:noFill/>
          <a:ln>
            <a:noFill/>
          </a:ln>
          <a:effectLst>
            <a:prstShdw prst="shdw12">
              <a:schemeClr val="accent1">
                <a:gamma/>
                <a:shade val="60000"/>
                <a:invGamma/>
                <a:alpha val="50000"/>
              </a:schemeClr>
            </a:prstShdw>
          </a:effectLst>
        </p:spPr>
        <p:txBody>
          <a:bodyPr wrap="none" anchor="ctr">
            <a:spAutoFit/>
          </a:bodyPr>
          <a:lstStyle/>
          <a:p>
            <a:pPr>
              <a:defRPr/>
            </a:pPr>
            <a:endParaRPr lang="zh-CN" altLang="en-US">
              <a:latin typeface="+mn-lt"/>
              <a:ea typeface="+mn-ea"/>
              <a:cs typeface="+mn-ea"/>
              <a:sym typeface="+mn-lt"/>
            </a:endParaRPr>
          </a:p>
        </p:txBody>
      </p:sp>
      <p:sp>
        <p:nvSpPr>
          <p:cNvPr id="39" name="文本框 2">
            <a:extLst>
              <a:ext uri="{FF2B5EF4-FFF2-40B4-BE49-F238E27FC236}">
                <a16:creationId xmlns:a16="http://schemas.microsoft.com/office/drawing/2014/main" id="{65A9D217-E170-47F6-B507-25DFA126FA2A}"/>
              </a:ext>
            </a:extLst>
          </p:cNvPr>
          <p:cNvSpPr txBox="1">
            <a:spLocks noChangeArrowheads="1"/>
          </p:cNvSpPr>
          <p:nvPr/>
        </p:nvSpPr>
        <p:spPr bwMode="auto">
          <a:xfrm>
            <a:off x="0" y="4352533"/>
            <a:ext cx="3276600" cy="369887"/>
          </a:xfrm>
          <a:prstGeom prst="rect">
            <a:avLst/>
          </a:prstGeom>
          <a:noFill/>
          <a:ln>
            <a:noFill/>
          </a:ln>
        </p:spPr>
        <p:txBody>
          <a:bodyPr>
            <a:spAutoFit/>
          </a:bodyPr>
          <a:lstStyle>
            <a:lvl1pPr marL="2286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marL="457200" lvl="1" indent="0">
              <a:lnSpc>
                <a:spcPct val="100000"/>
              </a:lnSpc>
              <a:spcBef>
                <a:spcPct val="0"/>
              </a:spcBef>
              <a:buFont typeface="Arial" panose="020B0604020202020204" pitchFamily="34" charset="0"/>
              <a:buNone/>
              <a:defRPr/>
            </a:pPr>
            <a:r>
              <a:rPr lang="en-US" altLang="zh-CN" sz="1800" dirty="0">
                <a:latin typeface="+mn-lt"/>
                <a:ea typeface="+mn-ea"/>
                <a:cs typeface="+mn-ea"/>
                <a:sym typeface="+mn-lt"/>
              </a:rPr>
              <a:t>b</a:t>
            </a:r>
            <a:r>
              <a:rPr lang="zh-CN" altLang="en-US" sz="1800" dirty="0">
                <a:latin typeface="+mn-lt"/>
                <a:ea typeface="+mn-ea"/>
                <a:cs typeface="+mn-ea"/>
                <a:sym typeface="+mn-lt"/>
              </a:rPr>
              <a:t>）网络节点限制</a:t>
            </a:r>
            <a:endParaRPr lang="en-US" altLang="zh-CN" sz="1800" dirty="0">
              <a:latin typeface="+mn-lt"/>
              <a:ea typeface="+mn-ea"/>
              <a:cs typeface="+mn-ea"/>
              <a:sym typeface="+mn-lt"/>
            </a:endParaRPr>
          </a:p>
        </p:txBody>
      </p:sp>
      <p:sp>
        <p:nvSpPr>
          <p:cNvPr id="49" name="Rectangle 41">
            <a:extLst>
              <a:ext uri="{FF2B5EF4-FFF2-40B4-BE49-F238E27FC236}">
                <a16:creationId xmlns:a16="http://schemas.microsoft.com/office/drawing/2014/main" id="{FF27CAC8-F93D-4A33-BBD6-EC1C37F3715D}"/>
              </a:ext>
            </a:extLst>
          </p:cNvPr>
          <p:cNvSpPr>
            <a:spLocks noChangeArrowheads="1"/>
          </p:cNvSpPr>
          <p:nvPr/>
        </p:nvSpPr>
        <p:spPr bwMode="auto">
          <a:xfrm>
            <a:off x="981075" y="3952359"/>
            <a:ext cx="184731" cy="369332"/>
          </a:xfrm>
          <a:prstGeom prst="rect">
            <a:avLst/>
          </a:prstGeom>
          <a:noFill/>
          <a:ln>
            <a:noFill/>
          </a:ln>
          <a:effectLst>
            <a:prstShdw prst="shdw12">
              <a:schemeClr val="accent1">
                <a:gamma/>
                <a:shade val="60000"/>
                <a:invGamma/>
                <a:alpha val="50000"/>
              </a:schemeClr>
            </a:prstShdw>
          </a:effectLst>
        </p:spPr>
        <p:txBody>
          <a:bodyPr wrap="none" anchor="ctr">
            <a:spAutoFit/>
          </a:bodyPr>
          <a:lstStyle/>
          <a:p>
            <a:pPr>
              <a:defRPr/>
            </a:pPr>
            <a:endParaRPr lang="zh-CN" altLang="en-US">
              <a:latin typeface="+mn-lt"/>
              <a:ea typeface="+mn-ea"/>
              <a:cs typeface="+mn-ea"/>
              <a:sym typeface="+mn-lt"/>
            </a:endParaRPr>
          </a:p>
        </p:txBody>
      </p:sp>
      <p:sp>
        <p:nvSpPr>
          <p:cNvPr id="54" name="Rectangle 46">
            <a:extLst>
              <a:ext uri="{FF2B5EF4-FFF2-40B4-BE49-F238E27FC236}">
                <a16:creationId xmlns:a16="http://schemas.microsoft.com/office/drawing/2014/main" id="{D2BDBF57-9E35-459D-A46F-E3BF502B8D95}"/>
              </a:ext>
            </a:extLst>
          </p:cNvPr>
          <p:cNvSpPr>
            <a:spLocks noChangeArrowheads="1"/>
          </p:cNvSpPr>
          <p:nvPr/>
        </p:nvSpPr>
        <p:spPr bwMode="auto">
          <a:xfrm>
            <a:off x="1036638" y="5622409"/>
            <a:ext cx="184731" cy="369332"/>
          </a:xfrm>
          <a:prstGeom prst="rect">
            <a:avLst/>
          </a:prstGeom>
          <a:noFill/>
          <a:ln>
            <a:noFill/>
          </a:ln>
          <a:effectLst>
            <a:prstShdw prst="shdw12">
              <a:schemeClr val="accent1">
                <a:gamma/>
                <a:shade val="60000"/>
                <a:invGamma/>
                <a:alpha val="50000"/>
              </a:schemeClr>
            </a:prstShdw>
          </a:effectLst>
        </p:spPr>
        <p:txBody>
          <a:bodyPr wrap="none" anchor="ctr">
            <a:spAutoFit/>
          </a:bodyPr>
          <a:lstStyle/>
          <a:p>
            <a:pPr>
              <a:defRPr/>
            </a:pPr>
            <a:endParaRPr lang="zh-CN" altLang="en-US">
              <a:latin typeface="+mn-lt"/>
              <a:ea typeface="+mn-ea"/>
              <a:cs typeface="+mn-ea"/>
              <a:sym typeface="+mn-lt"/>
            </a:endParaRPr>
          </a:p>
        </p:txBody>
      </p:sp>
      <p:graphicFrame>
        <p:nvGraphicFramePr>
          <p:cNvPr id="41" name="对象 18">
            <a:extLst>
              <a:ext uri="{FF2B5EF4-FFF2-40B4-BE49-F238E27FC236}">
                <a16:creationId xmlns:a16="http://schemas.microsoft.com/office/drawing/2014/main" id="{862D8363-E881-4F96-AA65-65E96383E190}"/>
              </a:ext>
            </a:extLst>
          </p:cNvPr>
          <p:cNvGraphicFramePr>
            <a:graphicFrameLocks noChangeAspect="1"/>
          </p:cNvGraphicFramePr>
          <p:nvPr>
            <p:extLst>
              <p:ext uri="{D42A27DB-BD31-4B8C-83A1-F6EECF244321}">
                <p14:modId xmlns:p14="http://schemas.microsoft.com/office/powerpoint/2010/main" val="240305755"/>
              </p:ext>
            </p:extLst>
          </p:nvPr>
        </p:nvGraphicFramePr>
        <p:xfrm>
          <a:off x="6336544" y="3066442"/>
          <a:ext cx="914400" cy="198438"/>
        </p:xfrm>
        <a:graphic>
          <a:graphicData uri="http://schemas.openxmlformats.org/presentationml/2006/ole">
            <mc:AlternateContent xmlns:mc="http://schemas.openxmlformats.org/markup-compatibility/2006">
              <mc:Choice xmlns:v="urn:schemas-microsoft-com:vml" Requires="v">
                <p:oleObj name="Equation" r:id="rId6" imgW="435285" imgH="677109" progId="Equation.DSMT4">
                  <p:embed/>
                </p:oleObj>
              </mc:Choice>
              <mc:Fallback>
                <p:oleObj name="Equation" r:id="rId6" imgW="435285" imgH="677109" progId="Equation.DSMT4">
                  <p:embed/>
                  <p:pic>
                    <p:nvPicPr>
                      <p:cNvPr id="41" name="对象 18">
                        <a:extLst>
                          <a:ext uri="{FF2B5EF4-FFF2-40B4-BE49-F238E27FC236}">
                            <a16:creationId xmlns:a16="http://schemas.microsoft.com/office/drawing/2014/main" id="{862D8363-E881-4F96-AA65-65E96383E19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6544" y="3066442"/>
                        <a:ext cx="914400" cy="19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44" name="矩形 43">
                <a:extLst>
                  <a:ext uri="{FF2B5EF4-FFF2-40B4-BE49-F238E27FC236}">
                    <a16:creationId xmlns:a16="http://schemas.microsoft.com/office/drawing/2014/main" id="{FAC02660-3F83-490C-847C-C90DDDD771CA}"/>
                  </a:ext>
                </a:extLst>
              </p:cNvPr>
              <p:cNvSpPr/>
              <p:nvPr/>
            </p:nvSpPr>
            <p:spPr>
              <a:xfrm>
                <a:off x="1227374" y="2280075"/>
                <a:ext cx="6337914" cy="1893275"/>
              </a:xfrm>
              <a:prstGeom prst="rect">
                <a:avLst/>
              </a:prstGeom>
            </p:spPr>
            <p:txBody>
              <a:bodyPr wrap="square">
                <a:spAutoFit/>
              </a:bodyPr>
              <a:lstStyle/>
              <a:p>
                <a:pPr>
                  <a:lnSpc>
                    <a:spcPct val="150000"/>
                  </a:lnSpc>
                </a:pPr>
                <a14:m>
                  <m:oMath xmlns:m="http://schemas.openxmlformats.org/officeDocument/2006/math">
                    <m:sSubSup>
                      <m:sSubSupPr>
                        <m:ctrlPr>
                          <a:rPr lang="zh-CN" altLang="zh-CN" sz="1200" i="1" smtClean="0">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𝑥</m:t>
                        </m:r>
                      </m:e>
                      <m:sub>
                        <m:r>
                          <a:rPr lang="en-US" altLang="zh-CN" sz="1200">
                            <a:latin typeface="Cambria Math" panose="02040503050406030204" pitchFamily="18" charset="0"/>
                            <a:ea typeface="+mn-ea"/>
                            <a:cs typeface="+mn-ea"/>
                            <a:sym typeface="+mn-lt"/>
                          </a:rPr>
                          <m:t>1,</m:t>
                        </m:r>
                        <m:sSub>
                          <m:sSubPr>
                            <m:ctrlPr>
                              <a:rPr lang="zh-CN" altLang="zh-CN" sz="1200" i="1">
                                <a:latin typeface="Cambria Math" panose="02040503050406030204" pitchFamily="18" charset="0"/>
                                <a:ea typeface="+mn-ea"/>
                                <a:cs typeface="+mn-ea"/>
                                <a:sym typeface="+mn-lt"/>
                              </a:rPr>
                            </m:ctrlPr>
                          </m:sSubPr>
                          <m:e>
                            <m:r>
                              <m:rPr>
                                <m:sty m:val="p"/>
                              </m:rPr>
                              <a:rPr lang="en-US" altLang="zh-CN" sz="1200" i="1">
                                <a:latin typeface="Cambria Math" panose="02040503050406030204" pitchFamily="18" charset="0"/>
                                <a:ea typeface="+mn-ea"/>
                                <a:cs typeface="+mn-ea"/>
                                <a:sym typeface="+mn-lt"/>
                              </a:rPr>
                              <m:t>s</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up>
                        <m:r>
                          <a:rPr lang="en-US" altLang="zh-CN" sz="1200" i="1">
                            <a:latin typeface="Cambria Math" panose="02040503050406030204" pitchFamily="18" charset="0"/>
                            <a:ea typeface="+mn-ea"/>
                            <a:cs typeface="+mn-ea"/>
                            <a:sym typeface="+mn-lt"/>
                          </a:rPr>
                          <m:t>𝑓</m:t>
                        </m:r>
                      </m:sup>
                    </m:sSub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𝑡</m:t>
                    </m:r>
                    <m:r>
                      <a:rPr lang="en-US" altLang="zh-CN" sz="1200">
                        <a:latin typeface="Cambria Math" panose="02040503050406030204" pitchFamily="18" charset="0"/>
                        <a:ea typeface="+mn-ea"/>
                        <a:cs typeface="+mn-ea"/>
                        <a:sym typeface="+mn-lt"/>
                      </a:rPr>
                      <m:t>)=</m:t>
                    </m:r>
                    <m:sSub>
                      <m:sSubPr>
                        <m:ctrlPr>
                          <a:rPr lang="zh-CN" altLang="zh-CN" sz="1200" i="1">
                            <a:latin typeface="Cambria Math" panose="02040503050406030204" pitchFamily="18" charset="0"/>
                            <a:ea typeface="+mn-ea"/>
                            <a:cs typeface="+mn-ea"/>
                            <a:sym typeface="+mn-lt"/>
                          </a:rPr>
                        </m:ctrlPr>
                      </m:sSubPr>
                      <m:e>
                        <m:r>
                          <a:rPr lang="en-US" altLang="zh-CN" sz="1200" b="0" i="1" smtClean="0">
                            <a:latin typeface="Cambria Math" panose="02040503050406030204" pitchFamily="18" charset="0"/>
                            <a:ea typeface="+mn-ea"/>
                            <a:cs typeface="+mn-ea"/>
                            <a:sym typeface="+mn-lt"/>
                          </a:rPr>
                          <m:t>𝑧</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oMath>
                </a14:m>
                <a:r>
                  <a:rPr lang="en-US" altLang="zh-CN" sz="1200" dirty="0">
                    <a:latin typeface="+mn-lt"/>
                    <a:ea typeface="+mn-ea"/>
                    <a:cs typeface="+mn-ea"/>
                    <a:sym typeface="+mn-lt"/>
                  </a:rPr>
                  <a:t> </a:t>
                </a:r>
                <a:r>
                  <a:rPr lang="zh-CN" altLang="zh-CN" sz="1200" dirty="0">
                    <a:latin typeface="+mn-lt"/>
                    <a:ea typeface="+mn-ea"/>
                    <a:cs typeface="+mn-ea"/>
                    <a:sym typeface="+mn-lt"/>
                  </a:rPr>
                  <a:t>服务 </a:t>
                </a:r>
                <a14:m>
                  <m:oMath xmlns:m="http://schemas.openxmlformats.org/officeDocument/2006/math">
                    <m:r>
                      <a:rPr lang="en-US" altLang="zh-CN" sz="1200" i="1">
                        <a:latin typeface="Cambria Math" panose="02040503050406030204" pitchFamily="18" charset="0"/>
                        <a:ea typeface="+mn-ea"/>
                        <a:cs typeface="+mn-ea"/>
                        <a:sym typeface="+mn-lt"/>
                      </a:rPr>
                      <m:t>𝑞</m:t>
                    </m:r>
                  </m:oMath>
                </a14:m>
                <a:r>
                  <a:rPr lang="en-US" altLang="zh-CN" sz="1200" dirty="0">
                    <a:latin typeface="+mn-lt"/>
                    <a:ea typeface="+mn-ea"/>
                    <a:cs typeface="+mn-ea"/>
                    <a:sym typeface="+mn-lt"/>
                  </a:rPr>
                  <a:t> </a:t>
                </a:r>
                <a:r>
                  <a:rPr lang="zh-CN" altLang="zh-CN" sz="1200" dirty="0">
                    <a:latin typeface="+mn-lt"/>
                    <a:ea typeface="+mn-ea"/>
                    <a:cs typeface="+mn-ea"/>
                    <a:sym typeface="+mn-lt"/>
                  </a:rPr>
                  <a:t>的起始点</a:t>
                </a:r>
                <a:r>
                  <a:rPr lang="en-US" altLang="zh-CN" sz="1200" dirty="0">
                    <a:latin typeface="+mn-lt"/>
                    <a:ea typeface="+mn-ea"/>
                    <a:cs typeface="+mn-ea"/>
                    <a:sym typeface="+mn-lt"/>
                  </a:rPr>
                  <a:t>) </a:t>
                </a:r>
                <a14:m>
                  <m:oMath xmlns:m="http://schemas.openxmlformats.org/officeDocument/2006/math">
                    <m:r>
                      <a:rPr lang="en-US" altLang="zh-CN" sz="1200" i="1">
                        <a:latin typeface="Cambria Math" panose="02040503050406030204" pitchFamily="18" charset="0"/>
                        <a:ea typeface="+mn-ea"/>
                        <a:cs typeface="+mn-ea"/>
                        <a:sym typeface="+mn-lt"/>
                      </a:rPr>
                      <m:t>−−−−</m:t>
                    </m:r>
                    <m:r>
                      <a:rPr lang="en-US" altLang="zh-CN" sz="1200">
                        <a:latin typeface="Cambria Math" panose="02040503050406030204" pitchFamily="18" charset="0"/>
                        <a:ea typeface="+mn-ea"/>
                        <a:cs typeface="+mn-ea"/>
                        <a:sym typeface="+mn-lt"/>
                      </a:rPr>
                      <m:t>1</m:t>
                    </m:r>
                  </m:oMath>
                </a14:m>
                <a:endParaRPr lang="en-US" altLang="zh-CN" sz="1200" i="1" dirty="0">
                  <a:effectLst/>
                  <a:latin typeface="Cambria Math" panose="02040503050406030204" pitchFamily="18" charset="0"/>
                  <a:ea typeface="+mn-ea"/>
                  <a:cs typeface="+mn-ea"/>
                  <a:sym typeface="+mn-lt"/>
                </a:endParaRPr>
              </a:p>
              <a:p>
                <a:pPr>
                  <a:lnSpc>
                    <a:spcPct val="150000"/>
                  </a:lnSpc>
                </a:pPr>
                <a14:m>
                  <m:oMath xmlns:m="http://schemas.openxmlformats.org/officeDocument/2006/math">
                    <m:sSubSup>
                      <m:sSubSupPr>
                        <m:ctrlPr>
                          <a:rPr lang="zh-CN" altLang="zh-CN" sz="1200" i="1" smtClean="0">
                            <a:effectLst/>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𝑥</m:t>
                        </m:r>
                      </m:e>
                      <m:sub>
                        <m:d>
                          <m:dPr>
                            <m:begChr m:val="|"/>
                            <m:endChr m:val="|"/>
                            <m:ctrlPr>
                              <a:rPr lang="zh-CN" altLang="zh-CN" sz="1200" i="1">
                                <a:effectLst/>
                                <a:latin typeface="Cambria Math" panose="02040503050406030204" pitchFamily="18" charset="0"/>
                                <a:ea typeface="+mn-ea"/>
                                <a:cs typeface="+mn-ea"/>
                                <a:sym typeface="+mn-lt"/>
                              </a:rPr>
                            </m:ctrlPr>
                          </m:dPr>
                          <m:e>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𝑓</m:t>
                                </m:r>
                              </m:e>
                              <m:sub>
                                <m:r>
                                  <a:rPr lang="en-US" altLang="zh-CN" sz="1200" i="1">
                                    <a:latin typeface="Cambria Math" panose="02040503050406030204" pitchFamily="18" charset="0"/>
                                    <a:ea typeface="+mn-ea"/>
                                    <a:cs typeface="+mn-ea"/>
                                    <a:sym typeface="+mn-lt"/>
                                  </a:rPr>
                                  <m:t>𝑞</m:t>
                                </m:r>
                              </m:sub>
                            </m:sSub>
                          </m:e>
                        </m:d>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𝑑</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up>
                        <m:r>
                          <a:rPr lang="en-US" altLang="zh-CN" sz="1200" i="1">
                            <a:latin typeface="Cambria Math" panose="02040503050406030204" pitchFamily="18" charset="0"/>
                            <a:ea typeface="+mn-ea"/>
                            <a:cs typeface="+mn-ea"/>
                            <a:sym typeface="+mn-lt"/>
                          </a:rPr>
                          <m:t>𝑓</m:t>
                        </m:r>
                      </m:sup>
                    </m:sSub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𝑡</m:t>
                    </m:r>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b="0" i="1" smtClean="0">
                            <a:latin typeface="Cambria Math" panose="02040503050406030204" pitchFamily="18" charset="0"/>
                            <a:ea typeface="+mn-ea"/>
                            <a:cs typeface="+mn-ea"/>
                            <a:sym typeface="+mn-lt"/>
                          </a:rPr>
                          <m:t>𝑧</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oMath>
                </a14:m>
                <a:r>
                  <a:rPr lang="en-US" altLang="zh-CN" sz="1200" dirty="0">
                    <a:effectLst/>
                    <a:latin typeface="+mn-lt"/>
                    <a:ea typeface="+mn-ea"/>
                    <a:cs typeface="+mn-ea"/>
                    <a:sym typeface="+mn-lt"/>
                  </a:rPr>
                  <a:t> </a:t>
                </a:r>
                <a:r>
                  <a:rPr lang="zh-CN" altLang="zh-CN" sz="1200" dirty="0">
                    <a:latin typeface="+mn-lt"/>
                    <a:ea typeface="+mn-ea"/>
                    <a:cs typeface="+mn-ea"/>
                    <a:sym typeface="+mn-lt"/>
                  </a:rPr>
                  <a:t>服务 </a:t>
                </a:r>
                <a14:m>
                  <m:oMath xmlns:m="http://schemas.openxmlformats.org/officeDocument/2006/math">
                    <m:r>
                      <a:rPr lang="en-US" altLang="zh-CN" sz="1200" i="1">
                        <a:latin typeface="Cambria Math" panose="02040503050406030204" pitchFamily="18" charset="0"/>
                        <a:ea typeface="+mn-ea"/>
                        <a:cs typeface="+mn-ea"/>
                        <a:sym typeface="+mn-lt"/>
                      </a:rPr>
                      <m:t>𝑞</m:t>
                    </m:r>
                  </m:oMath>
                </a14:m>
                <a:r>
                  <a:rPr lang="en-US" altLang="zh-CN" sz="1200" dirty="0">
                    <a:effectLst/>
                    <a:latin typeface="+mn-lt"/>
                    <a:ea typeface="+mn-ea"/>
                    <a:cs typeface="+mn-ea"/>
                    <a:sym typeface="+mn-lt"/>
                  </a:rPr>
                  <a:t> </a:t>
                </a:r>
                <a:r>
                  <a:rPr lang="zh-CN" altLang="zh-CN" sz="1200" dirty="0">
                    <a:latin typeface="+mn-lt"/>
                    <a:ea typeface="+mn-ea"/>
                    <a:cs typeface="+mn-ea"/>
                    <a:sym typeface="+mn-lt"/>
                  </a:rPr>
                  <a:t>的目的端</a:t>
                </a:r>
                <a:r>
                  <a:rPr lang="en-US" altLang="zh-CN" sz="1200" dirty="0">
                    <a:latin typeface="+mn-lt"/>
                    <a:ea typeface="+mn-ea"/>
                    <a:cs typeface="+mn-ea"/>
                    <a:sym typeface="+mn-lt"/>
                  </a:rPr>
                  <a:t>) </a:t>
                </a:r>
                <a14:m>
                  <m:oMath xmlns:m="http://schemas.openxmlformats.org/officeDocument/2006/math">
                    <m:r>
                      <a:rPr lang="en-US" altLang="zh-CN" sz="1200" i="1">
                        <a:latin typeface="Cambria Math" panose="02040503050406030204" pitchFamily="18" charset="0"/>
                        <a:ea typeface="+mn-ea"/>
                        <a:cs typeface="+mn-ea"/>
                        <a:sym typeface="+mn-lt"/>
                      </a:rPr>
                      <m:t>−−−−</m:t>
                    </m:r>
                    <m:r>
                      <a:rPr lang="en-US" altLang="zh-CN" sz="1200">
                        <a:latin typeface="Cambria Math" panose="02040503050406030204" pitchFamily="18" charset="0"/>
                        <a:ea typeface="+mn-ea"/>
                        <a:cs typeface="+mn-ea"/>
                        <a:sym typeface="+mn-lt"/>
                      </a:rPr>
                      <m:t>2</m:t>
                    </m:r>
                  </m:oMath>
                </a14:m>
                <a:endParaRPr lang="en-US" altLang="zh-CN" sz="1200" i="1" dirty="0">
                  <a:effectLst/>
                  <a:latin typeface="Cambria Math" panose="02040503050406030204" pitchFamily="18" charset="0"/>
                  <a:ea typeface="+mn-ea"/>
                  <a:cs typeface="+mn-ea"/>
                  <a:sym typeface="+mn-lt"/>
                </a:endParaRPr>
              </a:p>
              <a:p>
                <a:pPr>
                  <a:lnSpc>
                    <a:spcPct val="150000"/>
                  </a:lnSpc>
                </a:pPr>
                <a14:m>
                  <m:oMathPara xmlns:m="http://schemas.openxmlformats.org/officeDocument/2006/math">
                    <m:oMathParaPr>
                      <m:jc m:val="left"/>
                    </m:oMathParaPr>
                    <m:oMath xmlns:m="http://schemas.openxmlformats.org/officeDocument/2006/math">
                      <m:sSub>
                        <m:sSubPr>
                          <m:ctrlPr>
                            <a:rPr lang="zh-CN" altLang="zh-CN" sz="1200" i="1" smtClean="0">
                              <a:effectLst/>
                              <a:latin typeface="Cambria Math" panose="02040503050406030204" pitchFamily="18" charset="0"/>
                              <a:ea typeface="+mn-ea"/>
                              <a:cs typeface="+mn-ea"/>
                              <a:sym typeface="+mn-lt"/>
                            </a:rPr>
                          </m:ctrlPr>
                        </m:sSubPr>
                        <m:e>
                          <m:r>
                            <a:rPr lang="en-US" altLang="zh-CN" sz="1200">
                              <a:latin typeface="Cambria Math" panose="02040503050406030204" pitchFamily="18" charset="0"/>
                              <a:ea typeface="+mn-ea"/>
                              <a:cs typeface="+mn-ea"/>
                              <a:sym typeface="+mn-lt"/>
                            </a:rPr>
                            <m:t>∑</m:t>
                          </m:r>
                        </m:e>
                        <m:sub>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𝑁</m:t>
                          </m:r>
                        </m:sub>
                      </m:sSub>
                      <m:r>
                        <a:rPr lang="en-US" altLang="zh-CN" sz="1200">
                          <a:latin typeface="Cambria Math" panose="02040503050406030204" pitchFamily="18" charset="0"/>
                          <a:ea typeface="+mn-ea"/>
                          <a:cs typeface="+mn-ea"/>
                          <a:sym typeface="+mn-lt"/>
                        </a:rPr>
                        <m:t> </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𝑥</m:t>
                          </m:r>
                        </m:e>
                        <m:sub>
                          <m:r>
                            <a:rPr lang="en-US" altLang="zh-CN" sz="1200" i="1">
                              <a:latin typeface="Cambria Math" panose="02040503050406030204" pitchFamily="18" charset="0"/>
                              <a:ea typeface="+mn-ea"/>
                              <a:cs typeface="+mn-ea"/>
                              <a:sym typeface="+mn-lt"/>
                            </a:rPr>
                            <m:t>𝑓</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Sub>
                      <m:d>
                        <m:dPr>
                          <m:ctrlPr>
                            <a:rPr lang="en-US" altLang="zh-CN" sz="1200" i="1">
                              <a:latin typeface="Cambria Math" panose="02040503050406030204" pitchFamily="18" charset="0"/>
                              <a:ea typeface="+mn-ea"/>
                              <a:cs typeface="+mn-ea"/>
                              <a:sym typeface="+mn-lt"/>
                            </a:rPr>
                          </m:ctrlPr>
                        </m:dPr>
                        <m:e>
                          <m:r>
                            <a:rPr lang="en-US" altLang="zh-CN" sz="1200" i="1">
                              <a:latin typeface="Cambria Math" panose="02040503050406030204" pitchFamily="18" charset="0"/>
                              <a:ea typeface="+mn-ea"/>
                              <a:cs typeface="+mn-ea"/>
                              <a:sym typeface="+mn-lt"/>
                            </a:rPr>
                            <m:t>𝑡</m:t>
                          </m:r>
                        </m:e>
                      </m:d>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b="0" i="1" smtClean="0">
                              <a:latin typeface="Cambria Math" panose="02040503050406030204" pitchFamily="18" charset="0"/>
                              <a:ea typeface="+mn-ea"/>
                              <a:cs typeface="+mn-ea"/>
                              <a:sym typeface="+mn-lt"/>
                            </a:rPr>
                            <m:t>𝑧</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𝑄</m:t>
                      </m:r>
                      <m:r>
                        <a:rPr lang="en-US" altLang="zh-CN" sz="1200" i="1">
                          <a:latin typeface="Cambria Math" panose="02040503050406030204" pitchFamily="18" charset="0"/>
                          <a:ea typeface="+mn-ea"/>
                          <a:cs typeface="+mn-ea"/>
                          <a:sym typeface="+mn-lt"/>
                        </a:rPr>
                        <m:t>−−−−</m:t>
                      </m:r>
                      <m:r>
                        <a:rPr lang="en-US" altLang="zh-CN" sz="1200">
                          <a:latin typeface="Cambria Math" panose="02040503050406030204" pitchFamily="18" charset="0"/>
                          <a:ea typeface="+mn-ea"/>
                          <a:cs typeface="+mn-ea"/>
                          <a:sym typeface="+mn-lt"/>
                        </a:rPr>
                        <m:t>3</m:t>
                      </m:r>
                    </m:oMath>
                  </m:oMathPara>
                </a14:m>
                <a:endParaRPr lang="en-US" altLang="zh-CN" sz="1200" dirty="0">
                  <a:latin typeface="+mn-lt"/>
                  <a:ea typeface="+mn-ea"/>
                  <a:cs typeface="+mn-ea"/>
                  <a:sym typeface="+mn-lt"/>
                </a:endParaRPr>
              </a:p>
              <a:p>
                <a:pPr>
                  <a:lnSpc>
                    <a:spcPct val="150000"/>
                  </a:lnSpc>
                </a:pPr>
                <a14:m>
                  <m:oMath xmlns:m="http://schemas.openxmlformats.org/officeDocument/2006/math">
                    <m:sSub>
                      <m:sSubPr>
                        <m:ctrlPr>
                          <a:rPr lang="zh-CN" altLang="zh-CN" sz="1200" i="1">
                            <a:effectLst/>
                            <a:latin typeface="Cambria Math" panose="02040503050406030204" pitchFamily="18" charset="0"/>
                            <a:ea typeface="+mn-ea"/>
                            <a:cs typeface="+mn-ea"/>
                            <a:sym typeface="+mn-lt"/>
                          </a:rPr>
                        </m:ctrlPr>
                      </m:sSubPr>
                      <m:e>
                        <m:r>
                          <a:rPr lang="en-US" altLang="zh-CN" sz="1200">
                            <a:latin typeface="Cambria Math" panose="02040503050406030204" pitchFamily="18" charset="0"/>
                            <a:ea typeface="+mn-ea"/>
                            <a:cs typeface="+mn-ea"/>
                            <a:sym typeface="+mn-lt"/>
                          </a:rPr>
                          <m:t>∑</m:t>
                        </m:r>
                      </m:e>
                      <m:sub>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𝑁</m:t>
                        </m:r>
                      </m:sub>
                    </m:sSub>
                    <m:r>
                      <a:rPr lang="en-US" altLang="zh-CN" sz="1200">
                        <a:latin typeface="Cambria Math" panose="02040503050406030204" pitchFamily="18" charset="0"/>
                        <a:ea typeface="+mn-ea"/>
                        <a:cs typeface="+mn-ea"/>
                        <a:sym typeface="+mn-lt"/>
                      </a:rPr>
                      <m:t> </m:t>
                    </m:r>
                    <m:sSubSup>
                      <m:sSubSupPr>
                        <m:ctrlPr>
                          <a:rPr lang="zh-CN" altLang="zh-CN" sz="1200" i="1">
                            <a:effectLst/>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𝑦</m:t>
                        </m:r>
                      </m:e>
                      <m:sub>
                        <m:r>
                          <a:rPr lang="en-US" altLang="zh-CN" sz="1200" i="1">
                            <a:latin typeface="Cambria Math" panose="02040503050406030204" pitchFamily="18" charset="0"/>
                            <a:ea typeface="+mn-ea"/>
                            <a:cs typeface="+mn-ea"/>
                            <a:sym typeface="+mn-lt"/>
                          </a:rPr>
                          <m:t>𝑞</m:t>
                        </m:r>
                      </m:sub>
                      <m: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sup>
                    </m:sSubSup>
                    <m:r>
                      <a:rPr lang="en-US" altLang="zh-CN" sz="1200" i="1">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a:latin typeface="Cambria Math" panose="02040503050406030204" pitchFamily="18" charset="0"/>
                            <a:ea typeface="+mn-ea"/>
                            <a:cs typeface="+mn-ea"/>
                            <a:sym typeface="+mn-lt"/>
                          </a:rPr>
                          <m:t>∑</m:t>
                        </m:r>
                      </m:e>
                      <m:sub>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𝑁</m:t>
                        </m:r>
                      </m:sub>
                    </m:sSub>
                    <m:r>
                      <a:rPr lang="en-US" altLang="zh-CN" sz="1200">
                        <a:latin typeface="Cambria Math" panose="02040503050406030204" pitchFamily="18" charset="0"/>
                        <a:ea typeface="+mn-ea"/>
                        <a:cs typeface="+mn-ea"/>
                        <a:sym typeface="+mn-lt"/>
                      </a:rPr>
                      <m:t> </m:t>
                    </m:r>
                    <m:sSubSup>
                      <m:sSubSupPr>
                        <m:ctrlPr>
                          <a:rPr lang="zh-CN" altLang="zh-CN" sz="1200" i="1">
                            <a:effectLst/>
                            <a:latin typeface="Cambria Math" panose="02040503050406030204" pitchFamily="18" charset="0"/>
                            <a:ea typeface="+mn-ea"/>
                            <a:cs typeface="+mn-ea"/>
                            <a:sym typeface="+mn-lt"/>
                          </a:rPr>
                        </m:ctrlPr>
                      </m:sSubSupPr>
                      <m:e>
                        <m:r>
                          <a:rPr lang="en-US" altLang="zh-CN" sz="1200" i="1">
                            <a:latin typeface="Cambria Math" panose="02040503050406030204" pitchFamily="18" charset="0"/>
                            <a:ea typeface="+mn-ea"/>
                            <a:cs typeface="+mn-ea"/>
                            <a:sym typeface="+mn-lt"/>
                          </a:rPr>
                          <m:t>𝑦</m:t>
                        </m:r>
                      </m:e>
                      <m:sub>
                        <m:r>
                          <a:rPr lang="en-US" altLang="zh-CN" sz="1200" i="1">
                            <a:latin typeface="Cambria Math" panose="02040503050406030204" pitchFamily="18" charset="0"/>
                            <a:ea typeface="+mn-ea"/>
                            <a:cs typeface="+mn-ea"/>
                            <a:sym typeface="+mn-lt"/>
                          </a:rPr>
                          <m:t>𝑞</m:t>
                        </m:r>
                      </m:sub>
                      <m:sup>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sup>
                    </m:sSubSup>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𝑥</m:t>
                        </m:r>
                      </m:e>
                      <m:sub>
                        <m:r>
                          <a:rPr lang="en-US" altLang="zh-CN" sz="1200" i="1">
                            <a:latin typeface="Cambria Math" panose="02040503050406030204" pitchFamily="18" charset="0"/>
                            <a:ea typeface="+mn-ea"/>
                            <a:cs typeface="+mn-ea"/>
                            <a:sym typeface="+mn-lt"/>
                          </a:rPr>
                          <m:t>𝑓</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Sub>
                    <m:r>
                      <a:rPr lang="en-US" altLang="zh-CN" sz="1200" i="1">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𝑥</m:t>
                        </m:r>
                      </m:e>
                      <m:sub>
                        <m:r>
                          <a:rPr lang="en-US" altLang="zh-CN" sz="1200" i="1">
                            <a:latin typeface="Cambria Math" panose="02040503050406030204" pitchFamily="18" charset="0"/>
                            <a:ea typeface="+mn-ea"/>
                            <a:cs typeface="+mn-ea"/>
                            <a:sym typeface="+mn-lt"/>
                          </a:rPr>
                          <m:t>𝑓</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𝐸</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𝑓</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𝑞</m:t>
                    </m:r>
                    <m:r>
                      <m:rPr>
                        <m:nor/>
                      </m:rPr>
                      <a:rPr lang="en-US" altLang="zh-CN" sz="1200" b="0" i="0" smtClean="0">
                        <a:latin typeface="Cambria Math" panose="02040503050406030204" pitchFamily="18" charset="0"/>
                        <a:ea typeface="+mn-ea"/>
                        <a:cs typeface="+mn-ea"/>
                        <a:sym typeface="+mn-lt"/>
                      </a:rPr>
                      <m:t> </m:t>
                    </m:r>
                    <m:r>
                      <m:rPr>
                        <m:nor/>
                      </m:rPr>
                      <a:rPr lang="en-US" altLang="zh-CN" sz="1200" dirty="0">
                        <a:cs typeface="+mn-ea"/>
                        <a:sym typeface="+mn-lt"/>
                      </a:rPr>
                      <m:t>(</m:t>
                    </m:r>
                    <m:r>
                      <m:rPr>
                        <m:nor/>
                      </m:rPr>
                      <a:rPr lang="zh-CN" altLang="zh-CN" sz="1200" dirty="0">
                        <a:latin typeface="微软雅黑" panose="020B0503020204020204" pitchFamily="34" charset="-122"/>
                        <a:ea typeface="微软雅黑" panose="020B0503020204020204" pitchFamily="34" charset="-122"/>
                        <a:cs typeface="+mn-ea"/>
                        <a:sym typeface="+mn-lt"/>
                      </a:rPr>
                      <m:t>端到端</m:t>
                    </m:r>
                    <m:r>
                      <m:rPr>
                        <m:nor/>
                      </m:rPr>
                      <a:rPr lang="en-US" altLang="zh-CN" sz="1200" dirty="0">
                        <a:cs typeface="+mn-ea"/>
                        <a:sym typeface="+mn-lt"/>
                      </a:rPr>
                      <m:t>)</m:t>
                    </m:r>
                    <m:r>
                      <a:rPr lang="en-US" altLang="zh-CN" sz="1200" i="1">
                        <a:latin typeface="Cambria Math" panose="02040503050406030204" pitchFamily="18" charset="0"/>
                        <a:cs typeface="+mn-ea"/>
                        <a:sym typeface="+mn-lt"/>
                      </a:rPr>
                      <m:t>−</m:t>
                    </m:r>
                    <m:r>
                      <a:rPr lang="en-US" altLang="zh-CN" sz="1200" i="1">
                        <a:latin typeface="Cambria Math" panose="02040503050406030204" pitchFamily="18" charset="0"/>
                        <a:ea typeface="+mn-ea"/>
                        <a:cs typeface="+mn-ea"/>
                        <a:sym typeface="+mn-lt"/>
                      </a:rPr>
                      <m:t>−</m:t>
                    </m:r>
                    <m:r>
                      <a:rPr lang="en-US" altLang="zh-CN" sz="1200" i="1">
                        <a:latin typeface="Cambria Math" panose="02040503050406030204" pitchFamily="18" charset="0"/>
                        <a:cs typeface="+mn-ea"/>
                        <a:sym typeface="+mn-lt"/>
                      </a:rPr>
                      <m:t>−−</m:t>
                    </m:r>
                  </m:oMath>
                </a14:m>
                <a:r>
                  <a:rPr lang="en-US" altLang="zh-CN" sz="1200" dirty="0">
                    <a:effectLst/>
                    <a:latin typeface="+mn-lt"/>
                    <a:ea typeface="+mn-ea"/>
                    <a:cs typeface="+mn-ea"/>
                    <a:sym typeface="+mn-lt"/>
                  </a:rPr>
                  <a:t> </a:t>
                </a:r>
                <a:r>
                  <a:rPr lang="en-US" altLang="zh-CN" sz="1200" dirty="0">
                    <a:latin typeface="+mn-lt"/>
                    <a:ea typeface="+mn-ea"/>
                    <a:cs typeface="+mn-ea"/>
                    <a:sym typeface="+mn-lt"/>
                  </a:rPr>
                  <a:t>4</a:t>
                </a:r>
              </a:p>
              <a:p>
                <a:pPr>
                  <a:lnSpc>
                    <a:spcPct val="150000"/>
                  </a:lnSpc>
                </a:pPr>
                <a14:m>
                  <m:oMathPara xmlns:m="http://schemas.openxmlformats.org/officeDocument/2006/math">
                    <m:oMathParaPr>
                      <m:jc m:val="left"/>
                    </m:oMathParaPr>
                    <m:oMath xmlns:m="http://schemas.openxmlformats.org/officeDocument/2006/math">
                      <m:sSub>
                        <m:sSubPr>
                          <m:ctrlPr>
                            <a:rPr lang="zh-CN" altLang="zh-CN" sz="1200" i="1" smtClean="0">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𝑡</m:t>
                          </m:r>
                        </m:e>
                        <m:sub>
                          <m:r>
                            <a:rPr lang="en-US" altLang="zh-CN" sz="1200" i="1">
                              <a:latin typeface="Cambria Math" panose="02040503050406030204" pitchFamily="18" charset="0"/>
                              <a:ea typeface="+mn-ea"/>
                              <a:cs typeface="+mn-ea"/>
                              <a:sym typeface="+mn-lt"/>
                            </a:rPr>
                            <m:t>𝑞</m:t>
                          </m:r>
                        </m:sub>
                      </m:sSub>
                      <m:r>
                        <a:rPr lang="en-US" altLang="zh-CN" sz="1200" i="1">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𝑡</m:t>
                          </m:r>
                        </m:e>
                        <m:sub>
                          <m:r>
                            <a:rPr lang="en-US" altLang="zh-CN" sz="1200" i="1">
                              <a:latin typeface="Cambria Math" panose="02040503050406030204" pitchFamily="18" charset="0"/>
                              <a:ea typeface="+mn-ea"/>
                              <a:cs typeface="+mn-ea"/>
                              <a:sym typeface="+mn-lt"/>
                            </a:rPr>
                            <m:t>𝑎</m:t>
                          </m:r>
                        </m:sub>
                      </m:sSub>
                      <m:r>
                        <a:rPr lang="en-US" altLang="zh-CN" sz="1200">
                          <a:latin typeface="Cambria Math" panose="02040503050406030204" pitchFamily="18" charset="0"/>
                          <a:ea typeface="+mn-ea"/>
                          <a:cs typeface="+mn-ea"/>
                          <a:sym typeface="+mn-lt"/>
                        </a:rPr>
                        <m:t>≤</m:t>
                      </m:r>
                      <m:sSub>
                        <m:sSubPr>
                          <m:ctrlPr>
                            <a:rPr lang="zh-CN" altLang="zh-CN" sz="1200" i="1">
                              <a:effectLst/>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𝑑</m:t>
                          </m:r>
                        </m:e>
                        <m:sub>
                          <m:r>
                            <a:rPr lang="en-US" altLang="zh-CN" sz="1200" i="1">
                              <a:latin typeface="Cambria Math" panose="02040503050406030204" pitchFamily="18" charset="0"/>
                              <a:ea typeface="+mn-ea"/>
                              <a:cs typeface="+mn-ea"/>
                              <a:sym typeface="+mn-lt"/>
                            </a:rPr>
                            <m:t>𝑞</m:t>
                          </m:r>
                        </m:sub>
                      </m:sSub>
                      <m:r>
                        <a:rPr lang="en-US" altLang="zh-CN" sz="1200">
                          <a:latin typeface="Cambria Math" panose="02040503050406030204" pitchFamily="18" charset="0"/>
                          <a:cs typeface="+mn-ea"/>
                          <a:sym typeface="+mn-lt"/>
                        </a:rPr>
                        <m:t>(</m:t>
                      </m:r>
                      <m:r>
                        <m:rPr>
                          <m:nor/>
                        </m:rPr>
                        <a:rPr lang="en-US" altLang="zh-CN" sz="1200" dirty="0">
                          <a:cs typeface="+mn-ea"/>
                          <a:sym typeface="+mn-lt"/>
                        </a:rPr>
                        <m:t> </m:t>
                      </m:r>
                      <m:r>
                        <m:rPr>
                          <m:nor/>
                        </m:rPr>
                        <a:rPr lang="zh-CN" altLang="zh-CN" sz="1200" dirty="0">
                          <a:latin typeface="微软雅黑" panose="020B0503020204020204" pitchFamily="34" charset="-122"/>
                          <a:ea typeface="微软雅黑" panose="020B0503020204020204" pitchFamily="34" charset="-122"/>
                          <a:cs typeface="+mn-ea"/>
                          <a:sym typeface="+mn-lt"/>
                        </a:rPr>
                        <m:t>服务时间</m:t>
                      </m:r>
                      <m:r>
                        <m:rPr>
                          <m:nor/>
                        </m:rPr>
                        <a:rPr lang="zh-CN" altLang="zh-CN" sz="1200" dirty="0">
                          <a:cs typeface="+mn-ea"/>
                          <a:sym typeface="+mn-lt"/>
                        </a:rPr>
                        <m:t> </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ea typeface="+mn-ea"/>
                          <a:cs typeface="+mn-ea"/>
                          <a:sym typeface="+mn-lt"/>
                        </a:rPr>
                        <m:t>−−−−</m:t>
                      </m:r>
                      <m:r>
                        <a:rPr lang="en-US" altLang="zh-CN" sz="1200">
                          <a:latin typeface="Cambria Math" panose="02040503050406030204" pitchFamily="18" charset="0"/>
                          <a:ea typeface="+mn-ea"/>
                          <a:cs typeface="+mn-ea"/>
                          <a:sym typeface="+mn-lt"/>
                        </a:rPr>
                        <m:t>5</m:t>
                      </m:r>
                    </m:oMath>
                  </m:oMathPara>
                </a14:m>
                <a:endParaRPr lang="zh-CN" altLang="en-US" sz="1200" dirty="0">
                  <a:latin typeface="+mn-lt"/>
                  <a:ea typeface="+mn-ea"/>
                  <a:cs typeface="+mn-ea"/>
                  <a:sym typeface="+mn-lt"/>
                </a:endParaRPr>
              </a:p>
            </p:txBody>
          </p:sp>
        </mc:Choice>
        <mc:Fallback xmlns="">
          <p:sp>
            <p:nvSpPr>
              <p:cNvPr id="44" name="矩形 43">
                <a:extLst>
                  <a:ext uri="{FF2B5EF4-FFF2-40B4-BE49-F238E27FC236}">
                    <a16:creationId xmlns:a16="http://schemas.microsoft.com/office/drawing/2014/main" id="{FAC02660-3F83-490C-847C-C90DDDD771CA}"/>
                  </a:ext>
                </a:extLst>
              </p:cNvPr>
              <p:cNvSpPr>
                <a:spLocks noRot="1" noChangeAspect="1" noMove="1" noResize="1" noEditPoints="1" noAdjustHandles="1" noChangeArrowheads="1" noChangeShapeType="1" noTextEdit="1"/>
              </p:cNvSpPr>
              <p:nvPr/>
            </p:nvSpPr>
            <p:spPr>
              <a:xfrm>
                <a:off x="1227374" y="2280075"/>
                <a:ext cx="6337914" cy="1893275"/>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D4BFA073-8D38-4E23-A841-0EC152E4443F}"/>
                  </a:ext>
                </a:extLst>
              </p:cNvPr>
              <p:cNvSpPr txBox="1"/>
              <p:nvPr/>
            </p:nvSpPr>
            <p:spPr>
              <a:xfrm>
                <a:off x="1221369" y="4776857"/>
                <a:ext cx="5904656" cy="1030218"/>
              </a:xfrm>
              <a:prstGeom prst="rect">
                <a:avLst/>
              </a:prstGeom>
              <a:noFill/>
            </p:spPr>
            <p:txBody>
              <a:bodyPr wrap="square" rtlCol="0">
                <a:spAutoFit/>
              </a:bodyPr>
              <a:lstStyle/>
              <a:p>
                <a:pPr>
                  <a:lnSpc>
                    <a:spcPct val="150000"/>
                  </a:lnSpc>
                </a:pPr>
                <a14:m>
                  <m:oMath xmlns:m="http://schemas.openxmlformats.org/officeDocument/2006/math">
                    <m:sSub>
                      <m:sSubPr>
                        <m:ctrlPr>
                          <a:rPr lang="zh-CN" altLang="zh-CN" sz="1200" i="1">
                            <a:latin typeface="Cambria Math" panose="02040503050406030204" pitchFamily="18" charset="0"/>
                            <a:cs typeface="+mn-ea"/>
                            <a:sym typeface="+mn-lt"/>
                          </a:rPr>
                        </m:ctrlPr>
                      </m:sSubPr>
                      <m:e>
                        <m:r>
                          <a:rPr lang="en-US" altLang="zh-CN" sz="1200">
                            <a:latin typeface="Cambria Math" panose="02040503050406030204" pitchFamily="18" charset="0"/>
                            <a:cs typeface="+mn-ea"/>
                            <a:sym typeface="+mn-lt"/>
                          </a:rPr>
                          <m:t>∑</m:t>
                        </m:r>
                      </m:e>
                      <m:sub>
                        <m:r>
                          <a:rPr lang="en-US" altLang="zh-CN" sz="1200" i="1">
                            <a:latin typeface="Cambria Math" panose="02040503050406030204" pitchFamily="18" charset="0"/>
                            <a:cs typeface="+mn-ea"/>
                            <a:sym typeface="+mn-lt"/>
                          </a:rPr>
                          <m:t>𝑞</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𝑄</m:t>
                        </m:r>
                      </m:sub>
                    </m:sSub>
                    <m:r>
                      <a:rPr lang="en-US" altLang="zh-CN" sz="1200">
                        <a:latin typeface="Cambria Math" panose="02040503050406030204" pitchFamily="18" charset="0"/>
                        <a:cs typeface="+mn-ea"/>
                        <a:sym typeface="+mn-lt"/>
                      </a:rPr>
                      <m:t> </m:t>
                    </m:r>
                    <m:sSub>
                      <m:sSubPr>
                        <m:ctrlPr>
                          <a:rPr lang="zh-CN" altLang="zh-CN" sz="1200" i="1">
                            <a:latin typeface="Cambria Math" panose="02040503050406030204" pitchFamily="18" charset="0"/>
                            <a:cs typeface="+mn-ea"/>
                            <a:sym typeface="+mn-lt"/>
                          </a:rPr>
                        </m:ctrlPr>
                      </m:sSubPr>
                      <m:e>
                        <m:r>
                          <a:rPr lang="en-US" altLang="zh-CN" sz="1200">
                            <a:latin typeface="Cambria Math" panose="02040503050406030204" pitchFamily="18" charset="0"/>
                            <a:cs typeface="+mn-ea"/>
                            <a:sym typeface="+mn-lt"/>
                          </a:rPr>
                          <m:t>∑</m:t>
                        </m:r>
                      </m:e>
                      <m:sub>
                        <m:r>
                          <a:rPr lang="en-US" altLang="zh-CN" sz="1200" i="1">
                            <a:latin typeface="Cambria Math" panose="02040503050406030204" pitchFamily="18" charset="0"/>
                            <a:cs typeface="+mn-ea"/>
                            <a:sym typeface="+mn-lt"/>
                          </a:rPr>
                          <m:t>𝑓</m:t>
                        </m:r>
                        <m:r>
                          <a:rPr lang="en-US" altLang="zh-CN" sz="1200">
                            <a:latin typeface="Cambria Math" panose="02040503050406030204" pitchFamily="18" charset="0"/>
                            <a:cs typeface="+mn-ea"/>
                            <a:sym typeface="+mn-lt"/>
                          </a:rPr>
                          <m:t>∈</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𝐹</m:t>
                            </m:r>
                          </m:e>
                          <m:sub>
                            <m:r>
                              <a:rPr lang="en-US" altLang="zh-CN" sz="1200" i="1">
                                <a:latin typeface="Cambria Math" panose="02040503050406030204" pitchFamily="18" charset="0"/>
                                <a:cs typeface="+mn-ea"/>
                                <a:sym typeface="+mn-lt"/>
                              </a:rPr>
                              <m:t>𝑞</m:t>
                            </m:r>
                          </m:sub>
                        </m:sSub>
                      </m:sub>
                    </m:sSub>
                    <m:r>
                      <a:rPr lang="en-US" altLang="zh-CN" sz="1200">
                        <a:latin typeface="Cambria Math" panose="02040503050406030204" pitchFamily="18" charset="0"/>
                        <a:cs typeface="+mn-ea"/>
                        <a:sym typeface="+mn-lt"/>
                      </a:rPr>
                      <m:t> </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𝑥</m:t>
                        </m:r>
                      </m:e>
                      <m:sub>
                        <m:r>
                          <a:rPr lang="en-US" altLang="zh-CN" sz="1200" i="1">
                            <a:latin typeface="Cambria Math" panose="02040503050406030204" pitchFamily="18" charset="0"/>
                            <a:cs typeface="+mn-ea"/>
                            <a:sym typeface="+mn-lt"/>
                          </a:rPr>
                          <m:t>𝑓</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𝑛</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𝑞</m:t>
                        </m:r>
                      </m:sub>
                    </m:sSub>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𝑐</m:t>
                        </m:r>
                      </m:e>
                      <m:sub>
                        <m:r>
                          <a:rPr lang="en-US" altLang="zh-CN" sz="1200" i="1">
                            <a:latin typeface="Cambria Math" panose="02040503050406030204" pitchFamily="18" charset="0"/>
                            <a:cs typeface="+mn-ea"/>
                            <a:sym typeface="+mn-lt"/>
                          </a:rPr>
                          <m:t>𝑓</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𝑞</m:t>
                        </m:r>
                      </m:sub>
                    </m:sSub>
                    <m:r>
                      <a:rPr lang="en-US" altLang="zh-CN" sz="1200">
                        <a:latin typeface="Cambria Math" panose="02040503050406030204" pitchFamily="18" charset="0"/>
                        <a:cs typeface="+mn-ea"/>
                        <a:sym typeface="+mn-lt"/>
                      </a:rPr>
                      <m:t>≤</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𝑐</m:t>
                        </m:r>
                      </m:e>
                      <m:sub>
                        <m:r>
                          <a:rPr lang="en-US" altLang="zh-CN" sz="1200" i="1">
                            <a:latin typeface="Cambria Math" panose="02040503050406030204" pitchFamily="18" charset="0"/>
                            <a:cs typeface="+mn-ea"/>
                            <a:sym typeface="+mn-lt"/>
                          </a:rPr>
                          <m:t>𝑛</m:t>
                        </m:r>
                      </m:sub>
                    </m:sSub>
                    <m:r>
                      <a:rPr lang="en-US" altLang="zh-CN" sz="1200">
                        <a:latin typeface="Cambria Math" panose="02040503050406030204" pitchFamily="18" charset="0"/>
                        <a:cs typeface="+mn-ea"/>
                        <a:sym typeface="+mn-lt"/>
                      </a:rPr>
                      <m:t>(</m:t>
                    </m:r>
                    <m:r>
                      <m:rPr>
                        <m:sty m:val="p"/>
                      </m:rPr>
                      <a:rPr lang="en-US" altLang="zh-CN" sz="1200">
                        <a:latin typeface="Cambria Math" panose="02040503050406030204" pitchFamily="18" charset="0"/>
                        <a:cs typeface="+mn-ea"/>
                        <a:sym typeface="+mn-lt"/>
                      </a:rPr>
                      <m:t>CPU</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m:t>
                    </m:r>
                    <m:r>
                      <a:rPr lang="en-US" altLang="zh-CN" sz="1200">
                        <a:latin typeface="Cambria Math" panose="02040503050406030204" pitchFamily="18" charset="0"/>
                        <a:cs typeface="+mn-ea"/>
                        <a:sym typeface="+mn-lt"/>
                      </a:rPr>
                      <m:t>6</m:t>
                    </m:r>
                  </m:oMath>
                </a14:m>
                <a:r>
                  <a:rPr lang="en-US" altLang="zh-CN" sz="1200" dirty="0">
                    <a:cs typeface="+mn-ea"/>
                    <a:sym typeface="+mn-lt"/>
                  </a:rPr>
                  <a:t>  </a:t>
                </a:r>
                <a:endParaRPr lang="en-US" altLang="zh-CN" sz="1200" i="1" dirty="0">
                  <a:latin typeface="Cambria Math" panose="02040503050406030204" pitchFamily="18" charset="0"/>
                  <a:ea typeface="+mn-ea"/>
                  <a:cs typeface="+mn-ea"/>
                  <a:sym typeface="+mn-lt"/>
                </a:endParaRPr>
              </a:p>
              <a:p>
                <a:pPr>
                  <a:lnSpc>
                    <a:spcPct val="150000"/>
                  </a:lnSpc>
                </a:pPr>
                <a14:m>
                  <m:oMath xmlns:m="http://schemas.openxmlformats.org/officeDocument/2006/math">
                    <m:sSub>
                      <m:sSubPr>
                        <m:ctrlPr>
                          <a:rPr lang="zh-CN" altLang="zh-CN" sz="1200" i="1" smtClean="0">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𝑝</m:t>
                        </m:r>
                      </m:e>
                      <m: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sub>
                    </m:sSub>
                    <m:r>
                      <a:rPr lang="en-US" altLang="zh-CN" sz="1200">
                        <a:latin typeface="Cambria Math" panose="02040503050406030204" pitchFamily="18" charset="0"/>
                        <a:ea typeface="+mn-ea"/>
                        <a:cs typeface="+mn-ea"/>
                        <a:sym typeface="+mn-lt"/>
                      </a:rPr>
                      <m:t>≤</m:t>
                    </m:r>
                    <m:sSub>
                      <m:sSubPr>
                        <m:ctrlPr>
                          <a:rPr lang="zh-CN" altLang="zh-CN" sz="1200" i="1">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𝑃</m:t>
                        </m:r>
                      </m:e>
                      <m:sub>
                        <m:r>
                          <a:rPr lang="en-US" altLang="zh-CN" sz="1200" i="1">
                            <a:latin typeface="Cambria Math" panose="02040503050406030204" pitchFamily="18" charset="0"/>
                            <a:ea typeface="+mn-ea"/>
                            <a:cs typeface="+mn-ea"/>
                            <a:sym typeface="+mn-lt"/>
                          </a:rPr>
                          <m:t>𝑛</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𝑚</m:t>
                    </m:r>
                    <m:r>
                      <a:rPr lang="en-US" altLang="zh-CN" sz="1200">
                        <a:latin typeface="Cambria Math" panose="02040503050406030204" pitchFamily="18" charset="0"/>
                        <a:ea typeface="+mn-ea"/>
                        <a:cs typeface="+mn-ea"/>
                        <a:sym typeface="+mn-lt"/>
                      </a:rPr>
                      <m:t>)∈</m:t>
                    </m:r>
                    <m:sSub>
                      <m:sSubPr>
                        <m:ctrlPr>
                          <a:rPr lang="zh-CN" altLang="zh-CN" sz="1200" i="1">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𝐸</m:t>
                        </m:r>
                      </m:e>
                      <m:sub>
                        <m:r>
                          <a:rPr lang="en-US" altLang="zh-CN" sz="1200" i="1">
                            <a:latin typeface="Cambria Math" panose="02040503050406030204" pitchFamily="18" charset="0"/>
                            <a:ea typeface="+mn-ea"/>
                            <a:cs typeface="+mn-ea"/>
                            <a:sym typeface="+mn-lt"/>
                          </a:rPr>
                          <m:t>𝐴</m:t>
                        </m:r>
                        <m:r>
                          <a:rPr lang="en-US" altLang="zh-CN" sz="1200">
                            <a:latin typeface="Cambria Math" panose="02040503050406030204" pitchFamily="18" charset="0"/>
                            <a:ea typeface="+mn-ea"/>
                            <a:cs typeface="+mn-ea"/>
                            <a:sym typeface="+mn-lt"/>
                          </a:rPr>
                          <m:t>1</m:t>
                        </m:r>
                      </m:sub>
                    </m:sSub>
                    <m:r>
                      <a:rPr lang="en-US" altLang="zh-CN" sz="1200">
                        <a:latin typeface="Cambria Math" panose="02040503050406030204" pitchFamily="18" charset="0"/>
                        <a:ea typeface="+mn-ea"/>
                        <a:cs typeface="+mn-ea"/>
                        <a:sym typeface="+mn-lt"/>
                      </a:rPr>
                      <m:t>∪</m:t>
                    </m:r>
                    <m:sSub>
                      <m:sSubPr>
                        <m:ctrlPr>
                          <a:rPr lang="zh-CN" altLang="zh-CN" sz="1200" i="1">
                            <a:latin typeface="Cambria Math" panose="02040503050406030204" pitchFamily="18" charset="0"/>
                            <a:ea typeface="+mn-ea"/>
                            <a:cs typeface="+mn-ea"/>
                            <a:sym typeface="+mn-lt"/>
                          </a:rPr>
                        </m:ctrlPr>
                      </m:sSubPr>
                      <m:e>
                        <m:r>
                          <a:rPr lang="en-US" altLang="zh-CN" sz="1200" i="1">
                            <a:latin typeface="Cambria Math" panose="02040503050406030204" pitchFamily="18" charset="0"/>
                            <a:ea typeface="+mn-ea"/>
                            <a:cs typeface="+mn-ea"/>
                            <a:sym typeface="+mn-lt"/>
                          </a:rPr>
                          <m:t>𝐸</m:t>
                        </m:r>
                      </m:e>
                      <m:sub>
                        <m:r>
                          <a:rPr lang="en-US" altLang="zh-CN" sz="1200" i="1">
                            <a:latin typeface="Cambria Math" panose="02040503050406030204" pitchFamily="18" charset="0"/>
                            <a:ea typeface="+mn-ea"/>
                            <a:cs typeface="+mn-ea"/>
                            <a:sym typeface="+mn-lt"/>
                          </a:rPr>
                          <m:t>𝐴</m:t>
                        </m:r>
                        <m:r>
                          <a:rPr lang="en-US" altLang="zh-CN" sz="1200">
                            <a:latin typeface="Cambria Math" panose="02040503050406030204" pitchFamily="18" charset="0"/>
                            <a:ea typeface="+mn-ea"/>
                            <a:cs typeface="+mn-ea"/>
                            <a:sym typeface="+mn-lt"/>
                          </a:rPr>
                          <m:t>2</m:t>
                        </m:r>
                      </m:sub>
                    </m:sSub>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𝑛</m:t>
                    </m:r>
                    <m:r>
                      <a:rPr lang="en-US" altLang="zh-CN" sz="1200">
                        <a:latin typeface="Cambria Math" panose="02040503050406030204" pitchFamily="18" charset="0"/>
                        <a:ea typeface="+mn-ea"/>
                        <a:cs typeface="+mn-ea"/>
                        <a:sym typeface="+mn-lt"/>
                      </a:rPr>
                      <m:t>∈</m:t>
                    </m:r>
                    <m:r>
                      <a:rPr lang="en-US" altLang="zh-CN" sz="1200" i="1">
                        <a:latin typeface="Cambria Math" panose="02040503050406030204" pitchFamily="18" charset="0"/>
                        <a:ea typeface="+mn-ea"/>
                        <a:cs typeface="+mn-ea"/>
                        <a:sym typeface="+mn-lt"/>
                      </a:rPr>
                      <m:t>𝑁</m:t>
                    </m:r>
                    <m:r>
                      <a:rPr lang="en-US" altLang="zh-CN" sz="1200">
                        <a:latin typeface="Cambria Math" panose="02040503050406030204" pitchFamily="18" charset="0"/>
                        <a:ea typeface="+mn-ea"/>
                        <a:cs typeface="+mn-ea"/>
                        <a:sym typeface="+mn-lt"/>
                      </a:rPr>
                      <m:t>(</m:t>
                    </m:r>
                  </m:oMath>
                </a14:m>
                <a:r>
                  <a:rPr lang="en-US" altLang="zh-CN" sz="1200" dirty="0">
                    <a:latin typeface="+mn-lt"/>
                    <a:ea typeface="+mn-ea"/>
                    <a:cs typeface="+mn-ea"/>
                    <a:sym typeface="+mn-lt"/>
                  </a:rPr>
                  <a:t> </a:t>
                </a:r>
                <a:r>
                  <a:rPr lang="zh-CN" altLang="zh-CN" sz="1200" dirty="0">
                    <a:latin typeface="+mn-lt"/>
                    <a:ea typeface="+mn-ea"/>
                    <a:cs typeface="+mn-ea"/>
                    <a:sym typeface="+mn-lt"/>
                  </a:rPr>
                  <a:t>节点发射功率限制 </a:t>
                </a:r>
                <a14:m>
                  <m:oMath xmlns:m="http://schemas.openxmlformats.org/officeDocument/2006/math">
                    <m:r>
                      <a:rPr lang="en-US" altLang="zh-CN" sz="1200">
                        <a:latin typeface="Cambria Math" panose="02040503050406030204" pitchFamily="18" charset="0"/>
                        <a:ea typeface="+mn-ea"/>
                        <a:cs typeface="+mn-ea"/>
                        <a:sym typeface="+mn-lt"/>
                      </a:rPr>
                      <m:t>)</m:t>
                    </m:r>
                    <m:box>
                      <m:boxPr>
                        <m:ctrlPr>
                          <a:rPr lang="zh-CN" altLang="zh-CN" sz="1200" i="1">
                            <a:latin typeface="Cambria Math" panose="02040503050406030204" pitchFamily="18" charset="0"/>
                            <a:ea typeface="+mn-ea"/>
                            <a:cs typeface="+mn-ea"/>
                            <a:sym typeface="+mn-lt"/>
                          </a:rPr>
                        </m:ctrlPr>
                      </m:boxPr>
                      <m:e>
                        <m:r>
                          <a:rPr lang="en-US" altLang="zh-CN" sz="1200">
                            <a:latin typeface="Cambria Math" panose="02040503050406030204" pitchFamily="18" charset="0"/>
                            <a:ea typeface="+mn-ea"/>
                            <a:cs typeface="+mn-ea"/>
                            <a:sym typeface="+mn-lt"/>
                          </a:rPr>
                          <m:t> </m:t>
                        </m:r>
                      </m:e>
                    </m:box>
                    <m:r>
                      <a:rPr lang="en-US" altLang="zh-CN" sz="1200" i="1">
                        <a:latin typeface="Cambria Math" panose="02040503050406030204" pitchFamily="18" charset="0"/>
                        <a:ea typeface="+mn-ea"/>
                        <a:cs typeface="+mn-ea"/>
                        <a:sym typeface="+mn-lt"/>
                      </a:rPr>
                      <m:t>−−−−</m:t>
                    </m:r>
                    <m:r>
                      <a:rPr lang="en-US" altLang="zh-CN" sz="1200" b="0" i="0" smtClean="0">
                        <a:latin typeface="Cambria Math" panose="02040503050406030204" pitchFamily="18" charset="0"/>
                        <a:ea typeface="+mn-ea"/>
                        <a:cs typeface="+mn-ea"/>
                        <a:sym typeface="+mn-lt"/>
                      </a:rPr>
                      <m:t>7</m:t>
                    </m:r>
                  </m:oMath>
                </a14:m>
                <a:endParaRPr lang="en-US" altLang="zh-CN" sz="1200" b="0" dirty="0">
                  <a:latin typeface="+mn-lt"/>
                  <a:ea typeface="+mn-ea"/>
                  <a:cs typeface="+mn-ea"/>
                  <a:sym typeface="+mn-lt"/>
                </a:endParaRPr>
              </a:p>
              <a:p>
                <a:pPr>
                  <a:lnSpc>
                    <a:spcPct val="150000"/>
                  </a:lnSpc>
                </a:pPr>
                <a14:m>
                  <m:oMath xmlns:m="http://schemas.openxmlformats.org/officeDocument/2006/math">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𝑝</m:t>
                        </m:r>
                      </m:e>
                      <m:sub>
                        <m:r>
                          <a:rPr lang="en-US" altLang="zh-CN" sz="1200" i="1">
                            <a:latin typeface="Cambria Math" panose="02040503050406030204" pitchFamily="18" charset="0"/>
                            <a:cs typeface="+mn-ea"/>
                            <a:sym typeface="+mn-lt"/>
                          </a:rPr>
                          <m:t>𝑡h𝑟</m:t>
                        </m:r>
                      </m:sub>
                    </m:sSub>
                    <m:r>
                      <a:rPr lang="en-US" altLang="zh-CN" sz="1200">
                        <a:latin typeface="Cambria Math" panose="02040503050406030204" pitchFamily="18" charset="0"/>
                        <a:cs typeface="+mn-ea"/>
                        <a:sym typeface="+mn-lt"/>
                      </a:rPr>
                      <m:t>≤</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𝑃</m:t>
                        </m:r>
                      </m:e>
                      <m:sub>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𝑛</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𝑚</m:t>
                        </m:r>
                        <m:r>
                          <a:rPr lang="en-US" altLang="zh-CN" sz="1200">
                            <a:latin typeface="Cambria Math" panose="02040503050406030204" pitchFamily="18" charset="0"/>
                            <a:cs typeface="+mn-ea"/>
                            <a:sym typeface="+mn-lt"/>
                          </a:rPr>
                          <m:t>)</m:t>
                        </m:r>
                      </m:sub>
                    </m:sSub>
                    <m:r>
                      <a:rPr lang="en-US" altLang="zh-CN" sz="1200" i="1">
                        <a:latin typeface="Cambria Math" panose="02040503050406030204" pitchFamily="18" charset="0"/>
                        <a:cs typeface="+mn-ea"/>
                        <a:sym typeface="+mn-lt"/>
                      </a:rPr>
                      <m:t>−</m:t>
                    </m:r>
                    <m:sSubSup>
                      <m:sSubSupPr>
                        <m:ctrlPr>
                          <a:rPr lang="zh-CN" altLang="zh-CN" sz="1200" i="1">
                            <a:latin typeface="Cambria Math" panose="02040503050406030204" pitchFamily="18" charset="0"/>
                            <a:cs typeface="+mn-ea"/>
                            <a:sym typeface="+mn-lt"/>
                          </a:rPr>
                        </m:ctrlPr>
                      </m:sSubSupPr>
                      <m:e>
                        <m:r>
                          <a:rPr lang="en-US" altLang="zh-CN" sz="1200" i="1">
                            <a:latin typeface="Cambria Math" panose="02040503050406030204" pitchFamily="18" charset="0"/>
                            <a:cs typeface="+mn-ea"/>
                            <a:sym typeface="+mn-lt"/>
                          </a:rPr>
                          <m:t>𝑝</m:t>
                        </m:r>
                      </m:e>
                      <m:sub>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𝑛</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𝑚</m:t>
                        </m:r>
                        <m:r>
                          <a:rPr lang="en-US" altLang="zh-CN" sz="1200">
                            <a:latin typeface="Cambria Math" panose="02040503050406030204" pitchFamily="18" charset="0"/>
                            <a:cs typeface="+mn-ea"/>
                            <a:sym typeface="+mn-lt"/>
                          </a:rPr>
                          <m:t>)</m:t>
                        </m:r>
                      </m:sub>
                      <m:sup>
                        <m:r>
                          <a:rPr lang="en-US" altLang="zh-CN" sz="1200" i="1">
                            <a:latin typeface="Cambria Math" panose="02040503050406030204" pitchFamily="18" charset="0"/>
                            <a:cs typeface="+mn-ea"/>
                            <a:sym typeface="+mn-lt"/>
                          </a:rPr>
                          <m:t>𝐿𝑜𝑠𝑠</m:t>
                        </m:r>
                      </m:sup>
                    </m:sSubSup>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𝑛</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𝑚</m:t>
                    </m:r>
                    <m:r>
                      <a:rPr lang="en-US" altLang="zh-CN" sz="1200">
                        <a:latin typeface="Cambria Math" panose="02040503050406030204" pitchFamily="18" charset="0"/>
                        <a:cs typeface="+mn-ea"/>
                        <a:sym typeface="+mn-lt"/>
                      </a:rPr>
                      <m:t>)∈</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𝐸</m:t>
                        </m:r>
                      </m:e>
                      <m:sub>
                        <m:r>
                          <a:rPr lang="en-US" altLang="zh-CN" sz="1200" i="1">
                            <a:latin typeface="Cambria Math" panose="02040503050406030204" pitchFamily="18" charset="0"/>
                            <a:cs typeface="+mn-ea"/>
                            <a:sym typeface="+mn-lt"/>
                          </a:rPr>
                          <m:t>𝐴</m:t>
                        </m:r>
                        <m:r>
                          <a:rPr lang="en-US" altLang="zh-CN" sz="1200">
                            <a:latin typeface="Cambria Math" panose="02040503050406030204" pitchFamily="18" charset="0"/>
                            <a:cs typeface="+mn-ea"/>
                            <a:sym typeface="+mn-lt"/>
                          </a:rPr>
                          <m:t>1</m:t>
                        </m:r>
                      </m:sub>
                    </m:sSub>
                    <m:r>
                      <a:rPr lang="en-US" altLang="zh-CN" sz="1200">
                        <a:latin typeface="Cambria Math" panose="02040503050406030204" pitchFamily="18" charset="0"/>
                        <a:cs typeface="+mn-ea"/>
                        <a:sym typeface="+mn-lt"/>
                      </a:rPr>
                      <m:t>∪</m:t>
                    </m:r>
                    <m:sSub>
                      <m:sSubPr>
                        <m:ctrlPr>
                          <a:rPr lang="zh-CN" altLang="zh-CN" sz="1200" i="1">
                            <a:latin typeface="Cambria Math" panose="02040503050406030204" pitchFamily="18" charset="0"/>
                            <a:cs typeface="+mn-ea"/>
                            <a:sym typeface="+mn-lt"/>
                          </a:rPr>
                        </m:ctrlPr>
                      </m:sSubPr>
                      <m:e>
                        <m:r>
                          <a:rPr lang="en-US" altLang="zh-CN" sz="1200" i="1">
                            <a:latin typeface="Cambria Math" panose="02040503050406030204" pitchFamily="18" charset="0"/>
                            <a:cs typeface="+mn-ea"/>
                            <a:sym typeface="+mn-lt"/>
                          </a:rPr>
                          <m:t>𝐸</m:t>
                        </m:r>
                      </m:e>
                      <m:sub>
                        <m:r>
                          <a:rPr lang="en-US" altLang="zh-CN" sz="1200" i="1">
                            <a:latin typeface="Cambria Math" panose="02040503050406030204" pitchFamily="18" charset="0"/>
                            <a:cs typeface="+mn-ea"/>
                            <a:sym typeface="+mn-lt"/>
                          </a:rPr>
                          <m:t>𝐴</m:t>
                        </m:r>
                        <m:r>
                          <a:rPr lang="en-US" altLang="zh-CN" sz="1200">
                            <a:latin typeface="Cambria Math" panose="02040503050406030204" pitchFamily="18" charset="0"/>
                            <a:cs typeface="+mn-ea"/>
                            <a:sym typeface="+mn-lt"/>
                          </a:rPr>
                          <m:t>2</m:t>
                        </m:r>
                      </m:sub>
                    </m:sSub>
                    <m:r>
                      <a:rPr lang="en-US" altLang="zh-CN" sz="1200">
                        <a:latin typeface="Cambria Math" panose="02040503050406030204" pitchFamily="18" charset="0"/>
                        <a:cs typeface="+mn-ea"/>
                        <a:sym typeface="+mn-lt"/>
                      </a:rPr>
                      <m:t>,</m:t>
                    </m:r>
                    <m:box>
                      <m:boxPr>
                        <m:ctrlPr>
                          <a:rPr lang="zh-CN" altLang="zh-CN" sz="1200" i="1">
                            <a:latin typeface="Cambria Math" panose="02040503050406030204" pitchFamily="18" charset="0"/>
                            <a:cs typeface="+mn-ea"/>
                            <a:sym typeface="+mn-lt"/>
                          </a:rPr>
                        </m:ctrlPr>
                      </m:boxPr>
                      <m:e>
                        <m:r>
                          <a:rPr lang="en-US" altLang="zh-CN" sz="1200">
                            <a:latin typeface="Cambria Math" panose="02040503050406030204" pitchFamily="18" charset="0"/>
                            <a:cs typeface="+mn-ea"/>
                            <a:sym typeface="+mn-lt"/>
                          </a:rPr>
                          <m:t> </m:t>
                        </m:r>
                      </m:e>
                    </m:box>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𝑛</m:t>
                    </m:r>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𝑁</m:t>
                    </m:r>
                  </m:oMath>
                </a14:m>
                <a:r>
                  <a:rPr lang="en-US" altLang="zh-CN" sz="1200" dirty="0">
                    <a:cs typeface="+mn-ea"/>
                    <a:sym typeface="+mn-lt"/>
                  </a:rPr>
                  <a:t> (</a:t>
                </a:r>
                <a:r>
                  <a:rPr lang="zh-CN" altLang="zh-CN" sz="1200" dirty="0">
                    <a:latin typeface="微软雅黑" panose="020B0503020204020204" pitchFamily="34" charset="-122"/>
                    <a:ea typeface="微软雅黑" panose="020B0503020204020204" pitchFamily="34" charset="-122"/>
                    <a:cs typeface="+mn-ea"/>
                    <a:sym typeface="+mn-lt"/>
                  </a:rPr>
                  <a:t>节点接收门限 </a:t>
                </a:r>
                <a14:m>
                  <m:oMath xmlns:m="http://schemas.openxmlformats.org/officeDocument/2006/math">
                    <m:r>
                      <a:rPr lang="en-US" altLang="zh-CN" sz="1200">
                        <a:latin typeface="Cambria Math" panose="02040503050406030204" pitchFamily="18" charset="0"/>
                        <a:cs typeface="+mn-ea"/>
                        <a:sym typeface="+mn-lt"/>
                      </a:rPr>
                      <m:t>)</m:t>
                    </m:r>
                    <m:r>
                      <a:rPr lang="en-US" altLang="zh-CN" sz="1200" i="1">
                        <a:latin typeface="Cambria Math" panose="02040503050406030204" pitchFamily="18" charset="0"/>
                        <a:cs typeface="+mn-ea"/>
                        <a:sym typeface="+mn-lt"/>
                      </a:rPr>
                      <m:t>−−−−</m:t>
                    </m:r>
                    <m:r>
                      <a:rPr lang="en-US" altLang="zh-CN" sz="1200">
                        <a:latin typeface="Cambria Math" panose="02040503050406030204" pitchFamily="18" charset="0"/>
                        <a:cs typeface="+mn-ea"/>
                        <a:sym typeface="+mn-lt"/>
                      </a:rPr>
                      <m:t>8</m:t>
                    </m:r>
                  </m:oMath>
                </a14:m>
                <a:endParaRPr lang="zh-CN" altLang="en-US" sz="1200" dirty="0">
                  <a:cs typeface="+mn-ea"/>
                  <a:sym typeface="+mn-lt"/>
                </a:endParaRPr>
              </a:p>
            </p:txBody>
          </p:sp>
        </mc:Choice>
        <mc:Fallback xmlns="">
          <p:sp>
            <p:nvSpPr>
              <p:cNvPr id="55" name="文本框 54">
                <a:extLst>
                  <a:ext uri="{FF2B5EF4-FFF2-40B4-BE49-F238E27FC236}">
                    <a16:creationId xmlns:a16="http://schemas.microsoft.com/office/drawing/2014/main" id="{D4BFA073-8D38-4E23-A841-0EC152E4443F}"/>
                  </a:ext>
                </a:extLst>
              </p:cNvPr>
              <p:cNvSpPr txBox="1">
                <a:spLocks noRot="1" noChangeAspect="1" noMove="1" noResize="1" noEditPoints="1" noAdjustHandles="1" noChangeArrowheads="1" noChangeShapeType="1" noTextEdit="1"/>
              </p:cNvSpPr>
              <p:nvPr/>
            </p:nvSpPr>
            <p:spPr>
              <a:xfrm>
                <a:off x="1221369" y="4776857"/>
                <a:ext cx="5904656" cy="1030218"/>
              </a:xfrm>
              <a:prstGeom prst="rect">
                <a:avLst/>
              </a:prstGeom>
              <a:blipFill>
                <a:blip r:embed="rId9"/>
                <a:stretch>
                  <a:fillRect b="-1183"/>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a2">
            <a:extLst>
              <a:ext uri="{FF2B5EF4-FFF2-40B4-BE49-F238E27FC236}">
                <a16:creationId xmlns:a16="http://schemas.microsoft.com/office/drawing/2014/main" id="{4140F118-0534-48DE-A682-FB83F3100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58DBC2DC-C735-4708-8316-7390D97996D6}"/>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解决方案</a:t>
            </a:r>
            <a:endParaRPr lang="zh-CN" altLang="en-US" sz="1600" b="1" dirty="0">
              <a:solidFill>
                <a:srgbClr val="FFFF00"/>
              </a:solidFill>
              <a:latin typeface="+mn-lt"/>
              <a:ea typeface="+mn-ea"/>
              <a:cs typeface="+mn-ea"/>
              <a:sym typeface="+mn-lt"/>
            </a:endParaRPr>
          </a:p>
        </p:txBody>
      </p:sp>
      <p:sp>
        <p:nvSpPr>
          <p:cNvPr id="27653" name="文本框 5">
            <a:extLst>
              <a:ext uri="{FF2B5EF4-FFF2-40B4-BE49-F238E27FC236}">
                <a16:creationId xmlns:a16="http://schemas.microsoft.com/office/drawing/2014/main" id="{67200EEE-6434-4594-8D61-F6D8CF20C464}"/>
              </a:ext>
            </a:extLst>
          </p:cNvPr>
          <p:cNvSpPr txBox="1">
            <a:spLocks noChangeArrowheads="1"/>
          </p:cNvSpPr>
          <p:nvPr/>
        </p:nvSpPr>
        <p:spPr bwMode="auto">
          <a:xfrm>
            <a:off x="395536" y="1023938"/>
            <a:ext cx="7951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zh-CN" altLang="en-US" sz="1800" dirty="0">
                <a:latin typeface="+mn-lt"/>
                <a:ea typeface="+mn-ea"/>
                <a:cs typeface="+mn-ea"/>
                <a:sym typeface="+mn-lt"/>
              </a:rPr>
              <a:t>本优化问题是一个复杂的</a:t>
            </a:r>
            <a:r>
              <a:rPr lang="en-US" altLang="zh-CN" sz="1800" dirty="0">
                <a:latin typeface="+mn-lt"/>
                <a:ea typeface="+mn-ea"/>
                <a:cs typeface="+mn-ea"/>
                <a:sym typeface="+mn-lt"/>
              </a:rPr>
              <a:t>NP-hard</a:t>
            </a:r>
            <a:r>
              <a:rPr lang="zh-CN" altLang="en-US" sz="1800" dirty="0">
                <a:latin typeface="+mn-lt"/>
                <a:ea typeface="+mn-ea"/>
                <a:cs typeface="+mn-ea"/>
                <a:sym typeface="+mn-lt"/>
              </a:rPr>
              <a:t>问题，传统数学方法较难求解，故有两种其他备选方案</a:t>
            </a:r>
            <a:r>
              <a:rPr lang="en-US" altLang="zh-CN" sz="1800" dirty="0">
                <a:latin typeface="+mn-lt"/>
                <a:ea typeface="+mn-ea"/>
                <a:cs typeface="+mn-ea"/>
                <a:sym typeface="+mn-lt"/>
              </a:rPr>
              <a:t>:</a:t>
            </a:r>
          </a:p>
        </p:txBody>
      </p:sp>
      <p:grpSp>
        <p:nvGrpSpPr>
          <p:cNvPr id="17" name="组合 16">
            <a:extLst>
              <a:ext uri="{FF2B5EF4-FFF2-40B4-BE49-F238E27FC236}">
                <a16:creationId xmlns:a16="http://schemas.microsoft.com/office/drawing/2014/main" id="{0AC1D2EC-778D-4E23-B0CE-CBA03B9DF353}"/>
              </a:ext>
            </a:extLst>
          </p:cNvPr>
          <p:cNvGrpSpPr/>
          <p:nvPr/>
        </p:nvGrpSpPr>
        <p:grpSpPr>
          <a:xfrm>
            <a:off x="992253" y="2099670"/>
            <a:ext cx="3384376" cy="4198391"/>
            <a:chOff x="1086195" y="1364923"/>
            <a:chExt cx="4536504" cy="4666037"/>
          </a:xfrm>
        </p:grpSpPr>
        <p:grpSp>
          <p:nvGrpSpPr>
            <p:cNvPr id="18" name="组合 17">
              <a:extLst>
                <a:ext uri="{FF2B5EF4-FFF2-40B4-BE49-F238E27FC236}">
                  <a16:creationId xmlns:a16="http://schemas.microsoft.com/office/drawing/2014/main" id="{C3828699-43F9-478A-BC44-CBE0CC7331E5}"/>
                </a:ext>
              </a:extLst>
            </p:cNvPr>
            <p:cNvGrpSpPr/>
            <p:nvPr/>
          </p:nvGrpSpPr>
          <p:grpSpPr>
            <a:xfrm>
              <a:off x="1086195" y="1364923"/>
              <a:ext cx="4536504" cy="4666037"/>
              <a:chOff x="1271464" y="1483916"/>
              <a:chExt cx="4400706" cy="4503286"/>
            </a:xfrm>
          </p:grpSpPr>
          <p:sp>
            <p:nvSpPr>
              <p:cNvPr id="20" name="矩形 19">
                <a:extLst>
                  <a:ext uri="{FF2B5EF4-FFF2-40B4-BE49-F238E27FC236}">
                    <a16:creationId xmlns:a16="http://schemas.microsoft.com/office/drawing/2014/main" id="{A7F2FA16-4F96-4539-8579-741509E0EA17}"/>
                  </a:ext>
                </a:extLst>
              </p:cNvPr>
              <p:cNvSpPr/>
              <p:nvPr/>
            </p:nvSpPr>
            <p:spPr>
              <a:xfrm>
                <a:off x="1271464" y="1556792"/>
                <a:ext cx="4328698" cy="4430410"/>
              </a:xfrm>
              <a:prstGeom prst="rect">
                <a:avLst/>
              </a:prstGeom>
              <a:noFill/>
              <a:ln w="28575">
                <a:gradFill>
                  <a:gsLst>
                    <a:gs pos="0">
                      <a:srgbClr val="C00000"/>
                    </a:gs>
                    <a:gs pos="26000">
                      <a:srgbClr val="C00000">
                        <a:alpha val="0"/>
                        <a:lumMod val="0"/>
                        <a:lumOff val="100000"/>
                      </a:srgbClr>
                    </a:gs>
                    <a:gs pos="100000">
                      <a:srgbClr val="C000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1" name="矩形 20">
                <a:extLst>
                  <a:ext uri="{FF2B5EF4-FFF2-40B4-BE49-F238E27FC236}">
                    <a16:creationId xmlns:a16="http://schemas.microsoft.com/office/drawing/2014/main" id="{10615109-7788-4FE6-851F-C20A13C0316F}"/>
                  </a:ext>
                </a:extLst>
              </p:cNvPr>
              <p:cNvSpPr/>
              <p:nvPr/>
            </p:nvSpPr>
            <p:spPr>
              <a:xfrm>
                <a:off x="1343472" y="1483916"/>
                <a:ext cx="4328698" cy="4430410"/>
              </a:xfrm>
              <a:prstGeom prst="rect">
                <a:avLst/>
              </a:prstGeom>
              <a:noFill/>
              <a:ln w="28575">
                <a:gradFill>
                  <a:gsLst>
                    <a:gs pos="0">
                      <a:srgbClr val="C00000"/>
                    </a:gs>
                    <a:gs pos="26000">
                      <a:srgbClr val="C00000">
                        <a:alpha val="0"/>
                        <a:lumMod val="0"/>
                        <a:lumOff val="100000"/>
                      </a:srgbClr>
                    </a:gs>
                    <a:gs pos="100000">
                      <a:srgbClr val="C000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cxnSp>
          <p:nvCxnSpPr>
            <p:cNvPr id="19" name="直线连接符 22">
              <a:extLst>
                <a:ext uri="{FF2B5EF4-FFF2-40B4-BE49-F238E27FC236}">
                  <a16:creationId xmlns:a16="http://schemas.microsoft.com/office/drawing/2014/main" id="{871A3C05-D6B9-4606-A69A-4C4787830ACA}"/>
                </a:ext>
              </a:extLst>
            </p:cNvPr>
            <p:cNvCxnSpPr>
              <a:cxnSpLocks/>
            </p:cNvCxnSpPr>
            <p:nvPr/>
          </p:nvCxnSpPr>
          <p:spPr>
            <a:xfrm>
              <a:off x="1548792" y="2231152"/>
              <a:ext cx="3685539" cy="0"/>
            </a:xfrm>
            <a:prstGeom prst="line">
              <a:avLst/>
            </a:prstGeom>
            <a:ln w="31750">
              <a:gradFill>
                <a:gsLst>
                  <a:gs pos="0">
                    <a:schemeClr val="accent1">
                      <a:lumMod val="0"/>
                      <a:lumOff val="100000"/>
                      <a:alpha val="0"/>
                    </a:schemeClr>
                  </a:gs>
                  <a:gs pos="100000">
                    <a:schemeClr val="accent1">
                      <a:lumMod val="0"/>
                      <a:lumOff val="100000"/>
                      <a:alpha val="0"/>
                    </a:schemeClr>
                  </a:gs>
                  <a:gs pos="51000">
                    <a:srgbClr val="C00000">
                      <a:alpha val="88000"/>
                    </a:srgb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1415E607-7764-43D4-985B-6776D5447D8C}"/>
              </a:ext>
            </a:extLst>
          </p:cNvPr>
          <p:cNvSpPr txBox="1"/>
          <p:nvPr/>
        </p:nvSpPr>
        <p:spPr>
          <a:xfrm>
            <a:off x="1099299" y="2922012"/>
            <a:ext cx="3114906" cy="2025170"/>
          </a:xfrm>
          <a:prstGeom prst="rect">
            <a:avLst/>
          </a:prstGeom>
          <a:noFill/>
        </p:spPr>
        <p:txBody>
          <a:bodyPr wrap="square" rtlCol="0">
            <a:spAutoFit/>
          </a:bodyPr>
          <a:lstStyle/>
          <a:p>
            <a:pPr algn="just" hangingPunct="0">
              <a:lnSpc>
                <a:spcPct val="130000"/>
              </a:lnSpc>
            </a:pPr>
            <a:r>
              <a:rPr kumimoji="1" lang="zh-CN" altLang="en-US" sz="1400" spc="300" dirty="0">
                <a:latin typeface="+mn-lt"/>
                <a:ea typeface="+mn-ea"/>
                <a:cs typeface="+mn-ea"/>
                <a:sym typeface="+mn-lt"/>
              </a:rPr>
              <a:t>启发式算法：</a:t>
            </a:r>
            <a:endParaRPr kumimoji="1" lang="en-US" altLang="zh-CN" sz="1400" spc="300" dirty="0">
              <a:latin typeface="+mn-lt"/>
              <a:ea typeface="+mn-ea"/>
              <a:cs typeface="+mn-ea"/>
              <a:sym typeface="+mn-lt"/>
            </a:endParaRPr>
          </a:p>
          <a:p>
            <a:pPr indent="457200" algn="just" hangingPunct="1">
              <a:lnSpc>
                <a:spcPct val="130000"/>
              </a:lnSpc>
            </a:pPr>
            <a:r>
              <a:rPr kumimoji="1" lang="zh-CN" altLang="en-US" sz="1400" spc="300" dirty="0">
                <a:latin typeface="+mn-lt"/>
                <a:ea typeface="+mn-ea"/>
                <a:cs typeface="+mn-ea"/>
                <a:sym typeface="+mn-lt"/>
              </a:rPr>
              <a:t>在某些情况下，特别是实际问题中，最优算法的计算时间过长或因问题难度使其计算时间随规模的增加呈指数增加。启发式算法较为</a:t>
            </a:r>
            <a:r>
              <a:rPr kumimoji="1" lang="zh-CN" altLang="en-US" sz="1400" spc="300" dirty="0">
                <a:solidFill>
                  <a:srgbClr val="FF0000"/>
                </a:solidFill>
                <a:latin typeface="+mn-lt"/>
                <a:ea typeface="+mn-ea"/>
                <a:cs typeface="+mn-ea"/>
                <a:sym typeface="+mn-lt"/>
              </a:rPr>
              <a:t>简单</a:t>
            </a:r>
            <a:r>
              <a:rPr kumimoji="1" lang="zh-CN" altLang="en-US" sz="1400" spc="300" dirty="0">
                <a:latin typeface="+mn-lt"/>
                <a:ea typeface="+mn-ea"/>
                <a:cs typeface="+mn-ea"/>
                <a:sym typeface="+mn-lt"/>
              </a:rPr>
              <a:t>，且解决特定问题能获得</a:t>
            </a:r>
            <a:r>
              <a:rPr kumimoji="1" lang="zh-CN" altLang="en-US" sz="1400" spc="300" dirty="0">
                <a:solidFill>
                  <a:srgbClr val="FF0000"/>
                </a:solidFill>
                <a:latin typeface="+mn-lt"/>
                <a:ea typeface="+mn-ea"/>
                <a:cs typeface="+mn-ea"/>
                <a:sym typeface="+mn-lt"/>
              </a:rPr>
              <a:t>较好的性能</a:t>
            </a:r>
            <a:r>
              <a:rPr kumimoji="1" lang="zh-CN" altLang="en-US" sz="1400" spc="300" dirty="0">
                <a:latin typeface="+mn-lt"/>
                <a:ea typeface="+mn-ea"/>
                <a:cs typeface="+mn-ea"/>
                <a:sym typeface="+mn-lt"/>
              </a:rPr>
              <a:t>。</a:t>
            </a:r>
          </a:p>
        </p:txBody>
      </p:sp>
      <p:sp>
        <p:nvSpPr>
          <p:cNvPr id="23" name="矩形 22">
            <a:extLst>
              <a:ext uri="{FF2B5EF4-FFF2-40B4-BE49-F238E27FC236}">
                <a16:creationId xmlns:a16="http://schemas.microsoft.com/office/drawing/2014/main" id="{44E6B94C-E345-40AD-A910-54B5A82DB340}"/>
              </a:ext>
            </a:extLst>
          </p:cNvPr>
          <p:cNvSpPr/>
          <p:nvPr/>
        </p:nvSpPr>
        <p:spPr>
          <a:xfrm>
            <a:off x="2933782" y="1973533"/>
            <a:ext cx="1400981" cy="461665"/>
          </a:xfrm>
          <a:prstGeom prst="rect">
            <a:avLst/>
          </a:prstGeom>
        </p:spPr>
        <p:txBody>
          <a:bodyPr wrap="square">
            <a:spAutoFit/>
          </a:bodyPr>
          <a:lstStyle/>
          <a:p>
            <a:pPr algn="ctr"/>
            <a:r>
              <a:rPr kumimoji="1" lang="zh-CN" altLang="en-US" sz="2400" b="1" spc="300" dirty="0">
                <a:gradFill>
                  <a:gsLst>
                    <a:gs pos="0">
                      <a:srgbClr val="C00000"/>
                    </a:gs>
                    <a:gs pos="100000">
                      <a:srgbClr val="770504"/>
                    </a:gs>
                  </a:gsLst>
                  <a:lin ang="5400000" scaled="0"/>
                </a:gradFill>
                <a:latin typeface="+mn-lt"/>
                <a:ea typeface="+mn-ea"/>
                <a:cs typeface="+mn-ea"/>
                <a:sym typeface="+mn-lt"/>
              </a:rPr>
              <a:t>方案</a:t>
            </a:r>
            <a:r>
              <a:rPr kumimoji="1" lang="en-US" altLang="zh-CN" sz="2400" b="1" spc="300" dirty="0">
                <a:gradFill>
                  <a:gsLst>
                    <a:gs pos="0">
                      <a:srgbClr val="C00000"/>
                    </a:gs>
                    <a:gs pos="100000">
                      <a:srgbClr val="770504"/>
                    </a:gs>
                  </a:gsLst>
                  <a:lin ang="5400000" scaled="0"/>
                </a:gradFill>
                <a:latin typeface="+mn-lt"/>
                <a:ea typeface="+mn-ea"/>
                <a:cs typeface="+mn-ea"/>
                <a:sym typeface="+mn-lt"/>
              </a:rPr>
              <a:t>1</a:t>
            </a:r>
            <a:endParaRPr kumimoji="1" lang="zh-CN" altLang="en-US" sz="2400" b="1" spc="300" dirty="0">
              <a:gradFill>
                <a:gsLst>
                  <a:gs pos="0">
                    <a:srgbClr val="C00000"/>
                  </a:gs>
                  <a:gs pos="100000">
                    <a:srgbClr val="770504"/>
                  </a:gs>
                </a:gsLst>
                <a:lin ang="5400000" scaled="0"/>
              </a:gradFill>
              <a:latin typeface="+mn-lt"/>
              <a:ea typeface="+mn-ea"/>
              <a:cs typeface="+mn-ea"/>
              <a:sym typeface="+mn-lt"/>
            </a:endParaRPr>
          </a:p>
        </p:txBody>
      </p:sp>
      <p:grpSp>
        <p:nvGrpSpPr>
          <p:cNvPr id="24" name="组合 23">
            <a:extLst>
              <a:ext uri="{FF2B5EF4-FFF2-40B4-BE49-F238E27FC236}">
                <a16:creationId xmlns:a16="http://schemas.microsoft.com/office/drawing/2014/main" id="{67CD10D5-038D-45ED-8893-6BA2EA01605A}"/>
              </a:ext>
            </a:extLst>
          </p:cNvPr>
          <p:cNvGrpSpPr/>
          <p:nvPr/>
        </p:nvGrpSpPr>
        <p:grpSpPr>
          <a:xfrm>
            <a:off x="5068126" y="2067007"/>
            <a:ext cx="3384376" cy="4198391"/>
            <a:chOff x="6585664" y="1364923"/>
            <a:chExt cx="4536504" cy="4666037"/>
          </a:xfrm>
        </p:grpSpPr>
        <p:grpSp>
          <p:nvGrpSpPr>
            <p:cNvPr id="25" name="组合 24">
              <a:extLst>
                <a:ext uri="{FF2B5EF4-FFF2-40B4-BE49-F238E27FC236}">
                  <a16:creationId xmlns:a16="http://schemas.microsoft.com/office/drawing/2014/main" id="{441A9853-F982-410D-A8B5-A34C2E1AE686}"/>
                </a:ext>
              </a:extLst>
            </p:cNvPr>
            <p:cNvGrpSpPr/>
            <p:nvPr/>
          </p:nvGrpSpPr>
          <p:grpSpPr>
            <a:xfrm>
              <a:off x="6585664" y="1364923"/>
              <a:ext cx="4536504" cy="4666037"/>
              <a:chOff x="1271464" y="1483916"/>
              <a:chExt cx="4400706" cy="4503286"/>
            </a:xfrm>
          </p:grpSpPr>
          <p:sp>
            <p:nvSpPr>
              <p:cNvPr id="27" name="矩形 26">
                <a:extLst>
                  <a:ext uri="{FF2B5EF4-FFF2-40B4-BE49-F238E27FC236}">
                    <a16:creationId xmlns:a16="http://schemas.microsoft.com/office/drawing/2014/main" id="{C4B1EE07-7C5B-4A2C-B9DB-E5D9C8454976}"/>
                  </a:ext>
                </a:extLst>
              </p:cNvPr>
              <p:cNvSpPr/>
              <p:nvPr/>
            </p:nvSpPr>
            <p:spPr>
              <a:xfrm>
                <a:off x="1271464" y="1556792"/>
                <a:ext cx="4328698" cy="4430410"/>
              </a:xfrm>
              <a:prstGeom prst="rect">
                <a:avLst/>
              </a:prstGeom>
              <a:noFill/>
              <a:ln w="28575">
                <a:gradFill>
                  <a:gsLst>
                    <a:gs pos="0">
                      <a:srgbClr val="C00000"/>
                    </a:gs>
                    <a:gs pos="26000">
                      <a:srgbClr val="C00000">
                        <a:alpha val="0"/>
                        <a:lumMod val="0"/>
                        <a:lumOff val="100000"/>
                      </a:srgbClr>
                    </a:gs>
                    <a:gs pos="100000">
                      <a:srgbClr val="C000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sp>
            <p:nvSpPr>
              <p:cNvPr id="28" name="矩形 27">
                <a:extLst>
                  <a:ext uri="{FF2B5EF4-FFF2-40B4-BE49-F238E27FC236}">
                    <a16:creationId xmlns:a16="http://schemas.microsoft.com/office/drawing/2014/main" id="{E7FA7A50-7C77-40A0-8CB1-6709F33C87BB}"/>
                  </a:ext>
                </a:extLst>
              </p:cNvPr>
              <p:cNvSpPr/>
              <p:nvPr/>
            </p:nvSpPr>
            <p:spPr>
              <a:xfrm>
                <a:off x="1343472" y="1483916"/>
                <a:ext cx="4328698" cy="4430410"/>
              </a:xfrm>
              <a:prstGeom prst="rect">
                <a:avLst/>
              </a:prstGeom>
              <a:noFill/>
              <a:ln w="28575">
                <a:gradFill>
                  <a:gsLst>
                    <a:gs pos="0">
                      <a:srgbClr val="C00000"/>
                    </a:gs>
                    <a:gs pos="26000">
                      <a:srgbClr val="C00000">
                        <a:alpha val="0"/>
                        <a:lumMod val="0"/>
                        <a:lumOff val="100000"/>
                      </a:srgbClr>
                    </a:gs>
                    <a:gs pos="100000">
                      <a:srgbClr val="C00000"/>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mn-ea"/>
                  <a:sym typeface="+mn-lt"/>
                </a:endParaRPr>
              </a:p>
            </p:txBody>
          </p:sp>
        </p:grpSp>
        <p:cxnSp>
          <p:nvCxnSpPr>
            <p:cNvPr id="26" name="直线连接符 23">
              <a:extLst>
                <a:ext uri="{FF2B5EF4-FFF2-40B4-BE49-F238E27FC236}">
                  <a16:creationId xmlns:a16="http://schemas.microsoft.com/office/drawing/2014/main" id="{EE46233A-8161-4CFB-B523-6DDD0604C11F}"/>
                </a:ext>
              </a:extLst>
            </p:cNvPr>
            <p:cNvCxnSpPr>
              <a:cxnSpLocks/>
            </p:cNvCxnSpPr>
            <p:nvPr/>
          </p:nvCxnSpPr>
          <p:spPr>
            <a:xfrm>
              <a:off x="7048261" y="2231152"/>
              <a:ext cx="3685539" cy="0"/>
            </a:xfrm>
            <a:prstGeom prst="line">
              <a:avLst/>
            </a:prstGeom>
            <a:ln w="31750">
              <a:gradFill>
                <a:gsLst>
                  <a:gs pos="0">
                    <a:schemeClr val="accent1">
                      <a:lumMod val="0"/>
                      <a:lumOff val="100000"/>
                      <a:alpha val="0"/>
                    </a:schemeClr>
                  </a:gs>
                  <a:gs pos="100000">
                    <a:schemeClr val="accent1">
                      <a:lumMod val="0"/>
                      <a:lumOff val="100000"/>
                      <a:alpha val="0"/>
                    </a:schemeClr>
                  </a:gs>
                  <a:gs pos="51000">
                    <a:srgbClr val="C00000">
                      <a:alpha val="88000"/>
                    </a:srgbClr>
                  </a:gs>
                </a:gsLst>
                <a:lin ang="0" scaled="0"/>
              </a:gradFill>
            </a:ln>
          </p:spPr>
          <p:style>
            <a:lnRef idx="1">
              <a:schemeClr val="accent1"/>
            </a:lnRef>
            <a:fillRef idx="0">
              <a:schemeClr val="accent1"/>
            </a:fillRef>
            <a:effectRef idx="0">
              <a:schemeClr val="accent1"/>
            </a:effectRef>
            <a:fontRef idx="minor">
              <a:schemeClr val="tx1"/>
            </a:fontRef>
          </p:style>
        </p:cxnSp>
      </p:grpSp>
      <p:sp>
        <p:nvSpPr>
          <p:cNvPr id="29" name="文本框 28">
            <a:extLst>
              <a:ext uri="{FF2B5EF4-FFF2-40B4-BE49-F238E27FC236}">
                <a16:creationId xmlns:a16="http://schemas.microsoft.com/office/drawing/2014/main" id="{D09DCE53-E728-49AF-B9D8-AAE1080FD1D2}"/>
              </a:ext>
            </a:extLst>
          </p:cNvPr>
          <p:cNvSpPr txBox="1"/>
          <p:nvPr/>
        </p:nvSpPr>
        <p:spPr>
          <a:xfrm>
            <a:off x="5277665" y="2920340"/>
            <a:ext cx="3119459" cy="2025170"/>
          </a:xfrm>
          <a:prstGeom prst="rect">
            <a:avLst/>
          </a:prstGeom>
          <a:noFill/>
        </p:spPr>
        <p:txBody>
          <a:bodyPr wrap="square" rtlCol="0">
            <a:spAutoFit/>
          </a:bodyPr>
          <a:lstStyle/>
          <a:p>
            <a:pPr algn="just" hangingPunct="0">
              <a:lnSpc>
                <a:spcPct val="130000"/>
              </a:lnSpc>
            </a:pPr>
            <a:r>
              <a:rPr kumimoji="1" lang="zh-CN" altLang="en-US" sz="1400" spc="300" dirty="0">
                <a:latin typeface="+mn-lt"/>
                <a:ea typeface="+mn-ea"/>
                <a:cs typeface="+mn-ea"/>
                <a:sym typeface="+mn-lt"/>
              </a:rPr>
              <a:t>深度强化学习：</a:t>
            </a:r>
            <a:endParaRPr kumimoji="1" lang="en-US" altLang="zh-CN" sz="1400" spc="300" dirty="0">
              <a:latin typeface="+mn-lt"/>
              <a:ea typeface="+mn-ea"/>
              <a:cs typeface="+mn-ea"/>
              <a:sym typeface="+mn-lt"/>
            </a:endParaRPr>
          </a:p>
          <a:p>
            <a:pPr indent="457200" algn="just" hangingPunct="1">
              <a:lnSpc>
                <a:spcPct val="130000"/>
              </a:lnSpc>
            </a:pPr>
            <a:r>
              <a:rPr kumimoji="1" lang="zh-CN" altLang="en-US" sz="1400" spc="300" dirty="0">
                <a:latin typeface="+mn-lt"/>
                <a:ea typeface="+mn-ea"/>
                <a:cs typeface="+mn-ea"/>
                <a:sym typeface="+mn-lt"/>
              </a:rPr>
              <a:t>本问题较为复杂，且求解难度随着网络拓扑增加而增加。强化学习是一类学习、预测、决策的方法框架，它能</a:t>
            </a:r>
            <a:r>
              <a:rPr kumimoji="1" lang="zh-CN" altLang="en-US" sz="1400" spc="300" dirty="0">
                <a:solidFill>
                  <a:srgbClr val="FF0000"/>
                </a:solidFill>
                <a:latin typeface="+mn-lt"/>
                <a:ea typeface="+mn-ea"/>
                <a:cs typeface="+mn-ea"/>
                <a:sym typeface="+mn-lt"/>
              </a:rPr>
              <a:t>基于环境而行动，以取得最大化的预期利益</a:t>
            </a:r>
            <a:r>
              <a:rPr kumimoji="1" lang="zh-CN" altLang="en-US" sz="1400" spc="300" dirty="0">
                <a:latin typeface="+mn-lt"/>
                <a:ea typeface="+mn-ea"/>
                <a:cs typeface="+mn-ea"/>
                <a:sym typeface="+mn-lt"/>
              </a:rPr>
              <a:t>。</a:t>
            </a:r>
          </a:p>
        </p:txBody>
      </p:sp>
      <p:sp>
        <p:nvSpPr>
          <p:cNvPr id="30" name="矩形 29">
            <a:extLst>
              <a:ext uri="{FF2B5EF4-FFF2-40B4-BE49-F238E27FC236}">
                <a16:creationId xmlns:a16="http://schemas.microsoft.com/office/drawing/2014/main" id="{3F5AEBD5-7227-479E-A90A-995DEFB799D1}"/>
              </a:ext>
            </a:extLst>
          </p:cNvPr>
          <p:cNvSpPr/>
          <p:nvPr/>
        </p:nvSpPr>
        <p:spPr>
          <a:xfrm>
            <a:off x="7130292" y="1962856"/>
            <a:ext cx="1217031" cy="461665"/>
          </a:xfrm>
          <a:prstGeom prst="rect">
            <a:avLst/>
          </a:prstGeom>
        </p:spPr>
        <p:txBody>
          <a:bodyPr wrap="square">
            <a:spAutoFit/>
          </a:bodyPr>
          <a:lstStyle/>
          <a:p>
            <a:pPr algn="ctr"/>
            <a:r>
              <a:rPr kumimoji="1" lang="zh-CN" altLang="en-US" sz="2400" b="1" spc="300" dirty="0">
                <a:gradFill>
                  <a:gsLst>
                    <a:gs pos="0">
                      <a:srgbClr val="C00000"/>
                    </a:gs>
                    <a:gs pos="100000">
                      <a:srgbClr val="770504"/>
                    </a:gs>
                  </a:gsLst>
                  <a:lin ang="5400000" scaled="0"/>
                </a:gradFill>
                <a:latin typeface="+mn-lt"/>
                <a:ea typeface="+mn-ea"/>
                <a:cs typeface="+mn-ea"/>
                <a:sym typeface="+mn-lt"/>
              </a:rPr>
              <a:t>方案</a:t>
            </a:r>
            <a:r>
              <a:rPr kumimoji="1" lang="en-US" altLang="zh-CN" sz="2400" b="1" spc="300" dirty="0">
                <a:gradFill>
                  <a:gsLst>
                    <a:gs pos="0">
                      <a:srgbClr val="C00000"/>
                    </a:gs>
                    <a:gs pos="100000">
                      <a:srgbClr val="770504"/>
                    </a:gs>
                  </a:gsLst>
                  <a:lin ang="5400000" scaled="0"/>
                </a:gradFill>
                <a:latin typeface="+mn-lt"/>
                <a:ea typeface="+mn-ea"/>
                <a:cs typeface="+mn-ea"/>
                <a:sym typeface="+mn-lt"/>
              </a:rPr>
              <a:t>2</a:t>
            </a:r>
            <a:endParaRPr kumimoji="1" lang="zh-CN" altLang="en-US" sz="2400" b="1" spc="300" dirty="0">
              <a:gradFill>
                <a:gsLst>
                  <a:gs pos="0">
                    <a:srgbClr val="C00000"/>
                  </a:gs>
                  <a:gs pos="100000">
                    <a:srgbClr val="770504"/>
                  </a:gs>
                </a:gsLst>
                <a:lin ang="5400000" scaled="0"/>
              </a:gradFill>
              <a:latin typeface="+mn-lt"/>
              <a:ea typeface="+mn-ea"/>
              <a:cs typeface="+mn-ea"/>
              <a:sym typeface="+mn-lt"/>
            </a:endParaRPr>
          </a:p>
        </p:txBody>
      </p:sp>
    </p:spTree>
    <p:extLst>
      <p:ext uri="{BB962C8B-B14F-4D97-AF65-F5344CB8AC3E}">
        <p14:creationId xmlns:p14="http://schemas.microsoft.com/office/powerpoint/2010/main" val="1007108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4" descr="a2">
            <a:extLst>
              <a:ext uri="{FF2B5EF4-FFF2-40B4-BE49-F238E27FC236}">
                <a16:creationId xmlns:a16="http://schemas.microsoft.com/office/drawing/2014/main" id="{2D537795-6C2C-4D24-A326-4D80B896D5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Rectangle 2">
            <a:extLst>
              <a:ext uri="{FF2B5EF4-FFF2-40B4-BE49-F238E27FC236}">
                <a16:creationId xmlns:a16="http://schemas.microsoft.com/office/drawing/2014/main" id="{7C045884-E50E-43CA-87BE-4E091DDB15F9}"/>
              </a:ext>
            </a:extLst>
          </p:cNvPr>
          <p:cNvSpPr txBox="1">
            <a:spLocks noChangeArrowheads="1"/>
          </p:cNvSpPr>
          <p:nvPr/>
        </p:nvSpPr>
        <p:spPr bwMode="auto">
          <a:xfrm>
            <a:off x="5219700" y="115888"/>
            <a:ext cx="3898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3600" b="1" dirty="0">
                <a:solidFill>
                  <a:srgbClr val="FFFF00"/>
                </a:solidFill>
                <a:latin typeface="+mn-lt"/>
                <a:ea typeface="+mn-ea"/>
                <a:cs typeface="+mn-ea"/>
                <a:sym typeface="+mn-lt"/>
              </a:rPr>
              <a:t>问题分解</a:t>
            </a:r>
            <a:endParaRPr lang="zh-CN" altLang="en-US" sz="1600" b="1" dirty="0">
              <a:solidFill>
                <a:srgbClr val="FFFF00"/>
              </a:solidFill>
              <a:latin typeface="+mn-lt"/>
              <a:ea typeface="+mn-ea"/>
              <a:cs typeface="+mn-ea"/>
              <a:sym typeface="+mn-lt"/>
            </a:endParaRPr>
          </a:p>
        </p:txBody>
      </p:sp>
      <p:grpSp>
        <p:nvGrpSpPr>
          <p:cNvPr id="43013" name="组合 19">
            <a:extLst>
              <a:ext uri="{FF2B5EF4-FFF2-40B4-BE49-F238E27FC236}">
                <a16:creationId xmlns:a16="http://schemas.microsoft.com/office/drawing/2014/main" id="{0DECCD83-E7C5-4B83-A0DC-56B868171861}"/>
              </a:ext>
            </a:extLst>
          </p:cNvPr>
          <p:cNvGrpSpPr>
            <a:grpSpLocks/>
          </p:cNvGrpSpPr>
          <p:nvPr/>
        </p:nvGrpSpPr>
        <p:grpSpPr bwMode="auto">
          <a:xfrm>
            <a:off x="2957828" y="1992029"/>
            <a:ext cx="5751512" cy="1719285"/>
            <a:chOff x="4384135" y="1654267"/>
            <a:chExt cx="5751713" cy="1720509"/>
          </a:xfrm>
        </p:grpSpPr>
        <p:sp>
          <p:nvSpPr>
            <p:cNvPr id="21" name="圆角矩形 23">
              <a:extLst>
                <a:ext uri="{FF2B5EF4-FFF2-40B4-BE49-F238E27FC236}">
                  <a16:creationId xmlns:a16="http://schemas.microsoft.com/office/drawing/2014/main" id="{2D424F8C-13F1-4747-AD7F-4143AA22EB87}"/>
                </a:ext>
              </a:extLst>
            </p:cNvPr>
            <p:cNvSpPr/>
            <p:nvPr/>
          </p:nvSpPr>
          <p:spPr>
            <a:xfrm>
              <a:off x="4492089" y="1709870"/>
              <a:ext cx="1434264" cy="312960"/>
            </a:xfrm>
            <a:prstGeom prst="roundRect">
              <a:avLst/>
            </a:prstGeom>
            <a:gradFill>
              <a:gsLst>
                <a:gs pos="0">
                  <a:srgbClr val="C00000"/>
                </a:gs>
                <a:gs pos="100000">
                  <a:srgbClr val="C00000">
                    <a:lumMod val="92000"/>
                    <a:lumOff val="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22" name="文本框 21">
              <a:extLst>
                <a:ext uri="{FF2B5EF4-FFF2-40B4-BE49-F238E27FC236}">
                  <a16:creationId xmlns:a16="http://schemas.microsoft.com/office/drawing/2014/main" id="{DF1BEEF6-D5B0-4963-9110-213E012F513A}"/>
                </a:ext>
              </a:extLst>
            </p:cNvPr>
            <p:cNvSpPr txBox="1"/>
            <p:nvPr/>
          </p:nvSpPr>
          <p:spPr>
            <a:xfrm>
              <a:off x="4501614" y="1654267"/>
              <a:ext cx="1640770" cy="381081"/>
            </a:xfrm>
            <a:prstGeom prst="rect">
              <a:avLst/>
            </a:prstGeom>
            <a:noFill/>
          </p:spPr>
          <p:txBody>
            <a:bodyPr wrap="square">
              <a:spAutoFit/>
            </a:bodyPr>
            <a:lstStyle/>
            <a:p>
              <a:pPr>
                <a:lnSpc>
                  <a:spcPct val="130000"/>
                </a:lnSpc>
                <a:defRPr/>
              </a:pPr>
              <a:r>
                <a:rPr kumimoji="1" lang="en-US" altLang="zh-CN" sz="1600" b="1" spc="300" dirty="0">
                  <a:solidFill>
                    <a:schemeClr val="bg1"/>
                  </a:solidFill>
                  <a:latin typeface="+mn-lt"/>
                  <a:ea typeface="+mn-ea"/>
                  <a:cs typeface="+mn-ea"/>
                  <a:sym typeface="+mn-lt"/>
                </a:rPr>
                <a:t>1.</a:t>
              </a:r>
              <a:r>
                <a:rPr kumimoji="1" lang="zh-CN" altLang="en-US" sz="1600" b="1" spc="300" dirty="0">
                  <a:solidFill>
                    <a:schemeClr val="bg1"/>
                  </a:solidFill>
                  <a:latin typeface="+mn-lt"/>
                  <a:ea typeface="+mn-ea"/>
                  <a:cs typeface="+mn-ea"/>
                  <a:sym typeface="+mn-lt"/>
                </a:rPr>
                <a:t>频谱分配</a:t>
              </a:r>
            </a:p>
          </p:txBody>
        </p:sp>
        <p:sp>
          <p:nvSpPr>
            <p:cNvPr id="43028" name="文本框 22">
              <a:extLst>
                <a:ext uri="{FF2B5EF4-FFF2-40B4-BE49-F238E27FC236}">
                  <a16:creationId xmlns:a16="http://schemas.microsoft.com/office/drawing/2014/main" id="{979586EE-8FD6-4348-AF27-613553920C14}"/>
                </a:ext>
              </a:extLst>
            </p:cNvPr>
            <p:cNvSpPr txBox="1">
              <a:spLocks noChangeArrowheads="1"/>
            </p:cNvSpPr>
            <p:nvPr/>
          </p:nvSpPr>
          <p:spPr bwMode="auto">
            <a:xfrm>
              <a:off x="4384135" y="2027295"/>
              <a:ext cx="5751713" cy="1347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hangingPunct="1">
                <a:lnSpc>
                  <a:spcPct val="150000"/>
                </a:lnSpc>
              </a:pPr>
              <a:r>
                <a:rPr lang="zh-CN" altLang="en-US" sz="1400" dirty="0">
                  <a:latin typeface="+mn-lt"/>
                  <a:ea typeface="+mn-ea"/>
                  <a:cs typeface="+mn-ea"/>
                  <a:sym typeface="+mn-lt"/>
                </a:rPr>
                <a:t>除用户的接入外的其他无线链路，分享同一个有限的频谱资源。在本系统中，先给定一个功率的初始值，然后每个无线信道先分配一块相互正交的频谱资源。根据不同区域的干扰情况，在能提升网络容量或网络收益的前提下，考虑部分频段服用。</a:t>
              </a:r>
              <a:endParaRPr lang="en-US" altLang="zh-CN" sz="1400" dirty="0">
                <a:latin typeface="+mn-lt"/>
                <a:ea typeface="+mn-ea"/>
                <a:cs typeface="+mn-ea"/>
                <a:sym typeface="+mn-lt"/>
              </a:endParaRPr>
            </a:p>
          </p:txBody>
        </p:sp>
      </p:grpSp>
      <p:sp>
        <p:nvSpPr>
          <p:cNvPr id="43019" name="文本框 34">
            <a:extLst>
              <a:ext uri="{FF2B5EF4-FFF2-40B4-BE49-F238E27FC236}">
                <a16:creationId xmlns:a16="http://schemas.microsoft.com/office/drawing/2014/main" id="{4DA8556F-308A-4E27-A5EE-ECD9C5AFD97A}"/>
              </a:ext>
            </a:extLst>
          </p:cNvPr>
          <p:cNvSpPr txBox="1">
            <a:spLocks noChangeArrowheads="1"/>
          </p:cNvSpPr>
          <p:nvPr/>
        </p:nvSpPr>
        <p:spPr bwMode="auto">
          <a:xfrm>
            <a:off x="224555" y="1078185"/>
            <a:ext cx="6212755" cy="831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pPr>
            <a:r>
              <a:rPr lang="zh-CN" altLang="en-US" dirty="0">
                <a:latin typeface="+mn-lt"/>
                <a:ea typeface="+mn-ea"/>
                <a:cs typeface="+mn-ea"/>
                <a:sym typeface="+mn-lt"/>
              </a:rPr>
              <a:t>本问题的求解比较复杂，可以分解为三个子问题求解：</a:t>
            </a:r>
            <a:endParaRPr lang="en-US" altLang="zh-CN" dirty="0">
              <a:latin typeface="+mn-lt"/>
              <a:ea typeface="+mn-ea"/>
              <a:cs typeface="+mn-ea"/>
              <a:sym typeface="+mn-lt"/>
            </a:endParaRPr>
          </a:p>
          <a:p>
            <a:pPr>
              <a:lnSpc>
                <a:spcPct val="150000"/>
              </a:lnSpc>
            </a:pPr>
            <a:endParaRPr lang="en-US" altLang="zh-CN" sz="1600" dirty="0">
              <a:latin typeface="+mn-lt"/>
              <a:ea typeface="+mn-ea"/>
              <a:cs typeface="+mn-ea"/>
              <a:sym typeface="+mn-lt"/>
            </a:endParaRPr>
          </a:p>
        </p:txBody>
      </p:sp>
      <p:grpSp>
        <p:nvGrpSpPr>
          <p:cNvPr id="23" name="组合 19">
            <a:extLst>
              <a:ext uri="{FF2B5EF4-FFF2-40B4-BE49-F238E27FC236}">
                <a16:creationId xmlns:a16="http://schemas.microsoft.com/office/drawing/2014/main" id="{B384BE39-7FFB-43EE-BE58-9253B3D2DB84}"/>
              </a:ext>
            </a:extLst>
          </p:cNvPr>
          <p:cNvGrpSpPr>
            <a:grpSpLocks/>
          </p:cNvGrpSpPr>
          <p:nvPr/>
        </p:nvGrpSpPr>
        <p:grpSpPr bwMode="auto">
          <a:xfrm>
            <a:off x="2957828" y="3672441"/>
            <a:ext cx="5751512" cy="1071480"/>
            <a:chOff x="4384135" y="1654267"/>
            <a:chExt cx="5751713" cy="1072243"/>
          </a:xfrm>
        </p:grpSpPr>
        <p:sp>
          <p:nvSpPr>
            <p:cNvPr id="24" name="圆角矩形 23">
              <a:extLst>
                <a:ext uri="{FF2B5EF4-FFF2-40B4-BE49-F238E27FC236}">
                  <a16:creationId xmlns:a16="http://schemas.microsoft.com/office/drawing/2014/main" id="{29EAA201-6157-41EE-81AC-A974DCBF45A8}"/>
                </a:ext>
              </a:extLst>
            </p:cNvPr>
            <p:cNvSpPr/>
            <p:nvPr/>
          </p:nvSpPr>
          <p:spPr>
            <a:xfrm>
              <a:off x="4492089" y="1709870"/>
              <a:ext cx="1434264" cy="312960"/>
            </a:xfrm>
            <a:prstGeom prst="roundRect">
              <a:avLst/>
            </a:prstGeom>
            <a:gradFill>
              <a:gsLst>
                <a:gs pos="0">
                  <a:srgbClr val="C00000"/>
                </a:gs>
                <a:gs pos="100000">
                  <a:srgbClr val="C00000">
                    <a:lumMod val="92000"/>
                    <a:lumOff val="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25" name="文本框 24">
              <a:extLst>
                <a:ext uri="{FF2B5EF4-FFF2-40B4-BE49-F238E27FC236}">
                  <a16:creationId xmlns:a16="http://schemas.microsoft.com/office/drawing/2014/main" id="{293C963C-E555-42C3-800F-12F4FF6815AD}"/>
                </a:ext>
              </a:extLst>
            </p:cNvPr>
            <p:cNvSpPr txBox="1"/>
            <p:nvPr/>
          </p:nvSpPr>
          <p:spPr>
            <a:xfrm>
              <a:off x="4501614" y="1654267"/>
              <a:ext cx="1640770" cy="381081"/>
            </a:xfrm>
            <a:prstGeom prst="rect">
              <a:avLst/>
            </a:prstGeom>
            <a:noFill/>
          </p:spPr>
          <p:txBody>
            <a:bodyPr wrap="square">
              <a:spAutoFit/>
            </a:bodyPr>
            <a:lstStyle/>
            <a:p>
              <a:pPr>
                <a:lnSpc>
                  <a:spcPct val="130000"/>
                </a:lnSpc>
                <a:defRPr/>
              </a:pPr>
              <a:r>
                <a:rPr kumimoji="1" lang="en-US" altLang="zh-CN" sz="1600" b="1" spc="300" dirty="0">
                  <a:solidFill>
                    <a:schemeClr val="bg1"/>
                  </a:solidFill>
                  <a:latin typeface="+mn-lt"/>
                  <a:ea typeface="+mn-ea"/>
                  <a:cs typeface="+mn-ea"/>
                  <a:sym typeface="+mn-lt"/>
                </a:rPr>
                <a:t>2.</a:t>
              </a:r>
              <a:r>
                <a:rPr kumimoji="1" lang="zh-CN" altLang="en-US" sz="1600" b="1" spc="300" dirty="0">
                  <a:solidFill>
                    <a:schemeClr val="bg1"/>
                  </a:solidFill>
                  <a:latin typeface="+mn-lt"/>
                  <a:ea typeface="+mn-ea"/>
                  <a:cs typeface="+mn-ea"/>
                  <a:sym typeface="+mn-lt"/>
                </a:rPr>
                <a:t>功率优化</a:t>
              </a:r>
            </a:p>
          </p:txBody>
        </p:sp>
        <p:sp>
          <p:nvSpPr>
            <p:cNvPr id="26" name="文本框 22">
              <a:extLst>
                <a:ext uri="{FF2B5EF4-FFF2-40B4-BE49-F238E27FC236}">
                  <a16:creationId xmlns:a16="http://schemas.microsoft.com/office/drawing/2014/main" id="{353FB9FE-1146-4B71-B9DA-555C4DA1D978}"/>
                </a:ext>
              </a:extLst>
            </p:cNvPr>
            <p:cNvSpPr txBox="1">
              <a:spLocks noChangeArrowheads="1"/>
            </p:cNvSpPr>
            <p:nvPr/>
          </p:nvSpPr>
          <p:spPr bwMode="auto">
            <a:xfrm>
              <a:off x="4384135" y="2027295"/>
              <a:ext cx="5751713" cy="69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hangingPunct="1">
                <a:lnSpc>
                  <a:spcPct val="150000"/>
                </a:lnSpc>
              </a:pPr>
              <a:r>
                <a:rPr lang="zh-CN" altLang="en-US" sz="1400" dirty="0">
                  <a:latin typeface="+mn-lt"/>
                  <a:ea typeface="+mn-ea"/>
                  <a:cs typeface="+mn-ea"/>
                  <a:sym typeface="+mn-lt"/>
                </a:rPr>
                <a:t>当频段分配好之后，再进行无线收发设备的功率优化。然后再返回到频谱分配中进行频谱重新分配。多次迭代，预期能有一个近最优的解。</a:t>
              </a:r>
              <a:endParaRPr lang="en-US" altLang="zh-CN" sz="1400" dirty="0">
                <a:latin typeface="+mn-lt"/>
                <a:ea typeface="+mn-ea"/>
                <a:cs typeface="+mn-ea"/>
                <a:sym typeface="+mn-lt"/>
              </a:endParaRPr>
            </a:p>
          </p:txBody>
        </p:sp>
      </p:grpSp>
      <p:grpSp>
        <p:nvGrpSpPr>
          <p:cNvPr id="27" name="组合 19">
            <a:extLst>
              <a:ext uri="{FF2B5EF4-FFF2-40B4-BE49-F238E27FC236}">
                <a16:creationId xmlns:a16="http://schemas.microsoft.com/office/drawing/2014/main" id="{A019508C-3163-41F8-AFF1-014288F2CBFC}"/>
              </a:ext>
            </a:extLst>
          </p:cNvPr>
          <p:cNvGrpSpPr>
            <a:grpSpLocks/>
          </p:cNvGrpSpPr>
          <p:nvPr/>
        </p:nvGrpSpPr>
        <p:grpSpPr bwMode="auto">
          <a:xfrm>
            <a:off x="2963756" y="4817113"/>
            <a:ext cx="5751512" cy="1071480"/>
            <a:chOff x="4384135" y="1654267"/>
            <a:chExt cx="5751713" cy="1072243"/>
          </a:xfrm>
        </p:grpSpPr>
        <p:sp>
          <p:nvSpPr>
            <p:cNvPr id="28" name="圆角矩形 23">
              <a:extLst>
                <a:ext uri="{FF2B5EF4-FFF2-40B4-BE49-F238E27FC236}">
                  <a16:creationId xmlns:a16="http://schemas.microsoft.com/office/drawing/2014/main" id="{DAE86406-16BB-4913-ADD1-006D4BB5E35D}"/>
                </a:ext>
              </a:extLst>
            </p:cNvPr>
            <p:cNvSpPr/>
            <p:nvPr/>
          </p:nvSpPr>
          <p:spPr>
            <a:xfrm>
              <a:off x="4492089" y="1709870"/>
              <a:ext cx="1434264" cy="312960"/>
            </a:xfrm>
            <a:prstGeom prst="roundRect">
              <a:avLst/>
            </a:prstGeom>
            <a:gradFill>
              <a:gsLst>
                <a:gs pos="0">
                  <a:srgbClr val="C00000"/>
                </a:gs>
                <a:gs pos="100000">
                  <a:srgbClr val="C00000">
                    <a:lumMod val="92000"/>
                    <a:lumOff val="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29" name="文本框 28">
              <a:extLst>
                <a:ext uri="{FF2B5EF4-FFF2-40B4-BE49-F238E27FC236}">
                  <a16:creationId xmlns:a16="http://schemas.microsoft.com/office/drawing/2014/main" id="{6A19CC63-1860-446D-B030-3E99188DCF9C}"/>
                </a:ext>
              </a:extLst>
            </p:cNvPr>
            <p:cNvSpPr txBox="1"/>
            <p:nvPr/>
          </p:nvSpPr>
          <p:spPr>
            <a:xfrm>
              <a:off x="4501614" y="1654267"/>
              <a:ext cx="1640770" cy="381081"/>
            </a:xfrm>
            <a:prstGeom prst="rect">
              <a:avLst/>
            </a:prstGeom>
            <a:noFill/>
          </p:spPr>
          <p:txBody>
            <a:bodyPr wrap="square">
              <a:spAutoFit/>
            </a:bodyPr>
            <a:lstStyle/>
            <a:p>
              <a:pPr>
                <a:lnSpc>
                  <a:spcPct val="130000"/>
                </a:lnSpc>
                <a:defRPr/>
              </a:pPr>
              <a:r>
                <a:rPr kumimoji="1" lang="en-US" altLang="zh-CN" sz="1600" b="1" spc="300" dirty="0">
                  <a:solidFill>
                    <a:schemeClr val="bg1"/>
                  </a:solidFill>
                  <a:latin typeface="+mn-lt"/>
                  <a:ea typeface="+mn-ea"/>
                  <a:cs typeface="+mn-ea"/>
                  <a:sym typeface="+mn-lt"/>
                </a:rPr>
                <a:t>3.SFC</a:t>
              </a:r>
              <a:r>
                <a:rPr kumimoji="1" lang="zh-CN" altLang="en-US" sz="1600" b="1" spc="300" dirty="0">
                  <a:solidFill>
                    <a:schemeClr val="bg1"/>
                  </a:solidFill>
                  <a:latin typeface="+mn-lt"/>
                  <a:ea typeface="+mn-ea"/>
                  <a:cs typeface="+mn-ea"/>
                  <a:sym typeface="+mn-lt"/>
                </a:rPr>
                <a:t>调度</a:t>
              </a:r>
            </a:p>
          </p:txBody>
        </p:sp>
        <p:sp>
          <p:nvSpPr>
            <p:cNvPr id="30" name="文本框 22">
              <a:extLst>
                <a:ext uri="{FF2B5EF4-FFF2-40B4-BE49-F238E27FC236}">
                  <a16:creationId xmlns:a16="http://schemas.microsoft.com/office/drawing/2014/main" id="{A190078F-FE73-4D06-ADE5-6C643D568381}"/>
                </a:ext>
              </a:extLst>
            </p:cNvPr>
            <p:cNvSpPr txBox="1">
              <a:spLocks noChangeArrowheads="1"/>
            </p:cNvSpPr>
            <p:nvPr/>
          </p:nvSpPr>
          <p:spPr bwMode="auto">
            <a:xfrm>
              <a:off x="4384135" y="2027295"/>
              <a:ext cx="5751713" cy="699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hangingPunct="1">
                <a:lnSpc>
                  <a:spcPct val="150000"/>
                </a:lnSpc>
              </a:pPr>
              <a:r>
                <a:rPr lang="zh-CN" altLang="en-US" sz="1400" dirty="0">
                  <a:latin typeface="+mn-lt"/>
                  <a:ea typeface="+mn-ea"/>
                  <a:cs typeface="+mn-ea"/>
                  <a:sym typeface="+mn-lt"/>
                </a:rPr>
                <a:t>此时的</a:t>
              </a:r>
              <a:r>
                <a:rPr lang="en-US" altLang="zh-CN" sz="1400" dirty="0">
                  <a:latin typeface="+mn-lt"/>
                  <a:ea typeface="+mn-ea"/>
                  <a:cs typeface="+mn-ea"/>
                  <a:sym typeface="+mn-lt"/>
                </a:rPr>
                <a:t>UAV</a:t>
              </a:r>
              <a:r>
                <a:rPr lang="zh-CN" altLang="en-US" sz="1400" dirty="0">
                  <a:latin typeface="+mn-lt"/>
                  <a:ea typeface="+mn-ea"/>
                  <a:cs typeface="+mn-ea"/>
                  <a:sym typeface="+mn-lt"/>
                </a:rPr>
                <a:t>网络已经基本固定，在此基础上，考虑</a:t>
              </a:r>
              <a:r>
                <a:rPr lang="en-US" altLang="zh-CN" sz="1400" dirty="0">
                  <a:latin typeface="+mn-lt"/>
                  <a:ea typeface="+mn-ea"/>
                  <a:cs typeface="+mn-ea"/>
                  <a:sym typeface="+mn-lt"/>
                </a:rPr>
                <a:t>SFC</a:t>
              </a:r>
              <a:r>
                <a:rPr lang="zh-CN" altLang="en-US" sz="1400" dirty="0">
                  <a:latin typeface="+mn-lt"/>
                  <a:ea typeface="+mn-ea"/>
                  <a:cs typeface="+mn-ea"/>
                  <a:sym typeface="+mn-lt"/>
                </a:rPr>
                <a:t>的部署和调度策略。可考虑</a:t>
              </a:r>
              <a:r>
                <a:rPr lang="en-US" altLang="zh-CN" sz="1400" dirty="0">
                  <a:latin typeface="+mn-lt"/>
                  <a:ea typeface="+mn-ea"/>
                  <a:cs typeface="+mn-ea"/>
                  <a:sym typeface="+mn-lt"/>
                </a:rPr>
                <a:t>RL</a:t>
              </a:r>
              <a:r>
                <a:rPr lang="zh-CN" altLang="en-US" sz="1400" dirty="0">
                  <a:latin typeface="+mn-lt"/>
                  <a:ea typeface="+mn-ea"/>
                  <a:cs typeface="+mn-ea"/>
                  <a:sym typeface="+mn-lt"/>
                </a:rPr>
                <a:t>或者启发式算法。</a:t>
              </a:r>
              <a:endParaRPr lang="en-US" altLang="zh-CN" sz="1400" dirty="0">
                <a:latin typeface="+mn-lt"/>
                <a:ea typeface="+mn-ea"/>
                <a:cs typeface="+mn-ea"/>
                <a:sym typeface="+mn-lt"/>
              </a:endParaRPr>
            </a:p>
          </p:txBody>
        </p:sp>
      </p:grpSp>
      <p:sp>
        <p:nvSpPr>
          <p:cNvPr id="2" name="文本框 1">
            <a:extLst>
              <a:ext uri="{FF2B5EF4-FFF2-40B4-BE49-F238E27FC236}">
                <a16:creationId xmlns:a16="http://schemas.microsoft.com/office/drawing/2014/main" id="{528AB6D2-43F7-4CAE-8058-509071680E93}"/>
              </a:ext>
            </a:extLst>
          </p:cNvPr>
          <p:cNvSpPr txBox="1"/>
          <p:nvPr/>
        </p:nvSpPr>
        <p:spPr>
          <a:xfrm>
            <a:off x="238956" y="3429000"/>
            <a:ext cx="1820268" cy="369332"/>
          </a:xfrm>
          <a:prstGeom prst="rect">
            <a:avLst/>
          </a:prstGeom>
          <a:noFill/>
        </p:spPr>
        <p:txBody>
          <a:bodyPr wrap="square" rtlCol="0">
            <a:spAutoFit/>
          </a:bodyPr>
          <a:lstStyle/>
          <a:p>
            <a:r>
              <a:rPr lang="en-US" altLang="zh-CN" dirty="0"/>
              <a:t>UAV</a:t>
            </a:r>
            <a:r>
              <a:rPr lang="zh-CN" altLang="en-US" dirty="0"/>
              <a:t>网络的部署</a:t>
            </a:r>
          </a:p>
        </p:txBody>
      </p:sp>
      <p:cxnSp>
        <p:nvCxnSpPr>
          <p:cNvPr id="4" name="直接连接符 3">
            <a:extLst>
              <a:ext uri="{FF2B5EF4-FFF2-40B4-BE49-F238E27FC236}">
                <a16:creationId xmlns:a16="http://schemas.microsoft.com/office/drawing/2014/main" id="{8B7BF7B9-0C8C-4555-B4B5-B5C02A8142AA}"/>
              </a:ext>
            </a:extLst>
          </p:cNvPr>
          <p:cNvCxnSpPr>
            <a:cxnSpLocks/>
            <a:stCxn id="2" idx="3"/>
            <a:endCxn id="26" idx="1"/>
          </p:cNvCxnSpPr>
          <p:nvPr/>
        </p:nvCxnSpPr>
        <p:spPr>
          <a:xfrm>
            <a:off x="2059224" y="3613666"/>
            <a:ext cx="898604" cy="780897"/>
          </a:xfrm>
          <a:prstGeom prst="line">
            <a:avLst/>
          </a:prstGeom>
        </p:spPr>
        <p:style>
          <a:lnRef idx="3">
            <a:schemeClr val="dk1"/>
          </a:lnRef>
          <a:fillRef idx="0">
            <a:schemeClr val="dk1"/>
          </a:fillRef>
          <a:effectRef idx="2">
            <a:schemeClr val="dk1"/>
          </a:effectRef>
          <a:fontRef idx="minor">
            <a:schemeClr val="tx1"/>
          </a:fontRef>
        </p:style>
      </p:cxnSp>
      <p:cxnSp>
        <p:nvCxnSpPr>
          <p:cNvPr id="35" name="直接连接符 34">
            <a:extLst>
              <a:ext uri="{FF2B5EF4-FFF2-40B4-BE49-F238E27FC236}">
                <a16:creationId xmlns:a16="http://schemas.microsoft.com/office/drawing/2014/main" id="{7EA499CF-1A39-4198-B6DA-F9B14CFCCAE2}"/>
              </a:ext>
            </a:extLst>
          </p:cNvPr>
          <p:cNvCxnSpPr>
            <a:cxnSpLocks/>
            <a:stCxn id="2" idx="3"/>
            <a:endCxn id="43028" idx="1"/>
          </p:cNvCxnSpPr>
          <p:nvPr/>
        </p:nvCxnSpPr>
        <p:spPr>
          <a:xfrm flipV="1">
            <a:off x="2059224" y="3038053"/>
            <a:ext cx="898604" cy="575613"/>
          </a:xfrm>
          <a:prstGeom prst="line">
            <a:avLst/>
          </a:prstGeom>
        </p:spPr>
        <p:style>
          <a:lnRef idx="3">
            <a:schemeClr val="dk1"/>
          </a:lnRef>
          <a:fillRef idx="0">
            <a:schemeClr val="dk1"/>
          </a:fillRef>
          <a:effectRef idx="2">
            <a:schemeClr val="dk1"/>
          </a:effectRef>
          <a:fontRef idx="minor">
            <a:schemeClr val="tx1"/>
          </a:fontRef>
        </p:style>
      </p:cxnSp>
      <p:sp>
        <p:nvSpPr>
          <p:cNvPr id="40" name="文本框 39">
            <a:extLst>
              <a:ext uri="{FF2B5EF4-FFF2-40B4-BE49-F238E27FC236}">
                <a16:creationId xmlns:a16="http://schemas.microsoft.com/office/drawing/2014/main" id="{123785E0-1C52-4E5B-9D92-D69453926943}"/>
              </a:ext>
            </a:extLst>
          </p:cNvPr>
          <p:cNvSpPr txBox="1"/>
          <p:nvPr/>
        </p:nvSpPr>
        <p:spPr>
          <a:xfrm>
            <a:off x="379523" y="5354569"/>
            <a:ext cx="1539133" cy="369332"/>
          </a:xfrm>
          <a:prstGeom prst="rect">
            <a:avLst/>
          </a:prstGeom>
          <a:noFill/>
        </p:spPr>
        <p:txBody>
          <a:bodyPr wrap="square" rtlCol="0">
            <a:spAutoFit/>
          </a:bodyPr>
          <a:lstStyle/>
          <a:p>
            <a:r>
              <a:rPr lang="en-US" altLang="zh-CN" dirty="0"/>
              <a:t>SFC</a:t>
            </a:r>
            <a:r>
              <a:rPr lang="zh-CN" altLang="en-US" dirty="0"/>
              <a:t>的部署</a:t>
            </a:r>
          </a:p>
        </p:txBody>
      </p:sp>
      <p:cxnSp>
        <p:nvCxnSpPr>
          <p:cNvPr id="41" name="直接连接符 40">
            <a:extLst>
              <a:ext uri="{FF2B5EF4-FFF2-40B4-BE49-F238E27FC236}">
                <a16:creationId xmlns:a16="http://schemas.microsoft.com/office/drawing/2014/main" id="{8DA74310-9737-43F8-B4C1-227F1FCB6528}"/>
              </a:ext>
            </a:extLst>
          </p:cNvPr>
          <p:cNvCxnSpPr>
            <a:cxnSpLocks/>
            <a:stCxn id="40" idx="3"/>
            <a:endCxn id="30" idx="1"/>
          </p:cNvCxnSpPr>
          <p:nvPr/>
        </p:nvCxnSpPr>
        <p:spPr>
          <a:xfrm>
            <a:off x="1918656" y="5539235"/>
            <a:ext cx="1045100" cy="0"/>
          </a:xfrm>
          <a:prstGeom prst="line">
            <a:avLst/>
          </a:prstGeom>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a2">
            <a:extLst>
              <a:ext uri="{FF2B5EF4-FFF2-40B4-BE49-F238E27FC236}">
                <a16:creationId xmlns:a16="http://schemas.microsoft.com/office/drawing/2014/main" id="{8D159D0C-1887-4E2D-B55D-25EFC6C27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a:extLst>
              <a:ext uri="{FF2B5EF4-FFF2-40B4-BE49-F238E27FC236}">
                <a16:creationId xmlns:a16="http://schemas.microsoft.com/office/drawing/2014/main" id="{3968BA0B-4512-43AC-A4E4-DDDC9B4D74C4}"/>
              </a:ext>
            </a:extLst>
          </p:cNvPr>
          <p:cNvSpPr txBox="1">
            <a:spLocks noChangeArrowheads="1"/>
          </p:cNvSpPr>
          <p:nvPr/>
        </p:nvSpPr>
        <p:spPr bwMode="auto">
          <a:xfrm>
            <a:off x="5219700" y="115888"/>
            <a:ext cx="3898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3600" b="1" dirty="0">
                <a:solidFill>
                  <a:srgbClr val="FFFF00"/>
                </a:solidFill>
                <a:latin typeface="+mn-lt"/>
                <a:ea typeface="+mn-ea"/>
                <a:cs typeface="+mn-ea"/>
                <a:sym typeface="+mn-lt"/>
              </a:rPr>
              <a:t>近期情况</a:t>
            </a:r>
            <a:endParaRPr lang="zh-CN" altLang="en-US" sz="1600" b="1" dirty="0">
              <a:solidFill>
                <a:srgbClr val="FFFF00"/>
              </a:solidFill>
              <a:latin typeface="+mn-lt"/>
              <a:ea typeface="+mn-ea"/>
              <a:cs typeface="+mn-ea"/>
              <a:sym typeface="+mn-lt"/>
            </a:endParaRPr>
          </a:p>
        </p:txBody>
      </p:sp>
      <p:sp>
        <p:nvSpPr>
          <p:cNvPr id="7" name="文本框 6">
            <a:extLst>
              <a:ext uri="{FF2B5EF4-FFF2-40B4-BE49-F238E27FC236}">
                <a16:creationId xmlns:a16="http://schemas.microsoft.com/office/drawing/2014/main" id="{90B20A80-FD52-4FA2-A956-FFAFF74CDC65}"/>
              </a:ext>
            </a:extLst>
          </p:cNvPr>
          <p:cNvSpPr txBox="1"/>
          <p:nvPr/>
        </p:nvSpPr>
        <p:spPr>
          <a:xfrm>
            <a:off x="451644" y="3427898"/>
            <a:ext cx="8240712" cy="2428229"/>
          </a:xfrm>
          <a:prstGeom prst="rect">
            <a:avLst/>
          </a:prstGeom>
          <a:noFill/>
        </p:spPr>
        <p:txBody>
          <a:bodyPr>
            <a:spAutoFit/>
          </a:bodyPr>
          <a:lstStyle/>
          <a:p>
            <a:pPr marL="406400" indent="-406400">
              <a:defRPr/>
            </a:pPr>
            <a:r>
              <a:rPr lang="zh-CN" altLang="en-US" sz="2000" kern="0" dirty="0">
                <a:latin typeface="+mn-lt"/>
                <a:ea typeface="+mn-ea"/>
                <a:cs typeface="+mn-ea"/>
                <a:sym typeface="+mn-lt"/>
              </a:rPr>
              <a:t>预期的仿真结果图：</a:t>
            </a:r>
            <a:endParaRPr lang="en-US" altLang="zh-CN" kern="0" dirty="0">
              <a:latin typeface="+mn-lt"/>
              <a:ea typeface="+mn-ea"/>
              <a:cs typeface="+mn-ea"/>
              <a:sym typeface="+mn-lt"/>
            </a:endParaRPr>
          </a:p>
          <a:p>
            <a:pPr marL="406400" indent="406400">
              <a:lnSpc>
                <a:spcPct val="150000"/>
              </a:lnSpc>
              <a:defRPr/>
            </a:pPr>
            <a:r>
              <a:rPr lang="zh-CN" altLang="en-US" kern="0" dirty="0">
                <a:latin typeface="+mn-lt"/>
                <a:ea typeface="+mn-ea"/>
                <a:cs typeface="+mn-ea"/>
                <a:sym typeface="+mn-lt"/>
              </a:rPr>
              <a:t>网络吞吐量（地面网络和空地网络）</a:t>
            </a:r>
            <a:r>
              <a:rPr lang="en-US" altLang="zh-CN" kern="0" dirty="0">
                <a:latin typeface="+mn-lt"/>
                <a:ea typeface="+mn-ea"/>
                <a:cs typeface="+mn-ea"/>
                <a:sym typeface="+mn-lt"/>
              </a:rPr>
              <a:t>——</a:t>
            </a:r>
            <a:r>
              <a:rPr lang="zh-CN" altLang="en-US" kern="0" dirty="0">
                <a:latin typeface="+mn-lt"/>
                <a:ea typeface="+mn-ea"/>
                <a:cs typeface="+mn-ea"/>
                <a:sym typeface="+mn-lt"/>
              </a:rPr>
              <a:t>无人机数量：</a:t>
            </a:r>
            <a:endParaRPr lang="en-US" altLang="zh-CN" kern="0" dirty="0">
              <a:latin typeface="+mn-lt"/>
              <a:ea typeface="+mn-ea"/>
              <a:cs typeface="+mn-ea"/>
              <a:sym typeface="+mn-lt"/>
            </a:endParaRPr>
          </a:p>
          <a:p>
            <a:pPr marL="406400" indent="406400">
              <a:lnSpc>
                <a:spcPct val="150000"/>
              </a:lnSpc>
              <a:defRPr/>
            </a:pPr>
            <a:r>
              <a:rPr lang="zh-CN" altLang="en-US" kern="0" dirty="0">
                <a:latin typeface="+mn-lt"/>
                <a:ea typeface="+mn-ea"/>
                <a:cs typeface="+mn-ea"/>
                <a:sym typeface="+mn-lt"/>
              </a:rPr>
              <a:t>服务接受率</a:t>
            </a:r>
            <a:r>
              <a:rPr lang="en-US" altLang="zh-CN" kern="0" dirty="0">
                <a:latin typeface="+mn-lt"/>
                <a:ea typeface="+mn-ea"/>
                <a:cs typeface="+mn-ea"/>
                <a:sym typeface="+mn-lt"/>
              </a:rPr>
              <a:t>——</a:t>
            </a:r>
            <a:r>
              <a:rPr lang="zh-CN" altLang="en-US" kern="0" dirty="0">
                <a:latin typeface="+mn-lt"/>
                <a:ea typeface="+mn-ea"/>
                <a:cs typeface="+mn-ea"/>
                <a:sym typeface="+mn-lt"/>
              </a:rPr>
              <a:t>仿真时间：地面网络</a:t>
            </a:r>
            <a:r>
              <a:rPr lang="en-US" altLang="zh-CN" kern="0" dirty="0">
                <a:latin typeface="+mn-lt"/>
                <a:ea typeface="+mn-ea"/>
                <a:cs typeface="+mn-ea"/>
                <a:sym typeface="+mn-lt"/>
              </a:rPr>
              <a:t>-</a:t>
            </a:r>
            <a:r>
              <a:rPr lang="zh-CN" altLang="en-US" kern="0" dirty="0">
                <a:latin typeface="+mn-lt"/>
                <a:ea typeface="+mn-ea"/>
                <a:cs typeface="+mn-ea"/>
                <a:sym typeface="+mn-lt"/>
              </a:rPr>
              <a:t>空地网络对比；不同算法的对比；</a:t>
            </a:r>
            <a:endParaRPr lang="en-US" altLang="zh-CN" kern="0" dirty="0">
              <a:latin typeface="+mn-lt"/>
              <a:ea typeface="+mn-ea"/>
              <a:cs typeface="+mn-ea"/>
              <a:sym typeface="+mn-lt"/>
            </a:endParaRPr>
          </a:p>
          <a:p>
            <a:pPr marL="406400" indent="406400">
              <a:lnSpc>
                <a:spcPct val="150000"/>
              </a:lnSpc>
              <a:defRPr/>
            </a:pPr>
            <a:r>
              <a:rPr lang="zh-CN" altLang="en-US" kern="0" dirty="0">
                <a:latin typeface="+mn-lt"/>
                <a:ea typeface="+mn-ea"/>
                <a:cs typeface="+mn-ea"/>
                <a:sym typeface="+mn-lt"/>
              </a:rPr>
              <a:t>服务接受率、平均完成时间</a:t>
            </a:r>
            <a:r>
              <a:rPr lang="en-US" altLang="zh-CN" kern="0" dirty="0">
                <a:latin typeface="+mn-lt"/>
                <a:ea typeface="+mn-ea"/>
                <a:cs typeface="+mn-ea"/>
                <a:sym typeface="+mn-lt"/>
              </a:rPr>
              <a:t>/</a:t>
            </a:r>
            <a:r>
              <a:rPr lang="zh-CN" altLang="en-US" kern="0" dirty="0">
                <a:latin typeface="+mn-lt"/>
                <a:ea typeface="+mn-ea"/>
                <a:cs typeface="+mn-ea"/>
                <a:sym typeface="+mn-lt"/>
              </a:rPr>
              <a:t>要求时间</a:t>
            </a:r>
            <a:r>
              <a:rPr lang="en-US" altLang="zh-CN" kern="0" dirty="0">
                <a:latin typeface="+mn-lt"/>
                <a:ea typeface="+mn-ea"/>
                <a:cs typeface="+mn-ea"/>
                <a:sym typeface="+mn-lt"/>
              </a:rPr>
              <a:t>——</a:t>
            </a:r>
            <a:r>
              <a:rPr lang="zh-CN" altLang="en-US" kern="0" dirty="0">
                <a:latin typeface="+mn-lt"/>
                <a:ea typeface="+mn-ea"/>
                <a:cs typeface="+mn-ea"/>
                <a:sym typeface="+mn-lt"/>
              </a:rPr>
              <a:t>服务到达率；</a:t>
            </a:r>
            <a:endParaRPr lang="en-US" altLang="zh-CN" kern="0" dirty="0">
              <a:latin typeface="+mn-lt"/>
              <a:ea typeface="+mn-ea"/>
              <a:cs typeface="+mn-ea"/>
              <a:sym typeface="+mn-lt"/>
            </a:endParaRPr>
          </a:p>
          <a:p>
            <a:pPr marL="406400" indent="406400">
              <a:lnSpc>
                <a:spcPct val="150000"/>
              </a:lnSpc>
              <a:defRPr/>
            </a:pPr>
            <a:r>
              <a:rPr lang="zh-CN" altLang="en-US" kern="0" dirty="0">
                <a:latin typeface="+mn-lt"/>
                <a:ea typeface="+mn-ea"/>
                <a:cs typeface="+mn-ea"/>
                <a:sym typeface="+mn-lt"/>
              </a:rPr>
              <a:t>网络收益（网络接入率）</a:t>
            </a:r>
            <a:r>
              <a:rPr lang="en-US" altLang="zh-CN" kern="0" dirty="0">
                <a:latin typeface="+mn-lt"/>
                <a:ea typeface="+mn-ea"/>
                <a:cs typeface="+mn-ea"/>
                <a:sym typeface="+mn-lt"/>
              </a:rPr>
              <a:t>——UAV</a:t>
            </a:r>
            <a:r>
              <a:rPr lang="zh-CN" altLang="en-US" kern="0" dirty="0">
                <a:latin typeface="+mn-lt"/>
                <a:ea typeface="+mn-ea"/>
                <a:cs typeface="+mn-ea"/>
                <a:sym typeface="+mn-lt"/>
              </a:rPr>
              <a:t>密度</a:t>
            </a:r>
            <a:endParaRPr lang="en-US" altLang="zh-CN" kern="0" dirty="0">
              <a:latin typeface="+mn-lt"/>
              <a:ea typeface="+mn-ea"/>
              <a:cs typeface="+mn-ea"/>
              <a:sym typeface="+mn-lt"/>
            </a:endParaRPr>
          </a:p>
          <a:p>
            <a:pPr marL="406400" indent="406400">
              <a:lnSpc>
                <a:spcPct val="150000"/>
              </a:lnSpc>
              <a:defRPr/>
            </a:pPr>
            <a:r>
              <a:rPr lang="zh-CN" altLang="en-US" kern="0" dirty="0">
                <a:latin typeface="+mn-lt"/>
                <a:ea typeface="+mn-ea"/>
                <a:cs typeface="+mn-ea"/>
                <a:sym typeface="+mn-lt"/>
              </a:rPr>
              <a:t>网络收益</a:t>
            </a:r>
            <a:r>
              <a:rPr lang="en-US" altLang="zh-CN" kern="0" dirty="0">
                <a:latin typeface="+mn-lt"/>
                <a:ea typeface="+mn-ea"/>
                <a:cs typeface="+mn-ea"/>
                <a:sym typeface="+mn-lt"/>
              </a:rPr>
              <a:t>——</a:t>
            </a:r>
            <a:r>
              <a:rPr lang="zh-CN" altLang="en-US" kern="0" dirty="0">
                <a:latin typeface="+mn-lt"/>
                <a:ea typeface="+mn-ea"/>
                <a:cs typeface="+mn-ea"/>
                <a:sym typeface="+mn-lt"/>
              </a:rPr>
              <a:t>仿真时间：地面网络</a:t>
            </a:r>
            <a:r>
              <a:rPr lang="en-US" altLang="zh-CN" kern="0" dirty="0">
                <a:latin typeface="+mn-lt"/>
                <a:ea typeface="+mn-ea"/>
                <a:cs typeface="+mn-ea"/>
                <a:sym typeface="+mn-lt"/>
              </a:rPr>
              <a:t>-</a:t>
            </a:r>
            <a:r>
              <a:rPr lang="zh-CN" altLang="en-US" kern="0" dirty="0">
                <a:latin typeface="+mn-lt"/>
                <a:ea typeface="+mn-ea"/>
                <a:cs typeface="+mn-ea"/>
                <a:sym typeface="+mn-lt"/>
              </a:rPr>
              <a:t>空地网络对比；不同算法的对比；</a:t>
            </a:r>
            <a:endParaRPr lang="en-US" altLang="zh-CN" kern="0" dirty="0">
              <a:latin typeface="+mn-lt"/>
              <a:ea typeface="+mn-ea"/>
              <a:cs typeface="+mn-ea"/>
              <a:sym typeface="+mn-lt"/>
            </a:endParaRPr>
          </a:p>
        </p:txBody>
      </p:sp>
      <p:sp>
        <p:nvSpPr>
          <p:cNvPr id="5" name="文本框 4">
            <a:extLst>
              <a:ext uri="{FF2B5EF4-FFF2-40B4-BE49-F238E27FC236}">
                <a16:creationId xmlns:a16="http://schemas.microsoft.com/office/drawing/2014/main" id="{863B848B-54CD-441A-86F5-8D162BC172CD}"/>
              </a:ext>
            </a:extLst>
          </p:cNvPr>
          <p:cNvSpPr txBox="1"/>
          <p:nvPr/>
        </p:nvSpPr>
        <p:spPr>
          <a:xfrm>
            <a:off x="179512" y="1184659"/>
            <a:ext cx="8240712" cy="1658787"/>
          </a:xfrm>
          <a:prstGeom prst="rect">
            <a:avLst/>
          </a:prstGeom>
          <a:noFill/>
        </p:spPr>
        <p:txBody>
          <a:bodyPr>
            <a:spAutoFit/>
          </a:bodyPr>
          <a:lstStyle/>
          <a:p>
            <a:pPr marL="406400" indent="-406400">
              <a:defRPr/>
            </a:pPr>
            <a:r>
              <a:rPr lang="zh-CN" altLang="en-US" sz="2400" b="1" kern="0" dirty="0">
                <a:latin typeface="+mn-lt"/>
                <a:ea typeface="+mn-ea"/>
                <a:cs typeface="+mn-ea"/>
                <a:sym typeface="+mn-lt"/>
              </a:rPr>
              <a:t>最近的进展：</a:t>
            </a:r>
            <a:endParaRPr lang="en-US" altLang="zh-CN" kern="0" dirty="0">
              <a:latin typeface="+mn-lt"/>
              <a:ea typeface="+mn-ea"/>
              <a:cs typeface="+mn-ea"/>
              <a:sym typeface="+mn-lt"/>
            </a:endParaRPr>
          </a:p>
          <a:p>
            <a:pPr marL="406400" indent="406400">
              <a:lnSpc>
                <a:spcPct val="150000"/>
              </a:lnSpc>
              <a:defRPr/>
            </a:pPr>
            <a:endParaRPr lang="en-US" altLang="zh-CN" kern="0" dirty="0">
              <a:latin typeface="+mn-lt"/>
              <a:ea typeface="+mn-ea"/>
              <a:cs typeface="+mn-ea"/>
              <a:sym typeface="+mn-lt"/>
            </a:endParaRPr>
          </a:p>
          <a:p>
            <a:pPr marL="406400" indent="406400">
              <a:lnSpc>
                <a:spcPct val="150000"/>
              </a:lnSpc>
              <a:defRPr/>
            </a:pPr>
            <a:r>
              <a:rPr lang="zh-CN" altLang="en-US" kern="0">
                <a:latin typeface="+mn-lt"/>
                <a:ea typeface="+mn-ea"/>
                <a:cs typeface="+mn-ea"/>
                <a:sym typeface="+mn-lt"/>
              </a:rPr>
              <a:t>进一步加深对研究内容的理解；找到</a:t>
            </a:r>
            <a:r>
              <a:rPr lang="zh-CN" altLang="en-US" kern="0" dirty="0">
                <a:latin typeface="+mn-lt"/>
                <a:ea typeface="+mn-ea"/>
                <a:cs typeface="+mn-ea"/>
                <a:sym typeface="+mn-lt"/>
              </a:rPr>
              <a:t>了频谱分配和功率分配的参考和更接近的参考文献；搭建了基本的仿真环境。</a:t>
            </a:r>
            <a:endParaRPr lang="en-US" altLang="zh-CN" kern="0" dirty="0">
              <a:latin typeface="+mn-lt"/>
              <a:ea typeface="+mn-ea"/>
              <a:cs typeface="+mn-ea"/>
              <a:sym typeface="+mn-lt"/>
            </a:endParaRPr>
          </a:p>
        </p:txBody>
      </p:sp>
    </p:spTree>
    <p:extLst>
      <p:ext uri="{BB962C8B-B14F-4D97-AF65-F5344CB8AC3E}">
        <p14:creationId xmlns:p14="http://schemas.microsoft.com/office/powerpoint/2010/main" val="219790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4" descr="a2">
            <a:extLst>
              <a:ext uri="{FF2B5EF4-FFF2-40B4-BE49-F238E27FC236}">
                <a16:creationId xmlns:a16="http://schemas.microsoft.com/office/drawing/2014/main" id="{8D159D0C-1887-4E2D-B55D-25EFC6C274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Rectangle 2">
            <a:extLst>
              <a:ext uri="{FF2B5EF4-FFF2-40B4-BE49-F238E27FC236}">
                <a16:creationId xmlns:a16="http://schemas.microsoft.com/office/drawing/2014/main" id="{3968BA0B-4512-43AC-A4E4-DDDC9B4D74C4}"/>
              </a:ext>
            </a:extLst>
          </p:cNvPr>
          <p:cNvSpPr txBox="1">
            <a:spLocks noChangeArrowheads="1"/>
          </p:cNvSpPr>
          <p:nvPr/>
        </p:nvSpPr>
        <p:spPr bwMode="auto">
          <a:xfrm>
            <a:off x="5219700" y="115888"/>
            <a:ext cx="3898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r>
              <a:rPr lang="zh-CN" altLang="en-US" sz="3600" b="1" dirty="0">
                <a:solidFill>
                  <a:srgbClr val="FFFF00"/>
                </a:solidFill>
                <a:latin typeface="+mn-lt"/>
                <a:ea typeface="+mn-ea"/>
                <a:cs typeface="+mn-ea"/>
                <a:sym typeface="+mn-lt"/>
              </a:rPr>
              <a:t>参考文献</a:t>
            </a:r>
            <a:endParaRPr lang="zh-CN" altLang="en-US" sz="1600" b="1" dirty="0">
              <a:solidFill>
                <a:srgbClr val="FFFF00"/>
              </a:solidFill>
              <a:latin typeface="+mn-lt"/>
              <a:ea typeface="+mn-ea"/>
              <a:cs typeface="+mn-ea"/>
              <a:sym typeface="+mn-lt"/>
            </a:endParaRPr>
          </a:p>
        </p:txBody>
      </p:sp>
      <p:sp>
        <p:nvSpPr>
          <p:cNvPr id="7" name="文本框 6">
            <a:extLst>
              <a:ext uri="{FF2B5EF4-FFF2-40B4-BE49-F238E27FC236}">
                <a16:creationId xmlns:a16="http://schemas.microsoft.com/office/drawing/2014/main" id="{90B20A80-FD52-4FA2-A956-FFAFF74CDC65}"/>
              </a:ext>
            </a:extLst>
          </p:cNvPr>
          <p:cNvSpPr txBox="1"/>
          <p:nvPr/>
        </p:nvSpPr>
        <p:spPr>
          <a:xfrm>
            <a:off x="395288" y="1230313"/>
            <a:ext cx="8240712" cy="5078313"/>
          </a:xfrm>
          <a:prstGeom prst="rect">
            <a:avLst/>
          </a:prstGeom>
          <a:noFill/>
        </p:spPr>
        <p:txBody>
          <a:bodyPr>
            <a:spAutoFit/>
          </a:bodyPr>
          <a:lstStyle/>
          <a:p>
            <a:pPr marL="406400" indent="-406400">
              <a:defRPr/>
            </a:pPr>
            <a:r>
              <a:rPr lang="zh-CN" altLang="en-US" kern="0" dirty="0">
                <a:latin typeface="+mn-lt"/>
                <a:ea typeface="+mn-ea"/>
                <a:cs typeface="+mn-ea"/>
                <a:sym typeface="+mn-lt"/>
              </a:rPr>
              <a:t>参考文献：</a:t>
            </a:r>
            <a:endParaRPr lang="en-US" altLang="zh-CN" kern="0" dirty="0">
              <a:latin typeface="+mn-lt"/>
              <a:ea typeface="+mn-ea"/>
              <a:cs typeface="+mn-ea"/>
              <a:sym typeface="+mn-lt"/>
            </a:endParaRPr>
          </a:p>
          <a:p>
            <a:pPr marL="406400" indent="-406400">
              <a:defRPr/>
            </a:pPr>
            <a:endParaRPr lang="en-US" altLang="zh-CN" kern="0" dirty="0">
              <a:latin typeface="+mn-lt"/>
              <a:ea typeface="+mn-ea"/>
              <a:cs typeface="+mn-ea"/>
              <a:sym typeface="+mn-lt"/>
            </a:endParaRPr>
          </a:p>
          <a:p>
            <a:pPr marL="406400" indent="-406400">
              <a:defRPr/>
            </a:pPr>
            <a:r>
              <a:rPr lang="en-US" altLang="zh-CN" sz="1200" kern="0" dirty="0">
                <a:latin typeface="+mn-lt"/>
                <a:ea typeface="+mn-ea"/>
                <a:cs typeface="+mn-ea"/>
                <a:sym typeface="+mn-lt"/>
              </a:rPr>
              <a:t>[1]	Y. Liu, H. Lu, X. Li, and D. Zhao, “An approach for service function chain reconfiguration in network function virtualization architectures,” </a:t>
            </a:r>
            <a:r>
              <a:rPr lang="en-US" altLang="zh-CN" sz="1200" i="1" kern="0" dirty="0">
                <a:latin typeface="+mn-lt"/>
                <a:ea typeface="+mn-ea"/>
                <a:cs typeface="+mn-ea"/>
                <a:sym typeface="+mn-lt"/>
              </a:rPr>
              <a:t>IEEE Access</a:t>
            </a:r>
            <a:r>
              <a:rPr lang="en-US" altLang="zh-CN" sz="1200" kern="0" dirty="0">
                <a:latin typeface="+mn-lt"/>
                <a:ea typeface="+mn-ea"/>
                <a:cs typeface="+mn-ea"/>
                <a:sym typeface="+mn-lt"/>
              </a:rPr>
              <a:t>, vol. 7, no. 4, pp. 147224–147237, 2019,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10.1109/ACCESS.2019.2946648.</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[2]	Y. Xiao </a:t>
            </a:r>
            <a:r>
              <a:rPr lang="en-US" altLang="zh-CN" sz="1200" i="1" kern="0" dirty="0">
                <a:latin typeface="+mn-lt"/>
                <a:ea typeface="+mn-ea"/>
                <a:cs typeface="+mn-ea"/>
                <a:sym typeface="+mn-lt"/>
              </a:rPr>
              <a:t>et al.</a:t>
            </a:r>
            <a:r>
              <a:rPr lang="en-US" altLang="zh-CN" sz="1200" kern="0" dirty="0">
                <a:latin typeface="+mn-lt"/>
                <a:ea typeface="+mn-ea"/>
                <a:cs typeface="+mn-ea"/>
                <a:sym typeface="+mn-lt"/>
              </a:rPr>
              <a:t>, “</a:t>
            </a:r>
            <a:r>
              <a:rPr lang="en-US" altLang="zh-CN" sz="1200" kern="0" dirty="0" err="1">
                <a:latin typeface="+mn-lt"/>
                <a:ea typeface="+mn-ea"/>
                <a:cs typeface="+mn-ea"/>
                <a:sym typeface="+mn-lt"/>
              </a:rPr>
              <a:t>NFVdeep</a:t>
            </a:r>
            <a:r>
              <a:rPr lang="en-US" altLang="zh-CN" sz="1200" kern="0" dirty="0">
                <a:latin typeface="+mn-lt"/>
                <a:ea typeface="+mn-ea"/>
                <a:cs typeface="+mn-ea"/>
                <a:sym typeface="+mn-lt"/>
              </a:rPr>
              <a:t>: Adaptive online service function chain deployment with deep reinforcement learning,” </a:t>
            </a:r>
            <a:r>
              <a:rPr lang="en-US" altLang="zh-CN" sz="1200" i="1" kern="0" dirty="0">
                <a:latin typeface="+mn-lt"/>
                <a:ea typeface="+mn-ea"/>
                <a:cs typeface="+mn-ea"/>
                <a:sym typeface="+mn-lt"/>
              </a:rPr>
              <a:t>Proc. Int. </a:t>
            </a:r>
            <a:r>
              <a:rPr lang="en-US" altLang="zh-CN" sz="1200" i="1" kern="0" dirty="0" err="1">
                <a:latin typeface="+mn-lt"/>
                <a:ea typeface="+mn-ea"/>
                <a:cs typeface="+mn-ea"/>
                <a:sym typeface="+mn-lt"/>
              </a:rPr>
              <a:t>Symp</a:t>
            </a:r>
            <a:r>
              <a:rPr lang="en-US" altLang="zh-CN" sz="1200" i="1" kern="0" dirty="0">
                <a:latin typeface="+mn-lt"/>
                <a:ea typeface="+mn-ea"/>
                <a:cs typeface="+mn-ea"/>
                <a:sym typeface="+mn-lt"/>
              </a:rPr>
              <a:t>. Qual. Serv. </a:t>
            </a:r>
            <a:r>
              <a:rPr lang="en-US" altLang="zh-CN" sz="1200" i="1" kern="0" dirty="0" err="1">
                <a:latin typeface="+mn-lt"/>
                <a:ea typeface="+mn-ea"/>
                <a:cs typeface="+mn-ea"/>
                <a:sym typeface="+mn-lt"/>
              </a:rPr>
              <a:t>IWQoS</a:t>
            </a:r>
            <a:r>
              <a:rPr lang="en-US" altLang="zh-CN" sz="1200" i="1" kern="0" dirty="0">
                <a:latin typeface="+mn-lt"/>
                <a:ea typeface="+mn-ea"/>
                <a:cs typeface="+mn-ea"/>
                <a:sym typeface="+mn-lt"/>
              </a:rPr>
              <a:t> 2019</a:t>
            </a:r>
            <a:r>
              <a:rPr lang="en-US" altLang="zh-CN" sz="1200" kern="0" dirty="0">
                <a:latin typeface="+mn-lt"/>
                <a:ea typeface="+mn-ea"/>
                <a:cs typeface="+mn-ea"/>
                <a:sym typeface="+mn-lt"/>
              </a:rPr>
              <a:t>, no. May 2020, 2019,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10.1145/3326285.3329056.</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[3]	R. Shi </a:t>
            </a:r>
            <a:r>
              <a:rPr lang="en-US" altLang="zh-CN" sz="1200" i="1" kern="0" dirty="0">
                <a:latin typeface="+mn-lt"/>
                <a:ea typeface="+mn-ea"/>
                <a:cs typeface="+mn-ea"/>
                <a:sym typeface="+mn-lt"/>
              </a:rPr>
              <a:t>et al.</a:t>
            </a:r>
            <a:r>
              <a:rPr lang="en-US" altLang="zh-CN" sz="1200" kern="0" dirty="0">
                <a:latin typeface="+mn-lt"/>
                <a:ea typeface="+mn-ea"/>
                <a:cs typeface="+mn-ea"/>
                <a:sym typeface="+mn-lt"/>
              </a:rPr>
              <a:t>, “MDP and Machine Learning-Based Cost-Optimization of Dynamic Resource Allocation for Network Function Virtualization,” </a:t>
            </a:r>
            <a:r>
              <a:rPr lang="en-US" altLang="zh-CN" sz="1200" i="1" kern="0" dirty="0">
                <a:latin typeface="+mn-lt"/>
                <a:ea typeface="+mn-ea"/>
                <a:cs typeface="+mn-ea"/>
                <a:sym typeface="+mn-lt"/>
              </a:rPr>
              <a:t>Proc. - 2015 IEEE Int. Conf. Serv. </a:t>
            </a:r>
            <a:r>
              <a:rPr lang="en-US" altLang="zh-CN" sz="1200" i="1" kern="0" dirty="0" err="1">
                <a:latin typeface="+mn-lt"/>
                <a:ea typeface="+mn-ea"/>
                <a:cs typeface="+mn-ea"/>
                <a:sym typeface="+mn-lt"/>
              </a:rPr>
              <a:t>Comput</a:t>
            </a:r>
            <a:r>
              <a:rPr lang="en-US" altLang="zh-CN" sz="1200" i="1" kern="0" dirty="0">
                <a:latin typeface="+mn-lt"/>
                <a:ea typeface="+mn-ea"/>
                <a:cs typeface="+mn-ea"/>
                <a:sym typeface="+mn-lt"/>
              </a:rPr>
              <a:t>. SCC 2015</a:t>
            </a:r>
            <a:r>
              <a:rPr lang="en-US" altLang="zh-CN" sz="1200" kern="0" dirty="0">
                <a:latin typeface="+mn-lt"/>
                <a:ea typeface="+mn-ea"/>
                <a:cs typeface="+mn-ea"/>
                <a:sym typeface="+mn-lt"/>
              </a:rPr>
              <a:t>, pp. 65–73, 2015,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10.1109/SCC.2015.19.</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[4]	C. Sun, J. Bi, Z. Zheng, and H. Hu, “SLA-NFV: an SLA-aware High Performance Framework for Network Function Virtualization,”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10.1145/2934872.2959058.</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[5]	J. Li, W. Shi, H. Wu, S. Zhang, and X. Shen, “Cost-Aware Dynamic SFC Mapping and Scheduling in SDN/NFV-Enabled Space-Air-Ground Integrated Networks for Internet of Vehicles,” </a:t>
            </a:r>
            <a:r>
              <a:rPr lang="en-US" altLang="zh-CN" sz="1200" i="1" kern="0" dirty="0">
                <a:latin typeface="+mn-lt"/>
                <a:ea typeface="+mn-ea"/>
                <a:cs typeface="+mn-ea"/>
                <a:sym typeface="+mn-lt"/>
              </a:rPr>
              <a:t>IEEE Internet Things J.</a:t>
            </a:r>
            <a:r>
              <a:rPr lang="en-US" altLang="zh-CN" sz="1200" kern="0" dirty="0">
                <a:latin typeface="+mn-lt"/>
                <a:ea typeface="+mn-ea"/>
                <a:cs typeface="+mn-ea"/>
                <a:sym typeface="+mn-lt"/>
              </a:rPr>
              <a:t>, vol. 4662, no. c, pp. 1–15, 2021,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10.1109/JIOT.2021.3058250.</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[6]	G. Wang, S. Zhou, S. Zhang, Z. </a:t>
            </a:r>
            <a:r>
              <a:rPr lang="en-US" altLang="zh-CN" sz="1200" kern="0" dirty="0" err="1">
                <a:latin typeface="+mn-lt"/>
                <a:ea typeface="+mn-ea"/>
                <a:cs typeface="+mn-ea"/>
                <a:sym typeface="+mn-lt"/>
              </a:rPr>
              <a:t>Niu</a:t>
            </a:r>
            <a:r>
              <a:rPr lang="en-US" altLang="zh-CN" sz="1200" kern="0" dirty="0">
                <a:latin typeface="+mn-lt"/>
                <a:ea typeface="+mn-ea"/>
                <a:cs typeface="+mn-ea"/>
                <a:sym typeface="+mn-lt"/>
              </a:rPr>
              <a:t>, and X. Shen, “SFC-Based service provisioning for reconfigurable space-air-ground integrated networks,” </a:t>
            </a:r>
            <a:r>
              <a:rPr lang="en-US" altLang="zh-CN" sz="1200" i="1" kern="0" dirty="0">
                <a:latin typeface="+mn-lt"/>
                <a:ea typeface="+mn-ea"/>
                <a:cs typeface="+mn-ea"/>
                <a:sym typeface="+mn-lt"/>
              </a:rPr>
              <a:t>IEEE J. Sel. Areas </a:t>
            </a:r>
            <a:r>
              <a:rPr lang="en-US" altLang="zh-CN" sz="1200" i="1" kern="0" dirty="0" err="1">
                <a:latin typeface="+mn-lt"/>
                <a:ea typeface="+mn-ea"/>
                <a:cs typeface="+mn-ea"/>
                <a:sym typeface="+mn-lt"/>
              </a:rPr>
              <a:t>Commun</a:t>
            </a:r>
            <a:r>
              <a:rPr lang="en-US" altLang="zh-CN" sz="1200" i="1" kern="0" dirty="0">
                <a:latin typeface="+mn-lt"/>
                <a:ea typeface="+mn-ea"/>
                <a:cs typeface="+mn-ea"/>
                <a:sym typeface="+mn-lt"/>
              </a:rPr>
              <a:t>.</a:t>
            </a:r>
            <a:r>
              <a:rPr lang="en-US" altLang="zh-CN" sz="1200" kern="0" dirty="0">
                <a:latin typeface="+mn-lt"/>
                <a:ea typeface="+mn-ea"/>
                <a:cs typeface="+mn-ea"/>
                <a:sym typeface="+mn-lt"/>
              </a:rPr>
              <a:t>, vol. 38, no. 7, pp. 1478–1489, 2020,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10.1109/JSAC.2020.2986851.</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[7]	J. Ni, L. Chen, and H. Guo, “Resource allocation algorithm based on bidirectional interference graph under ultra-dense deployment,” </a:t>
            </a:r>
            <a:r>
              <a:rPr lang="en-US" altLang="zh-CN" sz="1200" i="1" kern="0" dirty="0">
                <a:latin typeface="+mn-lt"/>
                <a:ea typeface="+mn-ea"/>
                <a:cs typeface="+mn-ea"/>
                <a:sym typeface="+mn-lt"/>
              </a:rPr>
              <a:t>Huazhong Keji </a:t>
            </a:r>
            <a:r>
              <a:rPr lang="en-US" altLang="zh-CN" sz="1200" i="1" kern="0" dirty="0" err="1">
                <a:latin typeface="+mn-lt"/>
                <a:ea typeface="+mn-ea"/>
                <a:cs typeface="+mn-ea"/>
                <a:sym typeface="+mn-lt"/>
              </a:rPr>
              <a:t>Daxue</a:t>
            </a:r>
            <a:r>
              <a:rPr lang="en-US" altLang="zh-CN" sz="1200" i="1" kern="0" dirty="0">
                <a:latin typeface="+mn-lt"/>
                <a:ea typeface="+mn-ea"/>
                <a:cs typeface="+mn-ea"/>
                <a:sym typeface="+mn-lt"/>
              </a:rPr>
              <a:t> </a:t>
            </a:r>
            <a:r>
              <a:rPr lang="en-US" altLang="zh-CN" sz="1200" i="1" kern="0" dirty="0" err="1">
                <a:latin typeface="+mn-lt"/>
                <a:ea typeface="+mn-ea"/>
                <a:cs typeface="+mn-ea"/>
                <a:sym typeface="+mn-lt"/>
              </a:rPr>
              <a:t>Xuebao</a:t>
            </a:r>
            <a:r>
              <a:rPr lang="en-US" altLang="zh-CN" sz="1200" i="1" kern="0" dirty="0">
                <a:latin typeface="+mn-lt"/>
                <a:ea typeface="+mn-ea"/>
                <a:cs typeface="+mn-ea"/>
                <a:sym typeface="+mn-lt"/>
              </a:rPr>
              <a:t> (</a:t>
            </a:r>
            <a:r>
              <a:rPr lang="en-US" altLang="zh-CN" sz="1200" i="1" kern="0" dirty="0" err="1">
                <a:latin typeface="+mn-lt"/>
                <a:ea typeface="+mn-ea"/>
                <a:cs typeface="+mn-ea"/>
                <a:sym typeface="+mn-lt"/>
              </a:rPr>
              <a:t>Ziran</a:t>
            </a:r>
            <a:r>
              <a:rPr lang="en-US" altLang="zh-CN" sz="1200" i="1" kern="0" dirty="0">
                <a:latin typeface="+mn-lt"/>
                <a:ea typeface="+mn-ea"/>
                <a:cs typeface="+mn-ea"/>
                <a:sym typeface="+mn-lt"/>
              </a:rPr>
              <a:t> </a:t>
            </a:r>
            <a:r>
              <a:rPr lang="en-US" altLang="zh-CN" sz="1200" i="1" kern="0" dirty="0" err="1">
                <a:latin typeface="+mn-lt"/>
                <a:ea typeface="+mn-ea"/>
                <a:cs typeface="+mn-ea"/>
                <a:sym typeface="+mn-lt"/>
              </a:rPr>
              <a:t>Kexue</a:t>
            </a:r>
            <a:r>
              <a:rPr lang="en-US" altLang="zh-CN" sz="1200" i="1" kern="0" dirty="0">
                <a:latin typeface="+mn-lt"/>
                <a:ea typeface="+mn-ea"/>
                <a:cs typeface="+mn-ea"/>
                <a:sym typeface="+mn-lt"/>
              </a:rPr>
              <a:t> Ban)/Journal Huazhong Univ. Sci. Technol. (Natural Sci. Ed.</a:t>
            </a:r>
            <a:r>
              <a:rPr lang="en-US" altLang="zh-CN" sz="1200" kern="0" dirty="0">
                <a:latin typeface="+mn-lt"/>
                <a:ea typeface="+mn-ea"/>
                <a:cs typeface="+mn-ea"/>
                <a:sym typeface="+mn-lt"/>
              </a:rPr>
              <a:t>, vol. 47, no. 1, pp. 91–96, 2019,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10.13245/j.hust.190117.</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[8]	C. Zhang and W. Zhang, “Spectrum Sharing for Drone Networks,” </a:t>
            </a:r>
            <a:r>
              <a:rPr lang="en-US" altLang="zh-CN" sz="1200" i="1" kern="0" dirty="0">
                <a:latin typeface="+mn-lt"/>
                <a:ea typeface="+mn-ea"/>
                <a:cs typeface="+mn-ea"/>
                <a:sym typeface="+mn-lt"/>
              </a:rPr>
              <a:t>IEEE J. Sel. Areas </a:t>
            </a:r>
            <a:r>
              <a:rPr lang="en-US" altLang="zh-CN" sz="1200" i="1" kern="0" dirty="0" err="1">
                <a:latin typeface="+mn-lt"/>
                <a:ea typeface="+mn-ea"/>
                <a:cs typeface="+mn-ea"/>
                <a:sym typeface="+mn-lt"/>
              </a:rPr>
              <a:t>Commun</a:t>
            </a:r>
            <a:r>
              <a:rPr lang="en-US" altLang="zh-CN" sz="1200" i="1" kern="0" dirty="0">
                <a:latin typeface="+mn-lt"/>
                <a:ea typeface="+mn-ea"/>
                <a:cs typeface="+mn-ea"/>
                <a:sym typeface="+mn-lt"/>
              </a:rPr>
              <a:t>.</a:t>
            </a:r>
            <a:r>
              <a:rPr lang="en-US" altLang="zh-CN" sz="1200" kern="0" dirty="0">
                <a:latin typeface="+mn-lt"/>
                <a:ea typeface="+mn-ea"/>
                <a:cs typeface="+mn-ea"/>
                <a:sym typeface="+mn-lt"/>
              </a:rPr>
              <a:t>, vol. 35, no. 1, pp. 136–144, 2017,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10.1109/JSAC.2016.2633040.</a:t>
            </a:r>
            <a:endParaRPr lang="zh-CN" altLang="zh-CN" sz="1400" kern="100" dirty="0">
              <a:latin typeface="+mn-lt"/>
              <a:ea typeface="+mn-ea"/>
              <a:cs typeface="+mn-ea"/>
              <a:sym typeface="+mn-lt"/>
            </a:endParaRPr>
          </a:p>
          <a:p>
            <a:pPr marL="406400" indent="-406400">
              <a:defRPr/>
            </a:pPr>
            <a:r>
              <a:rPr lang="en-US" altLang="zh-CN" sz="1200" kern="0" dirty="0">
                <a:latin typeface="+mn-lt"/>
                <a:ea typeface="+mn-ea"/>
                <a:cs typeface="+mn-ea"/>
                <a:sym typeface="+mn-lt"/>
              </a:rPr>
              <a:t>[9]	J. Yang, S. Xiao, B. Jiang, H. Song, S. Khan, and S. U. Islam, “Cache-Enabled Unmanned Aerial Vehicles for Cooperative Cognitive Radio Networks,” </a:t>
            </a:r>
            <a:r>
              <a:rPr lang="en-US" altLang="zh-CN" sz="1200" i="1" kern="0" dirty="0">
                <a:latin typeface="+mn-lt"/>
                <a:ea typeface="+mn-ea"/>
                <a:cs typeface="+mn-ea"/>
                <a:sym typeface="+mn-lt"/>
              </a:rPr>
              <a:t>IEEE </a:t>
            </a:r>
            <a:r>
              <a:rPr lang="en-US" altLang="zh-CN" sz="1200" i="1" kern="0" dirty="0" err="1">
                <a:latin typeface="+mn-lt"/>
                <a:ea typeface="+mn-ea"/>
                <a:cs typeface="+mn-ea"/>
                <a:sym typeface="+mn-lt"/>
              </a:rPr>
              <a:t>Wirel</a:t>
            </a:r>
            <a:r>
              <a:rPr lang="en-US" altLang="zh-CN" sz="1200" i="1" kern="0" dirty="0">
                <a:latin typeface="+mn-lt"/>
                <a:ea typeface="+mn-ea"/>
                <a:cs typeface="+mn-ea"/>
                <a:sym typeface="+mn-lt"/>
              </a:rPr>
              <a:t>. </a:t>
            </a:r>
            <a:r>
              <a:rPr lang="en-US" altLang="zh-CN" sz="1200" i="1" kern="0" dirty="0" err="1">
                <a:latin typeface="+mn-lt"/>
                <a:ea typeface="+mn-ea"/>
                <a:cs typeface="+mn-ea"/>
                <a:sym typeface="+mn-lt"/>
              </a:rPr>
              <a:t>Commun</a:t>
            </a:r>
            <a:r>
              <a:rPr lang="en-US" altLang="zh-CN" sz="1200" i="1" kern="0" dirty="0">
                <a:latin typeface="+mn-lt"/>
                <a:ea typeface="+mn-ea"/>
                <a:cs typeface="+mn-ea"/>
                <a:sym typeface="+mn-lt"/>
              </a:rPr>
              <a:t>.</a:t>
            </a:r>
            <a:r>
              <a:rPr lang="en-US" altLang="zh-CN" sz="1200" kern="0" dirty="0">
                <a:latin typeface="+mn-lt"/>
                <a:ea typeface="+mn-ea"/>
                <a:cs typeface="+mn-ea"/>
                <a:sym typeface="+mn-lt"/>
              </a:rPr>
              <a:t>, vol. 27, no. 2, pp. 155–161, 2020, </a:t>
            </a:r>
            <a:r>
              <a:rPr lang="en-US" altLang="zh-CN" sz="1200" kern="0" dirty="0" err="1">
                <a:latin typeface="+mn-lt"/>
                <a:ea typeface="+mn-ea"/>
                <a:cs typeface="+mn-ea"/>
                <a:sym typeface="+mn-lt"/>
              </a:rPr>
              <a:t>doi</a:t>
            </a:r>
            <a:r>
              <a:rPr lang="en-US" altLang="zh-CN" sz="1200" kern="0" dirty="0">
                <a:latin typeface="+mn-lt"/>
                <a:ea typeface="+mn-ea"/>
                <a:cs typeface="+mn-ea"/>
                <a:sym typeface="+mn-lt"/>
              </a:rPr>
              <a:t>: 10.1109/MWC.001.1900301.</a:t>
            </a:r>
            <a:endParaRPr lang="zh-CN" altLang="zh-CN" sz="1400" kern="100" dirty="0">
              <a:latin typeface="+mn-lt"/>
              <a:ea typeface="+mn-ea"/>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4" descr="a2">
            <a:extLst>
              <a:ext uri="{FF2B5EF4-FFF2-40B4-BE49-F238E27FC236}">
                <a16:creationId xmlns:a16="http://schemas.microsoft.com/office/drawing/2014/main" id="{2B2FE7FB-2E71-4B42-8779-C6FF9FB23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7" name="文本框 1">
            <a:extLst>
              <a:ext uri="{FF2B5EF4-FFF2-40B4-BE49-F238E27FC236}">
                <a16:creationId xmlns:a16="http://schemas.microsoft.com/office/drawing/2014/main" id="{CB5FE2D0-3EFA-4266-8FD4-4995D176F593}"/>
              </a:ext>
            </a:extLst>
          </p:cNvPr>
          <p:cNvSpPr txBox="1">
            <a:spLocks noChangeArrowheads="1"/>
          </p:cNvSpPr>
          <p:nvPr/>
        </p:nvSpPr>
        <p:spPr bwMode="auto">
          <a:xfrm>
            <a:off x="3239852" y="3016772"/>
            <a:ext cx="2664296" cy="8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50000"/>
              </a:lnSpc>
              <a:spcBef>
                <a:spcPct val="0"/>
              </a:spcBef>
              <a:buFontTx/>
              <a:buNone/>
            </a:pPr>
            <a:r>
              <a:rPr lang="zh-CN" altLang="en-US" sz="3600" dirty="0">
                <a:latin typeface="+mn-lt"/>
                <a:ea typeface="+mn-ea"/>
                <a:cs typeface="+mn-ea"/>
                <a:sym typeface="+mn-lt"/>
              </a:rPr>
              <a:t>谢谢大家！</a:t>
            </a:r>
            <a:endParaRPr lang="en-US" altLang="zh-CN" sz="3200" dirty="0">
              <a:latin typeface="+mn-lt"/>
              <a:ea typeface="+mn-ea"/>
              <a:cs typeface="+mn-ea"/>
              <a:sym typeface="+mn-lt"/>
            </a:endParaRPr>
          </a:p>
        </p:txBody>
      </p:sp>
      <p:sp>
        <p:nvSpPr>
          <p:cNvPr id="47108" name="Rectangle 2">
            <a:extLst>
              <a:ext uri="{FF2B5EF4-FFF2-40B4-BE49-F238E27FC236}">
                <a16:creationId xmlns:a16="http://schemas.microsoft.com/office/drawing/2014/main" id="{C8FA1B9B-939A-4D8A-8B97-6914977BFAF5}"/>
              </a:ext>
            </a:extLst>
          </p:cNvPr>
          <p:cNvSpPr txBox="1">
            <a:spLocks noChangeArrowheads="1"/>
          </p:cNvSpPr>
          <p:nvPr/>
        </p:nvSpPr>
        <p:spPr bwMode="auto">
          <a:xfrm>
            <a:off x="5219700" y="115888"/>
            <a:ext cx="38989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eaLnBrk="1" hangingPunct="1">
              <a:lnSpc>
                <a:spcPct val="100000"/>
              </a:lnSpc>
              <a:spcBef>
                <a:spcPct val="0"/>
              </a:spcBef>
              <a:buFontTx/>
              <a:buNone/>
            </a:pPr>
            <a:endParaRPr lang="zh-CN" altLang="en-US" sz="1600" b="1" dirty="0">
              <a:solidFill>
                <a:srgbClr val="FFFF00"/>
              </a:solidFill>
              <a:latin typeface="+mn-lt"/>
              <a:ea typeface="+mn-ea"/>
              <a:cs typeface="+mn-ea"/>
              <a:sym typeface="+mn-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4" descr="a2">
            <a:extLst>
              <a:ext uri="{FF2B5EF4-FFF2-40B4-BE49-F238E27FC236}">
                <a16:creationId xmlns:a16="http://schemas.microsoft.com/office/drawing/2014/main" id="{90DD1B7E-FFA5-4CCE-A39C-97EFECD540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2">
            <a:extLst>
              <a:ext uri="{FF2B5EF4-FFF2-40B4-BE49-F238E27FC236}">
                <a16:creationId xmlns:a16="http://schemas.microsoft.com/office/drawing/2014/main" id="{BAD8D748-3F10-4880-A548-874934073733}"/>
              </a:ext>
            </a:extLst>
          </p:cNvPr>
          <p:cNvSpPr txBox="1">
            <a:spLocks noChangeArrowheads="1"/>
          </p:cNvSpPr>
          <p:nvPr/>
        </p:nvSpPr>
        <p:spPr bwMode="auto">
          <a:xfrm>
            <a:off x="5911850" y="141288"/>
            <a:ext cx="2170113"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报告大纲</a:t>
            </a:r>
            <a:endParaRPr lang="zh-CN" altLang="en-US" sz="1600" b="1" dirty="0">
              <a:solidFill>
                <a:srgbClr val="FFFF00"/>
              </a:solidFill>
              <a:latin typeface="+mn-lt"/>
              <a:ea typeface="+mn-ea"/>
              <a:cs typeface="+mn-ea"/>
              <a:sym typeface="+mn-lt"/>
            </a:endParaRPr>
          </a:p>
        </p:txBody>
      </p:sp>
      <p:sp>
        <p:nvSpPr>
          <p:cNvPr id="13" name="任意多边形: 形状 4">
            <a:extLst>
              <a:ext uri="{FF2B5EF4-FFF2-40B4-BE49-F238E27FC236}">
                <a16:creationId xmlns:a16="http://schemas.microsoft.com/office/drawing/2014/main" id="{8C5981C1-3D0C-4255-BC67-A514F769D6A9}"/>
              </a:ext>
            </a:extLst>
          </p:cNvPr>
          <p:cNvSpPr/>
          <p:nvPr/>
        </p:nvSpPr>
        <p:spPr>
          <a:xfrm>
            <a:off x="1714500" y="1885950"/>
            <a:ext cx="5521325" cy="62547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olidFill>
            <a:srgbClr val="C0504D">
              <a:hueOff val="0"/>
              <a:satOff val="0"/>
              <a:lumOff val="0"/>
              <a:alphaOff val="0"/>
            </a:srgbClr>
          </a:solidFill>
          <a:ln w="25400" cap="flat" cmpd="sng" algn="ctr">
            <a:solidFill>
              <a:sysClr val="window" lastClr="FFFFFF">
                <a:hueOff val="0"/>
                <a:satOff val="0"/>
                <a:lumOff val="0"/>
                <a:alphaOff val="0"/>
              </a:sysClr>
            </a:solidFill>
            <a:prstDash val="solid"/>
          </a:ln>
          <a:effectLst/>
        </p:spPr>
        <p:txBody>
          <a:bodyPr lIns="496257" tIns="78740" rIns="78740" bIns="78740" spcCol="1270" anchor="ctr"/>
          <a:lstStyle/>
          <a:p>
            <a:pPr defTabSz="1377916" eaLnBrk="1" fontAlgn="auto" hangingPunct="1">
              <a:lnSpc>
                <a:spcPct val="90000"/>
              </a:lnSpc>
              <a:spcBef>
                <a:spcPts val="0"/>
              </a:spcBef>
              <a:spcAft>
                <a:spcPct val="35000"/>
              </a:spcAft>
              <a:defRPr/>
            </a:pPr>
            <a:r>
              <a:rPr lang="en-US" altLang="zh-CN" sz="3100" b="1" kern="0" dirty="0">
                <a:solidFill>
                  <a:srgbClr val="FFFF00"/>
                </a:solidFill>
                <a:latin typeface="+mn-lt"/>
                <a:ea typeface="+mn-ea"/>
                <a:cs typeface="+mn-ea"/>
                <a:sym typeface="+mn-lt"/>
              </a:rPr>
              <a:t>1. </a:t>
            </a:r>
            <a:r>
              <a:rPr lang="zh-CN" altLang="en-US" sz="3100" b="1" kern="0" dirty="0">
                <a:solidFill>
                  <a:srgbClr val="FFFF00"/>
                </a:solidFill>
                <a:latin typeface="+mn-lt"/>
                <a:ea typeface="+mn-ea"/>
                <a:cs typeface="+mn-ea"/>
                <a:sym typeface="+mn-lt"/>
              </a:rPr>
              <a:t>背景</a:t>
            </a:r>
          </a:p>
        </p:txBody>
      </p:sp>
      <p:sp>
        <p:nvSpPr>
          <p:cNvPr id="17" name="任意多边形: 形状 8">
            <a:extLst>
              <a:ext uri="{FF2B5EF4-FFF2-40B4-BE49-F238E27FC236}">
                <a16:creationId xmlns:a16="http://schemas.microsoft.com/office/drawing/2014/main" id="{5180A39B-26FE-4D41-9327-068673FF3376}"/>
              </a:ext>
            </a:extLst>
          </p:cNvPr>
          <p:cNvSpPr/>
          <p:nvPr/>
        </p:nvSpPr>
        <p:spPr>
          <a:xfrm>
            <a:off x="1714500" y="3225800"/>
            <a:ext cx="5521325" cy="623888"/>
          </a:xfrm>
          <a:custGeom>
            <a:avLst/>
            <a:gdLst>
              <a:gd name="connsiteX0" fmla="*/ 0 w 5222240"/>
              <a:gd name="connsiteY0" fmla="*/ 0 h 625205"/>
              <a:gd name="connsiteX1" fmla="*/ 5222240 w 5222240"/>
              <a:gd name="connsiteY1" fmla="*/ 0 h 625205"/>
              <a:gd name="connsiteX2" fmla="*/ 5222240 w 5222240"/>
              <a:gd name="connsiteY2" fmla="*/ 625205 h 625205"/>
              <a:gd name="connsiteX3" fmla="*/ 0 w 5222240"/>
              <a:gd name="connsiteY3" fmla="*/ 625205 h 625205"/>
              <a:gd name="connsiteX4" fmla="*/ 0 w 5222240"/>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2240" h="625205">
                <a:moveTo>
                  <a:pt x="0" y="0"/>
                </a:moveTo>
                <a:lnTo>
                  <a:pt x="5222240" y="0"/>
                </a:lnTo>
                <a:lnTo>
                  <a:pt x="5222240" y="625205"/>
                </a:lnTo>
                <a:lnTo>
                  <a:pt x="0" y="625205"/>
                </a:lnTo>
                <a:lnTo>
                  <a:pt x="0" y="0"/>
                </a:lnTo>
                <a:close/>
              </a:path>
            </a:pathLst>
          </a:custGeom>
          <a:solidFill>
            <a:schemeClr val="accent4">
              <a:lumMod val="75000"/>
            </a:schemeClr>
          </a:solidFill>
          <a:ln w="25400" cap="flat" cmpd="sng" algn="ctr">
            <a:solidFill>
              <a:sysClr val="window" lastClr="FFFFFF">
                <a:hueOff val="0"/>
                <a:satOff val="0"/>
                <a:lumOff val="0"/>
                <a:alphaOff val="0"/>
              </a:sysClr>
            </a:solidFill>
            <a:prstDash val="solid"/>
          </a:ln>
          <a:effectLst/>
        </p:spPr>
        <p:txBody>
          <a:bodyPr lIns="496257" tIns="78740" rIns="78740" bIns="78740" spcCol="1270" anchor="ctr"/>
          <a:lstStyle/>
          <a:p>
            <a:pPr defTabSz="1377916" eaLnBrk="1" fontAlgn="auto" hangingPunct="1">
              <a:lnSpc>
                <a:spcPct val="90000"/>
              </a:lnSpc>
              <a:spcBef>
                <a:spcPts val="0"/>
              </a:spcBef>
              <a:spcAft>
                <a:spcPct val="35000"/>
              </a:spcAft>
              <a:defRPr/>
            </a:pPr>
            <a:r>
              <a:rPr lang="en-US" altLang="zh-CN" sz="3100" kern="0" dirty="0">
                <a:solidFill>
                  <a:prstClr val="white"/>
                </a:solidFill>
                <a:latin typeface="+mn-lt"/>
                <a:ea typeface="+mn-ea"/>
                <a:cs typeface="+mn-ea"/>
                <a:sym typeface="+mn-lt"/>
              </a:rPr>
              <a:t>2. </a:t>
            </a:r>
            <a:r>
              <a:rPr lang="zh-CN" altLang="en-US" sz="3100" kern="0" dirty="0">
                <a:solidFill>
                  <a:prstClr val="white"/>
                </a:solidFill>
                <a:latin typeface="+mn-lt"/>
                <a:ea typeface="+mn-ea"/>
                <a:cs typeface="+mn-ea"/>
                <a:sym typeface="+mn-lt"/>
              </a:rPr>
              <a:t>研究内容</a:t>
            </a:r>
          </a:p>
        </p:txBody>
      </p:sp>
      <p:sp>
        <p:nvSpPr>
          <p:cNvPr id="23" name="任意多边形: 形状 10">
            <a:extLst>
              <a:ext uri="{FF2B5EF4-FFF2-40B4-BE49-F238E27FC236}">
                <a16:creationId xmlns:a16="http://schemas.microsoft.com/office/drawing/2014/main" id="{2F65BC38-E37D-4A25-97AD-70CBC1B606EF}"/>
              </a:ext>
            </a:extLst>
          </p:cNvPr>
          <p:cNvSpPr/>
          <p:nvPr/>
        </p:nvSpPr>
        <p:spPr>
          <a:xfrm>
            <a:off x="1714500" y="4564063"/>
            <a:ext cx="5521325" cy="625475"/>
          </a:xfrm>
          <a:custGeom>
            <a:avLst/>
            <a:gdLst>
              <a:gd name="connsiteX0" fmla="*/ 0 w 5580684"/>
              <a:gd name="connsiteY0" fmla="*/ 0 h 625205"/>
              <a:gd name="connsiteX1" fmla="*/ 5580684 w 5580684"/>
              <a:gd name="connsiteY1" fmla="*/ 0 h 625205"/>
              <a:gd name="connsiteX2" fmla="*/ 5580684 w 5580684"/>
              <a:gd name="connsiteY2" fmla="*/ 625205 h 625205"/>
              <a:gd name="connsiteX3" fmla="*/ 0 w 5580684"/>
              <a:gd name="connsiteY3" fmla="*/ 625205 h 625205"/>
              <a:gd name="connsiteX4" fmla="*/ 0 w 5580684"/>
              <a:gd name="connsiteY4" fmla="*/ 0 h 6252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80684" h="625205">
                <a:moveTo>
                  <a:pt x="0" y="0"/>
                </a:moveTo>
                <a:lnTo>
                  <a:pt x="5580684" y="0"/>
                </a:lnTo>
                <a:lnTo>
                  <a:pt x="5580684" y="625205"/>
                </a:lnTo>
                <a:lnTo>
                  <a:pt x="0" y="625205"/>
                </a:lnTo>
                <a:lnTo>
                  <a:pt x="0" y="0"/>
                </a:lnTo>
                <a:close/>
              </a:path>
            </a:pathLst>
          </a:custGeom>
          <a:solidFill>
            <a:schemeClr val="accent1">
              <a:lumMod val="75000"/>
            </a:schemeClr>
          </a:solidFill>
          <a:ln w="25400" cap="flat" cmpd="sng" algn="ctr">
            <a:solidFill>
              <a:schemeClr val="bg2">
                <a:lumMod val="75000"/>
              </a:schemeClr>
            </a:solidFill>
            <a:prstDash val="solid"/>
          </a:ln>
          <a:effectLst/>
        </p:spPr>
        <p:txBody>
          <a:bodyPr lIns="496257" tIns="78740" rIns="78740" bIns="78740" spcCol="1270" anchor="ctr"/>
          <a:lstStyle/>
          <a:p>
            <a:pPr defTabSz="1377916" eaLnBrk="1" fontAlgn="auto" hangingPunct="1">
              <a:lnSpc>
                <a:spcPct val="90000"/>
              </a:lnSpc>
              <a:spcBef>
                <a:spcPts val="0"/>
              </a:spcBef>
              <a:spcAft>
                <a:spcPct val="35000"/>
              </a:spcAft>
              <a:defRPr/>
            </a:pPr>
            <a:r>
              <a:rPr lang="en-US" altLang="zh-CN" sz="3100" kern="0" dirty="0">
                <a:solidFill>
                  <a:prstClr val="white"/>
                </a:solidFill>
                <a:latin typeface="+mn-lt"/>
                <a:ea typeface="+mn-ea"/>
                <a:cs typeface="+mn-ea"/>
                <a:sym typeface="+mn-lt"/>
              </a:rPr>
              <a:t>3. </a:t>
            </a:r>
            <a:r>
              <a:rPr lang="zh-CN" altLang="en-US" sz="3100" kern="0" dirty="0">
                <a:solidFill>
                  <a:prstClr val="white"/>
                </a:solidFill>
                <a:latin typeface="+mn-lt"/>
                <a:ea typeface="+mn-ea"/>
                <a:cs typeface="+mn-ea"/>
                <a:sym typeface="+mn-lt"/>
              </a:rPr>
              <a:t>存在的问题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4" descr="a2">
            <a:extLst>
              <a:ext uri="{FF2B5EF4-FFF2-40B4-BE49-F238E27FC236}">
                <a16:creationId xmlns:a16="http://schemas.microsoft.com/office/drawing/2014/main" id="{A124DE8A-3B2C-47B7-A1BD-CB5FEE9748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3" name="Rectangle 2">
            <a:extLst>
              <a:ext uri="{FF2B5EF4-FFF2-40B4-BE49-F238E27FC236}">
                <a16:creationId xmlns:a16="http://schemas.microsoft.com/office/drawing/2014/main" id="{F3D8C45C-BBF7-4F7A-BBCC-9BB00DCF237A}"/>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一、背景介绍</a:t>
            </a:r>
            <a:endParaRPr lang="zh-CN" altLang="en-US" sz="1600" b="1" dirty="0">
              <a:solidFill>
                <a:srgbClr val="FFFF00"/>
              </a:solidFill>
              <a:latin typeface="+mn-lt"/>
              <a:ea typeface="+mn-ea"/>
              <a:cs typeface="+mn-ea"/>
              <a:sym typeface="+mn-lt"/>
            </a:endParaRPr>
          </a:p>
        </p:txBody>
      </p:sp>
      <p:grpSp>
        <p:nvGrpSpPr>
          <p:cNvPr id="25604" name="组合 4">
            <a:extLst>
              <a:ext uri="{FF2B5EF4-FFF2-40B4-BE49-F238E27FC236}">
                <a16:creationId xmlns:a16="http://schemas.microsoft.com/office/drawing/2014/main" id="{9DC3535E-91B9-4A11-A1C7-7E778B58A70F}"/>
              </a:ext>
            </a:extLst>
          </p:cNvPr>
          <p:cNvGrpSpPr>
            <a:grpSpLocks/>
          </p:cNvGrpSpPr>
          <p:nvPr/>
        </p:nvGrpSpPr>
        <p:grpSpPr bwMode="auto">
          <a:xfrm>
            <a:off x="323850" y="2537901"/>
            <a:ext cx="7956550" cy="138649"/>
            <a:chOff x="0" y="3529421"/>
            <a:chExt cx="12192000" cy="183245"/>
          </a:xfrm>
        </p:grpSpPr>
        <p:cxnSp>
          <p:nvCxnSpPr>
            <p:cNvPr id="6" name="直线连接符 12">
              <a:extLst>
                <a:ext uri="{FF2B5EF4-FFF2-40B4-BE49-F238E27FC236}">
                  <a16:creationId xmlns:a16="http://schemas.microsoft.com/office/drawing/2014/main" id="{43685463-C52D-4EF3-8D9A-C8B9468F6EF7}"/>
                </a:ext>
              </a:extLst>
            </p:cNvPr>
            <p:cNvCxnSpPr>
              <a:cxnSpLocks/>
            </p:cNvCxnSpPr>
            <p:nvPr/>
          </p:nvCxnSpPr>
          <p:spPr>
            <a:xfrm>
              <a:off x="0" y="3626594"/>
              <a:ext cx="12192000" cy="0"/>
            </a:xfrm>
            <a:prstGeom prst="line">
              <a:avLst/>
            </a:prstGeom>
            <a:ln w="158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菱形 6">
              <a:extLst>
                <a:ext uri="{FF2B5EF4-FFF2-40B4-BE49-F238E27FC236}">
                  <a16:creationId xmlns:a16="http://schemas.microsoft.com/office/drawing/2014/main" id="{9CAAB839-6C7B-455C-825F-080CAFF0D5B4}"/>
                </a:ext>
              </a:extLst>
            </p:cNvPr>
            <p:cNvSpPr/>
            <p:nvPr/>
          </p:nvSpPr>
          <p:spPr>
            <a:xfrm>
              <a:off x="813878" y="3551111"/>
              <a:ext cx="162981" cy="161555"/>
            </a:xfrm>
            <a:prstGeom prst="diamond">
              <a:avLst/>
            </a:prstGeom>
            <a:gradFill flip="none" rotWithShape="1">
              <a:gsLst>
                <a:gs pos="0">
                  <a:schemeClr val="bg1"/>
                </a:gs>
                <a:gs pos="100000">
                  <a:srgbClr val="C00000"/>
                </a:gs>
              </a:gsLst>
              <a:path path="shape">
                <a:fillToRect l="50000" t="50000" r="50000" b="50000"/>
              </a:path>
              <a:tileRect/>
            </a:gra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8" name="菱形 7">
              <a:extLst>
                <a:ext uri="{FF2B5EF4-FFF2-40B4-BE49-F238E27FC236}">
                  <a16:creationId xmlns:a16="http://schemas.microsoft.com/office/drawing/2014/main" id="{CD83E5E1-EE0B-4C72-A1C7-C4AEDBF17C0B}"/>
                </a:ext>
              </a:extLst>
            </p:cNvPr>
            <p:cNvSpPr/>
            <p:nvPr/>
          </p:nvSpPr>
          <p:spPr>
            <a:xfrm>
              <a:off x="2222939" y="3529421"/>
              <a:ext cx="162982" cy="161555"/>
            </a:xfrm>
            <a:prstGeom prst="diamond">
              <a:avLst/>
            </a:prstGeom>
            <a:gradFill flip="none" rotWithShape="1">
              <a:gsLst>
                <a:gs pos="0">
                  <a:schemeClr val="bg1"/>
                </a:gs>
                <a:gs pos="100000">
                  <a:srgbClr val="C00000"/>
                </a:gs>
              </a:gsLst>
              <a:path path="shape">
                <a:fillToRect l="50000" t="50000" r="50000" b="50000"/>
              </a:path>
              <a:tileRect/>
            </a:gra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10" name="菱形 9">
              <a:extLst>
                <a:ext uri="{FF2B5EF4-FFF2-40B4-BE49-F238E27FC236}">
                  <a16:creationId xmlns:a16="http://schemas.microsoft.com/office/drawing/2014/main" id="{43133A4C-D0FC-4730-AADF-C770D1656EBC}"/>
                </a:ext>
              </a:extLst>
            </p:cNvPr>
            <p:cNvSpPr/>
            <p:nvPr/>
          </p:nvSpPr>
          <p:spPr>
            <a:xfrm>
              <a:off x="4102516" y="3543852"/>
              <a:ext cx="162981" cy="163652"/>
            </a:xfrm>
            <a:prstGeom prst="diamond">
              <a:avLst/>
            </a:prstGeom>
            <a:gradFill flip="none" rotWithShape="1">
              <a:gsLst>
                <a:gs pos="0">
                  <a:schemeClr val="bg1"/>
                </a:gs>
                <a:gs pos="100000">
                  <a:srgbClr val="C00000"/>
                </a:gs>
              </a:gsLst>
              <a:path path="shape">
                <a:fillToRect l="50000" t="50000" r="50000" b="50000"/>
              </a:path>
              <a:tileRect/>
            </a:gra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11" name="菱形 10">
              <a:extLst>
                <a:ext uri="{FF2B5EF4-FFF2-40B4-BE49-F238E27FC236}">
                  <a16:creationId xmlns:a16="http://schemas.microsoft.com/office/drawing/2014/main" id="{4B2F5C4B-4616-4BA2-8358-FF21C9288B75}"/>
                </a:ext>
              </a:extLst>
            </p:cNvPr>
            <p:cNvSpPr/>
            <p:nvPr/>
          </p:nvSpPr>
          <p:spPr>
            <a:xfrm>
              <a:off x="5992616" y="3540572"/>
              <a:ext cx="162982" cy="163652"/>
            </a:xfrm>
            <a:prstGeom prst="diamond">
              <a:avLst/>
            </a:prstGeom>
            <a:gradFill flip="none" rotWithShape="1">
              <a:gsLst>
                <a:gs pos="0">
                  <a:schemeClr val="bg1"/>
                </a:gs>
                <a:gs pos="100000">
                  <a:srgbClr val="C00000"/>
                </a:gs>
              </a:gsLst>
              <a:path path="shape">
                <a:fillToRect l="50000" t="50000" r="50000" b="50000"/>
              </a:path>
              <a:tileRect/>
            </a:gra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12" name="菱形 11">
              <a:extLst>
                <a:ext uri="{FF2B5EF4-FFF2-40B4-BE49-F238E27FC236}">
                  <a16:creationId xmlns:a16="http://schemas.microsoft.com/office/drawing/2014/main" id="{C1D4E8C2-27AD-45B8-8A24-37DADA45A34A}"/>
                </a:ext>
              </a:extLst>
            </p:cNvPr>
            <p:cNvSpPr/>
            <p:nvPr/>
          </p:nvSpPr>
          <p:spPr>
            <a:xfrm>
              <a:off x="7892446" y="3546866"/>
              <a:ext cx="162982" cy="163652"/>
            </a:xfrm>
            <a:prstGeom prst="diamond">
              <a:avLst/>
            </a:prstGeom>
            <a:gradFill flip="none" rotWithShape="1">
              <a:gsLst>
                <a:gs pos="0">
                  <a:schemeClr val="bg1"/>
                </a:gs>
                <a:gs pos="100000">
                  <a:srgbClr val="C00000"/>
                </a:gs>
              </a:gsLst>
              <a:path path="shape">
                <a:fillToRect l="50000" t="50000" r="50000" b="50000"/>
              </a:path>
              <a:tileRect/>
            </a:gra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grpSp>
      <p:grpSp>
        <p:nvGrpSpPr>
          <p:cNvPr id="25605" name="组合 14">
            <a:extLst>
              <a:ext uri="{FF2B5EF4-FFF2-40B4-BE49-F238E27FC236}">
                <a16:creationId xmlns:a16="http://schemas.microsoft.com/office/drawing/2014/main" id="{80DF08ED-27CB-42B3-87DE-D98B27026A24}"/>
              </a:ext>
            </a:extLst>
          </p:cNvPr>
          <p:cNvGrpSpPr>
            <a:grpSpLocks/>
          </p:cNvGrpSpPr>
          <p:nvPr/>
        </p:nvGrpSpPr>
        <p:grpSpPr bwMode="auto">
          <a:xfrm>
            <a:off x="3054350" y="1043036"/>
            <a:ext cx="1908526" cy="1381076"/>
            <a:chOff x="3215858" y="1859078"/>
            <a:chExt cx="1909863" cy="1569670"/>
          </a:xfrm>
        </p:grpSpPr>
        <p:sp>
          <p:nvSpPr>
            <p:cNvPr id="16" name="任意形状 55">
              <a:extLst>
                <a:ext uri="{FF2B5EF4-FFF2-40B4-BE49-F238E27FC236}">
                  <a16:creationId xmlns:a16="http://schemas.microsoft.com/office/drawing/2014/main" id="{68BB5A69-2AA5-4EF0-A515-C1B1D78C7C78}"/>
                </a:ext>
              </a:extLst>
            </p:cNvPr>
            <p:cNvSpPr/>
            <p:nvPr/>
          </p:nvSpPr>
          <p:spPr>
            <a:xfrm rot="5400000">
              <a:off x="3367091" y="1713202"/>
              <a:ext cx="1564313" cy="1866780"/>
            </a:xfrm>
            <a:custGeom>
              <a:avLst/>
              <a:gdLst>
                <a:gd name="connsiteX0" fmla="*/ 0 w 1891525"/>
                <a:gd name="connsiteY0" fmla="*/ 2577760 h 2577760"/>
                <a:gd name="connsiteX1" fmla="*/ 1 w 1891525"/>
                <a:gd name="connsiteY1" fmla="*/ 0 h 2577760"/>
                <a:gd name="connsiteX2" fmla="*/ 1725913 w 1891525"/>
                <a:gd name="connsiteY2" fmla="*/ 0 h 2577760"/>
                <a:gd name="connsiteX3" fmla="*/ 1725913 w 1891525"/>
                <a:gd name="connsiteY3" fmla="*/ 2393936 h 2577760"/>
                <a:gd name="connsiteX4" fmla="*/ 1891525 w 1891525"/>
                <a:gd name="connsiteY4" fmla="*/ 2577760 h 2577760"/>
                <a:gd name="connsiteX5" fmla="*/ 1692492 w 1891525"/>
                <a:gd name="connsiteY5" fmla="*/ 2577760 h 2577760"/>
                <a:gd name="connsiteX6" fmla="*/ 1692492 w 1891525"/>
                <a:gd name="connsiteY6" fmla="*/ 2577760 h 257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525" h="2577760">
                  <a:moveTo>
                    <a:pt x="0" y="2577760"/>
                  </a:moveTo>
                  <a:lnTo>
                    <a:pt x="1" y="0"/>
                  </a:lnTo>
                  <a:lnTo>
                    <a:pt x="1725913" y="0"/>
                  </a:lnTo>
                  <a:lnTo>
                    <a:pt x="1725913" y="2393936"/>
                  </a:lnTo>
                  <a:lnTo>
                    <a:pt x="1891525" y="2577760"/>
                  </a:lnTo>
                  <a:lnTo>
                    <a:pt x="1692492" y="2577760"/>
                  </a:lnTo>
                  <a:lnTo>
                    <a:pt x="1692492" y="2577760"/>
                  </a:lnTo>
                  <a:close/>
                </a:path>
              </a:pathLst>
            </a:custGeom>
            <a:solidFill>
              <a:schemeClr val="bg1"/>
            </a:solidFill>
            <a:ln w="19050">
              <a:gradFill>
                <a:gsLst>
                  <a:gs pos="0">
                    <a:srgbClr val="C00000"/>
                  </a:gs>
                  <a:gs pos="100000">
                    <a:srgbClr val="C00000">
                      <a:alpha val="14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17" name="矩形 16">
              <a:extLst>
                <a:ext uri="{FF2B5EF4-FFF2-40B4-BE49-F238E27FC236}">
                  <a16:creationId xmlns:a16="http://schemas.microsoft.com/office/drawing/2014/main" id="{9831A1FF-0D3B-4BDF-80AB-955D88A9C2B8}"/>
                </a:ext>
              </a:extLst>
            </p:cNvPr>
            <p:cNvSpPr/>
            <p:nvPr/>
          </p:nvSpPr>
          <p:spPr>
            <a:xfrm>
              <a:off x="3246202" y="1859078"/>
              <a:ext cx="1844378" cy="624282"/>
            </a:xfrm>
            <a:prstGeom prst="rect">
              <a:avLst/>
            </a:prstGeom>
          </p:spPr>
          <p:txBody>
            <a:bodyPr>
              <a:spAutoFit/>
            </a:bodyPr>
            <a:lstStyle/>
            <a:p>
              <a:pPr algn="just" hangingPunct="1">
                <a:lnSpc>
                  <a:spcPct val="130000"/>
                </a:lnSpc>
                <a:spcBef>
                  <a:spcPts val="600"/>
                </a:spcBef>
                <a:defRPr/>
              </a:pPr>
              <a:r>
                <a:rPr lang="zh-CN" altLang="en-US" sz="1200" spc="300" dirty="0">
                  <a:latin typeface="+mn-lt"/>
                  <a:ea typeface="+mn-ea"/>
                  <a:cs typeface="+mn-ea"/>
                  <a:sym typeface="+mn-lt"/>
                </a:rPr>
                <a:t>数据速率提升，支持视频通话。</a:t>
              </a:r>
              <a:endParaRPr lang="en-US" altLang="zh-CN" sz="1200" spc="300" dirty="0">
                <a:latin typeface="+mn-lt"/>
                <a:ea typeface="+mn-ea"/>
                <a:cs typeface="+mn-ea"/>
                <a:sym typeface="+mn-lt"/>
              </a:endParaRPr>
            </a:p>
          </p:txBody>
        </p:sp>
        <p:sp>
          <p:nvSpPr>
            <p:cNvPr id="18" name="文本框 17">
              <a:extLst>
                <a:ext uri="{FF2B5EF4-FFF2-40B4-BE49-F238E27FC236}">
                  <a16:creationId xmlns:a16="http://schemas.microsoft.com/office/drawing/2014/main" id="{1B74C7E0-3E76-438C-8146-CA85253A5D0E}"/>
                </a:ext>
              </a:extLst>
            </p:cNvPr>
            <p:cNvSpPr txBox="1"/>
            <p:nvPr/>
          </p:nvSpPr>
          <p:spPr>
            <a:xfrm>
              <a:off x="4624912" y="2985725"/>
              <a:ext cx="500809" cy="349806"/>
            </a:xfrm>
            <a:prstGeom prst="rect">
              <a:avLst/>
            </a:prstGeom>
            <a:noFill/>
          </p:spPr>
          <p:txBody>
            <a:bodyPr wrap="none">
              <a:spAutoFit/>
            </a:bodyPr>
            <a:lstStyle/>
            <a:p>
              <a:pPr>
                <a:defRPr/>
              </a:pPr>
              <a:r>
                <a:rPr kumimoji="1" lang="en-US" altLang="zh-CN" sz="1400" b="1" spc="300" dirty="0">
                  <a:gradFill>
                    <a:gsLst>
                      <a:gs pos="0">
                        <a:schemeClr val="tx1"/>
                      </a:gs>
                      <a:gs pos="99000">
                        <a:schemeClr val="tx1">
                          <a:lumMod val="50000"/>
                          <a:lumOff val="50000"/>
                        </a:schemeClr>
                      </a:gs>
                    </a:gsLst>
                    <a:lin ang="5400000" scaled="0"/>
                  </a:gradFill>
                  <a:latin typeface="+mn-lt"/>
                  <a:ea typeface="+mn-ea"/>
                  <a:cs typeface="+mn-ea"/>
                  <a:sym typeface="+mn-lt"/>
                </a:rPr>
                <a:t>3G</a:t>
              </a:r>
              <a:endParaRPr kumimoji="1" lang="zh-CN" altLang="en-US" sz="1400" b="1" spc="300" dirty="0">
                <a:gradFill>
                  <a:gsLst>
                    <a:gs pos="0">
                      <a:schemeClr val="tx1"/>
                    </a:gs>
                    <a:gs pos="99000">
                      <a:schemeClr val="tx1">
                        <a:lumMod val="50000"/>
                        <a:lumOff val="50000"/>
                      </a:schemeClr>
                    </a:gs>
                  </a:gsLst>
                  <a:lin ang="5400000" scaled="0"/>
                </a:gradFill>
                <a:latin typeface="+mn-lt"/>
                <a:ea typeface="+mn-ea"/>
                <a:cs typeface="+mn-ea"/>
                <a:sym typeface="+mn-lt"/>
              </a:endParaRPr>
            </a:p>
          </p:txBody>
        </p:sp>
      </p:grpSp>
      <p:sp>
        <p:nvSpPr>
          <p:cNvPr id="19" name="右箭头 74">
            <a:extLst>
              <a:ext uri="{FF2B5EF4-FFF2-40B4-BE49-F238E27FC236}">
                <a16:creationId xmlns:a16="http://schemas.microsoft.com/office/drawing/2014/main" id="{0085B324-02A6-4C49-AFC4-F292E6161CDB}"/>
              </a:ext>
            </a:extLst>
          </p:cNvPr>
          <p:cNvSpPr/>
          <p:nvPr/>
        </p:nvSpPr>
        <p:spPr>
          <a:xfrm>
            <a:off x="7313613" y="2508250"/>
            <a:ext cx="1006475" cy="63500"/>
          </a:xfrm>
          <a:custGeom>
            <a:avLst/>
            <a:gdLst>
              <a:gd name="connsiteX0" fmla="*/ 0 w 898941"/>
              <a:gd name="connsiteY0" fmla="*/ 62692 h 250768"/>
              <a:gd name="connsiteX1" fmla="*/ 773557 w 898941"/>
              <a:gd name="connsiteY1" fmla="*/ 62692 h 250768"/>
              <a:gd name="connsiteX2" fmla="*/ 773557 w 898941"/>
              <a:gd name="connsiteY2" fmla="*/ 0 h 250768"/>
              <a:gd name="connsiteX3" fmla="*/ 898941 w 898941"/>
              <a:gd name="connsiteY3" fmla="*/ 125384 h 250768"/>
              <a:gd name="connsiteX4" fmla="*/ 773557 w 898941"/>
              <a:gd name="connsiteY4" fmla="*/ 250768 h 250768"/>
              <a:gd name="connsiteX5" fmla="*/ 773557 w 898941"/>
              <a:gd name="connsiteY5" fmla="*/ 188076 h 250768"/>
              <a:gd name="connsiteX6" fmla="*/ 0 w 898941"/>
              <a:gd name="connsiteY6" fmla="*/ 188076 h 250768"/>
              <a:gd name="connsiteX7" fmla="*/ 0 w 898941"/>
              <a:gd name="connsiteY7" fmla="*/ 62692 h 250768"/>
              <a:gd name="connsiteX0" fmla="*/ 0 w 898941"/>
              <a:gd name="connsiteY0" fmla="*/ 62692 h 188076"/>
              <a:gd name="connsiteX1" fmla="*/ 773557 w 898941"/>
              <a:gd name="connsiteY1" fmla="*/ 62692 h 188076"/>
              <a:gd name="connsiteX2" fmla="*/ 773557 w 898941"/>
              <a:gd name="connsiteY2" fmla="*/ 0 h 188076"/>
              <a:gd name="connsiteX3" fmla="*/ 898941 w 898941"/>
              <a:gd name="connsiteY3" fmla="*/ 125384 h 188076"/>
              <a:gd name="connsiteX4" fmla="*/ 773557 w 898941"/>
              <a:gd name="connsiteY4" fmla="*/ 188076 h 188076"/>
              <a:gd name="connsiteX5" fmla="*/ 0 w 898941"/>
              <a:gd name="connsiteY5" fmla="*/ 188076 h 188076"/>
              <a:gd name="connsiteX6" fmla="*/ 0 w 898941"/>
              <a:gd name="connsiteY6" fmla="*/ 62692 h 188076"/>
              <a:gd name="connsiteX0" fmla="*/ 0 w 946566"/>
              <a:gd name="connsiteY0" fmla="*/ 62692 h 188076"/>
              <a:gd name="connsiteX1" fmla="*/ 773557 w 946566"/>
              <a:gd name="connsiteY1" fmla="*/ 62692 h 188076"/>
              <a:gd name="connsiteX2" fmla="*/ 773557 w 946566"/>
              <a:gd name="connsiteY2" fmla="*/ 0 h 188076"/>
              <a:gd name="connsiteX3" fmla="*/ 946566 w 946566"/>
              <a:gd name="connsiteY3" fmla="*/ 185709 h 188076"/>
              <a:gd name="connsiteX4" fmla="*/ 773557 w 946566"/>
              <a:gd name="connsiteY4" fmla="*/ 188076 h 188076"/>
              <a:gd name="connsiteX5" fmla="*/ 0 w 946566"/>
              <a:gd name="connsiteY5" fmla="*/ 188076 h 188076"/>
              <a:gd name="connsiteX6" fmla="*/ 0 w 946566"/>
              <a:gd name="connsiteY6" fmla="*/ 62692 h 188076"/>
              <a:gd name="connsiteX0" fmla="*/ 0 w 984666"/>
              <a:gd name="connsiteY0" fmla="*/ 62692 h 188884"/>
              <a:gd name="connsiteX1" fmla="*/ 773557 w 984666"/>
              <a:gd name="connsiteY1" fmla="*/ 62692 h 188884"/>
              <a:gd name="connsiteX2" fmla="*/ 773557 w 984666"/>
              <a:gd name="connsiteY2" fmla="*/ 0 h 188884"/>
              <a:gd name="connsiteX3" fmla="*/ 984666 w 984666"/>
              <a:gd name="connsiteY3" fmla="*/ 188884 h 188884"/>
              <a:gd name="connsiteX4" fmla="*/ 773557 w 984666"/>
              <a:gd name="connsiteY4" fmla="*/ 188076 h 188884"/>
              <a:gd name="connsiteX5" fmla="*/ 0 w 984666"/>
              <a:gd name="connsiteY5" fmla="*/ 188076 h 188884"/>
              <a:gd name="connsiteX6" fmla="*/ 0 w 984666"/>
              <a:gd name="connsiteY6" fmla="*/ 62692 h 188884"/>
              <a:gd name="connsiteX0" fmla="*/ 0 w 984666"/>
              <a:gd name="connsiteY0" fmla="*/ 62692 h 188884"/>
              <a:gd name="connsiteX1" fmla="*/ 773557 w 984666"/>
              <a:gd name="connsiteY1" fmla="*/ 62692 h 188884"/>
              <a:gd name="connsiteX2" fmla="*/ 773557 w 984666"/>
              <a:gd name="connsiteY2" fmla="*/ 0 h 188884"/>
              <a:gd name="connsiteX3" fmla="*/ 984666 w 984666"/>
              <a:gd name="connsiteY3" fmla="*/ 188884 h 188884"/>
              <a:gd name="connsiteX4" fmla="*/ 0 w 984666"/>
              <a:gd name="connsiteY4" fmla="*/ 188076 h 188884"/>
              <a:gd name="connsiteX5" fmla="*/ 0 w 984666"/>
              <a:gd name="connsiteY5" fmla="*/ 62692 h 188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666" h="188884">
                <a:moveTo>
                  <a:pt x="0" y="62692"/>
                </a:moveTo>
                <a:lnTo>
                  <a:pt x="773557" y="62692"/>
                </a:lnTo>
                <a:lnTo>
                  <a:pt x="773557" y="0"/>
                </a:lnTo>
                <a:lnTo>
                  <a:pt x="984666" y="188884"/>
                </a:lnTo>
                <a:lnTo>
                  <a:pt x="0" y="188076"/>
                </a:lnTo>
                <a:lnTo>
                  <a:pt x="0" y="62692"/>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dirty="0">
              <a:cs typeface="+mn-ea"/>
              <a:sym typeface="+mn-lt"/>
            </a:endParaRPr>
          </a:p>
        </p:txBody>
      </p:sp>
      <p:grpSp>
        <p:nvGrpSpPr>
          <p:cNvPr id="25607" name="组合 19">
            <a:extLst>
              <a:ext uri="{FF2B5EF4-FFF2-40B4-BE49-F238E27FC236}">
                <a16:creationId xmlns:a16="http://schemas.microsoft.com/office/drawing/2014/main" id="{BA57967C-4A05-4944-B40E-B260EF62A195}"/>
              </a:ext>
            </a:extLst>
          </p:cNvPr>
          <p:cNvGrpSpPr>
            <a:grpSpLocks/>
          </p:cNvGrpSpPr>
          <p:nvPr/>
        </p:nvGrpSpPr>
        <p:grpSpPr bwMode="auto">
          <a:xfrm>
            <a:off x="895719" y="1043036"/>
            <a:ext cx="1914540" cy="1419848"/>
            <a:chOff x="610021" y="1863010"/>
            <a:chExt cx="1914598" cy="1564313"/>
          </a:xfrm>
        </p:grpSpPr>
        <p:sp>
          <p:nvSpPr>
            <p:cNvPr id="21" name="任意形状 91">
              <a:extLst>
                <a:ext uri="{FF2B5EF4-FFF2-40B4-BE49-F238E27FC236}">
                  <a16:creationId xmlns:a16="http://schemas.microsoft.com/office/drawing/2014/main" id="{3B2E1FEC-FF90-4492-A893-F8DFB2D1CCBA}"/>
                </a:ext>
              </a:extLst>
            </p:cNvPr>
            <p:cNvSpPr/>
            <p:nvPr/>
          </p:nvSpPr>
          <p:spPr>
            <a:xfrm rot="5400000">
              <a:off x="761254" y="1711777"/>
              <a:ext cx="1564313" cy="1866780"/>
            </a:xfrm>
            <a:custGeom>
              <a:avLst/>
              <a:gdLst>
                <a:gd name="connsiteX0" fmla="*/ 0 w 1891525"/>
                <a:gd name="connsiteY0" fmla="*/ 2577760 h 2577760"/>
                <a:gd name="connsiteX1" fmla="*/ 1 w 1891525"/>
                <a:gd name="connsiteY1" fmla="*/ 0 h 2577760"/>
                <a:gd name="connsiteX2" fmla="*/ 1725913 w 1891525"/>
                <a:gd name="connsiteY2" fmla="*/ 0 h 2577760"/>
                <a:gd name="connsiteX3" fmla="*/ 1725913 w 1891525"/>
                <a:gd name="connsiteY3" fmla="*/ 2393936 h 2577760"/>
                <a:gd name="connsiteX4" fmla="*/ 1891525 w 1891525"/>
                <a:gd name="connsiteY4" fmla="*/ 2577760 h 2577760"/>
                <a:gd name="connsiteX5" fmla="*/ 1692492 w 1891525"/>
                <a:gd name="connsiteY5" fmla="*/ 2577760 h 2577760"/>
                <a:gd name="connsiteX6" fmla="*/ 1692492 w 1891525"/>
                <a:gd name="connsiteY6" fmla="*/ 2577760 h 257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525" h="2577760">
                  <a:moveTo>
                    <a:pt x="0" y="2577760"/>
                  </a:moveTo>
                  <a:lnTo>
                    <a:pt x="1" y="0"/>
                  </a:lnTo>
                  <a:lnTo>
                    <a:pt x="1725913" y="0"/>
                  </a:lnTo>
                  <a:lnTo>
                    <a:pt x="1725913" y="2393936"/>
                  </a:lnTo>
                  <a:lnTo>
                    <a:pt x="1891525" y="2577760"/>
                  </a:lnTo>
                  <a:lnTo>
                    <a:pt x="1692492" y="2577760"/>
                  </a:lnTo>
                  <a:lnTo>
                    <a:pt x="1692492" y="2577760"/>
                  </a:lnTo>
                  <a:close/>
                </a:path>
              </a:pathLst>
            </a:custGeom>
            <a:solidFill>
              <a:schemeClr val="bg1"/>
            </a:solidFill>
            <a:ln w="19050">
              <a:gradFill>
                <a:gsLst>
                  <a:gs pos="0">
                    <a:srgbClr val="C00000"/>
                  </a:gs>
                  <a:gs pos="100000">
                    <a:srgbClr val="C00000">
                      <a:alpha val="14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22" name="文本框 21">
              <a:extLst>
                <a:ext uri="{FF2B5EF4-FFF2-40B4-BE49-F238E27FC236}">
                  <a16:creationId xmlns:a16="http://schemas.microsoft.com/office/drawing/2014/main" id="{F0F47F52-4D5B-49E5-B01A-FF9D2C11E105}"/>
                </a:ext>
              </a:extLst>
            </p:cNvPr>
            <p:cNvSpPr txBox="1"/>
            <p:nvPr/>
          </p:nvSpPr>
          <p:spPr>
            <a:xfrm>
              <a:off x="624308" y="1891879"/>
              <a:ext cx="1851081" cy="622477"/>
            </a:xfrm>
            <a:prstGeom prst="rect">
              <a:avLst/>
            </a:prstGeom>
            <a:noFill/>
          </p:spPr>
          <p:txBody>
            <a:bodyPr>
              <a:spAutoFit/>
            </a:bodyPr>
            <a:lstStyle/>
            <a:p>
              <a:pPr algn="just">
                <a:lnSpc>
                  <a:spcPct val="130000"/>
                </a:lnSpc>
                <a:defRPr/>
              </a:pPr>
              <a:r>
                <a:rPr lang="zh-CN" altLang="en-US" sz="1200" spc="300" dirty="0">
                  <a:latin typeface="+mn-lt"/>
                  <a:ea typeface="+mn-ea"/>
                  <a:cs typeface="+mn-ea"/>
                  <a:sym typeface="+mn-lt"/>
                </a:rPr>
                <a:t>模拟信号，只支持语音通话。</a:t>
              </a:r>
              <a:endParaRPr kumimoji="1" lang="zh-CN" altLang="en-US" sz="1200" spc="300" dirty="0">
                <a:latin typeface="+mn-lt"/>
                <a:ea typeface="+mn-ea"/>
                <a:cs typeface="+mn-ea"/>
                <a:sym typeface="+mn-lt"/>
              </a:endParaRPr>
            </a:p>
          </p:txBody>
        </p:sp>
        <p:sp>
          <p:nvSpPr>
            <p:cNvPr id="23" name="文本框 22">
              <a:extLst>
                <a:ext uri="{FF2B5EF4-FFF2-40B4-BE49-F238E27FC236}">
                  <a16:creationId xmlns:a16="http://schemas.microsoft.com/office/drawing/2014/main" id="{BB6B4222-92BE-4B2D-9BA8-402DF572535E}"/>
                </a:ext>
              </a:extLst>
            </p:cNvPr>
            <p:cNvSpPr txBox="1"/>
            <p:nvPr/>
          </p:nvSpPr>
          <p:spPr>
            <a:xfrm>
              <a:off x="2024146" y="2971504"/>
              <a:ext cx="500473" cy="349806"/>
            </a:xfrm>
            <a:prstGeom prst="rect">
              <a:avLst/>
            </a:prstGeom>
            <a:noFill/>
          </p:spPr>
          <p:txBody>
            <a:bodyPr wrap="none">
              <a:spAutoFit/>
            </a:bodyPr>
            <a:lstStyle/>
            <a:p>
              <a:pPr>
                <a:defRPr/>
              </a:pPr>
              <a:r>
                <a:rPr kumimoji="1" lang="en-US" altLang="zh-CN" sz="1400" b="1" spc="300" dirty="0">
                  <a:gradFill>
                    <a:gsLst>
                      <a:gs pos="0">
                        <a:schemeClr val="tx1"/>
                      </a:gs>
                      <a:gs pos="99000">
                        <a:schemeClr val="tx1">
                          <a:lumMod val="50000"/>
                          <a:lumOff val="50000"/>
                        </a:schemeClr>
                      </a:gs>
                    </a:gsLst>
                    <a:lin ang="5400000" scaled="0"/>
                  </a:gradFill>
                  <a:latin typeface="+mn-lt"/>
                  <a:ea typeface="+mn-ea"/>
                  <a:cs typeface="+mn-ea"/>
                  <a:sym typeface="+mn-lt"/>
                </a:rPr>
                <a:t>1G</a:t>
              </a:r>
              <a:endParaRPr kumimoji="1" lang="zh-CN" altLang="en-US" sz="1400" b="1" spc="300" dirty="0">
                <a:gradFill>
                  <a:gsLst>
                    <a:gs pos="0">
                      <a:schemeClr val="tx1"/>
                    </a:gs>
                    <a:gs pos="99000">
                      <a:schemeClr val="tx1">
                        <a:lumMod val="50000"/>
                        <a:lumOff val="50000"/>
                      </a:schemeClr>
                    </a:gs>
                  </a:gsLst>
                  <a:lin ang="5400000" scaled="0"/>
                </a:gradFill>
                <a:latin typeface="+mn-lt"/>
                <a:ea typeface="+mn-ea"/>
                <a:cs typeface="+mn-ea"/>
                <a:sym typeface="+mn-lt"/>
              </a:endParaRPr>
            </a:p>
          </p:txBody>
        </p:sp>
      </p:grpSp>
      <p:grpSp>
        <p:nvGrpSpPr>
          <p:cNvPr id="25608" name="组合 23">
            <a:extLst>
              <a:ext uri="{FF2B5EF4-FFF2-40B4-BE49-F238E27FC236}">
                <a16:creationId xmlns:a16="http://schemas.microsoft.com/office/drawing/2014/main" id="{E5DBB059-BC47-4722-820E-A72C908828F2}"/>
              </a:ext>
            </a:extLst>
          </p:cNvPr>
          <p:cNvGrpSpPr>
            <a:grpSpLocks/>
          </p:cNvGrpSpPr>
          <p:nvPr/>
        </p:nvGrpSpPr>
        <p:grpSpPr bwMode="auto">
          <a:xfrm>
            <a:off x="5519738" y="1046163"/>
            <a:ext cx="1978025" cy="1376362"/>
            <a:chOff x="5821695" y="1863010"/>
            <a:chExt cx="1977116" cy="1564313"/>
          </a:xfrm>
        </p:grpSpPr>
        <p:sp>
          <p:nvSpPr>
            <p:cNvPr id="25" name="任意形状 92">
              <a:extLst>
                <a:ext uri="{FF2B5EF4-FFF2-40B4-BE49-F238E27FC236}">
                  <a16:creationId xmlns:a16="http://schemas.microsoft.com/office/drawing/2014/main" id="{98D7F592-5A2C-4635-83B7-8BDF2F220692}"/>
                </a:ext>
              </a:extLst>
            </p:cNvPr>
            <p:cNvSpPr/>
            <p:nvPr/>
          </p:nvSpPr>
          <p:spPr>
            <a:xfrm rot="5400000">
              <a:off x="5972928" y="1711777"/>
              <a:ext cx="1564313" cy="1866780"/>
            </a:xfrm>
            <a:custGeom>
              <a:avLst/>
              <a:gdLst>
                <a:gd name="connsiteX0" fmla="*/ 0 w 1891525"/>
                <a:gd name="connsiteY0" fmla="*/ 2577760 h 2577760"/>
                <a:gd name="connsiteX1" fmla="*/ 1 w 1891525"/>
                <a:gd name="connsiteY1" fmla="*/ 0 h 2577760"/>
                <a:gd name="connsiteX2" fmla="*/ 1725913 w 1891525"/>
                <a:gd name="connsiteY2" fmla="*/ 0 h 2577760"/>
                <a:gd name="connsiteX3" fmla="*/ 1725913 w 1891525"/>
                <a:gd name="connsiteY3" fmla="*/ 2393936 h 2577760"/>
                <a:gd name="connsiteX4" fmla="*/ 1891525 w 1891525"/>
                <a:gd name="connsiteY4" fmla="*/ 2577760 h 2577760"/>
                <a:gd name="connsiteX5" fmla="*/ 1692492 w 1891525"/>
                <a:gd name="connsiteY5" fmla="*/ 2577760 h 2577760"/>
                <a:gd name="connsiteX6" fmla="*/ 1692492 w 1891525"/>
                <a:gd name="connsiteY6" fmla="*/ 2577760 h 257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525" h="2577760">
                  <a:moveTo>
                    <a:pt x="0" y="2577760"/>
                  </a:moveTo>
                  <a:lnTo>
                    <a:pt x="1" y="0"/>
                  </a:lnTo>
                  <a:lnTo>
                    <a:pt x="1725913" y="0"/>
                  </a:lnTo>
                  <a:lnTo>
                    <a:pt x="1725913" y="2393936"/>
                  </a:lnTo>
                  <a:lnTo>
                    <a:pt x="1891525" y="2577760"/>
                  </a:lnTo>
                  <a:lnTo>
                    <a:pt x="1692492" y="2577760"/>
                  </a:lnTo>
                  <a:lnTo>
                    <a:pt x="1692492" y="2577760"/>
                  </a:lnTo>
                  <a:close/>
                </a:path>
              </a:pathLst>
            </a:custGeom>
            <a:solidFill>
              <a:schemeClr val="bg1"/>
            </a:solidFill>
            <a:ln w="19050">
              <a:gradFill>
                <a:gsLst>
                  <a:gs pos="0">
                    <a:srgbClr val="C00000"/>
                  </a:gs>
                  <a:gs pos="100000">
                    <a:srgbClr val="C00000">
                      <a:alpha val="14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26" name="文本框 25">
              <a:extLst>
                <a:ext uri="{FF2B5EF4-FFF2-40B4-BE49-F238E27FC236}">
                  <a16:creationId xmlns:a16="http://schemas.microsoft.com/office/drawing/2014/main" id="{CFA99B80-27A8-4FF1-8BD0-7AEBB37B6492}"/>
                </a:ext>
              </a:extLst>
            </p:cNvPr>
            <p:cNvSpPr txBox="1"/>
            <p:nvPr/>
          </p:nvSpPr>
          <p:spPr>
            <a:xfrm>
              <a:off x="5829628" y="1881053"/>
              <a:ext cx="1866042" cy="1441622"/>
            </a:xfrm>
            <a:prstGeom prst="rect">
              <a:avLst/>
            </a:prstGeom>
            <a:noFill/>
          </p:spPr>
          <p:txBody>
            <a:bodyPr>
              <a:spAutoFit/>
            </a:bodyPr>
            <a:lstStyle/>
            <a:p>
              <a:pPr algn="just" eaLnBrk="1" hangingPunct="1">
                <a:lnSpc>
                  <a:spcPct val="130000"/>
                </a:lnSpc>
                <a:defRPr/>
              </a:pPr>
              <a:r>
                <a:rPr lang="zh-CN" altLang="en-US" sz="1200" spc="300" dirty="0">
                  <a:latin typeface="+mn-lt"/>
                  <a:ea typeface="+mn-ea"/>
                  <a:cs typeface="+mn-ea"/>
                  <a:sym typeface="+mn-lt"/>
                </a:rPr>
                <a:t>提高数据传输速率的同时降低了传输时延，提出三大场景</a:t>
              </a:r>
              <a:r>
                <a:rPr lang="en-US" altLang="zh-CN" sz="1200" spc="300" dirty="0">
                  <a:latin typeface="+mn-lt"/>
                  <a:ea typeface="+mn-ea"/>
                  <a:cs typeface="+mn-ea"/>
                  <a:sym typeface="+mn-lt"/>
                </a:rPr>
                <a:t>:</a:t>
              </a:r>
              <a:r>
                <a:rPr lang="en-US" altLang="zh-CN" sz="1200" spc="300" dirty="0" err="1">
                  <a:latin typeface="+mn-lt"/>
                  <a:ea typeface="+mn-ea"/>
                  <a:cs typeface="+mn-ea"/>
                  <a:sym typeface="+mn-lt"/>
                </a:rPr>
                <a:t>eMBB</a:t>
              </a:r>
              <a:r>
                <a:rPr lang="en-US" altLang="zh-CN" sz="1200" spc="300" dirty="0">
                  <a:latin typeface="+mn-lt"/>
                  <a:ea typeface="+mn-ea"/>
                  <a:cs typeface="+mn-ea"/>
                  <a:sym typeface="+mn-lt"/>
                </a:rPr>
                <a:t>, </a:t>
              </a:r>
              <a:r>
                <a:rPr lang="en-US" altLang="zh-CN" sz="1200" spc="300" dirty="0" err="1">
                  <a:latin typeface="+mn-lt"/>
                  <a:ea typeface="+mn-ea"/>
                  <a:cs typeface="+mn-ea"/>
                  <a:sym typeface="+mn-lt"/>
                </a:rPr>
                <a:t>uRLLC</a:t>
              </a:r>
              <a:r>
                <a:rPr lang="en-US" altLang="zh-CN" sz="1200" spc="300" dirty="0">
                  <a:latin typeface="+mn-lt"/>
                  <a:ea typeface="+mn-ea"/>
                  <a:cs typeface="+mn-ea"/>
                  <a:sym typeface="+mn-lt"/>
                </a:rPr>
                <a:t>,</a:t>
              </a:r>
              <a:r>
                <a:rPr lang="zh-CN" altLang="en-US" sz="1200" spc="300" dirty="0">
                  <a:latin typeface="+mn-lt"/>
                  <a:ea typeface="+mn-ea"/>
                  <a:cs typeface="+mn-ea"/>
                  <a:sym typeface="+mn-lt"/>
                </a:rPr>
                <a:t>和</a:t>
              </a:r>
              <a:r>
                <a:rPr lang="en-US" altLang="zh-CN" sz="1200" spc="300" dirty="0" err="1">
                  <a:latin typeface="+mn-lt"/>
                  <a:ea typeface="+mn-ea"/>
                  <a:cs typeface="+mn-ea"/>
                  <a:sym typeface="+mn-lt"/>
                </a:rPr>
                <a:t>mMTC</a:t>
              </a:r>
              <a:endParaRPr kumimoji="1" lang="zh-CN" altLang="en-US" sz="1200" spc="300" dirty="0">
                <a:latin typeface="+mn-lt"/>
                <a:ea typeface="+mn-ea"/>
                <a:cs typeface="+mn-ea"/>
                <a:sym typeface="+mn-lt"/>
              </a:endParaRPr>
            </a:p>
          </p:txBody>
        </p:sp>
        <p:sp>
          <p:nvSpPr>
            <p:cNvPr id="27" name="文本框 26">
              <a:extLst>
                <a:ext uri="{FF2B5EF4-FFF2-40B4-BE49-F238E27FC236}">
                  <a16:creationId xmlns:a16="http://schemas.microsoft.com/office/drawing/2014/main" id="{485EB6BD-B081-4290-8970-627036747700}"/>
                </a:ext>
              </a:extLst>
            </p:cNvPr>
            <p:cNvSpPr txBox="1"/>
            <p:nvPr/>
          </p:nvSpPr>
          <p:spPr>
            <a:xfrm>
              <a:off x="7298353" y="2976944"/>
              <a:ext cx="500458" cy="349665"/>
            </a:xfrm>
            <a:prstGeom prst="rect">
              <a:avLst/>
            </a:prstGeom>
            <a:noFill/>
          </p:spPr>
          <p:txBody>
            <a:bodyPr wrap="none">
              <a:spAutoFit/>
            </a:bodyPr>
            <a:lstStyle/>
            <a:p>
              <a:pPr>
                <a:defRPr/>
              </a:pPr>
              <a:r>
                <a:rPr kumimoji="1" lang="en-US" altLang="zh-CN" sz="1400" b="1" spc="300" dirty="0">
                  <a:gradFill>
                    <a:gsLst>
                      <a:gs pos="0">
                        <a:schemeClr val="tx1"/>
                      </a:gs>
                      <a:gs pos="99000">
                        <a:schemeClr val="tx1">
                          <a:lumMod val="50000"/>
                          <a:lumOff val="50000"/>
                        </a:schemeClr>
                      </a:gs>
                    </a:gsLst>
                    <a:lin ang="5400000" scaled="0"/>
                  </a:gradFill>
                  <a:latin typeface="+mn-lt"/>
                  <a:ea typeface="+mn-ea"/>
                  <a:cs typeface="+mn-ea"/>
                  <a:sym typeface="+mn-lt"/>
                </a:rPr>
                <a:t>5G</a:t>
              </a:r>
              <a:endParaRPr kumimoji="1" lang="zh-CN" altLang="en-US" sz="1400" b="1" spc="300" dirty="0">
                <a:gradFill>
                  <a:gsLst>
                    <a:gs pos="0">
                      <a:schemeClr val="tx1"/>
                    </a:gs>
                    <a:gs pos="99000">
                      <a:schemeClr val="tx1">
                        <a:lumMod val="50000"/>
                        <a:lumOff val="50000"/>
                      </a:schemeClr>
                    </a:gs>
                  </a:gsLst>
                  <a:lin ang="5400000" scaled="0"/>
                </a:gradFill>
                <a:latin typeface="+mn-lt"/>
                <a:ea typeface="+mn-ea"/>
                <a:cs typeface="+mn-ea"/>
                <a:sym typeface="+mn-lt"/>
              </a:endParaRPr>
            </a:p>
          </p:txBody>
        </p:sp>
      </p:grpSp>
      <p:grpSp>
        <p:nvGrpSpPr>
          <p:cNvPr id="25609" name="组合 27">
            <a:extLst>
              <a:ext uri="{FF2B5EF4-FFF2-40B4-BE49-F238E27FC236}">
                <a16:creationId xmlns:a16="http://schemas.microsoft.com/office/drawing/2014/main" id="{67D31C02-25D2-4F85-9829-98583B0362B7}"/>
              </a:ext>
            </a:extLst>
          </p:cNvPr>
          <p:cNvGrpSpPr>
            <a:grpSpLocks/>
          </p:cNvGrpSpPr>
          <p:nvPr/>
        </p:nvGrpSpPr>
        <p:grpSpPr bwMode="auto">
          <a:xfrm>
            <a:off x="1830388" y="2860675"/>
            <a:ext cx="1906572" cy="1111250"/>
            <a:chOff x="1908236" y="3864403"/>
            <a:chExt cx="1906516" cy="1564316"/>
          </a:xfrm>
        </p:grpSpPr>
        <p:sp>
          <p:nvSpPr>
            <p:cNvPr id="29" name="任意形状 94">
              <a:extLst>
                <a:ext uri="{FF2B5EF4-FFF2-40B4-BE49-F238E27FC236}">
                  <a16:creationId xmlns:a16="http://schemas.microsoft.com/office/drawing/2014/main" id="{55A09002-2DCA-457B-AAEA-9299E8639E4C}"/>
                </a:ext>
              </a:extLst>
            </p:cNvPr>
            <p:cNvSpPr/>
            <p:nvPr/>
          </p:nvSpPr>
          <p:spPr>
            <a:xfrm rot="5400000" flipH="1">
              <a:off x="2059708" y="3713171"/>
              <a:ext cx="1564316" cy="1866780"/>
            </a:xfrm>
            <a:custGeom>
              <a:avLst/>
              <a:gdLst>
                <a:gd name="connsiteX0" fmla="*/ 0 w 1891525"/>
                <a:gd name="connsiteY0" fmla="*/ 2577760 h 2577760"/>
                <a:gd name="connsiteX1" fmla="*/ 1 w 1891525"/>
                <a:gd name="connsiteY1" fmla="*/ 0 h 2577760"/>
                <a:gd name="connsiteX2" fmla="*/ 1725913 w 1891525"/>
                <a:gd name="connsiteY2" fmla="*/ 0 h 2577760"/>
                <a:gd name="connsiteX3" fmla="*/ 1725913 w 1891525"/>
                <a:gd name="connsiteY3" fmla="*/ 2393936 h 2577760"/>
                <a:gd name="connsiteX4" fmla="*/ 1891525 w 1891525"/>
                <a:gd name="connsiteY4" fmla="*/ 2577760 h 2577760"/>
                <a:gd name="connsiteX5" fmla="*/ 1692492 w 1891525"/>
                <a:gd name="connsiteY5" fmla="*/ 2577760 h 2577760"/>
                <a:gd name="connsiteX6" fmla="*/ 1692492 w 1891525"/>
                <a:gd name="connsiteY6" fmla="*/ 2577760 h 257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525" h="2577760">
                  <a:moveTo>
                    <a:pt x="0" y="2577760"/>
                  </a:moveTo>
                  <a:lnTo>
                    <a:pt x="1" y="0"/>
                  </a:lnTo>
                  <a:lnTo>
                    <a:pt x="1725913" y="0"/>
                  </a:lnTo>
                  <a:lnTo>
                    <a:pt x="1725913" y="2393936"/>
                  </a:lnTo>
                  <a:lnTo>
                    <a:pt x="1891525" y="2577760"/>
                  </a:lnTo>
                  <a:lnTo>
                    <a:pt x="1692492" y="2577760"/>
                  </a:lnTo>
                  <a:lnTo>
                    <a:pt x="1692492" y="2577760"/>
                  </a:lnTo>
                  <a:close/>
                </a:path>
              </a:pathLst>
            </a:custGeom>
            <a:solidFill>
              <a:schemeClr val="bg1"/>
            </a:solidFill>
            <a:ln w="19050">
              <a:gradFill>
                <a:gsLst>
                  <a:gs pos="0">
                    <a:srgbClr val="C00000"/>
                  </a:gs>
                  <a:gs pos="100000">
                    <a:srgbClr val="C00000">
                      <a:alpha val="14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30" name="文本框 29">
              <a:extLst>
                <a:ext uri="{FF2B5EF4-FFF2-40B4-BE49-F238E27FC236}">
                  <a16:creationId xmlns:a16="http://schemas.microsoft.com/office/drawing/2014/main" id="{F6849A71-498E-4F84-B582-CE453D18B1BA}"/>
                </a:ext>
              </a:extLst>
            </p:cNvPr>
            <p:cNvSpPr txBox="1"/>
            <p:nvPr/>
          </p:nvSpPr>
          <p:spPr>
            <a:xfrm>
              <a:off x="3314309" y="3984768"/>
              <a:ext cx="500443" cy="433260"/>
            </a:xfrm>
            <a:prstGeom prst="rect">
              <a:avLst/>
            </a:prstGeom>
            <a:noFill/>
          </p:spPr>
          <p:txBody>
            <a:bodyPr wrap="none">
              <a:spAutoFit/>
            </a:bodyPr>
            <a:lstStyle/>
            <a:p>
              <a:pPr>
                <a:defRPr/>
              </a:pPr>
              <a:r>
                <a:rPr kumimoji="1" lang="en-US" altLang="zh-CN" sz="1400" b="1" spc="300" dirty="0">
                  <a:gradFill>
                    <a:gsLst>
                      <a:gs pos="0">
                        <a:schemeClr val="tx1"/>
                      </a:gs>
                      <a:gs pos="99000">
                        <a:schemeClr val="tx1">
                          <a:lumMod val="50000"/>
                          <a:lumOff val="50000"/>
                        </a:schemeClr>
                      </a:gs>
                    </a:gsLst>
                    <a:lin ang="5400000" scaled="0"/>
                  </a:gradFill>
                  <a:latin typeface="+mn-lt"/>
                  <a:ea typeface="+mn-ea"/>
                  <a:cs typeface="+mn-ea"/>
                  <a:sym typeface="+mn-lt"/>
                </a:rPr>
                <a:t>2G</a:t>
              </a:r>
              <a:endParaRPr kumimoji="1" lang="zh-CN" altLang="en-US" sz="1400" b="1" spc="300" dirty="0">
                <a:gradFill>
                  <a:gsLst>
                    <a:gs pos="0">
                      <a:schemeClr val="tx1"/>
                    </a:gs>
                    <a:gs pos="99000">
                      <a:schemeClr val="tx1">
                        <a:lumMod val="50000"/>
                        <a:lumOff val="50000"/>
                      </a:schemeClr>
                    </a:gs>
                  </a:gsLst>
                  <a:lin ang="5400000" scaled="0"/>
                </a:gradFill>
                <a:latin typeface="+mn-lt"/>
                <a:ea typeface="+mn-ea"/>
                <a:cs typeface="+mn-ea"/>
                <a:sym typeface="+mn-lt"/>
              </a:endParaRPr>
            </a:p>
          </p:txBody>
        </p:sp>
        <p:sp>
          <p:nvSpPr>
            <p:cNvPr id="31" name="文本框 30">
              <a:extLst>
                <a:ext uri="{FF2B5EF4-FFF2-40B4-BE49-F238E27FC236}">
                  <a16:creationId xmlns:a16="http://schemas.microsoft.com/office/drawing/2014/main" id="{0A7393EF-7504-4E37-BFD8-0F83CFF5A427}"/>
                </a:ext>
              </a:extLst>
            </p:cNvPr>
            <p:cNvSpPr txBox="1"/>
            <p:nvPr/>
          </p:nvSpPr>
          <p:spPr>
            <a:xfrm>
              <a:off x="1908236" y="4199614"/>
              <a:ext cx="1862082" cy="1110409"/>
            </a:xfrm>
            <a:prstGeom prst="rect">
              <a:avLst/>
            </a:prstGeom>
            <a:noFill/>
          </p:spPr>
          <p:txBody>
            <a:bodyPr>
              <a:spAutoFit/>
            </a:bodyPr>
            <a:lstStyle/>
            <a:p>
              <a:pPr algn="just">
                <a:lnSpc>
                  <a:spcPct val="130000"/>
                </a:lnSpc>
                <a:spcBef>
                  <a:spcPts val="600"/>
                </a:spcBef>
                <a:defRPr/>
              </a:pPr>
              <a:r>
                <a:rPr lang="zh-CN" altLang="en-US" sz="1200" spc="300" dirty="0">
                  <a:latin typeface="+mn-lt"/>
                  <a:ea typeface="+mn-ea"/>
                  <a:cs typeface="+mn-ea"/>
                  <a:sym typeface="+mn-lt"/>
                </a:rPr>
                <a:t>从模拟转为数字，增加了短信业务和低速的数据业务。</a:t>
              </a:r>
              <a:endParaRPr lang="en-US" altLang="zh-CN" sz="1200" spc="300" dirty="0">
                <a:latin typeface="+mn-lt"/>
                <a:ea typeface="+mn-ea"/>
                <a:cs typeface="+mn-ea"/>
                <a:sym typeface="+mn-lt"/>
              </a:endParaRPr>
            </a:p>
          </p:txBody>
        </p:sp>
      </p:grpSp>
      <p:grpSp>
        <p:nvGrpSpPr>
          <p:cNvPr id="25610" name="组合 31">
            <a:extLst>
              <a:ext uri="{FF2B5EF4-FFF2-40B4-BE49-F238E27FC236}">
                <a16:creationId xmlns:a16="http://schemas.microsoft.com/office/drawing/2014/main" id="{768D4189-22AB-4E20-B3D9-9477D93BCC1D}"/>
              </a:ext>
            </a:extLst>
          </p:cNvPr>
          <p:cNvGrpSpPr>
            <a:grpSpLocks/>
          </p:cNvGrpSpPr>
          <p:nvPr/>
        </p:nvGrpSpPr>
        <p:grpSpPr bwMode="auto">
          <a:xfrm>
            <a:off x="4287838" y="2860675"/>
            <a:ext cx="1868487" cy="1111250"/>
            <a:chOff x="4514625" y="3864403"/>
            <a:chExt cx="1868572" cy="1564316"/>
          </a:xfrm>
        </p:grpSpPr>
        <p:sp>
          <p:nvSpPr>
            <p:cNvPr id="33" name="任意形状 95">
              <a:extLst>
                <a:ext uri="{FF2B5EF4-FFF2-40B4-BE49-F238E27FC236}">
                  <a16:creationId xmlns:a16="http://schemas.microsoft.com/office/drawing/2014/main" id="{8CD6435B-440E-4D2C-B4BE-4DAA1A485547}"/>
                </a:ext>
              </a:extLst>
            </p:cNvPr>
            <p:cNvSpPr/>
            <p:nvPr/>
          </p:nvSpPr>
          <p:spPr>
            <a:xfrm rot="5400000" flipH="1">
              <a:off x="4667649" y="3713171"/>
              <a:ext cx="1564316" cy="1866780"/>
            </a:xfrm>
            <a:custGeom>
              <a:avLst/>
              <a:gdLst>
                <a:gd name="connsiteX0" fmla="*/ 0 w 1891525"/>
                <a:gd name="connsiteY0" fmla="*/ 2577760 h 2577760"/>
                <a:gd name="connsiteX1" fmla="*/ 1 w 1891525"/>
                <a:gd name="connsiteY1" fmla="*/ 0 h 2577760"/>
                <a:gd name="connsiteX2" fmla="*/ 1725913 w 1891525"/>
                <a:gd name="connsiteY2" fmla="*/ 0 h 2577760"/>
                <a:gd name="connsiteX3" fmla="*/ 1725913 w 1891525"/>
                <a:gd name="connsiteY3" fmla="*/ 2393936 h 2577760"/>
                <a:gd name="connsiteX4" fmla="*/ 1891525 w 1891525"/>
                <a:gd name="connsiteY4" fmla="*/ 2577760 h 2577760"/>
                <a:gd name="connsiteX5" fmla="*/ 1692492 w 1891525"/>
                <a:gd name="connsiteY5" fmla="*/ 2577760 h 2577760"/>
                <a:gd name="connsiteX6" fmla="*/ 1692492 w 1891525"/>
                <a:gd name="connsiteY6" fmla="*/ 2577760 h 25777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1525" h="2577760">
                  <a:moveTo>
                    <a:pt x="0" y="2577760"/>
                  </a:moveTo>
                  <a:lnTo>
                    <a:pt x="1" y="0"/>
                  </a:lnTo>
                  <a:lnTo>
                    <a:pt x="1725913" y="0"/>
                  </a:lnTo>
                  <a:lnTo>
                    <a:pt x="1725913" y="2393936"/>
                  </a:lnTo>
                  <a:lnTo>
                    <a:pt x="1891525" y="2577760"/>
                  </a:lnTo>
                  <a:lnTo>
                    <a:pt x="1692492" y="2577760"/>
                  </a:lnTo>
                  <a:lnTo>
                    <a:pt x="1692492" y="2577760"/>
                  </a:lnTo>
                  <a:close/>
                </a:path>
              </a:pathLst>
            </a:custGeom>
            <a:solidFill>
              <a:schemeClr val="bg1"/>
            </a:solidFill>
            <a:ln w="19050">
              <a:gradFill>
                <a:gsLst>
                  <a:gs pos="0">
                    <a:srgbClr val="C00000"/>
                  </a:gs>
                  <a:gs pos="100000">
                    <a:srgbClr val="C00000">
                      <a:alpha val="14000"/>
                    </a:srgbClr>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a:cs typeface="+mn-ea"/>
                <a:sym typeface="+mn-lt"/>
              </a:endParaRPr>
            </a:p>
          </p:txBody>
        </p:sp>
        <p:sp>
          <p:nvSpPr>
            <p:cNvPr id="34" name="文本框 33">
              <a:extLst>
                <a:ext uri="{FF2B5EF4-FFF2-40B4-BE49-F238E27FC236}">
                  <a16:creationId xmlns:a16="http://schemas.microsoft.com/office/drawing/2014/main" id="{766EBB15-5118-48BD-B9AC-06EBEE4F40FA}"/>
                </a:ext>
              </a:extLst>
            </p:cNvPr>
            <p:cNvSpPr txBox="1"/>
            <p:nvPr/>
          </p:nvSpPr>
          <p:spPr>
            <a:xfrm>
              <a:off x="4514625" y="4297942"/>
              <a:ext cx="1868572" cy="1110409"/>
            </a:xfrm>
            <a:prstGeom prst="rect">
              <a:avLst/>
            </a:prstGeom>
            <a:noFill/>
          </p:spPr>
          <p:txBody>
            <a:bodyPr>
              <a:spAutoFit/>
            </a:bodyPr>
            <a:lstStyle/>
            <a:p>
              <a:pPr algn="just">
                <a:lnSpc>
                  <a:spcPct val="130000"/>
                </a:lnSpc>
                <a:defRPr/>
              </a:pPr>
              <a:r>
                <a:rPr lang="zh-CN" altLang="en-US" sz="1200" spc="300" dirty="0">
                  <a:latin typeface="+mn-lt"/>
                  <a:ea typeface="+mn-ea"/>
                  <a:cs typeface="+mn-ea"/>
                  <a:sym typeface="+mn-lt"/>
                </a:rPr>
                <a:t>进一步提升数据速率，支持超清视频在线观看。</a:t>
              </a:r>
              <a:endParaRPr lang="en-US" altLang="zh-CN" sz="1200" spc="300" dirty="0">
                <a:latin typeface="+mn-lt"/>
                <a:ea typeface="+mn-ea"/>
                <a:cs typeface="+mn-ea"/>
                <a:sym typeface="+mn-lt"/>
              </a:endParaRPr>
            </a:p>
          </p:txBody>
        </p:sp>
        <p:sp>
          <p:nvSpPr>
            <p:cNvPr id="35" name="文本框 34">
              <a:extLst>
                <a:ext uri="{FF2B5EF4-FFF2-40B4-BE49-F238E27FC236}">
                  <a16:creationId xmlns:a16="http://schemas.microsoft.com/office/drawing/2014/main" id="{D8FAED32-EB5F-459F-A6EA-DFB2B9A0296B}"/>
                </a:ext>
              </a:extLst>
            </p:cNvPr>
            <p:cNvSpPr txBox="1"/>
            <p:nvPr/>
          </p:nvSpPr>
          <p:spPr>
            <a:xfrm>
              <a:off x="5864255" y="3952120"/>
              <a:ext cx="500481" cy="433260"/>
            </a:xfrm>
            <a:prstGeom prst="rect">
              <a:avLst/>
            </a:prstGeom>
            <a:noFill/>
          </p:spPr>
          <p:txBody>
            <a:bodyPr wrap="none">
              <a:spAutoFit/>
            </a:bodyPr>
            <a:lstStyle/>
            <a:p>
              <a:pPr>
                <a:defRPr/>
              </a:pPr>
              <a:r>
                <a:rPr kumimoji="1" lang="en-US" altLang="zh-CN" sz="1400" b="1" spc="300" dirty="0">
                  <a:gradFill>
                    <a:gsLst>
                      <a:gs pos="0">
                        <a:schemeClr val="tx1"/>
                      </a:gs>
                      <a:gs pos="99000">
                        <a:schemeClr val="tx1">
                          <a:lumMod val="50000"/>
                          <a:lumOff val="50000"/>
                        </a:schemeClr>
                      </a:gs>
                    </a:gsLst>
                    <a:lin ang="5400000" scaled="0"/>
                  </a:gradFill>
                  <a:latin typeface="+mn-lt"/>
                  <a:ea typeface="+mn-ea"/>
                  <a:cs typeface="+mn-ea"/>
                  <a:sym typeface="+mn-lt"/>
                </a:rPr>
                <a:t>4G</a:t>
              </a:r>
              <a:endParaRPr kumimoji="1" lang="zh-CN" altLang="en-US" sz="1400" b="1" spc="300" dirty="0">
                <a:gradFill>
                  <a:gsLst>
                    <a:gs pos="0">
                      <a:schemeClr val="tx1"/>
                    </a:gs>
                    <a:gs pos="99000">
                      <a:schemeClr val="tx1">
                        <a:lumMod val="50000"/>
                        <a:lumOff val="50000"/>
                      </a:schemeClr>
                    </a:gs>
                  </a:gsLst>
                  <a:lin ang="5400000" scaled="0"/>
                </a:gradFill>
                <a:latin typeface="+mn-lt"/>
                <a:ea typeface="+mn-ea"/>
                <a:cs typeface="+mn-ea"/>
                <a:sym typeface="+mn-lt"/>
              </a:endParaRPr>
            </a:p>
          </p:txBody>
        </p:sp>
      </p:grpSp>
      <p:sp>
        <p:nvSpPr>
          <p:cNvPr id="38" name="文本框 37">
            <a:extLst>
              <a:ext uri="{FF2B5EF4-FFF2-40B4-BE49-F238E27FC236}">
                <a16:creationId xmlns:a16="http://schemas.microsoft.com/office/drawing/2014/main" id="{B9F56E23-B900-4C72-895D-F71769052132}"/>
              </a:ext>
            </a:extLst>
          </p:cNvPr>
          <p:cNvSpPr txBox="1"/>
          <p:nvPr/>
        </p:nvSpPr>
        <p:spPr>
          <a:xfrm>
            <a:off x="6669088" y="3078163"/>
            <a:ext cx="1868487" cy="306387"/>
          </a:xfrm>
          <a:prstGeom prst="rect">
            <a:avLst/>
          </a:prstGeom>
          <a:noFill/>
        </p:spPr>
        <p:txBody>
          <a:bodyPr>
            <a:spAutoFit/>
          </a:bodyPr>
          <a:lstStyle/>
          <a:p>
            <a:pPr algn="just">
              <a:lnSpc>
                <a:spcPct val="130000"/>
              </a:lnSpc>
              <a:defRPr/>
            </a:pPr>
            <a:endParaRPr kumimoji="1" lang="zh-CN" altLang="en-US" sz="1200" spc="300" dirty="0">
              <a:latin typeface="+mn-lt"/>
              <a:ea typeface="+mn-ea"/>
              <a:cs typeface="+mn-ea"/>
              <a:sym typeface="+mn-lt"/>
            </a:endParaRPr>
          </a:p>
        </p:txBody>
      </p:sp>
      <p:sp>
        <p:nvSpPr>
          <p:cNvPr id="25612" name="文本框 40">
            <a:extLst>
              <a:ext uri="{FF2B5EF4-FFF2-40B4-BE49-F238E27FC236}">
                <a16:creationId xmlns:a16="http://schemas.microsoft.com/office/drawing/2014/main" id="{75563D06-F4A3-4C1B-AB5C-37C1138A12FB}"/>
              </a:ext>
            </a:extLst>
          </p:cNvPr>
          <p:cNvSpPr txBox="1">
            <a:spLocks noChangeArrowheads="1"/>
          </p:cNvSpPr>
          <p:nvPr/>
        </p:nvSpPr>
        <p:spPr bwMode="auto">
          <a:xfrm>
            <a:off x="3501472" y="4560901"/>
            <a:ext cx="46386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hangingPunct="1">
              <a:lnSpc>
                <a:spcPct val="100000"/>
              </a:lnSpc>
              <a:spcBef>
                <a:spcPct val="0"/>
              </a:spcBef>
              <a:buFontTx/>
              <a:buNone/>
            </a:pPr>
            <a:r>
              <a:rPr lang="zh-CN" altLang="en-US" sz="1800" dirty="0">
                <a:solidFill>
                  <a:srgbClr val="000000"/>
                </a:solidFill>
                <a:latin typeface="+mn-lt"/>
                <a:ea typeface="+mn-ea"/>
                <a:cs typeface="+mn-ea"/>
                <a:sym typeface="+mn-lt"/>
              </a:rPr>
              <a:t>目前，地面网络只覆盖陆地面积的 </a:t>
            </a:r>
            <a:r>
              <a:rPr lang="en-US" altLang="zh-CN" sz="1800" dirty="0">
                <a:solidFill>
                  <a:srgbClr val="000000"/>
                </a:solidFill>
                <a:latin typeface="+mn-lt"/>
                <a:ea typeface="+mn-ea"/>
                <a:cs typeface="+mn-ea"/>
                <a:sym typeface="+mn-lt"/>
              </a:rPr>
              <a:t>20%</a:t>
            </a:r>
            <a:r>
              <a:rPr lang="zh-CN" altLang="en-US" sz="1800" dirty="0">
                <a:solidFill>
                  <a:srgbClr val="000000"/>
                </a:solidFill>
                <a:latin typeface="+mn-lt"/>
                <a:ea typeface="+mn-ea"/>
                <a:cs typeface="+mn-ea"/>
                <a:sym typeface="+mn-lt"/>
              </a:rPr>
              <a:t>、地球表面的 </a:t>
            </a:r>
            <a:r>
              <a:rPr lang="en-US" altLang="zh-CN" sz="1800" dirty="0">
                <a:solidFill>
                  <a:srgbClr val="000000"/>
                </a:solidFill>
                <a:latin typeface="+mn-lt"/>
                <a:ea typeface="+mn-ea"/>
                <a:cs typeface="+mn-ea"/>
                <a:sym typeface="+mn-lt"/>
              </a:rPr>
              <a:t>5%</a:t>
            </a:r>
            <a:r>
              <a:rPr lang="zh-CN" altLang="en-US" sz="1800" dirty="0">
                <a:solidFill>
                  <a:srgbClr val="000000"/>
                </a:solidFill>
                <a:latin typeface="+mn-lt"/>
                <a:ea typeface="+mn-ea"/>
                <a:cs typeface="+mn-ea"/>
                <a:sym typeface="+mn-lt"/>
              </a:rPr>
              <a:t>。</a:t>
            </a:r>
            <a:r>
              <a:rPr lang="en-US" altLang="zh-CN" sz="1800" baseline="30000" dirty="0">
                <a:solidFill>
                  <a:srgbClr val="000000"/>
                </a:solidFill>
                <a:latin typeface="+mn-lt"/>
                <a:ea typeface="+mn-ea"/>
                <a:cs typeface="+mn-ea"/>
                <a:sym typeface="+mn-lt"/>
              </a:rPr>
              <a:t>1</a:t>
            </a:r>
            <a:r>
              <a:rPr lang="zh-CN" altLang="en-US" sz="1800" dirty="0">
                <a:solidFill>
                  <a:srgbClr val="000000"/>
                </a:solidFill>
                <a:latin typeface="+mn-lt"/>
                <a:ea typeface="+mn-ea"/>
                <a:cs typeface="+mn-ea"/>
                <a:sym typeface="+mn-lt"/>
              </a:rPr>
              <a:t>而其他未覆盖地方多是山区、沙漠等地形复杂的地区。</a:t>
            </a:r>
            <a:endParaRPr lang="en-US" altLang="zh-CN" sz="1800" dirty="0">
              <a:solidFill>
                <a:srgbClr val="000000"/>
              </a:solidFill>
              <a:latin typeface="+mn-lt"/>
              <a:ea typeface="+mn-ea"/>
              <a:cs typeface="+mn-ea"/>
              <a:sym typeface="+mn-lt"/>
            </a:endParaRPr>
          </a:p>
        </p:txBody>
      </p:sp>
      <p:sp>
        <p:nvSpPr>
          <p:cNvPr id="42" name="椭圆 41">
            <a:extLst>
              <a:ext uri="{FF2B5EF4-FFF2-40B4-BE49-F238E27FC236}">
                <a16:creationId xmlns:a16="http://schemas.microsoft.com/office/drawing/2014/main" id="{72250741-38AA-4656-AEF0-3066DBB206BB}"/>
              </a:ext>
            </a:extLst>
          </p:cNvPr>
          <p:cNvSpPr/>
          <p:nvPr/>
        </p:nvSpPr>
        <p:spPr>
          <a:xfrm>
            <a:off x="448855" y="4049619"/>
            <a:ext cx="2651387" cy="2443890"/>
          </a:xfrm>
          <a:prstGeom prst="ellipse">
            <a:avLst/>
          </a:prstGeom>
          <a:blipFill dpi="0" rotWithShape="1">
            <a:blip r:embed="rId4"/>
            <a:srcRect/>
            <a:stretch>
              <a:fillRect l="-4971" r="-4971"/>
            </a:stretch>
          </a:blipFill>
          <a:ln>
            <a:noFill/>
          </a:ln>
          <a:effectLst>
            <a:outerShdw blurRad="2540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dirty="0">
              <a:cs typeface="+mn-ea"/>
              <a:sym typeface="+mn-lt"/>
            </a:endParaRPr>
          </a:p>
        </p:txBody>
      </p:sp>
      <p:sp>
        <p:nvSpPr>
          <p:cNvPr id="25616" name="文本框 43">
            <a:extLst>
              <a:ext uri="{FF2B5EF4-FFF2-40B4-BE49-F238E27FC236}">
                <a16:creationId xmlns:a16="http://schemas.microsoft.com/office/drawing/2014/main" id="{B3353E11-93DE-4F59-8B06-C83455A3ACC2}"/>
              </a:ext>
            </a:extLst>
          </p:cNvPr>
          <p:cNvSpPr txBox="1">
            <a:spLocks noChangeArrowheads="1"/>
          </p:cNvSpPr>
          <p:nvPr/>
        </p:nvSpPr>
        <p:spPr bwMode="auto">
          <a:xfrm>
            <a:off x="831850" y="6670675"/>
            <a:ext cx="83121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800">
                <a:solidFill>
                  <a:srgbClr val="222222"/>
                </a:solidFill>
                <a:latin typeface="+mn-lt"/>
                <a:ea typeface="+mn-ea"/>
                <a:cs typeface="+mn-ea"/>
                <a:sym typeface="+mn-lt"/>
              </a:rPr>
              <a:t>1. Chen, Shanzhi, et al. "Vision, requirements, and technology trend of 6G: How to tackle the challenges of system coverage, capacity, user data-rate and movement speed." </a:t>
            </a:r>
            <a:endParaRPr lang="zh-CN" altLang="en-US" sz="800">
              <a:latin typeface="+mn-lt"/>
              <a:ea typeface="+mn-ea"/>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4" descr="a2">
            <a:extLst>
              <a:ext uri="{FF2B5EF4-FFF2-40B4-BE49-F238E27FC236}">
                <a16:creationId xmlns:a16="http://schemas.microsoft.com/office/drawing/2014/main" id="{4140F118-0534-48DE-A682-FB83F31007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58DBC2DC-C735-4708-8316-7390D97996D6}"/>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en-US" altLang="zh-CN" sz="3600" b="1" dirty="0">
                <a:solidFill>
                  <a:srgbClr val="FFFF00"/>
                </a:solidFill>
                <a:latin typeface="+mn-lt"/>
                <a:ea typeface="+mn-ea"/>
                <a:cs typeface="+mn-ea"/>
                <a:sym typeface="+mn-lt"/>
              </a:rPr>
              <a:t>6G</a:t>
            </a:r>
            <a:r>
              <a:rPr lang="zh-CN" altLang="en-US" sz="3600" b="1" dirty="0">
                <a:solidFill>
                  <a:srgbClr val="FFFF00"/>
                </a:solidFill>
                <a:latin typeface="+mn-lt"/>
                <a:ea typeface="+mn-ea"/>
                <a:cs typeface="+mn-ea"/>
                <a:sym typeface="+mn-lt"/>
              </a:rPr>
              <a:t>服务需求</a:t>
            </a:r>
            <a:endParaRPr lang="zh-CN" altLang="en-US" sz="1600" b="1" dirty="0">
              <a:solidFill>
                <a:srgbClr val="FFFF00"/>
              </a:solidFill>
              <a:latin typeface="+mn-lt"/>
              <a:ea typeface="+mn-ea"/>
              <a:cs typeface="+mn-ea"/>
              <a:sym typeface="+mn-lt"/>
            </a:endParaRPr>
          </a:p>
        </p:txBody>
      </p:sp>
      <p:pic>
        <p:nvPicPr>
          <p:cNvPr id="27652" name="图片 4">
            <a:extLst>
              <a:ext uri="{FF2B5EF4-FFF2-40B4-BE49-F238E27FC236}">
                <a16:creationId xmlns:a16="http://schemas.microsoft.com/office/drawing/2014/main" id="{A2C8A63D-4B0E-4DD0-9953-CF64C3FD67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12" y="2032000"/>
            <a:ext cx="896937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文本框 5">
            <a:extLst>
              <a:ext uri="{FF2B5EF4-FFF2-40B4-BE49-F238E27FC236}">
                <a16:creationId xmlns:a16="http://schemas.microsoft.com/office/drawing/2014/main" id="{67200EEE-6434-4594-8D61-F6D8CF20C464}"/>
              </a:ext>
            </a:extLst>
          </p:cNvPr>
          <p:cNvSpPr txBox="1">
            <a:spLocks noChangeArrowheads="1"/>
          </p:cNvSpPr>
          <p:nvPr/>
        </p:nvSpPr>
        <p:spPr bwMode="auto">
          <a:xfrm>
            <a:off x="395536" y="1023938"/>
            <a:ext cx="795178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eaLnBrk="1" hangingPunct="1">
              <a:lnSpc>
                <a:spcPct val="100000"/>
              </a:lnSpc>
              <a:spcBef>
                <a:spcPct val="0"/>
              </a:spcBef>
              <a:buFontTx/>
              <a:buNone/>
            </a:pPr>
            <a:r>
              <a:rPr lang="en-US" altLang="zh-CN" sz="1800" dirty="0">
                <a:latin typeface="+mn-lt"/>
                <a:ea typeface="+mn-ea"/>
                <a:cs typeface="+mn-ea"/>
                <a:sym typeface="+mn-lt"/>
              </a:rPr>
              <a:t>5G</a:t>
            </a:r>
            <a:r>
              <a:rPr lang="zh-CN" altLang="en-US" sz="1800" dirty="0">
                <a:latin typeface="+mn-lt"/>
                <a:ea typeface="+mn-ea"/>
                <a:cs typeface="+mn-ea"/>
                <a:sym typeface="+mn-lt"/>
              </a:rPr>
              <a:t>及之前，服务是</a:t>
            </a:r>
            <a:r>
              <a:rPr lang="en-US" altLang="zh-CN" sz="1800" dirty="0">
                <a:latin typeface="+mn-lt"/>
                <a:ea typeface="+mn-ea"/>
                <a:cs typeface="+mn-ea"/>
                <a:sym typeface="+mn-lt"/>
              </a:rPr>
              <a:t>best effort</a:t>
            </a:r>
            <a:r>
              <a:rPr lang="zh-CN" altLang="en-US" sz="1800" dirty="0">
                <a:latin typeface="+mn-lt"/>
                <a:ea typeface="+mn-ea"/>
                <a:cs typeface="+mn-ea"/>
                <a:sym typeface="+mn-lt"/>
              </a:rPr>
              <a:t>类型，多维服务需求无法保障；</a:t>
            </a:r>
            <a:r>
              <a:rPr lang="en-US" altLang="zh-CN" sz="1800" dirty="0">
                <a:latin typeface="+mn-lt"/>
                <a:ea typeface="+mn-ea"/>
                <a:cs typeface="+mn-ea"/>
                <a:sym typeface="+mn-lt"/>
              </a:rPr>
              <a:t>6G</a:t>
            </a:r>
            <a:r>
              <a:rPr lang="zh-CN" altLang="en-US" sz="1800" dirty="0">
                <a:latin typeface="+mn-lt"/>
                <a:ea typeface="+mn-ea"/>
                <a:cs typeface="+mn-ea"/>
                <a:sym typeface="+mn-lt"/>
              </a:rPr>
              <a:t>中，需要对多维</a:t>
            </a:r>
            <a:r>
              <a:rPr lang="en-US" altLang="zh-CN" sz="1800" dirty="0">
                <a:latin typeface="+mn-lt"/>
                <a:ea typeface="+mn-ea"/>
                <a:cs typeface="+mn-ea"/>
                <a:sym typeface="+mn-lt"/>
              </a:rPr>
              <a:t>KPI</a:t>
            </a:r>
            <a:r>
              <a:rPr lang="zh-CN" altLang="en-US" sz="1800" dirty="0">
                <a:latin typeface="+mn-lt"/>
                <a:ea typeface="+mn-ea"/>
                <a:cs typeface="+mn-ea"/>
                <a:sym typeface="+mn-lt"/>
              </a:rPr>
              <a:t>保障</a:t>
            </a:r>
            <a:endParaRPr lang="en-US" altLang="zh-CN" sz="1800" dirty="0">
              <a:latin typeface="+mn-lt"/>
              <a:ea typeface="+mn-ea"/>
              <a:cs typeface="+mn-ea"/>
              <a:sym typeface="+mn-lt"/>
            </a:endParaRPr>
          </a:p>
        </p:txBody>
      </p:sp>
      <p:sp>
        <p:nvSpPr>
          <p:cNvPr id="27654" name="文本框 6">
            <a:extLst>
              <a:ext uri="{FF2B5EF4-FFF2-40B4-BE49-F238E27FC236}">
                <a16:creationId xmlns:a16="http://schemas.microsoft.com/office/drawing/2014/main" id="{D4680CB2-BAE0-43B7-8572-752A88609971}"/>
              </a:ext>
            </a:extLst>
          </p:cNvPr>
          <p:cNvSpPr txBox="1">
            <a:spLocks noChangeArrowheads="1"/>
          </p:cNvSpPr>
          <p:nvPr/>
        </p:nvSpPr>
        <p:spPr bwMode="auto">
          <a:xfrm>
            <a:off x="4908550" y="6591300"/>
            <a:ext cx="45212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gn="ctr">
              <a:lnSpc>
                <a:spcPct val="130000"/>
              </a:lnSpc>
              <a:spcBef>
                <a:spcPct val="0"/>
              </a:spcBef>
              <a:buFontTx/>
              <a:buNone/>
            </a:pPr>
            <a:r>
              <a:rPr kumimoji="1" lang="en-US" altLang="zh-CN" sz="1000">
                <a:latin typeface="+mn-lt"/>
                <a:ea typeface="+mn-ea"/>
                <a:cs typeface="+mn-ea"/>
                <a:sym typeface="+mn-lt"/>
              </a:rPr>
              <a:t>M.Debbah</a:t>
            </a:r>
            <a:r>
              <a:rPr kumimoji="1" lang="zh-CN" altLang="en-US" sz="1000">
                <a:latin typeface="+mn-lt"/>
                <a:ea typeface="+mn-ea"/>
                <a:cs typeface="+mn-ea"/>
                <a:sym typeface="+mn-lt"/>
              </a:rPr>
              <a:t>，“</a:t>
            </a:r>
            <a:r>
              <a:rPr kumimoji="1" lang="en-US" altLang="zh-CN" sz="1000">
                <a:latin typeface="+mn-lt"/>
                <a:ea typeface="+mn-ea"/>
                <a:cs typeface="+mn-ea"/>
                <a:sym typeface="+mn-lt"/>
              </a:rPr>
              <a:t>6G for Hyper-Connected Intelligent World</a:t>
            </a:r>
            <a:r>
              <a:rPr kumimoji="1" lang="zh-CN" altLang="en-US" sz="1000">
                <a:latin typeface="+mn-lt"/>
                <a:ea typeface="+mn-ea"/>
                <a:cs typeface="+mn-ea"/>
                <a:sym typeface="+mn-lt"/>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2">
            <a:extLst>
              <a:ext uri="{FF2B5EF4-FFF2-40B4-BE49-F238E27FC236}">
                <a16:creationId xmlns:a16="http://schemas.microsoft.com/office/drawing/2014/main" id="{7811827E-B68A-4BAD-A2A9-D89549C62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BD051B51-CBF5-429A-AFA2-F486D9C89706}"/>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按需服务关键技术</a:t>
            </a:r>
            <a:endParaRPr lang="zh-CN" altLang="en-US" sz="1600" b="1" dirty="0">
              <a:solidFill>
                <a:srgbClr val="FFFF00"/>
              </a:solidFill>
              <a:latin typeface="+mn-lt"/>
              <a:ea typeface="+mn-ea"/>
              <a:cs typeface="+mn-ea"/>
              <a:sym typeface="+mn-lt"/>
            </a:endParaRPr>
          </a:p>
        </p:txBody>
      </p:sp>
      <p:sp>
        <p:nvSpPr>
          <p:cNvPr id="31748" name="文本框 6">
            <a:extLst>
              <a:ext uri="{FF2B5EF4-FFF2-40B4-BE49-F238E27FC236}">
                <a16:creationId xmlns:a16="http://schemas.microsoft.com/office/drawing/2014/main" id="{0B13F2B6-CAFC-4750-A93E-229EA8CF1497}"/>
              </a:ext>
            </a:extLst>
          </p:cNvPr>
          <p:cNvSpPr txBox="1">
            <a:spLocks noChangeArrowheads="1"/>
          </p:cNvSpPr>
          <p:nvPr/>
        </p:nvSpPr>
        <p:spPr bwMode="auto">
          <a:xfrm>
            <a:off x="235619" y="5779932"/>
            <a:ext cx="8368829"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dirty="0">
                <a:latin typeface="+mn-lt"/>
                <a:ea typeface="+mn-ea"/>
                <a:cs typeface="+mn-ea"/>
                <a:sym typeface="+mn-lt"/>
              </a:rPr>
              <a:t>SDN</a:t>
            </a:r>
            <a:r>
              <a:rPr lang="zh-CN" altLang="en-US" sz="1800" dirty="0">
                <a:latin typeface="+mn-lt"/>
                <a:ea typeface="+mn-ea"/>
                <a:cs typeface="+mn-ea"/>
                <a:sym typeface="+mn-lt"/>
              </a:rPr>
              <a:t>与</a:t>
            </a:r>
            <a:r>
              <a:rPr lang="en-US" altLang="zh-CN" sz="1800" dirty="0">
                <a:latin typeface="+mn-lt"/>
                <a:ea typeface="+mn-ea"/>
                <a:cs typeface="+mn-ea"/>
                <a:sym typeface="+mn-lt"/>
              </a:rPr>
              <a:t>NFV</a:t>
            </a:r>
            <a:r>
              <a:rPr lang="zh-CN" altLang="en-US" sz="1800" dirty="0">
                <a:latin typeface="+mn-lt"/>
                <a:ea typeface="+mn-ea"/>
                <a:cs typeface="+mn-ea"/>
                <a:sym typeface="+mn-lt"/>
              </a:rPr>
              <a:t>结合，将网络设备从传统的僵硬模式解救出来，给用户更丰富服务类型的同时，网络运营商也能减少网络成本；利用网络切片技术，能够提供给用户较好的服务质量。</a:t>
            </a:r>
            <a:r>
              <a:rPr lang="zh-CN" altLang="en-US" sz="1800" dirty="0">
                <a:solidFill>
                  <a:srgbClr val="FF0000"/>
                </a:solidFill>
                <a:latin typeface="+mn-lt"/>
                <a:ea typeface="+mn-ea"/>
                <a:cs typeface="+mn-ea"/>
                <a:sym typeface="+mn-lt"/>
              </a:rPr>
              <a:t>服务功能链</a:t>
            </a:r>
            <a:r>
              <a:rPr lang="zh-CN" altLang="en-US" sz="1800" dirty="0">
                <a:latin typeface="+mn-lt"/>
                <a:ea typeface="+mn-ea"/>
                <a:cs typeface="+mn-ea"/>
                <a:sym typeface="+mn-lt"/>
              </a:rPr>
              <a:t>将作为重要体现，能保障</a:t>
            </a:r>
            <a:r>
              <a:rPr lang="en-US" altLang="zh-CN" sz="1800" dirty="0">
                <a:latin typeface="+mn-lt"/>
                <a:ea typeface="+mn-ea"/>
                <a:cs typeface="+mn-ea"/>
                <a:sym typeface="+mn-lt"/>
              </a:rPr>
              <a:t>6G</a:t>
            </a:r>
            <a:r>
              <a:rPr lang="zh-CN" altLang="en-US" sz="1800" dirty="0">
                <a:latin typeface="+mn-lt"/>
                <a:ea typeface="+mn-ea"/>
                <a:cs typeface="+mn-ea"/>
                <a:sym typeface="+mn-lt"/>
              </a:rPr>
              <a:t>中服务的可靠性。</a:t>
            </a:r>
          </a:p>
        </p:txBody>
      </p:sp>
      <p:grpSp>
        <p:nvGrpSpPr>
          <p:cNvPr id="31749" name="组合 22">
            <a:extLst>
              <a:ext uri="{FF2B5EF4-FFF2-40B4-BE49-F238E27FC236}">
                <a16:creationId xmlns:a16="http://schemas.microsoft.com/office/drawing/2014/main" id="{BE76E51C-8EB9-4AEC-8BC1-8C60D10BF4AA}"/>
              </a:ext>
            </a:extLst>
          </p:cNvPr>
          <p:cNvGrpSpPr>
            <a:grpSpLocks/>
          </p:cNvGrpSpPr>
          <p:nvPr/>
        </p:nvGrpSpPr>
        <p:grpSpPr bwMode="auto">
          <a:xfrm>
            <a:off x="140320" y="3425826"/>
            <a:ext cx="4215656" cy="1446045"/>
            <a:chOff x="839416" y="4170998"/>
            <a:chExt cx="5248573" cy="1931497"/>
          </a:xfrm>
        </p:grpSpPr>
        <p:sp>
          <p:nvSpPr>
            <p:cNvPr id="31767" name="矩形 23">
              <a:extLst>
                <a:ext uri="{FF2B5EF4-FFF2-40B4-BE49-F238E27FC236}">
                  <a16:creationId xmlns:a16="http://schemas.microsoft.com/office/drawing/2014/main" id="{CD4CCC65-7613-4940-B5D5-0A5095FE335E}"/>
                </a:ext>
              </a:extLst>
            </p:cNvPr>
            <p:cNvSpPr>
              <a:spLocks noChangeArrowheads="1"/>
            </p:cNvSpPr>
            <p:nvPr/>
          </p:nvSpPr>
          <p:spPr bwMode="auto">
            <a:xfrm>
              <a:off x="839416" y="4663644"/>
              <a:ext cx="5248573" cy="1438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600" dirty="0">
                  <a:latin typeface="+mn-lt"/>
                  <a:ea typeface="+mn-ea"/>
                  <a:cs typeface="+mn-ea"/>
                  <a:sym typeface="+mn-lt"/>
                </a:rPr>
                <a:t>NS</a:t>
              </a:r>
              <a:r>
                <a:rPr lang="zh-CN" altLang="en-US" sz="1600" dirty="0">
                  <a:latin typeface="+mn-lt"/>
                  <a:ea typeface="+mn-ea"/>
                  <a:cs typeface="+mn-ea"/>
                  <a:sym typeface="+mn-lt"/>
                </a:rPr>
                <a:t>即网络切片。运营商可以</a:t>
              </a:r>
              <a:r>
                <a:rPr lang="zh-CN" altLang="en-US" sz="1600" dirty="0">
                  <a:solidFill>
                    <a:srgbClr val="C00000"/>
                  </a:solidFill>
                  <a:latin typeface="+mn-lt"/>
                  <a:ea typeface="+mn-ea"/>
                  <a:cs typeface="+mn-ea"/>
                  <a:sym typeface="+mn-lt"/>
                </a:rPr>
                <a:t>根据时延、带宽、安全性等不同指标，将物理网络划分为多个虚拟网络</a:t>
              </a:r>
              <a:r>
                <a:rPr lang="zh-CN" altLang="en-US" sz="1600" dirty="0">
                  <a:latin typeface="+mn-lt"/>
                  <a:ea typeface="+mn-ea"/>
                  <a:cs typeface="+mn-ea"/>
                  <a:sym typeface="+mn-lt"/>
                </a:rPr>
                <a:t>，以提供用户不同的服务。它可以在一定程度提高服务质量。</a:t>
              </a:r>
              <a:endParaRPr lang="en-US" altLang="zh-CN" sz="1600" dirty="0">
                <a:latin typeface="+mn-lt"/>
                <a:ea typeface="+mn-ea"/>
                <a:cs typeface="+mn-ea"/>
                <a:sym typeface="+mn-lt"/>
              </a:endParaRPr>
            </a:p>
          </p:txBody>
        </p:sp>
        <p:sp>
          <p:nvSpPr>
            <p:cNvPr id="25" name="圆角矩形 17">
              <a:extLst>
                <a:ext uri="{FF2B5EF4-FFF2-40B4-BE49-F238E27FC236}">
                  <a16:creationId xmlns:a16="http://schemas.microsoft.com/office/drawing/2014/main" id="{045CD2B3-011E-490F-9EA5-59C79998B63D}"/>
                </a:ext>
              </a:extLst>
            </p:cNvPr>
            <p:cNvSpPr/>
            <p:nvPr/>
          </p:nvSpPr>
          <p:spPr>
            <a:xfrm>
              <a:off x="941472" y="4601446"/>
              <a:ext cx="406400" cy="69975"/>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sz="1400" dirty="0">
                <a:cs typeface="+mn-ea"/>
                <a:sym typeface="+mn-lt"/>
              </a:endParaRPr>
            </a:p>
          </p:txBody>
        </p:sp>
        <p:sp>
          <p:nvSpPr>
            <p:cNvPr id="26" name="文本框 25">
              <a:extLst>
                <a:ext uri="{FF2B5EF4-FFF2-40B4-BE49-F238E27FC236}">
                  <a16:creationId xmlns:a16="http://schemas.microsoft.com/office/drawing/2014/main" id="{4BF598E5-A73F-45A3-B88F-FC476335D3B1}"/>
                </a:ext>
              </a:extLst>
            </p:cNvPr>
            <p:cNvSpPr txBox="1"/>
            <p:nvPr/>
          </p:nvSpPr>
          <p:spPr>
            <a:xfrm>
              <a:off x="839416" y="4170998"/>
              <a:ext cx="770767" cy="534431"/>
            </a:xfrm>
            <a:prstGeom prst="rect">
              <a:avLst/>
            </a:prstGeom>
            <a:noFill/>
          </p:spPr>
          <p:txBody>
            <a:bodyPr wrap="none">
              <a:spAutoFit/>
            </a:bodyPr>
            <a:lstStyle/>
            <a:p>
              <a:pPr>
                <a:defRPr/>
              </a:pPr>
              <a:r>
                <a:rPr kumimoji="1" lang="en-US" altLang="zh-CN" sz="2000" b="1" spc="300" dirty="0">
                  <a:gradFill>
                    <a:gsLst>
                      <a:gs pos="0">
                        <a:schemeClr val="tx1"/>
                      </a:gs>
                      <a:gs pos="100000">
                        <a:schemeClr val="tx1">
                          <a:lumMod val="65000"/>
                          <a:lumOff val="35000"/>
                        </a:schemeClr>
                      </a:gs>
                    </a:gsLst>
                    <a:lin ang="5400000" scaled="0"/>
                  </a:gradFill>
                  <a:latin typeface="+mn-lt"/>
                  <a:ea typeface="+mn-ea"/>
                  <a:cs typeface="+mn-ea"/>
                  <a:sym typeface="+mn-lt"/>
                </a:rPr>
                <a:t>NS</a:t>
              </a:r>
              <a:endParaRPr kumimoji="1" lang="zh-CN" altLang="en-US" sz="2000" b="1" spc="300" dirty="0">
                <a:gradFill>
                  <a:gsLst>
                    <a:gs pos="0">
                      <a:schemeClr val="tx1"/>
                    </a:gs>
                    <a:gs pos="100000">
                      <a:schemeClr val="tx1">
                        <a:lumMod val="65000"/>
                        <a:lumOff val="35000"/>
                      </a:schemeClr>
                    </a:gs>
                  </a:gsLst>
                  <a:lin ang="5400000" scaled="0"/>
                </a:gradFill>
                <a:latin typeface="+mn-lt"/>
                <a:ea typeface="+mn-ea"/>
                <a:cs typeface="+mn-ea"/>
                <a:sym typeface="+mn-lt"/>
              </a:endParaRPr>
            </a:p>
          </p:txBody>
        </p:sp>
      </p:grpSp>
      <p:cxnSp>
        <p:nvCxnSpPr>
          <p:cNvPr id="27" name="直线连接符 6">
            <a:extLst>
              <a:ext uri="{FF2B5EF4-FFF2-40B4-BE49-F238E27FC236}">
                <a16:creationId xmlns:a16="http://schemas.microsoft.com/office/drawing/2014/main" id="{AA5E2809-09DA-43FC-BA1E-0401012AE594}"/>
              </a:ext>
            </a:extLst>
          </p:cNvPr>
          <p:cNvCxnSpPr>
            <a:cxnSpLocks/>
          </p:cNvCxnSpPr>
          <p:nvPr/>
        </p:nvCxnSpPr>
        <p:spPr>
          <a:xfrm flipH="1">
            <a:off x="4296395" y="3175001"/>
            <a:ext cx="225425" cy="36512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31753" name="组合 33">
            <a:extLst>
              <a:ext uri="{FF2B5EF4-FFF2-40B4-BE49-F238E27FC236}">
                <a16:creationId xmlns:a16="http://schemas.microsoft.com/office/drawing/2014/main" id="{D6AA43F4-A19E-4460-B81D-C06C7CD88684}"/>
              </a:ext>
            </a:extLst>
          </p:cNvPr>
          <p:cNvGrpSpPr>
            <a:grpSpLocks/>
          </p:cNvGrpSpPr>
          <p:nvPr/>
        </p:nvGrpSpPr>
        <p:grpSpPr bwMode="auto">
          <a:xfrm>
            <a:off x="4556745" y="1263652"/>
            <a:ext cx="4394200" cy="1691739"/>
            <a:chOff x="839416" y="4170999"/>
            <a:chExt cx="5248573" cy="2260802"/>
          </a:xfrm>
        </p:grpSpPr>
        <p:sp>
          <p:nvSpPr>
            <p:cNvPr id="35" name="矩形 34">
              <a:extLst>
                <a:ext uri="{FF2B5EF4-FFF2-40B4-BE49-F238E27FC236}">
                  <a16:creationId xmlns:a16="http://schemas.microsoft.com/office/drawing/2014/main" id="{6682EB18-7F60-4BF1-8E28-C2D029EF6483}"/>
                </a:ext>
              </a:extLst>
            </p:cNvPr>
            <p:cNvSpPr/>
            <p:nvPr/>
          </p:nvSpPr>
          <p:spPr>
            <a:xfrm>
              <a:off x="839416" y="4663187"/>
              <a:ext cx="5248573" cy="1768614"/>
            </a:xfrm>
            <a:prstGeom prst="rect">
              <a:avLst/>
            </a:prstGeom>
          </p:spPr>
          <p:txBody>
            <a:bodyPr>
              <a:spAutoFit/>
            </a:bodyPr>
            <a:lstStyle/>
            <a:p>
              <a:pPr algn="just" hangingPunct="1">
                <a:defRPr/>
              </a:pPr>
              <a:r>
                <a:rPr lang="en-US" altLang="zh-CN" sz="1600" dirty="0">
                  <a:latin typeface="+mn-lt"/>
                  <a:ea typeface="+mn-ea"/>
                  <a:cs typeface="+mn-ea"/>
                  <a:sym typeface="+mn-lt"/>
                </a:rPr>
                <a:t>SDN</a:t>
              </a:r>
              <a:r>
                <a:rPr lang="zh-CN" altLang="en-US" sz="1600" dirty="0">
                  <a:latin typeface="+mn-lt"/>
                  <a:ea typeface="+mn-ea"/>
                  <a:cs typeface="+mn-ea"/>
                  <a:sym typeface="+mn-lt"/>
                </a:rPr>
                <a:t>技术将传统路由器控制平面与数据平面分离出来，</a:t>
              </a:r>
              <a:r>
                <a:rPr lang="zh-CN" altLang="en-US" sz="1600" dirty="0">
                  <a:solidFill>
                    <a:srgbClr val="C00000"/>
                  </a:solidFill>
                  <a:latin typeface="+mn-lt"/>
                  <a:ea typeface="+mn-ea"/>
                  <a:cs typeface="+mn-ea"/>
                  <a:sym typeface="+mn-lt"/>
                </a:rPr>
                <a:t>实现网络的可编程性</a:t>
              </a:r>
              <a:r>
                <a:rPr lang="zh-CN" altLang="en-US" sz="1600" dirty="0">
                  <a:latin typeface="+mn-lt"/>
                  <a:ea typeface="+mn-ea"/>
                  <a:cs typeface="+mn-ea"/>
                  <a:sym typeface="+mn-lt"/>
                </a:rPr>
                <a:t>，可以在不更改底层硬件的同时改变网络传输机制。而</a:t>
              </a:r>
              <a:r>
                <a:rPr lang="en-US" altLang="zh-CN" sz="1600" dirty="0">
                  <a:latin typeface="+mn-lt"/>
                  <a:ea typeface="+mn-ea"/>
                  <a:cs typeface="+mn-ea"/>
                  <a:sym typeface="+mn-lt"/>
                </a:rPr>
                <a:t>NFV</a:t>
              </a:r>
              <a:r>
                <a:rPr lang="zh-CN" altLang="en-US" sz="1600" dirty="0">
                  <a:latin typeface="+mn-lt"/>
                  <a:ea typeface="+mn-ea"/>
                  <a:cs typeface="+mn-ea"/>
                  <a:sym typeface="+mn-lt"/>
                </a:rPr>
                <a:t>技术可将</a:t>
              </a:r>
              <a:r>
                <a:rPr lang="zh-CN" altLang="en-US" sz="1600" dirty="0">
                  <a:solidFill>
                    <a:srgbClr val="C00000"/>
                  </a:solidFill>
                  <a:latin typeface="+mn-lt"/>
                  <a:ea typeface="+mn-ea"/>
                  <a:cs typeface="+mn-ea"/>
                  <a:sym typeface="+mn-lt"/>
                </a:rPr>
                <a:t>异构物理资源抽象化</a:t>
              </a:r>
              <a:r>
                <a:rPr lang="zh-CN" altLang="en-US" sz="1600" dirty="0">
                  <a:latin typeface="+mn-lt"/>
                  <a:ea typeface="+mn-ea"/>
                  <a:cs typeface="+mn-ea"/>
                  <a:sym typeface="+mn-lt"/>
                </a:rPr>
                <a:t>，便于</a:t>
              </a:r>
              <a:r>
                <a:rPr lang="zh-CN" altLang="en-US" sz="1600" dirty="0">
                  <a:solidFill>
                    <a:srgbClr val="C00000"/>
                  </a:solidFill>
                  <a:latin typeface="+mn-lt"/>
                  <a:ea typeface="+mn-ea"/>
                  <a:cs typeface="+mn-ea"/>
                  <a:sym typeface="+mn-lt"/>
                </a:rPr>
                <a:t>维护和统一管理</a:t>
              </a:r>
              <a:r>
                <a:rPr lang="zh-CN" altLang="en-US" sz="1600" dirty="0">
                  <a:latin typeface="+mn-lt"/>
                  <a:ea typeface="+mn-ea"/>
                  <a:cs typeface="+mn-ea"/>
                  <a:sym typeface="+mn-lt"/>
                </a:rPr>
                <a:t>。</a:t>
              </a:r>
              <a:endParaRPr kumimoji="1" lang="zh-CN" altLang="en-US" sz="1600" spc="300" dirty="0">
                <a:latin typeface="+mn-lt"/>
                <a:ea typeface="+mn-ea"/>
                <a:cs typeface="+mn-ea"/>
                <a:sym typeface="+mn-lt"/>
              </a:endParaRPr>
            </a:p>
          </p:txBody>
        </p:sp>
        <p:sp>
          <p:nvSpPr>
            <p:cNvPr id="36" name="圆角矩形 29">
              <a:extLst>
                <a:ext uri="{FF2B5EF4-FFF2-40B4-BE49-F238E27FC236}">
                  <a16:creationId xmlns:a16="http://schemas.microsoft.com/office/drawing/2014/main" id="{D92365B1-AD78-407C-8F42-62263EDB0273}"/>
                </a:ext>
              </a:extLst>
            </p:cNvPr>
            <p:cNvSpPr/>
            <p:nvPr/>
          </p:nvSpPr>
          <p:spPr>
            <a:xfrm>
              <a:off x="941472" y="4601663"/>
              <a:ext cx="406400" cy="70010"/>
            </a:xfrm>
            <a:prstGeom prst="roundRect">
              <a:avLst>
                <a:gd name="adj"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kumimoji="1" lang="zh-CN" altLang="en-US" sz="1400" dirty="0">
                <a:cs typeface="+mn-ea"/>
                <a:sym typeface="+mn-lt"/>
              </a:endParaRPr>
            </a:p>
          </p:txBody>
        </p:sp>
        <p:sp>
          <p:nvSpPr>
            <p:cNvPr id="37" name="文本框 36">
              <a:extLst>
                <a:ext uri="{FF2B5EF4-FFF2-40B4-BE49-F238E27FC236}">
                  <a16:creationId xmlns:a16="http://schemas.microsoft.com/office/drawing/2014/main" id="{C3F1722F-8140-4DA5-A938-E8FC56908C53}"/>
                </a:ext>
              </a:extLst>
            </p:cNvPr>
            <p:cNvSpPr txBox="1"/>
            <p:nvPr/>
          </p:nvSpPr>
          <p:spPr>
            <a:xfrm>
              <a:off x="839416" y="4170999"/>
              <a:ext cx="1568504" cy="534698"/>
            </a:xfrm>
            <a:prstGeom prst="rect">
              <a:avLst/>
            </a:prstGeom>
            <a:noFill/>
          </p:spPr>
          <p:txBody>
            <a:bodyPr wrap="none">
              <a:spAutoFit/>
            </a:bodyPr>
            <a:lstStyle/>
            <a:p>
              <a:pPr>
                <a:defRPr/>
              </a:pPr>
              <a:r>
                <a:rPr lang="en-US" altLang="zh-CN" sz="2000" b="1" dirty="0">
                  <a:latin typeface="+mn-lt"/>
                  <a:ea typeface="+mn-ea"/>
                  <a:cs typeface="+mn-ea"/>
                  <a:sym typeface="+mn-lt"/>
                </a:rPr>
                <a:t>SDN/NFV</a:t>
              </a:r>
              <a:endParaRPr kumimoji="1" lang="zh-CN" altLang="en-US" sz="2000" b="1" spc="300" dirty="0">
                <a:gradFill>
                  <a:gsLst>
                    <a:gs pos="0">
                      <a:schemeClr val="tx1"/>
                    </a:gs>
                    <a:gs pos="100000">
                      <a:schemeClr val="tx1">
                        <a:lumMod val="65000"/>
                        <a:lumOff val="35000"/>
                      </a:schemeClr>
                    </a:gs>
                  </a:gsLst>
                  <a:lin ang="5400000" scaled="0"/>
                </a:gradFill>
                <a:latin typeface="+mn-lt"/>
                <a:ea typeface="+mn-ea"/>
                <a:cs typeface="+mn-ea"/>
                <a:sym typeface="+mn-lt"/>
              </a:endParaRPr>
            </a:p>
          </p:txBody>
        </p:sp>
      </p:grpSp>
      <p:pic>
        <p:nvPicPr>
          <p:cNvPr id="19" name="图形 18">
            <a:extLst>
              <a:ext uri="{FF2B5EF4-FFF2-40B4-BE49-F238E27FC236}">
                <a16:creationId xmlns:a16="http://schemas.microsoft.com/office/drawing/2014/main" id="{EC7874B5-5C49-4DBD-BD1F-17F7BD59EEB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433" y="1383637"/>
            <a:ext cx="3944527" cy="1820067"/>
          </a:xfrm>
          <a:prstGeom prst="rect">
            <a:avLst/>
          </a:prstGeom>
        </p:spPr>
      </p:pic>
      <p:pic>
        <p:nvPicPr>
          <p:cNvPr id="6" name="图片 5">
            <a:extLst>
              <a:ext uri="{FF2B5EF4-FFF2-40B4-BE49-F238E27FC236}">
                <a16:creationId xmlns:a16="http://schemas.microsoft.com/office/drawing/2014/main" id="{BF5BC053-B2AA-4799-9E06-064240B1F545}"/>
              </a:ext>
            </a:extLst>
          </p:cNvPr>
          <p:cNvPicPr>
            <a:picLocks noChangeAspect="1"/>
          </p:cNvPicPr>
          <p:nvPr/>
        </p:nvPicPr>
        <p:blipFill>
          <a:blip r:embed="rId6"/>
          <a:stretch>
            <a:fillRect/>
          </a:stretch>
        </p:blipFill>
        <p:spPr>
          <a:xfrm>
            <a:off x="4784925" y="3432275"/>
            <a:ext cx="4033290" cy="20253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2">
            <a:extLst>
              <a:ext uri="{FF2B5EF4-FFF2-40B4-BE49-F238E27FC236}">
                <a16:creationId xmlns:a16="http://schemas.microsoft.com/office/drawing/2014/main" id="{7811827E-B68A-4BAD-A2A9-D89549C62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BD051B51-CBF5-429A-AFA2-F486D9C89706}"/>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存在的问题</a:t>
            </a:r>
            <a:endParaRPr lang="zh-CN" altLang="en-US" sz="1600" b="1" dirty="0">
              <a:solidFill>
                <a:srgbClr val="FFFF00"/>
              </a:solidFill>
              <a:latin typeface="+mn-lt"/>
              <a:ea typeface="+mn-ea"/>
              <a:cs typeface="+mn-ea"/>
              <a:sym typeface="+mn-lt"/>
            </a:endParaRPr>
          </a:p>
        </p:txBody>
      </p:sp>
      <p:sp>
        <p:nvSpPr>
          <p:cNvPr id="67" name="椭圆 66">
            <a:extLst>
              <a:ext uri="{FF2B5EF4-FFF2-40B4-BE49-F238E27FC236}">
                <a16:creationId xmlns:a16="http://schemas.microsoft.com/office/drawing/2014/main" id="{1B2C7421-0F67-4ACD-902E-E78EC9419CD5}"/>
              </a:ext>
            </a:extLst>
          </p:cNvPr>
          <p:cNvSpPr/>
          <p:nvPr/>
        </p:nvSpPr>
        <p:spPr>
          <a:xfrm>
            <a:off x="105649" y="2604590"/>
            <a:ext cx="2566929" cy="2563635"/>
          </a:xfrm>
          <a:prstGeom prst="ellipse">
            <a:avLst/>
          </a:prstGeom>
          <a:solidFill>
            <a:schemeClr val="accent5">
              <a:lumMod val="50000"/>
            </a:schemeClr>
          </a:solidFill>
          <a:ln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微软雅黑" panose="020B0503020204020204" pitchFamily="34" charset="-122"/>
              <a:ea typeface="微软雅黑" panose="020B0503020204020204" pitchFamily="34" charset="-122"/>
            </a:endParaRPr>
          </a:p>
        </p:txBody>
      </p:sp>
      <p:sp>
        <p:nvSpPr>
          <p:cNvPr id="68" name="椭圆 67">
            <a:extLst>
              <a:ext uri="{FF2B5EF4-FFF2-40B4-BE49-F238E27FC236}">
                <a16:creationId xmlns:a16="http://schemas.microsoft.com/office/drawing/2014/main" id="{0A2F79E4-2F1D-4956-8940-DBF94E2A3258}"/>
              </a:ext>
            </a:extLst>
          </p:cNvPr>
          <p:cNvSpPr/>
          <p:nvPr/>
        </p:nvSpPr>
        <p:spPr>
          <a:xfrm>
            <a:off x="0" y="2480325"/>
            <a:ext cx="2815779" cy="2812166"/>
          </a:xfrm>
          <a:prstGeom prst="ellipse">
            <a:avLst/>
          </a:prstGeom>
          <a:noFill/>
          <a:ln cmpd="sng">
            <a:solidFill>
              <a:srgbClr val="4144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2400">
              <a:solidFill>
                <a:prstClr val="white"/>
              </a:solidFill>
              <a:latin typeface="微软雅黑" panose="020B0503020204020204" pitchFamily="34" charset="-122"/>
              <a:ea typeface="微软雅黑" panose="020B0503020204020204" pitchFamily="34" charset="-122"/>
            </a:endParaRPr>
          </a:p>
        </p:txBody>
      </p:sp>
      <p:pic>
        <p:nvPicPr>
          <p:cNvPr id="69" name="图片 68">
            <a:extLst>
              <a:ext uri="{FF2B5EF4-FFF2-40B4-BE49-F238E27FC236}">
                <a16:creationId xmlns:a16="http://schemas.microsoft.com/office/drawing/2014/main" id="{52C0D564-7C06-419C-BADE-3303BB413F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126" y="3151863"/>
            <a:ext cx="993524" cy="1397144"/>
          </a:xfrm>
          <a:prstGeom prst="rect">
            <a:avLst/>
          </a:prstGeom>
        </p:spPr>
      </p:pic>
      <p:cxnSp>
        <p:nvCxnSpPr>
          <p:cNvPr id="70" name="直接连接符 69">
            <a:extLst>
              <a:ext uri="{FF2B5EF4-FFF2-40B4-BE49-F238E27FC236}">
                <a16:creationId xmlns:a16="http://schemas.microsoft.com/office/drawing/2014/main" id="{F641DE4E-43B9-464F-BAF2-00D48186D374}"/>
              </a:ext>
            </a:extLst>
          </p:cNvPr>
          <p:cNvCxnSpPr>
            <a:cxnSpLocks/>
            <a:stCxn id="68" idx="0"/>
            <a:endCxn id="74" idx="2"/>
          </p:cNvCxnSpPr>
          <p:nvPr/>
        </p:nvCxnSpPr>
        <p:spPr>
          <a:xfrm>
            <a:off x="1407890" y="2480325"/>
            <a:ext cx="1761775" cy="16393"/>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71" name="直接连接符 70">
            <a:extLst>
              <a:ext uri="{FF2B5EF4-FFF2-40B4-BE49-F238E27FC236}">
                <a16:creationId xmlns:a16="http://schemas.microsoft.com/office/drawing/2014/main" id="{F128FBDA-018B-435C-8866-3C6898E6189C}"/>
              </a:ext>
            </a:extLst>
          </p:cNvPr>
          <p:cNvCxnSpPr>
            <a:cxnSpLocks/>
            <a:stCxn id="68" idx="6"/>
            <a:endCxn id="77" idx="2"/>
          </p:cNvCxnSpPr>
          <p:nvPr/>
        </p:nvCxnSpPr>
        <p:spPr>
          <a:xfrm flipV="1">
            <a:off x="2815779" y="3867831"/>
            <a:ext cx="741471" cy="18577"/>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7EE89433-838B-469C-8AE7-8BEF3D93825D}"/>
              </a:ext>
            </a:extLst>
          </p:cNvPr>
          <p:cNvCxnSpPr>
            <a:cxnSpLocks/>
            <a:stCxn id="68" idx="4"/>
            <a:endCxn id="80" idx="2"/>
          </p:cNvCxnSpPr>
          <p:nvPr/>
        </p:nvCxnSpPr>
        <p:spPr>
          <a:xfrm flipV="1">
            <a:off x="1407890" y="5254969"/>
            <a:ext cx="1798038" cy="37522"/>
          </a:xfrm>
          <a:prstGeom prst="line">
            <a:avLst/>
          </a:prstGeom>
          <a:ln>
            <a:solidFill>
              <a:srgbClr val="414455"/>
            </a:solidFill>
          </a:ln>
        </p:spPr>
        <p:style>
          <a:lnRef idx="1">
            <a:schemeClr val="accent1"/>
          </a:lnRef>
          <a:fillRef idx="0">
            <a:schemeClr val="accent1"/>
          </a:fillRef>
          <a:effectRef idx="0">
            <a:schemeClr val="accent1"/>
          </a:effectRef>
          <a:fontRef idx="minor">
            <a:schemeClr val="tx1"/>
          </a:fontRef>
        </p:style>
      </p:cxnSp>
      <p:grpSp>
        <p:nvGrpSpPr>
          <p:cNvPr id="73" name="组合 72">
            <a:extLst>
              <a:ext uri="{FF2B5EF4-FFF2-40B4-BE49-F238E27FC236}">
                <a16:creationId xmlns:a16="http://schemas.microsoft.com/office/drawing/2014/main" id="{2BA75C2D-383A-4369-B5EF-E4655815CBC1}"/>
              </a:ext>
            </a:extLst>
          </p:cNvPr>
          <p:cNvGrpSpPr/>
          <p:nvPr/>
        </p:nvGrpSpPr>
        <p:grpSpPr>
          <a:xfrm>
            <a:off x="3169665" y="1989342"/>
            <a:ext cx="1083348" cy="1014752"/>
            <a:chOff x="3995936" y="1495374"/>
            <a:chExt cx="720080" cy="720080"/>
          </a:xfrm>
          <a:solidFill>
            <a:schemeClr val="accent5">
              <a:lumMod val="50000"/>
            </a:schemeClr>
          </a:solidFill>
        </p:grpSpPr>
        <p:sp>
          <p:nvSpPr>
            <p:cNvPr id="74" name="椭圆 73">
              <a:extLst>
                <a:ext uri="{FF2B5EF4-FFF2-40B4-BE49-F238E27FC236}">
                  <a16:creationId xmlns:a16="http://schemas.microsoft.com/office/drawing/2014/main" id="{F3CC6801-92FD-41A6-ADA3-BC7798C5F640}"/>
                </a:ext>
              </a:extLst>
            </p:cNvPr>
            <p:cNvSpPr/>
            <p:nvPr/>
          </p:nvSpPr>
          <p:spPr>
            <a:xfrm>
              <a:off x="3995936" y="1495374"/>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75" name="TextBox 9">
              <a:extLst>
                <a:ext uri="{FF2B5EF4-FFF2-40B4-BE49-F238E27FC236}">
                  <a16:creationId xmlns:a16="http://schemas.microsoft.com/office/drawing/2014/main" id="{ADA762B0-D331-4CE1-B9D2-4C772A3C5663}"/>
                </a:ext>
              </a:extLst>
            </p:cNvPr>
            <p:cNvSpPr txBox="1"/>
            <p:nvPr/>
          </p:nvSpPr>
          <p:spPr>
            <a:xfrm>
              <a:off x="4105139" y="1624511"/>
              <a:ext cx="515694" cy="473159"/>
            </a:xfrm>
            <a:prstGeom prst="rect">
              <a:avLst/>
            </a:prstGeom>
            <a:grpFill/>
          </p:spPr>
          <p:txBody>
            <a:bodyPr wrap="square" rtlCol="0">
              <a:spAutoFit/>
            </a:bodyPr>
            <a:lstStyle/>
            <a:p>
              <a:pPr defTabSz="1219170"/>
              <a:r>
                <a:rPr lang="en-US" altLang="zh-CN" sz="3733" dirty="0">
                  <a:solidFill>
                    <a:prstClr val="white"/>
                  </a:solidFill>
                  <a:latin typeface="微软雅黑" panose="020B0503020204020204" pitchFamily="34" charset="-122"/>
                  <a:ea typeface="微软雅黑" panose="020B0503020204020204" pitchFamily="34" charset="-122"/>
                </a:rPr>
                <a:t>01</a:t>
              </a:r>
              <a:endParaRPr lang="zh-CN" altLang="en-US" sz="3733" dirty="0">
                <a:solidFill>
                  <a:prstClr val="white"/>
                </a:solidFill>
                <a:latin typeface="微软雅黑" panose="020B0503020204020204" pitchFamily="34" charset="-122"/>
                <a:ea typeface="微软雅黑" panose="020B0503020204020204" pitchFamily="34" charset="-122"/>
              </a:endParaRPr>
            </a:p>
          </p:txBody>
        </p:sp>
      </p:grpSp>
      <p:grpSp>
        <p:nvGrpSpPr>
          <p:cNvPr id="76" name="组合 75">
            <a:extLst>
              <a:ext uri="{FF2B5EF4-FFF2-40B4-BE49-F238E27FC236}">
                <a16:creationId xmlns:a16="http://schemas.microsoft.com/office/drawing/2014/main" id="{F8CCE52A-982A-4556-B942-0AC2B6C752D5}"/>
              </a:ext>
            </a:extLst>
          </p:cNvPr>
          <p:cNvGrpSpPr/>
          <p:nvPr/>
        </p:nvGrpSpPr>
        <p:grpSpPr>
          <a:xfrm>
            <a:off x="3557250" y="3360456"/>
            <a:ext cx="1014750" cy="1014750"/>
            <a:chOff x="3995936" y="2786572"/>
            <a:chExt cx="720080" cy="720080"/>
          </a:xfrm>
        </p:grpSpPr>
        <p:sp>
          <p:nvSpPr>
            <p:cNvPr id="77" name="椭圆 76">
              <a:extLst>
                <a:ext uri="{FF2B5EF4-FFF2-40B4-BE49-F238E27FC236}">
                  <a16:creationId xmlns:a16="http://schemas.microsoft.com/office/drawing/2014/main" id="{21505ACE-5D2D-4616-828A-578E1DAB36E6}"/>
                </a:ext>
              </a:extLst>
            </p:cNvPr>
            <p:cNvSpPr/>
            <p:nvPr/>
          </p:nvSpPr>
          <p:spPr>
            <a:xfrm>
              <a:off x="3995936" y="2786572"/>
              <a:ext cx="720080" cy="720080"/>
            </a:xfrm>
            <a:prstGeom prst="ellipse">
              <a:avLst/>
            </a:prstGeom>
            <a:solidFill>
              <a:srgbClr val="4144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78" name="TextBox 12">
              <a:extLst>
                <a:ext uri="{FF2B5EF4-FFF2-40B4-BE49-F238E27FC236}">
                  <a16:creationId xmlns:a16="http://schemas.microsoft.com/office/drawing/2014/main" id="{DC291776-9DE5-44E6-8168-C0928B6B02EF}"/>
                </a:ext>
              </a:extLst>
            </p:cNvPr>
            <p:cNvSpPr txBox="1"/>
            <p:nvPr/>
          </p:nvSpPr>
          <p:spPr>
            <a:xfrm>
              <a:off x="4061543" y="2920654"/>
              <a:ext cx="559288" cy="500090"/>
            </a:xfrm>
            <a:prstGeom prst="rect">
              <a:avLst/>
            </a:prstGeom>
            <a:noFill/>
          </p:spPr>
          <p:txBody>
            <a:bodyPr wrap="none" rtlCol="0">
              <a:spAutoFit/>
            </a:bodyPr>
            <a:lstStyle/>
            <a:p>
              <a:pPr defTabSz="1219170"/>
              <a:r>
                <a:rPr lang="en-US" altLang="zh-CN" sz="3733" dirty="0">
                  <a:solidFill>
                    <a:prstClr val="white"/>
                  </a:solidFill>
                  <a:latin typeface="微软雅黑" panose="020B0503020204020204" pitchFamily="34" charset="-122"/>
                  <a:ea typeface="微软雅黑" panose="020B0503020204020204" pitchFamily="34" charset="-122"/>
                </a:rPr>
                <a:t>02</a:t>
              </a:r>
              <a:endParaRPr lang="zh-CN" altLang="en-US" sz="3733" dirty="0">
                <a:solidFill>
                  <a:prstClr val="white"/>
                </a:solidFill>
                <a:latin typeface="微软雅黑" panose="020B0503020204020204" pitchFamily="34" charset="-122"/>
                <a:ea typeface="微软雅黑" panose="020B0503020204020204" pitchFamily="34" charset="-122"/>
              </a:endParaRPr>
            </a:p>
          </p:txBody>
        </p:sp>
      </p:grpSp>
      <p:grpSp>
        <p:nvGrpSpPr>
          <p:cNvPr id="79" name="组合 78">
            <a:extLst>
              <a:ext uri="{FF2B5EF4-FFF2-40B4-BE49-F238E27FC236}">
                <a16:creationId xmlns:a16="http://schemas.microsoft.com/office/drawing/2014/main" id="{989D09BD-8E6A-4C2E-A64C-54C35A371448}"/>
              </a:ext>
            </a:extLst>
          </p:cNvPr>
          <p:cNvGrpSpPr/>
          <p:nvPr/>
        </p:nvGrpSpPr>
        <p:grpSpPr>
          <a:xfrm>
            <a:off x="3205928" y="4747593"/>
            <a:ext cx="1014751" cy="1014751"/>
            <a:chOff x="3995936" y="4087662"/>
            <a:chExt cx="720080" cy="720080"/>
          </a:xfrm>
          <a:solidFill>
            <a:schemeClr val="accent5">
              <a:lumMod val="50000"/>
            </a:schemeClr>
          </a:solidFill>
        </p:grpSpPr>
        <p:sp>
          <p:nvSpPr>
            <p:cNvPr id="80" name="椭圆 79">
              <a:extLst>
                <a:ext uri="{FF2B5EF4-FFF2-40B4-BE49-F238E27FC236}">
                  <a16:creationId xmlns:a16="http://schemas.microsoft.com/office/drawing/2014/main" id="{D9F295E9-DAC7-43D2-822B-C0A6EFEF0AFB}"/>
                </a:ext>
              </a:extLst>
            </p:cNvPr>
            <p:cNvSpPr/>
            <p:nvPr/>
          </p:nvSpPr>
          <p:spPr>
            <a:xfrm>
              <a:off x="3995936" y="4087662"/>
              <a:ext cx="720080" cy="72008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zh-CN" altLang="en-US" sz="1867">
                <a:solidFill>
                  <a:prstClr val="white"/>
                </a:solidFill>
                <a:latin typeface="微软雅黑" panose="020B0503020204020204" pitchFamily="34" charset="-122"/>
                <a:ea typeface="微软雅黑" panose="020B0503020204020204" pitchFamily="34" charset="-122"/>
              </a:endParaRPr>
            </a:p>
          </p:txBody>
        </p:sp>
        <p:sp>
          <p:nvSpPr>
            <p:cNvPr id="81" name="TextBox 15">
              <a:extLst>
                <a:ext uri="{FF2B5EF4-FFF2-40B4-BE49-F238E27FC236}">
                  <a16:creationId xmlns:a16="http://schemas.microsoft.com/office/drawing/2014/main" id="{27A36343-7EC3-4309-B9A2-EF8A61ACDAAE}"/>
                </a:ext>
              </a:extLst>
            </p:cNvPr>
            <p:cNvSpPr txBox="1"/>
            <p:nvPr/>
          </p:nvSpPr>
          <p:spPr>
            <a:xfrm>
              <a:off x="4063968" y="4203334"/>
              <a:ext cx="559288" cy="473160"/>
            </a:xfrm>
            <a:prstGeom prst="rect">
              <a:avLst/>
            </a:prstGeom>
            <a:grpFill/>
          </p:spPr>
          <p:txBody>
            <a:bodyPr wrap="square" rtlCol="0">
              <a:spAutoFit/>
            </a:bodyPr>
            <a:lstStyle/>
            <a:p>
              <a:pPr defTabSz="1219170"/>
              <a:r>
                <a:rPr lang="en-US" altLang="zh-CN" sz="3733" dirty="0">
                  <a:solidFill>
                    <a:prstClr val="white"/>
                  </a:solidFill>
                  <a:latin typeface="微软雅黑" panose="020B0503020204020204" pitchFamily="34" charset="-122"/>
                  <a:ea typeface="微软雅黑" panose="020B0503020204020204" pitchFamily="34" charset="-122"/>
                </a:rPr>
                <a:t>03</a:t>
              </a:r>
              <a:endParaRPr lang="zh-CN" altLang="en-US" sz="3733" dirty="0">
                <a:solidFill>
                  <a:prstClr val="white"/>
                </a:solidFill>
                <a:latin typeface="微软雅黑" panose="020B0503020204020204" pitchFamily="34" charset="-122"/>
                <a:ea typeface="微软雅黑" panose="020B0503020204020204" pitchFamily="34" charset="-122"/>
              </a:endParaRPr>
            </a:p>
          </p:txBody>
        </p:sp>
      </p:grpSp>
      <p:sp>
        <p:nvSpPr>
          <p:cNvPr id="82" name="TextBox 16">
            <a:extLst>
              <a:ext uri="{FF2B5EF4-FFF2-40B4-BE49-F238E27FC236}">
                <a16:creationId xmlns:a16="http://schemas.microsoft.com/office/drawing/2014/main" id="{B5C16A44-F3DB-40D6-BA78-2D483BCCA4C4}"/>
              </a:ext>
            </a:extLst>
          </p:cNvPr>
          <p:cNvSpPr txBox="1"/>
          <p:nvPr/>
        </p:nvSpPr>
        <p:spPr bwMode="auto">
          <a:xfrm>
            <a:off x="4863098" y="1692802"/>
            <a:ext cx="4101390" cy="787523"/>
          </a:xfrm>
          <a:prstGeom prst="rect">
            <a:avLst/>
          </a:prstGeom>
          <a:noFill/>
        </p:spPr>
        <p:txBody>
          <a:bodyPr wrap="square">
            <a:spAutoFit/>
          </a:bodyPr>
          <a:lstStyle/>
          <a:p>
            <a:pPr defTabSz="1219170">
              <a:lnSpc>
                <a:spcPct val="150000"/>
              </a:lnSpc>
            </a:pP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地面基站的通信范围有限，而且其在地形复杂区域建设难度高且成本过大。</a:t>
            </a:r>
            <a:endPar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83" name="矩形 82">
            <a:extLst>
              <a:ext uri="{FF2B5EF4-FFF2-40B4-BE49-F238E27FC236}">
                <a16:creationId xmlns:a16="http://schemas.microsoft.com/office/drawing/2014/main" id="{54F90B74-8D97-44F9-8C6B-215B27ABE186}"/>
              </a:ext>
            </a:extLst>
          </p:cNvPr>
          <p:cNvSpPr/>
          <p:nvPr/>
        </p:nvSpPr>
        <p:spPr bwMode="auto">
          <a:xfrm>
            <a:off x="4882252" y="1228071"/>
            <a:ext cx="2847872" cy="420564"/>
          </a:xfrm>
          <a:prstGeom prst="rect">
            <a:avLst/>
          </a:prstGeom>
        </p:spPr>
        <p:txBody>
          <a:bodyPr wrap="square">
            <a:spAutoFit/>
          </a:bodyPr>
          <a:lstStyle/>
          <a:p>
            <a:pPr defTabSz="1219170">
              <a:defRPr/>
            </a:pPr>
            <a:r>
              <a:rPr lang="zh-CN" altLang="en-US" sz="2133" dirty="0">
                <a:solidFill>
                  <a:prstClr val="black">
                    <a:lumMod val="75000"/>
                    <a:lumOff val="25000"/>
                  </a:prstClr>
                </a:solidFill>
                <a:latin typeface="微软雅黑" panose="020B0503020204020204" pitchFamily="34" charset="-122"/>
                <a:ea typeface="微软雅黑" panose="020B0503020204020204" pitchFamily="34" charset="-122"/>
              </a:rPr>
              <a:t>覆盖不足</a:t>
            </a:r>
          </a:p>
        </p:txBody>
      </p:sp>
      <p:sp>
        <p:nvSpPr>
          <p:cNvPr id="84" name="TextBox 18">
            <a:extLst>
              <a:ext uri="{FF2B5EF4-FFF2-40B4-BE49-F238E27FC236}">
                <a16:creationId xmlns:a16="http://schemas.microsoft.com/office/drawing/2014/main" id="{89EE64C9-DE6C-4D77-A657-1F6A8F3E72C3}"/>
              </a:ext>
            </a:extLst>
          </p:cNvPr>
          <p:cNvSpPr txBox="1"/>
          <p:nvPr/>
        </p:nvSpPr>
        <p:spPr bwMode="auto">
          <a:xfrm>
            <a:off x="4899086" y="3333018"/>
            <a:ext cx="3921386" cy="787523"/>
          </a:xfrm>
          <a:prstGeom prst="rect">
            <a:avLst/>
          </a:prstGeom>
          <a:noFill/>
        </p:spPr>
        <p:txBody>
          <a:bodyPr wrap="square">
            <a:spAutoFit/>
          </a:bodyPr>
          <a:lstStyle/>
          <a:p>
            <a:pPr defTabSz="1219170">
              <a:lnSpc>
                <a:spcPct val="150000"/>
              </a:lnSpc>
            </a:pP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由于成本和其他因素的限制，网络资源与部分区域实时需求存在不匹配问题。</a:t>
            </a:r>
            <a:endPar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endParaRPr>
          </a:p>
        </p:txBody>
      </p:sp>
      <p:sp>
        <p:nvSpPr>
          <p:cNvPr id="85" name="矩形 84">
            <a:extLst>
              <a:ext uri="{FF2B5EF4-FFF2-40B4-BE49-F238E27FC236}">
                <a16:creationId xmlns:a16="http://schemas.microsoft.com/office/drawing/2014/main" id="{7ED5EF79-2621-480B-9BD9-3950E97DE273}"/>
              </a:ext>
            </a:extLst>
          </p:cNvPr>
          <p:cNvSpPr/>
          <p:nvPr/>
        </p:nvSpPr>
        <p:spPr bwMode="auto">
          <a:xfrm>
            <a:off x="4918240" y="2868287"/>
            <a:ext cx="2847872" cy="420564"/>
          </a:xfrm>
          <a:prstGeom prst="rect">
            <a:avLst/>
          </a:prstGeom>
        </p:spPr>
        <p:txBody>
          <a:bodyPr wrap="square">
            <a:spAutoFit/>
          </a:bodyPr>
          <a:lstStyle/>
          <a:p>
            <a:pPr defTabSz="1219170">
              <a:defRPr/>
            </a:pPr>
            <a:r>
              <a:rPr lang="zh-CN" altLang="en-US" sz="2133" dirty="0">
                <a:solidFill>
                  <a:prstClr val="black">
                    <a:lumMod val="75000"/>
                    <a:lumOff val="25000"/>
                  </a:prstClr>
                </a:solidFill>
                <a:latin typeface="微软雅黑" panose="020B0503020204020204" pitchFamily="34" charset="-122"/>
                <a:ea typeface="微软雅黑" panose="020B0503020204020204" pitchFamily="34" charset="-122"/>
              </a:rPr>
              <a:t>资源稀缺</a:t>
            </a:r>
          </a:p>
        </p:txBody>
      </p:sp>
      <p:sp>
        <p:nvSpPr>
          <p:cNvPr id="86" name="TextBox 20">
            <a:extLst>
              <a:ext uri="{FF2B5EF4-FFF2-40B4-BE49-F238E27FC236}">
                <a16:creationId xmlns:a16="http://schemas.microsoft.com/office/drawing/2014/main" id="{B46C6AD4-1326-47BF-9EBE-33F184129D80}"/>
              </a:ext>
            </a:extLst>
          </p:cNvPr>
          <p:cNvSpPr txBox="1"/>
          <p:nvPr/>
        </p:nvSpPr>
        <p:spPr bwMode="auto">
          <a:xfrm>
            <a:off x="4923322" y="5061211"/>
            <a:ext cx="3897150" cy="787523"/>
          </a:xfrm>
          <a:prstGeom prst="rect">
            <a:avLst/>
          </a:prstGeom>
          <a:noFill/>
        </p:spPr>
        <p:txBody>
          <a:bodyPr wrap="square">
            <a:spAutoFit/>
          </a:bodyPr>
          <a:lstStyle/>
          <a:p>
            <a:pPr defTabSz="1219170">
              <a:lnSpc>
                <a:spcPct val="150000"/>
              </a:lnSpc>
            </a:pP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地面通信设备</a:t>
            </a:r>
            <a:r>
              <a:rPr lang="zh-CN" altLang="en-US" sz="1600" dirty="0">
                <a:solidFill>
                  <a:srgbClr val="FF0000"/>
                </a:solidFill>
                <a:latin typeface="微软雅黑" panose="020B0503020204020204" pitchFamily="34" charset="-122"/>
                <a:ea typeface="微软雅黑" panose="020B0503020204020204" pitchFamily="34" charset="-122"/>
              </a:rPr>
              <a:t>位置相对固定</a:t>
            </a: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，且受环境影响较大，</a:t>
            </a:r>
            <a:r>
              <a:rPr lang="zh-CN" altLang="en-US" sz="1600" dirty="0">
                <a:solidFill>
                  <a:srgbClr val="FF0000"/>
                </a:solidFill>
                <a:latin typeface="微软雅黑" panose="020B0503020204020204" pitchFamily="34" charset="-122"/>
                <a:ea typeface="微软雅黑" panose="020B0503020204020204" pitchFamily="34" charset="-122"/>
              </a:rPr>
              <a:t>不能根据整体网络需求动态调整</a:t>
            </a:r>
            <a:endParaRPr lang="en-US" altLang="zh-CN" sz="1600" dirty="0">
              <a:solidFill>
                <a:srgbClr val="FF0000"/>
              </a:solidFill>
              <a:latin typeface="微软雅黑" panose="020B0503020204020204" pitchFamily="34" charset="-122"/>
              <a:ea typeface="微软雅黑" panose="020B0503020204020204" pitchFamily="34" charset="-122"/>
            </a:endParaRPr>
          </a:p>
        </p:txBody>
      </p:sp>
      <p:sp>
        <p:nvSpPr>
          <p:cNvPr id="87" name="矩形 86">
            <a:extLst>
              <a:ext uri="{FF2B5EF4-FFF2-40B4-BE49-F238E27FC236}">
                <a16:creationId xmlns:a16="http://schemas.microsoft.com/office/drawing/2014/main" id="{BF313842-EB57-40BF-B9BD-A2F2299D81C9}"/>
              </a:ext>
            </a:extLst>
          </p:cNvPr>
          <p:cNvSpPr/>
          <p:nvPr/>
        </p:nvSpPr>
        <p:spPr bwMode="auto">
          <a:xfrm>
            <a:off x="4942476" y="4596479"/>
            <a:ext cx="2847872" cy="420564"/>
          </a:xfrm>
          <a:prstGeom prst="rect">
            <a:avLst/>
          </a:prstGeom>
        </p:spPr>
        <p:txBody>
          <a:bodyPr wrap="square">
            <a:spAutoFit/>
          </a:bodyPr>
          <a:lstStyle/>
          <a:p>
            <a:pPr defTabSz="1219170">
              <a:defRPr/>
            </a:pPr>
            <a:r>
              <a:rPr lang="en-US" altLang="zh-CN" sz="2133" dirty="0">
                <a:solidFill>
                  <a:srgbClr val="FF0000"/>
                </a:solidFill>
                <a:latin typeface="微软雅黑" panose="020B0503020204020204" pitchFamily="34" charset="-122"/>
                <a:ea typeface="微软雅黑" panose="020B0503020204020204" pitchFamily="34" charset="-122"/>
              </a:rPr>
              <a:t>*</a:t>
            </a:r>
            <a:r>
              <a:rPr lang="zh-CN" altLang="en-US" sz="2133" dirty="0">
                <a:solidFill>
                  <a:srgbClr val="FF0000"/>
                </a:solidFill>
                <a:latin typeface="微软雅黑" panose="020B0503020204020204" pitchFamily="34" charset="-122"/>
                <a:ea typeface="微软雅黑" panose="020B0503020204020204" pitchFamily="34" charset="-122"/>
              </a:rPr>
              <a:t>灵活性不足</a:t>
            </a:r>
          </a:p>
        </p:txBody>
      </p:sp>
    </p:spTree>
    <p:extLst>
      <p:ext uri="{BB962C8B-B14F-4D97-AF65-F5344CB8AC3E}">
        <p14:creationId xmlns:p14="http://schemas.microsoft.com/office/powerpoint/2010/main" val="41987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p:cTn id="7" dur="500" fill="hold"/>
                                        <p:tgtEl>
                                          <p:spTgt spid="67"/>
                                        </p:tgtEl>
                                        <p:attrNameLst>
                                          <p:attrName>ppt_w</p:attrName>
                                        </p:attrNameLst>
                                      </p:cBhvr>
                                      <p:tavLst>
                                        <p:tav tm="0">
                                          <p:val>
                                            <p:fltVal val="0"/>
                                          </p:val>
                                        </p:tav>
                                        <p:tav tm="100000">
                                          <p:val>
                                            <p:strVal val="#ppt_w"/>
                                          </p:val>
                                        </p:tav>
                                      </p:tavLst>
                                    </p:anim>
                                    <p:anim calcmode="lin" valueType="num">
                                      <p:cBhvr>
                                        <p:cTn id="8" dur="500" fill="hold"/>
                                        <p:tgtEl>
                                          <p:spTgt spid="67"/>
                                        </p:tgtEl>
                                        <p:attrNameLst>
                                          <p:attrName>ppt_h</p:attrName>
                                        </p:attrNameLst>
                                      </p:cBhvr>
                                      <p:tavLst>
                                        <p:tav tm="0">
                                          <p:val>
                                            <p:fltVal val="0"/>
                                          </p:val>
                                        </p:tav>
                                        <p:tav tm="100000">
                                          <p:val>
                                            <p:strVal val="#ppt_h"/>
                                          </p:val>
                                        </p:tav>
                                      </p:tavLst>
                                    </p:anim>
                                    <p:animEffect transition="in" filter="fade">
                                      <p:cBhvr>
                                        <p:cTn id="9" dur="500"/>
                                        <p:tgtEl>
                                          <p:spTgt spid="6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8"/>
                                        </p:tgtEl>
                                        <p:attrNameLst>
                                          <p:attrName>style.visibility</p:attrName>
                                        </p:attrNameLst>
                                      </p:cBhvr>
                                      <p:to>
                                        <p:strVal val="visible"/>
                                      </p:to>
                                    </p:set>
                                    <p:anim calcmode="lin" valueType="num">
                                      <p:cBhvr>
                                        <p:cTn id="12" dur="500" fill="hold"/>
                                        <p:tgtEl>
                                          <p:spTgt spid="68"/>
                                        </p:tgtEl>
                                        <p:attrNameLst>
                                          <p:attrName>ppt_w</p:attrName>
                                        </p:attrNameLst>
                                      </p:cBhvr>
                                      <p:tavLst>
                                        <p:tav tm="0">
                                          <p:val>
                                            <p:fltVal val="0"/>
                                          </p:val>
                                        </p:tav>
                                        <p:tav tm="100000">
                                          <p:val>
                                            <p:strVal val="#ppt_w"/>
                                          </p:val>
                                        </p:tav>
                                      </p:tavLst>
                                    </p:anim>
                                    <p:anim calcmode="lin" valueType="num">
                                      <p:cBhvr>
                                        <p:cTn id="13" dur="500" fill="hold"/>
                                        <p:tgtEl>
                                          <p:spTgt spid="68"/>
                                        </p:tgtEl>
                                        <p:attrNameLst>
                                          <p:attrName>ppt_h</p:attrName>
                                        </p:attrNameLst>
                                      </p:cBhvr>
                                      <p:tavLst>
                                        <p:tav tm="0">
                                          <p:val>
                                            <p:fltVal val="0"/>
                                          </p:val>
                                        </p:tav>
                                        <p:tav tm="100000">
                                          <p:val>
                                            <p:strVal val="#ppt_h"/>
                                          </p:val>
                                        </p:tav>
                                      </p:tavLst>
                                    </p:anim>
                                    <p:animEffect transition="in" filter="fade">
                                      <p:cBhvr>
                                        <p:cTn id="14" dur="500"/>
                                        <p:tgtEl>
                                          <p:spTgt spid="68"/>
                                        </p:tgtEl>
                                      </p:cBhvr>
                                    </p:animEffect>
                                  </p:childTnLst>
                                </p:cTn>
                              </p:par>
                            </p:childTnLst>
                          </p:cTn>
                        </p:par>
                        <p:par>
                          <p:cTn id="15" fill="hold">
                            <p:stCondLst>
                              <p:cond delay="500"/>
                            </p:stCondLst>
                            <p:childTnLst>
                              <p:par>
                                <p:cTn id="16" presetID="42" presetClass="entr" presetSubtype="0" fill="hold" nodeType="afterEffect">
                                  <p:stCondLst>
                                    <p:cond delay="0"/>
                                  </p:stCondLst>
                                  <p:childTnLst>
                                    <p:set>
                                      <p:cBhvr>
                                        <p:cTn id="17" dur="1" fill="hold">
                                          <p:stCondLst>
                                            <p:cond delay="0"/>
                                          </p:stCondLst>
                                        </p:cTn>
                                        <p:tgtEl>
                                          <p:spTgt spid="69"/>
                                        </p:tgtEl>
                                        <p:attrNameLst>
                                          <p:attrName>style.visibility</p:attrName>
                                        </p:attrNameLst>
                                      </p:cBhvr>
                                      <p:to>
                                        <p:strVal val="visible"/>
                                      </p:to>
                                    </p:set>
                                    <p:animEffect transition="in" filter="fade">
                                      <p:cBhvr>
                                        <p:cTn id="18" dur="750"/>
                                        <p:tgtEl>
                                          <p:spTgt spid="69"/>
                                        </p:tgtEl>
                                      </p:cBhvr>
                                    </p:animEffect>
                                    <p:anim calcmode="lin" valueType="num">
                                      <p:cBhvr>
                                        <p:cTn id="19" dur="750" fill="hold"/>
                                        <p:tgtEl>
                                          <p:spTgt spid="69"/>
                                        </p:tgtEl>
                                        <p:attrNameLst>
                                          <p:attrName>ppt_x</p:attrName>
                                        </p:attrNameLst>
                                      </p:cBhvr>
                                      <p:tavLst>
                                        <p:tav tm="0">
                                          <p:val>
                                            <p:strVal val="#ppt_x"/>
                                          </p:val>
                                        </p:tav>
                                        <p:tav tm="100000">
                                          <p:val>
                                            <p:strVal val="#ppt_x"/>
                                          </p:val>
                                        </p:tav>
                                      </p:tavLst>
                                    </p:anim>
                                    <p:anim calcmode="lin" valueType="num">
                                      <p:cBhvr>
                                        <p:cTn id="20" dur="750" fill="hold"/>
                                        <p:tgtEl>
                                          <p:spTgt spid="69"/>
                                        </p:tgtEl>
                                        <p:attrNameLst>
                                          <p:attrName>ppt_y</p:attrName>
                                        </p:attrNameLst>
                                      </p:cBhvr>
                                      <p:tavLst>
                                        <p:tav tm="0">
                                          <p:val>
                                            <p:strVal val="#ppt_y+.1"/>
                                          </p:val>
                                        </p:tav>
                                        <p:tav tm="100000">
                                          <p:val>
                                            <p:strVal val="#ppt_y"/>
                                          </p:val>
                                        </p:tav>
                                      </p:tavLst>
                                    </p:anim>
                                  </p:childTnLst>
                                </p:cTn>
                              </p:par>
                            </p:childTnLst>
                          </p:cTn>
                        </p:par>
                        <p:par>
                          <p:cTn id="21" fill="hold">
                            <p:stCondLst>
                              <p:cond delay="1250"/>
                            </p:stCondLst>
                            <p:childTnLst>
                              <p:par>
                                <p:cTn id="22" presetID="22" presetClass="entr" presetSubtype="8"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left)">
                                      <p:cBhvr>
                                        <p:cTn id="24" dur="400"/>
                                        <p:tgtEl>
                                          <p:spTgt spid="7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fade">
                                      <p:cBhvr>
                                        <p:cTn id="29" dur="500"/>
                                        <p:tgtEl>
                                          <p:spTgt spid="73"/>
                                        </p:tgtEl>
                                      </p:cBhvr>
                                    </p:animEffect>
                                  </p:childTnLst>
                                </p:cTn>
                              </p:par>
                            </p:childTnLst>
                          </p:cTn>
                        </p:par>
                        <p:par>
                          <p:cTn id="30" fill="hold">
                            <p:stCondLst>
                              <p:cond delay="500"/>
                            </p:stCondLst>
                            <p:childTnLst>
                              <p:par>
                                <p:cTn id="31" presetID="17" presetClass="entr" presetSubtype="1" fill="hold" grpId="0" nodeType="afterEffect">
                                  <p:stCondLst>
                                    <p:cond delay="0"/>
                                  </p:stCondLst>
                                  <p:iterate type="lt">
                                    <p:tmPct val="40000"/>
                                  </p:iterate>
                                  <p:childTnLst>
                                    <p:set>
                                      <p:cBhvr>
                                        <p:cTn id="32" dur="1" fill="hold">
                                          <p:stCondLst>
                                            <p:cond delay="0"/>
                                          </p:stCondLst>
                                        </p:cTn>
                                        <p:tgtEl>
                                          <p:spTgt spid="83"/>
                                        </p:tgtEl>
                                        <p:attrNameLst>
                                          <p:attrName>style.visibility</p:attrName>
                                        </p:attrNameLst>
                                      </p:cBhvr>
                                      <p:to>
                                        <p:strVal val="visible"/>
                                      </p:to>
                                    </p:set>
                                    <p:anim calcmode="lin" valueType="num">
                                      <p:cBhvr>
                                        <p:cTn id="33" dur="250" fill="hold"/>
                                        <p:tgtEl>
                                          <p:spTgt spid="83"/>
                                        </p:tgtEl>
                                        <p:attrNameLst>
                                          <p:attrName>ppt_x</p:attrName>
                                        </p:attrNameLst>
                                      </p:cBhvr>
                                      <p:tavLst>
                                        <p:tav tm="0">
                                          <p:val>
                                            <p:strVal val="#ppt_x"/>
                                          </p:val>
                                        </p:tav>
                                        <p:tav tm="100000">
                                          <p:val>
                                            <p:strVal val="#ppt_x"/>
                                          </p:val>
                                        </p:tav>
                                      </p:tavLst>
                                    </p:anim>
                                    <p:anim calcmode="lin" valueType="num">
                                      <p:cBhvr>
                                        <p:cTn id="34" dur="250" fill="hold"/>
                                        <p:tgtEl>
                                          <p:spTgt spid="83"/>
                                        </p:tgtEl>
                                        <p:attrNameLst>
                                          <p:attrName>ppt_y</p:attrName>
                                        </p:attrNameLst>
                                      </p:cBhvr>
                                      <p:tavLst>
                                        <p:tav tm="0">
                                          <p:val>
                                            <p:strVal val="#ppt_y-#ppt_h/2"/>
                                          </p:val>
                                        </p:tav>
                                        <p:tav tm="100000">
                                          <p:val>
                                            <p:strVal val="#ppt_y"/>
                                          </p:val>
                                        </p:tav>
                                      </p:tavLst>
                                    </p:anim>
                                    <p:anim calcmode="lin" valueType="num">
                                      <p:cBhvr>
                                        <p:cTn id="35" dur="250" fill="hold"/>
                                        <p:tgtEl>
                                          <p:spTgt spid="83"/>
                                        </p:tgtEl>
                                        <p:attrNameLst>
                                          <p:attrName>ppt_w</p:attrName>
                                        </p:attrNameLst>
                                      </p:cBhvr>
                                      <p:tavLst>
                                        <p:tav tm="0">
                                          <p:val>
                                            <p:strVal val="#ppt_w"/>
                                          </p:val>
                                        </p:tav>
                                        <p:tav tm="100000">
                                          <p:val>
                                            <p:strVal val="#ppt_w"/>
                                          </p:val>
                                        </p:tav>
                                      </p:tavLst>
                                    </p:anim>
                                    <p:anim calcmode="lin" valueType="num">
                                      <p:cBhvr>
                                        <p:cTn id="36" dur="250" fill="hold"/>
                                        <p:tgtEl>
                                          <p:spTgt spid="83"/>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2"/>
                                        </p:tgtEl>
                                        <p:attrNameLst>
                                          <p:attrName>style.visibility</p:attrName>
                                        </p:attrNameLst>
                                      </p:cBhvr>
                                      <p:to>
                                        <p:strVal val="visible"/>
                                      </p:to>
                                    </p:set>
                                    <p:animEffect transition="in" filter="wipe(left)">
                                      <p:cBhvr>
                                        <p:cTn id="41" dur="500"/>
                                        <p:tgtEl>
                                          <p:spTgt spid="82"/>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wipe(left)">
                                      <p:cBhvr>
                                        <p:cTn id="45" dur="400"/>
                                        <p:tgtEl>
                                          <p:spTgt spid="71"/>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76"/>
                                        </p:tgtEl>
                                        <p:attrNameLst>
                                          <p:attrName>style.visibility</p:attrName>
                                        </p:attrNameLst>
                                      </p:cBhvr>
                                      <p:to>
                                        <p:strVal val="visible"/>
                                      </p:to>
                                    </p:set>
                                    <p:animEffect transition="in" filter="fade">
                                      <p:cBhvr>
                                        <p:cTn id="50" dur="500"/>
                                        <p:tgtEl>
                                          <p:spTgt spid="76"/>
                                        </p:tgtEl>
                                      </p:cBhvr>
                                    </p:animEffect>
                                  </p:childTnLst>
                                </p:cTn>
                              </p:par>
                            </p:childTnLst>
                          </p:cTn>
                        </p:par>
                        <p:par>
                          <p:cTn id="51" fill="hold">
                            <p:stCondLst>
                              <p:cond delay="500"/>
                            </p:stCondLst>
                            <p:childTnLst>
                              <p:par>
                                <p:cTn id="52" presetID="17" presetClass="entr" presetSubtype="1" fill="hold" grpId="0" nodeType="afterEffect">
                                  <p:stCondLst>
                                    <p:cond delay="0"/>
                                  </p:stCondLst>
                                  <p:iterate type="lt">
                                    <p:tmPct val="40000"/>
                                  </p:iterate>
                                  <p:childTnLst>
                                    <p:set>
                                      <p:cBhvr>
                                        <p:cTn id="53" dur="1" fill="hold">
                                          <p:stCondLst>
                                            <p:cond delay="0"/>
                                          </p:stCondLst>
                                        </p:cTn>
                                        <p:tgtEl>
                                          <p:spTgt spid="85"/>
                                        </p:tgtEl>
                                        <p:attrNameLst>
                                          <p:attrName>style.visibility</p:attrName>
                                        </p:attrNameLst>
                                      </p:cBhvr>
                                      <p:to>
                                        <p:strVal val="visible"/>
                                      </p:to>
                                    </p:set>
                                    <p:anim calcmode="lin" valueType="num">
                                      <p:cBhvr>
                                        <p:cTn id="54" dur="250" fill="hold"/>
                                        <p:tgtEl>
                                          <p:spTgt spid="85"/>
                                        </p:tgtEl>
                                        <p:attrNameLst>
                                          <p:attrName>ppt_x</p:attrName>
                                        </p:attrNameLst>
                                      </p:cBhvr>
                                      <p:tavLst>
                                        <p:tav tm="0">
                                          <p:val>
                                            <p:strVal val="#ppt_x"/>
                                          </p:val>
                                        </p:tav>
                                        <p:tav tm="100000">
                                          <p:val>
                                            <p:strVal val="#ppt_x"/>
                                          </p:val>
                                        </p:tav>
                                      </p:tavLst>
                                    </p:anim>
                                    <p:anim calcmode="lin" valueType="num">
                                      <p:cBhvr>
                                        <p:cTn id="55" dur="250" fill="hold"/>
                                        <p:tgtEl>
                                          <p:spTgt spid="85"/>
                                        </p:tgtEl>
                                        <p:attrNameLst>
                                          <p:attrName>ppt_y</p:attrName>
                                        </p:attrNameLst>
                                      </p:cBhvr>
                                      <p:tavLst>
                                        <p:tav tm="0">
                                          <p:val>
                                            <p:strVal val="#ppt_y-#ppt_h/2"/>
                                          </p:val>
                                        </p:tav>
                                        <p:tav tm="100000">
                                          <p:val>
                                            <p:strVal val="#ppt_y"/>
                                          </p:val>
                                        </p:tav>
                                      </p:tavLst>
                                    </p:anim>
                                    <p:anim calcmode="lin" valueType="num">
                                      <p:cBhvr>
                                        <p:cTn id="56" dur="250" fill="hold"/>
                                        <p:tgtEl>
                                          <p:spTgt spid="85"/>
                                        </p:tgtEl>
                                        <p:attrNameLst>
                                          <p:attrName>ppt_w</p:attrName>
                                        </p:attrNameLst>
                                      </p:cBhvr>
                                      <p:tavLst>
                                        <p:tav tm="0">
                                          <p:val>
                                            <p:strVal val="#ppt_w"/>
                                          </p:val>
                                        </p:tav>
                                        <p:tav tm="100000">
                                          <p:val>
                                            <p:strVal val="#ppt_w"/>
                                          </p:val>
                                        </p:tav>
                                      </p:tavLst>
                                    </p:anim>
                                    <p:anim calcmode="lin" valueType="num">
                                      <p:cBhvr>
                                        <p:cTn id="57" dur="250" fill="hold"/>
                                        <p:tgtEl>
                                          <p:spTgt spid="85"/>
                                        </p:tgtEl>
                                        <p:attrNameLst>
                                          <p:attrName>ppt_h</p:attrName>
                                        </p:attrNameLst>
                                      </p:cBhvr>
                                      <p:tavLst>
                                        <p:tav tm="0">
                                          <p:val>
                                            <p:fltVal val="0"/>
                                          </p:val>
                                        </p:tav>
                                        <p:tav tm="100000">
                                          <p:val>
                                            <p:strVal val="#ppt_h"/>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wipe(left)">
                                      <p:cBhvr>
                                        <p:cTn id="62" dur="500"/>
                                        <p:tgtEl>
                                          <p:spTgt spid="84"/>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72"/>
                                        </p:tgtEl>
                                        <p:attrNameLst>
                                          <p:attrName>style.visibility</p:attrName>
                                        </p:attrNameLst>
                                      </p:cBhvr>
                                      <p:to>
                                        <p:strVal val="visible"/>
                                      </p:to>
                                    </p:set>
                                    <p:animEffect transition="in" filter="wipe(left)">
                                      <p:cBhvr>
                                        <p:cTn id="66" dur="400"/>
                                        <p:tgtEl>
                                          <p:spTgt spid="72"/>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9"/>
                                        </p:tgtEl>
                                        <p:attrNameLst>
                                          <p:attrName>style.visibility</p:attrName>
                                        </p:attrNameLst>
                                      </p:cBhvr>
                                      <p:to>
                                        <p:strVal val="visible"/>
                                      </p:to>
                                    </p:set>
                                    <p:animEffect transition="in" filter="fade">
                                      <p:cBhvr>
                                        <p:cTn id="71" dur="500"/>
                                        <p:tgtEl>
                                          <p:spTgt spid="79"/>
                                        </p:tgtEl>
                                      </p:cBhvr>
                                    </p:animEffect>
                                  </p:childTnLst>
                                </p:cTn>
                              </p:par>
                            </p:childTnLst>
                          </p:cTn>
                        </p:par>
                        <p:par>
                          <p:cTn id="72" fill="hold">
                            <p:stCondLst>
                              <p:cond delay="500"/>
                            </p:stCondLst>
                            <p:childTnLst>
                              <p:par>
                                <p:cTn id="73" presetID="17" presetClass="entr" presetSubtype="1" fill="hold" grpId="0" nodeType="afterEffect">
                                  <p:stCondLst>
                                    <p:cond delay="0"/>
                                  </p:stCondLst>
                                  <p:iterate type="lt">
                                    <p:tmPct val="40000"/>
                                  </p:iterate>
                                  <p:childTnLst>
                                    <p:set>
                                      <p:cBhvr>
                                        <p:cTn id="74" dur="1" fill="hold">
                                          <p:stCondLst>
                                            <p:cond delay="0"/>
                                          </p:stCondLst>
                                        </p:cTn>
                                        <p:tgtEl>
                                          <p:spTgt spid="87"/>
                                        </p:tgtEl>
                                        <p:attrNameLst>
                                          <p:attrName>style.visibility</p:attrName>
                                        </p:attrNameLst>
                                      </p:cBhvr>
                                      <p:to>
                                        <p:strVal val="visible"/>
                                      </p:to>
                                    </p:set>
                                    <p:anim calcmode="lin" valueType="num">
                                      <p:cBhvr>
                                        <p:cTn id="75" dur="250" fill="hold"/>
                                        <p:tgtEl>
                                          <p:spTgt spid="87"/>
                                        </p:tgtEl>
                                        <p:attrNameLst>
                                          <p:attrName>ppt_x</p:attrName>
                                        </p:attrNameLst>
                                      </p:cBhvr>
                                      <p:tavLst>
                                        <p:tav tm="0">
                                          <p:val>
                                            <p:strVal val="#ppt_x"/>
                                          </p:val>
                                        </p:tav>
                                        <p:tav tm="100000">
                                          <p:val>
                                            <p:strVal val="#ppt_x"/>
                                          </p:val>
                                        </p:tav>
                                      </p:tavLst>
                                    </p:anim>
                                    <p:anim calcmode="lin" valueType="num">
                                      <p:cBhvr>
                                        <p:cTn id="76" dur="250" fill="hold"/>
                                        <p:tgtEl>
                                          <p:spTgt spid="87"/>
                                        </p:tgtEl>
                                        <p:attrNameLst>
                                          <p:attrName>ppt_y</p:attrName>
                                        </p:attrNameLst>
                                      </p:cBhvr>
                                      <p:tavLst>
                                        <p:tav tm="0">
                                          <p:val>
                                            <p:strVal val="#ppt_y-#ppt_h/2"/>
                                          </p:val>
                                        </p:tav>
                                        <p:tav tm="100000">
                                          <p:val>
                                            <p:strVal val="#ppt_y"/>
                                          </p:val>
                                        </p:tav>
                                      </p:tavLst>
                                    </p:anim>
                                    <p:anim calcmode="lin" valueType="num">
                                      <p:cBhvr>
                                        <p:cTn id="77" dur="250" fill="hold"/>
                                        <p:tgtEl>
                                          <p:spTgt spid="87"/>
                                        </p:tgtEl>
                                        <p:attrNameLst>
                                          <p:attrName>ppt_w</p:attrName>
                                        </p:attrNameLst>
                                      </p:cBhvr>
                                      <p:tavLst>
                                        <p:tav tm="0">
                                          <p:val>
                                            <p:strVal val="#ppt_w"/>
                                          </p:val>
                                        </p:tav>
                                        <p:tav tm="100000">
                                          <p:val>
                                            <p:strVal val="#ppt_w"/>
                                          </p:val>
                                        </p:tav>
                                      </p:tavLst>
                                    </p:anim>
                                    <p:anim calcmode="lin" valueType="num">
                                      <p:cBhvr>
                                        <p:cTn id="78" dur="250" fill="hold"/>
                                        <p:tgtEl>
                                          <p:spTgt spid="87"/>
                                        </p:tgtEl>
                                        <p:attrNameLst>
                                          <p:attrName>ppt_h</p:attrName>
                                        </p:attrNameLst>
                                      </p:cBhvr>
                                      <p:tavLst>
                                        <p:tav tm="0">
                                          <p:val>
                                            <p:fltVal val="0"/>
                                          </p:val>
                                        </p:tav>
                                        <p:tav tm="100000">
                                          <p:val>
                                            <p:strVal val="#ppt_h"/>
                                          </p:val>
                                        </p:tav>
                                      </p:tavLst>
                                    </p:anim>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86"/>
                                        </p:tgtEl>
                                        <p:attrNameLst>
                                          <p:attrName>style.visibility</p:attrName>
                                        </p:attrNameLst>
                                      </p:cBhvr>
                                      <p:to>
                                        <p:strVal val="visible"/>
                                      </p:to>
                                    </p:set>
                                    <p:animEffect transition="in" filter="wipe(left)">
                                      <p:cBhvr>
                                        <p:cTn id="83"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8" grpId="0" animBg="1"/>
      <p:bldP spid="82" grpId="0"/>
      <p:bldP spid="83" grpId="0"/>
      <p:bldP spid="84" grpId="0"/>
      <p:bldP spid="85" grpId="0"/>
      <p:bldP spid="86" grpId="0"/>
      <p:bldP spid="8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a2">
            <a:extLst>
              <a:ext uri="{FF2B5EF4-FFF2-40B4-BE49-F238E27FC236}">
                <a16:creationId xmlns:a16="http://schemas.microsoft.com/office/drawing/2014/main" id="{7811827E-B68A-4BAD-A2A9-D89549C62A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BD051B51-CBF5-429A-AFA2-F486D9C89706}"/>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解决途径</a:t>
            </a:r>
            <a:endParaRPr lang="zh-CN" altLang="en-US" sz="1600" b="1" dirty="0">
              <a:solidFill>
                <a:srgbClr val="FFFF00"/>
              </a:solidFill>
              <a:latin typeface="+mn-lt"/>
              <a:ea typeface="+mn-ea"/>
              <a:cs typeface="+mn-ea"/>
              <a:sym typeface="+mn-lt"/>
            </a:endParaRPr>
          </a:p>
        </p:txBody>
      </p:sp>
      <p:pic>
        <p:nvPicPr>
          <p:cNvPr id="69" name="图片 68">
            <a:extLst>
              <a:ext uri="{FF2B5EF4-FFF2-40B4-BE49-F238E27FC236}">
                <a16:creationId xmlns:a16="http://schemas.microsoft.com/office/drawing/2014/main" id="{52C0D564-7C06-419C-BADE-3303BB413F1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126" y="3151863"/>
            <a:ext cx="993524" cy="1397144"/>
          </a:xfrm>
          <a:prstGeom prst="rect">
            <a:avLst/>
          </a:prstGeom>
        </p:spPr>
      </p:pic>
      <p:sp>
        <p:nvSpPr>
          <p:cNvPr id="83" name="矩形 82">
            <a:extLst>
              <a:ext uri="{FF2B5EF4-FFF2-40B4-BE49-F238E27FC236}">
                <a16:creationId xmlns:a16="http://schemas.microsoft.com/office/drawing/2014/main" id="{54F90B74-8D97-44F9-8C6B-215B27ABE186}"/>
              </a:ext>
            </a:extLst>
          </p:cNvPr>
          <p:cNvSpPr/>
          <p:nvPr/>
        </p:nvSpPr>
        <p:spPr bwMode="auto">
          <a:xfrm>
            <a:off x="3779912" y="5293148"/>
            <a:ext cx="1834881" cy="420564"/>
          </a:xfrm>
          <a:prstGeom prst="rect">
            <a:avLst/>
          </a:prstGeom>
        </p:spPr>
        <p:txBody>
          <a:bodyPr wrap="square">
            <a:spAutoFit/>
          </a:bodyPr>
          <a:lstStyle/>
          <a:p>
            <a:pPr defTabSz="1219170">
              <a:defRPr/>
            </a:pPr>
            <a:r>
              <a:rPr lang="en-US" altLang="zh-CN" sz="2133" dirty="0">
                <a:solidFill>
                  <a:prstClr val="black">
                    <a:lumMod val="75000"/>
                    <a:lumOff val="25000"/>
                  </a:prstClr>
                </a:solidFill>
                <a:latin typeface="微软雅黑" panose="020B0503020204020204" pitchFamily="34" charset="-122"/>
                <a:ea typeface="微软雅黑" panose="020B0503020204020204" pitchFamily="34" charset="-122"/>
              </a:rPr>
              <a:t>UAV</a:t>
            </a:r>
            <a:r>
              <a:rPr lang="zh-CN" altLang="en-US" sz="2133" dirty="0">
                <a:solidFill>
                  <a:prstClr val="black">
                    <a:lumMod val="75000"/>
                    <a:lumOff val="25000"/>
                  </a:prstClr>
                </a:solidFill>
                <a:latin typeface="微软雅黑" panose="020B0503020204020204" pitchFamily="34" charset="-122"/>
                <a:ea typeface="微软雅黑" panose="020B0503020204020204" pitchFamily="34" charset="-122"/>
              </a:rPr>
              <a:t>网络</a:t>
            </a:r>
          </a:p>
        </p:txBody>
      </p:sp>
      <p:sp>
        <p:nvSpPr>
          <p:cNvPr id="86" name="TextBox 20">
            <a:extLst>
              <a:ext uri="{FF2B5EF4-FFF2-40B4-BE49-F238E27FC236}">
                <a16:creationId xmlns:a16="http://schemas.microsoft.com/office/drawing/2014/main" id="{B46C6AD4-1326-47BF-9EBE-33F184129D80}"/>
              </a:ext>
            </a:extLst>
          </p:cNvPr>
          <p:cNvSpPr txBox="1"/>
          <p:nvPr/>
        </p:nvSpPr>
        <p:spPr bwMode="auto">
          <a:xfrm>
            <a:off x="467544" y="5830732"/>
            <a:ext cx="8208912" cy="787523"/>
          </a:xfrm>
          <a:prstGeom prst="rect">
            <a:avLst/>
          </a:prstGeom>
          <a:noFill/>
        </p:spPr>
        <p:txBody>
          <a:bodyPr wrap="square">
            <a:spAutoFit/>
          </a:bodyPr>
          <a:lstStyle/>
          <a:p>
            <a:pPr indent="457200" defTabSz="1219170">
              <a:lnSpc>
                <a:spcPct val="150000"/>
              </a:lnSpc>
            </a:pPr>
            <a:r>
              <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rPr>
              <a:t>UAV</a:t>
            </a: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本身具备灵活性高的特点，可以根据网络需求动态调整自身位置和传输模式，而协同工作的</a:t>
            </a:r>
            <a:r>
              <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rPr>
              <a:t>UAV</a:t>
            </a: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网络更能弥补单</a:t>
            </a:r>
            <a:r>
              <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rPr>
              <a:t>UAV</a:t>
            </a:r>
            <a:r>
              <a:rPr lang="zh-CN" altLang="en-US" sz="1600" dirty="0">
                <a:solidFill>
                  <a:prstClr val="black">
                    <a:lumMod val="95000"/>
                    <a:lumOff val="5000"/>
                  </a:prstClr>
                </a:solidFill>
                <a:latin typeface="微软雅黑" panose="020B0503020204020204" pitchFamily="34" charset="-122"/>
                <a:ea typeface="微软雅黑" panose="020B0503020204020204" pitchFamily="34" charset="-122"/>
              </a:rPr>
              <a:t>在自身硬件性能和通信能力方面的不足。</a:t>
            </a:r>
            <a:endParaRPr lang="en-US" altLang="zh-CN" sz="1600" dirty="0">
              <a:solidFill>
                <a:prstClr val="black">
                  <a:lumMod val="95000"/>
                  <a:lumOff val="5000"/>
                </a:prstClr>
              </a:solidFill>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4A23CBA-F0D0-4EF0-AA88-4E0C4DA07CD0}"/>
              </a:ext>
            </a:extLst>
          </p:cNvPr>
          <p:cNvPicPr>
            <a:picLocks noChangeAspect="1"/>
          </p:cNvPicPr>
          <p:nvPr/>
        </p:nvPicPr>
        <p:blipFill>
          <a:blip r:embed="rId5"/>
          <a:stretch>
            <a:fillRect/>
          </a:stretch>
        </p:blipFill>
        <p:spPr>
          <a:xfrm>
            <a:off x="1214395" y="1330846"/>
            <a:ext cx="6715210" cy="3859024"/>
          </a:xfrm>
          <a:prstGeom prst="rect">
            <a:avLst/>
          </a:prstGeom>
        </p:spPr>
      </p:pic>
    </p:spTree>
    <p:extLst>
      <p:ext uri="{BB962C8B-B14F-4D97-AF65-F5344CB8AC3E}">
        <p14:creationId xmlns:p14="http://schemas.microsoft.com/office/powerpoint/2010/main" val="343017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a2">
            <a:extLst>
              <a:ext uri="{FF2B5EF4-FFF2-40B4-BE49-F238E27FC236}">
                <a16:creationId xmlns:a16="http://schemas.microsoft.com/office/drawing/2014/main" id="{50F3059D-D80C-4B73-8F4B-05478ADBC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C1634095-D17E-4AA4-8C29-2711581C84FD}"/>
              </a:ext>
            </a:extLst>
          </p:cNvPr>
          <p:cNvSpPr txBox="1">
            <a:spLocks noChangeArrowheads="1"/>
          </p:cNvSpPr>
          <p:nvPr/>
        </p:nvSpPr>
        <p:spPr bwMode="auto">
          <a:xfrm>
            <a:off x="5219700" y="115888"/>
            <a:ext cx="389890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en-US" altLang="zh-CN" sz="3600" b="1" dirty="0">
                <a:solidFill>
                  <a:srgbClr val="FFFF00"/>
                </a:solidFill>
                <a:latin typeface="+mn-lt"/>
                <a:ea typeface="+mn-ea"/>
                <a:cs typeface="+mn-ea"/>
                <a:sym typeface="+mn-lt"/>
              </a:rPr>
              <a:t>UAV</a:t>
            </a:r>
            <a:r>
              <a:rPr lang="zh-CN" altLang="en-US" sz="3600" b="1" dirty="0">
                <a:solidFill>
                  <a:srgbClr val="FFFF00"/>
                </a:solidFill>
                <a:latin typeface="+mn-lt"/>
                <a:ea typeface="+mn-ea"/>
                <a:cs typeface="+mn-ea"/>
                <a:sym typeface="+mn-lt"/>
              </a:rPr>
              <a:t>网络的优势</a:t>
            </a:r>
            <a:endParaRPr lang="zh-CN" altLang="en-US" sz="1600" b="1" dirty="0">
              <a:solidFill>
                <a:srgbClr val="FFFF00"/>
              </a:solidFill>
              <a:latin typeface="+mn-lt"/>
              <a:ea typeface="+mn-ea"/>
              <a:cs typeface="+mn-ea"/>
              <a:sym typeface="+mn-lt"/>
            </a:endParaRPr>
          </a:p>
        </p:txBody>
      </p:sp>
      <p:sp>
        <p:nvSpPr>
          <p:cNvPr id="29700" name="文本框 7">
            <a:extLst>
              <a:ext uri="{FF2B5EF4-FFF2-40B4-BE49-F238E27FC236}">
                <a16:creationId xmlns:a16="http://schemas.microsoft.com/office/drawing/2014/main" id="{8DD3D3E6-2FE3-4AD6-A0FC-68A26B64F0F0}"/>
              </a:ext>
            </a:extLst>
          </p:cNvPr>
          <p:cNvSpPr txBox="1">
            <a:spLocks noChangeArrowheads="1"/>
          </p:cNvSpPr>
          <p:nvPr/>
        </p:nvSpPr>
        <p:spPr bwMode="auto">
          <a:xfrm>
            <a:off x="6516216" y="3467066"/>
            <a:ext cx="16557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1600" dirty="0">
                <a:latin typeface="+mn-lt"/>
                <a:ea typeface="+mn-ea"/>
                <a:cs typeface="+mn-ea"/>
                <a:sym typeface="+mn-lt"/>
              </a:rPr>
              <a:t>地形监测</a:t>
            </a:r>
          </a:p>
        </p:txBody>
      </p:sp>
      <p:sp>
        <p:nvSpPr>
          <p:cNvPr id="29701" name="文本框 10">
            <a:extLst>
              <a:ext uri="{FF2B5EF4-FFF2-40B4-BE49-F238E27FC236}">
                <a16:creationId xmlns:a16="http://schemas.microsoft.com/office/drawing/2014/main" id="{10612846-95AA-437F-8458-365500D04447}"/>
              </a:ext>
            </a:extLst>
          </p:cNvPr>
          <p:cNvSpPr txBox="1">
            <a:spLocks noChangeArrowheads="1"/>
          </p:cNvSpPr>
          <p:nvPr/>
        </p:nvSpPr>
        <p:spPr bwMode="auto">
          <a:xfrm>
            <a:off x="1635125" y="5668545"/>
            <a:ext cx="1655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1600" dirty="0">
                <a:latin typeface="+mn-lt"/>
                <a:ea typeface="+mn-ea"/>
                <a:cs typeface="+mn-ea"/>
                <a:sym typeface="+mn-lt"/>
              </a:rPr>
              <a:t>军事行动</a:t>
            </a:r>
          </a:p>
        </p:txBody>
      </p:sp>
      <p:sp>
        <p:nvSpPr>
          <p:cNvPr id="29702" name="文本框 11">
            <a:extLst>
              <a:ext uri="{FF2B5EF4-FFF2-40B4-BE49-F238E27FC236}">
                <a16:creationId xmlns:a16="http://schemas.microsoft.com/office/drawing/2014/main" id="{B016A043-101E-4AFD-B6F5-7A9688672CB5}"/>
              </a:ext>
            </a:extLst>
          </p:cNvPr>
          <p:cNvSpPr txBox="1">
            <a:spLocks noChangeArrowheads="1"/>
          </p:cNvSpPr>
          <p:nvPr/>
        </p:nvSpPr>
        <p:spPr bwMode="auto">
          <a:xfrm>
            <a:off x="6309520" y="5668545"/>
            <a:ext cx="1655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1600" dirty="0">
                <a:latin typeface="+mn-lt"/>
                <a:ea typeface="+mn-ea"/>
                <a:cs typeface="+mn-ea"/>
                <a:sym typeface="+mn-lt"/>
              </a:rPr>
              <a:t>地面网络增强</a:t>
            </a:r>
          </a:p>
        </p:txBody>
      </p:sp>
      <p:sp>
        <p:nvSpPr>
          <p:cNvPr id="29703" name="文本框 12">
            <a:extLst>
              <a:ext uri="{FF2B5EF4-FFF2-40B4-BE49-F238E27FC236}">
                <a16:creationId xmlns:a16="http://schemas.microsoft.com/office/drawing/2014/main" id="{CE3A520F-3758-452A-85B2-524E744B269B}"/>
              </a:ext>
            </a:extLst>
          </p:cNvPr>
          <p:cNvSpPr txBox="1">
            <a:spLocks noChangeArrowheads="1"/>
          </p:cNvSpPr>
          <p:nvPr/>
        </p:nvSpPr>
        <p:spPr bwMode="auto">
          <a:xfrm>
            <a:off x="385763" y="6007100"/>
            <a:ext cx="824071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457200">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1800" dirty="0">
                <a:latin typeface="+mn-lt"/>
                <a:ea typeface="+mn-ea"/>
                <a:cs typeface="+mn-ea"/>
                <a:sym typeface="+mn-lt"/>
              </a:rPr>
              <a:t>但是，无人机续航时间较短，导致了整体网络动态性高；如何高效利用其有限但宝贵的资源成为主要难点。</a:t>
            </a:r>
          </a:p>
        </p:txBody>
      </p:sp>
      <p:sp>
        <p:nvSpPr>
          <p:cNvPr id="29704" name="文本框 13">
            <a:extLst>
              <a:ext uri="{FF2B5EF4-FFF2-40B4-BE49-F238E27FC236}">
                <a16:creationId xmlns:a16="http://schemas.microsoft.com/office/drawing/2014/main" id="{CA7D686B-D35F-4867-AF73-A9CECCFABEF2}"/>
              </a:ext>
            </a:extLst>
          </p:cNvPr>
          <p:cNvSpPr txBox="1">
            <a:spLocks noChangeArrowheads="1"/>
          </p:cNvSpPr>
          <p:nvPr/>
        </p:nvSpPr>
        <p:spPr bwMode="auto">
          <a:xfrm>
            <a:off x="452437" y="893762"/>
            <a:ext cx="82391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indent="457200">
              <a:lnSpc>
                <a:spcPct val="100000"/>
              </a:lnSpc>
              <a:spcBef>
                <a:spcPct val="0"/>
              </a:spcBef>
              <a:buFontTx/>
              <a:buNone/>
            </a:pPr>
            <a:r>
              <a:rPr lang="zh-CN" altLang="en-US" sz="1600" dirty="0">
                <a:latin typeface="+mn-lt"/>
                <a:ea typeface="+mn-ea"/>
                <a:cs typeface="+mn-ea"/>
                <a:sym typeface="+mn-lt"/>
              </a:rPr>
              <a:t>无人机突破了地面条件的限制，提升网络覆盖范围的同时，给传统网络带来了灵活性和可扩展性。除此之外，无人机能够根据区域障碍物情况动态调整位置，以达到最优通信环境，弥补了低轨卫星相对固定的轨道设置</a:t>
            </a:r>
          </a:p>
        </p:txBody>
      </p:sp>
      <p:grpSp>
        <p:nvGrpSpPr>
          <p:cNvPr id="29705" name="组合 1">
            <a:extLst>
              <a:ext uri="{FF2B5EF4-FFF2-40B4-BE49-F238E27FC236}">
                <a16:creationId xmlns:a16="http://schemas.microsoft.com/office/drawing/2014/main" id="{4F31466E-119D-43CC-B71C-716C1A21ECF6}"/>
              </a:ext>
            </a:extLst>
          </p:cNvPr>
          <p:cNvGrpSpPr>
            <a:grpSpLocks/>
          </p:cNvGrpSpPr>
          <p:nvPr/>
        </p:nvGrpSpPr>
        <p:grpSpPr bwMode="auto">
          <a:xfrm>
            <a:off x="766613" y="1705943"/>
            <a:ext cx="2843213" cy="2091888"/>
            <a:chOff x="695251" y="1236662"/>
            <a:chExt cx="2844000" cy="2091888"/>
          </a:xfrm>
        </p:grpSpPr>
        <p:sp>
          <p:nvSpPr>
            <p:cNvPr id="29709" name="文本框 3">
              <a:extLst>
                <a:ext uri="{FF2B5EF4-FFF2-40B4-BE49-F238E27FC236}">
                  <a16:creationId xmlns:a16="http://schemas.microsoft.com/office/drawing/2014/main" id="{9769B7CF-D224-46DE-A71C-2CC9FC18757D}"/>
                </a:ext>
              </a:extLst>
            </p:cNvPr>
            <p:cNvSpPr txBox="1">
              <a:spLocks noChangeArrowheads="1"/>
            </p:cNvSpPr>
            <p:nvPr/>
          </p:nvSpPr>
          <p:spPr bwMode="auto">
            <a:xfrm>
              <a:off x="1303809" y="2989996"/>
              <a:ext cx="165576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1600" dirty="0">
                  <a:latin typeface="+mn-lt"/>
                  <a:ea typeface="+mn-ea"/>
                  <a:cs typeface="+mn-ea"/>
                  <a:sym typeface="+mn-lt"/>
                </a:rPr>
                <a:t>自然灾害救援</a:t>
              </a:r>
            </a:p>
          </p:txBody>
        </p:sp>
        <p:pic>
          <p:nvPicPr>
            <p:cNvPr id="29710" name="图片 14">
              <a:extLst>
                <a:ext uri="{FF2B5EF4-FFF2-40B4-BE49-F238E27FC236}">
                  <a16:creationId xmlns:a16="http://schemas.microsoft.com/office/drawing/2014/main" id="{0E4ABE63-A4C3-4BBB-BA27-4D8347E62CAA}"/>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5251" y="1236662"/>
              <a:ext cx="2844000" cy="17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9706" name="图片 15">
            <a:extLst>
              <a:ext uri="{FF2B5EF4-FFF2-40B4-BE49-F238E27FC236}">
                <a16:creationId xmlns:a16="http://schemas.microsoft.com/office/drawing/2014/main" id="{0AEAC628-4996-4EF7-919D-99F4AE99A08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9737" y="3910013"/>
            <a:ext cx="2843213"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7" name="图片 25">
            <a:extLst>
              <a:ext uri="{FF2B5EF4-FFF2-40B4-BE49-F238E27FC236}">
                <a16:creationId xmlns:a16="http://schemas.microsoft.com/office/drawing/2014/main" id="{C8C1A709-6675-4AC0-8DCF-D7C0E12A1EB6}"/>
              </a:ext>
            </a:extLst>
          </p:cNvPr>
          <p:cNvPicPr preferRelativeResize="0">
            <a:picLocks/>
          </p:cNvPicPr>
          <p:nvPr/>
        </p:nvPicPr>
        <p:blipFill>
          <a:blip r:embed="rId6">
            <a:extLst>
              <a:ext uri="{28A0092B-C50C-407E-A947-70E740481C1C}">
                <a14:useLocalDpi xmlns:a14="http://schemas.microsoft.com/office/drawing/2010/main" val="0"/>
              </a:ext>
            </a:extLst>
          </a:blip>
          <a:srcRect/>
          <a:stretch>
            <a:fillRect/>
          </a:stretch>
        </p:blipFill>
        <p:spPr bwMode="auto">
          <a:xfrm>
            <a:off x="5470376" y="1705943"/>
            <a:ext cx="2844800" cy="176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8" name="图片 49">
            <a:extLst>
              <a:ext uri="{FF2B5EF4-FFF2-40B4-BE49-F238E27FC236}">
                <a16:creationId xmlns:a16="http://schemas.microsoft.com/office/drawing/2014/main" id="{F9666519-2D36-4443-952F-543F66D25196}"/>
              </a:ext>
            </a:extLst>
          </p:cNvPr>
          <p:cNvPicPr preferRelativeResize="0">
            <a:picLocks/>
          </p:cNvPicPr>
          <p:nvPr/>
        </p:nvPicPr>
        <p:blipFill>
          <a:blip r:embed="rId7">
            <a:extLst>
              <a:ext uri="{28A0092B-C50C-407E-A947-70E740481C1C}">
                <a14:useLocalDpi xmlns:a14="http://schemas.microsoft.com/office/drawing/2010/main" val="0"/>
              </a:ext>
            </a:extLst>
          </a:blip>
          <a:srcRect/>
          <a:stretch>
            <a:fillRect/>
          </a:stretch>
        </p:blipFill>
        <p:spPr bwMode="auto">
          <a:xfrm>
            <a:off x="781050" y="3910013"/>
            <a:ext cx="2843213" cy="176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4" descr="a2">
            <a:extLst>
              <a:ext uri="{FF2B5EF4-FFF2-40B4-BE49-F238E27FC236}">
                <a16:creationId xmlns:a16="http://schemas.microsoft.com/office/drawing/2014/main" id="{50F3059D-D80C-4B73-8F4B-05478ADBC9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Rectangle 2">
            <a:extLst>
              <a:ext uri="{FF2B5EF4-FFF2-40B4-BE49-F238E27FC236}">
                <a16:creationId xmlns:a16="http://schemas.microsoft.com/office/drawing/2014/main" id="{C1634095-D17E-4AA4-8C29-2711581C84FD}"/>
              </a:ext>
            </a:extLst>
          </p:cNvPr>
          <p:cNvSpPr txBox="1">
            <a:spLocks noChangeArrowheads="1"/>
          </p:cNvSpPr>
          <p:nvPr/>
        </p:nvSpPr>
        <p:spPr bwMode="auto">
          <a:xfrm>
            <a:off x="4211960" y="115888"/>
            <a:ext cx="4906640" cy="444500"/>
          </a:xfrm>
          <a:prstGeom prst="rect">
            <a:avLst/>
          </a:prstGeom>
          <a:noFill/>
          <a:ln>
            <a:noFill/>
          </a:ln>
          <a:effectLst/>
        </p:spPr>
        <p:txBody>
          <a:bodyPr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等线"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等线"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等线"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等线" panose="02010600030101010101" pitchFamily="2" charset="-122"/>
              </a:defRPr>
            </a:lvl9pPr>
          </a:lstStyle>
          <a:p>
            <a:pPr algn="ctr" eaLnBrk="1" hangingPunct="1">
              <a:lnSpc>
                <a:spcPct val="100000"/>
              </a:lnSpc>
              <a:spcBef>
                <a:spcPct val="0"/>
              </a:spcBef>
              <a:buFontTx/>
              <a:buNone/>
              <a:defRPr/>
            </a:pPr>
            <a:r>
              <a:rPr lang="zh-CN" altLang="en-US" sz="3600" b="1" dirty="0">
                <a:solidFill>
                  <a:srgbClr val="FFFF00"/>
                </a:solidFill>
                <a:latin typeface="+mn-lt"/>
                <a:ea typeface="+mn-ea"/>
                <a:cs typeface="+mn-ea"/>
                <a:sym typeface="+mn-lt"/>
              </a:rPr>
              <a:t>空地协同按需服务系统</a:t>
            </a:r>
            <a:endParaRPr lang="zh-CN" altLang="en-US" sz="1600" b="1" dirty="0">
              <a:solidFill>
                <a:srgbClr val="FFFF00"/>
              </a:solidFill>
              <a:latin typeface="+mn-lt"/>
              <a:ea typeface="+mn-ea"/>
              <a:cs typeface="+mn-ea"/>
              <a:sym typeface="+mn-lt"/>
            </a:endParaRPr>
          </a:p>
        </p:txBody>
      </p:sp>
      <p:sp>
        <p:nvSpPr>
          <p:cNvPr id="17" name="文本框 3">
            <a:extLst>
              <a:ext uri="{FF2B5EF4-FFF2-40B4-BE49-F238E27FC236}">
                <a16:creationId xmlns:a16="http://schemas.microsoft.com/office/drawing/2014/main" id="{D4EC62F9-6511-443E-9A9C-B7626E74C00E}"/>
              </a:ext>
            </a:extLst>
          </p:cNvPr>
          <p:cNvSpPr txBox="1">
            <a:spLocks noChangeArrowheads="1"/>
          </p:cNvSpPr>
          <p:nvPr/>
        </p:nvSpPr>
        <p:spPr bwMode="auto">
          <a:xfrm>
            <a:off x="611560" y="1458509"/>
            <a:ext cx="460851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dirty="0">
                <a:latin typeface="+mn-lt"/>
                <a:ea typeface="+mn-ea"/>
                <a:cs typeface="+mn-ea"/>
                <a:sym typeface="+mn-lt"/>
              </a:rPr>
              <a:t>1. UAV Network </a:t>
            </a:r>
            <a:r>
              <a:rPr lang="zh-CN" altLang="en-US" sz="1800" dirty="0">
                <a:latin typeface="+mn-lt"/>
                <a:ea typeface="+mn-ea"/>
                <a:cs typeface="+mn-ea"/>
                <a:sym typeface="+mn-lt"/>
              </a:rPr>
              <a:t>（</a:t>
            </a:r>
            <a:r>
              <a:rPr lang="en-US" altLang="zh-CN" sz="1800" dirty="0">
                <a:latin typeface="+mn-lt"/>
                <a:ea typeface="+mn-ea"/>
                <a:cs typeface="+mn-ea"/>
                <a:sym typeface="+mn-lt"/>
              </a:rPr>
              <a:t>UAVN)</a:t>
            </a:r>
            <a:r>
              <a:rPr lang="zh-CN" altLang="en-US" sz="1800" dirty="0">
                <a:latin typeface="+mn-lt"/>
                <a:ea typeface="+mn-ea"/>
                <a:cs typeface="+mn-ea"/>
                <a:sym typeface="+mn-lt"/>
              </a:rPr>
              <a:t> 按需拓扑重构</a:t>
            </a:r>
          </a:p>
        </p:txBody>
      </p:sp>
      <p:sp>
        <p:nvSpPr>
          <p:cNvPr id="18" name="文本框 3">
            <a:extLst>
              <a:ext uri="{FF2B5EF4-FFF2-40B4-BE49-F238E27FC236}">
                <a16:creationId xmlns:a16="http://schemas.microsoft.com/office/drawing/2014/main" id="{205C94A4-EE79-400B-8658-B45A106E2C51}"/>
              </a:ext>
            </a:extLst>
          </p:cNvPr>
          <p:cNvSpPr txBox="1">
            <a:spLocks noChangeArrowheads="1"/>
          </p:cNvSpPr>
          <p:nvPr/>
        </p:nvSpPr>
        <p:spPr bwMode="auto">
          <a:xfrm>
            <a:off x="575574" y="3636576"/>
            <a:ext cx="648930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en-US" altLang="zh-CN" sz="1800" dirty="0">
                <a:latin typeface="+mn-lt"/>
                <a:ea typeface="+mn-ea"/>
                <a:cs typeface="+mn-ea"/>
                <a:sym typeface="+mn-lt"/>
              </a:rPr>
              <a:t>2. UAVN</a:t>
            </a:r>
            <a:r>
              <a:rPr lang="zh-CN" altLang="en-US" sz="1800" dirty="0">
                <a:latin typeface="+mn-lt"/>
                <a:ea typeface="+mn-ea"/>
                <a:cs typeface="+mn-ea"/>
                <a:sym typeface="+mn-lt"/>
              </a:rPr>
              <a:t>中的路由、</a:t>
            </a:r>
            <a:r>
              <a:rPr lang="en-US" altLang="zh-CN" sz="1800" dirty="0">
                <a:latin typeface="+mn-lt"/>
                <a:ea typeface="+mn-ea"/>
                <a:cs typeface="+mn-ea"/>
                <a:sym typeface="+mn-lt"/>
              </a:rPr>
              <a:t>MAC</a:t>
            </a:r>
            <a:r>
              <a:rPr lang="zh-CN" altLang="en-US" sz="1800" dirty="0">
                <a:latin typeface="+mn-lt"/>
                <a:ea typeface="+mn-ea"/>
                <a:cs typeface="+mn-ea"/>
                <a:sym typeface="+mn-lt"/>
              </a:rPr>
              <a:t>机制设计与多服务耦合 </a:t>
            </a:r>
            <a:r>
              <a:rPr lang="en-US" altLang="zh-CN" sz="1800" dirty="0">
                <a:latin typeface="+mn-lt"/>
                <a:ea typeface="+mn-ea"/>
                <a:cs typeface="+mn-ea"/>
                <a:sym typeface="+mn-lt"/>
              </a:rPr>
              <a:t>(</a:t>
            </a:r>
            <a:r>
              <a:rPr lang="zh-CN" altLang="en-US" sz="1800" dirty="0">
                <a:latin typeface="+mn-lt"/>
                <a:ea typeface="+mn-ea"/>
                <a:cs typeface="+mn-ea"/>
                <a:sym typeface="+mn-lt"/>
              </a:rPr>
              <a:t>主要是</a:t>
            </a:r>
            <a:r>
              <a:rPr lang="en-US" altLang="zh-CN" sz="1800" dirty="0">
                <a:latin typeface="+mn-lt"/>
                <a:ea typeface="+mn-ea"/>
                <a:cs typeface="+mn-ea"/>
                <a:sym typeface="+mn-lt"/>
              </a:rPr>
              <a:t>SFC)</a:t>
            </a:r>
            <a:endParaRPr lang="zh-CN" altLang="en-US" sz="1800" dirty="0">
              <a:latin typeface="+mn-lt"/>
              <a:ea typeface="+mn-ea"/>
              <a:cs typeface="+mn-ea"/>
              <a:sym typeface="+mn-lt"/>
            </a:endParaRPr>
          </a:p>
        </p:txBody>
      </p:sp>
      <p:sp>
        <p:nvSpPr>
          <p:cNvPr id="20" name="文本框 3">
            <a:extLst>
              <a:ext uri="{FF2B5EF4-FFF2-40B4-BE49-F238E27FC236}">
                <a16:creationId xmlns:a16="http://schemas.microsoft.com/office/drawing/2014/main" id="{918D245A-A601-4513-9B8F-9EAC8BEDB419}"/>
              </a:ext>
            </a:extLst>
          </p:cNvPr>
          <p:cNvSpPr txBox="1">
            <a:spLocks noChangeArrowheads="1"/>
          </p:cNvSpPr>
          <p:nvPr/>
        </p:nvSpPr>
        <p:spPr bwMode="auto">
          <a:xfrm>
            <a:off x="0" y="990134"/>
            <a:ext cx="28180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ea typeface="微软雅黑" panose="020B0503020204020204" pitchFamily="34" charset="-122"/>
              </a:defRPr>
            </a:lvl9pPr>
          </a:lstStyle>
          <a:p>
            <a:pPr>
              <a:lnSpc>
                <a:spcPct val="100000"/>
              </a:lnSpc>
              <a:spcBef>
                <a:spcPct val="0"/>
              </a:spcBef>
              <a:buFontTx/>
              <a:buNone/>
            </a:pPr>
            <a:r>
              <a:rPr lang="zh-CN" altLang="en-US" sz="2000" dirty="0">
                <a:latin typeface="+mn-lt"/>
                <a:ea typeface="+mn-ea"/>
                <a:cs typeface="+mn-ea"/>
                <a:sym typeface="+mn-lt"/>
              </a:rPr>
              <a:t>工作内容：</a:t>
            </a:r>
          </a:p>
        </p:txBody>
      </p:sp>
      <p:pic>
        <p:nvPicPr>
          <p:cNvPr id="6" name="图片 5">
            <a:extLst>
              <a:ext uri="{FF2B5EF4-FFF2-40B4-BE49-F238E27FC236}">
                <a16:creationId xmlns:a16="http://schemas.microsoft.com/office/drawing/2014/main" id="{172E249E-23FC-4515-8016-9F4086DB5519}"/>
              </a:ext>
            </a:extLst>
          </p:cNvPr>
          <p:cNvPicPr>
            <a:picLocks noChangeAspect="1"/>
          </p:cNvPicPr>
          <p:nvPr/>
        </p:nvPicPr>
        <p:blipFill>
          <a:blip r:embed="rId4"/>
          <a:stretch>
            <a:fillRect/>
          </a:stretch>
        </p:blipFill>
        <p:spPr>
          <a:xfrm>
            <a:off x="344259" y="2035113"/>
            <a:ext cx="2685652" cy="1085850"/>
          </a:xfrm>
          <a:prstGeom prst="rect">
            <a:avLst/>
          </a:prstGeom>
        </p:spPr>
      </p:pic>
      <p:pic>
        <p:nvPicPr>
          <p:cNvPr id="8" name="图片 7">
            <a:extLst>
              <a:ext uri="{FF2B5EF4-FFF2-40B4-BE49-F238E27FC236}">
                <a16:creationId xmlns:a16="http://schemas.microsoft.com/office/drawing/2014/main" id="{A2EC5B24-870B-45CB-AB5C-F5400F152E4B}"/>
              </a:ext>
            </a:extLst>
          </p:cNvPr>
          <p:cNvPicPr>
            <a:picLocks noChangeAspect="1"/>
          </p:cNvPicPr>
          <p:nvPr/>
        </p:nvPicPr>
        <p:blipFill>
          <a:blip r:embed="rId5"/>
          <a:stretch>
            <a:fillRect/>
          </a:stretch>
        </p:blipFill>
        <p:spPr>
          <a:xfrm>
            <a:off x="3334899" y="1934388"/>
            <a:ext cx="2500610" cy="1186575"/>
          </a:xfrm>
          <a:prstGeom prst="rect">
            <a:avLst/>
          </a:prstGeom>
        </p:spPr>
      </p:pic>
      <p:pic>
        <p:nvPicPr>
          <p:cNvPr id="10" name="图片 9">
            <a:extLst>
              <a:ext uri="{FF2B5EF4-FFF2-40B4-BE49-F238E27FC236}">
                <a16:creationId xmlns:a16="http://schemas.microsoft.com/office/drawing/2014/main" id="{41A5BAA5-AC9F-4AF0-97C4-F2362F6183FB}"/>
              </a:ext>
            </a:extLst>
          </p:cNvPr>
          <p:cNvPicPr>
            <a:picLocks noChangeAspect="1"/>
          </p:cNvPicPr>
          <p:nvPr/>
        </p:nvPicPr>
        <p:blipFill>
          <a:blip r:embed="rId6"/>
          <a:stretch>
            <a:fillRect/>
          </a:stretch>
        </p:blipFill>
        <p:spPr>
          <a:xfrm>
            <a:off x="6130229" y="2313362"/>
            <a:ext cx="2762250" cy="428625"/>
          </a:xfrm>
          <a:prstGeom prst="rect">
            <a:avLst/>
          </a:prstGeom>
        </p:spPr>
      </p:pic>
      <p:sp>
        <p:nvSpPr>
          <p:cNvPr id="12" name="矩形 11">
            <a:extLst>
              <a:ext uri="{FF2B5EF4-FFF2-40B4-BE49-F238E27FC236}">
                <a16:creationId xmlns:a16="http://schemas.microsoft.com/office/drawing/2014/main" id="{9BE24B0C-0DFB-4E99-9420-9446F27C3872}"/>
              </a:ext>
            </a:extLst>
          </p:cNvPr>
          <p:cNvSpPr/>
          <p:nvPr/>
        </p:nvSpPr>
        <p:spPr>
          <a:xfrm>
            <a:off x="251520" y="1896107"/>
            <a:ext cx="2866961" cy="1224856"/>
          </a:xfrm>
          <a:prstGeom prst="rect">
            <a:avLst/>
          </a:prstGeom>
          <a:noFill/>
          <a:ln w="1905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a:extLst>
              <a:ext uri="{FF2B5EF4-FFF2-40B4-BE49-F238E27FC236}">
                <a16:creationId xmlns:a16="http://schemas.microsoft.com/office/drawing/2014/main" id="{E7513C75-2F0A-44BD-93AA-528399FE3C37}"/>
              </a:ext>
            </a:extLst>
          </p:cNvPr>
          <p:cNvSpPr/>
          <p:nvPr/>
        </p:nvSpPr>
        <p:spPr>
          <a:xfrm>
            <a:off x="3246329" y="1896107"/>
            <a:ext cx="2762251" cy="1224856"/>
          </a:xfrm>
          <a:prstGeom prst="rect">
            <a:avLst/>
          </a:prstGeom>
          <a:noFill/>
          <a:ln w="1905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a:extLst>
              <a:ext uri="{FF2B5EF4-FFF2-40B4-BE49-F238E27FC236}">
                <a16:creationId xmlns:a16="http://schemas.microsoft.com/office/drawing/2014/main" id="{EB7BB398-ABCC-440F-B768-DF48FF85BCD1}"/>
              </a:ext>
            </a:extLst>
          </p:cNvPr>
          <p:cNvSpPr/>
          <p:nvPr/>
        </p:nvSpPr>
        <p:spPr>
          <a:xfrm>
            <a:off x="6130229" y="1896107"/>
            <a:ext cx="2762251" cy="1224856"/>
          </a:xfrm>
          <a:prstGeom prst="rect">
            <a:avLst/>
          </a:prstGeom>
          <a:noFill/>
          <a:ln w="19050">
            <a:solidFill>
              <a:schemeClr val="accent5">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B8974412-F649-4E26-926D-D220407AD07F}"/>
              </a:ext>
            </a:extLst>
          </p:cNvPr>
          <p:cNvSpPr txBox="1"/>
          <p:nvPr/>
        </p:nvSpPr>
        <p:spPr>
          <a:xfrm>
            <a:off x="1328924" y="3187583"/>
            <a:ext cx="1224136" cy="369332"/>
          </a:xfrm>
          <a:prstGeom prst="rect">
            <a:avLst/>
          </a:prstGeom>
          <a:noFill/>
        </p:spPr>
        <p:txBody>
          <a:bodyPr wrap="square" rtlCol="0">
            <a:spAutoFit/>
          </a:bodyPr>
          <a:lstStyle/>
          <a:p>
            <a:r>
              <a:rPr lang="zh-CN" altLang="en-US" dirty="0"/>
              <a:t>拓扑</a:t>
            </a:r>
            <a:r>
              <a:rPr lang="en-US" altLang="zh-CN" dirty="0"/>
              <a:t>1</a:t>
            </a:r>
            <a:endParaRPr lang="zh-CN" altLang="en-US" dirty="0"/>
          </a:p>
        </p:txBody>
      </p:sp>
      <p:sp>
        <p:nvSpPr>
          <p:cNvPr id="36" name="文本框 35">
            <a:extLst>
              <a:ext uri="{FF2B5EF4-FFF2-40B4-BE49-F238E27FC236}">
                <a16:creationId xmlns:a16="http://schemas.microsoft.com/office/drawing/2014/main" id="{B55E1B7B-BC1B-4B8A-819E-526D00B40498}"/>
              </a:ext>
            </a:extLst>
          </p:cNvPr>
          <p:cNvSpPr txBox="1"/>
          <p:nvPr/>
        </p:nvSpPr>
        <p:spPr>
          <a:xfrm>
            <a:off x="4185667" y="3187583"/>
            <a:ext cx="1224136" cy="369332"/>
          </a:xfrm>
          <a:prstGeom prst="rect">
            <a:avLst/>
          </a:prstGeom>
          <a:noFill/>
        </p:spPr>
        <p:txBody>
          <a:bodyPr wrap="square" rtlCol="0">
            <a:spAutoFit/>
          </a:bodyPr>
          <a:lstStyle/>
          <a:p>
            <a:r>
              <a:rPr lang="zh-CN" altLang="en-US" dirty="0"/>
              <a:t>拓扑</a:t>
            </a:r>
            <a:r>
              <a:rPr lang="en-US" altLang="zh-CN" dirty="0"/>
              <a:t>2</a:t>
            </a:r>
            <a:endParaRPr lang="zh-CN" altLang="en-US" dirty="0"/>
          </a:p>
        </p:txBody>
      </p:sp>
      <p:sp>
        <p:nvSpPr>
          <p:cNvPr id="37" name="文本框 36">
            <a:extLst>
              <a:ext uri="{FF2B5EF4-FFF2-40B4-BE49-F238E27FC236}">
                <a16:creationId xmlns:a16="http://schemas.microsoft.com/office/drawing/2014/main" id="{98E48B6C-1B47-4149-A428-79FD3492C497}"/>
              </a:ext>
            </a:extLst>
          </p:cNvPr>
          <p:cNvSpPr txBox="1"/>
          <p:nvPr/>
        </p:nvSpPr>
        <p:spPr>
          <a:xfrm>
            <a:off x="7064883" y="3190811"/>
            <a:ext cx="1224136" cy="369332"/>
          </a:xfrm>
          <a:prstGeom prst="rect">
            <a:avLst/>
          </a:prstGeom>
          <a:noFill/>
        </p:spPr>
        <p:txBody>
          <a:bodyPr wrap="square" rtlCol="0">
            <a:spAutoFit/>
          </a:bodyPr>
          <a:lstStyle/>
          <a:p>
            <a:r>
              <a:rPr lang="zh-CN" altLang="en-US" dirty="0"/>
              <a:t>拓扑</a:t>
            </a:r>
            <a:r>
              <a:rPr lang="en-US" altLang="zh-CN" dirty="0"/>
              <a:t>3</a:t>
            </a:r>
            <a:endParaRPr lang="zh-CN" altLang="en-US" dirty="0"/>
          </a:p>
        </p:txBody>
      </p:sp>
      <p:pic>
        <p:nvPicPr>
          <p:cNvPr id="38" name="图片 4">
            <a:extLst>
              <a:ext uri="{FF2B5EF4-FFF2-40B4-BE49-F238E27FC236}">
                <a16:creationId xmlns:a16="http://schemas.microsoft.com/office/drawing/2014/main" id="{EDBA8D07-6A71-49D4-9FA3-B7115FD8E5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806" y="4061930"/>
            <a:ext cx="4271460" cy="2642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3">
            <a:extLst>
              <a:ext uri="{FF2B5EF4-FFF2-40B4-BE49-F238E27FC236}">
                <a16:creationId xmlns:a16="http://schemas.microsoft.com/office/drawing/2014/main" id="{4C5E93BB-FB97-47B4-8457-025698A17396}"/>
              </a:ext>
            </a:extLst>
          </p:cNvPr>
          <p:cNvSpPr txBox="1"/>
          <p:nvPr/>
        </p:nvSpPr>
        <p:spPr>
          <a:xfrm>
            <a:off x="5058778" y="4587797"/>
            <a:ext cx="3744416" cy="1754326"/>
          </a:xfrm>
          <a:prstGeom prst="rect">
            <a:avLst/>
          </a:prstGeom>
          <a:noFill/>
        </p:spPr>
        <p:txBody>
          <a:bodyPr wrap="square" rtlCol="0">
            <a:spAutoFit/>
          </a:bodyPr>
          <a:lstStyle/>
          <a:p>
            <a:pPr indent="457200"/>
            <a:r>
              <a:rPr lang="en-US" altLang="zh-CN" dirty="0"/>
              <a:t>UAVN</a:t>
            </a:r>
            <a:r>
              <a:rPr lang="zh-CN" altLang="en-US" dirty="0"/>
              <a:t>可以根据网络需求，动态调整自身拓扑，从而</a:t>
            </a:r>
            <a:r>
              <a:rPr lang="zh-CN" altLang="en-US" u="sng" dirty="0"/>
              <a:t>相比于卫星和地面设备而言，更加适合于按需服务网络的构建</a:t>
            </a:r>
            <a:r>
              <a:rPr lang="zh-CN" altLang="en-US" dirty="0"/>
              <a:t>。</a:t>
            </a:r>
            <a:endParaRPr lang="en-US" altLang="zh-CN" dirty="0"/>
          </a:p>
          <a:p>
            <a:pPr indent="457200"/>
            <a:r>
              <a:rPr lang="en-US" altLang="zh-CN" dirty="0"/>
              <a:t>UAVN</a:t>
            </a:r>
            <a:r>
              <a:rPr lang="zh-CN" altLang="en-US" dirty="0"/>
              <a:t>灵活性高，地面网络容量较大，二者</a:t>
            </a:r>
            <a:r>
              <a:rPr lang="zh-CN" altLang="en-US" dirty="0">
                <a:solidFill>
                  <a:srgbClr val="FF0000"/>
                </a:solidFill>
              </a:rPr>
              <a:t>优势互补</a:t>
            </a:r>
            <a:r>
              <a:rPr lang="zh-CN" altLang="en-US" dirty="0"/>
              <a:t>。</a:t>
            </a:r>
          </a:p>
        </p:txBody>
      </p:sp>
    </p:spTree>
    <p:extLst>
      <p:ext uri="{BB962C8B-B14F-4D97-AF65-F5344CB8AC3E}">
        <p14:creationId xmlns:p14="http://schemas.microsoft.com/office/powerpoint/2010/main" val="7425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6"/>
                                        </p:tgtEl>
                                        <p:attrNameLst>
                                          <p:attrName>style.visibility</p:attrName>
                                        </p:attrNameLst>
                                      </p:cBhvr>
                                      <p:to>
                                        <p:strVal val="visible"/>
                                      </p:to>
                                    </p:set>
                                    <p:animEffect transition="in" filter="fade">
                                      <p:cBhvr>
                                        <p:cTn id="18" dur="500"/>
                                        <p:tgtEl>
                                          <p:spTgt spid="36"/>
                                        </p:tgtEl>
                                      </p:cBhvr>
                                    </p:animEffect>
                                  </p:childTnLst>
                                </p:cTn>
                              </p:par>
                              <p:par>
                                <p:cTn id="19" presetID="10"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1"/>
                                        </p:tgtEl>
                                        <p:attrNameLst>
                                          <p:attrName>style.visibility</p:attrName>
                                        </p:attrNameLst>
                                      </p:cBhvr>
                                      <p:to>
                                        <p:strVal val="visible"/>
                                      </p:to>
                                    </p:set>
                                    <p:animEffect transition="in" filter="fade">
                                      <p:cBhvr>
                                        <p:cTn id="24" dur="500"/>
                                        <p:tgtEl>
                                          <p:spTgt spid="3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500"/>
                                        <p:tgtEl>
                                          <p:spTgt spid="37"/>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animEffect transition="in" filter="fade">
                                      <p:cBhvr>
                                        <p:cTn id="32" dur="500"/>
                                        <p:tgtEl>
                                          <p:spTgt spid="34"/>
                                        </p:tgtEl>
                                      </p:cBhvr>
                                    </p:animEffect>
                                  </p:childTnLst>
                                </p:cTn>
                              </p:par>
                              <p:par>
                                <p:cTn id="33" presetID="10"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5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500"/>
                                        <p:tgtEl>
                                          <p:spTgt spid="3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2" grpId="0" animBg="1"/>
      <p:bldP spid="31" grpId="0" animBg="1"/>
      <p:bldP spid="34" grpId="0" animBg="1"/>
      <p:bldP spid="13" grpId="0"/>
      <p:bldP spid="36" grpId="0"/>
      <p:bldP spid="37" grpId="0"/>
      <p:bldP spid="14" grpId="0"/>
    </p:bld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ziskk1pj">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skk1p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skk1p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skk1p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ziskk1p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6188</TotalTime>
  <Words>2404</Words>
  <Application>Microsoft Office PowerPoint</Application>
  <PresentationFormat>全屏显示(4:3)</PresentationFormat>
  <Paragraphs>157</Paragraphs>
  <Slides>17</Slides>
  <Notes>16</Notes>
  <HiddenSlides>0</HiddenSlides>
  <MMClips>0</MMClips>
  <ScaleCrop>false</ScaleCrop>
  <HeadingPairs>
    <vt:vector size="8" baseType="variant">
      <vt:variant>
        <vt:lpstr>已用的字体</vt:lpstr>
      </vt:variant>
      <vt:variant>
        <vt:i4>7</vt:i4>
      </vt:variant>
      <vt:variant>
        <vt:lpstr>主题</vt:lpstr>
      </vt:variant>
      <vt:variant>
        <vt:i4>5</vt:i4>
      </vt:variant>
      <vt:variant>
        <vt:lpstr>嵌入 OLE 服务器</vt:lpstr>
      </vt:variant>
      <vt:variant>
        <vt:i4>1</vt:i4>
      </vt:variant>
      <vt:variant>
        <vt:lpstr>幻灯片标题</vt:lpstr>
      </vt:variant>
      <vt:variant>
        <vt:i4>17</vt:i4>
      </vt:variant>
    </vt:vector>
  </HeadingPairs>
  <TitlesOfParts>
    <vt:vector size="30" baseType="lpstr">
      <vt:lpstr>等线</vt:lpstr>
      <vt:lpstr>微软雅黑</vt:lpstr>
      <vt:lpstr>Arial</vt:lpstr>
      <vt:lpstr>Calibri</vt:lpstr>
      <vt:lpstr>Calibri Light</vt:lpstr>
      <vt:lpstr>Cambria Math</vt:lpstr>
      <vt:lpstr>Times New Roman</vt:lpstr>
      <vt:lpstr>默认设计模板</vt:lpstr>
      <vt:lpstr>1_Office 主题</vt:lpstr>
      <vt:lpstr>2_Office 主题</vt:lpstr>
      <vt:lpstr>3_Office 主题</vt:lpstr>
      <vt:lpstr>4_Office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jch H.</cp:lastModifiedBy>
  <cp:revision>571</cp:revision>
  <dcterms:created xsi:type="dcterms:W3CDTF">2014-03-21T03:02:44Z</dcterms:created>
  <dcterms:modified xsi:type="dcterms:W3CDTF">2021-09-26T10:03:29Z</dcterms:modified>
</cp:coreProperties>
</file>