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5" r:id="rId4"/>
    <p:sldMasterId id="2147483670" r:id="rId5"/>
  </p:sldMasterIdLst>
  <p:notesMasterIdLst>
    <p:notesMasterId r:id="rId7"/>
  </p:notesMasterIdLst>
  <p:handoutMasterIdLst>
    <p:handoutMasterId r:id="rId14"/>
  </p:handoutMasterIdLst>
  <p:sldIdLst>
    <p:sldId id="514" r:id="rId6"/>
    <p:sldId id="628" r:id="rId8"/>
    <p:sldId id="629" r:id="rId9"/>
    <p:sldId id="637" r:id="rId10"/>
    <p:sldId id="638" r:id="rId11"/>
    <p:sldId id="639" r:id="rId12"/>
    <p:sldId id="280" r:id="rId1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6177" initials="8" lastIdx="2" clrIdx="0"/>
  <p:cmAuthor id="2" name="1214630026@qq.com" initials="1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91F"/>
    <a:srgbClr val="7A6594"/>
    <a:srgbClr val="FF9999"/>
    <a:srgbClr val="DD948C"/>
    <a:srgbClr val="3333CC"/>
    <a:srgbClr val="D06B6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6" autoAdjust="0"/>
    <p:restoredTop sz="88613" autoAdjust="0"/>
  </p:normalViewPr>
  <p:slideViewPr>
    <p:cSldViewPr showGuides="1">
      <p:cViewPr varScale="1">
        <p:scale>
          <a:sx n="103" d="100"/>
          <a:sy n="103" d="100"/>
        </p:scale>
        <p:origin x="1116" y="102"/>
      </p:cViewPr>
      <p:guideLst>
        <p:guide orient="horz" pos="2280"/>
        <p:guide pos="2624"/>
      </p:guideLst>
    </p:cSldViewPr>
  </p:slideViewPr>
  <p:outlineViewPr>
    <p:cViewPr>
      <p:scale>
        <a:sx n="33" d="100"/>
        <a:sy n="33" d="100"/>
      </p:scale>
      <p:origin x="0" y="-5622"/>
    </p:cViewPr>
  </p:outlineViewPr>
  <p:notesTextViewPr>
    <p:cViewPr>
      <p:scale>
        <a:sx n="125" d="100"/>
        <a:sy n="125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7F1EE5-8D25-4C01-BECE-B15BC2AFEFB0}" type="datetime1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D2C4FA80-6D02-43A8-B602-90B3CB8211F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638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algn="r"/>
            <a:fld id="{9A0DB2DC-4C9A-4742-B13C-FB6460FD3503}" type="slidenum">
              <a:rPr lang="zh-CN" altLang="en-US" sz="1200" noProof="1" smtClean="0"/>
            </a:fld>
            <a:endParaRPr lang="zh-CN" altLang="en-US" sz="1200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emf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8" descr="2008120116274459236275[2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91440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476683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  <a:endParaRPr kumimoji="1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6148" name="Picture 9" descr="新建 BMP 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05740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Objec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075" y="152400"/>
            <a:ext cx="384492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/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</a:fld>
            <a:r>
              <a:rPr lang="en-US" altLang="zh-CN" noProof="1">
                <a:latin typeface="Times New Roman" panose="02020603050405020304" pitchFamily="18" charset="0"/>
              </a:rPr>
              <a:t>/40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</a:defRPr>
            </a:lvl3pPr>
            <a:lvl4pPr>
              <a:defRPr sz="1600">
                <a:latin typeface="Times New Roman" panose="02020603050405020304" pitchFamily="18" charset="0"/>
              </a:defRPr>
            </a:lvl4pPr>
            <a:lvl5pPr>
              <a:defRPr sz="1600">
                <a:latin typeface="Times New Roman" panose="020206030504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8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8" descr="2008120116274459236275[2]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29200"/>
            <a:ext cx="91440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  <a:endParaRPr kumimoji="1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7172" name="Picture 9" descr="新建 BMP 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2057400" cy="895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3" name="Object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075" y="152400"/>
            <a:ext cx="3844925" cy="895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fontAlgn="auto">
              <a:defRPr noProof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fontAlgn="auto">
              <a:defRPr noProof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solidFill>
                  <a:srgbClr val="898989"/>
                </a:solidFill>
                <a:latin typeface="Times New Roman" panose="02020603050405020304" pitchFamily="18" charset="0"/>
              </a:rPr>
            </a:fld>
            <a:r>
              <a:rPr lang="en-US" altLang="zh-CN" noProof="1">
                <a:solidFill>
                  <a:srgbClr val="898989"/>
                </a:solidFill>
                <a:latin typeface="Times New Roman" panose="02020603050405020304" pitchFamily="18" charset="0"/>
              </a:rPr>
              <a:t>/19</a:t>
            </a:r>
            <a:endParaRPr lang="zh-CN" altLang="en-US" noProof="1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/>
            </a:fld>
            <a:r>
              <a:rPr lang="en-US" altLang="zh-CN" noProof="1"/>
              <a:t>/40</a:t>
            </a:r>
            <a:endParaRPr lang="en-US" altLang="zh-CN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/>
            </a:fld>
            <a:r>
              <a:rPr lang="en-US" altLang="zh-CN" noProof="1"/>
              <a:t>/40</a:t>
            </a:r>
            <a:endParaRPr lang="en-US" altLang="zh-CN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>
                <a:latin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</a:fld>
            <a:r>
              <a:rPr lang="en-US" altLang="zh-CN" noProof="1">
                <a:latin typeface="Times New Roman" panose="02020603050405020304" pitchFamily="18" charset="0"/>
              </a:rPr>
              <a:t>/40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</a:fld>
            <a:r>
              <a:rPr lang="en-US" altLang="zh-CN" noProof="1">
                <a:latin typeface="Times New Roman" panose="02020603050405020304" pitchFamily="18" charset="0"/>
              </a:rPr>
              <a:t>/21</a:t>
            </a:r>
            <a:endParaRPr lang="zh-CN" altLang="en-US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</a:fld>
            <a:r>
              <a:rPr lang="en-US" altLang="zh-CN" noProof="1">
                <a:latin typeface="Times New Roman" panose="02020603050405020304" pitchFamily="18" charset="0"/>
              </a:rPr>
              <a:t>/50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latin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标题 4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Times New Roman" panose="02020603050405020304" pitchFamily="18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7" Type="http://schemas.openxmlformats.org/officeDocument/2006/relationships/theme" Target="../theme/theme3.xml"/><Relationship Id="rId16" Type="http://schemas.openxmlformats.org/officeDocument/2006/relationships/image" Target="../media/image6.jpeg"/><Relationship Id="rId15" Type="http://schemas.openxmlformats.org/officeDocument/2006/relationships/image" Target="../media/image5.png"/><Relationship Id="rId14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2008120116274459236275[2]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9200"/>
            <a:ext cx="9144000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  <a:endParaRPr kumimoji="1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1028" name="Picture 9" descr="新建 BMP 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"/>
            <a:ext cx="2057400" cy="8953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9" name="Object 11"/>
          <p:cNvGraphicFramePr>
            <a:graphicFrameLocks noChangeAspect="1"/>
          </p:cNvGraphicFramePr>
          <p:nvPr/>
        </p:nvGraphicFramePr>
        <p:xfrm>
          <a:off x="5299075" y="152400"/>
          <a:ext cx="38449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" r:id="rId5" imgW="10693400" imgH="2527300" progId="Visio.Drawing.11">
                  <p:embed/>
                </p:oleObj>
              </mc:Choice>
              <mc:Fallback>
                <p:oleObj name="" r:id="rId5" imgW="10693400" imgH="25273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9075" y="152400"/>
                        <a:ext cx="3844925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西安电子科技大学通信工程学院</a:t>
            </a:r>
            <a:endParaRPr kumimoji="1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2051" name="Rectangle 10"/>
          <p:cNvSpPr>
            <a:spLocks noChangeArrowheads="1"/>
          </p:cNvSpPr>
          <p:nvPr/>
        </p:nvSpPr>
        <p:spPr bwMode="auto">
          <a:xfrm>
            <a:off x="0" y="1066800"/>
            <a:ext cx="8961438" cy="82550"/>
          </a:xfrm>
          <a:prstGeom prst="rect">
            <a:avLst/>
          </a:prstGeom>
          <a:gradFill rotWithShape="1">
            <a:gsLst>
              <a:gs pos="0">
                <a:srgbClr val="BA2414"/>
              </a:gs>
              <a:gs pos="100000">
                <a:srgbClr val="E5ACA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pic>
        <p:nvPicPr>
          <p:cNvPr id="2052" name="Picture 20" descr="20080615160110576706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066800" cy="1046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Picture 9" descr="新建 BMP 图像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155575"/>
            <a:ext cx="1219200" cy="53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10400" y="64595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9A0DB2DC-4C9A-4742-B13C-FB6460FD3503}" type="slidenum">
              <a:rPr lang="zh-CN" altLang="en-US" noProof="1" smtClean="0">
                <a:latin typeface="Times New Roman" panose="02020603050405020304" pitchFamily="18" charset="0"/>
              </a:rPr>
            </a:fld>
            <a:r>
              <a:rPr lang="en-US" altLang="zh-CN" noProof="1">
                <a:latin typeface="Times New Roman" panose="02020603050405020304" pitchFamily="18" charset="0"/>
              </a:rPr>
              <a:t>/40</a:t>
            </a:r>
            <a:endParaRPr lang="en-US" altLang="zh-CN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7"/>
          <p:cNvSpPr txBox="1">
            <a:spLocks noChangeArrowheads="1"/>
          </p:cNvSpPr>
          <p:nvPr/>
        </p:nvSpPr>
        <p:spPr bwMode="auto">
          <a:xfrm>
            <a:off x="0" y="6491288"/>
            <a:ext cx="9144000" cy="396875"/>
          </a:xfrm>
          <a:prstGeom prst="rect">
            <a:avLst/>
          </a:prstGeom>
          <a:solidFill>
            <a:srgbClr val="AF291F"/>
          </a:solidFill>
          <a:ln w="101600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西安电子科技大学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75" name="Rectangle 10"/>
          <p:cNvSpPr>
            <a:spLocks noChangeArrowheads="1"/>
          </p:cNvSpPr>
          <p:nvPr/>
        </p:nvSpPr>
        <p:spPr bwMode="auto">
          <a:xfrm>
            <a:off x="0" y="1066800"/>
            <a:ext cx="8961438" cy="82550"/>
          </a:xfrm>
          <a:prstGeom prst="rect">
            <a:avLst/>
          </a:prstGeom>
          <a:gradFill rotWithShape="1">
            <a:gsLst>
              <a:gs pos="0">
                <a:srgbClr val="BA2414"/>
              </a:gs>
              <a:gs pos="100000">
                <a:srgbClr val="E5ACA6"/>
              </a:gs>
            </a:gsLst>
            <a:lin ang="0" scaled="1"/>
          </a:gradFill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Gulim" pitchFamily="34" charset="-127"/>
              <a:ea typeface="Gulim" pitchFamily="34" charset="-127"/>
              <a:cs typeface="+mn-cs"/>
            </a:endParaRPr>
          </a:p>
        </p:txBody>
      </p:sp>
      <p:grpSp>
        <p:nvGrpSpPr>
          <p:cNvPr id="3076" name="组合 15"/>
          <p:cNvGrpSpPr/>
          <p:nvPr/>
        </p:nvGrpSpPr>
        <p:grpSpPr>
          <a:xfrm>
            <a:off x="7634288" y="349250"/>
            <a:ext cx="1327150" cy="534988"/>
            <a:chOff x="7349727" y="348975"/>
            <a:chExt cx="1326729" cy="534642"/>
          </a:xfrm>
        </p:grpSpPr>
        <p:pic>
          <p:nvPicPr>
            <p:cNvPr id="3077" name="图片 7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028384" y="391705"/>
              <a:ext cx="648072" cy="445007"/>
            </a:xfrm>
            <a:prstGeom prst="rect">
              <a:avLst/>
            </a:prstGeom>
            <a:noFill/>
            <a:ln w="9525">
              <a:noFill/>
            </a:ln>
          </p:spPr>
        </p:pic>
        <p:cxnSp>
          <p:nvCxnSpPr>
            <p:cNvPr id="10" name="直接连接符 9"/>
            <p:cNvCxnSpPr/>
            <p:nvPr/>
          </p:nvCxnSpPr>
          <p:spPr>
            <a:xfrm>
              <a:off x="7955960" y="399742"/>
              <a:ext cx="0" cy="4362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079" name="图片 3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7349727" y="348975"/>
              <a:ext cx="534642" cy="534642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r>
              <a:rPr lang="en-US" altLang="zh-CN" sz="1200" strike="noStrike" noProof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/44</a:t>
            </a:r>
            <a:endParaRPr lang="zh-CN" altLang="en-US" sz="1200" strike="noStrike" noProof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宋体" panose="0201060003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2860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fld id="{9A0DB2DC-4C9A-4742-B13C-FB6460FD3503}" type="slidenum">
              <a:rPr lang="zh-CN" altLang="en-US" noProof="1" smtClean="0"/>
            </a:fld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1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21.xml"/><Relationship Id="rId10" Type="http://schemas.openxmlformats.org/officeDocument/2006/relationships/image" Target="../media/image30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019296" y="648914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695" y="1628875"/>
            <a:ext cx="8535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车辆编队的资源</a:t>
            </a:r>
            <a:r>
              <a:rPr lang="zh-CN" altLang="en-US" sz="4000" dirty="0"/>
              <a:t>分配</a:t>
            </a:r>
            <a:endParaRPr lang="zh-CN" altLang="en-US" sz="4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09924" y="4437070"/>
            <a:ext cx="265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报告人：张达越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 smtClean="0"/>
              <a:t>2021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10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019296" y="648914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3705" y="404790"/>
            <a:ext cx="388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背景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467715" y="3955010"/>
            <a:ext cx="77045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3GPP</a:t>
            </a:r>
            <a:r>
              <a:rPr lang="zh-CN" altLang="en-US" dirty="0" smtClean="0"/>
              <a:t>已经完成</a:t>
            </a:r>
            <a:r>
              <a:rPr lang="zh-CN" altLang="en-US" dirty="0"/>
              <a:t>了</a:t>
            </a:r>
            <a:r>
              <a:rPr lang="en-US" altLang="zh-CN" dirty="0" smtClean="0"/>
              <a:t>5G </a:t>
            </a:r>
            <a:r>
              <a:rPr lang="en-US" altLang="zh-CN" dirty="0"/>
              <a:t>V2X</a:t>
            </a:r>
            <a:r>
              <a:rPr lang="zh-CN" altLang="en-US" dirty="0"/>
              <a:t>的业务场景及需求的讨论，并在技术报告</a:t>
            </a:r>
            <a:r>
              <a:rPr lang="en-US" altLang="zh-CN" dirty="0"/>
              <a:t>TR 22.886</a:t>
            </a:r>
            <a:r>
              <a:rPr lang="zh-CN" altLang="en-US" dirty="0" smtClean="0"/>
              <a:t>中提出了车辆</a:t>
            </a:r>
            <a:r>
              <a:rPr lang="zh-CN" altLang="en-US" dirty="0"/>
              <a:t>编队（</a:t>
            </a:r>
            <a:r>
              <a:rPr lang="en-US" altLang="zh-CN" dirty="0"/>
              <a:t>Vehicles </a:t>
            </a:r>
            <a:r>
              <a:rPr lang="en-US" altLang="zh-CN" dirty="0" err="1"/>
              <a:t>Platoonning</a:t>
            </a:r>
            <a:r>
              <a:rPr lang="zh-CN" altLang="en-US" dirty="0" smtClean="0"/>
              <a:t>）的业务场景：</a:t>
            </a:r>
            <a:r>
              <a:rPr lang="zh-CN" altLang="en-US" dirty="0"/>
              <a:t>车辆编队使车辆动态形成编队一起</a:t>
            </a:r>
            <a:r>
              <a:rPr lang="zh-CN" altLang="en-US" dirty="0" smtClean="0"/>
              <a:t>行驶，编队</a:t>
            </a:r>
            <a:r>
              <a:rPr lang="zh-CN" altLang="en-US" dirty="0"/>
              <a:t>中的所有车辆从编队头车获取信息来管理这个编队，这些管理信息使车辆能够以更接近（编队车辆之间间隔仅</a:t>
            </a:r>
            <a:r>
              <a:rPr lang="en-US" altLang="zh-CN" dirty="0"/>
              <a:t>2~5m</a:t>
            </a:r>
            <a:r>
              <a:rPr lang="zh-CN" altLang="en-US" dirty="0"/>
              <a:t>）更协调的方式同向行驶。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11725" y="5842814"/>
            <a:ext cx="7560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/>
              <a:t>Study on Enhancement of 3GPP Support for 5G V2X </a:t>
            </a:r>
            <a:r>
              <a:rPr lang="en-US" altLang="zh-CN" i="1" dirty="0" err="1" smtClean="0"/>
              <a:t>Services</a:t>
            </a:r>
            <a:r>
              <a:rPr lang="en-US" altLang="zh-CN" dirty="0" err="1" smtClean="0"/>
              <a:t>,document</a:t>
            </a:r>
            <a:r>
              <a:rPr lang="en-US" altLang="zh-CN" dirty="0" smtClean="0"/>
              <a:t> 3GPP </a:t>
            </a:r>
            <a:r>
              <a:rPr lang="en-US" altLang="zh-CN" dirty="0"/>
              <a:t>TR 22.886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0" y="1184599"/>
            <a:ext cx="6732468" cy="2513281"/>
          </a:xfrm>
          <a:prstGeom prst="rect">
            <a:avLst/>
          </a:prstGeom>
        </p:spPr>
      </p:pic>
      <p:sp>
        <p:nvSpPr>
          <p:cNvPr id="23" name="流程图: 数据 22"/>
          <p:cNvSpPr/>
          <p:nvPr/>
        </p:nvSpPr>
        <p:spPr>
          <a:xfrm>
            <a:off x="2915885" y="1628875"/>
            <a:ext cx="576040" cy="936065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-1" fmla="*/ 0 w 10000"/>
              <a:gd name="connsiteY0-2" fmla="*/ 10000 h 10000"/>
              <a:gd name="connsiteX1-3" fmla="*/ 2000 w 10000"/>
              <a:gd name="connsiteY1-4" fmla="*/ 0 h 10000"/>
              <a:gd name="connsiteX2-5" fmla="*/ 10000 w 10000"/>
              <a:gd name="connsiteY2-6" fmla="*/ 0 h 10000"/>
              <a:gd name="connsiteX3-7" fmla="*/ 6797 w 10000"/>
              <a:gd name="connsiteY3-8" fmla="*/ 7320 h 10000"/>
              <a:gd name="connsiteX4-9" fmla="*/ 0 w 10000"/>
              <a:gd name="connsiteY4-10" fmla="*/ 10000 h 10000"/>
              <a:gd name="connsiteX0-11" fmla="*/ 0 w 10000"/>
              <a:gd name="connsiteY0-12" fmla="*/ 10000 h 10000"/>
              <a:gd name="connsiteX1-13" fmla="*/ 2000 w 10000"/>
              <a:gd name="connsiteY1-14" fmla="*/ 0 h 10000"/>
              <a:gd name="connsiteX2-15" fmla="*/ 10000 w 10000"/>
              <a:gd name="connsiteY2-16" fmla="*/ 0 h 10000"/>
              <a:gd name="connsiteX3-17" fmla="*/ 6797 w 10000"/>
              <a:gd name="connsiteY3-18" fmla="*/ 7320 h 10000"/>
              <a:gd name="connsiteX4-19" fmla="*/ 0 w 10000"/>
              <a:gd name="connsiteY4-20" fmla="*/ 10000 h 10000"/>
              <a:gd name="connsiteX0-21" fmla="*/ 0 w 10000"/>
              <a:gd name="connsiteY0-22" fmla="*/ 10000 h 10000"/>
              <a:gd name="connsiteX1-23" fmla="*/ 2000 w 10000"/>
              <a:gd name="connsiteY1-24" fmla="*/ 0 h 10000"/>
              <a:gd name="connsiteX2-25" fmla="*/ 10000 w 10000"/>
              <a:gd name="connsiteY2-26" fmla="*/ 0 h 10000"/>
              <a:gd name="connsiteX3-27" fmla="*/ 6797 w 10000"/>
              <a:gd name="connsiteY3-28" fmla="*/ 7320 h 10000"/>
              <a:gd name="connsiteX4-29" fmla="*/ 0 w 10000"/>
              <a:gd name="connsiteY4-30" fmla="*/ 10000 h 10000"/>
              <a:gd name="connsiteX0-31" fmla="*/ 0 w 10000"/>
              <a:gd name="connsiteY0-32" fmla="*/ 10000 h 10000"/>
              <a:gd name="connsiteX1-33" fmla="*/ 3203 w 10000"/>
              <a:gd name="connsiteY1-34" fmla="*/ 2781 h 10000"/>
              <a:gd name="connsiteX2-35" fmla="*/ 10000 w 10000"/>
              <a:gd name="connsiteY2-36" fmla="*/ 0 h 10000"/>
              <a:gd name="connsiteX3-37" fmla="*/ 6797 w 10000"/>
              <a:gd name="connsiteY3-38" fmla="*/ 7320 h 10000"/>
              <a:gd name="connsiteX4-39" fmla="*/ 0 w 10000"/>
              <a:gd name="connsiteY4-40" fmla="*/ 10000 h 10000"/>
              <a:gd name="connsiteX0-41" fmla="*/ 0 w 10000"/>
              <a:gd name="connsiteY0-42" fmla="*/ 10000 h 10000"/>
              <a:gd name="connsiteX1-43" fmla="*/ 3203 w 10000"/>
              <a:gd name="connsiteY1-44" fmla="*/ 2781 h 10000"/>
              <a:gd name="connsiteX2-45" fmla="*/ 10000 w 10000"/>
              <a:gd name="connsiteY2-46" fmla="*/ 0 h 10000"/>
              <a:gd name="connsiteX3-47" fmla="*/ 6797 w 10000"/>
              <a:gd name="connsiteY3-48" fmla="*/ 7320 h 10000"/>
              <a:gd name="connsiteX4-49" fmla="*/ 0 w 10000"/>
              <a:gd name="connsiteY4-50" fmla="*/ 10000 h 10000"/>
              <a:gd name="connsiteX0-51" fmla="*/ 0 w 10030"/>
              <a:gd name="connsiteY0-52" fmla="*/ 10000 h 10000"/>
              <a:gd name="connsiteX1-53" fmla="*/ 3203 w 10030"/>
              <a:gd name="connsiteY1-54" fmla="*/ 2781 h 10000"/>
              <a:gd name="connsiteX2-55" fmla="*/ 10000 w 10030"/>
              <a:gd name="connsiteY2-56" fmla="*/ 0 h 10000"/>
              <a:gd name="connsiteX3-57" fmla="*/ 4769 w 10030"/>
              <a:gd name="connsiteY3-58" fmla="*/ 3007 h 10000"/>
              <a:gd name="connsiteX4-59" fmla="*/ 6797 w 10030"/>
              <a:gd name="connsiteY4-60" fmla="*/ 7320 h 10000"/>
              <a:gd name="connsiteX5" fmla="*/ 0 w 10030"/>
              <a:gd name="connsiteY5" fmla="*/ 10000 h 10000"/>
              <a:gd name="connsiteX0-61" fmla="*/ 0 w 10030"/>
              <a:gd name="connsiteY0-62" fmla="*/ 10000 h 10000"/>
              <a:gd name="connsiteX1-63" fmla="*/ 3203 w 10030"/>
              <a:gd name="connsiteY1-64" fmla="*/ 2781 h 10000"/>
              <a:gd name="connsiteX2-65" fmla="*/ 10000 w 10030"/>
              <a:gd name="connsiteY2-66" fmla="*/ 0 h 10000"/>
              <a:gd name="connsiteX3-67" fmla="*/ 4769 w 10030"/>
              <a:gd name="connsiteY3-68" fmla="*/ 3007 h 10000"/>
              <a:gd name="connsiteX4-69" fmla="*/ 5675 w 10030"/>
              <a:gd name="connsiteY4-70" fmla="*/ 5794 h 10000"/>
              <a:gd name="connsiteX5-71" fmla="*/ 0 w 10030"/>
              <a:gd name="connsiteY5-72" fmla="*/ 10000 h 10000"/>
              <a:gd name="connsiteX0-73" fmla="*/ 0 w 8440"/>
              <a:gd name="connsiteY0-74" fmla="*/ 11560 h 11560"/>
              <a:gd name="connsiteX1-75" fmla="*/ 3203 w 8440"/>
              <a:gd name="connsiteY1-76" fmla="*/ 4341 h 11560"/>
              <a:gd name="connsiteX2-77" fmla="*/ 8397 w 8440"/>
              <a:gd name="connsiteY2-78" fmla="*/ 0 h 11560"/>
              <a:gd name="connsiteX3-79" fmla="*/ 4769 w 8440"/>
              <a:gd name="connsiteY3-80" fmla="*/ 4567 h 11560"/>
              <a:gd name="connsiteX4-81" fmla="*/ 5675 w 8440"/>
              <a:gd name="connsiteY4-82" fmla="*/ 7354 h 11560"/>
              <a:gd name="connsiteX5-83" fmla="*/ 0 w 8440"/>
              <a:gd name="connsiteY5-84" fmla="*/ 11560 h 11560"/>
              <a:gd name="connsiteX0-85" fmla="*/ 0 w 9953"/>
              <a:gd name="connsiteY0-86" fmla="*/ 10000 h 10000"/>
              <a:gd name="connsiteX1-87" fmla="*/ 3748 w 9953"/>
              <a:gd name="connsiteY1-88" fmla="*/ 3755 h 10000"/>
              <a:gd name="connsiteX2-89" fmla="*/ 9902 w 9953"/>
              <a:gd name="connsiteY2-90" fmla="*/ 0 h 10000"/>
              <a:gd name="connsiteX3-91" fmla="*/ 5603 w 9953"/>
              <a:gd name="connsiteY3-92" fmla="*/ 3951 h 10000"/>
              <a:gd name="connsiteX4-93" fmla="*/ 6677 w 9953"/>
              <a:gd name="connsiteY4-94" fmla="*/ 6362 h 10000"/>
              <a:gd name="connsiteX5-95" fmla="*/ 0 w 9953"/>
              <a:gd name="connsiteY5-96" fmla="*/ 10000 h 10000"/>
              <a:gd name="connsiteX0-97" fmla="*/ 0 w 10000"/>
              <a:gd name="connsiteY0-98" fmla="*/ 10000 h 10000"/>
              <a:gd name="connsiteX1-99" fmla="*/ 3766 w 10000"/>
              <a:gd name="connsiteY1-100" fmla="*/ 3755 h 10000"/>
              <a:gd name="connsiteX2-101" fmla="*/ 9949 w 10000"/>
              <a:gd name="connsiteY2-102" fmla="*/ 0 h 10000"/>
              <a:gd name="connsiteX3-103" fmla="*/ 5629 w 10000"/>
              <a:gd name="connsiteY3-104" fmla="*/ 3951 h 10000"/>
              <a:gd name="connsiteX4-105" fmla="*/ 8427 w 10000"/>
              <a:gd name="connsiteY4-106" fmla="*/ 5482 h 10000"/>
              <a:gd name="connsiteX5-107" fmla="*/ 0 w 10000"/>
              <a:gd name="connsiteY5-108" fmla="*/ 10000 h 10000"/>
              <a:gd name="connsiteX0-109" fmla="*/ 0 w 10000"/>
              <a:gd name="connsiteY0-110" fmla="*/ 10000 h 10000"/>
              <a:gd name="connsiteX1-111" fmla="*/ 3718 w 10000"/>
              <a:gd name="connsiteY1-112" fmla="*/ 3726 h 10000"/>
              <a:gd name="connsiteX2-113" fmla="*/ 9949 w 10000"/>
              <a:gd name="connsiteY2-114" fmla="*/ 0 h 10000"/>
              <a:gd name="connsiteX3-115" fmla="*/ 5629 w 10000"/>
              <a:gd name="connsiteY3-116" fmla="*/ 3951 h 10000"/>
              <a:gd name="connsiteX4-117" fmla="*/ 8427 w 10000"/>
              <a:gd name="connsiteY4-118" fmla="*/ 5482 h 10000"/>
              <a:gd name="connsiteX5-119" fmla="*/ 0 w 10000"/>
              <a:gd name="connsiteY5-120" fmla="*/ 10000 h 10000"/>
              <a:gd name="connsiteX0-121" fmla="*/ 0 w 10000"/>
              <a:gd name="connsiteY0-122" fmla="*/ 10000 h 10000"/>
              <a:gd name="connsiteX1-123" fmla="*/ 3718 w 10000"/>
              <a:gd name="connsiteY1-124" fmla="*/ 3697 h 10000"/>
              <a:gd name="connsiteX2-125" fmla="*/ 9949 w 10000"/>
              <a:gd name="connsiteY2-126" fmla="*/ 0 h 10000"/>
              <a:gd name="connsiteX3-127" fmla="*/ 5629 w 10000"/>
              <a:gd name="connsiteY3-128" fmla="*/ 3951 h 10000"/>
              <a:gd name="connsiteX4-129" fmla="*/ 8427 w 10000"/>
              <a:gd name="connsiteY4-130" fmla="*/ 5482 h 10000"/>
              <a:gd name="connsiteX5-131" fmla="*/ 0 w 10000"/>
              <a:gd name="connsiteY5-132" fmla="*/ 10000 h 10000"/>
              <a:gd name="connsiteX0-133" fmla="*/ 0 w 10000"/>
              <a:gd name="connsiteY0-134" fmla="*/ 10000 h 10000"/>
              <a:gd name="connsiteX1-135" fmla="*/ 3718 w 10000"/>
              <a:gd name="connsiteY1-136" fmla="*/ 3697 h 10000"/>
              <a:gd name="connsiteX2-137" fmla="*/ 9949 w 10000"/>
              <a:gd name="connsiteY2-138" fmla="*/ 0 h 10000"/>
              <a:gd name="connsiteX3-139" fmla="*/ 5629 w 10000"/>
              <a:gd name="connsiteY3-140" fmla="*/ 3951 h 10000"/>
              <a:gd name="connsiteX4-141" fmla="*/ 8427 w 10000"/>
              <a:gd name="connsiteY4-142" fmla="*/ 5482 h 10000"/>
              <a:gd name="connsiteX5-143" fmla="*/ 0 w 10000"/>
              <a:gd name="connsiteY5-144" fmla="*/ 10000 h 10000"/>
              <a:gd name="connsiteX0-145" fmla="*/ 0 w 10000"/>
              <a:gd name="connsiteY0-146" fmla="*/ 10000 h 10000"/>
              <a:gd name="connsiteX1-147" fmla="*/ 3718 w 10000"/>
              <a:gd name="connsiteY1-148" fmla="*/ 3697 h 10000"/>
              <a:gd name="connsiteX2-149" fmla="*/ 9949 w 10000"/>
              <a:gd name="connsiteY2-150" fmla="*/ 0 h 10000"/>
              <a:gd name="connsiteX3-151" fmla="*/ 5629 w 10000"/>
              <a:gd name="connsiteY3-152" fmla="*/ 3951 h 10000"/>
              <a:gd name="connsiteX4-153" fmla="*/ 8427 w 10000"/>
              <a:gd name="connsiteY4-154" fmla="*/ 5482 h 10000"/>
              <a:gd name="connsiteX5-155" fmla="*/ 0 w 10000"/>
              <a:gd name="connsiteY5-156" fmla="*/ 10000 h 10000"/>
              <a:gd name="connsiteX0-157" fmla="*/ 0 w 10001"/>
              <a:gd name="connsiteY0-158" fmla="*/ 10000 h 10000"/>
              <a:gd name="connsiteX1-159" fmla="*/ 3718 w 10001"/>
              <a:gd name="connsiteY1-160" fmla="*/ 3697 h 10000"/>
              <a:gd name="connsiteX2-161" fmla="*/ 9949 w 10001"/>
              <a:gd name="connsiteY2-162" fmla="*/ 0 h 10000"/>
              <a:gd name="connsiteX3-163" fmla="*/ 5677 w 10001"/>
              <a:gd name="connsiteY3-164" fmla="*/ 3922 h 10000"/>
              <a:gd name="connsiteX4-165" fmla="*/ 8427 w 10001"/>
              <a:gd name="connsiteY4-166" fmla="*/ 5482 h 10000"/>
              <a:gd name="connsiteX5-167" fmla="*/ 0 w 10001"/>
              <a:gd name="connsiteY5-168" fmla="*/ 10000 h 10000"/>
              <a:gd name="connsiteX0-169" fmla="*/ 0 w 10001"/>
              <a:gd name="connsiteY0-170" fmla="*/ 10000 h 10000"/>
              <a:gd name="connsiteX1-171" fmla="*/ 3718 w 10001"/>
              <a:gd name="connsiteY1-172" fmla="*/ 3697 h 10000"/>
              <a:gd name="connsiteX2-173" fmla="*/ 9949 w 10001"/>
              <a:gd name="connsiteY2-174" fmla="*/ 0 h 10000"/>
              <a:gd name="connsiteX3-175" fmla="*/ 5677 w 10001"/>
              <a:gd name="connsiteY3-176" fmla="*/ 3922 h 10000"/>
              <a:gd name="connsiteX4-177" fmla="*/ 6805 w 10001"/>
              <a:gd name="connsiteY4-178" fmla="*/ 6362 h 10000"/>
              <a:gd name="connsiteX5-179" fmla="*/ 0 w 10001"/>
              <a:gd name="connsiteY5-180" fmla="*/ 10000 h 10000"/>
              <a:gd name="connsiteX0-181" fmla="*/ 0 w 10001"/>
              <a:gd name="connsiteY0-182" fmla="*/ 10000 h 10000"/>
              <a:gd name="connsiteX1-183" fmla="*/ 3718 w 10001"/>
              <a:gd name="connsiteY1-184" fmla="*/ 3697 h 10000"/>
              <a:gd name="connsiteX2-185" fmla="*/ 9949 w 10001"/>
              <a:gd name="connsiteY2-186" fmla="*/ 0 h 10000"/>
              <a:gd name="connsiteX3-187" fmla="*/ 5677 w 10001"/>
              <a:gd name="connsiteY3-188" fmla="*/ 3922 h 10000"/>
              <a:gd name="connsiteX4-189" fmla="*/ 6805 w 10001"/>
              <a:gd name="connsiteY4-190" fmla="*/ 6362 h 10000"/>
              <a:gd name="connsiteX5-191" fmla="*/ 0 w 10001"/>
              <a:gd name="connsiteY5-192" fmla="*/ 10000 h 10000"/>
              <a:gd name="connsiteX0-193" fmla="*/ 0 w 10001"/>
              <a:gd name="connsiteY0-194" fmla="*/ 10000 h 10000"/>
              <a:gd name="connsiteX1-195" fmla="*/ 3718 w 10001"/>
              <a:gd name="connsiteY1-196" fmla="*/ 3697 h 10000"/>
              <a:gd name="connsiteX2-197" fmla="*/ 9949 w 10001"/>
              <a:gd name="connsiteY2-198" fmla="*/ 0 h 10000"/>
              <a:gd name="connsiteX3-199" fmla="*/ 5677 w 10001"/>
              <a:gd name="connsiteY3-200" fmla="*/ 3922 h 10000"/>
              <a:gd name="connsiteX4-201" fmla="*/ 6662 w 10001"/>
              <a:gd name="connsiteY4-202" fmla="*/ 6362 h 10000"/>
              <a:gd name="connsiteX5-203" fmla="*/ 0 w 10001"/>
              <a:gd name="connsiteY5-204" fmla="*/ 10000 h 10000"/>
              <a:gd name="connsiteX0-205" fmla="*/ 0 w 10001"/>
              <a:gd name="connsiteY0-206" fmla="*/ 10000 h 10000"/>
              <a:gd name="connsiteX1-207" fmla="*/ 3718 w 10001"/>
              <a:gd name="connsiteY1-208" fmla="*/ 3697 h 10000"/>
              <a:gd name="connsiteX2-209" fmla="*/ 9949 w 10001"/>
              <a:gd name="connsiteY2-210" fmla="*/ 0 h 10000"/>
              <a:gd name="connsiteX3-211" fmla="*/ 5677 w 10001"/>
              <a:gd name="connsiteY3-212" fmla="*/ 3922 h 10000"/>
              <a:gd name="connsiteX4-213" fmla="*/ 6662 w 10001"/>
              <a:gd name="connsiteY4-214" fmla="*/ 6362 h 10000"/>
              <a:gd name="connsiteX5-215" fmla="*/ 0 w 10001"/>
              <a:gd name="connsiteY5-216" fmla="*/ 10000 h 10000"/>
              <a:gd name="connsiteX0-217" fmla="*/ 0 w 12559"/>
              <a:gd name="connsiteY0-218" fmla="*/ 10880 h 10880"/>
              <a:gd name="connsiteX1-219" fmla="*/ 3718 w 12559"/>
              <a:gd name="connsiteY1-220" fmla="*/ 4577 h 10880"/>
              <a:gd name="connsiteX2-221" fmla="*/ 12526 w 12559"/>
              <a:gd name="connsiteY2-222" fmla="*/ 0 h 10880"/>
              <a:gd name="connsiteX3-223" fmla="*/ 5677 w 12559"/>
              <a:gd name="connsiteY3-224" fmla="*/ 4802 h 10880"/>
              <a:gd name="connsiteX4-225" fmla="*/ 6662 w 12559"/>
              <a:gd name="connsiteY4-226" fmla="*/ 7242 h 10880"/>
              <a:gd name="connsiteX5-227" fmla="*/ 0 w 12559"/>
              <a:gd name="connsiteY5-228" fmla="*/ 10880 h 10880"/>
              <a:gd name="connsiteX0-229" fmla="*/ 0 w 12559"/>
              <a:gd name="connsiteY0-230" fmla="*/ 10880 h 10880"/>
              <a:gd name="connsiteX1-231" fmla="*/ 3718 w 12559"/>
              <a:gd name="connsiteY1-232" fmla="*/ 4577 h 10880"/>
              <a:gd name="connsiteX2-233" fmla="*/ 12526 w 12559"/>
              <a:gd name="connsiteY2-234" fmla="*/ 0 h 10880"/>
              <a:gd name="connsiteX3-235" fmla="*/ 5772 w 12559"/>
              <a:gd name="connsiteY3-236" fmla="*/ 4743 h 10880"/>
              <a:gd name="connsiteX4-237" fmla="*/ 6662 w 12559"/>
              <a:gd name="connsiteY4-238" fmla="*/ 7242 h 10880"/>
              <a:gd name="connsiteX5-239" fmla="*/ 0 w 12559"/>
              <a:gd name="connsiteY5-240" fmla="*/ 10880 h 10880"/>
              <a:gd name="connsiteX0-241" fmla="*/ 0 w 12559"/>
              <a:gd name="connsiteY0-242" fmla="*/ 10880 h 10880"/>
              <a:gd name="connsiteX1-243" fmla="*/ 3718 w 12559"/>
              <a:gd name="connsiteY1-244" fmla="*/ 4577 h 10880"/>
              <a:gd name="connsiteX2-245" fmla="*/ 12526 w 12559"/>
              <a:gd name="connsiteY2-246" fmla="*/ 0 h 10880"/>
              <a:gd name="connsiteX3-247" fmla="*/ 5772 w 12559"/>
              <a:gd name="connsiteY3-248" fmla="*/ 4743 h 10880"/>
              <a:gd name="connsiteX4-249" fmla="*/ 6662 w 12559"/>
              <a:gd name="connsiteY4-250" fmla="*/ 7242 h 10880"/>
              <a:gd name="connsiteX5-251" fmla="*/ 0 w 12559"/>
              <a:gd name="connsiteY5-252" fmla="*/ 10880 h 108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71" y="connsiteY5-72"/>
              </a:cxn>
            </a:cxnLst>
            <a:rect l="l" t="t" r="r" b="b"/>
            <a:pathLst>
              <a:path w="12559" h="10880">
                <a:moveTo>
                  <a:pt x="0" y="10880"/>
                </a:moveTo>
                <a:cubicBezTo>
                  <a:pt x="1271" y="8799"/>
                  <a:pt x="8698" y="7539"/>
                  <a:pt x="3718" y="4577"/>
                </a:cubicBezTo>
                <a:lnTo>
                  <a:pt x="12526" y="0"/>
                </a:lnTo>
                <a:cubicBezTo>
                  <a:pt x="13091" y="253"/>
                  <a:pt x="6408" y="3687"/>
                  <a:pt x="5772" y="4743"/>
                </a:cubicBezTo>
                <a:cubicBezTo>
                  <a:pt x="5137" y="5798"/>
                  <a:pt x="8912" y="6190"/>
                  <a:pt x="6662" y="7242"/>
                </a:cubicBezTo>
                <a:lnTo>
                  <a:pt x="0" y="1088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72125" y="1981491"/>
            <a:ext cx="1368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 smtClean="0"/>
              <a:t>V2I     link</a:t>
            </a:r>
            <a:endParaRPr lang="zh-CN" alt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019296" y="648914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705" y="404790"/>
            <a:ext cx="3888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系统模型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9" y="2060904"/>
            <a:ext cx="5162550" cy="43148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44955" y="3429000"/>
                <a:ext cx="43203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955" y="3429000"/>
                <a:ext cx="432030" cy="381515"/>
              </a:xfrm>
              <a:prstGeom prst="rect">
                <a:avLst/>
              </a:prstGeom>
              <a:blipFill rotWithShape="1">
                <a:blip r:embed="rId3"/>
                <a:stretch>
                  <a:fillRect l="-118" r="-8060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H="1" flipV="1">
            <a:off x="2976985" y="3140980"/>
            <a:ext cx="874966" cy="13680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 flipV="1">
            <a:off x="2910432" y="3032972"/>
            <a:ext cx="133105" cy="21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3414468" y="3619757"/>
                <a:ext cx="437483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68" y="3619757"/>
                <a:ext cx="437483" cy="381515"/>
              </a:xfrm>
              <a:prstGeom prst="rect">
                <a:avLst/>
              </a:prstGeom>
              <a:blipFill rotWithShape="1">
                <a:blip r:embed="rId4"/>
                <a:stretch>
                  <a:fillRect l="-17" t="-67" r="-17408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>
            <a:off x="2758244" y="4365065"/>
            <a:ext cx="949696" cy="21601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3635534" y="4564902"/>
            <a:ext cx="146736" cy="25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054443" y="4132102"/>
                <a:ext cx="360025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443" y="4132102"/>
                <a:ext cx="360025" cy="381515"/>
              </a:xfrm>
              <a:prstGeom prst="rect">
                <a:avLst/>
              </a:prstGeom>
              <a:blipFill rotWithShape="1">
                <a:blip r:embed="rId5"/>
                <a:stretch>
                  <a:fillRect l="-26" t="-41" r="-4513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/>
          <p:cNvCxnSpPr/>
          <p:nvPr/>
        </p:nvCxnSpPr>
        <p:spPr>
          <a:xfrm flipH="1">
            <a:off x="4139970" y="4218317"/>
            <a:ext cx="72005" cy="29076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165067" y="4306589"/>
                <a:ext cx="432030" cy="32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067" y="4306589"/>
                <a:ext cx="432030" cy="325089"/>
              </a:xfrm>
              <a:prstGeom prst="rect">
                <a:avLst/>
              </a:prstGeom>
              <a:blipFill rotWithShape="1">
                <a:blip r:embed="rId6"/>
                <a:stretch>
                  <a:fillRect l="-24" t="-6" r="77" b="1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598983" y="4001272"/>
                <a:ext cx="360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83" y="4001272"/>
                <a:ext cx="360025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5" t="-37" r="-5988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5728366" y="2558954"/>
                <a:ext cx="3096215" cy="2884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M V2V links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N V2I links</a:t>
                </a:r>
                <a:endParaRPr lang="en-US" altLang="zh-CN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总共</a:t>
                </a:r>
                <a:r>
                  <a:rPr lang="zh-CN" altLang="en-US" dirty="0" smtClean="0"/>
                  <a:t>的带宽被分为</a:t>
                </a:r>
                <a:r>
                  <a:rPr lang="en-US" altLang="zh-CN" dirty="0" smtClean="0"/>
                  <a:t>F</a:t>
                </a:r>
                <a:r>
                  <a:rPr lang="zh-CN" altLang="en-US" dirty="0" smtClean="0"/>
                  <a:t>个子带，正交分配给</a:t>
                </a:r>
                <a:r>
                  <a:rPr lang="en-US" altLang="zh-CN" dirty="0"/>
                  <a:t>V2I </a:t>
                </a:r>
                <a:r>
                  <a:rPr lang="en-US" altLang="zh-CN" dirty="0" smtClean="0"/>
                  <a:t>links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F=N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V2V links</a:t>
                </a:r>
                <a:r>
                  <a:rPr lang="zh-CN" altLang="en-US" dirty="0" smtClean="0"/>
                  <a:t>复用</a:t>
                </a:r>
                <a:r>
                  <a:rPr lang="en-US" altLang="zh-CN" dirty="0"/>
                  <a:t>V2I </a:t>
                </a:r>
                <a:r>
                  <a:rPr lang="en-US" altLang="zh-CN" dirty="0" smtClean="0"/>
                  <a:t>links</a:t>
                </a:r>
                <a:r>
                  <a:rPr lang="zh-CN" altLang="en-US" dirty="0" smtClean="0"/>
                  <a:t>的频谱。</a:t>
                </a:r>
                <a:r>
                  <a:rPr lang="en-US" altLang="zh-CN" dirty="0" smtClean="0"/>
                  <a:t>M&gt;&gt;N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信道功率增益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366" y="2558954"/>
                <a:ext cx="3096215" cy="2884636"/>
              </a:xfrm>
              <a:prstGeom prst="rect">
                <a:avLst/>
              </a:prstGeom>
              <a:blipFill rotWithShape="1">
                <a:blip r:embed="rId8"/>
                <a:stretch>
                  <a:fillRect l="-1" t="-19" r="20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7019296" y="6489145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197" y="476795"/>
            <a:ext cx="388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问题建模</a:t>
            </a:r>
            <a:endParaRPr lang="zh-CN" altLang="en-US" sz="3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13" y="1628875"/>
            <a:ext cx="3363238" cy="27936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4114467" y="2420930"/>
                <a:ext cx="4536315" cy="663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467" y="2420930"/>
                <a:ext cx="4536315" cy="663451"/>
              </a:xfrm>
              <a:prstGeom prst="rect">
                <a:avLst/>
              </a:prstGeom>
              <a:blipFill rotWithShape="1">
                <a:blip r:embed="rId3"/>
                <a:stretch>
                  <a:fillRect l="-7" t="-47" r="4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186472" y="3284990"/>
                <a:ext cx="2592180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(1+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72" y="3284990"/>
                <a:ext cx="2592180" cy="416011"/>
              </a:xfrm>
              <a:prstGeom prst="rect">
                <a:avLst/>
              </a:prstGeom>
              <a:blipFill rotWithShape="1">
                <a:blip r:embed="rId4"/>
                <a:stretch>
                  <a:fillRect l="-21" t="-32" r="1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4186472" y="3933035"/>
                <a:ext cx="4320300" cy="663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zh-C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72" y="3933035"/>
                <a:ext cx="4320300" cy="663643"/>
              </a:xfrm>
              <a:prstGeom prst="rect">
                <a:avLst/>
              </a:prstGeom>
              <a:blipFill rotWithShape="1">
                <a:blip r:embed="rId5"/>
                <a:stretch>
                  <a:fillRect l="-13" t="-72" r="7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4186472" y="4835256"/>
                <a:ext cx="2120902" cy="416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(1+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472" y="4835256"/>
                <a:ext cx="2120902" cy="416011"/>
              </a:xfrm>
              <a:prstGeom prst="rect">
                <a:avLst/>
              </a:prstGeom>
              <a:blipFill rotWithShape="1">
                <a:blip r:embed="rId6"/>
                <a:stretch>
                  <a:fillRect l="-26" t="-88" r="26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4355985" y="1632129"/>
                <a:ext cx="1897058" cy="416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85" y="1632129"/>
                <a:ext cx="1897058" cy="416011"/>
              </a:xfrm>
              <a:prstGeom prst="rect">
                <a:avLst/>
              </a:prstGeom>
              <a:blipFill rotWithShape="1">
                <a:blip r:embed="rId7"/>
                <a:stretch>
                  <a:fillRect l="-27" t="-43" r="10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950185" y="6460901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6197" y="476795"/>
            <a:ext cx="388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问题建模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-35410" y="1090958"/>
                <a:ext cx="4608320" cy="1091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nor/>
                                        </m:rPr>
                                        <a:rPr lang="zh-CN" altLang="en-US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𝜌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eqAr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nary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410" y="1090958"/>
                <a:ext cx="4608320" cy="1091389"/>
              </a:xfrm>
              <a:prstGeom prst="rect">
                <a:avLst/>
              </a:prstGeom>
              <a:blipFill rotWithShape="1">
                <a:blip r:embed="rId2"/>
                <a:stretch>
                  <a:fillRect l="11" t="-3" r="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86749" y="2218072"/>
                <a:ext cx="3960276" cy="420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s.t.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𝑃𝑟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49" y="2218072"/>
                <a:ext cx="3960276" cy="420115"/>
              </a:xfrm>
              <a:prstGeom prst="rect">
                <a:avLst/>
              </a:prstGeom>
              <a:blipFill rotWithShape="1">
                <a:blip r:embed="rId3"/>
                <a:stretch>
                  <a:fillRect l="-9" t="-4" r="3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810772" y="2797818"/>
                <a:ext cx="3312230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2" y="2797818"/>
                <a:ext cx="3312230" cy="416011"/>
              </a:xfrm>
              <a:prstGeom prst="rect">
                <a:avLst/>
              </a:prstGeom>
              <a:blipFill rotWithShape="1">
                <a:blip r:embed="rId4"/>
                <a:stretch>
                  <a:fillRect l="-15" t="-2" r="18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10772" y="3317008"/>
                <a:ext cx="3312230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2" y="3317008"/>
                <a:ext cx="3312230" cy="416011"/>
              </a:xfrm>
              <a:prstGeom prst="rect">
                <a:avLst/>
              </a:prstGeom>
              <a:blipFill rotWithShape="1">
                <a:blip r:embed="rId5"/>
                <a:stretch>
                  <a:fillRect l="-15" t="-97" r="18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10772" y="3885780"/>
                <a:ext cx="3312230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2" y="3885780"/>
                <a:ext cx="3312230" cy="416011"/>
              </a:xfrm>
              <a:prstGeom prst="rect">
                <a:avLst/>
              </a:prstGeom>
              <a:blipFill rotWithShape="1">
                <a:blip r:embed="rId6"/>
                <a:stretch>
                  <a:fillRect l="-15" t="-52" r="18" b="-2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810772" y="4548639"/>
                <a:ext cx="3312230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2" y="4548639"/>
                <a:ext cx="3312230" cy="416011"/>
              </a:xfrm>
              <a:prstGeom prst="rect">
                <a:avLst/>
              </a:prstGeom>
              <a:blipFill rotWithShape="1">
                <a:blip r:embed="rId7"/>
                <a:stretch>
                  <a:fillRect l="-15" t="-32" r="18" b="-2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810772" y="5104203"/>
                <a:ext cx="3312230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 smtClean="0"/>
                  <a:t>           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2" y="5104203"/>
                <a:ext cx="3312230" cy="416011"/>
              </a:xfrm>
              <a:prstGeom prst="rect">
                <a:avLst/>
              </a:prstGeom>
              <a:blipFill rotWithShape="1">
                <a:blip r:embed="rId8"/>
                <a:stretch>
                  <a:fillRect l="-15" t="-18" r="18" b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810772" y="5659767"/>
                <a:ext cx="3744261" cy="416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2" y="5659767"/>
                <a:ext cx="3744261" cy="416011"/>
              </a:xfrm>
              <a:prstGeom prst="rect">
                <a:avLst/>
              </a:prstGeom>
              <a:blipFill rotWithShape="1">
                <a:blip r:embed="rId9"/>
                <a:stretch>
                  <a:fillRect l="-14" t="-3" r="5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矩形 17"/>
              <p:cNvSpPr/>
              <p:nvPr/>
            </p:nvSpPr>
            <p:spPr>
              <a:xfrm>
                <a:off x="810772" y="6072721"/>
                <a:ext cx="3644587" cy="693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 smtClean="0"/>
                  <a:t>  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2" y="6072721"/>
                <a:ext cx="3644587" cy="693010"/>
              </a:xfrm>
              <a:prstGeom prst="rect">
                <a:avLst/>
              </a:prstGeom>
              <a:blipFill rotWithShape="1">
                <a:blip r:embed="rId10"/>
                <a:stretch>
                  <a:fillRect l="-14" t="-31" r="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 flipH="1">
            <a:off x="3635935" y="1628875"/>
            <a:ext cx="131425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48040" y="1451986"/>
            <a:ext cx="331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最大化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</a:t>
            </a:r>
            <a:r>
              <a:rPr lang="en-US" altLang="zh-CN" dirty="0" smtClean="0"/>
              <a:t>V2I links </a:t>
            </a:r>
            <a:r>
              <a:rPr lang="zh-CN" altLang="en-US" dirty="0" smtClean="0"/>
              <a:t>的总容量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cxnSp>
        <p:nvCxnSpPr>
          <p:cNvPr id="19" name="直接连接符 18"/>
          <p:cNvCxnSpPr/>
          <p:nvPr/>
        </p:nvCxnSpPr>
        <p:spPr>
          <a:xfrm flipH="1">
            <a:off x="4490915" y="2492935"/>
            <a:ext cx="80113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364055" y="2348925"/>
            <a:ext cx="2808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V2V links </a:t>
            </a:r>
            <a:r>
              <a:rPr lang="zh-CN" altLang="en-US" dirty="0" smtClean="0"/>
              <a:t>的可靠性约束</a:t>
            </a:r>
            <a:endParaRPr lang="zh-CN" altLang="en-US" dirty="0"/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753899" y="2996970"/>
            <a:ext cx="119628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148040" y="2812304"/>
            <a:ext cx="2592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V2I links </a:t>
            </a:r>
            <a:r>
              <a:rPr lang="zh-CN" altLang="en-US" dirty="0" smtClean="0"/>
              <a:t>的频谱正交</a:t>
            </a:r>
            <a:endParaRPr lang="zh-CN" altLang="en-US" dirty="0"/>
          </a:p>
        </p:txBody>
      </p:sp>
      <p:sp>
        <p:nvSpPr>
          <p:cNvPr id="23" name="右大括号 22"/>
          <p:cNvSpPr/>
          <p:nvPr/>
        </p:nvSpPr>
        <p:spPr>
          <a:xfrm>
            <a:off x="3635935" y="3429000"/>
            <a:ext cx="288020" cy="79205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995960" y="3626831"/>
            <a:ext cx="383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每个</a:t>
            </a:r>
            <a:r>
              <a:rPr lang="en-US" altLang="zh-CN" dirty="0"/>
              <a:t>V2V </a:t>
            </a:r>
            <a:r>
              <a:rPr lang="en-US" altLang="zh-CN" dirty="0" smtClean="0"/>
              <a:t>link</a:t>
            </a:r>
            <a:r>
              <a:rPr lang="zh-CN" altLang="en-US" dirty="0" smtClean="0"/>
              <a:t>或</a:t>
            </a:r>
            <a:r>
              <a:rPr lang="en-US" altLang="zh-CN" dirty="0"/>
              <a:t>V2I </a:t>
            </a:r>
            <a:r>
              <a:rPr lang="en-US" altLang="zh-CN" dirty="0" smtClean="0"/>
              <a:t>link </a:t>
            </a:r>
            <a:r>
              <a:rPr lang="zh-CN" altLang="en-US" dirty="0" smtClean="0"/>
              <a:t>用一个子带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6197" y="476795"/>
            <a:ext cx="3888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问题求解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611725" y="1412860"/>
            <a:ext cx="18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图论</a:t>
            </a:r>
            <a:r>
              <a:rPr lang="en-US" altLang="zh-CN" sz="2400" dirty="0" smtClean="0"/>
              <a:t>+</a:t>
            </a:r>
            <a:r>
              <a:rPr lang="zh-CN" altLang="en-US" sz="2400" dirty="0" smtClean="0"/>
              <a:t>优化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80545" y="2016452"/>
            <a:ext cx="79925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L. Liang, S. </a:t>
            </a:r>
            <a:r>
              <a:rPr lang="en-US" altLang="zh-CN" sz="1400" dirty="0" err="1"/>
              <a:t>Xie</a:t>
            </a:r>
            <a:r>
              <a:rPr lang="en-US" altLang="zh-CN" sz="1400" dirty="0"/>
              <a:t>, G. Y. Li, Z. Ding and X. Yu, "Graph-Based Resource Sharing in Vehicular Communication," in </a:t>
            </a:r>
            <a:r>
              <a:rPr lang="en-US" altLang="zh-CN" sz="1400" i="1" dirty="0"/>
              <a:t>IEEE Transactions on Wireless Communications</a:t>
            </a:r>
            <a:r>
              <a:rPr lang="en-US" altLang="zh-CN" sz="1400" dirty="0"/>
              <a:t>, vol. 17, no. 7, pp. 4579-4592, July 2018,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10.1109/TWC.2018.2827958.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680040" y="3506515"/>
            <a:ext cx="1944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2.</a:t>
            </a:r>
            <a:r>
              <a:rPr lang="zh-CN" altLang="en-US" sz="2400" dirty="0" smtClean="0"/>
              <a:t>机器学习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80040" y="4149050"/>
            <a:ext cx="7344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Z. Liu, Y. Han, J. Fan, L. Zhang and Y. Lin, "Joint Optimization of Spectrum and Energy Efficiency Considering the C-V2X Security: A Deep Reinforcement Learning Approach," </a:t>
            </a:r>
            <a:r>
              <a:rPr lang="en-US" altLang="zh-CN" sz="1400" i="1" dirty="0"/>
              <a:t>2020 IEEE 18th International Conference on Industrial Informatics (INDIN)</a:t>
            </a:r>
            <a:r>
              <a:rPr lang="en-US" altLang="zh-CN" sz="1400" dirty="0"/>
              <a:t>, 2020, pp. 315-320, </a:t>
            </a:r>
            <a:r>
              <a:rPr lang="en-US" altLang="zh-CN" sz="1400" dirty="0" err="1"/>
              <a:t>doi</a:t>
            </a:r>
            <a:r>
              <a:rPr lang="en-US" altLang="zh-CN" sz="1400" dirty="0"/>
              <a:t>: 10.1109/INDIN45582.2020.9442103.</a:t>
            </a:r>
            <a:endParaRPr lang="zh-CN" altLang="en-US" sz="1400" dirty="0"/>
          </a:p>
        </p:txBody>
      </p:sp>
      <p:sp>
        <p:nvSpPr>
          <p:cNvPr id="9" name="文本框 8"/>
          <p:cNvSpPr txBox="1"/>
          <p:nvPr/>
        </p:nvSpPr>
        <p:spPr>
          <a:xfrm>
            <a:off x="827739" y="2783076"/>
            <a:ext cx="7344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V2V</a:t>
            </a:r>
            <a:r>
              <a:rPr lang="zh-CN" altLang="en-US" dirty="0" smtClean="0"/>
              <a:t>分组                      功率分配                      资源匹配                </a:t>
            </a:r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>
            <a:off x="1835810" y="2924965"/>
            <a:ext cx="1296090" cy="7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4211975" y="2935986"/>
            <a:ext cx="1296090" cy="720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27739" y="5373135"/>
            <a:ext cx="72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DQN</a:t>
            </a:r>
            <a:endParaRPr lang="zh-CN" altLang="en-US" dirty="0"/>
          </a:p>
        </p:txBody>
      </p:sp>
      <p:sp>
        <p:nvSpPr>
          <p:cNvPr id="13" name="右箭头 12"/>
          <p:cNvSpPr/>
          <p:nvPr/>
        </p:nvSpPr>
        <p:spPr>
          <a:xfrm>
            <a:off x="1618108" y="5517145"/>
            <a:ext cx="217702" cy="83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2051825" y="5103157"/>
            <a:ext cx="72005" cy="918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29720" y="5055816"/>
            <a:ext cx="4608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Agent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State Space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Action Space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Reward </a:t>
            </a:r>
            <a:r>
              <a:rPr lang="en-US" altLang="zh-CN" sz="1400" b="1" dirty="0"/>
              <a:t>Function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Content Placeholder 5"/>
          <p:cNvSpPr txBox="1"/>
          <p:nvPr/>
        </p:nvSpPr>
        <p:spPr>
          <a:xfrm flipH="1">
            <a:off x="2484438" y="2636838"/>
            <a:ext cx="3959225" cy="1284287"/>
          </a:xfrm>
          <a:prstGeom prst="rect">
            <a:avLst/>
          </a:prstGeom>
          <a:solidFill>
            <a:srgbClr val="AF291F"/>
          </a:solidFill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720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THANKS</a:t>
            </a:r>
            <a:r>
              <a:rPr lang="en-US" altLang="zh-CN" sz="880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!</a:t>
            </a:r>
            <a:endParaRPr lang="en-GB" altLang="zh-CN" sz="8800">
              <a:solidFill>
                <a:schemeClr val="bg1"/>
              </a:solidFill>
              <a:latin typeface="Segoe UI Semilight" panose="020B04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 fontAlgn="base"/>
            <a:endParaRPr lang="en-US" altLang="zh-CN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/>
        </a:solidFill>
        <a:ln>
          <a:noFill/>
        </a:ln>
      </a:spPr>
      <a:bodyPr anchor="ctr"/>
      <a:lstStyle>
        <a:defPPr eaLnBrk="1" hangingPunct="1">
          <a:lnSpc>
            <a:spcPct val="110000"/>
          </a:lnSpc>
          <a:buClr>
            <a:srgbClr val="000099"/>
          </a:buClr>
          <a:defRPr sz="2400" b="1" dirty="0" smtClean="0">
            <a:solidFill>
              <a:srgbClr val="000099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微软雅黑" panose="020B0503020204020204" pitchFamily="34" charset="-122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2239</Words>
  <Application>WPS 演示</Application>
  <PresentationFormat>全屏显示(4:3)</PresentationFormat>
  <Paragraphs>104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宋体</vt:lpstr>
      <vt:lpstr>Wingdings</vt:lpstr>
      <vt:lpstr>华文新魏</vt:lpstr>
      <vt:lpstr>Times New Roman</vt:lpstr>
      <vt:lpstr>Gulim</vt:lpstr>
      <vt:lpstr>微软雅黑</vt:lpstr>
      <vt:lpstr>Calibri Light</vt:lpstr>
      <vt:lpstr>Cambria Math</vt:lpstr>
      <vt:lpstr>Segoe UI Semilight</vt:lpstr>
      <vt:lpstr>Arial Unicode MS</vt:lpstr>
      <vt:lpstr>Calibri</vt:lpstr>
      <vt:lpstr>Malgun Gothic</vt:lpstr>
      <vt:lpstr>主题1</vt:lpstr>
      <vt:lpstr>自定义设计方案</vt:lpstr>
      <vt:lpstr>1_自定义设计方案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@_@</cp:lastModifiedBy>
  <cp:revision>1632</cp:revision>
  <dcterms:created xsi:type="dcterms:W3CDTF">2015-07-28T14:58:00Z</dcterms:created>
  <dcterms:modified xsi:type="dcterms:W3CDTF">2021-10-10T10:08:34Z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2052-11.1.0.10938</vt:lpwstr>
  </property>
  <property fmtid="{D5CDD505-2E9C-101B-9397-08002B2CF9AE}" pid="3" name="KSORubyTemplateID">
    <vt:lpwstr>13</vt:lpwstr>
  </property>
  <property fmtid="{D5CDD505-2E9C-101B-9397-08002B2CF9AE}" pid="4" name="ICV">
    <vt:lpwstr>D578EB1DAE0A4697B941899432411FDB</vt:lpwstr>
  </property>
</Properties>
</file>