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handoutMasterIdLst>
    <p:handoutMasterId r:id="rId22"/>
  </p:handoutMasterIdLst>
  <p:sldIdLst>
    <p:sldId id="575" r:id="rId2"/>
    <p:sldId id="676" r:id="rId3"/>
    <p:sldId id="759" r:id="rId4"/>
    <p:sldId id="753" r:id="rId5"/>
    <p:sldId id="756" r:id="rId6"/>
    <p:sldId id="754" r:id="rId7"/>
    <p:sldId id="778" r:id="rId8"/>
    <p:sldId id="779" r:id="rId9"/>
    <p:sldId id="758" r:id="rId10"/>
    <p:sldId id="775" r:id="rId11"/>
    <p:sldId id="780" r:id="rId12"/>
    <p:sldId id="776" r:id="rId13"/>
    <p:sldId id="781" r:id="rId14"/>
    <p:sldId id="782" r:id="rId15"/>
    <p:sldId id="769" r:id="rId16"/>
    <p:sldId id="396" r:id="rId17"/>
    <p:sldId id="767" r:id="rId18"/>
    <p:sldId id="768" r:id="rId19"/>
    <p:sldId id="687" r:id="rId20"/>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FF"/>
    <a:srgbClr val="013B6D"/>
    <a:srgbClr val="C00000"/>
    <a:srgbClr val="898989"/>
    <a:srgbClr val="474747"/>
    <a:srgbClr val="848484"/>
    <a:srgbClr val="BDD7EE"/>
    <a:srgbClr val="38457A"/>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2" autoAdjust="0"/>
    <p:restoredTop sz="92732" autoAdjust="0"/>
  </p:normalViewPr>
  <p:slideViewPr>
    <p:cSldViewPr snapToGrid="0">
      <p:cViewPr varScale="1">
        <p:scale>
          <a:sx n="113" d="100"/>
          <a:sy n="113" d="100"/>
        </p:scale>
        <p:origin x="120" y="138"/>
      </p:cViewPr>
      <p:guideLst/>
    </p:cSldViewPr>
  </p:slideViewPr>
  <p:outlineViewPr>
    <p:cViewPr>
      <p:scale>
        <a:sx n="33" d="100"/>
        <a:sy n="33" d="100"/>
      </p:scale>
      <p:origin x="0" y="-2448"/>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varScale="1">
        <p:scale>
          <a:sx n="75" d="100"/>
          <a:sy n="75" d="100"/>
        </p:scale>
        <p:origin x="395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5F259FD-15D6-45AF-99EE-A242FB5442E5}"/>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97ABD52-AD89-4093-BAD3-40AEDDE4AB7A}"/>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B46B7A02-197E-4704-8E10-F44EB04DE71D}" type="datetimeFigureOut">
              <a:rPr lang="zh-CN" altLang="en-US" smtClean="0"/>
              <a:t>2021/10/27</a:t>
            </a:fld>
            <a:endParaRPr lang="zh-CN" altLang="en-US"/>
          </a:p>
        </p:txBody>
      </p:sp>
      <p:sp>
        <p:nvSpPr>
          <p:cNvPr id="4" name="页脚占位符 3">
            <a:extLst>
              <a:ext uri="{FF2B5EF4-FFF2-40B4-BE49-F238E27FC236}">
                <a16:creationId xmlns:a16="http://schemas.microsoft.com/office/drawing/2014/main" id="{C24BF1A0-6B0E-46B7-8969-CB76C1BF1FA3}"/>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6FF4E8D-8099-4AF0-90D6-D96D5F6AFD36}"/>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124AD634-ABAC-4D3E-9AC2-FD09EC6921A2}" type="slidenum">
              <a:rPr lang="zh-CN" altLang="en-US" smtClean="0"/>
              <a:t>‹#›</a:t>
            </a:fld>
            <a:endParaRPr lang="zh-CN" altLang="en-US"/>
          </a:p>
        </p:txBody>
      </p:sp>
    </p:spTree>
    <p:extLst>
      <p:ext uri="{BB962C8B-B14F-4D97-AF65-F5344CB8AC3E}">
        <p14:creationId xmlns:p14="http://schemas.microsoft.com/office/powerpoint/2010/main" val="1535687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EBE01CB7-25F7-463B-9ABC-BCB0AE4FAE6E}"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dirty="0"/>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6DDB575C-ABE1-4BEC-B04F-22FE2AE765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DB575C-ABE1-4BEC-B04F-22FE2AE765E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DB575C-ABE1-4BEC-B04F-22FE2AE765EB}" type="slidenum">
              <a:rPr lang="zh-CN" altLang="en-US" smtClean="0"/>
              <a:t>10</a:t>
            </a:fld>
            <a:endParaRPr lang="zh-CN" altLang="en-US"/>
          </a:p>
        </p:txBody>
      </p:sp>
    </p:spTree>
    <p:extLst>
      <p:ext uri="{BB962C8B-B14F-4D97-AF65-F5344CB8AC3E}">
        <p14:creationId xmlns:p14="http://schemas.microsoft.com/office/powerpoint/2010/main" val="4105850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DB575C-ABE1-4BEC-B04F-22FE2AE765EB}" type="slidenum">
              <a:rPr lang="zh-CN" altLang="en-US" smtClean="0"/>
              <a:t>11</a:t>
            </a:fld>
            <a:endParaRPr lang="zh-CN" altLang="en-US"/>
          </a:p>
        </p:txBody>
      </p:sp>
    </p:spTree>
    <p:extLst>
      <p:ext uri="{BB962C8B-B14F-4D97-AF65-F5344CB8AC3E}">
        <p14:creationId xmlns:p14="http://schemas.microsoft.com/office/powerpoint/2010/main" val="4090181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DB575C-ABE1-4BEC-B04F-22FE2AE765EB}" type="slidenum">
              <a:rPr lang="zh-CN" altLang="en-US" smtClean="0"/>
              <a:t>12</a:t>
            </a:fld>
            <a:endParaRPr lang="zh-CN" altLang="en-US"/>
          </a:p>
        </p:txBody>
      </p:sp>
    </p:spTree>
    <p:extLst>
      <p:ext uri="{BB962C8B-B14F-4D97-AF65-F5344CB8AC3E}">
        <p14:creationId xmlns:p14="http://schemas.microsoft.com/office/powerpoint/2010/main" val="1394207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DB575C-ABE1-4BEC-B04F-22FE2AE765EB}" type="slidenum">
              <a:rPr lang="zh-CN" altLang="en-US" smtClean="0"/>
              <a:t>13</a:t>
            </a:fld>
            <a:endParaRPr lang="zh-CN" altLang="en-US"/>
          </a:p>
        </p:txBody>
      </p:sp>
    </p:spTree>
    <p:extLst>
      <p:ext uri="{BB962C8B-B14F-4D97-AF65-F5344CB8AC3E}">
        <p14:creationId xmlns:p14="http://schemas.microsoft.com/office/powerpoint/2010/main" val="3124112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DB575C-ABE1-4BEC-B04F-22FE2AE765EB}" type="slidenum">
              <a:rPr lang="zh-CN" altLang="en-US" smtClean="0"/>
              <a:t>14</a:t>
            </a:fld>
            <a:endParaRPr lang="zh-CN" altLang="en-US"/>
          </a:p>
        </p:txBody>
      </p:sp>
    </p:spTree>
    <p:extLst>
      <p:ext uri="{BB962C8B-B14F-4D97-AF65-F5344CB8AC3E}">
        <p14:creationId xmlns:p14="http://schemas.microsoft.com/office/powerpoint/2010/main" val="204205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DDB575C-ABE1-4BEC-B04F-22FE2AE765EB}" type="slidenum">
              <a:rPr lang="zh-CN" altLang="en-US" smtClean="0"/>
              <a:t>15</a:t>
            </a:fld>
            <a:endParaRPr lang="zh-CN" altLang="en-US"/>
          </a:p>
        </p:txBody>
      </p:sp>
    </p:spTree>
    <p:extLst>
      <p:ext uri="{BB962C8B-B14F-4D97-AF65-F5344CB8AC3E}">
        <p14:creationId xmlns:p14="http://schemas.microsoft.com/office/powerpoint/2010/main" val="1645389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16</a:t>
            </a:fld>
            <a:endParaRPr lang="zh-CN" altLang="en-US"/>
          </a:p>
        </p:txBody>
      </p:sp>
    </p:spTree>
    <p:extLst>
      <p:ext uri="{BB962C8B-B14F-4D97-AF65-F5344CB8AC3E}">
        <p14:creationId xmlns:p14="http://schemas.microsoft.com/office/powerpoint/2010/main" val="2809199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82681912-8CC0-4B9F-BE2A-5B54BD796BF3}" type="slidenum">
              <a:rPr lang="zh-CN" altLang="en-US" smtClean="0"/>
              <a:t>17</a:t>
            </a:fld>
            <a:endParaRPr lang="zh-CN" altLang="en-US"/>
          </a:p>
        </p:txBody>
      </p:sp>
    </p:spTree>
    <p:extLst>
      <p:ext uri="{BB962C8B-B14F-4D97-AF65-F5344CB8AC3E}">
        <p14:creationId xmlns:p14="http://schemas.microsoft.com/office/powerpoint/2010/main" val="1590883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82681912-8CC0-4B9F-BE2A-5B54BD796BF3}" type="slidenum">
              <a:rPr lang="zh-CN" altLang="en-US" smtClean="0"/>
              <a:t>18</a:t>
            </a:fld>
            <a:endParaRPr lang="zh-CN" altLang="en-US"/>
          </a:p>
        </p:txBody>
      </p:sp>
    </p:spTree>
    <p:extLst>
      <p:ext uri="{BB962C8B-B14F-4D97-AF65-F5344CB8AC3E}">
        <p14:creationId xmlns:p14="http://schemas.microsoft.com/office/powerpoint/2010/main" val="2570340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DDB575C-ABE1-4BEC-B04F-22FE2AE765E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DDB575C-ABE1-4BEC-B04F-22FE2AE765EB}" type="slidenum">
              <a:rPr lang="zh-CN" altLang="en-US" smtClean="0"/>
              <a:t>3</a:t>
            </a:fld>
            <a:endParaRPr lang="zh-CN" altLang="en-US"/>
          </a:p>
        </p:txBody>
      </p:sp>
    </p:spTree>
    <p:extLst>
      <p:ext uri="{BB962C8B-B14F-4D97-AF65-F5344CB8AC3E}">
        <p14:creationId xmlns:p14="http://schemas.microsoft.com/office/powerpoint/2010/main" val="2525073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DB575C-ABE1-4BEC-B04F-22FE2AE765EB}" type="slidenum">
              <a:rPr lang="zh-CN" altLang="en-US" smtClean="0"/>
              <a:t>4</a:t>
            </a:fld>
            <a:endParaRPr lang="zh-CN" altLang="en-US"/>
          </a:p>
        </p:txBody>
      </p:sp>
    </p:spTree>
    <p:extLst>
      <p:ext uri="{BB962C8B-B14F-4D97-AF65-F5344CB8AC3E}">
        <p14:creationId xmlns:p14="http://schemas.microsoft.com/office/powerpoint/2010/main" val="2113828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DB575C-ABE1-4BEC-B04F-22FE2AE765EB}" type="slidenum">
              <a:rPr lang="zh-CN" altLang="en-US" smtClean="0"/>
              <a:t>5</a:t>
            </a:fld>
            <a:endParaRPr lang="zh-CN" altLang="en-US"/>
          </a:p>
        </p:txBody>
      </p:sp>
    </p:spTree>
    <p:extLst>
      <p:ext uri="{BB962C8B-B14F-4D97-AF65-F5344CB8AC3E}">
        <p14:creationId xmlns:p14="http://schemas.microsoft.com/office/powerpoint/2010/main" val="4181985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DB575C-ABE1-4BEC-B04F-22FE2AE765EB}" type="slidenum">
              <a:rPr lang="zh-CN" altLang="en-US" smtClean="0"/>
              <a:t>6</a:t>
            </a:fld>
            <a:endParaRPr lang="zh-CN" altLang="en-US"/>
          </a:p>
        </p:txBody>
      </p:sp>
    </p:spTree>
    <p:extLst>
      <p:ext uri="{BB962C8B-B14F-4D97-AF65-F5344CB8AC3E}">
        <p14:creationId xmlns:p14="http://schemas.microsoft.com/office/powerpoint/2010/main" val="897275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DB575C-ABE1-4BEC-B04F-22FE2AE765EB}" type="slidenum">
              <a:rPr lang="zh-CN" altLang="en-US" smtClean="0"/>
              <a:t>7</a:t>
            </a:fld>
            <a:endParaRPr lang="zh-CN" altLang="en-US"/>
          </a:p>
        </p:txBody>
      </p:sp>
    </p:spTree>
    <p:extLst>
      <p:ext uri="{BB962C8B-B14F-4D97-AF65-F5344CB8AC3E}">
        <p14:creationId xmlns:p14="http://schemas.microsoft.com/office/powerpoint/2010/main" val="4150739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DB575C-ABE1-4BEC-B04F-22FE2AE765EB}" type="slidenum">
              <a:rPr lang="zh-CN" altLang="en-US" smtClean="0"/>
              <a:t>8</a:t>
            </a:fld>
            <a:endParaRPr lang="zh-CN" altLang="en-US"/>
          </a:p>
        </p:txBody>
      </p:sp>
    </p:spTree>
    <p:extLst>
      <p:ext uri="{BB962C8B-B14F-4D97-AF65-F5344CB8AC3E}">
        <p14:creationId xmlns:p14="http://schemas.microsoft.com/office/powerpoint/2010/main" val="1281971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DB575C-ABE1-4BEC-B04F-22FE2AE765EB}" type="slidenum">
              <a:rPr lang="zh-CN" altLang="en-US" smtClean="0"/>
              <a:t>9</a:t>
            </a:fld>
            <a:endParaRPr lang="zh-CN" altLang="en-US"/>
          </a:p>
        </p:txBody>
      </p:sp>
    </p:spTree>
    <p:extLst>
      <p:ext uri="{BB962C8B-B14F-4D97-AF65-F5344CB8AC3E}">
        <p14:creationId xmlns:p14="http://schemas.microsoft.com/office/powerpoint/2010/main" val="945919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862A345-9930-4ACB-B001-A255A6DC78E6}" type="datetime1">
              <a:rPr lang="zh-CN" altLang="en-US" smtClean="0"/>
              <a:t>2021/10/27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FA7E5B-B28A-45F1-B54D-047A328D274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6B012DB-7350-41B2-BA04-F28AA7B40212}" type="datetime1">
              <a:rPr lang="zh-CN" altLang="en-US" smtClean="0"/>
              <a:t>2021/10/27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FA7E5B-B28A-45F1-B54D-047A328D274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A8F870-8D39-4AEC-9288-656EC14BDDA4}" type="datetime1">
              <a:rPr lang="zh-CN" altLang="en-US" smtClean="0"/>
              <a:t>2021/10/27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FA7E5B-B28A-45F1-B54D-047A328D274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89FF89-E48F-473A-B88E-526FFC14FD67}" type="datetime1">
              <a:rPr lang="zh-CN" altLang="en-US" smtClean="0"/>
              <a:t>2021/10/27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FA7E5B-B28A-45F1-B54D-047A328D274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DDFA408-E28B-499B-8E48-83BA4705AB9A}" type="datetime1">
              <a:rPr lang="zh-CN" altLang="en-US" smtClean="0"/>
              <a:t>2021/10/27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FA7E5B-B28A-45F1-B54D-047A328D274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01F190E-32C9-434D-8624-9D304CE519CB}" type="datetime1">
              <a:rPr lang="zh-CN" altLang="en-US" smtClean="0"/>
              <a:t>2021/10/27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FA7E5B-B28A-45F1-B54D-047A328D274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2679353-4491-4207-88A8-8AF91C8C0307}" type="datetime1">
              <a:rPr lang="zh-CN" altLang="en-US" smtClean="0"/>
              <a:t>2021/10/27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FA7E5B-B28A-45F1-B54D-047A328D274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8F86C8F-D5C0-401D-B83D-7052E2829071}" type="datetime1">
              <a:rPr lang="zh-CN" altLang="en-US" smtClean="0"/>
              <a:t>2021/10/27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lvl1pPr>
              <a:defRPr sz="1400" baseline="0">
                <a:latin typeface="Times New Roman" panose="02020603050405020304" pitchFamily="18" charset="0"/>
              </a:defRPr>
            </a:lvl1pPr>
          </a:lstStyle>
          <a:p>
            <a:fld id="{ADFA7E5B-B28A-45F1-B54D-047A328D2745}" type="slidenum">
              <a:rPr lang="zh-CN" altLang="en-US" smtClean="0"/>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89ED6-B873-4CE7-BADD-CDEEBD2AC216}" type="datetime1">
              <a:rPr lang="zh-CN" altLang="en-US" smtClean="0"/>
              <a:t>2021/10/27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FA7E5B-B28A-45F1-B54D-047A328D2745}" type="slidenum">
              <a:rPr lang="zh-CN" altLang="en-US" smtClean="0"/>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A18073-D7CD-4301-8455-3C63B2B01D6D}" type="datetime1">
              <a:rPr lang="zh-CN" altLang="en-US" smtClean="0"/>
              <a:t>2021/10/27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FA7E5B-B28A-45F1-B54D-047A328D274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0F57AC1-9D93-446E-A25A-02FD27A0EF82}" type="datetime1">
              <a:rPr lang="zh-CN" altLang="en-US" smtClean="0"/>
              <a:t>2021/10/27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FA7E5B-B28A-45F1-B54D-047A328D274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9CB00-23D9-407B-8C9E-33118FB515DE}" type="datetime1">
              <a:rPr lang="zh-CN" altLang="en-US" smtClean="0"/>
              <a:t>2021/10/27</a:t>
            </a:fld>
            <a:endParaRPr lang="zh-CN" alt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A7E5B-B28A-45F1-B54D-047A328D274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1800" kern="1200">
          <a:solidFill>
            <a:schemeClr val="tx1"/>
          </a:solidFill>
          <a:latin typeface="宋体" panose="02010600030101010101" pitchFamily="2" charset="-122"/>
          <a:ea typeface="宋体" panose="02010600030101010101" pitchFamily="2" charset="-122"/>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1200" kern="1200">
          <a:solidFill>
            <a:schemeClr val="tx1"/>
          </a:solidFill>
          <a:latin typeface="宋体" panose="02010600030101010101" pitchFamily="2" charset="-122"/>
          <a:ea typeface="宋体" panose="02010600030101010101" pitchFamily="2" charset="-122"/>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0.xml"/><Relationship Id="rId7"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11.xml"/><Relationship Id="rId7"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9.png"/><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3.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6.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7.xml"/><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E9EBE0FA-3F76-4E7A-9974-4F497B53169B}"/>
              </a:ext>
            </a:extLst>
          </p:cNvPr>
          <p:cNvSpPr/>
          <p:nvPr/>
        </p:nvSpPr>
        <p:spPr>
          <a:xfrm>
            <a:off x="0" y="1278834"/>
            <a:ext cx="12192000" cy="1321392"/>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4" name="文本框 62"/>
          <p:cNvSpPr txBox="1">
            <a:spLocks noChangeArrowheads="1"/>
          </p:cNvSpPr>
          <p:nvPr/>
        </p:nvSpPr>
        <p:spPr bwMode="auto">
          <a:xfrm>
            <a:off x="-25757" y="1647400"/>
            <a:ext cx="12258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dirty="0">
                <a:solidFill>
                  <a:srgbClr val="FFFFFF"/>
                </a:solidFill>
                <a:latin typeface="微软雅黑" panose="020B0503020204020204" pitchFamily="34" charset="-122"/>
                <a:ea typeface="微软雅黑" panose="020B0503020204020204" pitchFamily="34" charset="-122"/>
              </a:rPr>
              <a:t>基于随机几何的近地轨道卫星星座下行链路覆盖和速率分析</a:t>
            </a:r>
          </a:p>
        </p:txBody>
      </p:sp>
      <p:grpSp>
        <p:nvGrpSpPr>
          <p:cNvPr id="4" name="组合 3">
            <a:extLst>
              <a:ext uri="{FF2B5EF4-FFF2-40B4-BE49-F238E27FC236}">
                <a16:creationId xmlns:a16="http://schemas.microsoft.com/office/drawing/2014/main" id="{B0271577-1C53-4958-BBBC-EEFF4896E7D1}"/>
              </a:ext>
            </a:extLst>
          </p:cNvPr>
          <p:cNvGrpSpPr/>
          <p:nvPr/>
        </p:nvGrpSpPr>
        <p:grpSpPr>
          <a:xfrm>
            <a:off x="1697181" y="2770545"/>
            <a:ext cx="8645237" cy="177316"/>
            <a:chOff x="2" y="5317922"/>
            <a:chExt cx="12200150" cy="244545"/>
          </a:xfrm>
        </p:grpSpPr>
        <p:sp>
          <p:nvSpPr>
            <p:cNvPr id="16" name="Isosceles Triangle 3"/>
            <p:cNvSpPr/>
            <p:nvPr/>
          </p:nvSpPr>
          <p:spPr bwMode="auto">
            <a:xfrm>
              <a:off x="6092681" y="5317922"/>
              <a:ext cx="251255" cy="244545"/>
            </a:xfrm>
            <a:prstGeom prst="triangle">
              <a:avLst/>
            </a:prstGeom>
            <a:solidFill>
              <a:srgbClr val="25508F"/>
            </a:solidFill>
            <a:ln w="9525" cap="flat" cmpd="sng" algn="ctr">
              <a:solidFill>
                <a:schemeClr val="tx1"/>
              </a:solidFill>
              <a:prstDash val="solid"/>
              <a:round/>
              <a:headEnd type="none" w="med" len="med"/>
              <a:tailEnd type="none" w="med" len="med"/>
            </a:ln>
            <a:scene3d>
              <a:camera prst="orthographicFront"/>
              <a:lightRig rig="threePt" dir="t"/>
            </a:scene3d>
            <a:sp3d extrusionH="76200" contourW="12700">
              <a:extrusionClr>
                <a:srgbClr val="25508F"/>
              </a:extrusionClr>
              <a:contourClr>
                <a:srgbClr val="25508F"/>
              </a:contourClr>
            </a:sp3d>
          </p:spPr>
          <p:txBody>
            <a:bodyPr/>
            <a:lstStyle/>
            <a:p>
              <a:pPr>
                <a:buFont typeface="Arial" panose="020B0604020202020204" pitchFamily="34" charset="0"/>
                <a:buNone/>
                <a:defRPr/>
              </a:pPr>
              <a:endParaRPr lang="en-US" sz="2000">
                <a:latin typeface="Calibri" panose="020F0502020204030204" charset="0"/>
                <a:ea typeface="微软雅黑 Light" panose="020B0502040204020203" pitchFamily="2" charset="-122"/>
              </a:endParaRPr>
            </a:p>
          </p:txBody>
        </p:sp>
        <p:cxnSp>
          <p:nvCxnSpPr>
            <p:cNvPr id="17" name="Straight Connector 2"/>
            <p:cNvCxnSpPr/>
            <p:nvPr/>
          </p:nvCxnSpPr>
          <p:spPr bwMode="auto">
            <a:xfrm>
              <a:off x="2" y="5397520"/>
              <a:ext cx="5810127" cy="0"/>
            </a:xfrm>
            <a:prstGeom prst="line">
              <a:avLst/>
            </a:prstGeom>
            <a:solidFill>
              <a:schemeClr val="accent1"/>
            </a:solidFill>
            <a:ln w="9525" cap="flat" cmpd="sng" algn="ctr">
              <a:solidFill>
                <a:schemeClr val="accent2">
                  <a:lumMod val="75000"/>
                </a:schemeClr>
              </a:solidFill>
              <a:prstDash val="solid"/>
              <a:round/>
              <a:headEnd type="none" w="med" len="med"/>
              <a:tailEnd type="none" w="med" len="med"/>
            </a:ln>
            <a:scene3d>
              <a:camera prst="orthographicFront"/>
              <a:lightRig rig="threePt" dir="t"/>
            </a:scene3d>
            <a:sp3d contourW="12700">
              <a:contourClr>
                <a:srgbClr val="25508F"/>
              </a:contourClr>
            </a:sp3d>
          </p:spPr>
        </p:cxnSp>
        <p:cxnSp>
          <p:nvCxnSpPr>
            <p:cNvPr id="18" name="Straight Connector 34"/>
            <p:cNvCxnSpPr/>
            <p:nvPr/>
          </p:nvCxnSpPr>
          <p:spPr bwMode="auto">
            <a:xfrm>
              <a:off x="6558045" y="5397520"/>
              <a:ext cx="5642107" cy="0"/>
            </a:xfrm>
            <a:prstGeom prst="line">
              <a:avLst/>
            </a:prstGeom>
            <a:solidFill>
              <a:schemeClr val="accent1"/>
            </a:solidFill>
            <a:ln w="9525" cap="flat" cmpd="sng" algn="ctr">
              <a:solidFill>
                <a:schemeClr val="accent2">
                  <a:lumMod val="75000"/>
                </a:schemeClr>
              </a:solidFill>
              <a:prstDash val="solid"/>
              <a:round/>
              <a:headEnd type="none" w="med" len="med"/>
              <a:tailEnd type="none" w="med" len="med"/>
            </a:ln>
            <a:scene3d>
              <a:camera prst="orthographicFront"/>
              <a:lightRig rig="threePt" dir="t"/>
            </a:scene3d>
            <a:sp3d contourW="12700">
              <a:contourClr>
                <a:srgbClr val="25508F"/>
              </a:contourClr>
            </a:sp3d>
          </p:spPr>
        </p:cxnSp>
      </p:grpSp>
      <p:sp>
        <p:nvSpPr>
          <p:cNvPr id="34" name="矩形 33"/>
          <p:cNvSpPr/>
          <p:nvPr/>
        </p:nvSpPr>
        <p:spPr>
          <a:xfrm>
            <a:off x="6718479" y="4269464"/>
            <a:ext cx="569171" cy="99091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5" name="组合 4">
            <a:extLst>
              <a:ext uri="{FF2B5EF4-FFF2-40B4-BE49-F238E27FC236}">
                <a16:creationId xmlns:a16="http://schemas.microsoft.com/office/drawing/2014/main" id="{B6E13C52-465A-48D8-84A5-6F707E245631}"/>
              </a:ext>
            </a:extLst>
          </p:cNvPr>
          <p:cNvGrpSpPr/>
          <p:nvPr/>
        </p:nvGrpSpPr>
        <p:grpSpPr>
          <a:xfrm>
            <a:off x="5001999" y="4905645"/>
            <a:ext cx="2903115" cy="673521"/>
            <a:chOff x="4747593" y="4485156"/>
            <a:chExt cx="2903115" cy="673521"/>
          </a:xfrm>
        </p:grpSpPr>
        <p:grpSp>
          <p:nvGrpSpPr>
            <p:cNvPr id="24" name="组合 23"/>
            <p:cNvGrpSpPr/>
            <p:nvPr/>
          </p:nvGrpSpPr>
          <p:grpSpPr>
            <a:xfrm>
              <a:off x="4994258" y="4485156"/>
              <a:ext cx="2656450" cy="553320"/>
              <a:chOff x="2953483" y="3742767"/>
              <a:chExt cx="2468377" cy="414338"/>
            </a:xfrm>
          </p:grpSpPr>
          <p:sp>
            <p:nvSpPr>
              <p:cNvPr id="25" name="文本框 8"/>
              <p:cNvSpPr txBox="1"/>
              <p:nvPr/>
            </p:nvSpPr>
            <p:spPr>
              <a:xfrm>
                <a:off x="3367821" y="3811436"/>
                <a:ext cx="2054039" cy="288087"/>
              </a:xfrm>
              <a:prstGeom prst="rect">
                <a:avLst/>
              </a:prstGeom>
              <a:noFill/>
            </p:spPr>
            <p:txBody>
              <a:bodyPr wrap="none" lIns="76200" tIns="38100" rIns="76200" bIns="38100" rtlCol="0">
                <a:spAutoFit/>
              </a:bodyPr>
              <a:lstStyle/>
              <a:p>
                <a:r>
                  <a:rPr lang="zh-CN" altLang="en-US" sz="2000" dirty="0">
                    <a:latin typeface="微软雅黑" panose="020B0503020204020204" pitchFamily="34" charset="-122"/>
                    <a:ea typeface="微软雅黑" panose="020B0503020204020204" pitchFamily="34" charset="-122"/>
                  </a:rPr>
                  <a:t>时间</a:t>
                </a:r>
                <a:r>
                  <a:rPr lang="en-US" altLang="zh-CN" sz="2000">
                    <a:latin typeface="微软雅黑" panose="020B0503020204020204" pitchFamily="34" charset="-122"/>
                    <a:ea typeface="微软雅黑" panose="020B0503020204020204" pitchFamily="34" charset="-122"/>
                  </a:rPr>
                  <a:t>:  2021.10.24</a:t>
                </a:r>
                <a:endParaRPr lang="en-US" altLang="zh-CN" sz="2000"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2953483" y="3742767"/>
                <a:ext cx="414338" cy="414338"/>
                <a:chOff x="3937978" y="5180856"/>
                <a:chExt cx="552450" cy="552450"/>
              </a:xfrm>
            </p:grpSpPr>
            <p:sp>
              <p:nvSpPr>
                <p:cNvPr id="27" name="椭圆 26"/>
                <p:cNvSpPr/>
                <p:nvPr/>
              </p:nvSpPr>
              <p:spPr>
                <a:xfrm>
                  <a:off x="3937978" y="5180856"/>
                  <a:ext cx="552450" cy="55245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8" name="Group 38"/>
                <p:cNvGrpSpPr/>
                <p:nvPr/>
              </p:nvGrpSpPr>
              <p:grpSpPr>
                <a:xfrm>
                  <a:off x="4022991" y="5324161"/>
                  <a:ext cx="348415" cy="247981"/>
                  <a:chOff x="5326857" y="2779521"/>
                  <a:chExt cx="2283619" cy="2167129"/>
                </a:xfrm>
                <a:solidFill>
                  <a:schemeClr val="bg1"/>
                </a:solidFill>
              </p:grpSpPr>
              <p:sp>
                <p:nvSpPr>
                  <p:cNvPr id="29" name="Freeform 45"/>
                  <p:cNvSpPr/>
                  <p:nvPr/>
                </p:nvSpPr>
                <p:spPr>
                  <a:xfrm>
                    <a:off x="5326857" y="3228975"/>
                    <a:ext cx="1147085" cy="1083469"/>
                  </a:xfrm>
                  <a:custGeom>
                    <a:avLst/>
                    <a:gdLst>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990798 h 1083469"/>
                      <a:gd name="connsiteX6" fmla="*/ 186985 w 1147085"/>
                      <a:gd name="connsiteY6" fmla="*/ 1011445 h 1083469"/>
                      <a:gd name="connsiteX7" fmla="*/ 977729 w 1147085"/>
                      <a:gd name="connsiteY7" fmla="*/ 857154 h 1083469"/>
                      <a:gd name="connsiteX8" fmla="*/ 977729 w 1147085"/>
                      <a:gd name="connsiteY8" fmla="*/ 916854 h 1083469"/>
                      <a:gd name="connsiteX9" fmla="*/ 123825 w 1147085"/>
                      <a:gd name="connsiteY9" fmla="*/ 1083469 h 1083469"/>
                      <a:gd name="connsiteX10" fmla="*/ 0 w 1147085"/>
                      <a:gd name="connsiteY10" fmla="*/ 114300 h 1083469"/>
                      <a:gd name="connsiteX11" fmla="*/ 1090612 w 1147085"/>
                      <a:gd name="connsiteY11" fmla="*/ 0 h 1083469"/>
                      <a:gd name="connsiteX0-1" fmla="*/ 1090612 w 1147085"/>
                      <a:gd name="connsiteY0-2" fmla="*/ 0 h 1083469"/>
                      <a:gd name="connsiteX1-3" fmla="*/ 1147085 w 1147085"/>
                      <a:gd name="connsiteY1-4" fmla="*/ 460567 h 1083469"/>
                      <a:gd name="connsiteX2-5" fmla="*/ 1078295 w 1147085"/>
                      <a:gd name="connsiteY2-6" fmla="*/ 504743 h 1083469"/>
                      <a:gd name="connsiteX3-7" fmla="*/ 1025237 w 1147085"/>
                      <a:gd name="connsiteY3-8" fmla="*/ 72025 h 1083469"/>
                      <a:gd name="connsiteX4-9" fmla="*/ 79622 w 1147085"/>
                      <a:gd name="connsiteY4-10" fmla="*/ 171129 h 1083469"/>
                      <a:gd name="connsiteX5-11" fmla="*/ 186985 w 1147085"/>
                      <a:gd name="connsiteY5-12" fmla="*/ 1011445 h 1083469"/>
                      <a:gd name="connsiteX6-13" fmla="*/ 977729 w 1147085"/>
                      <a:gd name="connsiteY6-14" fmla="*/ 857154 h 1083469"/>
                      <a:gd name="connsiteX7-15" fmla="*/ 977729 w 1147085"/>
                      <a:gd name="connsiteY7-16" fmla="*/ 916854 h 1083469"/>
                      <a:gd name="connsiteX8-17" fmla="*/ 123825 w 1147085"/>
                      <a:gd name="connsiteY8-18" fmla="*/ 1083469 h 1083469"/>
                      <a:gd name="connsiteX9-19" fmla="*/ 0 w 1147085"/>
                      <a:gd name="connsiteY9-20" fmla="*/ 114300 h 1083469"/>
                      <a:gd name="connsiteX10-21" fmla="*/ 1090612 w 1147085"/>
                      <a:gd name="connsiteY10-22" fmla="*/ 0 h 10834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1147085" h="1083469">
                        <a:moveTo>
                          <a:pt x="1090612" y="0"/>
                        </a:moveTo>
                        <a:lnTo>
                          <a:pt x="1147085" y="460567"/>
                        </a:lnTo>
                        <a:cubicBezTo>
                          <a:pt x="1121629" y="471368"/>
                          <a:pt x="1098257" y="486098"/>
                          <a:pt x="1078295" y="504743"/>
                        </a:cubicBezTo>
                        <a:lnTo>
                          <a:pt x="1025237" y="72025"/>
                        </a:lnTo>
                        <a:lnTo>
                          <a:pt x="79622" y="171129"/>
                        </a:lnTo>
                        <a:lnTo>
                          <a:pt x="186985" y="1011445"/>
                        </a:lnTo>
                        <a:lnTo>
                          <a:pt x="977729" y="857154"/>
                        </a:lnTo>
                        <a:lnTo>
                          <a:pt x="977729" y="916854"/>
                        </a:lnTo>
                        <a:lnTo>
                          <a:pt x="123825" y="1083469"/>
                        </a:lnTo>
                        <a:lnTo>
                          <a:pt x="0" y="114300"/>
                        </a:lnTo>
                        <a:lnTo>
                          <a:pt x="109061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1596" tIns="50799" rIns="101596" bIns="50799" numCol="1" rtlCol="0" anchor="ctr" anchorCtr="0" compatLnSpc="1"/>
                  <a:lstStyle/>
                  <a:p>
                    <a:pPr algn="ctr" defTabSz="571486"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Oval 23"/>
                  <p:cNvSpPr/>
                  <p:nvPr/>
                </p:nvSpPr>
                <p:spPr bwMode="auto">
                  <a:xfrm>
                    <a:off x="5472973" y="4217016"/>
                    <a:ext cx="831613" cy="515322"/>
                  </a:xfrm>
                  <a:custGeom>
                    <a:avLst/>
                    <a:gdLst/>
                    <a:ahLst/>
                    <a:cxnLst/>
                    <a:rect l="l" t="t" r="r" b="b"/>
                    <a:pathLst>
                      <a:path w="831613" h="515322">
                        <a:moveTo>
                          <a:pt x="656506" y="0"/>
                        </a:moveTo>
                        <a:cubicBezTo>
                          <a:pt x="722980" y="12459"/>
                          <a:pt x="782484" y="33487"/>
                          <a:pt x="831613" y="60220"/>
                        </a:cubicBezTo>
                        <a:lnTo>
                          <a:pt x="831613" y="156807"/>
                        </a:lnTo>
                        <a:lnTo>
                          <a:pt x="790343" y="156807"/>
                        </a:lnTo>
                        <a:cubicBezTo>
                          <a:pt x="689578" y="156807"/>
                          <a:pt x="607892" y="247187"/>
                          <a:pt x="607892" y="358678"/>
                        </a:cubicBezTo>
                        <a:cubicBezTo>
                          <a:pt x="607892" y="412735"/>
                          <a:pt x="627095" y="461830"/>
                          <a:pt x="658968" y="497546"/>
                        </a:cubicBezTo>
                        <a:cubicBezTo>
                          <a:pt x="605816" y="509342"/>
                          <a:pt x="548050" y="515322"/>
                          <a:pt x="487726" y="515322"/>
                        </a:cubicBezTo>
                        <a:cubicBezTo>
                          <a:pt x="218362" y="515322"/>
                          <a:pt x="0" y="396081"/>
                          <a:pt x="0" y="248990"/>
                        </a:cubicBezTo>
                        <a:cubicBezTo>
                          <a:pt x="0" y="198934"/>
                          <a:pt x="25288" y="152104"/>
                          <a:pt x="70263" y="113194"/>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1596" tIns="50799" rIns="101596" bIns="50799" numCol="1" rtlCol="0" anchor="ctr" anchorCtr="0" compatLnSpc="1"/>
                  <a:lstStyle/>
                  <a:p>
                    <a:pPr algn="ctr" defTabSz="571486"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Rounded Rectangle 13"/>
                  <p:cNvSpPr/>
                  <p:nvPr/>
                </p:nvSpPr>
                <p:spPr bwMode="auto">
                  <a:xfrm>
                    <a:off x="6127748" y="3705225"/>
                    <a:ext cx="1375518" cy="1241425"/>
                  </a:xfrm>
                  <a:custGeom>
                    <a:avLst/>
                    <a:gdLst/>
                    <a:ahLst/>
                    <a:cxnLst/>
                    <a:rect l="l" t="t" r="r" b="b"/>
                    <a:pathLst>
                      <a:path w="1375518" h="1241425">
                        <a:moveTo>
                          <a:pt x="880211" y="0"/>
                        </a:moveTo>
                        <a:lnTo>
                          <a:pt x="1125002" y="0"/>
                        </a:lnTo>
                        <a:cubicBezTo>
                          <a:pt x="1202113" y="0"/>
                          <a:pt x="1271265" y="34077"/>
                          <a:pt x="1317403" y="88704"/>
                        </a:cubicBezTo>
                        <a:cubicBezTo>
                          <a:pt x="1244331" y="103169"/>
                          <a:pt x="1190628" y="168346"/>
                          <a:pt x="1190628" y="246066"/>
                        </a:cubicBezTo>
                        <a:lnTo>
                          <a:pt x="1190628" y="708029"/>
                        </a:lnTo>
                        <a:lnTo>
                          <a:pt x="929175" y="708029"/>
                        </a:lnTo>
                        <a:lnTo>
                          <a:pt x="803618" y="172438"/>
                        </a:lnTo>
                        <a:close/>
                        <a:moveTo>
                          <a:pt x="481554" y="0"/>
                        </a:moveTo>
                        <a:lnTo>
                          <a:pt x="726347" y="0"/>
                        </a:lnTo>
                        <a:lnTo>
                          <a:pt x="802940" y="172436"/>
                        </a:lnTo>
                        <a:lnTo>
                          <a:pt x="674361" y="720915"/>
                        </a:lnTo>
                        <a:cubicBezTo>
                          <a:pt x="614856" y="745801"/>
                          <a:pt x="573090" y="804586"/>
                          <a:pt x="573090" y="873128"/>
                        </a:cubicBezTo>
                        <a:cubicBezTo>
                          <a:pt x="573090" y="964310"/>
                          <a:pt x="647007" y="1038227"/>
                          <a:pt x="738189" y="1038227"/>
                        </a:cubicBezTo>
                        <a:lnTo>
                          <a:pt x="1375518" y="1038227"/>
                        </a:lnTo>
                        <a:cubicBezTo>
                          <a:pt x="1351252" y="1154299"/>
                          <a:pt x="1248302" y="1241425"/>
                          <a:pt x="1125002" y="1241425"/>
                        </a:cubicBezTo>
                        <a:lnTo>
                          <a:pt x="481554" y="1241425"/>
                        </a:lnTo>
                        <a:cubicBezTo>
                          <a:pt x="358254" y="1241425"/>
                          <a:pt x="255302" y="1154298"/>
                          <a:pt x="231037" y="1038224"/>
                        </a:cubicBezTo>
                        <a:lnTo>
                          <a:pt x="165099" y="1038224"/>
                        </a:lnTo>
                        <a:cubicBezTo>
                          <a:pt x="73917" y="1038224"/>
                          <a:pt x="0" y="964307"/>
                          <a:pt x="0" y="873125"/>
                        </a:cubicBezTo>
                        <a:cubicBezTo>
                          <a:pt x="0" y="781943"/>
                          <a:pt x="73917" y="708026"/>
                          <a:pt x="165099" y="708026"/>
                        </a:cubicBezTo>
                        <a:lnTo>
                          <a:pt x="225428" y="708026"/>
                        </a:lnTo>
                        <a:lnTo>
                          <a:pt x="225428" y="256126"/>
                        </a:lnTo>
                        <a:cubicBezTo>
                          <a:pt x="225428" y="114672"/>
                          <a:pt x="340100" y="0"/>
                          <a:pt x="48155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1596" tIns="50799" rIns="101596" bIns="50799" numCol="1" rtlCol="0" anchor="ctr" anchorCtr="0" compatLnSpc="1"/>
                  <a:lstStyle/>
                  <a:p>
                    <a:pPr algn="ctr" defTabSz="571486"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 name="Oval 57"/>
                  <p:cNvSpPr/>
                  <p:nvPr/>
                </p:nvSpPr>
                <p:spPr bwMode="auto">
                  <a:xfrm>
                    <a:off x="6524624" y="2779521"/>
                    <a:ext cx="835025" cy="83502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1596" tIns="50799" rIns="101596" bIns="50799" numCol="1" rtlCol="0" anchor="ctr" anchorCtr="0" compatLnSpc="1"/>
                  <a:lstStyle/>
                  <a:p>
                    <a:pPr algn="ctr" defTabSz="571486"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Rounded Rectangle 14"/>
                  <p:cNvSpPr/>
                  <p:nvPr/>
                </p:nvSpPr>
                <p:spPr bwMode="auto">
                  <a:xfrm>
                    <a:off x="6740522" y="3829050"/>
                    <a:ext cx="869954" cy="874713"/>
                  </a:xfrm>
                  <a:custGeom>
                    <a:avLst/>
                    <a:gdLst>
                      <a:gd name="connsiteX0" fmla="*/ 744540 w 869954"/>
                      <a:gd name="connsiteY0" fmla="*/ 0 h 874713"/>
                      <a:gd name="connsiteX1" fmla="*/ 869954 w 869954"/>
                      <a:gd name="connsiteY1" fmla="*/ 125414 h 874713"/>
                      <a:gd name="connsiteX2" fmla="*/ 869953 w 869954"/>
                      <a:gd name="connsiteY2" fmla="*/ 706437 h 874713"/>
                      <a:gd name="connsiteX3" fmla="*/ 869952 w 869954"/>
                      <a:gd name="connsiteY3" fmla="*/ 749299 h 874713"/>
                      <a:gd name="connsiteX4" fmla="*/ 744538 w 869954"/>
                      <a:gd name="connsiteY4" fmla="*/ 874713 h 874713"/>
                      <a:gd name="connsiteX5" fmla="*/ 125414 w 869954"/>
                      <a:gd name="connsiteY5" fmla="*/ 874712 h 874713"/>
                      <a:gd name="connsiteX6" fmla="*/ 0 w 869954"/>
                      <a:gd name="connsiteY6" fmla="*/ 749298 h 874713"/>
                      <a:gd name="connsiteX7" fmla="*/ 1 w 869954"/>
                      <a:gd name="connsiteY7" fmla="*/ 749299 h 874713"/>
                      <a:gd name="connsiteX8" fmla="*/ 125415 w 869954"/>
                      <a:gd name="connsiteY8" fmla="*/ 623885 h 874713"/>
                      <a:gd name="connsiteX9" fmla="*/ 619126 w 869954"/>
                      <a:gd name="connsiteY9" fmla="*/ 623885 h 874713"/>
                      <a:gd name="connsiteX10" fmla="*/ 619126 w 869954"/>
                      <a:gd name="connsiteY10" fmla="*/ 125414 h 874713"/>
                      <a:gd name="connsiteX11" fmla="*/ 744540 w 869954"/>
                      <a:gd name="connsiteY11" fmla="*/ 0 h 87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4" h="874713">
                        <a:moveTo>
                          <a:pt x="744540" y="0"/>
                        </a:moveTo>
                        <a:cubicBezTo>
                          <a:pt x="813804" y="0"/>
                          <a:pt x="869954" y="56150"/>
                          <a:pt x="869954" y="125414"/>
                        </a:cubicBezTo>
                        <a:cubicBezTo>
                          <a:pt x="869954" y="319088"/>
                          <a:pt x="869953" y="512763"/>
                          <a:pt x="869953" y="706437"/>
                        </a:cubicBezTo>
                        <a:cubicBezTo>
                          <a:pt x="869953" y="720724"/>
                          <a:pt x="869952" y="735012"/>
                          <a:pt x="869952" y="749299"/>
                        </a:cubicBezTo>
                        <a:cubicBezTo>
                          <a:pt x="869952" y="818563"/>
                          <a:pt x="813802" y="874713"/>
                          <a:pt x="744538" y="874713"/>
                        </a:cubicBezTo>
                        <a:lnTo>
                          <a:pt x="125414" y="874712"/>
                        </a:lnTo>
                        <a:cubicBezTo>
                          <a:pt x="56150" y="874712"/>
                          <a:pt x="0" y="818562"/>
                          <a:pt x="0" y="749298"/>
                        </a:cubicBezTo>
                        <a:lnTo>
                          <a:pt x="1" y="749299"/>
                        </a:lnTo>
                        <a:cubicBezTo>
                          <a:pt x="1" y="680035"/>
                          <a:pt x="56151" y="623885"/>
                          <a:pt x="125415" y="623885"/>
                        </a:cubicBezTo>
                        <a:lnTo>
                          <a:pt x="619126" y="623885"/>
                        </a:lnTo>
                        <a:lnTo>
                          <a:pt x="619126" y="125414"/>
                        </a:lnTo>
                        <a:cubicBezTo>
                          <a:pt x="619126" y="56150"/>
                          <a:pt x="675276" y="0"/>
                          <a:pt x="744540"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1596" tIns="50799" rIns="101596" bIns="50799" numCol="1" rtlCol="0" anchor="ctr" anchorCtr="0" compatLnSpc="1"/>
                  <a:lstStyle/>
                  <a:p>
                    <a:pPr algn="ctr" defTabSz="571486"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sp>
          <p:nvSpPr>
            <p:cNvPr id="36" name="矩形 35"/>
            <p:cNvSpPr/>
            <p:nvPr/>
          </p:nvSpPr>
          <p:spPr>
            <a:xfrm>
              <a:off x="4898696" y="4503570"/>
              <a:ext cx="569171" cy="655107"/>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pic>
          <p:nvPicPr>
            <p:cNvPr id="37" name="Picture 9"/>
            <p:cNvPicPr>
              <a:picLocks noChangeAspect="1"/>
            </p:cNvPicPr>
            <p:nvPr/>
          </p:nvPicPr>
          <p:blipFill>
            <a:blip r:embed="rId3" cstate="print"/>
            <a:srcRect/>
            <a:stretch>
              <a:fillRect/>
            </a:stretch>
          </p:blipFill>
          <p:spPr bwMode="auto">
            <a:xfrm>
              <a:off x="4747593" y="4488488"/>
              <a:ext cx="726880" cy="561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a:extLst>
              <a:ext uri="{FF2B5EF4-FFF2-40B4-BE49-F238E27FC236}">
                <a16:creationId xmlns:a16="http://schemas.microsoft.com/office/drawing/2014/main" id="{8BD5F9D1-9D30-4810-B248-86198BDC9568}"/>
              </a:ext>
            </a:extLst>
          </p:cNvPr>
          <p:cNvGrpSpPr/>
          <p:nvPr/>
        </p:nvGrpSpPr>
        <p:grpSpPr>
          <a:xfrm>
            <a:off x="5001999" y="3910441"/>
            <a:ext cx="2381207" cy="588787"/>
            <a:chOff x="4802204" y="3692888"/>
            <a:chExt cx="2381207" cy="588787"/>
          </a:xfrm>
        </p:grpSpPr>
        <p:grpSp>
          <p:nvGrpSpPr>
            <p:cNvPr id="19" name="组合 18"/>
            <p:cNvGrpSpPr/>
            <p:nvPr/>
          </p:nvGrpSpPr>
          <p:grpSpPr>
            <a:xfrm>
              <a:off x="4994259" y="3716040"/>
              <a:ext cx="2189152" cy="553320"/>
              <a:chOff x="773458" y="3742767"/>
              <a:chExt cx="2034160" cy="414338"/>
            </a:xfrm>
          </p:grpSpPr>
          <p:sp>
            <p:nvSpPr>
              <p:cNvPr id="20" name="文本框 9"/>
              <p:cNvSpPr txBox="1"/>
              <p:nvPr/>
            </p:nvSpPr>
            <p:spPr>
              <a:xfrm>
                <a:off x="1234695" y="3812375"/>
                <a:ext cx="1572923" cy="288087"/>
              </a:xfrm>
              <a:prstGeom prst="rect">
                <a:avLst/>
              </a:prstGeom>
              <a:noFill/>
            </p:spPr>
            <p:txBody>
              <a:bodyPr wrap="none" lIns="76200" tIns="38100" rIns="76200" bIns="38100" rtlCol="0">
                <a:spAutoFit/>
              </a:bodyPr>
              <a:lstStyle/>
              <a:p>
                <a:r>
                  <a:rPr lang="zh-CN" altLang="en-US" sz="2000" dirty="0">
                    <a:latin typeface="微软雅黑" panose="020B0503020204020204" pitchFamily="34" charset="-122"/>
                    <a:ea typeface="微软雅黑" panose="020B0503020204020204" pitchFamily="34" charset="-122"/>
                  </a:rPr>
                  <a:t>汇报人：胡旭</a:t>
                </a:r>
              </a:p>
            </p:txBody>
          </p:sp>
          <p:grpSp>
            <p:nvGrpSpPr>
              <p:cNvPr id="21" name="组合 20"/>
              <p:cNvGrpSpPr/>
              <p:nvPr/>
            </p:nvGrpSpPr>
            <p:grpSpPr>
              <a:xfrm>
                <a:off x="773458" y="3742767"/>
                <a:ext cx="414338" cy="414338"/>
                <a:chOff x="1031277" y="5180856"/>
                <a:chExt cx="552450" cy="552450"/>
              </a:xfrm>
            </p:grpSpPr>
            <p:sp>
              <p:nvSpPr>
                <p:cNvPr id="22" name="椭圆 21"/>
                <p:cNvSpPr/>
                <p:nvPr/>
              </p:nvSpPr>
              <p:spPr>
                <a:xfrm>
                  <a:off x="1031277" y="5180856"/>
                  <a:ext cx="552450" cy="55245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3" name="Freeform 34"/>
                <p:cNvSpPr/>
                <p:nvPr/>
              </p:nvSpPr>
              <p:spPr>
                <a:xfrm flipH="1">
                  <a:off x="1130571" y="5313444"/>
                  <a:ext cx="328603" cy="249173"/>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7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7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207" tIns="38104" rIns="76207" bIns="38104" rtlCol="0" anchor="ctr"/>
                <a:lstStyle/>
                <a:p>
                  <a:pPr algn="ctr" defTabSz="571486"/>
                  <a:endParaRPr lang="en-US" sz="2000" dirty="0">
                    <a:solidFill>
                      <a:schemeClr val="tx1"/>
                    </a:solidFill>
                    <a:latin typeface="微软雅黑" panose="020B0503020204020204" pitchFamily="34" charset="-122"/>
                  </a:endParaRPr>
                </a:p>
              </p:txBody>
            </p:sp>
          </p:grpSp>
        </p:grpSp>
        <p:sp>
          <p:nvSpPr>
            <p:cNvPr id="48" name="矩形 47"/>
            <p:cNvSpPr/>
            <p:nvPr/>
          </p:nvSpPr>
          <p:spPr>
            <a:xfrm>
              <a:off x="4943787" y="3692888"/>
              <a:ext cx="569171" cy="588787"/>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pic>
          <p:nvPicPr>
            <p:cNvPr id="35" name="Picture 9"/>
            <p:cNvPicPr>
              <a:picLocks noChangeAspect="1"/>
            </p:cNvPicPr>
            <p:nvPr/>
          </p:nvPicPr>
          <p:blipFill>
            <a:blip r:embed="rId3" cstate="print"/>
            <a:srcRect/>
            <a:stretch>
              <a:fillRect/>
            </a:stretch>
          </p:blipFill>
          <p:spPr bwMode="auto">
            <a:xfrm>
              <a:off x="4802204" y="3692888"/>
              <a:ext cx="726880" cy="561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med" p14:dur="700" advTm="683">
        <p:fade/>
      </p:transition>
    </mc:Choice>
    <mc:Fallback xmlns="">
      <p:transition spd="med" advTm="68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8" name="直接连接符 17"/>
          <p:cNvCxnSpPr>
            <a:cxnSpLocks/>
          </p:cNvCxnSpPr>
          <p:nvPr/>
        </p:nvCxnSpPr>
        <p:spPr>
          <a:xfrm>
            <a:off x="0" y="567779"/>
            <a:ext cx="2733964"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9" name="矩形 18"/>
          <p:cNvSpPr/>
          <p:nvPr/>
        </p:nvSpPr>
        <p:spPr>
          <a:xfrm>
            <a:off x="483666" y="850450"/>
            <a:ext cx="2191626"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1.3 </a:t>
            </a:r>
            <a:r>
              <a:rPr lang="zh-CN" altLang="en-US" sz="2000" b="1" dirty="0">
                <a:latin typeface="微软雅黑" panose="020B0503020204020204" pitchFamily="34" charset="-122"/>
                <a:ea typeface="微软雅黑" panose="020B0503020204020204" pitchFamily="34" charset="-122"/>
              </a:rPr>
              <a:t>覆盖概率分析</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8680704" y="6135702"/>
            <a:ext cx="2743200" cy="365125"/>
          </a:xfrm>
        </p:spPr>
        <p:txBody>
          <a:bodyPr/>
          <a:lstStyle/>
          <a:p>
            <a:fld id="{4FAB73BC-B049-4115-A692-8D63A059BFB8}" type="slidenum">
              <a:rPr lang="en-US" altLang="zh-CN" sz="1400">
                <a:solidFill>
                  <a:schemeClr val="tx1"/>
                </a:solidFill>
              </a:rPr>
              <a:t>10</a:t>
            </a:fld>
            <a:endParaRPr lang="en-US" altLang="zh-CN" sz="1400" dirty="0">
              <a:solidFill>
                <a:schemeClr val="tx1"/>
              </a:solidFill>
            </a:endParaRPr>
          </a:p>
        </p:txBody>
      </p:sp>
      <p:sp>
        <p:nvSpPr>
          <p:cNvPr id="25" name="文本框 24">
            <a:extLst>
              <a:ext uri="{FF2B5EF4-FFF2-40B4-BE49-F238E27FC236}">
                <a16:creationId xmlns:a16="http://schemas.microsoft.com/office/drawing/2014/main" id="{E290A168-0D55-47EA-B93E-220B5565A8CC}"/>
              </a:ext>
            </a:extLst>
          </p:cNvPr>
          <p:cNvSpPr txBox="1"/>
          <p:nvPr/>
        </p:nvSpPr>
        <p:spPr>
          <a:xfrm>
            <a:off x="0" y="67518"/>
            <a:ext cx="2604656" cy="461665"/>
          </a:xfrm>
          <a:prstGeom prst="rect">
            <a:avLst/>
          </a:prstGeom>
          <a:solidFill>
            <a:schemeClr val="bg2">
              <a:lumMod val="50000"/>
            </a:schemeClr>
          </a:solidFill>
          <a:ln>
            <a:noFill/>
          </a:ln>
        </p:spPr>
        <p:txBody>
          <a:bodyPr wrap="square" rtlCol="0">
            <a:spAutoFit/>
          </a:bodyPr>
          <a:lstStyle/>
          <a:p>
            <a:r>
              <a:rPr lang="en-US" altLang="zh-CN" sz="2400" b="1" dirty="0">
                <a:solidFill>
                  <a:schemeClr val="bg1"/>
                </a:solidFill>
                <a:latin typeface="Times New Roman" panose="02020603050405020304" pitchFamily="18" charset="0"/>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01 </a:t>
            </a:r>
            <a:r>
              <a:rPr lang="zh-CN" altLang="en-US" sz="2000" b="1" dirty="0">
                <a:solidFill>
                  <a:schemeClr val="bg1"/>
                </a:solidFill>
                <a:latin typeface="Times New Roman" panose="02020603050405020304" pitchFamily="18" charset="0"/>
                <a:ea typeface="微软雅黑" panose="020B0503020204020204" pitchFamily="34" charset="-122"/>
              </a:rPr>
              <a:t>论文阅读与理解</a:t>
            </a:r>
            <a:endParaRPr lang="en-US" altLang="zh-CN" sz="2000" b="1" dirty="0">
              <a:solidFill>
                <a:schemeClr val="bg1"/>
              </a:solidFill>
              <a:latin typeface="Times New Roman" panose="02020603050405020304" pitchFamily="18" charset="0"/>
              <a:ea typeface="微软雅黑" panose="020B0503020204020204" pitchFamily="34" charset="-122"/>
            </a:endParaRPr>
          </a:p>
        </p:txBody>
      </p:sp>
      <p:sp>
        <p:nvSpPr>
          <p:cNvPr id="3" name="Rectangle 2">
            <a:extLst>
              <a:ext uri="{FF2B5EF4-FFF2-40B4-BE49-F238E27FC236}">
                <a16:creationId xmlns:a16="http://schemas.microsoft.com/office/drawing/2014/main" id="{98BD5321-50FA-4B62-B930-BCFB9CE38FFF}"/>
              </a:ext>
            </a:extLst>
          </p:cNvPr>
          <p:cNvSpPr>
            <a:spLocks noChangeArrowheads="1"/>
          </p:cNvSpPr>
          <p:nvPr/>
        </p:nvSpPr>
        <p:spPr bwMode="auto">
          <a:xfrm>
            <a:off x="168289" y="1250560"/>
            <a:ext cx="14582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覆盖概率定义：</a:t>
            </a:r>
            <a:endParaRPr kumimoji="0" lang="zh-CN"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a16="http://schemas.microsoft.com/office/drawing/2014/main" id="{3AF9DB0A-60A2-471F-8F47-53DCFDAC2E53}"/>
              </a:ext>
            </a:extLst>
          </p:cNvPr>
          <p:cNvSpPr>
            <a:spLocks noChangeArrowheads="1"/>
          </p:cNvSpPr>
          <p:nvPr/>
        </p:nvSpPr>
        <p:spPr bwMode="auto">
          <a:xfrm>
            <a:off x="168289" y="2165812"/>
            <a:ext cx="5131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a:t>
            </a:r>
            <a:r>
              <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是信噪的阈值，只要所考虑的用户来自其最近卫星的</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SINR</a:t>
            </a:r>
            <a:r>
              <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高于阈值水平</a:t>
            </a:r>
            <a:r>
              <a:rPr kumimoji="0" lang="en-US"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t</a:t>
            </a:r>
            <a:r>
              <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，则认为其在卫星通信网络的覆盖范围内。</a:t>
            </a:r>
            <a:endParaRPr kumimoji="0" lang="zh-CN" altLang="en-US"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35D832D9-11F0-410C-8D25-59F5B0DC0A76}"/>
              </a:ext>
            </a:extLst>
          </p:cNvPr>
          <p:cNvPicPr>
            <a:picLocks noChangeAspect="1"/>
          </p:cNvPicPr>
          <p:nvPr/>
        </p:nvPicPr>
        <p:blipFill>
          <a:blip r:embed="rId4"/>
          <a:stretch>
            <a:fillRect/>
          </a:stretch>
        </p:blipFill>
        <p:spPr>
          <a:xfrm>
            <a:off x="404082" y="1507417"/>
            <a:ext cx="2266950" cy="495300"/>
          </a:xfrm>
          <a:prstGeom prst="rect">
            <a:avLst/>
          </a:prstGeom>
        </p:spPr>
      </p:pic>
      <p:sp>
        <p:nvSpPr>
          <p:cNvPr id="20" name="文本框 19">
            <a:extLst>
              <a:ext uri="{FF2B5EF4-FFF2-40B4-BE49-F238E27FC236}">
                <a16:creationId xmlns:a16="http://schemas.microsoft.com/office/drawing/2014/main" id="{ECBF2DDF-D5B3-4ECC-82AB-AC4A14D429FD}"/>
              </a:ext>
            </a:extLst>
          </p:cNvPr>
          <p:cNvSpPr txBox="1"/>
          <p:nvPr/>
        </p:nvSpPr>
        <p:spPr>
          <a:xfrm>
            <a:off x="168289" y="2790573"/>
            <a:ext cx="6094428" cy="307777"/>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Theorem 1</a:t>
            </a:r>
            <a:endParaRPr lang="zh-CN" altLang="en-US" sz="1400"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79C28990-5F1A-49C7-A8EF-1ECE2998B0FA}"/>
              </a:ext>
            </a:extLst>
          </p:cNvPr>
          <p:cNvSpPr txBox="1"/>
          <p:nvPr/>
        </p:nvSpPr>
        <p:spPr>
          <a:xfrm>
            <a:off x="1076084" y="2790572"/>
            <a:ext cx="4683693" cy="307777"/>
          </a:xfrm>
          <a:prstGeom prst="rect">
            <a:avLst/>
          </a:prstGeom>
          <a:noFill/>
        </p:spPr>
        <p:txBody>
          <a:bodyPr wrap="square">
            <a:spAutoFit/>
          </a:bodyPr>
          <a:lstStyle/>
          <a:p>
            <a:r>
              <a:rPr lang="zh-CN" altLang="en-US" sz="1400" dirty="0"/>
              <a:t>在瑞利衰落服务信道下，任意位置用户的网络覆盖概率为</a:t>
            </a:r>
          </a:p>
        </p:txBody>
      </p:sp>
      <p:pic>
        <p:nvPicPr>
          <p:cNvPr id="11" name="图片 10">
            <a:extLst>
              <a:ext uri="{FF2B5EF4-FFF2-40B4-BE49-F238E27FC236}">
                <a16:creationId xmlns:a16="http://schemas.microsoft.com/office/drawing/2014/main" id="{1796C649-F7A6-4FE2-95BD-21D2DECE2269}"/>
              </a:ext>
            </a:extLst>
          </p:cNvPr>
          <p:cNvPicPr>
            <a:picLocks noChangeAspect="1"/>
          </p:cNvPicPr>
          <p:nvPr/>
        </p:nvPicPr>
        <p:blipFill>
          <a:blip r:embed="rId5"/>
          <a:stretch>
            <a:fillRect/>
          </a:stretch>
        </p:blipFill>
        <p:spPr>
          <a:xfrm>
            <a:off x="404082" y="3196399"/>
            <a:ext cx="4752975" cy="428625"/>
          </a:xfrm>
          <a:prstGeom prst="rect">
            <a:avLst/>
          </a:prstGeom>
        </p:spPr>
      </p:pic>
      <p:pic>
        <p:nvPicPr>
          <p:cNvPr id="14" name="图片 13">
            <a:extLst>
              <a:ext uri="{FF2B5EF4-FFF2-40B4-BE49-F238E27FC236}">
                <a16:creationId xmlns:a16="http://schemas.microsoft.com/office/drawing/2014/main" id="{45275BCE-93D4-46B1-B943-ED3DF4C66441}"/>
              </a:ext>
            </a:extLst>
          </p:cNvPr>
          <p:cNvPicPr>
            <a:picLocks noChangeAspect="1"/>
          </p:cNvPicPr>
          <p:nvPr/>
        </p:nvPicPr>
        <p:blipFill>
          <a:blip r:embed="rId6"/>
          <a:stretch>
            <a:fillRect/>
          </a:stretch>
        </p:blipFill>
        <p:spPr>
          <a:xfrm>
            <a:off x="365982" y="3802097"/>
            <a:ext cx="4610100" cy="1266825"/>
          </a:xfrm>
          <a:prstGeom prst="rect">
            <a:avLst/>
          </a:prstGeom>
        </p:spPr>
      </p:pic>
      <p:pic>
        <p:nvPicPr>
          <p:cNvPr id="17" name="图片 16">
            <a:extLst>
              <a:ext uri="{FF2B5EF4-FFF2-40B4-BE49-F238E27FC236}">
                <a16:creationId xmlns:a16="http://schemas.microsoft.com/office/drawing/2014/main" id="{F30F21A3-3329-4C76-8803-AD50C35C5FD4}"/>
              </a:ext>
            </a:extLst>
          </p:cNvPr>
          <p:cNvPicPr>
            <a:picLocks noChangeAspect="1"/>
          </p:cNvPicPr>
          <p:nvPr/>
        </p:nvPicPr>
        <p:blipFill>
          <a:blip r:embed="rId7"/>
          <a:stretch>
            <a:fillRect/>
          </a:stretch>
        </p:blipFill>
        <p:spPr>
          <a:xfrm>
            <a:off x="404082" y="5209246"/>
            <a:ext cx="4619625" cy="1466850"/>
          </a:xfrm>
          <a:prstGeom prst="rect">
            <a:avLst/>
          </a:prstGeom>
        </p:spPr>
      </p:pic>
      <p:cxnSp>
        <p:nvCxnSpPr>
          <p:cNvPr id="27" name="直接连接符 26">
            <a:extLst>
              <a:ext uri="{FF2B5EF4-FFF2-40B4-BE49-F238E27FC236}">
                <a16:creationId xmlns:a16="http://schemas.microsoft.com/office/drawing/2014/main" id="{9659C17A-CB90-4BFD-83D5-8899753A6688}"/>
              </a:ext>
            </a:extLst>
          </p:cNvPr>
          <p:cNvCxnSpPr>
            <a:cxnSpLocks/>
          </p:cNvCxnSpPr>
          <p:nvPr/>
        </p:nvCxnSpPr>
        <p:spPr>
          <a:xfrm>
            <a:off x="5759777" y="850450"/>
            <a:ext cx="17471" cy="5857764"/>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pic>
        <p:nvPicPr>
          <p:cNvPr id="31" name="图片 30">
            <a:extLst>
              <a:ext uri="{FF2B5EF4-FFF2-40B4-BE49-F238E27FC236}">
                <a16:creationId xmlns:a16="http://schemas.microsoft.com/office/drawing/2014/main" id="{B0933BE0-57D9-45DD-ABAC-D7A6819A5903}"/>
              </a:ext>
            </a:extLst>
          </p:cNvPr>
          <p:cNvPicPr>
            <a:picLocks noChangeAspect="1"/>
          </p:cNvPicPr>
          <p:nvPr/>
        </p:nvPicPr>
        <p:blipFill>
          <a:blip r:embed="rId8"/>
          <a:stretch>
            <a:fillRect/>
          </a:stretch>
        </p:blipFill>
        <p:spPr>
          <a:xfrm>
            <a:off x="6495847" y="1158227"/>
            <a:ext cx="4257675" cy="2057400"/>
          </a:xfrm>
          <a:prstGeom prst="rect">
            <a:avLst/>
          </a:prstGeom>
        </p:spPr>
      </p:pic>
      <p:pic>
        <p:nvPicPr>
          <p:cNvPr id="32" name="图片 31">
            <a:extLst>
              <a:ext uri="{FF2B5EF4-FFF2-40B4-BE49-F238E27FC236}">
                <a16:creationId xmlns:a16="http://schemas.microsoft.com/office/drawing/2014/main" id="{1E44E214-6B51-4D72-BDC3-141EB376ADD0}"/>
              </a:ext>
            </a:extLst>
          </p:cNvPr>
          <p:cNvPicPr>
            <a:picLocks noChangeAspect="1"/>
          </p:cNvPicPr>
          <p:nvPr/>
        </p:nvPicPr>
        <p:blipFill>
          <a:blip r:embed="rId9"/>
          <a:stretch>
            <a:fillRect/>
          </a:stretch>
        </p:blipFill>
        <p:spPr>
          <a:xfrm>
            <a:off x="6580334" y="4127664"/>
            <a:ext cx="4762500" cy="2085975"/>
          </a:xfrm>
          <a:prstGeom prst="rect">
            <a:avLst/>
          </a:prstGeom>
        </p:spPr>
      </p:pic>
      <p:sp>
        <p:nvSpPr>
          <p:cNvPr id="34" name="文本框 33">
            <a:extLst>
              <a:ext uri="{FF2B5EF4-FFF2-40B4-BE49-F238E27FC236}">
                <a16:creationId xmlns:a16="http://schemas.microsoft.com/office/drawing/2014/main" id="{8302B60B-83F6-4D05-90B6-41D3153B66C4}"/>
              </a:ext>
            </a:extLst>
          </p:cNvPr>
          <p:cNvSpPr txBox="1"/>
          <p:nvPr/>
        </p:nvSpPr>
        <p:spPr>
          <a:xfrm>
            <a:off x="5932104" y="850450"/>
            <a:ext cx="4069735" cy="307777"/>
          </a:xfrm>
          <a:prstGeom prst="rect">
            <a:avLst/>
          </a:prstGeom>
          <a:noFill/>
        </p:spPr>
        <p:txBody>
          <a:bodyPr wrap="square">
            <a:spAutoFit/>
          </a:bodyPr>
          <a:lstStyle/>
          <a:p>
            <a:r>
              <a:rPr lang="zh-CN" altLang="en-US" sz="1400" dirty="0"/>
              <a:t>证明：从零干扰情况下覆盖概率的定义开始：</a:t>
            </a:r>
          </a:p>
        </p:txBody>
      </p:sp>
      <p:sp>
        <p:nvSpPr>
          <p:cNvPr id="36" name="文本框 35">
            <a:extLst>
              <a:ext uri="{FF2B5EF4-FFF2-40B4-BE49-F238E27FC236}">
                <a16:creationId xmlns:a16="http://schemas.microsoft.com/office/drawing/2014/main" id="{F1AF8B75-6C29-4A79-B0F2-E8CCFEC199E1}"/>
              </a:ext>
            </a:extLst>
          </p:cNvPr>
          <p:cNvSpPr txBox="1"/>
          <p:nvPr/>
        </p:nvSpPr>
        <p:spPr>
          <a:xfrm>
            <a:off x="6096000" y="3349680"/>
            <a:ext cx="5231870" cy="830997"/>
          </a:xfrm>
          <a:prstGeom prst="rect">
            <a:avLst/>
          </a:prstGeom>
          <a:noFill/>
        </p:spPr>
        <p:txBody>
          <a:bodyPr wrap="square">
            <a:spAutoFit/>
          </a:bodyPr>
          <a:lstStyle/>
          <a:p>
            <a:r>
              <a:rPr lang="zh-CN" altLang="en-US" sz="1600" dirty="0"/>
              <a:t>积分的上限是由于用户地平线以下的卫星对用户不可见。</a:t>
            </a:r>
            <a:endParaRPr lang="en-US" altLang="zh-CN" sz="1600" dirty="0"/>
          </a:p>
          <a:p>
            <a:endParaRPr lang="en-US" altLang="zh-CN" sz="1600" dirty="0"/>
          </a:p>
          <a:p>
            <a:r>
              <a:rPr lang="zh-CN" altLang="en-US" sz="1600" dirty="0"/>
              <a:t>首先至少有一颗干扰卫星，所以有</a:t>
            </a:r>
          </a:p>
        </p:txBody>
      </p:sp>
      <p:cxnSp>
        <p:nvCxnSpPr>
          <p:cNvPr id="38" name="直接箭头连接符 37">
            <a:extLst>
              <a:ext uri="{FF2B5EF4-FFF2-40B4-BE49-F238E27FC236}">
                <a16:creationId xmlns:a16="http://schemas.microsoft.com/office/drawing/2014/main" id="{F4259D12-E813-4425-8B60-3A958FFAB12B}"/>
              </a:ext>
            </a:extLst>
          </p:cNvPr>
          <p:cNvCxnSpPr/>
          <p:nvPr/>
        </p:nvCxnSpPr>
        <p:spPr>
          <a:xfrm flipV="1">
            <a:off x="5157057" y="2396644"/>
            <a:ext cx="1338790" cy="20353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0" name="直接箭头连接符 39">
            <a:extLst>
              <a:ext uri="{FF2B5EF4-FFF2-40B4-BE49-F238E27FC236}">
                <a16:creationId xmlns:a16="http://schemas.microsoft.com/office/drawing/2014/main" id="{60187586-7B62-46AF-9069-7DEB7ED0398E}"/>
              </a:ext>
            </a:extLst>
          </p:cNvPr>
          <p:cNvCxnSpPr>
            <a:stCxn id="17" idx="3"/>
          </p:cNvCxnSpPr>
          <p:nvPr/>
        </p:nvCxnSpPr>
        <p:spPr>
          <a:xfrm flipV="1">
            <a:off x="5023707" y="5524107"/>
            <a:ext cx="1868656" cy="418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7174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8" name="直接连接符 17"/>
          <p:cNvCxnSpPr>
            <a:cxnSpLocks/>
          </p:cNvCxnSpPr>
          <p:nvPr/>
        </p:nvCxnSpPr>
        <p:spPr>
          <a:xfrm>
            <a:off x="0" y="567779"/>
            <a:ext cx="2733964"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9" name="矩形 18"/>
          <p:cNvSpPr/>
          <p:nvPr/>
        </p:nvSpPr>
        <p:spPr>
          <a:xfrm>
            <a:off x="483666" y="850450"/>
            <a:ext cx="2191626"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1.3 </a:t>
            </a:r>
            <a:r>
              <a:rPr lang="zh-CN" altLang="en-US" sz="2000" b="1" dirty="0">
                <a:latin typeface="微软雅黑" panose="020B0503020204020204" pitchFamily="34" charset="-122"/>
                <a:ea typeface="微软雅黑" panose="020B0503020204020204" pitchFamily="34" charset="-122"/>
              </a:rPr>
              <a:t>覆盖概率分析</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8680704" y="6135702"/>
            <a:ext cx="2743200" cy="365125"/>
          </a:xfrm>
        </p:spPr>
        <p:txBody>
          <a:bodyPr/>
          <a:lstStyle/>
          <a:p>
            <a:fld id="{4FAB73BC-B049-4115-A692-8D63A059BFB8}" type="slidenum">
              <a:rPr lang="en-US" altLang="zh-CN" sz="1400">
                <a:solidFill>
                  <a:schemeClr val="tx1"/>
                </a:solidFill>
              </a:rPr>
              <a:t>11</a:t>
            </a:fld>
            <a:endParaRPr lang="en-US" altLang="zh-CN" sz="1400" dirty="0">
              <a:solidFill>
                <a:schemeClr val="tx1"/>
              </a:solidFill>
            </a:endParaRPr>
          </a:p>
        </p:txBody>
      </p:sp>
      <p:sp>
        <p:nvSpPr>
          <p:cNvPr id="25" name="文本框 24">
            <a:extLst>
              <a:ext uri="{FF2B5EF4-FFF2-40B4-BE49-F238E27FC236}">
                <a16:creationId xmlns:a16="http://schemas.microsoft.com/office/drawing/2014/main" id="{E290A168-0D55-47EA-B93E-220B5565A8CC}"/>
              </a:ext>
            </a:extLst>
          </p:cNvPr>
          <p:cNvSpPr txBox="1"/>
          <p:nvPr/>
        </p:nvSpPr>
        <p:spPr>
          <a:xfrm>
            <a:off x="0" y="67518"/>
            <a:ext cx="2604656" cy="461665"/>
          </a:xfrm>
          <a:prstGeom prst="rect">
            <a:avLst/>
          </a:prstGeom>
          <a:solidFill>
            <a:schemeClr val="bg2">
              <a:lumMod val="50000"/>
            </a:schemeClr>
          </a:solidFill>
          <a:ln>
            <a:noFill/>
          </a:ln>
        </p:spPr>
        <p:txBody>
          <a:bodyPr wrap="square" rtlCol="0">
            <a:spAutoFit/>
          </a:bodyPr>
          <a:lstStyle/>
          <a:p>
            <a:r>
              <a:rPr lang="en-US" altLang="zh-CN" sz="2400" b="1" dirty="0">
                <a:solidFill>
                  <a:schemeClr val="bg1"/>
                </a:solidFill>
                <a:latin typeface="Times New Roman" panose="02020603050405020304" pitchFamily="18" charset="0"/>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01 </a:t>
            </a:r>
            <a:r>
              <a:rPr lang="zh-CN" altLang="en-US" sz="2000" b="1" dirty="0">
                <a:solidFill>
                  <a:schemeClr val="bg1"/>
                </a:solidFill>
                <a:latin typeface="Times New Roman" panose="02020603050405020304" pitchFamily="18" charset="0"/>
                <a:ea typeface="微软雅黑" panose="020B0503020204020204" pitchFamily="34" charset="-122"/>
              </a:rPr>
              <a:t>论文阅读与理解</a:t>
            </a:r>
            <a:endParaRPr lang="en-US" altLang="zh-CN" sz="2000" b="1" dirty="0">
              <a:solidFill>
                <a:schemeClr val="bg1"/>
              </a:solidFill>
              <a:latin typeface="Times New Roman" panose="02020603050405020304" pitchFamily="18" charset="0"/>
              <a:ea typeface="微软雅黑" panose="020B0503020204020204" pitchFamily="34" charset="-122"/>
            </a:endParaRPr>
          </a:p>
        </p:txBody>
      </p:sp>
      <p:pic>
        <p:nvPicPr>
          <p:cNvPr id="4" name="图片 3">
            <a:extLst>
              <a:ext uri="{FF2B5EF4-FFF2-40B4-BE49-F238E27FC236}">
                <a16:creationId xmlns:a16="http://schemas.microsoft.com/office/drawing/2014/main" id="{F7E48218-30D7-4CA3-B768-D86AE6482FE5}"/>
              </a:ext>
            </a:extLst>
          </p:cNvPr>
          <p:cNvPicPr>
            <a:picLocks noChangeAspect="1"/>
          </p:cNvPicPr>
          <p:nvPr/>
        </p:nvPicPr>
        <p:blipFill>
          <a:blip r:embed="rId4"/>
          <a:stretch>
            <a:fillRect/>
          </a:stretch>
        </p:blipFill>
        <p:spPr>
          <a:xfrm>
            <a:off x="483666" y="1250560"/>
            <a:ext cx="3807000" cy="2099334"/>
          </a:xfrm>
          <a:prstGeom prst="rect">
            <a:avLst/>
          </a:prstGeom>
        </p:spPr>
      </p:pic>
      <p:pic>
        <p:nvPicPr>
          <p:cNvPr id="7" name="图片 6">
            <a:extLst>
              <a:ext uri="{FF2B5EF4-FFF2-40B4-BE49-F238E27FC236}">
                <a16:creationId xmlns:a16="http://schemas.microsoft.com/office/drawing/2014/main" id="{AF8D11D6-55E0-4FD3-AFBE-7715D62A6F60}"/>
              </a:ext>
            </a:extLst>
          </p:cNvPr>
          <p:cNvPicPr>
            <a:picLocks noChangeAspect="1"/>
          </p:cNvPicPr>
          <p:nvPr/>
        </p:nvPicPr>
        <p:blipFill>
          <a:blip r:embed="rId5"/>
          <a:stretch>
            <a:fillRect/>
          </a:stretch>
        </p:blipFill>
        <p:spPr>
          <a:xfrm>
            <a:off x="483667" y="3349895"/>
            <a:ext cx="4069479" cy="1484918"/>
          </a:xfrm>
          <a:prstGeom prst="rect">
            <a:avLst/>
          </a:prstGeom>
        </p:spPr>
      </p:pic>
      <p:pic>
        <p:nvPicPr>
          <p:cNvPr id="9" name="图片 8">
            <a:extLst>
              <a:ext uri="{FF2B5EF4-FFF2-40B4-BE49-F238E27FC236}">
                <a16:creationId xmlns:a16="http://schemas.microsoft.com/office/drawing/2014/main" id="{C88CD04E-F582-4855-A241-DED34A14B063}"/>
              </a:ext>
            </a:extLst>
          </p:cNvPr>
          <p:cNvPicPr>
            <a:picLocks noChangeAspect="1"/>
          </p:cNvPicPr>
          <p:nvPr/>
        </p:nvPicPr>
        <p:blipFill>
          <a:blip r:embed="rId6"/>
          <a:stretch>
            <a:fillRect/>
          </a:stretch>
        </p:blipFill>
        <p:spPr>
          <a:xfrm>
            <a:off x="2518406" y="5045885"/>
            <a:ext cx="2371725" cy="285750"/>
          </a:xfrm>
          <a:prstGeom prst="rect">
            <a:avLst/>
          </a:prstGeom>
        </p:spPr>
      </p:pic>
      <p:pic>
        <p:nvPicPr>
          <p:cNvPr id="13" name="图片 12">
            <a:extLst>
              <a:ext uri="{FF2B5EF4-FFF2-40B4-BE49-F238E27FC236}">
                <a16:creationId xmlns:a16="http://schemas.microsoft.com/office/drawing/2014/main" id="{11ED4FA7-A34B-4F62-A781-C0AE596AE7F9}"/>
              </a:ext>
            </a:extLst>
          </p:cNvPr>
          <p:cNvPicPr>
            <a:picLocks noChangeAspect="1"/>
          </p:cNvPicPr>
          <p:nvPr/>
        </p:nvPicPr>
        <p:blipFill>
          <a:blip r:embed="rId7"/>
          <a:stretch>
            <a:fillRect/>
          </a:stretch>
        </p:blipFill>
        <p:spPr>
          <a:xfrm>
            <a:off x="514639" y="5542707"/>
            <a:ext cx="4438650" cy="1247775"/>
          </a:xfrm>
          <a:prstGeom prst="rect">
            <a:avLst/>
          </a:prstGeom>
        </p:spPr>
      </p:pic>
      <p:cxnSp>
        <p:nvCxnSpPr>
          <p:cNvPr id="16" name="直接箭头连接符 15">
            <a:extLst>
              <a:ext uri="{FF2B5EF4-FFF2-40B4-BE49-F238E27FC236}">
                <a16:creationId xmlns:a16="http://schemas.microsoft.com/office/drawing/2014/main" id="{997CF4B6-8FD6-4A69-8804-28F90836C7B2}"/>
              </a:ext>
            </a:extLst>
          </p:cNvPr>
          <p:cNvCxnSpPr/>
          <p:nvPr/>
        </p:nvCxnSpPr>
        <p:spPr>
          <a:xfrm>
            <a:off x="2253006" y="4834813"/>
            <a:ext cx="0" cy="772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48C7A810-6C3C-41C5-A7C8-6A3F4631ACC9}"/>
              </a:ext>
            </a:extLst>
          </p:cNvPr>
          <p:cNvSpPr/>
          <p:nvPr/>
        </p:nvSpPr>
        <p:spPr>
          <a:xfrm>
            <a:off x="3299381" y="2714920"/>
            <a:ext cx="914400" cy="714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649287CB-E09C-4EE6-AAC6-DA69D77E5256}"/>
              </a:ext>
            </a:extLst>
          </p:cNvPr>
          <p:cNvPicPr>
            <a:picLocks noChangeAspect="1"/>
          </p:cNvPicPr>
          <p:nvPr/>
        </p:nvPicPr>
        <p:blipFill>
          <a:blip r:embed="rId8"/>
          <a:stretch>
            <a:fillRect/>
          </a:stretch>
        </p:blipFill>
        <p:spPr>
          <a:xfrm>
            <a:off x="6402707" y="1050505"/>
            <a:ext cx="3876901" cy="5331635"/>
          </a:xfrm>
          <a:prstGeom prst="rect">
            <a:avLst/>
          </a:prstGeom>
        </p:spPr>
      </p:pic>
      <p:sp>
        <p:nvSpPr>
          <p:cNvPr id="24" name="箭头: 右 23">
            <a:extLst>
              <a:ext uri="{FF2B5EF4-FFF2-40B4-BE49-F238E27FC236}">
                <a16:creationId xmlns:a16="http://schemas.microsoft.com/office/drawing/2014/main" id="{DEC18605-5519-4EF6-AC9A-8F9CFA873AA6}"/>
              </a:ext>
            </a:extLst>
          </p:cNvPr>
          <p:cNvSpPr/>
          <p:nvPr/>
        </p:nvSpPr>
        <p:spPr>
          <a:xfrm>
            <a:off x="5068721" y="4355184"/>
            <a:ext cx="841885" cy="614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838B617-C4A7-42BC-8BDD-99C2A788AC24}"/>
              </a:ext>
            </a:extLst>
          </p:cNvPr>
          <p:cNvSpPr txBox="1"/>
          <p:nvPr/>
        </p:nvSpPr>
        <p:spPr>
          <a:xfrm>
            <a:off x="6402707" y="707268"/>
            <a:ext cx="800219"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证明：</a:t>
            </a:r>
          </a:p>
        </p:txBody>
      </p:sp>
    </p:spTree>
    <p:custDataLst>
      <p:tags r:id="rId1"/>
    </p:custDataLst>
    <p:extLst>
      <p:ext uri="{BB962C8B-B14F-4D97-AF65-F5344CB8AC3E}">
        <p14:creationId xmlns:p14="http://schemas.microsoft.com/office/powerpoint/2010/main" val="225780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8" name="直接连接符 17"/>
          <p:cNvCxnSpPr>
            <a:cxnSpLocks/>
          </p:cNvCxnSpPr>
          <p:nvPr/>
        </p:nvCxnSpPr>
        <p:spPr>
          <a:xfrm>
            <a:off x="0" y="567779"/>
            <a:ext cx="2733964"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9" name="矩形 18"/>
          <p:cNvSpPr/>
          <p:nvPr/>
        </p:nvSpPr>
        <p:spPr>
          <a:xfrm>
            <a:off x="483666" y="850450"/>
            <a:ext cx="2191626"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1.4 </a:t>
            </a:r>
            <a:r>
              <a:rPr lang="zh-CN" altLang="en-US" sz="2000" b="1" dirty="0">
                <a:latin typeface="微软雅黑" panose="020B0503020204020204" pitchFamily="34" charset="-122"/>
                <a:ea typeface="微软雅黑" panose="020B0503020204020204" pitchFamily="34" charset="-122"/>
              </a:rPr>
              <a:t>平均可达速率</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8680704" y="6135702"/>
            <a:ext cx="2743200" cy="365125"/>
          </a:xfrm>
        </p:spPr>
        <p:txBody>
          <a:bodyPr/>
          <a:lstStyle/>
          <a:p>
            <a:fld id="{4FAB73BC-B049-4115-A692-8D63A059BFB8}" type="slidenum">
              <a:rPr lang="en-US" altLang="zh-CN" sz="1400">
                <a:solidFill>
                  <a:schemeClr val="tx1"/>
                </a:solidFill>
              </a:rPr>
              <a:t>12</a:t>
            </a:fld>
            <a:endParaRPr lang="en-US" altLang="zh-CN" sz="1400" dirty="0">
              <a:solidFill>
                <a:schemeClr val="tx1"/>
              </a:solidFill>
            </a:endParaRPr>
          </a:p>
        </p:txBody>
      </p:sp>
      <p:sp>
        <p:nvSpPr>
          <p:cNvPr id="25" name="文本框 24">
            <a:extLst>
              <a:ext uri="{FF2B5EF4-FFF2-40B4-BE49-F238E27FC236}">
                <a16:creationId xmlns:a16="http://schemas.microsoft.com/office/drawing/2014/main" id="{E290A168-0D55-47EA-B93E-220B5565A8CC}"/>
              </a:ext>
            </a:extLst>
          </p:cNvPr>
          <p:cNvSpPr txBox="1"/>
          <p:nvPr/>
        </p:nvSpPr>
        <p:spPr>
          <a:xfrm>
            <a:off x="0" y="67518"/>
            <a:ext cx="2604656" cy="461665"/>
          </a:xfrm>
          <a:prstGeom prst="rect">
            <a:avLst/>
          </a:prstGeom>
          <a:solidFill>
            <a:schemeClr val="bg2">
              <a:lumMod val="50000"/>
            </a:schemeClr>
          </a:solidFill>
          <a:ln>
            <a:noFill/>
          </a:ln>
        </p:spPr>
        <p:txBody>
          <a:bodyPr wrap="square" rtlCol="0">
            <a:spAutoFit/>
          </a:bodyPr>
          <a:lstStyle/>
          <a:p>
            <a:r>
              <a:rPr lang="en-US" altLang="zh-CN" sz="2400" b="1" dirty="0">
                <a:solidFill>
                  <a:schemeClr val="bg1"/>
                </a:solidFill>
                <a:latin typeface="Times New Roman" panose="02020603050405020304" pitchFamily="18" charset="0"/>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01 </a:t>
            </a:r>
            <a:r>
              <a:rPr lang="zh-CN" altLang="en-US" sz="2000" b="1" dirty="0">
                <a:solidFill>
                  <a:schemeClr val="bg1"/>
                </a:solidFill>
                <a:latin typeface="Times New Roman" panose="02020603050405020304" pitchFamily="18" charset="0"/>
                <a:ea typeface="微软雅黑" panose="020B0503020204020204" pitchFamily="34" charset="-122"/>
              </a:rPr>
              <a:t>论文阅读与理解</a:t>
            </a:r>
            <a:endParaRPr lang="en-US" altLang="zh-CN" sz="2000" b="1" dirty="0">
              <a:solidFill>
                <a:schemeClr val="bg1"/>
              </a:solidFill>
              <a:latin typeface="Times New Roman" panose="02020603050405020304" pitchFamily="18" charset="0"/>
              <a:ea typeface="微软雅黑" panose="020B0503020204020204" pitchFamily="34" charset="-122"/>
            </a:endParaRPr>
          </a:p>
        </p:txBody>
      </p:sp>
      <p:pic>
        <p:nvPicPr>
          <p:cNvPr id="4" name="图片 3">
            <a:extLst>
              <a:ext uri="{FF2B5EF4-FFF2-40B4-BE49-F238E27FC236}">
                <a16:creationId xmlns:a16="http://schemas.microsoft.com/office/drawing/2014/main" id="{0AE2E656-340A-4CB8-B37C-AC820F1A3475}"/>
              </a:ext>
            </a:extLst>
          </p:cNvPr>
          <p:cNvPicPr>
            <a:picLocks noChangeAspect="1"/>
          </p:cNvPicPr>
          <p:nvPr/>
        </p:nvPicPr>
        <p:blipFill>
          <a:blip r:embed="rId4"/>
          <a:stretch>
            <a:fillRect/>
          </a:stretch>
        </p:blipFill>
        <p:spPr>
          <a:xfrm>
            <a:off x="754708" y="1794079"/>
            <a:ext cx="2364065" cy="620780"/>
          </a:xfrm>
          <a:prstGeom prst="rect">
            <a:avLst/>
          </a:prstGeom>
        </p:spPr>
      </p:pic>
      <p:sp>
        <p:nvSpPr>
          <p:cNvPr id="20" name="文本框 19">
            <a:extLst>
              <a:ext uri="{FF2B5EF4-FFF2-40B4-BE49-F238E27FC236}">
                <a16:creationId xmlns:a16="http://schemas.microsoft.com/office/drawing/2014/main" id="{53CAB4C6-A044-433A-AD38-5B65189348F2}"/>
              </a:ext>
            </a:extLst>
          </p:cNvPr>
          <p:cNvSpPr txBox="1"/>
          <p:nvPr/>
        </p:nvSpPr>
        <p:spPr>
          <a:xfrm>
            <a:off x="653960" y="2411467"/>
            <a:ext cx="4925573" cy="523220"/>
          </a:xfrm>
          <a:prstGeom prst="rect">
            <a:avLst/>
          </a:prstGeom>
          <a:noFill/>
        </p:spPr>
        <p:txBody>
          <a:bodyPr wrap="square">
            <a:spAutoFit/>
          </a:bodyPr>
          <a:lstStyle/>
          <a:p>
            <a:r>
              <a:rPr lang="zh-CN" altLang="en-US" sz="1400" dirty="0">
                <a:effectLst/>
                <a:latin typeface="微软雅黑" panose="020B0503020204020204" pitchFamily="34" charset="-122"/>
                <a:ea typeface="微软雅黑" panose="020B0503020204020204" pitchFamily="34" charset="-122"/>
              </a:rPr>
              <a:t>在归一化为</a:t>
            </a:r>
            <a:r>
              <a:rPr lang="en-US" altLang="zh-CN" sz="1400" dirty="0">
                <a:effectLst/>
                <a:latin typeface="微软雅黑" panose="020B0503020204020204" pitchFamily="34" charset="-122"/>
                <a:ea typeface="微软雅黑" panose="020B0503020204020204" pitchFamily="34" charset="-122"/>
              </a:rPr>
              <a:t>1/K</a:t>
            </a:r>
            <a:r>
              <a:rPr lang="zh-CN" altLang="en-US" sz="1400" dirty="0">
                <a:effectLst/>
                <a:latin typeface="微软雅黑" panose="020B0503020204020204" pitchFamily="34" charset="-122"/>
                <a:ea typeface="微软雅黑" panose="020B0503020204020204" pitchFamily="34" charset="-122"/>
              </a:rPr>
              <a:t>的带宽衰落通信链路上的香农</a:t>
            </a:r>
            <a:r>
              <a:rPr lang="en-US" altLang="zh-CN" sz="1400" dirty="0">
                <a:effectLst/>
                <a:latin typeface="微软雅黑" panose="020B0503020204020204" pitchFamily="34" charset="-122"/>
                <a:ea typeface="微软雅黑" panose="020B0503020204020204" pitchFamily="34" charset="-122"/>
              </a:rPr>
              <a:t>-</a:t>
            </a:r>
            <a:r>
              <a:rPr lang="zh-CN" altLang="en-US" sz="1400" dirty="0">
                <a:effectLst/>
                <a:latin typeface="微软雅黑" panose="020B0503020204020204" pitchFamily="34" charset="-122"/>
                <a:ea typeface="微软雅黑" panose="020B0503020204020204" pitchFamily="34" charset="-122"/>
              </a:rPr>
              <a:t>哈特利定理的遍历容量</a:t>
            </a:r>
            <a:endParaRPr lang="zh-CN" altLang="en-US" sz="1400"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00004EF6-1598-441D-AB0E-68D0612D4ECA}"/>
              </a:ext>
            </a:extLst>
          </p:cNvPr>
          <p:cNvSpPr txBox="1"/>
          <p:nvPr/>
        </p:nvSpPr>
        <p:spPr>
          <a:xfrm>
            <a:off x="581763" y="1492335"/>
            <a:ext cx="3674096" cy="307777"/>
          </a:xfrm>
          <a:prstGeom prst="rect">
            <a:avLst/>
          </a:prstGeom>
          <a:noFill/>
        </p:spPr>
        <p:txBody>
          <a:bodyPr wrap="square">
            <a:spAutoFit/>
          </a:bodyPr>
          <a:lstStyle/>
          <a:p>
            <a:pPr marL="285750" indent="-28575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平均可达速率定义： 单位（</a:t>
            </a:r>
            <a:r>
              <a:rPr lang="en-US" altLang="zh-CN" sz="1400" dirty="0">
                <a:latin typeface="微软雅黑" panose="020B0503020204020204" pitchFamily="34" charset="-122"/>
                <a:ea typeface="微软雅黑" panose="020B0503020204020204" pitchFamily="34" charset="-122"/>
              </a:rPr>
              <a:t> bit/s/Hz</a:t>
            </a:r>
            <a:r>
              <a:rPr lang="zh-CN" altLang="en-US" sz="1400" dirty="0">
                <a:latin typeface="微软雅黑" panose="020B0503020204020204" pitchFamily="34" charset="-122"/>
                <a:ea typeface="微软雅黑" panose="020B0503020204020204" pitchFamily="34" charset="-122"/>
              </a:rPr>
              <a:t>）</a:t>
            </a:r>
          </a:p>
        </p:txBody>
      </p:sp>
      <p:sp>
        <p:nvSpPr>
          <p:cNvPr id="26" name="文本框 25">
            <a:extLst>
              <a:ext uri="{FF2B5EF4-FFF2-40B4-BE49-F238E27FC236}">
                <a16:creationId xmlns:a16="http://schemas.microsoft.com/office/drawing/2014/main" id="{65DB7D65-1775-4FBA-B8F0-CD3810726677}"/>
              </a:ext>
            </a:extLst>
          </p:cNvPr>
          <p:cNvSpPr txBox="1"/>
          <p:nvPr/>
        </p:nvSpPr>
        <p:spPr>
          <a:xfrm>
            <a:off x="518041" y="3091232"/>
            <a:ext cx="6094428" cy="307777"/>
          </a:xfrm>
          <a:prstGeom prst="rect">
            <a:avLst/>
          </a:prstGeom>
          <a:noFill/>
        </p:spPr>
        <p:txBody>
          <a:bodyPr wrap="square">
            <a:spAutoFit/>
          </a:bodyPr>
          <a:lstStyle/>
          <a:p>
            <a:pPr marL="285750" indent="-28575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瑞利衰落信道下的平均可达速率</a:t>
            </a:r>
          </a:p>
        </p:txBody>
      </p:sp>
      <p:pic>
        <p:nvPicPr>
          <p:cNvPr id="11" name="图片 10">
            <a:extLst>
              <a:ext uri="{FF2B5EF4-FFF2-40B4-BE49-F238E27FC236}">
                <a16:creationId xmlns:a16="http://schemas.microsoft.com/office/drawing/2014/main" id="{FA380A6A-20D2-4674-998B-178815AD8235}"/>
              </a:ext>
            </a:extLst>
          </p:cNvPr>
          <p:cNvPicPr>
            <a:picLocks noChangeAspect="1"/>
          </p:cNvPicPr>
          <p:nvPr/>
        </p:nvPicPr>
        <p:blipFill>
          <a:blip r:embed="rId5"/>
          <a:stretch>
            <a:fillRect/>
          </a:stretch>
        </p:blipFill>
        <p:spPr>
          <a:xfrm>
            <a:off x="847060" y="4121393"/>
            <a:ext cx="4543425" cy="1066800"/>
          </a:xfrm>
          <a:prstGeom prst="rect">
            <a:avLst/>
          </a:prstGeom>
        </p:spPr>
      </p:pic>
      <p:pic>
        <p:nvPicPr>
          <p:cNvPr id="14" name="图片 13">
            <a:extLst>
              <a:ext uri="{FF2B5EF4-FFF2-40B4-BE49-F238E27FC236}">
                <a16:creationId xmlns:a16="http://schemas.microsoft.com/office/drawing/2014/main" id="{AA057E94-98E1-430E-BB14-A372599BABB2}"/>
              </a:ext>
            </a:extLst>
          </p:cNvPr>
          <p:cNvPicPr>
            <a:picLocks noChangeAspect="1"/>
          </p:cNvPicPr>
          <p:nvPr/>
        </p:nvPicPr>
        <p:blipFill>
          <a:blip r:embed="rId6"/>
          <a:stretch>
            <a:fillRect/>
          </a:stretch>
        </p:blipFill>
        <p:spPr>
          <a:xfrm>
            <a:off x="5926318" y="1098751"/>
            <a:ext cx="4476750" cy="1514475"/>
          </a:xfrm>
          <a:prstGeom prst="rect">
            <a:avLst/>
          </a:prstGeom>
        </p:spPr>
      </p:pic>
      <p:pic>
        <p:nvPicPr>
          <p:cNvPr id="17" name="图片 16">
            <a:extLst>
              <a:ext uri="{FF2B5EF4-FFF2-40B4-BE49-F238E27FC236}">
                <a16:creationId xmlns:a16="http://schemas.microsoft.com/office/drawing/2014/main" id="{C4750788-8900-4D4B-B807-78E73FA377EC}"/>
              </a:ext>
            </a:extLst>
          </p:cNvPr>
          <p:cNvPicPr>
            <a:picLocks noChangeAspect="1"/>
          </p:cNvPicPr>
          <p:nvPr/>
        </p:nvPicPr>
        <p:blipFill>
          <a:blip r:embed="rId7"/>
          <a:stretch>
            <a:fillRect/>
          </a:stretch>
        </p:blipFill>
        <p:spPr>
          <a:xfrm>
            <a:off x="6096000" y="3720089"/>
            <a:ext cx="4991100" cy="1428750"/>
          </a:xfrm>
          <a:prstGeom prst="rect">
            <a:avLst/>
          </a:prstGeom>
        </p:spPr>
      </p:pic>
      <p:sp>
        <p:nvSpPr>
          <p:cNvPr id="28" name="文本框 27">
            <a:extLst>
              <a:ext uri="{FF2B5EF4-FFF2-40B4-BE49-F238E27FC236}">
                <a16:creationId xmlns:a16="http://schemas.microsoft.com/office/drawing/2014/main" id="{D685CCFC-9347-4129-B75B-D5F9429D22AF}"/>
              </a:ext>
            </a:extLst>
          </p:cNvPr>
          <p:cNvSpPr txBox="1"/>
          <p:nvPr/>
        </p:nvSpPr>
        <p:spPr>
          <a:xfrm>
            <a:off x="655593" y="3421647"/>
            <a:ext cx="4840234" cy="523220"/>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在瑞利衰落假设下，任意位置用户及其服务卫星的下行链路平均速率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bits/s/Hz</a:t>
            </a:r>
            <a:r>
              <a:rPr lang="zh-CN" altLang="en-US" sz="1400" dirty="0">
                <a:latin typeface="微软雅黑" panose="020B0503020204020204" pitchFamily="34" charset="-122"/>
                <a:ea typeface="微软雅黑" panose="020B0503020204020204" pitchFamily="34" charset="-122"/>
              </a:rPr>
              <a:t>）</a:t>
            </a:r>
          </a:p>
        </p:txBody>
      </p:sp>
    </p:spTree>
    <p:custDataLst>
      <p:tags r:id="rId1"/>
    </p:custDataLst>
    <p:extLst>
      <p:ext uri="{BB962C8B-B14F-4D97-AF65-F5344CB8AC3E}">
        <p14:creationId xmlns:p14="http://schemas.microsoft.com/office/powerpoint/2010/main" val="111199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8" name="直接连接符 17"/>
          <p:cNvCxnSpPr>
            <a:cxnSpLocks/>
          </p:cNvCxnSpPr>
          <p:nvPr/>
        </p:nvCxnSpPr>
        <p:spPr>
          <a:xfrm>
            <a:off x="0" y="567779"/>
            <a:ext cx="2733964"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9" name="矩形 18"/>
          <p:cNvSpPr/>
          <p:nvPr/>
        </p:nvSpPr>
        <p:spPr>
          <a:xfrm>
            <a:off x="483666" y="850450"/>
            <a:ext cx="2191626"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1.5 </a:t>
            </a:r>
            <a:r>
              <a:rPr lang="zh-CN" altLang="en-US" sz="2000" b="1" dirty="0">
                <a:latin typeface="微软雅黑" panose="020B0503020204020204" pitchFamily="34" charset="-122"/>
                <a:ea typeface="微软雅黑" panose="020B0503020204020204" pitchFamily="34" charset="-122"/>
              </a:rPr>
              <a:t>覆盖概率结果</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8680704" y="6135702"/>
            <a:ext cx="2743200" cy="365125"/>
          </a:xfrm>
        </p:spPr>
        <p:txBody>
          <a:bodyPr/>
          <a:lstStyle/>
          <a:p>
            <a:fld id="{4FAB73BC-B049-4115-A692-8D63A059BFB8}" type="slidenum">
              <a:rPr lang="en-US" altLang="zh-CN" sz="1400">
                <a:solidFill>
                  <a:schemeClr val="tx1"/>
                </a:solidFill>
              </a:rPr>
              <a:t>13</a:t>
            </a:fld>
            <a:endParaRPr lang="en-US" altLang="zh-CN" sz="1400" dirty="0">
              <a:solidFill>
                <a:schemeClr val="tx1"/>
              </a:solidFill>
            </a:endParaRPr>
          </a:p>
        </p:txBody>
      </p:sp>
      <p:sp>
        <p:nvSpPr>
          <p:cNvPr id="25" name="文本框 24">
            <a:extLst>
              <a:ext uri="{FF2B5EF4-FFF2-40B4-BE49-F238E27FC236}">
                <a16:creationId xmlns:a16="http://schemas.microsoft.com/office/drawing/2014/main" id="{E290A168-0D55-47EA-B93E-220B5565A8CC}"/>
              </a:ext>
            </a:extLst>
          </p:cNvPr>
          <p:cNvSpPr txBox="1"/>
          <p:nvPr/>
        </p:nvSpPr>
        <p:spPr>
          <a:xfrm>
            <a:off x="0" y="67518"/>
            <a:ext cx="2604656" cy="461665"/>
          </a:xfrm>
          <a:prstGeom prst="rect">
            <a:avLst/>
          </a:prstGeom>
          <a:solidFill>
            <a:schemeClr val="bg2">
              <a:lumMod val="50000"/>
            </a:schemeClr>
          </a:solidFill>
          <a:ln>
            <a:noFill/>
          </a:ln>
        </p:spPr>
        <p:txBody>
          <a:bodyPr wrap="square" rtlCol="0">
            <a:spAutoFit/>
          </a:bodyPr>
          <a:lstStyle/>
          <a:p>
            <a:r>
              <a:rPr lang="en-US" altLang="zh-CN" sz="2400" b="1" dirty="0">
                <a:solidFill>
                  <a:schemeClr val="bg1"/>
                </a:solidFill>
                <a:latin typeface="Times New Roman" panose="02020603050405020304" pitchFamily="18" charset="0"/>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01 </a:t>
            </a:r>
            <a:r>
              <a:rPr lang="zh-CN" altLang="en-US" sz="2000" b="1" dirty="0">
                <a:solidFill>
                  <a:schemeClr val="bg1"/>
                </a:solidFill>
                <a:latin typeface="Times New Roman" panose="02020603050405020304" pitchFamily="18" charset="0"/>
                <a:ea typeface="微软雅黑" panose="020B0503020204020204" pitchFamily="34" charset="-122"/>
              </a:rPr>
              <a:t>论文阅读与理解</a:t>
            </a:r>
            <a:endParaRPr lang="en-US" altLang="zh-CN" sz="2000" b="1" dirty="0">
              <a:solidFill>
                <a:schemeClr val="bg1"/>
              </a:solidFill>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5D99E0FD-6B3A-48AC-B9A7-263722E8E5C8}"/>
              </a:ext>
            </a:extLst>
          </p:cNvPr>
          <p:cNvPicPr>
            <a:picLocks noChangeAspect="1"/>
          </p:cNvPicPr>
          <p:nvPr/>
        </p:nvPicPr>
        <p:blipFill>
          <a:blip r:embed="rId4"/>
          <a:stretch>
            <a:fillRect/>
          </a:stretch>
        </p:blipFill>
        <p:spPr>
          <a:xfrm>
            <a:off x="6940939" y="1129501"/>
            <a:ext cx="4802655" cy="3993319"/>
          </a:xfrm>
          <a:prstGeom prst="rect">
            <a:avLst/>
          </a:prstGeom>
        </p:spPr>
      </p:pic>
      <p:pic>
        <p:nvPicPr>
          <p:cNvPr id="6" name="图片 5">
            <a:extLst>
              <a:ext uri="{FF2B5EF4-FFF2-40B4-BE49-F238E27FC236}">
                <a16:creationId xmlns:a16="http://schemas.microsoft.com/office/drawing/2014/main" id="{4A5DEBC5-29F0-4934-8E7B-DC3C0A66F190}"/>
              </a:ext>
            </a:extLst>
          </p:cNvPr>
          <p:cNvPicPr>
            <a:picLocks noChangeAspect="1"/>
          </p:cNvPicPr>
          <p:nvPr/>
        </p:nvPicPr>
        <p:blipFill>
          <a:blip r:embed="rId5"/>
          <a:stretch>
            <a:fillRect/>
          </a:stretch>
        </p:blipFill>
        <p:spPr>
          <a:xfrm>
            <a:off x="2604656" y="1453434"/>
            <a:ext cx="2191626" cy="299522"/>
          </a:xfrm>
          <a:prstGeom prst="rect">
            <a:avLst/>
          </a:prstGeom>
        </p:spPr>
      </p:pic>
      <p:sp>
        <p:nvSpPr>
          <p:cNvPr id="22" name="文本框 21">
            <a:extLst>
              <a:ext uri="{FF2B5EF4-FFF2-40B4-BE49-F238E27FC236}">
                <a16:creationId xmlns:a16="http://schemas.microsoft.com/office/drawing/2014/main" id="{5DA3C570-93A7-4340-BBE8-DEC09FF94CEA}"/>
              </a:ext>
            </a:extLst>
          </p:cNvPr>
          <p:cNvSpPr txBox="1"/>
          <p:nvPr/>
        </p:nvSpPr>
        <p:spPr>
          <a:xfrm>
            <a:off x="707792" y="1458586"/>
            <a:ext cx="1896864"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卫星的发射功率</a:t>
            </a:r>
          </a:p>
        </p:txBody>
      </p:sp>
      <p:sp>
        <p:nvSpPr>
          <p:cNvPr id="23" name="文本框 22">
            <a:extLst>
              <a:ext uri="{FF2B5EF4-FFF2-40B4-BE49-F238E27FC236}">
                <a16:creationId xmlns:a16="http://schemas.microsoft.com/office/drawing/2014/main" id="{C8BC82C4-CEAC-4EAB-AEE8-C6CC1ABAE52E}"/>
              </a:ext>
            </a:extLst>
          </p:cNvPr>
          <p:cNvSpPr txBox="1"/>
          <p:nvPr/>
        </p:nvSpPr>
        <p:spPr>
          <a:xfrm>
            <a:off x="707792" y="1947262"/>
            <a:ext cx="6094428"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该假设对应于所有卫星都配备全向天线的情况。 </a:t>
            </a:r>
          </a:p>
        </p:txBody>
      </p:sp>
      <p:sp>
        <p:nvSpPr>
          <p:cNvPr id="24" name="文本框 23">
            <a:extLst>
              <a:ext uri="{FF2B5EF4-FFF2-40B4-BE49-F238E27FC236}">
                <a16:creationId xmlns:a16="http://schemas.microsoft.com/office/drawing/2014/main" id="{F004956F-1532-4F05-90FD-7C972054BE5C}"/>
              </a:ext>
            </a:extLst>
          </p:cNvPr>
          <p:cNvSpPr txBox="1"/>
          <p:nvPr/>
        </p:nvSpPr>
        <p:spPr>
          <a:xfrm>
            <a:off x="707792" y="2387347"/>
            <a:ext cx="1825673"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噪声功率估计为 </a:t>
            </a:r>
          </a:p>
        </p:txBody>
      </p:sp>
      <p:pic>
        <p:nvPicPr>
          <p:cNvPr id="10" name="图片 9">
            <a:extLst>
              <a:ext uri="{FF2B5EF4-FFF2-40B4-BE49-F238E27FC236}">
                <a16:creationId xmlns:a16="http://schemas.microsoft.com/office/drawing/2014/main" id="{E2B25E4E-4F5A-420D-B168-78DCDB790048}"/>
              </a:ext>
            </a:extLst>
          </p:cNvPr>
          <p:cNvPicPr>
            <a:picLocks noChangeAspect="1"/>
          </p:cNvPicPr>
          <p:nvPr/>
        </p:nvPicPr>
        <p:blipFill>
          <a:blip r:embed="rId6"/>
          <a:stretch>
            <a:fillRect/>
          </a:stretch>
        </p:blipFill>
        <p:spPr>
          <a:xfrm>
            <a:off x="2672184" y="2406209"/>
            <a:ext cx="2217868" cy="428537"/>
          </a:xfrm>
          <a:prstGeom prst="rect">
            <a:avLst/>
          </a:prstGeom>
        </p:spPr>
      </p:pic>
      <p:pic>
        <p:nvPicPr>
          <p:cNvPr id="13" name="图片 12">
            <a:extLst>
              <a:ext uri="{FF2B5EF4-FFF2-40B4-BE49-F238E27FC236}">
                <a16:creationId xmlns:a16="http://schemas.microsoft.com/office/drawing/2014/main" id="{A2DEB9C4-D165-4980-9EF9-39962BD1F07D}"/>
              </a:ext>
            </a:extLst>
          </p:cNvPr>
          <p:cNvPicPr>
            <a:picLocks noChangeAspect="1"/>
          </p:cNvPicPr>
          <p:nvPr/>
        </p:nvPicPr>
        <p:blipFill>
          <a:blip r:embed="rId7"/>
          <a:stretch>
            <a:fillRect/>
          </a:stretch>
        </p:blipFill>
        <p:spPr>
          <a:xfrm>
            <a:off x="2995619" y="2941495"/>
            <a:ext cx="914160" cy="345898"/>
          </a:xfrm>
          <a:prstGeom prst="rect">
            <a:avLst/>
          </a:prstGeom>
        </p:spPr>
      </p:pic>
      <p:sp>
        <p:nvSpPr>
          <p:cNvPr id="27" name="文本框 26">
            <a:extLst>
              <a:ext uri="{FF2B5EF4-FFF2-40B4-BE49-F238E27FC236}">
                <a16:creationId xmlns:a16="http://schemas.microsoft.com/office/drawing/2014/main" id="{BA7F54C7-D01F-45E6-916A-D668587C68BF}"/>
              </a:ext>
            </a:extLst>
          </p:cNvPr>
          <p:cNvSpPr txBox="1"/>
          <p:nvPr/>
        </p:nvSpPr>
        <p:spPr>
          <a:xfrm>
            <a:off x="707792" y="2941495"/>
            <a:ext cx="1825673"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信道数量</a:t>
            </a:r>
          </a:p>
        </p:txBody>
      </p:sp>
      <p:sp>
        <p:nvSpPr>
          <p:cNvPr id="29" name="文本框 28">
            <a:extLst>
              <a:ext uri="{FF2B5EF4-FFF2-40B4-BE49-F238E27FC236}">
                <a16:creationId xmlns:a16="http://schemas.microsoft.com/office/drawing/2014/main" id="{74B5CE66-734A-4EBF-83FD-EB25619AEF3F}"/>
              </a:ext>
            </a:extLst>
          </p:cNvPr>
          <p:cNvSpPr txBox="1"/>
          <p:nvPr/>
        </p:nvSpPr>
        <p:spPr>
          <a:xfrm>
            <a:off x="707792" y="3476384"/>
            <a:ext cx="6094428" cy="313932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右图展示了假设</a:t>
            </a:r>
            <a:r>
              <a:rPr lang="en-US" altLang="zh-CN" dirty="0">
                <a:latin typeface="微软雅黑" panose="020B0503020204020204" pitchFamily="34" charset="-122"/>
                <a:ea typeface="微软雅黑" panose="020B0503020204020204" pitchFamily="34" charset="-122"/>
              </a:rPr>
              <a:t>α</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时不同阈值的覆盖概率，参数</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r</a:t>
            </a:r>
            <a:r>
              <a:rPr lang="en-US" altLang="zh-CN" baseline="-25000" dirty="0" err="1">
                <a:latin typeface="微软雅黑" panose="020B0503020204020204" pitchFamily="34" charset="-122"/>
                <a:ea typeface="微软雅黑" panose="020B0503020204020204" pitchFamily="34" charset="-122"/>
              </a:rPr>
              <a:t>min</a:t>
            </a:r>
            <a:r>
              <a:rPr lang="zh-CN" altLang="en-US" dirty="0">
                <a:latin typeface="微软雅黑" panose="020B0503020204020204" pitchFamily="34" charset="-122"/>
                <a:ea typeface="微软雅黑" panose="020B0503020204020204" pitchFamily="34" charset="-122"/>
              </a:rPr>
              <a:t>分别设置为</a:t>
            </a:r>
            <a:r>
              <a:rPr lang="en-US" altLang="zh-CN" dirty="0">
                <a:latin typeface="微软雅黑" panose="020B0503020204020204" pitchFamily="34" charset="-122"/>
                <a:ea typeface="微软雅黑" panose="020B0503020204020204" pitchFamily="34" charset="-122"/>
              </a:rPr>
              <a:t>720</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1200km</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理论结果与模拟结果完全一致，这证实了推导的正确性。</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α=2</a:t>
            </a:r>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T&gt;20dB</a:t>
            </a:r>
            <a:r>
              <a:rPr lang="zh-CN" altLang="en-US" dirty="0">
                <a:latin typeface="微软雅黑" panose="020B0503020204020204" pitchFamily="34" charset="-122"/>
                <a:ea typeface="微软雅黑" panose="020B0503020204020204" pitchFamily="34" charset="-122"/>
              </a:rPr>
              <a:t>时覆盖概率饱和，对应干扰卫星数量较多的情况。</a:t>
            </a:r>
            <a:r>
              <a:rPr lang="en-US" altLang="zh-CN" dirty="0">
                <a:latin typeface="微软雅黑" panose="020B0503020204020204" pitchFamily="34" charset="-122"/>
                <a:ea typeface="微软雅黑" panose="020B0503020204020204" pitchFamily="34" charset="-122"/>
              </a:rPr>
              <a:t>SINR</a:t>
            </a:r>
            <a:r>
              <a:rPr lang="zh-CN" altLang="en-US" dirty="0">
                <a:latin typeface="微软雅黑" panose="020B0503020204020204" pitchFamily="34" charset="-122"/>
                <a:ea typeface="微软雅黑" panose="020B0503020204020204" pitchFamily="34" charset="-122"/>
              </a:rPr>
              <a:t>（定理</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中的第二项）接近于零。</a:t>
            </a:r>
            <a:endParaRPr lang="en-US" altLang="zh-CN" dirty="0">
              <a:latin typeface="微软雅黑" panose="020B0503020204020204" pitchFamily="34" charset="-122"/>
              <a:ea typeface="微软雅黑" panose="020B0503020204020204" pitchFamily="34" charset="-122"/>
            </a:endParaRPr>
          </a:p>
          <a:p>
            <a:pPr algn="just"/>
            <a:endParaRPr lang="en-US" altLang="zh-CN" dirty="0">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对于较大的路径损耗指数，干扰的影响变得不明显。</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对于大于</a:t>
            </a:r>
            <a:r>
              <a:rPr lang="en-US" altLang="zh-CN" dirty="0">
                <a:latin typeface="微软雅黑" panose="020B0503020204020204" pitchFamily="34" charset="-122"/>
                <a:ea typeface="微软雅黑" panose="020B0503020204020204" pitchFamily="34" charset="-122"/>
              </a:rPr>
              <a:t>80 dB</a:t>
            </a:r>
            <a:r>
              <a:rPr lang="zh-CN" altLang="en-US" dirty="0">
                <a:latin typeface="微软雅黑" panose="020B0503020204020204" pitchFamily="34" charset="-122"/>
                <a:ea typeface="微软雅黑" panose="020B0503020204020204" pitchFamily="34" charset="-122"/>
              </a:rPr>
              <a:t>的阈值，所有曲线都趋向于零，图中未显示。</a:t>
            </a:r>
          </a:p>
        </p:txBody>
      </p:sp>
      <p:sp>
        <p:nvSpPr>
          <p:cNvPr id="31" name="文本框 30">
            <a:extLst>
              <a:ext uri="{FF2B5EF4-FFF2-40B4-BE49-F238E27FC236}">
                <a16:creationId xmlns:a16="http://schemas.microsoft.com/office/drawing/2014/main" id="{2B021753-45B5-4280-9399-E0705AE7AB24}"/>
              </a:ext>
            </a:extLst>
          </p:cNvPr>
          <p:cNvSpPr txBox="1"/>
          <p:nvPr/>
        </p:nvSpPr>
        <p:spPr>
          <a:xfrm>
            <a:off x="7609788" y="5120703"/>
            <a:ext cx="4272525" cy="646331"/>
          </a:xfrm>
          <a:prstGeom prst="rect">
            <a:avLst/>
          </a:prstGeom>
          <a:noFill/>
        </p:spPr>
        <p:txBody>
          <a:bodyPr wrap="square">
            <a:spAutoFit/>
          </a:bodyPr>
          <a:lstStyle/>
          <a:p>
            <a:r>
              <a:rPr lang="zh-CN" altLang="en-US" dirty="0"/>
              <a:t>覆盖概率表达式的仿真验证，</a:t>
            </a:r>
            <a:r>
              <a:rPr lang="en-US" altLang="zh-CN" dirty="0"/>
              <a:t>N=720</a:t>
            </a:r>
            <a:r>
              <a:rPr lang="zh-CN" altLang="en-US" dirty="0"/>
              <a:t>，</a:t>
            </a:r>
            <a:r>
              <a:rPr lang="en-US" altLang="zh-CN" dirty="0"/>
              <a:t>α=2,4</a:t>
            </a:r>
            <a:endParaRPr lang="zh-CN" altLang="en-US" dirty="0"/>
          </a:p>
        </p:txBody>
      </p:sp>
    </p:spTree>
    <p:custDataLst>
      <p:tags r:id="rId1"/>
    </p:custDataLst>
    <p:extLst>
      <p:ext uri="{BB962C8B-B14F-4D97-AF65-F5344CB8AC3E}">
        <p14:creationId xmlns:p14="http://schemas.microsoft.com/office/powerpoint/2010/main" val="423571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8" name="直接连接符 17"/>
          <p:cNvCxnSpPr>
            <a:cxnSpLocks/>
          </p:cNvCxnSpPr>
          <p:nvPr/>
        </p:nvCxnSpPr>
        <p:spPr>
          <a:xfrm>
            <a:off x="0" y="567779"/>
            <a:ext cx="2733964"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9" name="矩形 18"/>
          <p:cNvSpPr/>
          <p:nvPr/>
        </p:nvSpPr>
        <p:spPr>
          <a:xfrm>
            <a:off x="483666" y="850450"/>
            <a:ext cx="2191626"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1.5 </a:t>
            </a:r>
            <a:r>
              <a:rPr lang="zh-CN" altLang="en-US" sz="2000" b="1" dirty="0">
                <a:latin typeface="微软雅黑" panose="020B0503020204020204" pitchFamily="34" charset="-122"/>
                <a:ea typeface="微软雅黑" panose="020B0503020204020204" pitchFamily="34" charset="-122"/>
              </a:rPr>
              <a:t>平均可达速率</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8680704" y="6135702"/>
            <a:ext cx="2743200" cy="365125"/>
          </a:xfrm>
        </p:spPr>
        <p:txBody>
          <a:bodyPr/>
          <a:lstStyle/>
          <a:p>
            <a:fld id="{4FAB73BC-B049-4115-A692-8D63A059BFB8}" type="slidenum">
              <a:rPr lang="en-US" altLang="zh-CN" sz="1400">
                <a:solidFill>
                  <a:schemeClr val="tx1"/>
                </a:solidFill>
              </a:rPr>
              <a:t>14</a:t>
            </a:fld>
            <a:endParaRPr lang="en-US" altLang="zh-CN" sz="1400" dirty="0">
              <a:solidFill>
                <a:schemeClr val="tx1"/>
              </a:solidFill>
            </a:endParaRPr>
          </a:p>
        </p:txBody>
      </p:sp>
      <p:sp>
        <p:nvSpPr>
          <p:cNvPr id="25" name="文本框 24">
            <a:extLst>
              <a:ext uri="{FF2B5EF4-FFF2-40B4-BE49-F238E27FC236}">
                <a16:creationId xmlns:a16="http://schemas.microsoft.com/office/drawing/2014/main" id="{E290A168-0D55-47EA-B93E-220B5565A8CC}"/>
              </a:ext>
            </a:extLst>
          </p:cNvPr>
          <p:cNvSpPr txBox="1"/>
          <p:nvPr/>
        </p:nvSpPr>
        <p:spPr>
          <a:xfrm>
            <a:off x="0" y="67518"/>
            <a:ext cx="2604656" cy="461665"/>
          </a:xfrm>
          <a:prstGeom prst="rect">
            <a:avLst/>
          </a:prstGeom>
          <a:solidFill>
            <a:schemeClr val="bg2">
              <a:lumMod val="50000"/>
            </a:schemeClr>
          </a:solidFill>
          <a:ln>
            <a:noFill/>
          </a:ln>
        </p:spPr>
        <p:txBody>
          <a:bodyPr wrap="square" rtlCol="0">
            <a:spAutoFit/>
          </a:bodyPr>
          <a:lstStyle/>
          <a:p>
            <a:r>
              <a:rPr lang="en-US" altLang="zh-CN" sz="2400" b="1" dirty="0">
                <a:solidFill>
                  <a:schemeClr val="bg1"/>
                </a:solidFill>
                <a:latin typeface="Times New Roman" panose="02020603050405020304" pitchFamily="18" charset="0"/>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01 </a:t>
            </a:r>
            <a:r>
              <a:rPr lang="zh-CN" altLang="en-US" sz="2000" b="1" dirty="0">
                <a:solidFill>
                  <a:schemeClr val="bg1"/>
                </a:solidFill>
                <a:latin typeface="Times New Roman" panose="02020603050405020304" pitchFamily="18" charset="0"/>
                <a:ea typeface="微软雅黑" panose="020B0503020204020204" pitchFamily="34" charset="-122"/>
              </a:rPr>
              <a:t>论文阅读与理解</a:t>
            </a:r>
            <a:endParaRPr lang="en-US" altLang="zh-CN" sz="2000" b="1" dirty="0">
              <a:solidFill>
                <a:schemeClr val="bg1"/>
              </a:solidFill>
              <a:latin typeface="Times New Roman" panose="02020603050405020304" pitchFamily="18" charset="0"/>
              <a:ea typeface="微软雅黑" panose="020B0503020204020204" pitchFamily="34" charset="-122"/>
            </a:endParaRPr>
          </a:p>
        </p:txBody>
      </p:sp>
      <p:sp>
        <p:nvSpPr>
          <p:cNvPr id="22" name="文本框 21">
            <a:extLst>
              <a:ext uri="{FF2B5EF4-FFF2-40B4-BE49-F238E27FC236}">
                <a16:creationId xmlns:a16="http://schemas.microsoft.com/office/drawing/2014/main" id="{5DA3C570-93A7-4340-BBE8-DEC09FF94CEA}"/>
              </a:ext>
            </a:extLst>
          </p:cNvPr>
          <p:cNvSpPr txBox="1"/>
          <p:nvPr/>
        </p:nvSpPr>
        <p:spPr>
          <a:xfrm>
            <a:off x="5118028" y="1672086"/>
            <a:ext cx="6557506" cy="646331"/>
          </a:xfrm>
          <a:prstGeom prst="rect">
            <a:avLst/>
          </a:prstGeom>
          <a:noFill/>
        </p:spPr>
        <p:txBody>
          <a:bodyPr wrap="square">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左图显示了瑞利衰落和非衰落环境中，平均可达速率与信道数量的关系。</a:t>
            </a:r>
          </a:p>
        </p:txBody>
      </p:sp>
      <p:pic>
        <p:nvPicPr>
          <p:cNvPr id="4" name="图片 3">
            <a:extLst>
              <a:ext uri="{FF2B5EF4-FFF2-40B4-BE49-F238E27FC236}">
                <a16:creationId xmlns:a16="http://schemas.microsoft.com/office/drawing/2014/main" id="{530BBF99-A4C1-458E-84C7-08DF350FFB46}"/>
              </a:ext>
            </a:extLst>
          </p:cNvPr>
          <p:cNvPicPr>
            <a:picLocks noChangeAspect="1"/>
          </p:cNvPicPr>
          <p:nvPr/>
        </p:nvPicPr>
        <p:blipFill>
          <a:blip r:embed="rId4"/>
          <a:stretch>
            <a:fillRect/>
          </a:stretch>
        </p:blipFill>
        <p:spPr>
          <a:xfrm>
            <a:off x="99965" y="1346672"/>
            <a:ext cx="4704797" cy="3967682"/>
          </a:xfrm>
          <a:prstGeom prst="rect">
            <a:avLst/>
          </a:prstGeom>
        </p:spPr>
      </p:pic>
      <p:sp>
        <p:nvSpPr>
          <p:cNvPr id="20" name="文本框 19">
            <a:extLst>
              <a:ext uri="{FF2B5EF4-FFF2-40B4-BE49-F238E27FC236}">
                <a16:creationId xmlns:a16="http://schemas.microsoft.com/office/drawing/2014/main" id="{DECD25CE-9F4F-410C-8392-F9C1D72AF6D0}"/>
              </a:ext>
            </a:extLst>
          </p:cNvPr>
          <p:cNvSpPr txBox="1"/>
          <p:nvPr/>
        </p:nvSpPr>
        <p:spPr>
          <a:xfrm>
            <a:off x="515697" y="5418461"/>
            <a:ext cx="4436533"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信道数 </a:t>
            </a:r>
            <a:r>
              <a:rPr lang="en-US" altLang="zh-CN" sz="1400" dirty="0">
                <a:latin typeface="微软雅黑" panose="020B0503020204020204" pitchFamily="34" charset="-122"/>
                <a:ea typeface="微软雅黑" panose="020B0503020204020204" pitchFamily="34" charset="-122"/>
              </a:rPr>
              <a:t>(K) </a:t>
            </a:r>
            <a:r>
              <a:rPr lang="zh-CN" altLang="en-US" sz="1400" dirty="0">
                <a:latin typeface="微软雅黑" panose="020B0503020204020204" pitchFamily="34" charset="-122"/>
                <a:ea typeface="微软雅黑" panose="020B0503020204020204" pitchFamily="34" charset="-122"/>
              </a:rPr>
              <a:t>对瑞利和非衰落信道平均可达速率的影响</a:t>
            </a:r>
          </a:p>
        </p:txBody>
      </p:sp>
      <p:sp>
        <p:nvSpPr>
          <p:cNvPr id="8" name="文本框 7">
            <a:extLst>
              <a:ext uri="{FF2B5EF4-FFF2-40B4-BE49-F238E27FC236}">
                <a16:creationId xmlns:a16="http://schemas.microsoft.com/office/drawing/2014/main" id="{A276413A-D4AD-4E80-BF9C-F3E1F3B36E4A}"/>
              </a:ext>
            </a:extLst>
          </p:cNvPr>
          <p:cNvSpPr txBox="1"/>
          <p:nvPr/>
        </p:nvSpPr>
        <p:spPr>
          <a:xfrm>
            <a:off x="5118028" y="2657399"/>
            <a:ext cx="6646333" cy="313932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分配更多的正交信道通过减轻干扰来提高数据速率，但同时，由于每组卫星只提供整个频带的一部分，从而降低了数据速率。 </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α= 2</a:t>
            </a: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K &lt;45</a:t>
            </a:r>
            <a:r>
              <a:rPr lang="zh-CN" altLang="en-US" dirty="0">
                <a:latin typeface="微软雅黑" panose="020B0503020204020204" pitchFamily="34" charset="-122"/>
                <a:ea typeface="微软雅黑" panose="020B0503020204020204" pitchFamily="34" charset="-122"/>
              </a:rPr>
              <a:t>，前一种效应占主导地位，因为通过增加</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，数据速率相应增加，而对于</a:t>
            </a:r>
            <a:r>
              <a:rPr lang="en-US" altLang="zh-CN" dirty="0">
                <a:latin typeface="微软雅黑" panose="020B0503020204020204" pitchFamily="34" charset="-122"/>
                <a:ea typeface="微软雅黑" panose="020B0503020204020204" pitchFamily="34" charset="-122"/>
              </a:rPr>
              <a:t>K &gt; 45</a:t>
            </a:r>
            <a:r>
              <a:rPr lang="zh-CN" altLang="en-US" dirty="0">
                <a:latin typeface="微软雅黑" panose="020B0503020204020204" pitchFamily="34" charset="-122"/>
                <a:ea typeface="微软雅黑" panose="020B0503020204020204" pitchFamily="34" charset="-122"/>
              </a:rPr>
              <a:t>，后一种效应克服了干扰消除效应，数据速率开始下降。</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增加信道数量对减少的可用信道的影响在 </a:t>
            </a:r>
            <a:r>
              <a:rPr lang="en-US" altLang="zh-CN" dirty="0">
                <a:latin typeface="微软雅黑" panose="020B0503020204020204" pitchFamily="34" charset="-122"/>
                <a:ea typeface="微软雅黑" panose="020B0503020204020204" pitchFamily="34" charset="-122"/>
              </a:rPr>
              <a:t>α= 4 </a:t>
            </a:r>
            <a:r>
              <a:rPr lang="zh-CN" altLang="en-US" dirty="0">
                <a:latin typeface="微软雅黑" panose="020B0503020204020204" pitchFamily="34" charset="-122"/>
                <a:ea typeface="微软雅黑" panose="020B0503020204020204" pitchFamily="34" charset="-122"/>
              </a:rPr>
              <a:t>时支配 </a:t>
            </a:r>
            <a:r>
              <a:rPr lang="en-US" altLang="zh-CN" dirty="0">
                <a:latin typeface="微软雅黑" panose="020B0503020204020204" pitchFamily="34" charset="-122"/>
                <a:ea typeface="微软雅黑" panose="020B0503020204020204" pitchFamily="34" charset="-122"/>
              </a:rPr>
              <a:t>SINR </a:t>
            </a:r>
            <a:r>
              <a:rPr lang="zh-CN" altLang="en-US" dirty="0">
                <a:latin typeface="微软雅黑" panose="020B0503020204020204" pitchFamily="34" charset="-122"/>
                <a:ea typeface="微软雅黑" panose="020B0503020204020204" pitchFamily="34" charset="-122"/>
              </a:rPr>
              <a:t>增强，因为 </a:t>
            </a:r>
            <a:r>
              <a:rPr lang="en-US" altLang="zh-CN" dirty="0">
                <a:latin typeface="微软雅黑" panose="020B0503020204020204" pitchFamily="34" charset="-122"/>
                <a:ea typeface="微软雅黑" panose="020B0503020204020204" pitchFamily="34" charset="-122"/>
              </a:rPr>
              <a:t>α= 4 </a:t>
            </a:r>
            <a:r>
              <a:rPr lang="zh-CN" altLang="en-US" dirty="0">
                <a:latin typeface="微软雅黑" panose="020B0503020204020204" pitchFamily="34" charset="-122"/>
                <a:ea typeface="微软雅黑" panose="020B0503020204020204" pitchFamily="34" charset="-122"/>
              </a:rPr>
              <a:t>的最大平均数据速率对应于最低数量的频率信道。这是因为较大的路径损耗指数使干扰卫星的效率降低，因为它们从更远的距离传输。</a:t>
            </a:r>
          </a:p>
        </p:txBody>
      </p:sp>
    </p:spTree>
    <p:custDataLst>
      <p:tags r:id="rId1"/>
    </p:custDataLst>
    <p:extLst>
      <p:ext uri="{BB962C8B-B14F-4D97-AF65-F5344CB8AC3E}">
        <p14:creationId xmlns:p14="http://schemas.microsoft.com/office/powerpoint/2010/main" val="48269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4963614" y="1422977"/>
            <a:ext cx="767523" cy="578556"/>
          </a:xfrm>
          <a:prstGeom prst="rect">
            <a:avLst/>
          </a:prstGeom>
          <a:solidFill>
            <a:srgbClr val="013B6D"/>
          </a:solidFill>
          <a:ln w="25400" cap="flat" cmpd="sng" algn="ctr">
            <a:noFill/>
            <a:prstDash val="solid"/>
          </a:ln>
          <a:effectLst/>
        </p:spPr>
        <p:txBody>
          <a:bodyPr anchor="ctr"/>
          <a:lstStyle/>
          <a:p>
            <a:pPr algn="ctr">
              <a:defRPr/>
            </a:pPr>
            <a:r>
              <a:rPr lang="en-US" altLang="zh-CN" sz="2400" b="1" kern="0" spc="333" dirty="0">
                <a:solidFill>
                  <a:schemeClr val="tx1">
                    <a:lumMod val="50000"/>
                    <a:lumOff val="50000"/>
                  </a:schemeClr>
                </a:solidFill>
                <a:latin typeface="微软雅黑" panose="020B0503020204020204" pitchFamily="34" charset="-122"/>
                <a:ea typeface="微软雅黑" panose="020B0503020204020204" pitchFamily="34" charset="-122"/>
              </a:rPr>
              <a:t>01</a:t>
            </a:r>
            <a:endParaRPr lang="zh-CN" altLang="en-US" sz="2400" b="1" kern="0" spc="333"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4963613" y="2563424"/>
            <a:ext cx="767523" cy="580320"/>
          </a:xfrm>
          <a:prstGeom prst="rect">
            <a:avLst/>
          </a:prstGeom>
          <a:solidFill>
            <a:srgbClr val="013B6D"/>
          </a:solidFill>
          <a:ln w="25400" cap="flat" cmpd="sng" algn="ctr">
            <a:noFill/>
            <a:prstDash val="solid"/>
          </a:ln>
          <a:effectLst/>
        </p:spPr>
        <p:txBody>
          <a:bodyPr anchor="ctr"/>
          <a:lstStyle/>
          <a:p>
            <a:pPr algn="ctr">
              <a:defRPr/>
            </a:pPr>
            <a:r>
              <a:rPr lang="en-US" altLang="zh-CN" sz="2400" b="1" kern="0" spc="333" dirty="0">
                <a:solidFill>
                  <a:prstClr val="white"/>
                </a:solidFill>
                <a:latin typeface="微软雅黑" panose="020B0503020204020204" pitchFamily="34" charset="-122"/>
                <a:ea typeface="微软雅黑" panose="020B0503020204020204" pitchFamily="34" charset="-122"/>
              </a:rPr>
              <a:t>02</a:t>
            </a:r>
            <a:endParaRPr lang="zh-CN" altLang="en-US" sz="2400" b="1" kern="0" spc="333"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4963613" y="3705637"/>
            <a:ext cx="767523" cy="578556"/>
          </a:xfrm>
          <a:prstGeom prst="rect">
            <a:avLst/>
          </a:prstGeom>
          <a:solidFill>
            <a:srgbClr val="013B6D"/>
          </a:solidFill>
          <a:ln w="25400" cap="flat" cmpd="sng" algn="ctr">
            <a:noFill/>
            <a:prstDash val="solid"/>
          </a:ln>
          <a:effectLst/>
        </p:spPr>
        <p:txBody>
          <a:bodyPr anchor="ctr"/>
          <a:lstStyle/>
          <a:p>
            <a:pPr algn="ctr">
              <a:defRPr/>
            </a:pPr>
            <a:r>
              <a:rPr lang="en-US" altLang="zh-CN" sz="2400" b="1" kern="0" spc="333" dirty="0">
                <a:solidFill>
                  <a:schemeClr val="tx1">
                    <a:lumMod val="50000"/>
                    <a:lumOff val="50000"/>
                  </a:schemeClr>
                </a:solidFill>
                <a:latin typeface="微软雅黑" panose="020B0503020204020204" pitchFamily="34" charset="-122"/>
                <a:ea typeface="微软雅黑" panose="020B0503020204020204" pitchFamily="34" charset="-122"/>
              </a:rPr>
              <a:t>03</a:t>
            </a:r>
            <a:endParaRPr lang="zh-CN" altLang="en-US" sz="2400" b="1" kern="0" spc="333"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5700922" y="1438856"/>
            <a:ext cx="4598703" cy="580319"/>
          </a:xfrm>
          <a:prstGeom prst="rect">
            <a:avLst/>
          </a:prstGeom>
          <a:solidFill>
            <a:srgbClr val="E7E6E6">
              <a:lumMod val="90000"/>
            </a:srgbClr>
          </a:solidFill>
          <a:ln w="12700" cap="flat" cmpd="sng" algn="ctr">
            <a:noFill/>
            <a:prstDash val="solid"/>
            <a:miter lim="800000"/>
          </a:ln>
          <a:effectLst/>
        </p:spPr>
        <p:txBody>
          <a:bodyPr anchor="ctr"/>
          <a:lstStyle/>
          <a:p>
            <a:pPr algn="ct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论文阅读与理解</a:t>
            </a:r>
            <a:endParaRPr lang="en-US" altLang="zh-CN"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5700921" y="2575776"/>
            <a:ext cx="4598703" cy="580319"/>
          </a:xfrm>
          <a:prstGeom prst="rect">
            <a:avLst/>
          </a:prstGeom>
          <a:solidFill>
            <a:srgbClr val="E7E6E6">
              <a:lumMod val="90000"/>
            </a:srgbClr>
          </a:solidFill>
          <a:ln w="12700" cap="flat" cmpd="sng" algn="ctr">
            <a:noFill/>
            <a:prstDash val="solid"/>
            <a:miter lim="800000"/>
          </a:ln>
          <a:effectLst/>
        </p:spPr>
        <p:txBody>
          <a:bodyPr anchor="ctr"/>
          <a:lstStyle/>
          <a:p>
            <a:pPr algn="ctr"/>
            <a:r>
              <a:rPr lang="zh-CN" altLang="en-US" sz="2000" b="1" dirty="0">
                <a:latin typeface="微软雅黑" panose="020B0503020204020204" pitchFamily="34" charset="-122"/>
                <a:ea typeface="微软雅黑" panose="020B0503020204020204" pitchFamily="34" charset="-122"/>
              </a:rPr>
              <a:t>研究思考</a:t>
            </a:r>
          </a:p>
        </p:txBody>
      </p:sp>
      <p:sp>
        <p:nvSpPr>
          <p:cNvPr id="18" name="矩形 17"/>
          <p:cNvSpPr/>
          <p:nvPr/>
        </p:nvSpPr>
        <p:spPr>
          <a:xfrm>
            <a:off x="5700921" y="3712696"/>
            <a:ext cx="4598703" cy="580319"/>
          </a:xfrm>
          <a:prstGeom prst="rect">
            <a:avLst/>
          </a:prstGeom>
          <a:solidFill>
            <a:srgbClr val="E7E6E6">
              <a:lumMod val="90000"/>
            </a:srgbClr>
          </a:solidFill>
          <a:ln w="12700" cap="flat" cmpd="sng" algn="ctr">
            <a:noFill/>
            <a:prstDash val="solid"/>
            <a:miter lim="800000"/>
          </a:ln>
          <a:effectLst/>
        </p:spPr>
        <p:txBody>
          <a:bodyPr anchor="ctr"/>
          <a:lstStyle/>
          <a:p>
            <a:pPr algn="ct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现存问题</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 name="灯片编号占位符 2"/>
          <p:cNvSpPr>
            <a:spLocks noGrp="1"/>
          </p:cNvSpPr>
          <p:nvPr>
            <p:ph type="sldNum" sz="quarter" idx="12"/>
          </p:nvPr>
        </p:nvSpPr>
        <p:spPr/>
        <p:txBody>
          <a:bodyPr/>
          <a:lstStyle/>
          <a:p>
            <a:fld id="{ADFA7E5B-B28A-45F1-B54D-047A328D2745}" type="slidenum">
              <a:rPr lang="zh-CN" altLang="en-US" sz="1400">
                <a:latin typeface="Times New Roman" panose="02020603050405020304" pitchFamily="18" charset="0"/>
                <a:cs typeface="Times New Roman" panose="02020603050405020304" pitchFamily="18" charset="0"/>
              </a:rPr>
              <a:t>15</a:t>
            </a:fld>
            <a:endParaRPr lang="zh-CN" altLang="en-US" sz="1400" dirty="0">
              <a:latin typeface="Times New Roman" panose="02020603050405020304" pitchFamily="18" charset="0"/>
              <a:cs typeface="Times New Roman" panose="02020603050405020304" pitchFamily="18" charset="0"/>
            </a:endParaRPr>
          </a:p>
        </p:txBody>
      </p:sp>
      <p:pic>
        <p:nvPicPr>
          <p:cNvPr id="51" name="图片 50"/>
          <p:cNvPicPr>
            <a:picLocks noChangeAspect="1"/>
          </p:cNvPicPr>
          <p:nvPr/>
        </p:nvPicPr>
        <p:blipFill>
          <a:blip r:embed="rId3" cstate="print"/>
          <a:stretch>
            <a:fillRect/>
          </a:stretch>
        </p:blipFill>
        <p:spPr>
          <a:xfrm>
            <a:off x="552708" y="2624777"/>
            <a:ext cx="3233625" cy="2670129"/>
          </a:xfrm>
          <a:prstGeom prst="rect">
            <a:avLst/>
          </a:prstGeom>
        </p:spPr>
      </p:pic>
      <p:sp>
        <p:nvSpPr>
          <p:cNvPr id="43" name="TextBox 5">
            <a:extLst>
              <a:ext uri="{FF2B5EF4-FFF2-40B4-BE49-F238E27FC236}">
                <a16:creationId xmlns:a16="http://schemas.microsoft.com/office/drawing/2014/main" id="{0F9ADB34-797F-4152-B28D-4B487B33EF90}"/>
              </a:ext>
            </a:extLst>
          </p:cNvPr>
          <p:cNvSpPr txBox="1">
            <a:spLocks noChangeArrowheads="1"/>
          </p:cNvSpPr>
          <p:nvPr/>
        </p:nvSpPr>
        <p:spPr bwMode="auto">
          <a:xfrm>
            <a:off x="188350" y="57387"/>
            <a:ext cx="22009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400" b="1" kern="0" spc="333" dirty="0">
                <a:solidFill>
                  <a:schemeClr val="bg1"/>
                </a:solidFill>
                <a:latin typeface="Arial" panose="020B0604020202020204" pitchFamily="34" charset="0"/>
                <a:cs typeface="Arial" panose="020B0604020202020204" pitchFamily="34" charset="0"/>
              </a:rPr>
              <a:t>CONTENTS</a:t>
            </a:r>
            <a:endParaRPr lang="zh-CN" altLang="en-US" sz="2400" b="1" kern="0" spc="333" dirty="0">
              <a:solidFill>
                <a:schemeClr val="bg1"/>
              </a:solidFill>
              <a:latin typeface="Arial" panose="020B0604020202020204" pitchFamily="34" charset="0"/>
              <a:cs typeface="Arial" panose="020B0604020202020204" pitchFamily="34" charset="0"/>
            </a:endParaRPr>
          </a:p>
        </p:txBody>
      </p:sp>
      <p:sp>
        <p:nvSpPr>
          <p:cNvPr id="35" name="TextBox 5">
            <a:extLst>
              <a:ext uri="{FF2B5EF4-FFF2-40B4-BE49-F238E27FC236}">
                <a16:creationId xmlns:a16="http://schemas.microsoft.com/office/drawing/2014/main" id="{C8235D7A-667F-417E-9770-C288B3255380}"/>
              </a:ext>
            </a:extLst>
          </p:cNvPr>
          <p:cNvSpPr txBox="1">
            <a:spLocks noChangeArrowheads="1"/>
          </p:cNvSpPr>
          <p:nvPr/>
        </p:nvSpPr>
        <p:spPr bwMode="auto">
          <a:xfrm>
            <a:off x="1296166" y="1379964"/>
            <a:ext cx="22812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zh-CN" altLang="en-US" sz="4000" b="1" kern="0" spc="333" dirty="0">
                <a:solidFill>
                  <a:srgbClr val="013B6D"/>
                </a:solidFill>
                <a:latin typeface="黑体" panose="02010609060101010101" pitchFamily="49" charset="-122"/>
                <a:ea typeface="黑体" panose="02010609060101010101" pitchFamily="49" charset="-122"/>
                <a:cs typeface="Arial" panose="020B0604020202020204" pitchFamily="34" charset="0"/>
              </a:rPr>
              <a:t>目  录</a:t>
            </a:r>
          </a:p>
        </p:txBody>
      </p:sp>
      <p:sp>
        <p:nvSpPr>
          <p:cNvPr id="13" name="矩形 12">
            <a:extLst>
              <a:ext uri="{FF2B5EF4-FFF2-40B4-BE49-F238E27FC236}">
                <a16:creationId xmlns:a16="http://schemas.microsoft.com/office/drawing/2014/main" id="{6A1629CA-C871-40EB-AA5C-7D53B82FB9E9}"/>
              </a:ext>
            </a:extLst>
          </p:cNvPr>
          <p:cNvSpPr/>
          <p:nvPr/>
        </p:nvSpPr>
        <p:spPr bwMode="auto">
          <a:xfrm>
            <a:off x="4963613" y="4707528"/>
            <a:ext cx="767523" cy="578556"/>
          </a:xfrm>
          <a:prstGeom prst="rect">
            <a:avLst/>
          </a:prstGeom>
          <a:solidFill>
            <a:srgbClr val="013B6D"/>
          </a:solidFill>
          <a:ln w="25400" cap="flat" cmpd="sng" algn="ctr">
            <a:noFill/>
            <a:prstDash val="solid"/>
          </a:ln>
          <a:effectLst/>
        </p:spPr>
        <p:txBody>
          <a:bodyPr anchor="ctr"/>
          <a:lstStyle/>
          <a:p>
            <a:pPr algn="ctr">
              <a:defRPr/>
            </a:pPr>
            <a:r>
              <a:rPr lang="en-US" altLang="zh-CN" sz="2400" b="1" kern="0" spc="333" dirty="0">
                <a:solidFill>
                  <a:schemeClr val="tx1">
                    <a:lumMod val="50000"/>
                    <a:lumOff val="50000"/>
                  </a:schemeClr>
                </a:solidFill>
                <a:latin typeface="微软雅黑" panose="020B0503020204020204" pitchFamily="34" charset="-122"/>
                <a:ea typeface="微软雅黑" panose="020B0503020204020204" pitchFamily="34" charset="-122"/>
              </a:rPr>
              <a:t>04</a:t>
            </a:r>
            <a:endParaRPr lang="zh-CN" altLang="en-US" sz="2400" b="1" kern="0" spc="333"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A2188FD5-8C29-40E1-AFF5-444958254E16}"/>
              </a:ext>
            </a:extLst>
          </p:cNvPr>
          <p:cNvSpPr/>
          <p:nvPr/>
        </p:nvSpPr>
        <p:spPr>
          <a:xfrm>
            <a:off x="5700921" y="4714587"/>
            <a:ext cx="4598703" cy="580319"/>
          </a:xfrm>
          <a:prstGeom prst="rect">
            <a:avLst/>
          </a:prstGeom>
          <a:solidFill>
            <a:srgbClr val="E7E6E6">
              <a:lumMod val="90000"/>
            </a:srgbClr>
          </a:solidFill>
          <a:ln w="12700" cap="flat" cmpd="sng" algn="ctr">
            <a:noFill/>
            <a:prstDash val="solid"/>
            <a:miter lim="800000"/>
          </a:ln>
          <a:effectLst/>
        </p:spPr>
        <p:txBody>
          <a:bodyPr anchor="ctr"/>
          <a:lstStyle/>
          <a:p>
            <a:pPr algn="ct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下一步研究计划</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055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0-#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1+#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0-#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1+#ppt_w/2"/>
                                          </p:val>
                                        </p:tav>
                                        <p:tav tm="100000">
                                          <p:val>
                                            <p:strVal val="#ppt_x"/>
                                          </p:val>
                                        </p:tav>
                                      </p:tavLst>
                                    </p:anim>
                                    <p:anim calcmode="lin" valueType="num">
                                      <p:cBhvr additive="base">
                                        <p:cTn id="3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animBg="1"/>
      <p:bldP spid="18"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5E18809-4EEF-44EA-8A89-E9FA9E960BFD}"/>
              </a:ext>
            </a:extLst>
          </p:cNvPr>
          <p:cNvSpPr>
            <a:spLocks noGrp="1"/>
          </p:cNvSpPr>
          <p:nvPr>
            <p:ph type="sldNum" sz="quarter" idx="12"/>
          </p:nvPr>
        </p:nvSpPr>
        <p:spPr>
          <a:xfrm>
            <a:off x="11708524" y="6459448"/>
            <a:ext cx="265386" cy="365125"/>
          </a:xfrm>
        </p:spPr>
        <p:txBody>
          <a:bodyPr/>
          <a:lstStyle/>
          <a:p>
            <a:fld id="{A195263E-7865-4889-9FDE-7A423744D6BB}" type="slidenum">
              <a:rPr lang="zh-CN" altLang="en-US" smtClean="0">
                <a:solidFill>
                  <a:schemeClr val="tx1"/>
                </a:solidFill>
                <a:latin typeface="微软雅黑" panose="020B0503020204020204" pitchFamily="34" charset="-122"/>
                <a:ea typeface="微软雅黑" panose="020B0503020204020204" pitchFamily="34" charset="-122"/>
              </a:rPr>
              <a:t>16</a:t>
            </a:fld>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BF43D07E-EC40-4910-8C5B-7DB1E259BE2B}"/>
              </a:ext>
            </a:extLst>
          </p:cNvPr>
          <p:cNvSpPr/>
          <p:nvPr/>
        </p:nvSpPr>
        <p:spPr>
          <a:xfrm>
            <a:off x="291678" y="941809"/>
            <a:ext cx="2140972" cy="438582"/>
          </a:xfrm>
          <a:prstGeom prst="rect">
            <a:avLst/>
          </a:prstGeom>
        </p:spPr>
        <p:txBody>
          <a:bodyPr wrap="square" lIns="68580" tIns="34290" rIns="68580" bIns="34290">
            <a:spAutoFit/>
          </a:bodyPr>
          <a:lstStyle/>
          <a:p>
            <a:pPr algn="ctr">
              <a:defRPr/>
            </a:pPr>
            <a:r>
              <a:rPr lang="en-US" altLang="zh-CN" sz="2400" b="1" spc="22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2.2 </a:t>
            </a:r>
            <a:r>
              <a:rPr lang="zh-CN" altLang="en-US" sz="2400" b="1" spc="22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研究意义</a:t>
            </a:r>
            <a:endParaRPr sz="2400" b="1" spc="22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4" name="文本框 13">
            <a:extLst>
              <a:ext uri="{FF2B5EF4-FFF2-40B4-BE49-F238E27FC236}">
                <a16:creationId xmlns:a16="http://schemas.microsoft.com/office/drawing/2014/main" id="{25CBBBE1-79FB-41E3-A11B-FCEA9E01F419}"/>
              </a:ext>
            </a:extLst>
          </p:cNvPr>
          <p:cNvSpPr txBox="1"/>
          <p:nvPr/>
        </p:nvSpPr>
        <p:spPr>
          <a:xfrm>
            <a:off x="851796" y="3327157"/>
            <a:ext cx="3140603" cy="338554"/>
          </a:xfrm>
          <a:prstGeom prst="rect">
            <a:avLst/>
          </a:prstGeom>
          <a:noFill/>
        </p:spPr>
        <p:txBody>
          <a:bodyPr wrap="none" rtlCol="0">
            <a:spAutoFit/>
          </a:bodyPr>
          <a:lstStyle/>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代替仿真</a:t>
            </a:r>
            <a:r>
              <a:rPr lang="zh-CN" altLang="en-US" sz="1600" dirty="0">
                <a:solidFill>
                  <a:srgbClr val="FF0000"/>
                </a:solidFill>
                <a:latin typeface="微软雅黑" panose="020B0503020204020204" pitchFamily="34" charset="-122"/>
                <a:ea typeface="微软雅黑" panose="020B0503020204020204" pitchFamily="34" charset="-122"/>
              </a:rPr>
              <a:t>评估复杂网络的特性</a:t>
            </a:r>
          </a:p>
        </p:txBody>
      </p:sp>
      <p:sp>
        <p:nvSpPr>
          <p:cNvPr id="16" name="文本框 15">
            <a:extLst>
              <a:ext uri="{FF2B5EF4-FFF2-40B4-BE49-F238E27FC236}">
                <a16:creationId xmlns:a16="http://schemas.microsoft.com/office/drawing/2014/main" id="{A08A3837-DCCA-4B6B-B99B-25B82719BDED}"/>
              </a:ext>
            </a:extLst>
          </p:cNvPr>
          <p:cNvSpPr txBox="1"/>
          <p:nvPr/>
        </p:nvSpPr>
        <p:spPr>
          <a:xfrm>
            <a:off x="851796" y="2953532"/>
            <a:ext cx="3710205"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从本质</a:t>
            </a:r>
            <a:r>
              <a:rPr lang="zh-CN" altLang="en-US" sz="1600" dirty="0">
                <a:solidFill>
                  <a:srgbClr val="FF0000"/>
                </a:solidFill>
                <a:latin typeface="微软雅黑" panose="020B0503020204020204" pitchFamily="34" charset="-122"/>
                <a:ea typeface="微软雅黑" panose="020B0503020204020204" pitchFamily="34" charset="-122"/>
              </a:rPr>
              <a:t>诠释网络的内在特性</a:t>
            </a:r>
          </a:p>
        </p:txBody>
      </p:sp>
      <p:sp>
        <p:nvSpPr>
          <p:cNvPr id="17" name="文本框 16">
            <a:extLst>
              <a:ext uri="{FF2B5EF4-FFF2-40B4-BE49-F238E27FC236}">
                <a16:creationId xmlns:a16="http://schemas.microsoft.com/office/drawing/2014/main" id="{7D0702FC-052D-4289-A248-0ABF7A2B22AA}"/>
              </a:ext>
            </a:extLst>
          </p:cNvPr>
          <p:cNvSpPr txBox="1"/>
          <p:nvPr/>
        </p:nvSpPr>
        <p:spPr>
          <a:xfrm>
            <a:off x="851796" y="2062084"/>
            <a:ext cx="1909497" cy="338554"/>
          </a:xfrm>
          <a:prstGeom prst="rect">
            <a:avLst/>
          </a:prstGeom>
          <a:noFill/>
        </p:spPr>
        <p:txBody>
          <a:bodyPr wrap="none" rtlCol="0">
            <a:spAutoFit/>
          </a:bodyPr>
          <a:lstStyle/>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结果具有</a:t>
            </a:r>
            <a:r>
              <a:rPr lang="zh-CN" altLang="en-US" sz="1600" dirty="0">
                <a:solidFill>
                  <a:srgbClr val="FF0000"/>
                </a:solidFill>
                <a:latin typeface="微软雅黑" panose="020B0503020204020204" pitchFamily="34" charset="-122"/>
                <a:ea typeface="微软雅黑" panose="020B0503020204020204" pitchFamily="34" charset="-122"/>
              </a:rPr>
              <a:t>普遍性</a:t>
            </a:r>
            <a:endParaRPr lang="en-US" altLang="zh-CN" sz="1600" dirty="0">
              <a:solidFill>
                <a:srgbClr val="FF0000"/>
              </a:solidFill>
              <a:latin typeface="微软雅黑" panose="020B0503020204020204" pitchFamily="34" charset="-122"/>
              <a:ea typeface="微软雅黑" panose="020B0503020204020204" pitchFamily="34" charset="-122"/>
            </a:endParaRPr>
          </a:p>
        </p:txBody>
      </p:sp>
      <p:graphicFrame>
        <p:nvGraphicFramePr>
          <p:cNvPr id="26" name="表格 4">
            <a:extLst>
              <a:ext uri="{FF2B5EF4-FFF2-40B4-BE49-F238E27FC236}">
                <a16:creationId xmlns:a16="http://schemas.microsoft.com/office/drawing/2014/main" id="{C1DC0098-9286-4C48-852B-CBD2C8D15775}"/>
              </a:ext>
            </a:extLst>
          </p:cNvPr>
          <p:cNvGraphicFramePr>
            <a:graphicFrameLocks noGrp="1"/>
          </p:cNvGraphicFramePr>
          <p:nvPr/>
        </p:nvGraphicFramePr>
        <p:xfrm>
          <a:off x="851796" y="4039336"/>
          <a:ext cx="4555704" cy="2300455"/>
        </p:xfrm>
        <a:graphic>
          <a:graphicData uri="http://schemas.openxmlformats.org/drawingml/2006/table">
            <a:tbl>
              <a:tblPr firstRow="1" bandRow="1">
                <a:tableStyleId>{5C22544A-7EE6-4342-B048-85BDC9FD1C3A}</a:tableStyleId>
              </a:tblPr>
              <a:tblGrid>
                <a:gridCol w="2257400">
                  <a:extLst>
                    <a:ext uri="{9D8B030D-6E8A-4147-A177-3AD203B41FA5}">
                      <a16:colId xmlns:a16="http://schemas.microsoft.com/office/drawing/2014/main" val="532255428"/>
                    </a:ext>
                  </a:extLst>
                </a:gridCol>
                <a:gridCol w="1120105">
                  <a:extLst>
                    <a:ext uri="{9D8B030D-6E8A-4147-A177-3AD203B41FA5}">
                      <a16:colId xmlns:a16="http://schemas.microsoft.com/office/drawing/2014/main" val="2481714612"/>
                    </a:ext>
                  </a:extLst>
                </a:gridCol>
                <a:gridCol w="1178199">
                  <a:extLst>
                    <a:ext uri="{9D8B030D-6E8A-4147-A177-3AD203B41FA5}">
                      <a16:colId xmlns:a16="http://schemas.microsoft.com/office/drawing/2014/main" val="2830828928"/>
                    </a:ext>
                  </a:extLst>
                </a:gridCol>
              </a:tblGrid>
              <a:tr h="393035">
                <a:tc>
                  <a:txBody>
                    <a:bodyPr/>
                    <a:lstStyle/>
                    <a:p>
                      <a:pPr algn="ctr"/>
                      <a:r>
                        <a:rPr lang="zh-CN" altLang="en-US" sz="1600" dirty="0">
                          <a:latin typeface="微软雅黑" panose="020B0503020204020204" pitchFamily="34" charset="-122"/>
                          <a:ea typeface="微软雅黑" panose="020B0503020204020204" pitchFamily="34" charset="-122"/>
                        </a:rPr>
                        <a:t>特性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zh-CN" altLang="en-US" sz="1600" dirty="0">
                          <a:latin typeface="微软雅黑" panose="020B0503020204020204" pitchFamily="34" charset="-122"/>
                          <a:ea typeface="微软雅黑" panose="020B0503020204020204" pitchFamily="34" charset="-122"/>
                        </a:rPr>
                        <a:t>公式推导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zh-CN" altLang="en-US" sz="1600" dirty="0">
                          <a:latin typeface="微软雅黑" panose="020B0503020204020204" pitchFamily="34" charset="-122"/>
                          <a:ea typeface="微软雅黑" panose="020B0503020204020204" pitchFamily="34" charset="-122"/>
                        </a:rPr>
                        <a:t>仿真实验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515334684"/>
                  </a:ext>
                </a:extLst>
              </a:tr>
              <a:tr h="393035">
                <a:tc>
                  <a:txBody>
                    <a:bodyPr/>
                    <a:lstStyle/>
                    <a:p>
                      <a:pPr algn="l"/>
                      <a:r>
                        <a:rPr lang="zh-CN" altLang="en-US" sz="1600" dirty="0">
                          <a:latin typeface="微软雅黑" panose="020B0503020204020204" pitchFamily="34" charset="-122"/>
                          <a:ea typeface="微软雅黑" panose="020B0503020204020204" pitchFamily="34" charset="-122"/>
                        </a:rPr>
                        <a:t>是否具备普遍性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latin typeface="微软雅黑" panose="020B0503020204020204" pitchFamily="34" charset="-122"/>
                          <a:ea typeface="微软雅黑" panose="020B0503020204020204" pitchFamily="34" charset="-122"/>
                        </a:rPr>
                        <a:t>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latin typeface="微软雅黑" panose="020B0503020204020204" pitchFamily="34" charset="-122"/>
                          <a:ea typeface="微软雅黑" panose="020B0503020204020204" pitchFamily="34" charset="-122"/>
                        </a:rPr>
                        <a:t>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2362548"/>
                  </a:ext>
                </a:extLst>
              </a:tr>
              <a:tr h="393035">
                <a:tc>
                  <a:txBody>
                    <a:bodyPr/>
                    <a:lstStyle/>
                    <a:p>
                      <a:pPr algn="l"/>
                      <a:r>
                        <a:rPr lang="zh-CN" altLang="en-US" sz="1600" dirty="0">
                          <a:latin typeface="微软雅黑" panose="020B0503020204020204" pitchFamily="34" charset="-122"/>
                          <a:ea typeface="微软雅黑" panose="020B0503020204020204" pitchFamily="34" charset="-122"/>
                        </a:rPr>
                        <a:t>能否定性分析结果趋势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latin typeface="微软雅黑" panose="020B0503020204020204" pitchFamily="34" charset="-122"/>
                          <a:ea typeface="微软雅黑" panose="020B0503020204020204" pitchFamily="34" charset="-122"/>
                        </a:rPr>
                        <a:t>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latin typeface="微软雅黑" panose="020B0503020204020204" pitchFamily="34" charset="-122"/>
                          <a:ea typeface="微软雅黑" panose="020B0503020204020204" pitchFamily="34" charset="-122"/>
                        </a:rPr>
                        <a:t>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2838703"/>
                  </a:ext>
                </a:extLst>
              </a:tr>
              <a:tr h="393035">
                <a:tc>
                  <a:txBody>
                    <a:bodyPr/>
                    <a:lstStyle/>
                    <a:p>
                      <a:pPr algn="l"/>
                      <a:r>
                        <a:rPr lang="zh-CN" altLang="en-US" sz="1600" dirty="0">
                          <a:latin typeface="微软雅黑" panose="020B0503020204020204" pitchFamily="34" charset="-122"/>
                          <a:ea typeface="微软雅黑" panose="020B0503020204020204" pitchFamily="34" charset="-122"/>
                        </a:rPr>
                        <a:t>能否揭示网络内在特性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latin typeface="微软雅黑" panose="020B0503020204020204" pitchFamily="34" charset="-122"/>
                          <a:ea typeface="微软雅黑" panose="020B0503020204020204" pitchFamily="34" charset="-122"/>
                        </a:rPr>
                        <a:t>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latin typeface="微软雅黑" panose="020B0503020204020204" pitchFamily="34" charset="-122"/>
                          <a:ea typeface="微软雅黑" panose="020B0503020204020204" pitchFamily="34" charset="-122"/>
                        </a:rPr>
                        <a:t>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4949223"/>
                  </a:ext>
                </a:extLst>
              </a:tr>
              <a:tr h="32565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评估复杂网络的难易度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latin typeface="微软雅黑" panose="020B0503020204020204" pitchFamily="34" charset="-122"/>
                          <a:ea typeface="微软雅黑" panose="020B0503020204020204" pitchFamily="34" charset="-122"/>
                        </a:rPr>
                        <a:t>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latin typeface="微软雅黑" panose="020B0503020204020204" pitchFamily="34" charset="-122"/>
                          <a:ea typeface="微软雅黑" panose="020B0503020204020204" pitchFamily="34" charset="-122"/>
                        </a:rPr>
                        <a:t>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0695501"/>
                  </a:ext>
                </a:extLst>
              </a:tr>
              <a:tr h="393035">
                <a:tc>
                  <a:txBody>
                    <a:bodyPr/>
                    <a:lstStyle/>
                    <a:p>
                      <a:pPr algn="l"/>
                      <a:r>
                        <a:rPr lang="zh-CN" altLang="en-US" sz="1600" dirty="0">
                          <a:latin typeface="微软雅黑" panose="020B0503020204020204" pitchFamily="34" charset="-122"/>
                          <a:ea typeface="微软雅黑" panose="020B0503020204020204" pitchFamily="34" charset="-122"/>
                        </a:rPr>
                        <a:t>指导优化选参难易度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latin typeface="微软雅黑" panose="020B0503020204020204" pitchFamily="34" charset="-122"/>
                          <a:ea typeface="微软雅黑" panose="020B0503020204020204" pitchFamily="34" charset="-122"/>
                        </a:rPr>
                        <a:t>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latin typeface="微软雅黑" panose="020B0503020204020204" pitchFamily="34" charset="-122"/>
                          <a:ea typeface="微软雅黑" panose="020B0503020204020204" pitchFamily="34" charset="-122"/>
                        </a:rPr>
                        <a:t>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0070984"/>
                  </a:ext>
                </a:extLst>
              </a:tr>
            </a:tbl>
          </a:graphicData>
        </a:graphic>
      </p:graphicFrame>
      <p:sp>
        <p:nvSpPr>
          <p:cNvPr id="28" name="文本框 27">
            <a:extLst>
              <a:ext uri="{FF2B5EF4-FFF2-40B4-BE49-F238E27FC236}">
                <a16:creationId xmlns:a16="http://schemas.microsoft.com/office/drawing/2014/main" id="{EB03B656-F6EE-40A8-BD75-C120E554AB8B}"/>
              </a:ext>
            </a:extLst>
          </p:cNvPr>
          <p:cNvSpPr txBox="1"/>
          <p:nvPr/>
        </p:nvSpPr>
        <p:spPr>
          <a:xfrm>
            <a:off x="851796" y="2505307"/>
            <a:ext cx="3542600"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指导网络</a:t>
            </a:r>
            <a:r>
              <a:rPr lang="zh-CN" altLang="en-US" sz="1600" dirty="0">
                <a:solidFill>
                  <a:srgbClr val="FF0000"/>
                </a:solidFill>
                <a:latin typeface="微软雅黑" panose="020B0503020204020204" pitchFamily="34" charset="-122"/>
                <a:ea typeface="微软雅黑" panose="020B0503020204020204" pitchFamily="34" charset="-122"/>
              </a:rPr>
              <a:t>设计人员部署网络</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2FB97467-D7CE-4828-B5CA-24B01D02AA6B}"/>
              </a:ext>
            </a:extLst>
          </p:cNvPr>
          <p:cNvSpPr txBox="1"/>
          <p:nvPr/>
        </p:nvSpPr>
        <p:spPr>
          <a:xfrm>
            <a:off x="6530214" y="2589464"/>
            <a:ext cx="2806539"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网络的</a:t>
            </a:r>
            <a:r>
              <a:rPr lang="zh-CN" altLang="en-US" sz="1600" dirty="0">
                <a:solidFill>
                  <a:srgbClr val="FF0000"/>
                </a:solidFill>
                <a:latin typeface="微软雅黑" panose="020B0503020204020204" pitchFamily="34" charset="-122"/>
                <a:ea typeface="微软雅黑" panose="020B0503020204020204" pitchFamily="34" charset="-122"/>
              </a:rPr>
              <a:t>服务提供者</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DEE4A45E-8F81-4F7C-A95E-EFB076E94419}"/>
              </a:ext>
            </a:extLst>
          </p:cNvPr>
          <p:cNvSpPr txBox="1"/>
          <p:nvPr/>
        </p:nvSpPr>
        <p:spPr>
          <a:xfrm>
            <a:off x="6530214" y="2111465"/>
            <a:ext cx="2342743"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网络的</a:t>
            </a:r>
            <a:r>
              <a:rPr lang="zh-CN" altLang="en-US" sz="1600" dirty="0">
                <a:solidFill>
                  <a:srgbClr val="FF0000"/>
                </a:solidFill>
                <a:latin typeface="微软雅黑" panose="020B0503020204020204" pitchFamily="34" charset="-122"/>
                <a:ea typeface="微软雅黑" panose="020B0503020204020204" pitchFamily="34" charset="-122"/>
              </a:rPr>
              <a:t>设计人员</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C535BCB8-16E7-4A31-ADFD-B1DAC54F654C}"/>
              </a:ext>
            </a:extLst>
          </p:cNvPr>
          <p:cNvSpPr txBox="1"/>
          <p:nvPr/>
        </p:nvSpPr>
        <p:spPr>
          <a:xfrm>
            <a:off x="6530214" y="4803631"/>
            <a:ext cx="2895304"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网络元素具有</a:t>
            </a:r>
            <a:r>
              <a:rPr lang="zh-CN" altLang="en-US" sz="1600" dirty="0">
                <a:solidFill>
                  <a:srgbClr val="FF0000"/>
                </a:solidFill>
                <a:latin typeface="微软雅黑" panose="020B0503020204020204" pitchFamily="34" charset="-122"/>
                <a:ea typeface="微软雅黑" panose="020B0503020204020204" pitchFamily="34" charset="-122"/>
              </a:rPr>
              <a:t>动态性</a:t>
            </a:r>
            <a:r>
              <a:rPr lang="zh-CN" altLang="en-US" sz="1600" dirty="0">
                <a:latin typeface="微软雅黑" panose="020B0503020204020204" pitchFamily="34" charset="-122"/>
                <a:ea typeface="微软雅黑" panose="020B0503020204020204" pitchFamily="34" charset="-122"/>
              </a:rPr>
              <a:t>。</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EA666188-8516-4F60-A190-B2FF0F6904C6}"/>
              </a:ext>
            </a:extLst>
          </p:cNvPr>
          <p:cNvSpPr txBox="1"/>
          <p:nvPr/>
        </p:nvSpPr>
        <p:spPr>
          <a:xfrm>
            <a:off x="6530214" y="5210556"/>
            <a:ext cx="2832956"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网络架构具有</a:t>
            </a:r>
            <a:r>
              <a:rPr lang="zh-CN" altLang="en-US" sz="1600" dirty="0">
                <a:solidFill>
                  <a:srgbClr val="FF0000"/>
                </a:solidFill>
                <a:latin typeface="微软雅黑" panose="020B0503020204020204" pitchFamily="34" charset="-122"/>
                <a:ea typeface="微软雅黑" panose="020B0503020204020204" pitchFamily="34" charset="-122"/>
              </a:rPr>
              <a:t>随机性</a:t>
            </a:r>
            <a:r>
              <a:rPr lang="zh-CN" altLang="en-US" sz="1600" dirty="0">
                <a:latin typeface="微软雅黑" panose="020B0503020204020204" pitchFamily="34" charset="-122"/>
                <a:ea typeface="微软雅黑" panose="020B0503020204020204" pitchFamily="34" charset="-122"/>
              </a:rPr>
              <a:t>。</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FF5E5935-B73A-4856-9904-C907CD387C5A}"/>
              </a:ext>
            </a:extLst>
          </p:cNvPr>
          <p:cNvSpPr txBox="1"/>
          <p:nvPr/>
        </p:nvSpPr>
        <p:spPr>
          <a:xfrm>
            <a:off x="6530214" y="5602348"/>
            <a:ext cx="3189497"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节点分布具有</a:t>
            </a:r>
            <a:r>
              <a:rPr lang="zh-CN" altLang="en-US" sz="1600" dirty="0">
                <a:solidFill>
                  <a:srgbClr val="FF0000"/>
                </a:solidFill>
                <a:latin typeface="微软雅黑" panose="020B0503020204020204" pitchFamily="34" charset="-122"/>
                <a:ea typeface="微软雅黑" panose="020B0503020204020204" pitchFamily="34" charset="-122"/>
              </a:rPr>
              <a:t>遍历性</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41" name="TextBox 26">
            <a:extLst>
              <a:ext uri="{FF2B5EF4-FFF2-40B4-BE49-F238E27FC236}">
                <a16:creationId xmlns:a16="http://schemas.microsoft.com/office/drawing/2014/main" id="{6F2723D6-26A8-4394-929E-0168FD89CF49}"/>
              </a:ext>
            </a:extLst>
          </p:cNvPr>
          <p:cNvSpPr txBox="1"/>
          <p:nvPr/>
        </p:nvSpPr>
        <p:spPr>
          <a:xfrm>
            <a:off x="722298" y="1553740"/>
            <a:ext cx="5443659"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基于随机几何分析该网络的意义</a:t>
            </a:r>
            <a:endParaRPr lang="en-CA" b="1" dirty="0">
              <a:latin typeface="微软雅黑" panose="020B0503020204020204" pitchFamily="34" charset="-122"/>
              <a:ea typeface="微软雅黑" panose="020B0503020204020204" pitchFamily="34" charset="-122"/>
            </a:endParaRPr>
          </a:p>
        </p:txBody>
      </p:sp>
      <p:sp>
        <p:nvSpPr>
          <p:cNvPr id="42" name="TextBox 26">
            <a:extLst>
              <a:ext uri="{FF2B5EF4-FFF2-40B4-BE49-F238E27FC236}">
                <a16:creationId xmlns:a16="http://schemas.microsoft.com/office/drawing/2014/main" id="{ACCE6FF1-694D-43AD-99B0-E6115FD577E7}"/>
              </a:ext>
            </a:extLst>
          </p:cNvPr>
          <p:cNvSpPr txBox="1"/>
          <p:nvPr/>
        </p:nvSpPr>
        <p:spPr>
          <a:xfrm>
            <a:off x="6530214" y="4294854"/>
            <a:ext cx="4930115"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随机几何在海上通信网络的适用性分析</a:t>
            </a:r>
            <a:endParaRPr lang="en-CA" b="1" dirty="0">
              <a:latin typeface="微软雅黑" panose="020B0503020204020204" pitchFamily="34" charset="-122"/>
              <a:ea typeface="微软雅黑" panose="020B0503020204020204" pitchFamily="34" charset="-122"/>
            </a:endParaRPr>
          </a:p>
        </p:txBody>
      </p:sp>
      <p:sp>
        <p:nvSpPr>
          <p:cNvPr id="43" name="TextBox 26">
            <a:extLst>
              <a:ext uri="{FF2B5EF4-FFF2-40B4-BE49-F238E27FC236}">
                <a16:creationId xmlns:a16="http://schemas.microsoft.com/office/drawing/2014/main" id="{C7DA046E-667F-4973-A380-BE5F54EE98B5}"/>
              </a:ext>
            </a:extLst>
          </p:cNvPr>
          <p:cNvSpPr txBox="1"/>
          <p:nvPr/>
        </p:nvSpPr>
        <p:spPr>
          <a:xfrm>
            <a:off x="6441449" y="1582945"/>
            <a:ext cx="2760182"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网络模型的服务对象</a:t>
            </a:r>
            <a:endParaRPr lang="en-CA" b="1" dirty="0">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7B3DBD94-48A5-4059-B523-F99711500CD8}"/>
              </a:ext>
            </a:extLst>
          </p:cNvPr>
          <p:cNvSpPr/>
          <p:nvPr/>
        </p:nvSpPr>
        <p:spPr>
          <a:xfrm>
            <a:off x="576304" y="1482706"/>
            <a:ext cx="10763900" cy="505448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FDCACDA0-44CE-4250-9F41-972B1FB7BBF5}"/>
              </a:ext>
            </a:extLst>
          </p:cNvPr>
          <p:cNvCxnSpPr>
            <a:stCxn id="44" idx="0"/>
            <a:endCxn id="44" idx="2"/>
          </p:cNvCxnSpPr>
          <p:nvPr/>
        </p:nvCxnSpPr>
        <p:spPr>
          <a:xfrm>
            <a:off x="5958254" y="1482706"/>
            <a:ext cx="0" cy="50544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64D1C463-74B3-4DBB-8E47-589800A0EB03}"/>
              </a:ext>
            </a:extLst>
          </p:cNvPr>
          <p:cNvCxnSpPr>
            <a:stCxn id="44" idx="3"/>
          </p:cNvCxnSpPr>
          <p:nvPr/>
        </p:nvCxnSpPr>
        <p:spPr>
          <a:xfrm flipH="1" flipV="1">
            <a:off x="5958254" y="4009949"/>
            <a:ext cx="5381950"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26D0EFDF-0ADB-4DC2-9474-E11352348727}"/>
              </a:ext>
            </a:extLst>
          </p:cNvPr>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矩形 24">
            <a:extLst>
              <a:ext uri="{FF2B5EF4-FFF2-40B4-BE49-F238E27FC236}">
                <a16:creationId xmlns:a16="http://schemas.microsoft.com/office/drawing/2014/main" id="{A69E89D9-E2AD-4A40-B7CF-8B1C0FE6DDC7}"/>
              </a:ext>
            </a:extLst>
          </p:cNvPr>
          <p:cNvSpPr/>
          <p:nvPr/>
        </p:nvSpPr>
        <p:spPr>
          <a:xfrm>
            <a:off x="0" y="20471"/>
            <a:ext cx="2960016" cy="561692"/>
          </a:xfrm>
          <a:prstGeom prst="rect">
            <a:avLst/>
          </a:prstGeom>
        </p:spPr>
        <p:txBody>
          <a:bodyPr wrap="square" lIns="68580" tIns="34290" rIns="68580" bIns="34290">
            <a:spAutoFit/>
          </a:bodyPr>
          <a:lstStyle/>
          <a:p>
            <a:pPr algn="ctr">
              <a:defRPr/>
            </a:pPr>
            <a:r>
              <a:rPr lang="en-US" altLang="zh-CN" sz="3200" b="1" spc="225" dirty="0">
                <a:solidFill>
                  <a:schemeClr val="bg1"/>
                </a:solidFill>
                <a:latin typeface="微软雅黑" panose="020B0503020204020204" pitchFamily="34" charset="-122"/>
                <a:ea typeface="微软雅黑" panose="020B0503020204020204" pitchFamily="34" charset="-122"/>
                <a:cs typeface="+mn-ea"/>
                <a:sym typeface="+mn-lt"/>
              </a:rPr>
              <a:t>02 </a:t>
            </a:r>
            <a:r>
              <a:rPr lang="zh-CN" altLang="en-US" sz="3200" b="1" spc="225" dirty="0">
                <a:solidFill>
                  <a:schemeClr val="bg1"/>
                </a:solidFill>
                <a:latin typeface="微软雅黑" panose="020B0503020204020204" pitchFamily="34" charset="-122"/>
                <a:ea typeface="微软雅黑" panose="020B0503020204020204" pitchFamily="34" charset="-122"/>
                <a:cs typeface="+mn-ea"/>
                <a:sym typeface="+mn-lt"/>
              </a:rPr>
              <a:t>研究思考</a:t>
            </a:r>
            <a:endParaRPr sz="3200" b="1" spc="225"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4356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6CEAFB-4B1A-4022-A4DB-4A4068BFE572}"/>
              </a:ext>
            </a:extLst>
          </p:cNvPr>
          <p:cNvSpPr>
            <a:spLocks noGrp="1"/>
          </p:cNvSpPr>
          <p:nvPr>
            <p:ph type="sldNum" sz="quarter" idx="12"/>
          </p:nvPr>
        </p:nvSpPr>
        <p:spPr>
          <a:xfrm>
            <a:off x="11699279" y="6386715"/>
            <a:ext cx="336331" cy="404758"/>
          </a:xfrm>
        </p:spPr>
        <p:txBody>
          <a:bodyPr/>
          <a:lstStyle/>
          <a:p>
            <a:fld id="{A195263E-7865-4889-9FDE-7A423744D6BB}" type="slidenum">
              <a:rPr lang="zh-CN" altLang="en-US" smtClean="0">
                <a:solidFill>
                  <a:schemeClr val="tx1"/>
                </a:solidFill>
                <a:latin typeface="微软雅黑" panose="020B0503020204020204" pitchFamily="34" charset="-122"/>
                <a:ea typeface="微软雅黑" panose="020B0503020204020204" pitchFamily="34" charset="-122"/>
              </a:rPr>
              <a:t>17</a:t>
            </a:fld>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09AA1659-22B9-4A38-8880-F6F38D5028CA}"/>
              </a:ext>
            </a:extLst>
          </p:cNvPr>
          <p:cNvSpPr/>
          <p:nvPr/>
        </p:nvSpPr>
        <p:spPr>
          <a:xfrm>
            <a:off x="291677" y="941809"/>
            <a:ext cx="2871479" cy="438582"/>
          </a:xfrm>
          <a:prstGeom prst="rect">
            <a:avLst/>
          </a:prstGeom>
        </p:spPr>
        <p:txBody>
          <a:bodyPr wrap="square" lIns="68580" tIns="34290" rIns="68580" bIns="34290">
            <a:spAutoFit/>
          </a:bodyPr>
          <a:lstStyle/>
          <a:p>
            <a:pPr algn="ctr">
              <a:defRPr/>
            </a:pPr>
            <a:r>
              <a:rPr lang="en-US" altLang="zh-CN" sz="2400" b="1" spc="22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2.3 </a:t>
            </a:r>
            <a:r>
              <a:rPr lang="zh-CN" altLang="en-US" sz="2400" b="1" spc="22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现有模型总结</a:t>
            </a:r>
            <a:endParaRPr sz="2400" b="1" spc="22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pic>
        <p:nvPicPr>
          <p:cNvPr id="8" name="图片 7">
            <a:extLst>
              <a:ext uri="{FF2B5EF4-FFF2-40B4-BE49-F238E27FC236}">
                <a16:creationId xmlns:a16="http://schemas.microsoft.com/office/drawing/2014/main" id="{1A3E6A5A-2320-4DB0-AB27-3AE027D68C87}"/>
              </a:ext>
            </a:extLst>
          </p:cNvPr>
          <p:cNvPicPr>
            <a:picLocks noChangeAspect="1"/>
          </p:cNvPicPr>
          <p:nvPr/>
        </p:nvPicPr>
        <p:blipFill>
          <a:blip r:embed="rId3"/>
          <a:stretch>
            <a:fillRect/>
          </a:stretch>
        </p:blipFill>
        <p:spPr>
          <a:xfrm>
            <a:off x="724784" y="1477203"/>
            <a:ext cx="10879716" cy="5061620"/>
          </a:xfrm>
          <a:prstGeom prst="rect">
            <a:avLst/>
          </a:prstGeom>
        </p:spPr>
      </p:pic>
      <p:sp>
        <p:nvSpPr>
          <p:cNvPr id="9" name="矩形 8">
            <a:extLst>
              <a:ext uri="{FF2B5EF4-FFF2-40B4-BE49-F238E27FC236}">
                <a16:creationId xmlns:a16="http://schemas.microsoft.com/office/drawing/2014/main" id="{8604CCFB-91BD-438C-A336-B268A09F3CC9}"/>
              </a:ext>
            </a:extLst>
          </p:cNvPr>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 name="矩形 9">
            <a:extLst>
              <a:ext uri="{FF2B5EF4-FFF2-40B4-BE49-F238E27FC236}">
                <a16:creationId xmlns:a16="http://schemas.microsoft.com/office/drawing/2014/main" id="{C561EF05-901F-49B0-B267-5B58CB3860BC}"/>
              </a:ext>
            </a:extLst>
          </p:cNvPr>
          <p:cNvSpPr/>
          <p:nvPr/>
        </p:nvSpPr>
        <p:spPr>
          <a:xfrm>
            <a:off x="0" y="20471"/>
            <a:ext cx="2960016" cy="561692"/>
          </a:xfrm>
          <a:prstGeom prst="rect">
            <a:avLst/>
          </a:prstGeom>
        </p:spPr>
        <p:txBody>
          <a:bodyPr wrap="square" lIns="68580" tIns="34290" rIns="68580" bIns="34290">
            <a:spAutoFit/>
          </a:bodyPr>
          <a:lstStyle/>
          <a:p>
            <a:pPr algn="ctr">
              <a:defRPr/>
            </a:pPr>
            <a:r>
              <a:rPr lang="en-US" altLang="zh-CN" sz="3200" b="1" spc="225" dirty="0">
                <a:solidFill>
                  <a:schemeClr val="bg1"/>
                </a:solidFill>
                <a:latin typeface="微软雅黑" panose="020B0503020204020204" pitchFamily="34" charset="-122"/>
                <a:ea typeface="微软雅黑" panose="020B0503020204020204" pitchFamily="34" charset="-122"/>
                <a:cs typeface="+mn-ea"/>
                <a:sym typeface="+mn-lt"/>
              </a:rPr>
              <a:t>02 </a:t>
            </a:r>
            <a:r>
              <a:rPr lang="zh-CN" altLang="en-US" sz="3200" b="1" spc="225" dirty="0">
                <a:solidFill>
                  <a:schemeClr val="bg1"/>
                </a:solidFill>
                <a:latin typeface="微软雅黑" panose="020B0503020204020204" pitchFamily="34" charset="-122"/>
                <a:ea typeface="微软雅黑" panose="020B0503020204020204" pitchFamily="34" charset="-122"/>
                <a:cs typeface="+mn-ea"/>
                <a:sym typeface="+mn-lt"/>
              </a:rPr>
              <a:t>研究思考</a:t>
            </a:r>
            <a:endParaRPr sz="3200" b="1" spc="225"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52752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6CEAFB-4B1A-4022-A4DB-4A4068BFE572}"/>
              </a:ext>
            </a:extLst>
          </p:cNvPr>
          <p:cNvSpPr>
            <a:spLocks noGrp="1"/>
          </p:cNvSpPr>
          <p:nvPr>
            <p:ph type="sldNum" sz="quarter" idx="12"/>
          </p:nvPr>
        </p:nvSpPr>
        <p:spPr>
          <a:xfrm>
            <a:off x="11699279" y="6386715"/>
            <a:ext cx="336331" cy="404758"/>
          </a:xfrm>
        </p:spPr>
        <p:txBody>
          <a:bodyPr/>
          <a:lstStyle/>
          <a:p>
            <a:fld id="{A195263E-7865-4889-9FDE-7A423744D6BB}" type="slidenum">
              <a:rPr lang="zh-CN" altLang="en-US" smtClean="0">
                <a:solidFill>
                  <a:schemeClr val="tx1"/>
                </a:solidFill>
                <a:latin typeface="微软雅黑" panose="020B0503020204020204" pitchFamily="34" charset="-122"/>
                <a:ea typeface="微软雅黑" panose="020B0503020204020204" pitchFamily="34" charset="-122"/>
              </a:rPr>
              <a:t>18</a:t>
            </a:fld>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09AA1659-22B9-4A38-8880-F6F38D5028CA}"/>
              </a:ext>
            </a:extLst>
          </p:cNvPr>
          <p:cNvSpPr/>
          <p:nvPr/>
        </p:nvSpPr>
        <p:spPr>
          <a:xfrm>
            <a:off x="291677" y="941809"/>
            <a:ext cx="2871479" cy="438582"/>
          </a:xfrm>
          <a:prstGeom prst="rect">
            <a:avLst/>
          </a:prstGeom>
        </p:spPr>
        <p:txBody>
          <a:bodyPr wrap="square" lIns="68580" tIns="34290" rIns="68580" bIns="34290">
            <a:spAutoFit/>
          </a:bodyPr>
          <a:lstStyle/>
          <a:p>
            <a:pPr algn="ctr">
              <a:defRPr/>
            </a:pPr>
            <a:r>
              <a:rPr lang="en-US" altLang="zh-CN" sz="2400" b="1" spc="22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2.3 </a:t>
            </a:r>
            <a:r>
              <a:rPr lang="zh-CN" altLang="en-US" sz="2400" b="1" spc="22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现有模型总结</a:t>
            </a:r>
            <a:endParaRPr sz="2400" b="1" spc="22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pic>
        <p:nvPicPr>
          <p:cNvPr id="8" name="图片 7">
            <a:extLst>
              <a:ext uri="{FF2B5EF4-FFF2-40B4-BE49-F238E27FC236}">
                <a16:creationId xmlns:a16="http://schemas.microsoft.com/office/drawing/2014/main" id="{E96B41BA-1792-4EB2-94B3-A007A7B7B7E1}"/>
              </a:ext>
            </a:extLst>
          </p:cNvPr>
          <p:cNvPicPr>
            <a:picLocks noChangeAspect="1"/>
          </p:cNvPicPr>
          <p:nvPr/>
        </p:nvPicPr>
        <p:blipFill>
          <a:blip r:embed="rId3"/>
          <a:stretch>
            <a:fillRect/>
          </a:stretch>
        </p:blipFill>
        <p:spPr>
          <a:xfrm>
            <a:off x="571203" y="1510630"/>
            <a:ext cx="11128076" cy="5003858"/>
          </a:xfrm>
          <a:prstGeom prst="rect">
            <a:avLst/>
          </a:prstGeom>
        </p:spPr>
      </p:pic>
      <p:sp>
        <p:nvSpPr>
          <p:cNvPr id="9" name="矩形 8">
            <a:extLst>
              <a:ext uri="{FF2B5EF4-FFF2-40B4-BE49-F238E27FC236}">
                <a16:creationId xmlns:a16="http://schemas.microsoft.com/office/drawing/2014/main" id="{9566B5B6-2D13-4012-9CEF-E277A2B9D640}"/>
              </a:ext>
            </a:extLst>
          </p:cNvPr>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 name="矩形 9">
            <a:extLst>
              <a:ext uri="{FF2B5EF4-FFF2-40B4-BE49-F238E27FC236}">
                <a16:creationId xmlns:a16="http://schemas.microsoft.com/office/drawing/2014/main" id="{7A3779EF-6F70-4FB6-9475-302E94849A4A}"/>
              </a:ext>
            </a:extLst>
          </p:cNvPr>
          <p:cNvSpPr/>
          <p:nvPr/>
        </p:nvSpPr>
        <p:spPr>
          <a:xfrm>
            <a:off x="0" y="20471"/>
            <a:ext cx="2960016" cy="561692"/>
          </a:xfrm>
          <a:prstGeom prst="rect">
            <a:avLst/>
          </a:prstGeom>
        </p:spPr>
        <p:txBody>
          <a:bodyPr wrap="square" lIns="68580" tIns="34290" rIns="68580" bIns="34290">
            <a:spAutoFit/>
          </a:bodyPr>
          <a:lstStyle/>
          <a:p>
            <a:pPr algn="ctr">
              <a:defRPr/>
            </a:pPr>
            <a:r>
              <a:rPr lang="en-US" altLang="zh-CN" sz="3200" b="1" spc="225" dirty="0">
                <a:solidFill>
                  <a:schemeClr val="bg1"/>
                </a:solidFill>
                <a:latin typeface="微软雅黑" panose="020B0503020204020204" pitchFamily="34" charset="-122"/>
                <a:ea typeface="微软雅黑" panose="020B0503020204020204" pitchFamily="34" charset="-122"/>
                <a:cs typeface="+mn-ea"/>
                <a:sym typeface="+mn-lt"/>
              </a:rPr>
              <a:t>02 </a:t>
            </a:r>
            <a:r>
              <a:rPr lang="zh-CN" altLang="en-US" sz="3200" b="1" spc="225" dirty="0">
                <a:solidFill>
                  <a:schemeClr val="bg1"/>
                </a:solidFill>
                <a:latin typeface="微软雅黑" panose="020B0503020204020204" pitchFamily="34" charset="-122"/>
                <a:ea typeface="微软雅黑" panose="020B0503020204020204" pitchFamily="34" charset="-122"/>
                <a:cs typeface="+mn-ea"/>
                <a:sym typeface="+mn-lt"/>
              </a:rPr>
              <a:t>研究思考</a:t>
            </a:r>
            <a:endParaRPr sz="3200" b="1" spc="225"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05276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ADFA7E5B-B28A-45F1-B54D-047A328D2745}" type="slidenum">
              <a:rPr lang="zh-CN" altLang="en-US" smtClean="0"/>
              <a:t>19</a:t>
            </a:fld>
            <a:endParaRPr lang="zh-CN" altLang="en-US"/>
          </a:p>
        </p:txBody>
      </p:sp>
      <p:sp>
        <p:nvSpPr>
          <p:cNvPr id="15" name="文本框 14"/>
          <p:cNvSpPr txBox="1"/>
          <p:nvPr/>
        </p:nvSpPr>
        <p:spPr>
          <a:xfrm>
            <a:off x="3000827" y="3044279"/>
            <a:ext cx="6039479" cy="769441"/>
          </a:xfrm>
          <a:prstGeom prst="rect">
            <a:avLst/>
          </a:prstGeom>
          <a:noFill/>
        </p:spPr>
        <p:txBody>
          <a:bodyPr wrap="square" rtlCol="0">
            <a:spAutoFit/>
            <a:scene3d>
              <a:camera prst="orthographicFront"/>
              <a:lightRig rig="threePt" dir="t"/>
            </a:scene3d>
            <a:sp3d contourW="12700"/>
          </a:bodyPr>
          <a:lstStyle/>
          <a:p>
            <a:pPr algn="dist"/>
            <a:r>
              <a:rPr lang="zh-CN" altLang="en-US" sz="4400" b="1" dirty="0">
                <a:ln w="3175">
                  <a:solidFill>
                    <a:srgbClr val="E6FAFF"/>
                  </a:solidFill>
                </a:ln>
                <a:solidFill>
                  <a:srgbClr val="7030A0"/>
                </a:solidFill>
                <a:latin typeface="微软雅黑" panose="020B0503020204020204" pitchFamily="34" charset="-122"/>
                <a:ea typeface="微软雅黑" panose="020B0503020204020204" pitchFamily="34" charset="-122"/>
              </a:rPr>
              <a:t>谢谢大家！</a:t>
            </a:r>
            <a:endParaRPr lang="en-US" altLang="zh-CN" sz="4400" b="1" dirty="0">
              <a:ln w="3175">
                <a:solidFill>
                  <a:srgbClr val="E6FAFF"/>
                </a:solidFill>
              </a:ln>
              <a:solidFill>
                <a:srgbClr val="7030A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37B952C-E397-433F-BE61-D7995B9534C3}"/>
              </a:ext>
            </a:extLst>
          </p:cNvPr>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100000">
                                          <p:val>
                                            <p:strVal val="#ppt_x"/>
                                          </p:val>
                                        </p:tav>
                                      </p:tavLst>
                                    </p:anim>
                                    <p:anim calcmode="lin" valueType="num">
                                      <p:cBhvr>
                                        <p:cTn id="8" dur="500" fill="hold"/>
                                        <p:tgtEl>
                                          <p:spTgt spid="15"/>
                                        </p:tgtEl>
                                        <p:attrNameLst>
                                          <p:attrName>ppt_y</p:attrName>
                                        </p:attrNameLst>
                                      </p:cBhvr>
                                      <p:tavLst>
                                        <p:tav tm="0">
                                          <p:val>
                                            <p:strVal val="#ppt_y-#ppt_h/2"/>
                                          </p:val>
                                        </p:tav>
                                        <p:tav tm="100000">
                                          <p:val>
                                            <p:strVal val="#ppt_y"/>
                                          </p:val>
                                        </p:tav>
                                      </p:tavLst>
                                    </p:anim>
                                    <p:anim calcmode="lin" valueType="num">
                                      <p:cBhvr>
                                        <p:cTn id="9" dur="500" fill="hold"/>
                                        <p:tgtEl>
                                          <p:spTgt spid="15"/>
                                        </p:tgtEl>
                                        <p:attrNameLst>
                                          <p:attrName>ppt_w</p:attrName>
                                        </p:attrNameLst>
                                      </p:cBhvr>
                                      <p:tavLst>
                                        <p:tav tm="0">
                                          <p:val>
                                            <p:strVal val="#ppt_w"/>
                                          </p:val>
                                        </p:tav>
                                        <p:tav tm="100000">
                                          <p:val>
                                            <p:strVal val="#ppt_w"/>
                                          </p:val>
                                        </p:tav>
                                      </p:tavLst>
                                    </p:anim>
                                    <p:anim calcmode="lin" valueType="num">
                                      <p:cBhvr>
                                        <p:cTn id="10"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4963614" y="1422977"/>
            <a:ext cx="767523" cy="578556"/>
          </a:xfrm>
          <a:prstGeom prst="rect">
            <a:avLst/>
          </a:prstGeom>
          <a:solidFill>
            <a:srgbClr val="013B6D"/>
          </a:solidFill>
          <a:ln w="25400" cap="flat" cmpd="sng" algn="ctr">
            <a:noFill/>
            <a:prstDash val="solid"/>
          </a:ln>
          <a:effectLst/>
        </p:spPr>
        <p:txBody>
          <a:bodyPr anchor="ctr"/>
          <a:lstStyle/>
          <a:p>
            <a:pPr algn="ctr">
              <a:defRPr/>
            </a:pPr>
            <a:r>
              <a:rPr lang="en-US" altLang="zh-CN" sz="2400" b="1" kern="0" spc="333" dirty="0">
                <a:solidFill>
                  <a:prstClr val="white"/>
                </a:solidFill>
                <a:latin typeface="微软雅黑" panose="020B0503020204020204" pitchFamily="34" charset="-122"/>
                <a:ea typeface="微软雅黑" panose="020B0503020204020204" pitchFamily="34" charset="-122"/>
              </a:rPr>
              <a:t>01</a:t>
            </a:r>
            <a:endParaRPr lang="zh-CN" altLang="en-US" sz="2400" b="1" kern="0" spc="333"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4963613" y="2563424"/>
            <a:ext cx="767523" cy="580320"/>
          </a:xfrm>
          <a:prstGeom prst="rect">
            <a:avLst/>
          </a:prstGeom>
          <a:solidFill>
            <a:srgbClr val="013B6D"/>
          </a:solidFill>
          <a:ln w="25400" cap="flat" cmpd="sng" algn="ctr">
            <a:noFill/>
            <a:prstDash val="solid"/>
          </a:ln>
          <a:effectLst/>
        </p:spPr>
        <p:txBody>
          <a:bodyPr anchor="ctr"/>
          <a:lstStyle/>
          <a:p>
            <a:pPr algn="ctr">
              <a:defRPr/>
            </a:pPr>
            <a:r>
              <a:rPr lang="en-US" altLang="zh-CN" sz="2400" b="1" kern="0" spc="333" dirty="0">
                <a:solidFill>
                  <a:prstClr val="white"/>
                </a:solidFill>
                <a:latin typeface="微软雅黑" panose="020B0503020204020204" pitchFamily="34" charset="-122"/>
                <a:ea typeface="微软雅黑" panose="020B0503020204020204" pitchFamily="34" charset="-122"/>
              </a:rPr>
              <a:t>02</a:t>
            </a:r>
            <a:endParaRPr lang="zh-CN" altLang="en-US" sz="2400" b="1" kern="0" spc="333"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4963613" y="3705637"/>
            <a:ext cx="767523" cy="578556"/>
          </a:xfrm>
          <a:prstGeom prst="rect">
            <a:avLst/>
          </a:prstGeom>
          <a:solidFill>
            <a:srgbClr val="013B6D"/>
          </a:solidFill>
          <a:ln w="25400" cap="flat" cmpd="sng" algn="ctr">
            <a:noFill/>
            <a:prstDash val="solid"/>
          </a:ln>
          <a:effectLst/>
        </p:spPr>
        <p:txBody>
          <a:bodyPr anchor="ctr"/>
          <a:lstStyle/>
          <a:p>
            <a:pPr algn="ctr">
              <a:defRPr/>
            </a:pPr>
            <a:r>
              <a:rPr lang="en-US" altLang="zh-CN" sz="2400" b="1" kern="0" spc="333" dirty="0">
                <a:solidFill>
                  <a:prstClr val="white"/>
                </a:solidFill>
                <a:latin typeface="微软雅黑" panose="020B0503020204020204" pitchFamily="34" charset="-122"/>
                <a:ea typeface="微软雅黑" panose="020B0503020204020204" pitchFamily="34" charset="-122"/>
              </a:rPr>
              <a:t>03</a:t>
            </a:r>
            <a:endParaRPr lang="zh-CN" altLang="en-US" sz="2400" b="1" kern="0" spc="333" dirty="0">
              <a:solidFill>
                <a:prstClr val="white"/>
              </a:solidFill>
              <a:latin typeface="微软雅黑" panose="020B0503020204020204" pitchFamily="34" charset="-122"/>
              <a:ea typeface="微软雅黑" panose="020B0503020204020204" pitchFamily="34" charset="-122"/>
            </a:endParaRPr>
          </a:p>
        </p:txBody>
      </p:sp>
      <p:sp>
        <p:nvSpPr>
          <p:cNvPr id="16" name="矩形 15"/>
          <p:cNvSpPr/>
          <p:nvPr/>
        </p:nvSpPr>
        <p:spPr>
          <a:xfrm>
            <a:off x="5700922" y="1438856"/>
            <a:ext cx="4598703" cy="580319"/>
          </a:xfrm>
          <a:prstGeom prst="rect">
            <a:avLst/>
          </a:prstGeom>
          <a:solidFill>
            <a:srgbClr val="E7E6E6">
              <a:lumMod val="90000"/>
            </a:srgbClr>
          </a:solidFill>
          <a:ln w="12700" cap="flat" cmpd="sng" algn="ctr">
            <a:noFill/>
            <a:prstDash val="solid"/>
            <a:miter lim="800000"/>
          </a:ln>
          <a:effectLst/>
        </p:spPr>
        <p:txBody>
          <a:bodyPr anchor="ctr"/>
          <a:lstStyle/>
          <a:p>
            <a:pPr algn="ctr"/>
            <a:r>
              <a:rPr lang="zh-CN" altLang="en-US" b="1" dirty="0">
                <a:latin typeface="微软雅黑" panose="020B0503020204020204" pitchFamily="34" charset="-122"/>
                <a:ea typeface="微软雅黑" panose="020B0503020204020204" pitchFamily="34" charset="-122"/>
              </a:rPr>
              <a:t>论文阅读与理解</a:t>
            </a:r>
            <a:endParaRPr lang="en-US" altLang="zh-CN" b="1" dirty="0">
              <a:latin typeface="微软雅黑" panose="020B0503020204020204" pitchFamily="34" charset="-122"/>
              <a:ea typeface="微软雅黑" panose="020B0503020204020204" pitchFamily="34" charset="-122"/>
            </a:endParaRPr>
          </a:p>
        </p:txBody>
      </p:sp>
      <p:sp>
        <p:nvSpPr>
          <p:cNvPr id="17" name="矩形 16"/>
          <p:cNvSpPr/>
          <p:nvPr/>
        </p:nvSpPr>
        <p:spPr>
          <a:xfrm>
            <a:off x="5700921" y="2575776"/>
            <a:ext cx="4598703" cy="580319"/>
          </a:xfrm>
          <a:prstGeom prst="rect">
            <a:avLst/>
          </a:prstGeom>
          <a:solidFill>
            <a:srgbClr val="E7E6E6">
              <a:lumMod val="90000"/>
            </a:srgbClr>
          </a:solidFill>
          <a:ln w="12700" cap="flat" cmpd="sng" algn="ctr">
            <a:noFill/>
            <a:prstDash val="solid"/>
            <a:miter lim="800000"/>
          </a:ln>
          <a:effectLst/>
        </p:spPr>
        <p:txBody>
          <a:bodyPr anchor="ctr"/>
          <a:lstStyle/>
          <a:p>
            <a:pPr algn="ctr"/>
            <a:r>
              <a:rPr lang="zh-CN" altLang="en-US" sz="2000" b="1" dirty="0">
                <a:latin typeface="微软雅黑" panose="020B0503020204020204" pitchFamily="34" charset="-122"/>
                <a:ea typeface="微软雅黑" panose="020B0503020204020204" pitchFamily="34" charset="-122"/>
              </a:rPr>
              <a:t>研究思考</a:t>
            </a:r>
          </a:p>
        </p:txBody>
      </p:sp>
      <p:sp>
        <p:nvSpPr>
          <p:cNvPr id="18" name="矩形 17"/>
          <p:cNvSpPr/>
          <p:nvPr/>
        </p:nvSpPr>
        <p:spPr>
          <a:xfrm>
            <a:off x="5700921" y="3712696"/>
            <a:ext cx="4598703" cy="580319"/>
          </a:xfrm>
          <a:prstGeom prst="rect">
            <a:avLst/>
          </a:prstGeom>
          <a:solidFill>
            <a:srgbClr val="E7E6E6">
              <a:lumMod val="90000"/>
            </a:srgbClr>
          </a:solidFill>
          <a:ln w="12700" cap="flat" cmpd="sng" algn="ctr">
            <a:noFill/>
            <a:prstDash val="solid"/>
            <a:miter lim="800000"/>
          </a:ln>
          <a:effectLst/>
        </p:spPr>
        <p:txBody>
          <a:bodyPr anchor="ctr"/>
          <a:lstStyle/>
          <a:p>
            <a:pPr algn="ctr"/>
            <a:r>
              <a:rPr lang="zh-CN" altLang="en-US" sz="2000" b="1" dirty="0">
                <a:latin typeface="微软雅黑" panose="020B0503020204020204" pitchFamily="34" charset="-122"/>
                <a:ea typeface="微软雅黑" panose="020B0503020204020204" pitchFamily="34" charset="-122"/>
              </a:rPr>
              <a:t>现存问题</a:t>
            </a:r>
            <a:endParaRPr lang="en-US" altLang="zh-CN" sz="2000" b="1" dirty="0">
              <a:latin typeface="微软雅黑" panose="020B0503020204020204" pitchFamily="34" charset="-122"/>
              <a:ea typeface="微软雅黑" panose="020B0503020204020204" pitchFamily="34" charset="-122"/>
            </a:endParaRPr>
          </a:p>
        </p:txBody>
      </p:sp>
      <p:sp>
        <p:nvSpPr>
          <p:cNvPr id="50" name="矩形 49"/>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 name="灯片编号占位符 2"/>
          <p:cNvSpPr>
            <a:spLocks noGrp="1"/>
          </p:cNvSpPr>
          <p:nvPr>
            <p:ph type="sldNum" sz="quarter" idx="12"/>
          </p:nvPr>
        </p:nvSpPr>
        <p:spPr/>
        <p:txBody>
          <a:bodyPr/>
          <a:lstStyle/>
          <a:p>
            <a:fld id="{ADFA7E5B-B28A-45F1-B54D-047A328D2745}" type="slidenum">
              <a:rPr lang="zh-CN" altLang="en-US" sz="1400">
                <a:latin typeface="Times New Roman" panose="02020603050405020304" pitchFamily="18" charset="0"/>
                <a:cs typeface="Times New Roman" panose="02020603050405020304" pitchFamily="18" charset="0"/>
              </a:rPr>
              <a:t>2</a:t>
            </a:fld>
            <a:endParaRPr lang="zh-CN" altLang="en-US" sz="1400" dirty="0">
              <a:latin typeface="Times New Roman" panose="02020603050405020304" pitchFamily="18" charset="0"/>
              <a:cs typeface="Times New Roman" panose="02020603050405020304" pitchFamily="18" charset="0"/>
            </a:endParaRPr>
          </a:p>
        </p:txBody>
      </p:sp>
      <p:pic>
        <p:nvPicPr>
          <p:cNvPr id="51" name="图片 50"/>
          <p:cNvPicPr>
            <a:picLocks noChangeAspect="1"/>
          </p:cNvPicPr>
          <p:nvPr/>
        </p:nvPicPr>
        <p:blipFill>
          <a:blip r:embed="rId3" cstate="print"/>
          <a:stretch>
            <a:fillRect/>
          </a:stretch>
        </p:blipFill>
        <p:spPr>
          <a:xfrm>
            <a:off x="552708" y="2624777"/>
            <a:ext cx="3233625" cy="2670129"/>
          </a:xfrm>
          <a:prstGeom prst="rect">
            <a:avLst/>
          </a:prstGeom>
        </p:spPr>
      </p:pic>
      <p:sp>
        <p:nvSpPr>
          <p:cNvPr id="43" name="TextBox 5">
            <a:extLst>
              <a:ext uri="{FF2B5EF4-FFF2-40B4-BE49-F238E27FC236}">
                <a16:creationId xmlns:a16="http://schemas.microsoft.com/office/drawing/2014/main" id="{0F9ADB34-797F-4152-B28D-4B487B33EF90}"/>
              </a:ext>
            </a:extLst>
          </p:cNvPr>
          <p:cNvSpPr txBox="1">
            <a:spLocks noChangeArrowheads="1"/>
          </p:cNvSpPr>
          <p:nvPr/>
        </p:nvSpPr>
        <p:spPr bwMode="auto">
          <a:xfrm>
            <a:off x="188350" y="57387"/>
            <a:ext cx="22009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400" b="1" kern="0" spc="333" dirty="0">
                <a:solidFill>
                  <a:schemeClr val="bg1"/>
                </a:solidFill>
                <a:latin typeface="Arial" panose="020B0604020202020204" pitchFamily="34" charset="0"/>
                <a:cs typeface="Arial" panose="020B0604020202020204" pitchFamily="34" charset="0"/>
              </a:rPr>
              <a:t>CONTENTS</a:t>
            </a:r>
            <a:endParaRPr lang="zh-CN" altLang="en-US" sz="2400" b="1" kern="0" spc="333" dirty="0">
              <a:solidFill>
                <a:schemeClr val="bg1"/>
              </a:solidFill>
              <a:latin typeface="Arial" panose="020B0604020202020204" pitchFamily="34" charset="0"/>
              <a:cs typeface="Arial" panose="020B0604020202020204" pitchFamily="34" charset="0"/>
            </a:endParaRPr>
          </a:p>
        </p:txBody>
      </p:sp>
      <p:sp>
        <p:nvSpPr>
          <p:cNvPr id="35" name="TextBox 5">
            <a:extLst>
              <a:ext uri="{FF2B5EF4-FFF2-40B4-BE49-F238E27FC236}">
                <a16:creationId xmlns:a16="http://schemas.microsoft.com/office/drawing/2014/main" id="{C8235D7A-667F-417E-9770-C288B3255380}"/>
              </a:ext>
            </a:extLst>
          </p:cNvPr>
          <p:cNvSpPr txBox="1">
            <a:spLocks noChangeArrowheads="1"/>
          </p:cNvSpPr>
          <p:nvPr/>
        </p:nvSpPr>
        <p:spPr bwMode="auto">
          <a:xfrm>
            <a:off x="1296166" y="1379964"/>
            <a:ext cx="22812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zh-CN" altLang="en-US" sz="4000" b="1" kern="0" spc="333" dirty="0">
                <a:solidFill>
                  <a:srgbClr val="013B6D"/>
                </a:solidFill>
                <a:latin typeface="黑体" panose="02010609060101010101" pitchFamily="49" charset="-122"/>
                <a:ea typeface="黑体" panose="02010609060101010101" pitchFamily="49" charset="-122"/>
                <a:cs typeface="Arial" panose="020B0604020202020204" pitchFamily="34" charset="0"/>
              </a:rPr>
              <a:t>目  录</a:t>
            </a:r>
          </a:p>
        </p:txBody>
      </p:sp>
      <p:sp>
        <p:nvSpPr>
          <p:cNvPr id="13" name="矩形 12">
            <a:extLst>
              <a:ext uri="{FF2B5EF4-FFF2-40B4-BE49-F238E27FC236}">
                <a16:creationId xmlns:a16="http://schemas.microsoft.com/office/drawing/2014/main" id="{6A1629CA-C871-40EB-AA5C-7D53B82FB9E9}"/>
              </a:ext>
            </a:extLst>
          </p:cNvPr>
          <p:cNvSpPr/>
          <p:nvPr/>
        </p:nvSpPr>
        <p:spPr bwMode="auto">
          <a:xfrm>
            <a:off x="4963613" y="4707528"/>
            <a:ext cx="767523" cy="578556"/>
          </a:xfrm>
          <a:prstGeom prst="rect">
            <a:avLst/>
          </a:prstGeom>
          <a:solidFill>
            <a:srgbClr val="013B6D"/>
          </a:solidFill>
          <a:ln w="25400" cap="flat" cmpd="sng" algn="ctr">
            <a:noFill/>
            <a:prstDash val="solid"/>
          </a:ln>
          <a:effectLst/>
        </p:spPr>
        <p:txBody>
          <a:bodyPr anchor="ctr"/>
          <a:lstStyle/>
          <a:p>
            <a:pPr algn="ctr">
              <a:defRPr/>
            </a:pPr>
            <a:r>
              <a:rPr lang="en-US" altLang="zh-CN" sz="2400" b="1" kern="0" spc="333" dirty="0">
                <a:solidFill>
                  <a:prstClr val="white"/>
                </a:solidFill>
                <a:latin typeface="微软雅黑" panose="020B0503020204020204" pitchFamily="34" charset="-122"/>
                <a:ea typeface="微软雅黑" panose="020B0503020204020204" pitchFamily="34" charset="-122"/>
              </a:rPr>
              <a:t>04</a:t>
            </a:r>
            <a:endParaRPr lang="zh-CN" altLang="en-US" sz="2400" b="1" kern="0" spc="333" dirty="0">
              <a:solidFill>
                <a:prstClr val="white"/>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A2188FD5-8C29-40E1-AFF5-444958254E16}"/>
              </a:ext>
            </a:extLst>
          </p:cNvPr>
          <p:cNvSpPr/>
          <p:nvPr/>
        </p:nvSpPr>
        <p:spPr>
          <a:xfrm>
            <a:off x="5700921" y="4714587"/>
            <a:ext cx="4598703" cy="580319"/>
          </a:xfrm>
          <a:prstGeom prst="rect">
            <a:avLst/>
          </a:prstGeom>
          <a:solidFill>
            <a:srgbClr val="E7E6E6">
              <a:lumMod val="90000"/>
            </a:srgbClr>
          </a:solidFill>
          <a:ln w="12700" cap="flat" cmpd="sng" algn="ctr">
            <a:noFill/>
            <a:prstDash val="solid"/>
            <a:miter lim="800000"/>
          </a:ln>
          <a:effectLst/>
        </p:spPr>
        <p:txBody>
          <a:bodyPr anchor="ctr"/>
          <a:lstStyle/>
          <a:p>
            <a:pPr algn="ctr"/>
            <a:r>
              <a:rPr lang="zh-CN" altLang="en-US" sz="2000" b="1" dirty="0">
                <a:latin typeface="微软雅黑" panose="020B0503020204020204" pitchFamily="34" charset="-122"/>
                <a:ea typeface="微软雅黑" panose="020B0503020204020204" pitchFamily="34" charset="-122"/>
              </a:rPr>
              <a:t>下一步研究计划</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0-#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1+#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0-#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1+#ppt_w/2"/>
                                          </p:val>
                                        </p:tav>
                                        <p:tav tm="100000">
                                          <p:val>
                                            <p:strVal val="#ppt_x"/>
                                          </p:val>
                                        </p:tav>
                                      </p:tavLst>
                                    </p:anim>
                                    <p:anim calcmode="lin" valueType="num">
                                      <p:cBhvr additive="base">
                                        <p:cTn id="3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animBg="1"/>
      <p:bldP spid="18"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4963614" y="1422977"/>
            <a:ext cx="767523" cy="578556"/>
          </a:xfrm>
          <a:prstGeom prst="rect">
            <a:avLst/>
          </a:prstGeom>
          <a:solidFill>
            <a:srgbClr val="013B6D"/>
          </a:solidFill>
          <a:ln w="25400" cap="flat" cmpd="sng" algn="ctr">
            <a:noFill/>
            <a:prstDash val="solid"/>
          </a:ln>
          <a:effectLst/>
        </p:spPr>
        <p:txBody>
          <a:bodyPr anchor="ctr"/>
          <a:lstStyle/>
          <a:p>
            <a:pPr algn="ctr">
              <a:defRPr/>
            </a:pPr>
            <a:r>
              <a:rPr lang="en-US" altLang="zh-CN" sz="2400" b="1" kern="0" spc="333" dirty="0">
                <a:solidFill>
                  <a:prstClr val="white"/>
                </a:solidFill>
                <a:latin typeface="微软雅黑" panose="020B0503020204020204" pitchFamily="34" charset="-122"/>
                <a:ea typeface="微软雅黑" panose="020B0503020204020204" pitchFamily="34" charset="-122"/>
              </a:rPr>
              <a:t>01</a:t>
            </a:r>
            <a:endParaRPr lang="zh-CN" altLang="en-US" sz="2400" b="1" kern="0" spc="333"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4963613" y="2563424"/>
            <a:ext cx="767523" cy="580320"/>
          </a:xfrm>
          <a:prstGeom prst="rect">
            <a:avLst/>
          </a:prstGeom>
          <a:solidFill>
            <a:srgbClr val="013B6D"/>
          </a:solidFill>
          <a:ln w="25400" cap="flat" cmpd="sng" algn="ctr">
            <a:noFill/>
            <a:prstDash val="solid"/>
          </a:ln>
          <a:effectLst/>
        </p:spPr>
        <p:txBody>
          <a:bodyPr anchor="ctr"/>
          <a:lstStyle/>
          <a:p>
            <a:pPr algn="ctr">
              <a:defRPr/>
            </a:pPr>
            <a:r>
              <a:rPr lang="en-US" altLang="zh-CN" sz="2400" b="1" kern="0" spc="333" dirty="0">
                <a:solidFill>
                  <a:schemeClr val="tx1">
                    <a:lumMod val="50000"/>
                    <a:lumOff val="50000"/>
                  </a:schemeClr>
                </a:solidFill>
                <a:latin typeface="微软雅黑" panose="020B0503020204020204" pitchFamily="34" charset="-122"/>
                <a:ea typeface="微软雅黑" panose="020B0503020204020204" pitchFamily="34" charset="-122"/>
              </a:rPr>
              <a:t>02</a:t>
            </a:r>
            <a:endParaRPr lang="zh-CN" altLang="en-US" sz="2400" b="1" kern="0" spc="333"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4963613" y="3705637"/>
            <a:ext cx="767523" cy="578556"/>
          </a:xfrm>
          <a:prstGeom prst="rect">
            <a:avLst/>
          </a:prstGeom>
          <a:solidFill>
            <a:srgbClr val="013B6D"/>
          </a:solidFill>
          <a:ln w="25400" cap="flat" cmpd="sng" algn="ctr">
            <a:noFill/>
            <a:prstDash val="solid"/>
          </a:ln>
          <a:effectLst/>
        </p:spPr>
        <p:txBody>
          <a:bodyPr anchor="ctr"/>
          <a:lstStyle/>
          <a:p>
            <a:pPr algn="ctr">
              <a:defRPr/>
            </a:pPr>
            <a:r>
              <a:rPr lang="en-US" altLang="zh-CN" sz="2400" b="1" kern="0" spc="333" dirty="0">
                <a:solidFill>
                  <a:schemeClr val="tx1">
                    <a:lumMod val="50000"/>
                    <a:lumOff val="50000"/>
                  </a:schemeClr>
                </a:solidFill>
                <a:latin typeface="微软雅黑" panose="020B0503020204020204" pitchFamily="34" charset="-122"/>
                <a:ea typeface="微软雅黑" panose="020B0503020204020204" pitchFamily="34" charset="-122"/>
              </a:rPr>
              <a:t>03</a:t>
            </a:r>
            <a:endParaRPr lang="zh-CN" altLang="en-US" sz="2400" b="1" kern="0" spc="333"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5700922" y="1438856"/>
            <a:ext cx="4598703" cy="580319"/>
          </a:xfrm>
          <a:prstGeom prst="rect">
            <a:avLst/>
          </a:prstGeom>
          <a:solidFill>
            <a:srgbClr val="E7E6E6">
              <a:lumMod val="90000"/>
            </a:srgbClr>
          </a:solidFill>
          <a:ln w="12700" cap="flat" cmpd="sng" algn="ctr">
            <a:noFill/>
            <a:prstDash val="solid"/>
            <a:miter lim="800000"/>
          </a:ln>
          <a:effectLst/>
        </p:spPr>
        <p:txBody>
          <a:bodyPr anchor="ctr"/>
          <a:lstStyle/>
          <a:p>
            <a:pPr algn="ctr"/>
            <a:r>
              <a:rPr lang="zh-CN" altLang="en-US" b="1" dirty="0">
                <a:latin typeface="微软雅黑" panose="020B0503020204020204" pitchFamily="34" charset="-122"/>
                <a:ea typeface="微软雅黑" panose="020B0503020204020204" pitchFamily="34" charset="-122"/>
              </a:rPr>
              <a:t>论文阅读与理解</a:t>
            </a:r>
            <a:endParaRPr lang="en-US" altLang="zh-CN" b="1" dirty="0">
              <a:latin typeface="微软雅黑" panose="020B0503020204020204" pitchFamily="34" charset="-122"/>
              <a:ea typeface="微软雅黑" panose="020B0503020204020204" pitchFamily="34" charset="-122"/>
            </a:endParaRPr>
          </a:p>
        </p:txBody>
      </p:sp>
      <p:sp>
        <p:nvSpPr>
          <p:cNvPr id="17" name="矩形 16"/>
          <p:cNvSpPr/>
          <p:nvPr/>
        </p:nvSpPr>
        <p:spPr>
          <a:xfrm>
            <a:off x="5700921" y="2575776"/>
            <a:ext cx="4598703" cy="580319"/>
          </a:xfrm>
          <a:prstGeom prst="rect">
            <a:avLst/>
          </a:prstGeom>
          <a:solidFill>
            <a:srgbClr val="E7E6E6">
              <a:lumMod val="90000"/>
            </a:srgbClr>
          </a:solidFill>
          <a:ln w="12700" cap="flat" cmpd="sng" algn="ctr">
            <a:noFill/>
            <a:prstDash val="solid"/>
            <a:miter lim="800000"/>
          </a:ln>
          <a:effectLst/>
        </p:spPr>
        <p:txBody>
          <a:bodyPr anchor="ctr"/>
          <a:lstStyle/>
          <a:p>
            <a:pPr algn="ct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研究思考</a:t>
            </a:r>
          </a:p>
        </p:txBody>
      </p:sp>
      <p:sp>
        <p:nvSpPr>
          <p:cNvPr id="18" name="矩形 17"/>
          <p:cNvSpPr/>
          <p:nvPr/>
        </p:nvSpPr>
        <p:spPr>
          <a:xfrm>
            <a:off x="5700921" y="3712696"/>
            <a:ext cx="4598703" cy="580319"/>
          </a:xfrm>
          <a:prstGeom prst="rect">
            <a:avLst/>
          </a:prstGeom>
          <a:solidFill>
            <a:srgbClr val="E7E6E6">
              <a:lumMod val="90000"/>
            </a:srgbClr>
          </a:solidFill>
          <a:ln w="12700" cap="flat" cmpd="sng" algn="ctr">
            <a:noFill/>
            <a:prstDash val="solid"/>
            <a:miter lim="800000"/>
          </a:ln>
          <a:effectLst/>
        </p:spPr>
        <p:txBody>
          <a:bodyPr anchor="ctr"/>
          <a:lstStyle/>
          <a:p>
            <a:pPr algn="ct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现存问题</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 name="灯片编号占位符 2"/>
          <p:cNvSpPr>
            <a:spLocks noGrp="1"/>
          </p:cNvSpPr>
          <p:nvPr>
            <p:ph type="sldNum" sz="quarter" idx="12"/>
          </p:nvPr>
        </p:nvSpPr>
        <p:spPr/>
        <p:txBody>
          <a:bodyPr/>
          <a:lstStyle/>
          <a:p>
            <a:fld id="{ADFA7E5B-B28A-45F1-B54D-047A328D2745}" type="slidenum">
              <a:rPr lang="zh-CN" altLang="en-US" sz="1400">
                <a:latin typeface="Times New Roman" panose="02020603050405020304" pitchFamily="18" charset="0"/>
                <a:cs typeface="Times New Roman" panose="02020603050405020304" pitchFamily="18" charset="0"/>
              </a:rPr>
              <a:t>3</a:t>
            </a:fld>
            <a:endParaRPr lang="zh-CN" altLang="en-US" sz="1400" dirty="0">
              <a:latin typeface="Times New Roman" panose="02020603050405020304" pitchFamily="18" charset="0"/>
              <a:cs typeface="Times New Roman" panose="02020603050405020304" pitchFamily="18" charset="0"/>
            </a:endParaRPr>
          </a:p>
        </p:txBody>
      </p:sp>
      <p:pic>
        <p:nvPicPr>
          <p:cNvPr id="51" name="图片 50"/>
          <p:cNvPicPr>
            <a:picLocks noChangeAspect="1"/>
          </p:cNvPicPr>
          <p:nvPr/>
        </p:nvPicPr>
        <p:blipFill>
          <a:blip r:embed="rId3" cstate="print"/>
          <a:stretch>
            <a:fillRect/>
          </a:stretch>
        </p:blipFill>
        <p:spPr>
          <a:xfrm>
            <a:off x="552708" y="2624777"/>
            <a:ext cx="3233625" cy="2670129"/>
          </a:xfrm>
          <a:prstGeom prst="rect">
            <a:avLst/>
          </a:prstGeom>
        </p:spPr>
      </p:pic>
      <p:sp>
        <p:nvSpPr>
          <p:cNvPr id="43" name="TextBox 5">
            <a:extLst>
              <a:ext uri="{FF2B5EF4-FFF2-40B4-BE49-F238E27FC236}">
                <a16:creationId xmlns:a16="http://schemas.microsoft.com/office/drawing/2014/main" id="{0F9ADB34-797F-4152-B28D-4B487B33EF90}"/>
              </a:ext>
            </a:extLst>
          </p:cNvPr>
          <p:cNvSpPr txBox="1">
            <a:spLocks noChangeArrowheads="1"/>
          </p:cNvSpPr>
          <p:nvPr/>
        </p:nvSpPr>
        <p:spPr bwMode="auto">
          <a:xfrm>
            <a:off x="188350" y="57387"/>
            <a:ext cx="22009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400" b="1" kern="0" spc="333" dirty="0">
                <a:solidFill>
                  <a:schemeClr val="bg1"/>
                </a:solidFill>
                <a:latin typeface="Arial" panose="020B0604020202020204" pitchFamily="34" charset="0"/>
                <a:cs typeface="Arial" panose="020B0604020202020204" pitchFamily="34" charset="0"/>
              </a:rPr>
              <a:t>CONTENTS</a:t>
            </a:r>
            <a:endParaRPr lang="zh-CN" altLang="en-US" sz="2400" b="1" kern="0" spc="333" dirty="0">
              <a:solidFill>
                <a:schemeClr val="bg1"/>
              </a:solidFill>
              <a:latin typeface="Arial" panose="020B0604020202020204" pitchFamily="34" charset="0"/>
              <a:cs typeface="Arial" panose="020B0604020202020204" pitchFamily="34" charset="0"/>
            </a:endParaRPr>
          </a:p>
        </p:txBody>
      </p:sp>
      <p:sp>
        <p:nvSpPr>
          <p:cNvPr id="35" name="TextBox 5">
            <a:extLst>
              <a:ext uri="{FF2B5EF4-FFF2-40B4-BE49-F238E27FC236}">
                <a16:creationId xmlns:a16="http://schemas.microsoft.com/office/drawing/2014/main" id="{C8235D7A-667F-417E-9770-C288B3255380}"/>
              </a:ext>
            </a:extLst>
          </p:cNvPr>
          <p:cNvSpPr txBox="1">
            <a:spLocks noChangeArrowheads="1"/>
          </p:cNvSpPr>
          <p:nvPr/>
        </p:nvSpPr>
        <p:spPr bwMode="auto">
          <a:xfrm>
            <a:off x="1296166" y="1379964"/>
            <a:ext cx="22812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zh-CN" altLang="en-US" sz="4000" b="1" kern="0" spc="333" dirty="0">
                <a:solidFill>
                  <a:srgbClr val="013B6D"/>
                </a:solidFill>
                <a:latin typeface="黑体" panose="02010609060101010101" pitchFamily="49" charset="-122"/>
                <a:ea typeface="黑体" panose="02010609060101010101" pitchFamily="49" charset="-122"/>
                <a:cs typeface="Arial" panose="020B0604020202020204" pitchFamily="34" charset="0"/>
              </a:rPr>
              <a:t>目  录</a:t>
            </a:r>
          </a:p>
        </p:txBody>
      </p:sp>
      <p:sp>
        <p:nvSpPr>
          <p:cNvPr id="13" name="矩形 12">
            <a:extLst>
              <a:ext uri="{FF2B5EF4-FFF2-40B4-BE49-F238E27FC236}">
                <a16:creationId xmlns:a16="http://schemas.microsoft.com/office/drawing/2014/main" id="{6A1629CA-C871-40EB-AA5C-7D53B82FB9E9}"/>
              </a:ext>
            </a:extLst>
          </p:cNvPr>
          <p:cNvSpPr/>
          <p:nvPr/>
        </p:nvSpPr>
        <p:spPr bwMode="auto">
          <a:xfrm>
            <a:off x="4963613" y="4707528"/>
            <a:ext cx="767523" cy="578556"/>
          </a:xfrm>
          <a:prstGeom prst="rect">
            <a:avLst/>
          </a:prstGeom>
          <a:solidFill>
            <a:srgbClr val="013B6D"/>
          </a:solidFill>
          <a:ln w="25400" cap="flat" cmpd="sng" algn="ctr">
            <a:noFill/>
            <a:prstDash val="solid"/>
          </a:ln>
          <a:effectLst/>
        </p:spPr>
        <p:txBody>
          <a:bodyPr anchor="ctr"/>
          <a:lstStyle/>
          <a:p>
            <a:pPr algn="ctr">
              <a:defRPr/>
            </a:pPr>
            <a:r>
              <a:rPr lang="en-US" altLang="zh-CN" sz="2400" b="1" kern="0" spc="333" dirty="0">
                <a:solidFill>
                  <a:schemeClr val="tx1">
                    <a:lumMod val="50000"/>
                    <a:lumOff val="50000"/>
                  </a:schemeClr>
                </a:solidFill>
                <a:latin typeface="微软雅黑" panose="020B0503020204020204" pitchFamily="34" charset="-122"/>
                <a:ea typeface="微软雅黑" panose="020B0503020204020204" pitchFamily="34" charset="-122"/>
              </a:rPr>
              <a:t>04</a:t>
            </a:r>
            <a:endParaRPr lang="zh-CN" altLang="en-US" sz="2400" b="1" kern="0" spc="333"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A2188FD5-8C29-40E1-AFF5-444958254E16}"/>
              </a:ext>
            </a:extLst>
          </p:cNvPr>
          <p:cNvSpPr/>
          <p:nvPr/>
        </p:nvSpPr>
        <p:spPr>
          <a:xfrm>
            <a:off x="5700921" y="4714587"/>
            <a:ext cx="4598703" cy="580319"/>
          </a:xfrm>
          <a:prstGeom prst="rect">
            <a:avLst/>
          </a:prstGeom>
          <a:solidFill>
            <a:srgbClr val="E7E6E6">
              <a:lumMod val="90000"/>
            </a:srgbClr>
          </a:solidFill>
          <a:ln w="12700" cap="flat" cmpd="sng" algn="ctr">
            <a:noFill/>
            <a:prstDash val="solid"/>
            <a:miter lim="800000"/>
          </a:ln>
          <a:effectLst/>
        </p:spPr>
        <p:txBody>
          <a:bodyPr anchor="ctr"/>
          <a:lstStyle/>
          <a:p>
            <a:pPr algn="ct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下一步研究计划</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789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0-#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1+#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0-#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1+#ppt_w/2"/>
                                          </p:val>
                                        </p:tav>
                                        <p:tav tm="100000">
                                          <p:val>
                                            <p:strVal val="#ppt_x"/>
                                          </p:val>
                                        </p:tav>
                                      </p:tavLst>
                                    </p:anim>
                                    <p:anim calcmode="lin" valueType="num">
                                      <p:cBhvr additive="base">
                                        <p:cTn id="3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animBg="1"/>
      <p:bldP spid="18"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8" name="直接连接符 17"/>
          <p:cNvCxnSpPr>
            <a:cxnSpLocks/>
          </p:cNvCxnSpPr>
          <p:nvPr/>
        </p:nvCxnSpPr>
        <p:spPr>
          <a:xfrm>
            <a:off x="0" y="567779"/>
            <a:ext cx="2733964"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9" name="矩形 18"/>
          <p:cNvSpPr/>
          <p:nvPr/>
        </p:nvSpPr>
        <p:spPr>
          <a:xfrm>
            <a:off x="483666" y="850450"/>
            <a:ext cx="1678665"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1.1 </a:t>
            </a:r>
            <a:r>
              <a:rPr lang="zh-CN" altLang="en-US" sz="2000" b="1" dirty="0">
                <a:latin typeface="微软雅黑" panose="020B0503020204020204" pitchFamily="34" charset="-122"/>
                <a:ea typeface="微软雅黑" panose="020B0503020204020204" pitchFamily="34" charset="-122"/>
              </a:rPr>
              <a:t>背景意义</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8680704" y="6135702"/>
            <a:ext cx="2743200" cy="365125"/>
          </a:xfrm>
        </p:spPr>
        <p:txBody>
          <a:bodyPr/>
          <a:lstStyle/>
          <a:p>
            <a:fld id="{4FAB73BC-B049-4115-A692-8D63A059BFB8}" type="slidenum">
              <a:rPr lang="en-US" altLang="zh-CN" sz="1400">
                <a:solidFill>
                  <a:schemeClr val="tx1"/>
                </a:solidFill>
              </a:rPr>
              <a:t>4</a:t>
            </a:fld>
            <a:endParaRPr lang="en-US" altLang="zh-CN" sz="1400" dirty="0">
              <a:solidFill>
                <a:schemeClr val="tx1"/>
              </a:solidFill>
            </a:endParaRPr>
          </a:p>
        </p:txBody>
      </p:sp>
      <p:sp>
        <p:nvSpPr>
          <p:cNvPr id="25" name="文本框 24">
            <a:extLst>
              <a:ext uri="{FF2B5EF4-FFF2-40B4-BE49-F238E27FC236}">
                <a16:creationId xmlns:a16="http://schemas.microsoft.com/office/drawing/2014/main" id="{E290A168-0D55-47EA-B93E-220B5565A8CC}"/>
              </a:ext>
            </a:extLst>
          </p:cNvPr>
          <p:cNvSpPr txBox="1"/>
          <p:nvPr/>
        </p:nvSpPr>
        <p:spPr>
          <a:xfrm>
            <a:off x="0" y="67518"/>
            <a:ext cx="2604656" cy="461665"/>
          </a:xfrm>
          <a:prstGeom prst="rect">
            <a:avLst/>
          </a:prstGeom>
          <a:solidFill>
            <a:schemeClr val="bg2">
              <a:lumMod val="50000"/>
            </a:schemeClr>
          </a:solidFill>
          <a:ln>
            <a:noFill/>
          </a:ln>
        </p:spPr>
        <p:txBody>
          <a:bodyPr wrap="square" rtlCol="0">
            <a:spAutoFit/>
          </a:bodyPr>
          <a:lstStyle/>
          <a:p>
            <a:r>
              <a:rPr lang="en-US" altLang="zh-CN" sz="2400" b="1" dirty="0">
                <a:solidFill>
                  <a:schemeClr val="bg1"/>
                </a:solidFill>
                <a:latin typeface="Times New Roman" panose="02020603050405020304" pitchFamily="18" charset="0"/>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01 </a:t>
            </a:r>
            <a:r>
              <a:rPr lang="zh-CN" altLang="en-US" sz="2000" b="1" dirty="0">
                <a:solidFill>
                  <a:schemeClr val="bg1"/>
                </a:solidFill>
                <a:latin typeface="Times New Roman" panose="02020603050405020304" pitchFamily="18" charset="0"/>
                <a:ea typeface="微软雅黑" panose="020B0503020204020204" pitchFamily="34" charset="-122"/>
              </a:rPr>
              <a:t>论文阅读与理解</a:t>
            </a:r>
            <a:endParaRPr lang="en-US" altLang="zh-CN" sz="2000" b="1" dirty="0">
              <a:solidFill>
                <a:schemeClr val="bg1"/>
              </a:solidFill>
              <a:latin typeface="Times New Roman" panose="02020603050405020304" pitchFamily="18" charset="0"/>
              <a:ea typeface="微软雅黑" panose="020B0503020204020204" pitchFamily="34" charset="-122"/>
            </a:endParaRPr>
          </a:p>
        </p:txBody>
      </p:sp>
      <p:sp>
        <p:nvSpPr>
          <p:cNvPr id="24" name="文本框 23">
            <a:extLst>
              <a:ext uri="{FF2B5EF4-FFF2-40B4-BE49-F238E27FC236}">
                <a16:creationId xmlns:a16="http://schemas.microsoft.com/office/drawing/2014/main" id="{183B5538-46B6-4DAF-81F9-5CF571BD718D}"/>
              </a:ext>
            </a:extLst>
          </p:cNvPr>
          <p:cNvSpPr txBox="1"/>
          <p:nvPr/>
        </p:nvSpPr>
        <p:spPr>
          <a:xfrm>
            <a:off x="735481" y="1623405"/>
            <a:ext cx="8512213" cy="307777"/>
          </a:xfrm>
          <a:prstGeom prst="rect">
            <a:avLst/>
          </a:prstGeom>
          <a:noFill/>
        </p:spPr>
        <p:txBody>
          <a:bodyPr wrap="square">
            <a:spAutoFit/>
          </a:bodyPr>
          <a:lstStyle/>
          <a:p>
            <a:pPr marL="285750" indent="-28575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随着近地轨道卫星通信系统的日益普及，需要</a:t>
            </a:r>
            <a:r>
              <a:rPr lang="zh-CN" altLang="en-US" sz="1400" dirty="0">
                <a:solidFill>
                  <a:srgbClr val="FF0000"/>
                </a:solidFill>
                <a:latin typeface="微软雅黑" panose="020B0503020204020204" pitchFamily="34" charset="-122"/>
                <a:ea typeface="微软雅黑" panose="020B0503020204020204" pitchFamily="34" charset="-122"/>
              </a:rPr>
              <a:t>新的理论方法</a:t>
            </a:r>
            <a:r>
              <a:rPr lang="zh-CN" altLang="en-US" sz="1400" dirty="0">
                <a:latin typeface="微软雅黑" panose="020B0503020204020204" pitchFamily="34" charset="-122"/>
                <a:ea typeface="微软雅黑" panose="020B0503020204020204" pitchFamily="34" charset="-122"/>
              </a:rPr>
              <a:t>来全面研究</a:t>
            </a:r>
            <a:r>
              <a:rPr lang="zh-CN" altLang="en-US" sz="1400" dirty="0">
                <a:solidFill>
                  <a:srgbClr val="FF0000"/>
                </a:solidFill>
                <a:latin typeface="微软雅黑" panose="020B0503020204020204" pitchFamily="34" charset="-122"/>
                <a:ea typeface="微软雅黑" panose="020B0503020204020204" pitchFamily="34" charset="-122"/>
              </a:rPr>
              <a:t>这种网络的性能</a:t>
            </a:r>
            <a:r>
              <a:rPr lang="zh-CN" altLang="en-US" sz="1400" dirty="0">
                <a:latin typeface="微软雅黑" panose="020B0503020204020204" pitchFamily="34" charset="-122"/>
                <a:ea typeface="微软雅黑" panose="020B0503020204020204" pitchFamily="34" charset="-122"/>
              </a:rPr>
              <a:t>。</a:t>
            </a:r>
          </a:p>
        </p:txBody>
      </p:sp>
      <p:sp>
        <p:nvSpPr>
          <p:cNvPr id="26" name="文本框 25">
            <a:extLst>
              <a:ext uri="{FF2B5EF4-FFF2-40B4-BE49-F238E27FC236}">
                <a16:creationId xmlns:a16="http://schemas.microsoft.com/office/drawing/2014/main" id="{4E7D7F03-78C3-4F2E-A3C6-CA34A3BEC619}"/>
              </a:ext>
            </a:extLst>
          </p:cNvPr>
          <p:cNvSpPr txBox="1"/>
          <p:nvPr/>
        </p:nvSpPr>
        <p:spPr>
          <a:xfrm>
            <a:off x="735480" y="1273317"/>
            <a:ext cx="10320778" cy="307777"/>
          </a:xfrm>
          <a:prstGeom prst="rect">
            <a:avLst/>
          </a:prstGeom>
          <a:noFill/>
        </p:spPr>
        <p:txBody>
          <a:bodyPr wrap="square">
            <a:spAutoFit/>
          </a:bodyPr>
          <a:lstStyle/>
          <a:p>
            <a:pPr marL="285750" indent="-285750">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LEO</a:t>
            </a:r>
            <a:r>
              <a:rPr lang="zh-CN" altLang="en-US" sz="1400" dirty="0">
                <a:latin typeface="微软雅黑" panose="020B0503020204020204" pitchFamily="34" charset="-122"/>
                <a:ea typeface="微软雅黑" panose="020B0503020204020204" pitchFamily="34" charset="-122"/>
              </a:rPr>
              <a:t>卫星可以提供</a:t>
            </a:r>
            <a:r>
              <a:rPr lang="zh-CN" altLang="en-US" sz="1400" dirty="0">
                <a:solidFill>
                  <a:srgbClr val="FF0000"/>
                </a:solidFill>
                <a:latin typeface="微软雅黑" panose="020B0503020204020204" pitchFamily="34" charset="-122"/>
                <a:ea typeface="微软雅黑" panose="020B0503020204020204" pitchFamily="34" charset="-122"/>
              </a:rPr>
              <a:t>较低的延迟和无缝的覆盖</a:t>
            </a:r>
            <a:r>
              <a:rPr lang="zh-CN" altLang="en-US" sz="1400" dirty="0">
                <a:latin typeface="微软雅黑" panose="020B0503020204020204" pitchFamily="34" charset="-122"/>
                <a:ea typeface="微软雅黑" panose="020B0503020204020204" pitchFamily="34" charset="-122"/>
              </a:rPr>
              <a:t>，为世界各地提供</a:t>
            </a:r>
            <a:r>
              <a:rPr lang="zh-CN" altLang="en-US" sz="1400" dirty="0">
                <a:solidFill>
                  <a:srgbClr val="FF0000"/>
                </a:solidFill>
                <a:latin typeface="微软雅黑" panose="020B0503020204020204" pitchFamily="34" charset="-122"/>
                <a:ea typeface="微软雅黑" panose="020B0503020204020204" pitchFamily="34" charset="-122"/>
              </a:rPr>
              <a:t>负担得起的</a:t>
            </a:r>
            <a:r>
              <a:rPr lang="zh-CN" altLang="en-US" sz="1400" dirty="0">
                <a:latin typeface="微软雅黑" panose="020B0503020204020204" pitchFamily="34" charset="-122"/>
                <a:ea typeface="微软雅黑" panose="020B0503020204020204" pitchFamily="34" charset="-122"/>
              </a:rPr>
              <a:t>互联网覆盖和</a:t>
            </a:r>
            <a:r>
              <a:rPr lang="zh-CN" altLang="en-US" sz="1400" dirty="0">
                <a:solidFill>
                  <a:srgbClr val="FF0000"/>
                </a:solidFill>
                <a:latin typeface="微软雅黑" panose="020B0503020204020204" pitchFamily="34" charset="-122"/>
                <a:ea typeface="微软雅黑" panose="020B0503020204020204" pitchFamily="34" charset="-122"/>
              </a:rPr>
              <a:t>无处不在的</a:t>
            </a:r>
            <a:r>
              <a:rPr lang="zh-CN" altLang="en-US" sz="1400" dirty="0">
                <a:latin typeface="微软雅黑" panose="020B0503020204020204" pitchFamily="34" charset="-122"/>
                <a:ea typeface="微软雅黑" panose="020B0503020204020204" pitchFamily="34" charset="-122"/>
              </a:rPr>
              <a:t>连接提供新的解决方案。</a:t>
            </a:r>
          </a:p>
        </p:txBody>
      </p:sp>
      <p:sp>
        <p:nvSpPr>
          <p:cNvPr id="11" name="文本框 10">
            <a:extLst>
              <a:ext uri="{FF2B5EF4-FFF2-40B4-BE49-F238E27FC236}">
                <a16:creationId xmlns:a16="http://schemas.microsoft.com/office/drawing/2014/main" id="{0764E8CD-0DB1-4797-8769-2DB0752D3A76}"/>
              </a:ext>
            </a:extLst>
          </p:cNvPr>
          <p:cNvSpPr txBox="1"/>
          <p:nvPr/>
        </p:nvSpPr>
        <p:spPr>
          <a:xfrm>
            <a:off x="735480" y="1999167"/>
            <a:ext cx="8512213" cy="307777"/>
          </a:xfrm>
          <a:prstGeom prst="rect">
            <a:avLst/>
          </a:prstGeom>
          <a:noFill/>
        </p:spPr>
        <p:txBody>
          <a:bodyPr wrap="square">
            <a:spAutoFit/>
          </a:bodyPr>
          <a:lstStyle/>
          <a:p>
            <a:pPr marL="285750" indent="-285750">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下行</a:t>
            </a:r>
            <a:r>
              <a:rPr lang="en-US" altLang="zh-CN" sz="1400" dirty="0">
                <a:latin typeface="微软雅黑" panose="020B0503020204020204" pitchFamily="34" charset="-122"/>
                <a:ea typeface="微软雅黑" panose="020B0503020204020204" pitchFamily="34" charset="-122"/>
              </a:rPr>
              <a:t>LEO</a:t>
            </a:r>
            <a:r>
              <a:rPr lang="zh-CN" altLang="en-US" sz="1400" dirty="0">
                <a:latin typeface="微软雅黑" panose="020B0503020204020204" pitchFamily="34" charset="-122"/>
                <a:ea typeface="微软雅黑" panose="020B0503020204020204" pitchFamily="34" charset="-122"/>
              </a:rPr>
              <a:t>网络的</a:t>
            </a:r>
            <a:r>
              <a:rPr lang="zh-CN" altLang="en-US" sz="1400" dirty="0">
                <a:solidFill>
                  <a:srgbClr val="FF0000"/>
                </a:solidFill>
                <a:latin typeface="微软雅黑" panose="020B0503020204020204" pitchFamily="34" charset="-122"/>
                <a:ea typeface="微软雅黑" panose="020B0503020204020204" pitchFamily="34" charset="-122"/>
              </a:rPr>
              <a:t>覆盖概率和平均数据速率</a:t>
            </a:r>
            <a:r>
              <a:rPr lang="zh-CN" altLang="en-US" sz="1400" dirty="0">
                <a:latin typeface="微软雅黑" panose="020B0503020204020204" pitchFamily="34" charset="-122"/>
                <a:ea typeface="微软雅黑" panose="020B0503020204020204" pitchFamily="34" charset="-122"/>
              </a:rPr>
              <a:t>的解析表达式可以</a:t>
            </a:r>
            <a:r>
              <a:rPr lang="zh-CN" altLang="en-US" sz="1400" dirty="0">
                <a:solidFill>
                  <a:srgbClr val="FF0000"/>
                </a:solidFill>
                <a:latin typeface="微软雅黑" panose="020B0503020204020204" pitchFamily="34" charset="-122"/>
                <a:ea typeface="微软雅黑" panose="020B0503020204020204" pitchFamily="34" charset="-122"/>
              </a:rPr>
              <a:t>指导网络的部署与规划</a:t>
            </a:r>
          </a:p>
        </p:txBody>
      </p:sp>
      <p:pic>
        <p:nvPicPr>
          <p:cNvPr id="6" name="图片 5">
            <a:extLst>
              <a:ext uri="{FF2B5EF4-FFF2-40B4-BE49-F238E27FC236}">
                <a16:creationId xmlns:a16="http://schemas.microsoft.com/office/drawing/2014/main" id="{C3B213F1-40C5-41D7-9475-7356851BD06A}"/>
              </a:ext>
            </a:extLst>
          </p:cNvPr>
          <p:cNvPicPr>
            <a:picLocks noChangeAspect="1"/>
          </p:cNvPicPr>
          <p:nvPr/>
        </p:nvPicPr>
        <p:blipFill>
          <a:blip r:embed="rId4"/>
          <a:stretch>
            <a:fillRect/>
          </a:stretch>
        </p:blipFill>
        <p:spPr>
          <a:xfrm>
            <a:off x="348981" y="2512619"/>
            <a:ext cx="6093757" cy="3292549"/>
          </a:xfrm>
          <a:prstGeom prst="rect">
            <a:avLst/>
          </a:prstGeom>
        </p:spPr>
      </p:pic>
      <p:sp>
        <p:nvSpPr>
          <p:cNvPr id="17" name="文本框 16">
            <a:extLst>
              <a:ext uri="{FF2B5EF4-FFF2-40B4-BE49-F238E27FC236}">
                <a16:creationId xmlns:a16="http://schemas.microsoft.com/office/drawing/2014/main" id="{C94ABF80-C668-412B-9ADB-C977D5CC16BD}"/>
              </a:ext>
            </a:extLst>
          </p:cNvPr>
          <p:cNvSpPr txBox="1"/>
          <p:nvPr/>
        </p:nvSpPr>
        <p:spPr>
          <a:xfrm>
            <a:off x="6442738" y="2911343"/>
            <a:ext cx="5749262" cy="307777"/>
          </a:xfrm>
          <a:prstGeom prst="rect">
            <a:avLst/>
          </a:prstGeom>
          <a:noFill/>
        </p:spPr>
        <p:txBody>
          <a:bodyPr wrap="square">
            <a:spAutoFit/>
          </a:bodyPr>
          <a:lstStyle/>
          <a:p>
            <a:r>
              <a:rPr lang="en-US" altLang="zh-CN" sz="1400" dirty="0">
                <a:latin typeface="微软雅黑" panose="020B0503020204020204" pitchFamily="34" charset="-122"/>
                <a:ea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rPr>
              <a:t>是一个随机星座，其中一组卫星按照均匀点过程分布在一个球体上。</a:t>
            </a:r>
          </a:p>
        </p:txBody>
      </p:sp>
      <p:sp>
        <p:nvSpPr>
          <p:cNvPr id="20" name="文本框 19">
            <a:extLst>
              <a:ext uri="{FF2B5EF4-FFF2-40B4-BE49-F238E27FC236}">
                <a16:creationId xmlns:a16="http://schemas.microsoft.com/office/drawing/2014/main" id="{5EFC7741-DBD6-4549-B396-74D35848C9DC}"/>
              </a:ext>
            </a:extLst>
          </p:cNvPr>
          <p:cNvSpPr txBox="1"/>
          <p:nvPr/>
        </p:nvSpPr>
        <p:spPr>
          <a:xfrm>
            <a:off x="6442738" y="3626903"/>
            <a:ext cx="5749262" cy="738664"/>
          </a:xfrm>
          <a:prstGeom prst="rect">
            <a:avLst/>
          </a:prstGeom>
          <a:noFill/>
        </p:spPr>
        <p:txBody>
          <a:bodyPr wrap="square">
            <a:spAutoFit/>
          </a:bodyPr>
          <a:lstStyle/>
          <a:p>
            <a:r>
              <a:rPr lang="en-US" altLang="zh-CN" sz="1400" dirty="0">
                <a:latin typeface="微软雅黑" panose="020B0503020204020204" pitchFamily="34" charset="-122"/>
                <a:ea typeface="微软雅黑" panose="020B0503020204020204" pitchFamily="34" charset="-122"/>
              </a:rPr>
              <a:t>(b)-(d) </a:t>
            </a:r>
            <a:r>
              <a:rPr lang="zh-CN" altLang="en-US" sz="1400" dirty="0">
                <a:latin typeface="微软雅黑" panose="020B0503020204020204" pitchFamily="34" charset="-122"/>
                <a:ea typeface="微软雅黑" panose="020B0503020204020204" pitchFamily="34" charset="-122"/>
              </a:rPr>
              <a:t>一类规则的、确定性的、倾角不同的</a:t>
            </a:r>
            <a:r>
              <a:rPr lang="en-US" altLang="zh-CN" sz="1400" dirty="0">
                <a:solidFill>
                  <a:srgbClr val="FF0000"/>
                </a:solidFill>
                <a:latin typeface="微软雅黑" panose="020B0503020204020204" pitchFamily="34" charset="-122"/>
                <a:ea typeface="微软雅黑" panose="020B0503020204020204" pitchFamily="34" charset="-122"/>
              </a:rPr>
              <a:t>Walker</a:t>
            </a:r>
            <a:r>
              <a:rPr lang="zh-CN" altLang="en-US" sz="1400" dirty="0">
                <a:solidFill>
                  <a:srgbClr val="FF0000"/>
                </a:solidFill>
                <a:latin typeface="微软雅黑" panose="020B0503020204020204" pitchFamily="34" charset="-122"/>
                <a:ea typeface="微软雅黑" panose="020B0503020204020204" pitchFamily="34" charset="-122"/>
              </a:rPr>
              <a:t>星座</a:t>
            </a:r>
            <a:r>
              <a:rPr lang="zh-CN" altLang="en-US" sz="1400" dirty="0">
                <a:latin typeface="微软雅黑" panose="020B0503020204020204" pitchFamily="34" charset="-122"/>
                <a:ea typeface="微软雅黑" panose="020B0503020204020204" pitchFamily="34" charset="-122"/>
              </a:rPr>
              <a:t>，其中所有卫星的间隔均匀、周期和倾角相同。每个单元表示卫星的覆盖区域，且是最近的，服务于位于多边形内的所有用户。</a:t>
            </a:r>
          </a:p>
        </p:txBody>
      </p:sp>
      <p:sp>
        <p:nvSpPr>
          <p:cNvPr id="22" name="文本框 21">
            <a:extLst>
              <a:ext uri="{FF2B5EF4-FFF2-40B4-BE49-F238E27FC236}">
                <a16:creationId xmlns:a16="http://schemas.microsoft.com/office/drawing/2014/main" id="{6ADEED5E-003F-4D44-8592-77B8B7EF4F03}"/>
              </a:ext>
            </a:extLst>
          </p:cNvPr>
          <p:cNvSpPr txBox="1"/>
          <p:nvPr/>
        </p:nvSpPr>
        <p:spPr>
          <a:xfrm>
            <a:off x="6442738" y="4684250"/>
            <a:ext cx="5749262" cy="523220"/>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在实际应用中，倾角的选择是基于服务区域，但倾角越小，</a:t>
            </a:r>
            <a:r>
              <a:rPr lang="en-US" altLang="zh-CN" sz="1400" dirty="0">
                <a:latin typeface="微软雅黑" panose="020B0503020204020204" pitchFamily="34" charset="-122"/>
                <a:ea typeface="微软雅黑" panose="020B0503020204020204" pitchFamily="34" charset="-122"/>
              </a:rPr>
              <a:t>Voronoi</a:t>
            </a:r>
            <a:r>
              <a:rPr lang="zh-CN" altLang="en-US" sz="1400" dirty="0">
                <a:latin typeface="微软雅黑" panose="020B0503020204020204" pitchFamily="34" charset="-122"/>
                <a:ea typeface="微软雅黑" panose="020B0503020204020204" pitchFamily="34" charset="-122"/>
              </a:rPr>
              <a:t>镶嵌就越不规则。</a:t>
            </a:r>
          </a:p>
        </p:txBody>
      </p:sp>
      <p:sp>
        <p:nvSpPr>
          <p:cNvPr id="15" name="文本框 14">
            <a:extLst>
              <a:ext uri="{FF2B5EF4-FFF2-40B4-BE49-F238E27FC236}">
                <a16:creationId xmlns:a16="http://schemas.microsoft.com/office/drawing/2014/main" id="{EE62EDFB-5A63-4726-9E3B-F98A48FFCD65}"/>
              </a:ext>
            </a:extLst>
          </p:cNvPr>
          <p:cNvSpPr txBox="1"/>
          <p:nvPr/>
        </p:nvSpPr>
        <p:spPr>
          <a:xfrm>
            <a:off x="872168" y="6135702"/>
            <a:ext cx="9732986" cy="338554"/>
          </a:xfrm>
          <a:prstGeom prst="rect">
            <a:avLst/>
          </a:prstGeom>
          <a:noFill/>
        </p:spPr>
        <p:txBody>
          <a:bodyPr wrap="square">
            <a:spAutoFit/>
          </a:bodyPr>
          <a:lstStyle/>
          <a:p>
            <a:r>
              <a:rPr lang="en-US" altLang="zh-CN" sz="1600" b="1" dirty="0">
                <a:latin typeface="微软雅黑 Light" panose="020B0502040204020203" pitchFamily="34" charset="-122"/>
                <a:ea typeface="微软雅黑 Light" panose="020B0502040204020203" pitchFamily="34" charset="-122"/>
              </a:rPr>
              <a:t>Walker</a:t>
            </a:r>
            <a:r>
              <a:rPr lang="zh-CN" altLang="en-US" sz="1600" b="1" dirty="0">
                <a:latin typeface="微软雅黑 Light" panose="020B0502040204020203" pitchFamily="34" charset="-122"/>
                <a:ea typeface="微软雅黑 Light" panose="020B0502040204020203" pitchFamily="34" charset="-122"/>
              </a:rPr>
              <a:t>星座</a:t>
            </a:r>
            <a:r>
              <a:rPr lang="zh-CN" altLang="en-US" sz="1600" dirty="0">
                <a:latin typeface="微软雅黑 Light" panose="020B0502040204020203" pitchFamily="34" charset="-122"/>
                <a:ea typeface="微软雅黑 Light" panose="020B0502040204020203" pitchFamily="34" charset="-122"/>
              </a:rPr>
              <a:t>：卫星轨道是圆形轨道，各轨道平面平均分布，而且轨道平面中的卫星均匀分布时的星座排布。</a:t>
            </a:r>
          </a:p>
        </p:txBody>
      </p:sp>
    </p:spTree>
    <p:custDataLst>
      <p:tags r:id="rId1"/>
    </p:custDataLst>
    <p:extLst>
      <p:ext uri="{BB962C8B-B14F-4D97-AF65-F5344CB8AC3E}">
        <p14:creationId xmlns:p14="http://schemas.microsoft.com/office/powerpoint/2010/main" val="205174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8" name="直接连接符 17"/>
          <p:cNvCxnSpPr>
            <a:cxnSpLocks/>
          </p:cNvCxnSpPr>
          <p:nvPr/>
        </p:nvCxnSpPr>
        <p:spPr>
          <a:xfrm>
            <a:off x="0" y="567779"/>
            <a:ext cx="2733964"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9" name="矩形 18"/>
          <p:cNvSpPr/>
          <p:nvPr/>
        </p:nvSpPr>
        <p:spPr>
          <a:xfrm>
            <a:off x="483666" y="850450"/>
            <a:ext cx="1678665"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1.2 </a:t>
            </a:r>
            <a:r>
              <a:rPr lang="zh-CN" altLang="en-US" sz="2000" b="1" dirty="0">
                <a:latin typeface="微软雅黑" panose="020B0503020204020204" pitchFamily="34" charset="-122"/>
                <a:ea typeface="微软雅黑" panose="020B0503020204020204" pitchFamily="34" charset="-122"/>
              </a:rPr>
              <a:t>系统模型</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8680704" y="6135702"/>
            <a:ext cx="2743200" cy="365125"/>
          </a:xfrm>
        </p:spPr>
        <p:txBody>
          <a:bodyPr/>
          <a:lstStyle/>
          <a:p>
            <a:fld id="{4FAB73BC-B049-4115-A692-8D63A059BFB8}" type="slidenum">
              <a:rPr lang="en-US" altLang="zh-CN" sz="1400">
                <a:solidFill>
                  <a:schemeClr val="tx1"/>
                </a:solidFill>
              </a:rPr>
              <a:t>5</a:t>
            </a:fld>
            <a:endParaRPr lang="en-US" altLang="zh-CN" sz="1400" dirty="0">
              <a:solidFill>
                <a:schemeClr val="tx1"/>
              </a:solidFill>
            </a:endParaRPr>
          </a:p>
        </p:txBody>
      </p:sp>
      <p:sp>
        <p:nvSpPr>
          <p:cNvPr id="25" name="文本框 24">
            <a:extLst>
              <a:ext uri="{FF2B5EF4-FFF2-40B4-BE49-F238E27FC236}">
                <a16:creationId xmlns:a16="http://schemas.microsoft.com/office/drawing/2014/main" id="{E290A168-0D55-47EA-B93E-220B5565A8CC}"/>
              </a:ext>
            </a:extLst>
          </p:cNvPr>
          <p:cNvSpPr txBox="1"/>
          <p:nvPr/>
        </p:nvSpPr>
        <p:spPr>
          <a:xfrm>
            <a:off x="0" y="67518"/>
            <a:ext cx="2604656" cy="461665"/>
          </a:xfrm>
          <a:prstGeom prst="rect">
            <a:avLst/>
          </a:prstGeom>
          <a:solidFill>
            <a:schemeClr val="bg2">
              <a:lumMod val="50000"/>
            </a:schemeClr>
          </a:solidFill>
          <a:ln>
            <a:noFill/>
          </a:ln>
        </p:spPr>
        <p:txBody>
          <a:bodyPr wrap="square" rtlCol="0">
            <a:spAutoFit/>
          </a:bodyPr>
          <a:lstStyle/>
          <a:p>
            <a:r>
              <a:rPr lang="en-US" altLang="zh-CN" sz="2400" b="1" dirty="0">
                <a:solidFill>
                  <a:schemeClr val="bg1"/>
                </a:solidFill>
                <a:latin typeface="Times New Roman" panose="02020603050405020304" pitchFamily="18" charset="0"/>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01 </a:t>
            </a:r>
            <a:r>
              <a:rPr lang="zh-CN" altLang="en-US" sz="2000" b="1" dirty="0">
                <a:solidFill>
                  <a:schemeClr val="bg1"/>
                </a:solidFill>
                <a:latin typeface="Times New Roman" panose="02020603050405020304" pitchFamily="18" charset="0"/>
                <a:ea typeface="微软雅黑" panose="020B0503020204020204" pitchFamily="34" charset="-122"/>
              </a:rPr>
              <a:t>论文阅读与理解</a:t>
            </a:r>
            <a:endParaRPr lang="en-US" altLang="zh-CN" sz="2000" b="1" dirty="0">
              <a:solidFill>
                <a:schemeClr val="bg1"/>
              </a:solidFill>
              <a:latin typeface="Times New Roman" panose="02020603050405020304" pitchFamily="18" charset="0"/>
              <a:ea typeface="微软雅黑" panose="020B0503020204020204" pitchFamily="34" charset="-122"/>
            </a:endParaRPr>
          </a:p>
        </p:txBody>
      </p:sp>
      <p:sp>
        <p:nvSpPr>
          <p:cNvPr id="9" name="文本框 8">
            <a:extLst>
              <a:ext uri="{FF2B5EF4-FFF2-40B4-BE49-F238E27FC236}">
                <a16:creationId xmlns:a16="http://schemas.microsoft.com/office/drawing/2014/main" id="{0B5A01F1-4004-486A-803D-E20518FE4810}"/>
              </a:ext>
            </a:extLst>
          </p:cNvPr>
          <p:cNvSpPr txBox="1"/>
          <p:nvPr/>
        </p:nvSpPr>
        <p:spPr>
          <a:xfrm>
            <a:off x="320511" y="1656922"/>
            <a:ext cx="6590718" cy="523220"/>
          </a:xfrm>
          <a:prstGeom prst="rect">
            <a:avLst/>
          </a:prstGeom>
          <a:noFill/>
        </p:spPr>
        <p:txBody>
          <a:bodyPr wrap="square">
            <a:spAutoFit/>
          </a:bodyPr>
          <a:lstStyle/>
          <a:p>
            <a:pPr marL="285750" indent="-285750" algn="just">
              <a:buFont typeface="Wingdings" panose="05000000000000000000" pitchFamily="2" charset="2"/>
              <a:buChar char="Ø"/>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个卫星组成的下行网络，它们均匀地分布在地球上，在一个半径为</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1400" dirty="0" err="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1400" baseline="-25000" dirty="0" err="1">
                <a:latin typeface="Times New Roman" panose="02020603050405020304" pitchFamily="18" charset="0"/>
                <a:ea typeface="微软雅黑" panose="020B0503020204020204" pitchFamily="34" charset="-122"/>
                <a:cs typeface="Times New Roman" panose="02020603050405020304" pitchFamily="18" charset="0"/>
              </a:rPr>
              <a:t>min</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的球体上形成一个</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BPP</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 r⊕</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为地球半径，用户终端位于地球表面。</a:t>
            </a:r>
          </a:p>
        </p:txBody>
      </p:sp>
      <p:pic>
        <p:nvPicPr>
          <p:cNvPr id="5" name="图片 4">
            <a:extLst>
              <a:ext uri="{FF2B5EF4-FFF2-40B4-BE49-F238E27FC236}">
                <a16:creationId xmlns:a16="http://schemas.microsoft.com/office/drawing/2014/main" id="{CA5D56C7-2824-4488-B0C1-466DFBA4FEA3}"/>
              </a:ext>
            </a:extLst>
          </p:cNvPr>
          <p:cNvPicPr>
            <a:picLocks noChangeAspect="1"/>
          </p:cNvPicPr>
          <p:nvPr/>
        </p:nvPicPr>
        <p:blipFill>
          <a:blip r:embed="rId4"/>
          <a:stretch>
            <a:fillRect/>
          </a:stretch>
        </p:blipFill>
        <p:spPr>
          <a:xfrm>
            <a:off x="7136304" y="1337329"/>
            <a:ext cx="3961811" cy="2733650"/>
          </a:xfrm>
          <a:prstGeom prst="rect">
            <a:avLst/>
          </a:prstGeom>
        </p:spPr>
      </p:pic>
      <p:sp>
        <p:nvSpPr>
          <p:cNvPr id="13" name="文本框 12">
            <a:extLst>
              <a:ext uri="{FF2B5EF4-FFF2-40B4-BE49-F238E27FC236}">
                <a16:creationId xmlns:a16="http://schemas.microsoft.com/office/drawing/2014/main" id="{FF0C7F57-C077-42E1-9123-01945DA47F71}"/>
              </a:ext>
            </a:extLst>
          </p:cNvPr>
          <p:cNvSpPr txBox="1"/>
          <p:nvPr/>
        </p:nvSpPr>
        <p:spPr>
          <a:xfrm>
            <a:off x="320511" y="2241920"/>
            <a:ext cx="6094428" cy="307777"/>
          </a:xfrm>
          <a:prstGeom prst="rect">
            <a:avLst/>
          </a:prstGeom>
          <a:noFill/>
        </p:spPr>
        <p:txBody>
          <a:bodyPr wrap="square">
            <a:spAutoFit/>
          </a:bodyPr>
          <a:lstStyle/>
          <a:p>
            <a:pPr marL="285750" indent="-285750" algn="just">
              <a:buFont typeface="Wingdings" panose="05000000000000000000" pitchFamily="2" charset="2"/>
              <a:buChar char="Ø"/>
            </a:pPr>
            <a:r>
              <a:rPr lang="en-US" altLang="zh-CN" sz="1400" dirty="0" err="1">
                <a:latin typeface="Times New Roman" panose="02020603050405020304" pitchFamily="18" charset="0"/>
                <a:ea typeface="微软雅黑" panose="020B0503020204020204" pitchFamily="34" charset="-122"/>
              </a:rPr>
              <a:t>r</a:t>
            </a:r>
            <a:r>
              <a:rPr lang="en-US" altLang="zh-CN" sz="1400" baseline="-25000" dirty="0" err="1">
                <a:latin typeface="Times New Roman" panose="02020603050405020304" pitchFamily="18" charset="0"/>
                <a:ea typeface="微软雅黑" panose="020B0503020204020204" pitchFamily="34" charset="-122"/>
              </a:rPr>
              <a:t>min</a:t>
            </a:r>
            <a:r>
              <a:rPr lang="zh-CN" altLang="en-US" sz="1400" dirty="0">
                <a:latin typeface="Times New Roman" panose="02020603050405020304" pitchFamily="18" charset="0"/>
                <a:ea typeface="微软雅黑" panose="020B0503020204020204" pitchFamily="34" charset="-122"/>
              </a:rPr>
              <a:t>也指定了从卫星到用户的最小可能距离，即卫星在用户正上方时</a:t>
            </a:r>
          </a:p>
        </p:txBody>
      </p:sp>
      <p:sp>
        <p:nvSpPr>
          <p:cNvPr id="15" name="文本框 14">
            <a:extLst>
              <a:ext uri="{FF2B5EF4-FFF2-40B4-BE49-F238E27FC236}">
                <a16:creationId xmlns:a16="http://schemas.microsoft.com/office/drawing/2014/main" id="{78638550-1A88-47DE-AC92-19EE66B3A4DC}"/>
              </a:ext>
            </a:extLst>
          </p:cNvPr>
          <p:cNvSpPr txBox="1"/>
          <p:nvPr/>
        </p:nvSpPr>
        <p:spPr>
          <a:xfrm>
            <a:off x="320511" y="2648291"/>
            <a:ext cx="6094428" cy="307777"/>
          </a:xfrm>
          <a:prstGeom prst="rect">
            <a:avLst/>
          </a:prstGeom>
          <a:noFill/>
        </p:spPr>
        <p:txBody>
          <a:bodyPr wrap="square">
            <a:spAutoFit/>
          </a:bodyPr>
          <a:lstStyle/>
          <a:p>
            <a:pPr marL="285750" indent="-285750" algn="just">
              <a:buFont typeface="Wingdings" panose="05000000000000000000" pitchFamily="2" charset="2"/>
              <a:buChar char="Ø"/>
            </a:pPr>
            <a:r>
              <a:rPr lang="zh-CN" altLang="en-US" sz="1400" dirty="0">
                <a:latin typeface="Times New Roman" panose="02020603050405020304" pitchFamily="18" charset="0"/>
                <a:ea typeface="微软雅黑" panose="020B0503020204020204" pitchFamily="34" charset="-122"/>
              </a:rPr>
              <a:t>假设无线传输从所有且仅从地平线以上的卫星向用户传播。</a:t>
            </a:r>
          </a:p>
        </p:txBody>
      </p:sp>
      <p:sp>
        <p:nvSpPr>
          <p:cNvPr id="17" name="文本框 16">
            <a:extLst>
              <a:ext uri="{FF2B5EF4-FFF2-40B4-BE49-F238E27FC236}">
                <a16:creationId xmlns:a16="http://schemas.microsoft.com/office/drawing/2014/main" id="{A3F54BD3-C0A4-4179-BC76-8898B083E0C2}"/>
              </a:ext>
            </a:extLst>
          </p:cNvPr>
          <p:cNvSpPr txBox="1"/>
          <p:nvPr/>
        </p:nvSpPr>
        <p:spPr>
          <a:xfrm>
            <a:off x="320511" y="3063802"/>
            <a:ext cx="6815793" cy="307777"/>
          </a:xfrm>
          <a:prstGeom prst="rect">
            <a:avLst/>
          </a:prstGeom>
          <a:noFill/>
        </p:spPr>
        <p:txBody>
          <a:bodyPr wrap="square">
            <a:spAutoFit/>
          </a:bodyPr>
          <a:lstStyle/>
          <a:p>
            <a:pPr marL="285750" indent="-285750" algn="just">
              <a:buFont typeface="Wingdings" panose="05000000000000000000" pitchFamily="2" charset="2"/>
              <a:buChar char="Ø"/>
            </a:pPr>
            <a:r>
              <a:rPr lang="zh-CN" altLang="en-US" sz="1400" dirty="0">
                <a:latin typeface="Times New Roman" panose="02020603050405020304" pitchFamily="18" charset="0"/>
                <a:ea typeface="微软雅黑" panose="020B0503020204020204" pitchFamily="34" charset="-122"/>
              </a:rPr>
              <a:t>卫星对用户的网络服务有任何影响的最大可能距离为</a:t>
            </a:r>
            <a:r>
              <a:rPr lang="en-US" altLang="zh-CN" sz="1400" dirty="0" err="1">
                <a:latin typeface="Times New Roman" panose="02020603050405020304" pitchFamily="18" charset="0"/>
                <a:ea typeface="微软雅黑" panose="020B0503020204020204" pitchFamily="34" charset="-122"/>
              </a:rPr>
              <a:t>r</a:t>
            </a:r>
            <a:r>
              <a:rPr lang="en-US" altLang="zh-CN" sz="1400" baseline="-25000" dirty="0" err="1">
                <a:latin typeface="Times New Roman" panose="02020603050405020304" pitchFamily="18" charset="0"/>
                <a:ea typeface="微软雅黑" panose="020B0503020204020204" pitchFamily="34" charset="-122"/>
              </a:rPr>
              <a:t>max</a:t>
            </a:r>
            <a:r>
              <a:rPr lang="zh-CN" altLang="en-US" sz="1400" dirty="0">
                <a:latin typeface="Times New Roman" panose="02020603050405020304" pitchFamily="18" charset="0"/>
                <a:ea typeface="微软雅黑" panose="020B0503020204020204" pitchFamily="34" charset="-122"/>
              </a:rPr>
              <a:t>，即当卫星在地平线上。</a:t>
            </a:r>
          </a:p>
        </p:txBody>
      </p:sp>
      <p:sp>
        <p:nvSpPr>
          <p:cNvPr id="20" name="文本框 19">
            <a:extLst>
              <a:ext uri="{FF2B5EF4-FFF2-40B4-BE49-F238E27FC236}">
                <a16:creationId xmlns:a16="http://schemas.microsoft.com/office/drawing/2014/main" id="{0AF82D89-4B88-4EA8-BB87-C80D576EEFF9}"/>
              </a:ext>
            </a:extLst>
          </p:cNvPr>
          <p:cNvSpPr txBox="1"/>
          <p:nvPr/>
        </p:nvSpPr>
        <p:spPr>
          <a:xfrm>
            <a:off x="320511" y="3500763"/>
            <a:ext cx="6094428" cy="523220"/>
          </a:xfrm>
          <a:prstGeom prst="rect">
            <a:avLst/>
          </a:prstGeom>
          <a:noFill/>
        </p:spPr>
        <p:txBody>
          <a:bodyPr wrap="square">
            <a:spAutoFit/>
          </a:bodyPr>
          <a:lstStyle/>
          <a:p>
            <a:pPr marL="285750" indent="-285750" algn="just">
              <a:buFont typeface="Wingdings" panose="05000000000000000000" pitchFamily="2" charset="2"/>
              <a:buChar char="Ø"/>
            </a:pPr>
            <a:r>
              <a:rPr lang="zh-CN" altLang="en-US" sz="1400" dirty="0">
                <a:latin typeface="Times New Roman" panose="02020603050405020304" pitchFamily="18" charset="0"/>
                <a:ea typeface="微软雅黑" panose="020B0503020204020204" pitchFamily="34" charset="-122"/>
              </a:rPr>
              <a:t>每个用户都与最近的卫星（服务卫星）相关联，形成卫星覆盖区域的球面</a:t>
            </a:r>
            <a:r>
              <a:rPr lang="en-US" altLang="zh-CN" sz="1400" dirty="0">
                <a:latin typeface="Times New Roman" panose="02020603050405020304" pitchFamily="18" charset="0"/>
                <a:ea typeface="微软雅黑" panose="020B0503020204020204" pitchFamily="34" charset="-122"/>
              </a:rPr>
              <a:t>Voronoi</a:t>
            </a:r>
            <a:r>
              <a:rPr lang="zh-CN" altLang="en-US" sz="1400" dirty="0">
                <a:latin typeface="Times New Roman" panose="02020603050405020304" pitchFamily="18" charset="0"/>
                <a:ea typeface="微软雅黑" panose="020B0503020204020204" pitchFamily="34" charset="-122"/>
              </a:rPr>
              <a:t>镶嵌</a:t>
            </a:r>
          </a:p>
        </p:txBody>
      </p:sp>
      <p:sp>
        <p:nvSpPr>
          <p:cNvPr id="22" name="文本框 21">
            <a:extLst>
              <a:ext uri="{FF2B5EF4-FFF2-40B4-BE49-F238E27FC236}">
                <a16:creationId xmlns:a16="http://schemas.microsoft.com/office/drawing/2014/main" id="{59406B5D-DF12-48A3-B664-1F3C2BC04979}"/>
              </a:ext>
            </a:extLst>
          </p:cNvPr>
          <p:cNvSpPr txBox="1"/>
          <p:nvPr/>
        </p:nvSpPr>
        <p:spPr>
          <a:xfrm>
            <a:off x="320511" y="4106719"/>
            <a:ext cx="5864466" cy="738664"/>
          </a:xfrm>
          <a:prstGeom prst="rect">
            <a:avLst/>
          </a:prstGeom>
          <a:noFill/>
        </p:spPr>
        <p:txBody>
          <a:bodyPr wrap="square">
            <a:spAutoFit/>
          </a:bodyPr>
          <a:lstStyle/>
          <a:p>
            <a:pPr marL="285750" indent="-285750" algn="just">
              <a:buFont typeface="Wingdings" panose="05000000000000000000" pitchFamily="2" charset="2"/>
              <a:buChar char="Ø"/>
            </a:pPr>
            <a:r>
              <a:rPr lang="zh-CN" altLang="en-US" sz="1400" dirty="0">
                <a:latin typeface="Times New Roman" panose="02020603050405020304" pitchFamily="18" charset="0"/>
                <a:ea typeface="微软雅黑" panose="020B0503020204020204" pitchFamily="34" charset="-122"/>
              </a:rPr>
              <a:t>假设只有</a:t>
            </a:r>
            <a:r>
              <a:rPr lang="en-US" altLang="zh-CN" sz="1400" dirty="0">
                <a:latin typeface="Times New Roman" panose="02020603050405020304" pitchFamily="18" charset="0"/>
                <a:ea typeface="微软雅黑" panose="020B0503020204020204" pitchFamily="34" charset="-122"/>
              </a:rPr>
              <a:t>K</a:t>
            </a:r>
            <a:r>
              <a:rPr lang="zh-CN" altLang="en-US" sz="1400" dirty="0">
                <a:latin typeface="Times New Roman" panose="02020603050405020304" pitchFamily="18" charset="0"/>
                <a:ea typeface="微软雅黑" panose="020B0503020204020204" pitchFamily="34" charset="-122"/>
              </a:rPr>
              <a:t>个，</a:t>
            </a:r>
            <a:r>
              <a:rPr lang="en-US" altLang="zh-CN" sz="1400" dirty="0">
                <a:latin typeface="Times New Roman" panose="02020603050405020304" pitchFamily="18" charset="0"/>
                <a:ea typeface="微软雅黑" panose="020B0503020204020204" pitchFamily="34" charset="-122"/>
              </a:rPr>
              <a:t>K≤N</a:t>
            </a:r>
            <a:r>
              <a:rPr lang="zh-CN" altLang="en-US" sz="1400" dirty="0">
                <a:latin typeface="Times New Roman" panose="02020603050405020304" pitchFamily="18" charset="0"/>
                <a:ea typeface="微软雅黑" panose="020B0503020204020204" pitchFamily="34" charset="-122"/>
              </a:rPr>
              <a:t>，正交频率信道，每个信道随机分配</a:t>
            </a:r>
            <a:r>
              <a:rPr lang="en-US" altLang="zh-CN" sz="1400" dirty="0">
                <a:latin typeface="Times New Roman" panose="02020603050405020304" pitchFamily="18" charset="0"/>
                <a:ea typeface="微软雅黑" panose="020B0503020204020204" pitchFamily="34" charset="-122"/>
              </a:rPr>
              <a:t>N/K</a:t>
            </a:r>
            <a:r>
              <a:rPr lang="zh-CN" altLang="en-US" sz="1400" dirty="0">
                <a:latin typeface="Times New Roman" panose="02020603050405020304" pitchFamily="18" charset="0"/>
                <a:ea typeface="微软雅黑" panose="020B0503020204020204" pitchFamily="34" charset="-122"/>
              </a:rPr>
              <a:t>卫星子集，</a:t>
            </a:r>
            <a:r>
              <a:rPr lang="zh-CN" altLang="en-US" sz="1400" dirty="0">
                <a:solidFill>
                  <a:srgbClr val="FF0000"/>
                </a:solidFill>
                <a:latin typeface="Times New Roman" panose="02020603050405020304" pitchFamily="18" charset="0"/>
                <a:ea typeface="微软雅黑" panose="020B0503020204020204" pitchFamily="34" charset="-122"/>
              </a:rPr>
              <a:t>确保星座中最近的卫星使用分配给用户的信道</a:t>
            </a:r>
            <a:r>
              <a:rPr lang="zh-CN" altLang="en-US" sz="1400" dirty="0">
                <a:latin typeface="Times New Roman" panose="02020603050405020304" pitchFamily="18" charset="0"/>
                <a:ea typeface="微软雅黑" panose="020B0503020204020204" pitchFamily="34" charset="-122"/>
              </a:rPr>
              <a:t>。其他卫星可能会对用户造成同频干扰。</a:t>
            </a:r>
          </a:p>
        </p:txBody>
      </p:sp>
      <p:sp>
        <p:nvSpPr>
          <p:cNvPr id="23" name="文本框 22">
            <a:extLst>
              <a:ext uri="{FF2B5EF4-FFF2-40B4-BE49-F238E27FC236}">
                <a16:creationId xmlns:a16="http://schemas.microsoft.com/office/drawing/2014/main" id="{93FC51BA-863F-4B12-9F82-9AE64BF27F0F}"/>
              </a:ext>
            </a:extLst>
          </p:cNvPr>
          <p:cNvSpPr txBox="1"/>
          <p:nvPr/>
        </p:nvSpPr>
        <p:spPr>
          <a:xfrm>
            <a:off x="320511" y="4928119"/>
            <a:ext cx="5775488" cy="523220"/>
          </a:xfrm>
          <a:prstGeom prst="rect">
            <a:avLst/>
          </a:prstGeom>
          <a:noFill/>
        </p:spPr>
        <p:txBody>
          <a:bodyPr wrap="square">
            <a:spAutoFit/>
          </a:bodyPr>
          <a:lstStyle/>
          <a:p>
            <a:pPr marL="285750" indent="-285750" algn="just">
              <a:buFont typeface="Wingdings" panose="05000000000000000000" pitchFamily="2" charset="2"/>
              <a:buChar char="Ø"/>
            </a:pPr>
            <a:r>
              <a:rPr lang="zh-CN" altLang="en-US" sz="1400" dirty="0">
                <a:latin typeface="Times New Roman" panose="02020603050405020304" pitchFamily="18" charset="0"/>
                <a:ea typeface="微软雅黑" panose="020B0503020204020204" pitchFamily="34" charset="-122"/>
              </a:rPr>
              <a:t>在同一信道上的所有其他卫星，除了服务卫星，每当它们在地平线以上时，都会对用户的接收造成干扰。</a:t>
            </a:r>
          </a:p>
        </p:txBody>
      </p:sp>
      <p:pic>
        <p:nvPicPr>
          <p:cNvPr id="24" name="图片 23">
            <a:extLst>
              <a:ext uri="{FF2B5EF4-FFF2-40B4-BE49-F238E27FC236}">
                <a16:creationId xmlns:a16="http://schemas.microsoft.com/office/drawing/2014/main" id="{73CB02F2-ED5B-497A-928D-54DBCF98C84A}"/>
              </a:ext>
            </a:extLst>
          </p:cNvPr>
          <p:cNvPicPr>
            <a:picLocks noChangeAspect="1"/>
          </p:cNvPicPr>
          <p:nvPr/>
        </p:nvPicPr>
        <p:blipFill rotWithShape="1">
          <a:blip r:embed="rId5"/>
          <a:srcRect t="1976"/>
          <a:stretch/>
        </p:blipFill>
        <p:spPr>
          <a:xfrm>
            <a:off x="6184977" y="4223977"/>
            <a:ext cx="5864466" cy="1844555"/>
          </a:xfrm>
          <a:prstGeom prst="rect">
            <a:avLst/>
          </a:prstGeom>
        </p:spPr>
      </p:pic>
    </p:spTree>
    <p:custDataLst>
      <p:tags r:id="rId1"/>
    </p:custDataLst>
    <p:extLst>
      <p:ext uri="{BB962C8B-B14F-4D97-AF65-F5344CB8AC3E}">
        <p14:creationId xmlns:p14="http://schemas.microsoft.com/office/powerpoint/2010/main" val="298754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8" name="直接连接符 17"/>
          <p:cNvCxnSpPr>
            <a:cxnSpLocks/>
          </p:cNvCxnSpPr>
          <p:nvPr/>
        </p:nvCxnSpPr>
        <p:spPr>
          <a:xfrm>
            <a:off x="0" y="567779"/>
            <a:ext cx="2733964"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9" name="矩形 18"/>
          <p:cNvSpPr/>
          <p:nvPr/>
        </p:nvSpPr>
        <p:spPr>
          <a:xfrm>
            <a:off x="483666" y="850450"/>
            <a:ext cx="1678665"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1.2 </a:t>
            </a:r>
            <a:r>
              <a:rPr lang="zh-CN" altLang="en-US" sz="2000" b="1" dirty="0">
                <a:latin typeface="微软雅黑" panose="020B0503020204020204" pitchFamily="34" charset="-122"/>
                <a:ea typeface="微软雅黑" panose="020B0503020204020204" pitchFamily="34" charset="-122"/>
              </a:rPr>
              <a:t>系统模型</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8680704" y="6135702"/>
            <a:ext cx="2743200" cy="365125"/>
          </a:xfrm>
        </p:spPr>
        <p:txBody>
          <a:bodyPr/>
          <a:lstStyle/>
          <a:p>
            <a:fld id="{4FAB73BC-B049-4115-A692-8D63A059BFB8}" type="slidenum">
              <a:rPr lang="en-US" altLang="zh-CN" sz="1400">
                <a:solidFill>
                  <a:schemeClr val="tx1"/>
                </a:solidFill>
              </a:rPr>
              <a:t>6</a:t>
            </a:fld>
            <a:endParaRPr lang="en-US" altLang="zh-CN" sz="1400" dirty="0">
              <a:solidFill>
                <a:schemeClr val="tx1"/>
              </a:solidFill>
            </a:endParaRPr>
          </a:p>
        </p:txBody>
      </p:sp>
      <p:sp>
        <p:nvSpPr>
          <p:cNvPr id="25" name="文本框 24">
            <a:extLst>
              <a:ext uri="{FF2B5EF4-FFF2-40B4-BE49-F238E27FC236}">
                <a16:creationId xmlns:a16="http://schemas.microsoft.com/office/drawing/2014/main" id="{E290A168-0D55-47EA-B93E-220B5565A8CC}"/>
              </a:ext>
            </a:extLst>
          </p:cNvPr>
          <p:cNvSpPr txBox="1"/>
          <p:nvPr/>
        </p:nvSpPr>
        <p:spPr>
          <a:xfrm>
            <a:off x="0" y="67518"/>
            <a:ext cx="2604656" cy="461665"/>
          </a:xfrm>
          <a:prstGeom prst="rect">
            <a:avLst/>
          </a:prstGeom>
          <a:solidFill>
            <a:schemeClr val="bg2">
              <a:lumMod val="50000"/>
            </a:schemeClr>
          </a:solidFill>
          <a:ln>
            <a:noFill/>
          </a:ln>
        </p:spPr>
        <p:txBody>
          <a:bodyPr wrap="square" rtlCol="0">
            <a:spAutoFit/>
          </a:bodyPr>
          <a:lstStyle/>
          <a:p>
            <a:r>
              <a:rPr lang="en-US" altLang="zh-CN" sz="2400" b="1" dirty="0">
                <a:solidFill>
                  <a:schemeClr val="bg1"/>
                </a:solidFill>
                <a:latin typeface="Times New Roman" panose="02020603050405020304" pitchFamily="18" charset="0"/>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01 </a:t>
            </a:r>
            <a:r>
              <a:rPr lang="zh-CN" altLang="en-US" sz="2000" b="1" dirty="0">
                <a:solidFill>
                  <a:schemeClr val="bg1"/>
                </a:solidFill>
                <a:latin typeface="Times New Roman" panose="02020603050405020304" pitchFamily="18" charset="0"/>
                <a:ea typeface="微软雅黑" panose="020B0503020204020204" pitchFamily="34" charset="-122"/>
              </a:rPr>
              <a:t>论文阅读与理解</a:t>
            </a:r>
            <a:endParaRPr lang="en-US" altLang="zh-CN" sz="2000" b="1" dirty="0">
              <a:solidFill>
                <a:schemeClr val="bg1"/>
              </a:solidFill>
              <a:latin typeface="Times New Roman" panose="02020603050405020304" pitchFamily="18" charset="0"/>
              <a:ea typeface="微软雅黑" panose="020B0503020204020204" pitchFamily="34" charset="-122"/>
            </a:endParaRPr>
          </a:p>
        </p:txBody>
      </p:sp>
      <p:sp>
        <p:nvSpPr>
          <p:cNvPr id="16" name="文本框 15">
            <a:extLst>
              <a:ext uri="{FF2B5EF4-FFF2-40B4-BE49-F238E27FC236}">
                <a16:creationId xmlns:a16="http://schemas.microsoft.com/office/drawing/2014/main" id="{7F12F6E7-5B68-4D49-811F-7E811CED1816}"/>
              </a:ext>
            </a:extLst>
          </p:cNvPr>
          <p:cNvSpPr txBox="1"/>
          <p:nvPr/>
        </p:nvSpPr>
        <p:spPr>
          <a:xfrm>
            <a:off x="388668" y="1343721"/>
            <a:ext cx="6094428" cy="2693045"/>
          </a:xfrm>
          <a:prstGeom prst="rect">
            <a:avLst/>
          </a:prstGeom>
          <a:noFill/>
        </p:spPr>
        <p:txBody>
          <a:bodyPr wrap="square">
            <a:spAutoFit/>
          </a:bodyPr>
          <a:lstStyle/>
          <a:p>
            <a:pPr marL="285750" indent="-285750">
              <a:buFont typeface="Wingdings" panose="05000000000000000000" pitchFamily="2" charset="2"/>
              <a:buChar char="Ø"/>
            </a:pPr>
            <a:r>
              <a:rPr lang="zh-CN" altLang="en-US" sz="1300" dirty="0">
                <a:latin typeface="微软雅黑" panose="020B0503020204020204" pitchFamily="34" charset="-122"/>
                <a:ea typeface="微软雅黑" panose="020B0503020204020204" pitchFamily="34" charset="-122"/>
              </a:rPr>
              <a:t>假定每颗卫星都可能装备有一个定向天线，它的主瓣向地球中心辐射。</a:t>
            </a:r>
            <a:endParaRPr lang="en-US" altLang="zh-CN" sz="13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13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300" dirty="0">
                <a:latin typeface="微软雅黑" panose="020B0503020204020204" pitchFamily="34" charset="-122"/>
                <a:ea typeface="微软雅黑" panose="020B0503020204020204" pitchFamily="34" charset="-122"/>
              </a:rPr>
              <a:t>从服务卫星上看，一些功率较高的瓣</a:t>
            </a:r>
            <a:r>
              <a:rPr lang="en-US" altLang="zh-CN" sz="1300" dirty="0">
                <a:latin typeface="微软雅黑" panose="020B0503020204020204" pitchFamily="34" charset="-122"/>
                <a:ea typeface="微软雅黑" panose="020B0503020204020204" pitchFamily="34" charset="-122"/>
              </a:rPr>
              <a:t>(</a:t>
            </a:r>
            <a:r>
              <a:rPr lang="zh-CN" altLang="en-US" sz="1300" dirty="0">
                <a:latin typeface="微软雅黑" panose="020B0503020204020204" pitchFamily="34" charset="-122"/>
                <a:ea typeface="微软雅黑" panose="020B0503020204020204" pitchFamily="34" charset="-122"/>
              </a:rPr>
              <a:t>但不一定是主瓣</a:t>
            </a:r>
            <a:r>
              <a:rPr lang="en-US" altLang="zh-CN" sz="1300" dirty="0">
                <a:latin typeface="微软雅黑" panose="020B0503020204020204" pitchFamily="34" charset="-122"/>
                <a:ea typeface="微软雅黑" panose="020B0503020204020204" pitchFamily="34" charset="-122"/>
              </a:rPr>
              <a:t>)</a:t>
            </a:r>
            <a:r>
              <a:rPr lang="zh-CN" altLang="en-US" sz="1300" dirty="0">
                <a:latin typeface="微软雅黑" panose="020B0503020204020204" pitchFamily="34" charset="-122"/>
                <a:ea typeface="微软雅黑" panose="020B0503020204020204" pitchFamily="34" charset="-122"/>
              </a:rPr>
              <a:t>很可能指向用户，而功率较低的瓣则从干扰卫星向用户辐射。</a:t>
            </a:r>
            <a:endParaRPr lang="en-US" altLang="zh-CN" sz="13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13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300" dirty="0">
                <a:latin typeface="微软雅黑" panose="020B0503020204020204" pitchFamily="34" charset="-122"/>
                <a:ea typeface="微软雅黑" panose="020B0503020204020204" pitchFamily="34" charset="-122"/>
              </a:rPr>
              <a:t>为了估计直接传播的影响</a:t>
            </a:r>
            <a:r>
              <a:rPr lang="en-US" altLang="zh-CN" sz="1300" dirty="0">
                <a:latin typeface="微软雅黑" panose="020B0503020204020204" pitchFamily="34" charset="-122"/>
                <a:ea typeface="微软雅黑" panose="020B0503020204020204" pitchFamily="34" charset="-122"/>
              </a:rPr>
              <a:t>,</a:t>
            </a:r>
            <a:r>
              <a:rPr lang="zh-CN" altLang="en-US" sz="1300" dirty="0">
                <a:latin typeface="微软雅黑" panose="020B0503020204020204" pitchFamily="34" charset="-122"/>
                <a:ea typeface="微软雅黑" panose="020B0503020204020204" pitchFamily="34" charset="-122"/>
              </a:rPr>
              <a:t>我们为服务设置不同的功率服务和干扰卫星</a:t>
            </a:r>
            <a:r>
              <a:rPr lang="en-US" altLang="zh-CN" sz="1300" dirty="0" err="1">
                <a:latin typeface="微软雅黑" panose="020B0503020204020204" pitchFamily="34" charset="-122"/>
                <a:ea typeface="微软雅黑" panose="020B0503020204020204" pitchFamily="34" charset="-122"/>
              </a:rPr>
              <a:t>ps</a:t>
            </a:r>
            <a:r>
              <a:rPr lang="zh-CN" altLang="en-US" sz="1300" dirty="0">
                <a:latin typeface="微软雅黑" panose="020B0503020204020204" pitchFamily="34" charset="-122"/>
                <a:ea typeface="微软雅黑" panose="020B0503020204020204" pitchFamily="34" charset="-122"/>
              </a:rPr>
              <a:t>和</a:t>
            </a:r>
            <a:r>
              <a:rPr lang="en-US" altLang="zh-CN" sz="1300" dirty="0">
                <a:latin typeface="微软雅黑" panose="020B0503020204020204" pitchFamily="34" charset="-122"/>
                <a:ea typeface="微软雅黑" panose="020B0503020204020204" pitchFamily="34" charset="-122"/>
              </a:rPr>
              <a:t>pi</a:t>
            </a:r>
            <a:r>
              <a:rPr lang="zh-CN" altLang="en-US" sz="1300" dirty="0">
                <a:latin typeface="微软雅黑" panose="020B0503020204020204" pitchFamily="34" charset="-122"/>
                <a:ea typeface="微软雅黑" panose="020B0503020204020204" pitchFamily="34" charset="-122"/>
              </a:rPr>
              <a:t>，</a:t>
            </a:r>
            <a:r>
              <a:rPr lang="en-US" altLang="zh-CN" sz="1300" dirty="0" err="1">
                <a:latin typeface="微软雅黑" panose="020B0503020204020204" pitchFamily="34" charset="-122"/>
                <a:ea typeface="微软雅黑" panose="020B0503020204020204" pitchFamily="34" charset="-122"/>
              </a:rPr>
              <a:t>p</a:t>
            </a:r>
            <a:r>
              <a:rPr lang="en-US" altLang="zh-CN" sz="1300" baseline="-25000" dirty="0" err="1">
                <a:latin typeface="微软雅黑" panose="020B0503020204020204" pitchFamily="34" charset="-122"/>
                <a:ea typeface="微软雅黑" panose="020B0503020204020204" pitchFamily="34" charset="-122"/>
              </a:rPr>
              <a:t>s</a:t>
            </a:r>
            <a:r>
              <a:rPr lang="en-US" altLang="zh-CN" sz="1300" dirty="0">
                <a:latin typeface="微软雅黑" panose="020B0503020204020204" pitchFamily="34" charset="-122"/>
                <a:ea typeface="微软雅黑" panose="020B0503020204020204" pitchFamily="34" charset="-122"/>
              </a:rPr>
              <a:t>&lt;p</a:t>
            </a:r>
            <a:r>
              <a:rPr lang="en-US" altLang="zh-CN" sz="1300" baseline="-25000" dirty="0">
                <a:latin typeface="微软雅黑" panose="020B0503020204020204" pitchFamily="34" charset="-122"/>
                <a:ea typeface="微软雅黑" panose="020B0503020204020204" pitchFamily="34" charset="-122"/>
              </a:rPr>
              <a:t>i</a:t>
            </a:r>
            <a:r>
              <a:rPr lang="zh-CN" altLang="en-US" sz="1300" baseline="-25000" dirty="0">
                <a:latin typeface="微软雅黑" panose="020B0503020204020204" pitchFamily="34" charset="-122"/>
                <a:ea typeface="微软雅黑" panose="020B0503020204020204" pitchFamily="34" charset="-122"/>
              </a:rPr>
              <a:t>。</a:t>
            </a:r>
            <a:endParaRPr lang="en-US" altLang="zh-CN" sz="1300" baseline="-250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13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300" dirty="0">
                <a:latin typeface="微软雅黑" panose="020B0503020204020204" pitchFamily="34" charset="-122"/>
                <a:ea typeface="微软雅黑" panose="020B0503020204020204" pitchFamily="34" charset="-122"/>
              </a:rPr>
              <a:t>如果用户位于服务卫星的波束宽度内，则来自该卫星的发射功率将具有主瓣功率电平。</a:t>
            </a:r>
            <a:endParaRPr lang="en-US" altLang="zh-CN" sz="13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13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300" dirty="0">
                <a:latin typeface="微软雅黑" panose="020B0503020204020204" pitchFamily="34" charset="-122"/>
                <a:ea typeface="微软雅黑" panose="020B0503020204020204" pitchFamily="34" charset="-122"/>
              </a:rPr>
              <a:t>考虑到来自服务卫星的主瓣发射功率和来自干扰卫星的最大副瓣发射功率，</a:t>
            </a:r>
            <a:r>
              <a:rPr lang="en-US" altLang="zh-CN" sz="1300" dirty="0" err="1">
                <a:latin typeface="微软雅黑" panose="020B0503020204020204" pitchFamily="34" charset="-122"/>
                <a:ea typeface="微软雅黑" panose="020B0503020204020204" pitchFamily="34" charset="-122"/>
              </a:rPr>
              <a:t>p</a:t>
            </a:r>
            <a:r>
              <a:rPr lang="en-US" altLang="zh-CN" sz="1300" baseline="-25000" dirty="0" err="1">
                <a:latin typeface="微软雅黑" panose="020B0503020204020204" pitchFamily="34" charset="-122"/>
                <a:ea typeface="微软雅黑" panose="020B0503020204020204" pitchFamily="34" charset="-122"/>
              </a:rPr>
              <a:t>s</a:t>
            </a:r>
            <a:r>
              <a:rPr lang="en-US" altLang="zh-CN" sz="1300" dirty="0">
                <a:latin typeface="微软雅黑" panose="020B0503020204020204" pitchFamily="34" charset="-122"/>
                <a:ea typeface="微软雅黑" panose="020B0503020204020204" pitchFamily="34" charset="-122"/>
              </a:rPr>
              <a:t>/p</a:t>
            </a:r>
            <a:r>
              <a:rPr lang="en-US" altLang="zh-CN" sz="1300" baseline="-25000" dirty="0">
                <a:latin typeface="微软雅黑" panose="020B0503020204020204" pitchFamily="34" charset="-122"/>
                <a:ea typeface="微软雅黑" panose="020B0503020204020204" pitchFamily="34" charset="-122"/>
              </a:rPr>
              <a:t>i</a:t>
            </a:r>
            <a:r>
              <a:rPr lang="zh-CN" altLang="en-US" sz="1300" dirty="0">
                <a:latin typeface="微软雅黑" panose="020B0503020204020204" pitchFamily="34" charset="-122"/>
                <a:ea typeface="微软雅黑" panose="020B0503020204020204" pitchFamily="34" charset="-122"/>
              </a:rPr>
              <a:t>对应于天线的副瓣电平。</a:t>
            </a:r>
          </a:p>
        </p:txBody>
      </p:sp>
      <p:sp>
        <p:nvSpPr>
          <p:cNvPr id="23" name="文本框 22">
            <a:extLst>
              <a:ext uri="{FF2B5EF4-FFF2-40B4-BE49-F238E27FC236}">
                <a16:creationId xmlns:a16="http://schemas.microsoft.com/office/drawing/2014/main" id="{904FDE15-B116-484D-9376-13A1570CC198}"/>
              </a:ext>
            </a:extLst>
          </p:cNvPr>
          <p:cNvSpPr txBox="1"/>
          <p:nvPr/>
        </p:nvSpPr>
        <p:spPr>
          <a:xfrm>
            <a:off x="408251" y="4530222"/>
            <a:ext cx="6094428" cy="1754326"/>
          </a:xfrm>
          <a:prstGeom prst="rect">
            <a:avLst/>
          </a:prstGeom>
          <a:noFill/>
        </p:spPr>
        <p:txBody>
          <a:bodyPr wrap="square">
            <a:spAutoFit/>
          </a:bodyPr>
          <a:lstStyle/>
          <a:p>
            <a:r>
              <a:rPr lang="zh-CN" altLang="en-US" dirty="0"/>
              <a:t>用户到服务卫星和其他卫星的距离用随机变量</a:t>
            </a:r>
            <a:r>
              <a:rPr lang="en-US" altLang="zh-CN" dirty="0"/>
              <a:t>r</a:t>
            </a:r>
            <a:r>
              <a:rPr lang="en-US" altLang="zh-CN" baseline="-25000" dirty="0"/>
              <a:t>0</a:t>
            </a:r>
            <a:r>
              <a:rPr lang="zh-CN" altLang="en-US" dirty="0"/>
              <a:t>和</a:t>
            </a:r>
            <a:r>
              <a:rPr lang="en-US" altLang="zh-CN" dirty="0"/>
              <a:t>R</a:t>
            </a:r>
            <a:r>
              <a:rPr lang="en-US" altLang="zh-CN" baseline="-25000" dirty="0"/>
              <a:t>n</a:t>
            </a:r>
            <a:r>
              <a:rPr lang="zh-CN" altLang="en-US" dirty="0"/>
              <a:t>表示，</a:t>
            </a:r>
            <a:r>
              <a:rPr lang="en-US" altLang="zh-CN" dirty="0"/>
              <a:t>n = 1,2</a:t>
            </a:r>
            <a:r>
              <a:rPr lang="zh-CN" altLang="en-US" dirty="0"/>
              <a:t>，</a:t>
            </a:r>
            <a:r>
              <a:rPr lang="en-US" altLang="zh-CN" dirty="0"/>
              <a:t>…</a:t>
            </a:r>
            <a:r>
              <a:rPr lang="zh-CN" altLang="en-US" dirty="0"/>
              <a:t>，</a:t>
            </a:r>
            <a:r>
              <a:rPr lang="en-US" altLang="zh-CN" dirty="0"/>
              <a:t>N−1, G</a:t>
            </a:r>
            <a:r>
              <a:rPr lang="en-US" altLang="zh-CN" baseline="-25000" dirty="0"/>
              <a:t>0</a:t>
            </a:r>
            <a:r>
              <a:rPr lang="zh-CN" altLang="en-US" dirty="0"/>
              <a:t>和</a:t>
            </a:r>
            <a:r>
              <a:rPr lang="en-US" altLang="zh-CN" dirty="0" err="1"/>
              <a:t>G</a:t>
            </a:r>
            <a:r>
              <a:rPr lang="en-US" altLang="zh-CN" baseline="-25000" dirty="0" err="1"/>
              <a:t>n</a:t>
            </a:r>
            <a:r>
              <a:rPr lang="zh-CN" altLang="en-US" dirty="0"/>
              <a:t>分别表示信道增益。</a:t>
            </a:r>
            <a:endParaRPr lang="en-US" altLang="zh-CN" dirty="0"/>
          </a:p>
          <a:p>
            <a:endParaRPr lang="en-US" altLang="zh-CN" dirty="0"/>
          </a:p>
          <a:p>
            <a:r>
              <a:rPr lang="zh-CN" altLang="en-US" dirty="0"/>
              <a:t>如果对于某些</a:t>
            </a:r>
            <a:r>
              <a:rPr lang="en-US" altLang="zh-CN" dirty="0"/>
              <a:t>R</a:t>
            </a:r>
            <a:r>
              <a:rPr lang="en-US" altLang="zh-CN" baseline="-25000" dirty="0"/>
              <a:t>n</a:t>
            </a:r>
            <a:r>
              <a:rPr lang="en-US" altLang="zh-CN" dirty="0"/>
              <a:t>&gt; </a:t>
            </a:r>
            <a:r>
              <a:rPr lang="en-US" altLang="zh-CN" dirty="0" err="1"/>
              <a:t>r</a:t>
            </a:r>
            <a:r>
              <a:rPr lang="en-US" altLang="zh-CN" baseline="-25000" dirty="0" err="1"/>
              <a:t>max</a:t>
            </a:r>
            <a:r>
              <a:rPr lang="zh-CN" altLang="en-US" dirty="0"/>
              <a:t>，即卫星在地平线下</a:t>
            </a:r>
            <a:r>
              <a:rPr lang="en-US" altLang="zh-CN" dirty="0" err="1"/>
              <a:t>G</a:t>
            </a:r>
            <a:r>
              <a:rPr lang="en-US" altLang="zh-CN" baseline="-25000" dirty="0" err="1"/>
              <a:t>n</a:t>
            </a:r>
            <a:r>
              <a:rPr lang="en-US" altLang="zh-CN" dirty="0"/>
              <a:t>= 0</a:t>
            </a:r>
            <a:r>
              <a:rPr lang="zh-CN" altLang="en-US" dirty="0"/>
              <a:t>；</a:t>
            </a:r>
            <a:endParaRPr lang="en-US" altLang="zh-CN" dirty="0"/>
          </a:p>
          <a:p>
            <a:endParaRPr lang="en-US" altLang="zh-CN" dirty="0"/>
          </a:p>
          <a:p>
            <a:r>
              <a:rPr lang="zh-CN" altLang="en-US" dirty="0"/>
              <a:t>当</a:t>
            </a:r>
            <a:r>
              <a:rPr lang="en-US" altLang="zh-CN" dirty="0"/>
              <a:t>NI&gt; 0</a:t>
            </a:r>
            <a:r>
              <a:rPr lang="zh-CN" altLang="en-US" dirty="0"/>
              <a:t>时</a:t>
            </a:r>
            <a:r>
              <a:rPr lang="en-US" altLang="zh-CN" dirty="0"/>
              <a:t>, </a:t>
            </a:r>
            <a:r>
              <a:rPr lang="zh-CN" altLang="en-US" dirty="0"/>
              <a:t>令</a:t>
            </a:r>
            <a:r>
              <a:rPr lang="en-US" altLang="zh-CN" dirty="0"/>
              <a:t>n=1, 2,…, N</a:t>
            </a:r>
            <a:r>
              <a:rPr lang="en-US" altLang="zh-CN" baseline="-25000" dirty="0"/>
              <a:t>i</a:t>
            </a:r>
            <a:r>
              <a:rPr lang="en-US" altLang="zh-CN" dirty="0"/>
              <a:t>, </a:t>
            </a:r>
            <a:r>
              <a:rPr lang="zh-CN" altLang="en-US" dirty="0"/>
              <a:t>且 </a:t>
            </a:r>
            <a:r>
              <a:rPr lang="en-US" altLang="zh-CN" dirty="0"/>
              <a:t>0≤NI≤N/K-1,</a:t>
            </a:r>
            <a:r>
              <a:rPr lang="en-US" altLang="zh-CN" dirty="0">
                <a:solidFill>
                  <a:srgbClr val="FF0000"/>
                </a:solidFill>
              </a:rPr>
              <a:t> </a:t>
            </a:r>
            <a:r>
              <a:rPr lang="zh-CN" altLang="en-US" dirty="0"/>
              <a:t>会造成同频干扰</a:t>
            </a:r>
            <a:endParaRPr lang="en-US" altLang="zh-CN" dirty="0">
              <a:solidFill>
                <a:srgbClr val="FF0000"/>
              </a:solidFill>
            </a:endParaRPr>
          </a:p>
        </p:txBody>
      </p:sp>
      <p:sp>
        <p:nvSpPr>
          <p:cNvPr id="5" name="矩形 4">
            <a:extLst>
              <a:ext uri="{FF2B5EF4-FFF2-40B4-BE49-F238E27FC236}">
                <a16:creationId xmlns:a16="http://schemas.microsoft.com/office/drawing/2014/main" id="{58B9FBB2-496C-49B0-866F-20F17D272DDB}"/>
              </a:ext>
            </a:extLst>
          </p:cNvPr>
          <p:cNvSpPr/>
          <p:nvPr/>
        </p:nvSpPr>
        <p:spPr>
          <a:xfrm>
            <a:off x="388668" y="1341279"/>
            <a:ext cx="6094428" cy="2771022"/>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00CF32CF-D130-4AAB-B1EE-6E47733F5246}"/>
              </a:ext>
            </a:extLst>
          </p:cNvPr>
          <p:cNvSpPr/>
          <p:nvPr/>
        </p:nvSpPr>
        <p:spPr>
          <a:xfrm>
            <a:off x="388668" y="4530221"/>
            <a:ext cx="6094428" cy="1820360"/>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E5E7F65-B64F-4D37-8109-8EF55473D9FA}"/>
              </a:ext>
            </a:extLst>
          </p:cNvPr>
          <p:cNvSpPr txBox="1"/>
          <p:nvPr/>
        </p:nvSpPr>
        <p:spPr>
          <a:xfrm>
            <a:off x="6645897" y="1292521"/>
            <a:ext cx="910827"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t>SINR</a:t>
            </a:r>
            <a:endParaRPr lang="zh-CN" altLang="en-US" dirty="0"/>
          </a:p>
        </p:txBody>
      </p:sp>
      <p:pic>
        <p:nvPicPr>
          <p:cNvPr id="10" name="图片 9">
            <a:extLst>
              <a:ext uri="{FF2B5EF4-FFF2-40B4-BE49-F238E27FC236}">
                <a16:creationId xmlns:a16="http://schemas.microsoft.com/office/drawing/2014/main" id="{EE1BECAF-8C08-486A-99A5-9322679FF252}"/>
              </a:ext>
            </a:extLst>
          </p:cNvPr>
          <p:cNvPicPr>
            <a:picLocks noChangeAspect="1"/>
          </p:cNvPicPr>
          <p:nvPr/>
        </p:nvPicPr>
        <p:blipFill>
          <a:blip r:embed="rId4"/>
          <a:stretch>
            <a:fillRect/>
          </a:stretch>
        </p:blipFill>
        <p:spPr>
          <a:xfrm>
            <a:off x="6991115" y="1637688"/>
            <a:ext cx="1558996" cy="528185"/>
          </a:xfrm>
          <a:prstGeom prst="rect">
            <a:avLst/>
          </a:prstGeom>
        </p:spPr>
      </p:pic>
      <p:sp>
        <p:nvSpPr>
          <p:cNvPr id="29" name="文本框 28">
            <a:extLst>
              <a:ext uri="{FF2B5EF4-FFF2-40B4-BE49-F238E27FC236}">
                <a16:creationId xmlns:a16="http://schemas.microsoft.com/office/drawing/2014/main" id="{17F52C01-6E0A-4307-A4B7-2960E119C874}"/>
              </a:ext>
            </a:extLst>
          </p:cNvPr>
          <p:cNvSpPr txBox="1"/>
          <p:nvPr/>
        </p:nvSpPr>
        <p:spPr>
          <a:xfrm>
            <a:off x="8762763" y="1789872"/>
            <a:ext cx="3221848" cy="276999"/>
          </a:xfrm>
          <a:prstGeom prst="rect">
            <a:avLst/>
          </a:prstGeom>
          <a:noFill/>
        </p:spPr>
        <p:txBody>
          <a:bodyPr wrap="square">
            <a:spAutoFit/>
          </a:bodyPr>
          <a:lstStyle/>
          <a:p>
            <a:r>
              <a:rPr lang="zh-CN" altLang="en-US" sz="1200" dirty="0">
                <a:latin typeface="Times New Roman" panose="02020603050405020304" pitchFamily="18" charset="0"/>
                <a:ea typeface="微软雅黑" panose="020B0503020204020204" pitchFamily="34" charset="-122"/>
              </a:rPr>
              <a:t>恒定功率为</a:t>
            </a:r>
            <a:r>
              <a:rPr lang="en-US" altLang="zh-CN" sz="1200" dirty="0">
                <a:latin typeface="Times New Roman" panose="02020603050405020304" pitchFamily="18" charset="0"/>
                <a:ea typeface="微软雅黑" panose="020B0503020204020204" pitchFamily="34" charset="-122"/>
              </a:rPr>
              <a:t>σ2</a:t>
            </a:r>
            <a:r>
              <a:rPr lang="zh-CN" altLang="en-US" sz="1200" dirty="0">
                <a:latin typeface="Times New Roman" panose="02020603050405020304" pitchFamily="18" charset="0"/>
                <a:ea typeface="微软雅黑" panose="020B0503020204020204" pitchFamily="34" charset="-122"/>
              </a:rPr>
              <a:t>的加性噪声，</a:t>
            </a:r>
            <a:r>
              <a:rPr lang="en-US" altLang="zh-CN" sz="1200" dirty="0">
                <a:latin typeface="Times New Roman" panose="02020603050405020304" pitchFamily="18" charset="0"/>
                <a:ea typeface="微软雅黑" panose="020B0503020204020204" pitchFamily="34" charset="-122"/>
              </a:rPr>
              <a:t>α</a:t>
            </a:r>
            <a:r>
              <a:rPr lang="zh-CN" altLang="en-US" sz="1200" dirty="0">
                <a:latin typeface="Times New Roman" panose="02020603050405020304" pitchFamily="18" charset="0"/>
                <a:ea typeface="微软雅黑" panose="020B0503020204020204" pitchFamily="34" charset="-122"/>
              </a:rPr>
              <a:t>是路径损耗指数</a:t>
            </a:r>
          </a:p>
        </p:txBody>
      </p:sp>
      <p:pic>
        <p:nvPicPr>
          <p:cNvPr id="30" name="图片 29">
            <a:extLst>
              <a:ext uri="{FF2B5EF4-FFF2-40B4-BE49-F238E27FC236}">
                <a16:creationId xmlns:a16="http://schemas.microsoft.com/office/drawing/2014/main" id="{CABC4677-4DF5-41D4-A623-BC0EE3A71DED}"/>
              </a:ext>
            </a:extLst>
          </p:cNvPr>
          <p:cNvPicPr>
            <a:picLocks noChangeAspect="1"/>
          </p:cNvPicPr>
          <p:nvPr/>
        </p:nvPicPr>
        <p:blipFill>
          <a:blip r:embed="rId5"/>
          <a:stretch>
            <a:fillRect/>
          </a:stretch>
        </p:blipFill>
        <p:spPr>
          <a:xfrm>
            <a:off x="7012152" y="2211135"/>
            <a:ext cx="1426431" cy="591063"/>
          </a:xfrm>
          <a:prstGeom prst="rect">
            <a:avLst/>
          </a:prstGeom>
        </p:spPr>
      </p:pic>
      <p:sp>
        <p:nvSpPr>
          <p:cNvPr id="32" name="文本框 31">
            <a:extLst>
              <a:ext uri="{FF2B5EF4-FFF2-40B4-BE49-F238E27FC236}">
                <a16:creationId xmlns:a16="http://schemas.microsoft.com/office/drawing/2014/main" id="{F86D0445-8DD7-4CBE-A35A-37806854C9E9}"/>
              </a:ext>
            </a:extLst>
          </p:cNvPr>
          <p:cNvSpPr txBox="1"/>
          <p:nvPr/>
        </p:nvSpPr>
        <p:spPr>
          <a:xfrm>
            <a:off x="8762763" y="2246361"/>
            <a:ext cx="3221848" cy="646331"/>
          </a:xfrm>
          <a:prstGeom prst="rect">
            <a:avLst/>
          </a:prstGeom>
          <a:noFill/>
        </p:spPr>
        <p:txBody>
          <a:bodyPr wrap="square">
            <a:spAutoFit/>
          </a:bodyPr>
          <a:lstStyle/>
          <a:p>
            <a:r>
              <a:rPr lang="zh-CN" altLang="en-US" sz="1200" dirty="0">
                <a:latin typeface="Times New Roman" panose="02020603050405020304" pitchFamily="18" charset="0"/>
                <a:ea typeface="微软雅黑" panose="020B0503020204020204" pitchFamily="34" charset="-122"/>
              </a:rPr>
              <a:t>用户地平线以上所有其他卫星的累积干扰功率比服务卫星的累积干扰功率，</a:t>
            </a:r>
            <a:r>
              <a:rPr lang="en-US" altLang="zh-CN" sz="1200" dirty="0">
                <a:latin typeface="Times New Roman" panose="02020603050405020304" pitchFamily="18" charset="0"/>
                <a:ea typeface="微软雅黑" panose="020B0503020204020204" pitchFamily="34" charset="-122"/>
              </a:rPr>
              <a:t>NI</a:t>
            </a:r>
            <a:r>
              <a:rPr lang="zh-CN" altLang="en-US" sz="1200" dirty="0">
                <a:latin typeface="Times New Roman" panose="02020603050405020304" pitchFamily="18" charset="0"/>
                <a:ea typeface="微软雅黑" panose="020B0503020204020204" pitchFamily="34" charset="-122"/>
              </a:rPr>
              <a:t>是表示干扰卫星数的随机变量。</a:t>
            </a:r>
          </a:p>
        </p:txBody>
      </p:sp>
      <p:pic>
        <p:nvPicPr>
          <p:cNvPr id="34" name="图片 33">
            <a:extLst>
              <a:ext uri="{FF2B5EF4-FFF2-40B4-BE49-F238E27FC236}">
                <a16:creationId xmlns:a16="http://schemas.microsoft.com/office/drawing/2014/main" id="{5D0E647A-79E6-4C11-AAAC-23B239A3EB1B}"/>
              </a:ext>
            </a:extLst>
          </p:cNvPr>
          <p:cNvPicPr>
            <a:picLocks noChangeAspect="1"/>
          </p:cNvPicPr>
          <p:nvPr/>
        </p:nvPicPr>
        <p:blipFill>
          <a:blip r:embed="rId6"/>
          <a:stretch>
            <a:fillRect/>
          </a:stretch>
        </p:blipFill>
        <p:spPr>
          <a:xfrm>
            <a:off x="7012152" y="2867443"/>
            <a:ext cx="1628775" cy="609600"/>
          </a:xfrm>
          <a:prstGeom prst="rect">
            <a:avLst/>
          </a:prstGeom>
        </p:spPr>
      </p:pic>
      <p:sp>
        <p:nvSpPr>
          <p:cNvPr id="35" name="文本框 34">
            <a:extLst>
              <a:ext uri="{FF2B5EF4-FFF2-40B4-BE49-F238E27FC236}">
                <a16:creationId xmlns:a16="http://schemas.microsoft.com/office/drawing/2014/main" id="{DDC62A76-33D3-42E4-99B9-08E78FF64960}"/>
              </a:ext>
            </a:extLst>
          </p:cNvPr>
          <p:cNvSpPr txBox="1"/>
          <p:nvPr/>
        </p:nvSpPr>
        <p:spPr>
          <a:xfrm>
            <a:off x="8727673" y="3091358"/>
            <a:ext cx="2841042" cy="276999"/>
          </a:xfrm>
          <a:prstGeom prst="rect">
            <a:avLst/>
          </a:prstGeom>
          <a:noFill/>
        </p:spPr>
        <p:txBody>
          <a:bodyPr wrap="square">
            <a:spAutoFit/>
          </a:bodyPr>
          <a:lstStyle/>
          <a:p>
            <a:r>
              <a:rPr lang="zh-CN" altLang="en-US" sz="1200" dirty="0">
                <a:latin typeface="Times New Roman" panose="02020603050405020304" pitchFamily="18" charset="0"/>
                <a:ea typeface="微软雅黑" panose="020B0503020204020204" pitchFamily="34" charset="-122"/>
              </a:rPr>
              <a:t>如果</a:t>
            </a:r>
            <a:r>
              <a:rPr lang="en-US" altLang="zh-CN" sz="1200" dirty="0">
                <a:latin typeface="Times New Roman" panose="02020603050405020304" pitchFamily="18" charset="0"/>
                <a:ea typeface="微软雅黑" panose="020B0503020204020204" pitchFamily="34" charset="-122"/>
              </a:rPr>
              <a:t>R</a:t>
            </a:r>
            <a:r>
              <a:rPr lang="en-US" altLang="zh-CN" sz="1200" baseline="-25000" dirty="0">
                <a:latin typeface="Times New Roman" panose="02020603050405020304" pitchFamily="18" charset="0"/>
                <a:ea typeface="微软雅黑" panose="020B0503020204020204" pitchFamily="34" charset="-122"/>
              </a:rPr>
              <a:t>0</a:t>
            </a:r>
            <a:r>
              <a:rPr lang="en-US" altLang="zh-CN" sz="1200" dirty="0">
                <a:latin typeface="Times New Roman" panose="02020603050405020304" pitchFamily="18" charset="0"/>
                <a:ea typeface="微软雅黑" panose="020B0503020204020204" pitchFamily="34" charset="-122"/>
              </a:rPr>
              <a:t>&gt;</a:t>
            </a:r>
            <a:r>
              <a:rPr lang="en-US" altLang="zh-CN" sz="1200" dirty="0" err="1">
                <a:latin typeface="Times New Roman" panose="02020603050405020304" pitchFamily="18" charset="0"/>
                <a:ea typeface="微软雅黑" panose="020B0503020204020204" pitchFamily="34" charset="-122"/>
              </a:rPr>
              <a:t>r</a:t>
            </a:r>
            <a:r>
              <a:rPr lang="en-US" altLang="zh-CN" sz="1200" baseline="-25000" dirty="0" err="1">
                <a:latin typeface="Times New Roman" panose="02020603050405020304" pitchFamily="18" charset="0"/>
                <a:ea typeface="微软雅黑" panose="020B0503020204020204" pitchFamily="34" charset="-122"/>
              </a:rPr>
              <a:t>max</a:t>
            </a:r>
            <a:r>
              <a:rPr lang="en-US" altLang="zh-CN" sz="1200" dirty="0">
                <a:latin typeface="Times New Roman" panose="02020603050405020304" pitchFamily="18" charset="0"/>
                <a:ea typeface="微软雅黑" panose="020B0503020204020204" pitchFamily="34" charset="-122"/>
              </a:rPr>
              <a:t>, </a:t>
            </a:r>
            <a:r>
              <a:rPr lang="zh-CN" altLang="en-US" sz="1200" dirty="0">
                <a:latin typeface="Times New Roman" panose="02020603050405020304" pitchFamily="18" charset="0"/>
                <a:ea typeface="微软雅黑" panose="020B0503020204020204" pitchFamily="34" charset="-122"/>
              </a:rPr>
              <a:t>卫星低于地平线，</a:t>
            </a:r>
            <a:r>
              <a:rPr lang="en-US" altLang="zh-CN" sz="1200" dirty="0">
                <a:latin typeface="Times New Roman" panose="02020603050405020304" pitchFamily="18" charset="0"/>
                <a:ea typeface="微软雅黑" panose="020B0503020204020204" pitchFamily="34" charset="-122"/>
              </a:rPr>
              <a:t>SNR=0</a:t>
            </a:r>
            <a:endParaRPr lang="zh-CN" altLang="en-US" sz="1200" dirty="0">
              <a:latin typeface="Times New Roman" panose="02020603050405020304" pitchFamily="18" charset="0"/>
              <a:ea typeface="微软雅黑" panose="020B0503020204020204" pitchFamily="34" charset="-122"/>
            </a:endParaRPr>
          </a:p>
        </p:txBody>
      </p:sp>
      <p:sp>
        <p:nvSpPr>
          <p:cNvPr id="31" name="文本框 30">
            <a:extLst>
              <a:ext uri="{FF2B5EF4-FFF2-40B4-BE49-F238E27FC236}">
                <a16:creationId xmlns:a16="http://schemas.microsoft.com/office/drawing/2014/main" id="{4EBCC75D-983F-4B8A-AA65-4DE289DA4491}"/>
              </a:ext>
            </a:extLst>
          </p:cNvPr>
          <p:cNvSpPr txBox="1"/>
          <p:nvPr/>
        </p:nvSpPr>
        <p:spPr>
          <a:xfrm>
            <a:off x="7026993" y="3628463"/>
            <a:ext cx="4292696" cy="646331"/>
          </a:xfrm>
          <a:prstGeom prst="rect">
            <a:avLst/>
          </a:prstGeom>
          <a:noFill/>
        </p:spPr>
        <p:txBody>
          <a:bodyPr wrap="square">
            <a:spAutoFit/>
          </a:bodyPr>
          <a:lstStyle/>
          <a:p>
            <a:r>
              <a:rPr lang="en-US" altLang="zh-CN" dirty="0"/>
              <a:t>Lemma 1:</a:t>
            </a:r>
            <a:r>
              <a:rPr lang="zh-CN" altLang="en-US" dirty="0"/>
              <a:t>从星座中任何一个特定卫星到用户的距离</a:t>
            </a:r>
            <a:r>
              <a:rPr lang="en-US" altLang="zh-CN" dirty="0"/>
              <a:t>R</a:t>
            </a:r>
            <a:r>
              <a:rPr lang="zh-CN" altLang="en-US" dirty="0"/>
              <a:t>的</a:t>
            </a:r>
            <a:r>
              <a:rPr lang="en-US" altLang="zh-CN" dirty="0"/>
              <a:t>CDF</a:t>
            </a:r>
            <a:r>
              <a:rPr lang="zh-CN" altLang="en-US" dirty="0"/>
              <a:t>：</a:t>
            </a:r>
          </a:p>
        </p:txBody>
      </p:sp>
      <p:pic>
        <p:nvPicPr>
          <p:cNvPr id="33" name="图片 32">
            <a:extLst>
              <a:ext uri="{FF2B5EF4-FFF2-40B4-BE49-F238E27FC236}">
                <a16:creationId xmlns:a16="http://schemas.microsoft.com/office/drawing/2014/main" id="{F3E52D37-1716-4ABA-9620-B2589FD50C51}"/>
              </a:ext>
            </a:extLst>
          </p:cNvPr>
          <p:cNvPicPr>
            <a:picLocks noChangeAspect="1"/>
          </p:cNvPicPr>
          <p:nvPr/>
        </p:nvPicPr>
        <p:blipFill>
          <a:blip r:embed="rId7"/>
          <a:stretch>
            <a:fillRect/>
          </a:stretch>
        </p:blipFill>
        <p:spPr>
          <a:xfrm>
            <a:off x="8516898" y="4325639"/>
            <a:ext cx="2962044" cy="781965"/>
          </a:xfrm>
          <a:prstGeom prst="rect">
            <a:avLst/>
          </a:prstGeom>
        </p:spPr>
      </p:pic>
      <p:pic>
        <p:nvPicPr>
          <p:cNvPr id="36" name="图片 35">
            <a:extLst>
              <a:ext uri="{FF2B5EF4-FFF2-40B4-BE49-F238E27FC236}">
                <a16:creationId xmlns:a16="http://schemas.microsoft.com/office/drawing/2014/main" id="{0BA93A48-7B00-4936-AB3E-DBBF365C1E60}"/>
              </a:ext>
            </a:extLst>
          </p:cNvPr>
          <p:cNvPicPr>
            <a:picLocks noChangeAspect="1"/>
          </p:cNvPicPr>
          <p:nvPr/>
        </p:nvPicPr>
        <p:blipFill>
          <a:blip r:embed="rId8"/>
          <a:stretch>
            <a:fillRect/>
          </a:stretch>
        </p:blipFill>
        <p:spPr>
          <a:xfrm>
            <a:off x="7208461" y="4546217"/>
            <a:ext cx="1254404" cy="253700"/>
          </a:xfrm>
          <a:prstGeom prst="rect">
            <a:avLst/>
          </a:prstGeom>
        </p:spPr>
      </p:pic>
      <p:sp>
        <p:nvSpPr>
          <p:cNvPr id="39" name="文本框 38">
            <a:extLst>
              <a:ext uri="{FF2B5EF4-FFF2-40B4-BE49-F238E27FC236}">
                <a16:creationId xmlns:a16="http://schemas.microsoft.com/office/drawing/2014/main" id="{0ADD6470-EFCD-493E-9754-9F7396C23CC8}"/>
              </a:ext>
            </a:extLst>
          </p:cNvPr>
          <p:cNvSpPr txBox="1"/>
          <p:nvPr/>
        </p:nvSpPr>
        <p:spPr>
          <a:xfrm>
            <a:off x="7069693" y="5190065"/>
            <a:ext cx="2151020" cy="307777"/>
          </a:xfrm>
          <a:prstGeom prst="rect">
            <a:avLst/>
          </a:prstGeom>
          <a:noFill/>
        </p:spPr>
        <p:txBody>
          <a:bodyPr wrap="square" rtlCol="0">
            <a:spAutoFit/>
          </a:bodyPr>
          <a:lstStyle/>
          <a:p>
            <a:r>
              <a:rPr lang="zh-CN" altLang="en-US" sz="1400" dirty="0"/>
              <a:t>其相应的</a:t>
            </a:r>
            <a:r>
              <a:rPr lang="en-US" altLang="zh-CN" sz="1400" dirty="0"/>
              <a:t>PDF</a:t>
            </a:r>
            <a:r>
              <a:rPr lang="zh-CN" altLang="en-US" sz="1400" dirty="0"/>
              <a:t>为</a:t>
            </a:r>
          </a:p>
        </p:txBody>
      </p:sp>
      <p:pic>
        <p:nvPicPr>
          <p:cNvPr id="41" name="图片 40">
            <a:extLst>
              <a:ext uri="{FF2B5EF4-FFF2-40B4-BE49-F238E27FC236}">
                <a16:creationId xmlns:a16="http://schemas.microsoft.com/office/drawing/2014/main" id="{C8406BE8-F95F-40AD-A981-FED6EB65AC44}"/>
              </a:ext>
            </a:extLst>
          </p:cNvPr>
          <p:cNvPicPr>
            <a:picLocks noChangeAspect="1"/>
          </p:cNvPicPr>
          <p:nvPr/>
        </p:nvPicPr>
        <p:blipFill>
          <a:blip r:embed="rId9"/>
          <a:stretch>
            <a:fillRect/>
          </a:stretch>
        </p:blipFill>
        <p:spPr>
          <a:xfrm>
            <a:off x="7347316" y="5908889"/>
            <a:ext cx="686135" cy="441692"/>
          </a:xfrm>
          <a:prstGeom prst="rect">
            <a:avLst/>
          </a:prstGeom>
        </p:spPr>
      </p:pic>
      <p:pic>
        <p:nvPicPr>
          <p:cNvPr id="44" name="图片 43">
            <a:extLst>
              <a:ext uri="{FF2B5EF4-FFF2-40B4-BE49-F238E27FC236}">
                <a16:creationId xmlns:a16="http://schemas.microsoft.com/office/drawing/2014/main" id="{06D8D889-5778-46EC-8DFD-EC58E5CE10DC}"/>
              </a:ext>
            </a:extLst>
          </p:cNvPr>
          <p:cNvPicPr>
            <a:picLocks noChangeAspect="1"/>
          </p:cNvPicPr>
          <p:nvPr/>
        </p:nvPicPr>
        <p:blipFill>
          <a:blip r:embed="rId10"/>
          <a:stretch>
            <a:fillRect/>
          </a:stretch>
        </p:blipFill>
        <p:spPr>
          <a:xfrm>
            <a:off x="8256059" y="5604589"/>
            <a:ext cx="1145981" cy="454755"/>
          </a:xfrm>
          <a:prstGeom prst="rect">
            <a:avLst/>
          </a:prstGeom>
        </p:spPr>
      </p:pic>
      <p:pic>
        <p:nvPicPr>
          <p:cNvPr id="45" name="图片 44">
            <a:extLst>
              <a:ext uri="{FF2B5EF4-FFF2-40B4-BE49-F238E27FC236}">
                <a16:creationId xmlns:a16="http://schemas.microsoft.com/office/drawing/2014/main" id="{A2DB861C-8369-4FA9-90A9-80BDEC6973ED}"/>
              </a:ext>
            </a:extLst>
          </p:cNvPr>
          <p:cNvPicPr>
            <a:picLocks noChangeAspect="1"/>
          </p:cNvPicPr>
          <p:nvPr/>
        </p:nvPicPr>
        <p:blipFill>
          <a:blip r:embed="rId11"/>
          <a:stretch>
            <a:fillRect/>
          </a:stretch>
        </p:blipFill>
        <p:spPr>
          <a:xfrm>
            <a:off x="9560998" y="5663736"/>
            <a:ext cx="1611756" cy="261497"/>
          </a:xfrm>
          <a:prstGeom prst="rect">
            <a:avLst/>
          </a:prstGeom>
        </p:spPr>
      </p:pic>
      <p:sp>
        <p:nvSpPr>
          <p:cNvPr id="52" name="左大括号 51">
            <a:extLst>
              <a:ext uri="{FF2B5EF4-FFF2-40B4-BE49-F238E27FC236}">
                <a16:creationId xmlns:a16="http://schemas.microsoft.com/office/drawing/2014/main" id="{15BB30E4-3F87-43C6-8AE2-1FC9CD688CE2}"/>
              </a:ext>
            </a:extLst>
          </p:cNvPr>
          <p:cNvSpPr/>
          <p:nvPr/>
        </p:nvSpPr>
        <p:spPr>
          <a:xfrm>
            <a:off x="8097101" y="5854903"/>
            <a:ext cx="139375" cy="516077"/>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C6FB25BA-72F2-4D60-AB25-35F50F5F89CA}"/>
              </a:ext>
            </a:extLst>
          </p:cNvPr>
          <p:cNvSpPr txBox="1"/>
          <p:nvPr/>
        </p:nvSpPr>
        <p:spPr>
          <a:xfrm>
            <a:off x="8516898" y="6135702"/>
            <a:ext cx="274434"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0</a:t>
            </a:r>
            <a:endParaRPr lang="zh-CN" altLang="en-US" sz="1400" dirty="0">
              <a:latin typeface="Times New Roman" panose="02020603050405020304" pitchFamily="18" charset="0"/>
              <a:cs typeface="Times New Roman" panose="02020603050405020304" pitchFamily="18" charset="0"/>
            </a:endParaRPr>
          </a:p>
        </p:txBody>
      </p:sp>
      <p:sp>
        <p:nvSpPr>
          <p:cNvPr id="54" name="文本框 53">
            <a:extLst>
              <a:ext uri="{FF2B5EF4-FFF2-40B4-BE49-F238E27FC236}">
                <a16:creationId xmlns:a16="http://schemas.microsoft.com/office/drawing/2014/main" id="{6569D308-3521-4456-84C9-C86EBFD84266}"/>
              </a:ext>
            </a:extLst>
          </p:cNvPr>
          <p:cNvSpPr txBox="1"/>
          <p:nvPr/>
        </p:nvSpPr>
        <p:spPr>
          <a:xfrm>
            <a:off x="10224916" y="6112978"/>
            <a:ext cx="883575"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otherwise</a:t>
            </a:r>
            <a:endParaRPr lang="zh-CN" altLang="en-US" sz="14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03357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8" name="直接连接符 17"/>
          <p:cNvCxnSpPr>
            <a:cxnSpLocks/>
          </p:cNvCxnSpPr>
          <p:nvPr/>
        </p:nvCxnSpPr>
        <p:spPr>
          <a:xfrm>
            <a:off x="0" y="567779"/>
            <a:ext cx="2733964"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9" name="矩形 18"/>
          <p:cNvSpPr/>
          <p:nvPr/>
        </p:nvSpPr>
        <p:spPr>
          <a:xfrm>
            <a:off x="483666" y="850450"/>
            <a:ext cx="1678665"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1.2 </a:t>
            </a:r>
            <a:r>
              <a:rPr lang="zh-CN" altLang="en-US" sz="2000" b="1" dirty="0">
                <a:latin typeface="微软雅黑" panose="020B0503020204020204" pitchFamily="34" charset="-122"/>
                <a:ea typeface="微软雅黑" panose="020B0503020204020204" pitchFamily="34" charset="-122"/>
              </a:rPr>
              <a:t>系统模型</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8680704" y="6135702"/>
            <a:ext cx="2743200" cy="365125"/>
          </a:xfrm>
        </p:spPr>
        <p:txBody>
          <a:bodyPr/>
          <a:lstStyle/>
          <a:p>
            <a:fld id="{4FAB73BC-B049-4115-A692-8D63A059BFB8}" type="slidenum">
              <a:rPr lang="en-US" altLang="zh-CN" sz="1400">
                <a:solidFill>
                  <a:schemeClr val="tx1"/>
                </a:solidFill>
              </a:rPr>
              <a:t>7</a:t>
            </a:fld>
            <a:endParaRPr lang="en-US" altLang="zh-CN" sz="1400" dirty="0">
              <a:solidFill>
                <a:schemeClr val="tx1"/>
              </a:solidFill>
            </a:endParaRPr>
          </a:p>
        </p:txBody>
      </p:sp>
      <p:sp>
        <p:nvSpPr>
          <p:cNvPr id="25" name="文本框 24">
            <a:extLst>
              <a:ext uri="{FF2B5EF4-FFF2-40B4-BE49-F238E27FC236}">
                <a16:creationId xmlns:a16="http://schemas.microsoft.com/office/drawing/2014/main" id="{E290A168-0D55-47EA-B93E-220B5565A8CC}"/>
              </a:ext>
            </a:extLst>
          </p:cNvPr>
          <p:cNvSpPr txBox="1"/>
          <p:nvPr/>
        </p:nvSpPr>
        <p:spPr>
          <a:xfrm>
            <a:off x="0" y="67518"/>
            <a:ext cx="2604656" cy="461665"/>
          </a:xfrm>
          <a:prstGeom prst="rect">
            <a:avLst/>
          </a:prstGeom>
          <a:solidFill>
            <a:schemeClr val="bg2">
              <a:lumMod val="50000"/>
            </a:schemeClr>
          </a:solidFill>
          <a:ln>
            <a:noFill/>
          </a:ln>
        </p:spPr>
        <p:txBody>
          <a:bodyPr wrap="square" rtlCol="0">
            <a:spAutoFit/>
          </a:bodyPr>
          <a:lstStyle/>
          <a:p>
            <a:r>
              <a:rPr lang="en-US" altLang="zh-CN" sz="2400" b="1" dirty="0">
                <a:solidFill>
                  <a:schemeClr val="bg1"/>
                </a:solidFill>
                <a:latin typeface="Times New Roman" panose="02020603050405020304" pitchFamily="18" charset="0"/>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01 </a:t>
            </a:r>
            <a:r>
              <a:rPr lang="zh-CN" altLang="en-US" sz="2000" b="1" dirty="0">
                <a:solidFill>
                  <a:schemeClr val="bg1"/>
                </a:solidFill>
                <a:latin typeface="Times New Roman" panose="02020603050405020304" pitchFamily="18" charset="0"/>
                <a:ea typeface="微软雅黑" panose="020B0503020204020204" pitchFamily="34" charset="-122"/>
              </a:rPr>
              <a:t>论文阅读与理解</a:t>
            </a:r>
            <a:endParaRPr lang="en-US" altLang="zh-CN" sz="2000" b="1" dirty="0">
              <a:solidFill>
                <a:schemeClr val="bg1"/>
              </a:solidFill>
              <a:latin typeface="Times New Roman" panose="02020603050405020304" pitchFamily="18" charset="0"/>
              <a:ea typeface="微软雅黑" panose="020B0503020204020204" pitchFamily="34" charset="-122"/>
            </a:endParaRPr>
          </a:p>
        </p:txBody>
      </p:sp>
      <p:sp>
        <p:nvSpPr>
          <p:cNvPr id="8" name="文本框 7">
            <a:extLst>
              <a:ext uri="{FF2B5EF4-FFF2-40B4-BE49-F238E27FC236}">
                <a16:creationId xmlns:a16="http://schemas.microsoft.com/office/drawing/2014/main" id="{8B8792B5-6902-434F-9B4D-DFB3B8A6E8FC}"/>
              </a:ext>
            </a:extLst>
          </p:cNvPr>
          <p:cNvSpPr txBox="1"/>
          <p:nvPr/>
        </p:nvSpPr>
        <p:spPr>
          <a:xfrm>
            <a:off x="440940" y="1695433"/>
            <a:ext cx="4701049" cy="276999"/>
          </a:xfrm>
          <a:prstGeom prst="rect">
            <a:avLst/>
          </a:prstGeom>
          <a:noFill/>
        </p:spPr>
        <p:txBody>
          <a:bodyPr wrap="square">
            <a:spAutoFit/>
          </a:bodyPr>
          <a:lstStyle/>
          <a:p>
            <a:r>
              <a:rPr lang="zh-CN" altLang="en-US" sz="1200" dirty="0">
                <a:latin typeface="微软雅黑" panose="020B0503020204020204" pitchFamily="34" charset="-122"/>
                <a:ea typeface="微软雅黑" panose="020B0503020204020204" pitchFamily="34" charset="-122"/>
              </a:rPr>
              <a:t>从星座中任何一颗卫星到用户的距离</a:t>
            </a:r>
            <a:r>
              <a:rPr lang="en-US" altLang="zh-CN" sz="1200" dirty="0">
                <a:latin typeface="微软雅黑" panose="020B0503020204020204" pitchFamily="34" charset="-122"/>
                <a:ea typeface="微软雅黑" panose="020B0503020204020204" pitchFamily="34" charset="-122"/>
              </a:rPr>
              <a:t>R</a:t>
            </a:r>
            <a:r>
              <a:rPr lang="zh-CN" altLang="en-US" sz="1200" dirty="0">
                <a:latin typeface="微软雅黑" panose="020B0503020204020204" pitchFamily="34" charset="-122"/>
                <a:ea typeface="微软雅黑" panose="020B0503020204020204" pitchFamily="34" charset="-122"/>
              </a:rPr>
              <a:t>的</a:t>
            </a:r>
            <a:r>
              <a:rPr lang="en-US" altLang="zh-CN" sz="1200" dirty="0">
                <a:latin typeface="微软雅黑" panose="020B0503020204020204" pitchFamily="34" charset="-122"/>
                <a:ea typeface="微软雅黑" panose="020B0503020204020204" pitchFamily="34" charset="-122"/>
              </a:rPr>
              <a:t>CDF</a:t>
            </a:r>
            <a:endParaRPr lang="zh-CN" altLang="en-US" sz="12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F438986C-0D03-4852-9373-3BB1F7E5FFF5}"/>
              </a:ext>
            </a:extLst>
          </p:cNvPr>
          <p:cNvSpPr txBox="1"/>
          <p:nvPr/>
        </p:nvSpPr>
        <p:spPr>
          <a:xfrm>
            <a:off x="95817" y="1408783"/>
            <a:ext cx="4950046" cy="30777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t>累积分布函数</a:t>
            </a:r>
            <a:r>
              <a:rPr lang="en-US" altLang="zh-CN" sz="1400" dirty="0"/>
              <a:t>cumulative distribution function (CDF)</a:t>
            </a:r>
            <a:endParaRPr lang="zh-CN" altLang="en-US" sz="1400" dirty="0"/>
          </a:p>
        </p:txBody>
      </p:sp>
      <p:pic>
        <p:nvPicPr>
          <p:cNvPr id="10" name="图片 9">
            <a:extLst>
              <a:ext uri="{FF2B5EF4-FFF2-40B4-BE49-F238E27FC236}">
                <a16:creationId xmlns:a16="http://schemas.microsoft.com/office/drawing/2014/main" id="{362F4631-6E77-4901-9AAA-630EB1BD193E}"/>
              </a:ext>
            </a:extLst>
          </p:cNvPr>
          <p:cNvPicPr>
            <a:picLocks noChangeAspect="1"/>
          </p:cNvPicPr>
          <p:nvPr/>
        </p:nvPicPr>
        <p:blipFill>
          <a:blip r:embed="rId4"/>
          <a:stretch>
            <a:fillRect/>
          </a:stretch>
        </p:blipFill>
        <p:spPr>
          <a:xfrm>
            <a:off x="1404254" y="2008784"/>
            <a:ext cx="2962044" cy="781965"/>
          </a:xfrm>
          <a:prstGeom prst="rect">
            <a:avLst/>
          </a:prstGeom>
        </p:spPr>
      </p:pic>
      <p:pic>
        <p:nvPicPr>
          <p:cNvPr id="11" name="图片 10">
            <a:extLst>
              <a:ext uri="{FF2B5EF4-FFF2-40B4-BE49-F238E27FC236}">
                <a16:creationId xmlns:a16="http://schemas.microsoft.com/office/drawing/2014/main" id="{7EA5F1B4-9E07-47D2-A754-05D586667B3E}"/>
              </a:ext>
            </a:extLst>
          </p:cNvPr>
          <p:cNvPicPr>
            <a:picLocks noChangeAspect="1"/>
          </p:cNvPicPr>
          <p:nvPr/>
        </p:nvPicPr>
        <p:blipFill>
          <a:blip r:embed="rId5"/>
          <a:stretch>
            <a:fillRect/>
          </a:stretch>
        </p:blipFill>
        <p:spPr>
          <a:xfrm>
            <a:off x="95817" y="2229362"/>
            <a:ext cx="1254404" cy="253700"/>
          </a:xfrm>
          <a:prstGeom prst="rect">
            <a:avLst/>
          </a:prstGeom>
        </p:spPr>
      </p:pic>
      <p:sp>
        <p:nvSpPr>
          <p:cNvPr id="3" name="矩形 2">
            <a:extLst>
              <a:ext uri="{FF2B5EF4-FFF2-40B4-BE49-F238E27FC236}">
                <a16:creationId xmlns:a16="http://schemas.microsoft.com/office/drawing/2014/main" id="{938AC09F-61C2-4E00-BDF6-06D161EA0B6A}"/>
              </a:ext>
            </a:extLst>
          </p:cNvPr>
          <p:cNvSpPr/>
          <p:nvPr/>
        </p:nvSpPr>
        <p:spPr>
          <a:xfrm>
            <a:off x="1" y="1408783"/>
            <a:ext cx="4410112" cy="1381966"/>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0C8C17AD-76F7-4CCE-AB88-E8F1A255B512}"/>
              </a:ext>
            </a:extLst>
          </p:cNvPr>
          <p:cNvPicPr>
            <a:picLocks noChangeAspect="1"/>
          </p:cNvPicPr>
          <p:nvPr/>
        </p:nvPicPr>
        <p:blipFill>
          <a:blip r:embed="rId6"/>
          <a:stretch>
            <a:fillRect/>
          </a:stretch>
        </p:blipFill>
        <p:spPr>
          <a:xfrm>
            <a:off x="95816" y="3084029"/>
            <a:ext cx="3961811" cy="2733650"/>
          </a:xfrm>
          <a:prstGeom prst="rect">
            <a:avLst/>
          </a:prstGeom>
        </p:spPr>
      </p:pic>
      <p:cxnSp>
        <p:nvCxnSpPr>
          <p:cNvPr id="26" name="直接连接符 25">
            <a:extLst>
              <a:ext uri="{FF2B5EF4-FFF2-40B4-BE49-F238E27FC236}">
                <a16:creationId xmlns:a16="http://schemas.microsoft.com/office/drawing/2014/main" id="{86B2505A-71CA-4B17-942C-9319B6369CBD}"/>
              </a:ext>
            </a:extLst>
          </p:cNvPr>
          <p:cNvCxnSpPr>
            <a:cxnSpLocks/>
          </p:cNvCxnSpPr>
          <p:nvPr/>
        </p:nvCxnSpPr>
        <p:spPr>
          <a:xfrm>
            <a:off x="4428967" y="852101"/>
            <a:ext cx="0" cy="5583185"/>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pic>
        <p:nvPicPr>
          <p:cNvPr id="4" name="图片 3">
            <a:extLst>
              <a:ext uri="{FF2B5EF4-FFF2-40B4-BE49-F238E27FC236}">
                <a16:creationId xmlns:a16="http://schemas.microsoft.com/office/drawing/2014/main" id="{011771AE-4BE2-4288-9011-0B1199CC81A2}"/>
              </a:ext>
            </a:extLst>
          </p:cNvPr>
          <p:cNvPicPr>
            <a:picLocks noChangeAspect="1"/>
          </p:cNvPicPr>
          <p:nvPr/>
        </p:nvPicPr>
        <p:blipFill>
          <a:blip r:embed="rId7"/>
          <a:stretch>
            <a:fillRect/>
          </a:stretch>
        </p:blipFill>
        <p:spPr>
          <a:xfrm>
            <a:off x="4447822" y="682870"/>
            <a:ext cx="4143805" cy="3092984"/>
          </a:xfrm>
          <a:prstGeom prst="rect">
            <a:avLst/>
          </a:prstGeom>
        </p:spPr>
      </p:pic>
      <p:pic>
        <p:nvPicPr>
          <p:cNvPr id="6" name="图片 5">
            <a:extLst>
              <a:ext uri="{FF2B5EF4-FFF2-40B4-BE49-F238E27FC236}">
                <a16:creationId xmlns:a16="http://schemas.microsoft.com/office/drawing/2014/main" id="{97062028-87C3-4C48-951F-1696407FA495}"/>
              </a:ext>
            </a:extLst>
          </p:cNvPr>
          <p:cNvPicPr>
            <a:picLocks noChangeAspect="1"/>
          </p:cNvPicPr>
          <p:nvPr/>
        </p:nvPicPr>
        <p:blipFill>
          <a:blip r:embed="rId8"/>
          <a:stretch>
            <a:fillRect/>
          </a:stretch>
        </p:blipFill>
        <p:spPr>
          <a:xfrm>
            <a:off x="4510667" y="3928138"/>
            <a:ext cx="3532781" cy="2541123"/>
          </a:xfrm>
          <a:prstGeom prst="rect">
            <a:avLst/>
          </a:prstGeom>
        </p:spPr>
      </p:pic>
      <p:pic>
        <p:nvPicPr>
          <p:cNvPr id="16" name="图片 15">
            <a:extLst>
              <a:ext uri="{FF2B5EF4-FFF2-40B4-BE49-F238E27FC236}">
                <a16:creationId xmlns:a16="http://schemas.microsoft.com/office/drawing/2014/main" id="{17C80623-280C-4D60-93AB-75CD496EE603}"/>
              </a:ext>
            </a:extLst>
          </p:cNvPr>
          <p:cNvPicPr>
            <a:picLocks noChangeAspect="1"/>
          </p:cNvPicPr>
          <p:nvPr/>
        </p:nvPicPr>
        <p:blipFill rotWithShape="1">
          <a:blip r:embed="rId9"/>
          <a:srcRect b="90920"/>
          <a:stretch/>
        </p:blipFill>
        <p:spPr>
          <a:xfrm>
            <a:off x="8605610" y="682871"/>
            <a:ext cx="3586390" cy="365126"/>
          </a:xfrm>
          <a:prstGeom prst="rect">
            <a:avLst/>
          </a:prstGeom>
        </p:spPr>
      </p:pic>
      <p:cxnSp>
        <p:nvCxnSpPr>
          <p:cNvPr id="41" name="直接连接符 40">
            <a:extLst>
              <a:ext uri="{FF2B5EF4-FFF2-40B4-BE49-F238E27FC236}">
                <a16:creationId xmlns:a16="http://schemas.microsoft.com/office/drawing/2014/main" id="{05FBDDED-8C23-46BB-BED4-27AC39B33A0E}"/>
              </a:ext>
            </a:extLst>
          </p:cNvPr>
          <p:cNvCxnSpPr>
            <a:cxnSpLocks/>
            <a:endCxn id="2" idx="1"/>
          </p:cNvCxnSpPr>
          <p:nvPr/>
        </p:nvCxnSpPr>
        <p:spPr>
          <a:xfrm>
            <a:off x="8618276" y="637407"/>
            <a:ext cx="62428" cy="5680858"/>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pic>
        <p:nvPicPr>
          <p:cNvPr id="7" name="图片 6">
            <a:extLst>
              <a:ext uri="{FF2B5EF4-FFF2-40B4-BE49-F238E27FC236}">
                <a16:creationId xmlns:a16="http://schemas.microsoft.com/office/drawing/2014/main" id="{C220A5B2-C4EC-4A93-9735-A3916A6C6C02}"/>
              </a:ext>
            </a:extLst>
          </p:cNvPr>
          <p:cNvPicPr>
            <a:picLocks noChangeAspect="1"/>
          </p:cNvPicPr>
          <p:nvPr/>
        </p:nvPicPr>
        <p:blipFill>
          <a:blip r:embed="rId10"/>
          <a:stretch>
            <a:fillRect/>
          </a:stretch>
        </p:blipFill>
        <p:spPr>
          <a:xfrm>
            <a:off x="8679097" y="1084861"/>
            <a:ext cx="3163147" cy="1913671"/>
          </a:xfrm>
          <a:prstGeom prst="rect">
            <a:avLst/>
          </a:prstGeom>
        </p:spPr>
      </p:pic>
      <p:pic>
        <p:nvPicPr>
          <p:cNvPr id="20" name="图片 19">
            <a:extLst>
              <a:ext uri="{FF2B5EF4-FFF2-40B4-BE49-F238E27FC236}">
                <a16:creationId xmlns:a16="http://schemas.microsoft.com/office/drawing/2014/main" id="{01EC7774-EEDD-4465-9655-69D850738A3A}"/>
              </a:ext>
            </a:extLst>
          </p:cNvPr>
          <p:cNvPicPr>
            <a:picLocks noChangeAspect="1"/>
          </p:cNvPicPr>
          <p:nvPr/>
        </p:nvPicPr>
        <p:blipFill rotWithShape="1">
          <a:blip r:embed="rId9"/>
          <a:srcRect t="68403"/>
          <a:stretch/>
        </p:blipFill>
        <p:spPr>
          <a:xfrm>
            <a:off x="8673326" y="3094298"/>
            <a:ext cx="3339886" cy="1183231"/>
          </a:xfrm>
          <a:prstGeom prst="rect">
            <a:avLst/>
          </a:prstGeom>
        </p:spPr>
      </p:pic>
    </p:spTree>
    <p:custDataLst>
      <p:tags r:id="rId1"/>
    </p:custDataLst>
    <p:extLst>
      <p:ext uri="{BB962C8B-B14F-4D97-AF65-F5344CB8AC3E}">
        <p14:creationId xmlns:p14="http://schemas.microsoft.com/office/powerpoint/2010/main" val="140968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8" name="直接连接符 17"/>
          <p:cNvCxnSpPr>
            <a:cxnSpLocks/>
          </p:cNvCxnSpPr>
          <p:nvPr/>
        </p:nvCxnSpPr>
        <p:spPr>
          <a:xfrm>
            <a:off x="0" y="567779"/>
            <a:ext cx="2733964"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9" name="矩形 18"/>
          <p:cNvSpPr/>
          <p:nvPr/>
        </p:nvSpPr>
        <p:spPr>
          <a:xfrm>
            <a:off x="483666" y="850450"/>
            <a:ext cx="1678665"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1.2 </a:t>
            </a:r>
            <a:r>
              <a:rPr lang="zh-CN" altLang="en-US" sz="2000" b="1" dirty="0">
                <a:latin typeface="微软雅黑" panose="020B0503020204020204" pitchFamily="34" charset="-122"/>
                <a:ea typeface="微软雅黑" panose="020B0503020204020204" pitchFamily="34" charset="-122"/>
              </a:rPr>
              <a:t>系统模型</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8680704" y="6135702"/>
            <a:ext cx="2743200" cy="365125"/>
          </a:xfrm>
        </p:spPr>
        <p:txBody>
          <a:bodyPr/>
          <a:lstStyle/>
          <a:p>
            <a:fld id="{4FAB73BC-B049-4115-A692-8D63A059BFB8}" type="slidenum">
              <a:rPr lang="en-US" altLang="zh-CN" sz="1400">
                <a:solidFill>
                  <a:schemeClr val="tx1"/>
                </a:solidFill>
              </a:rPr>
              <a:t>8</a:t>
            </a:fld>
            <a:endParaRPr lang="en-US" altLang="zh-CN" sz="1400" dirty="0">
              <a:solidFill>
                <a:schemeClr val="tx1"/>
              </a:solidFill>
            </a:endParaRPr>
          </a:p>
        </p:txBody>
      </p:sp>
      <p:sp>
        <p:nvSpPr>
          <p:cNvPr id="25" name="文本框 24">
            <a:extLst>
              <a:ext uri="{FF2B5EF4-FFF2-40B4-BE49-F238E27FC236}">
                <a16:creationId xmlns:a16="http://schemas.microsoft.com/office/drawing/2014/main" id="{E290A168-0D55-47EA-B93E-220B5565A8CC}"/>
              </a:ext>
            </a:extLst>
          </p:cNvPr>
          <p:cNvSpPr txBox="1"/>
          <p:nvPr/>
        </p:nvSpPr>
        <p:spPr>
          <a:xfrm>
            <a:off x="0" y="67518"/>
            <a:ext cx="2604656" cy="461665"/>
          </a:xfrm>
          <a:prstGeom prst="rect">
            <a:avLst/>
          </a:prstGeom>
          <a:solidFill>
            <a:schemeClr val="bg2">
              <a:lumMod val="50000"/>
            </a:schemeClr>
          </a:solidFill>
          <a:ln>
            <a:noFill/>
          </a:ln>
        </p:spPr>
        <p:txBody>
          <a:bodyPr wrap="square" rtlCol="0">
            <a:spAutoFit/>
          </a:bodyPr>
          <a:lstStyle/>
          <a:p>
            <a:r>
              <a:rPr lang="en-US" altLang="zh-CN" sz="2400" b="1" dirty="0">
                <a:solidFill>
                  <a:schemeClr val="bg1"/>
                </a:solidFill>
                <a:latin typeface="Times New Roman" panose="02020603050405020304" pitchFamily="18" charset="0"/>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01 </a:t>
            </a:r>
            <a:r>
              <a:rPr lang="zh-CN" altLang="en-US" sz="2000" b="1" dirty="0">
                <a:solidFill>
                  <a:schemeClr val="bg1"/>
                </a:solidFill>
                <a:latin typeface="Times New Roman" panose="02020603050405020304" pitchFamily="18" charset="0"/>
                <a:ea typeface="微软雅黑" panose="020B0503020204020204" pitchFamily="34" charset="-122"/>
              </a:rPr>
              <a:t>论文阅读与理解</a:t>
            </a:r>
            <a:endParaRPr lang="en-US" altLang="zh-CN" sz="2000" b="1" dirty="0">
              <a:solidFill>
                <a:schemeClr val="bg1"/>
              </a:solidFill>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5C9FA1A0-6E35-44EC-8A5D-3EF725F20C15}"/>
              </a:ext>
            </a:extLst>
          </p:cNvPr>
          <p:cNvPicPr>
            <a:picLocks noChangeAspect="1"/>
          </p:cNvPicPr>
          <p:nvPr/>
        </p:nvPicPr>
        <p:blipFill>
          <a:blip r:embed="rId4"/>
          <a:stretch>
            <a:fillRect/>
          </a:stretch>
        </p:blipFill>
        <p:spPr>
          <a:xfrm>
            <a:off x="429963" y="1675881"/>
            <a:ext cx="4419507" cy="1408414"/>
          </a:xfrm>
          <a:prstGeom prst="rect">
            <a:avLst/>
          </a:prstGeom>
        </p:spPr>
      </p:pic>
      <p:pic>
        <p:nvPicPr>
          <p:cNvPr id="7" name="图片 6">
            <a:extLst>
              <a:ext uri="{FF2B5EF4-FFF2-40B4-BE49-F238E27FC236}">
                <a16:creationId xmlns:a16="http://schemas.microsoft.com/office/drawing/2014/main" id="{CA2065ED-5BD0-4F2A-A693-AAFEA04BA68D}"/>
              </a:ext>
            </a:extLst>
          </p:cNvPr>
          <p:cNvPicPr>
            <a:picLocks noChangeAspect="1"/>
          </p:cNvPicPr>
          <p:nvPr/>
        </p:nvPicPr>
        <p:blipFill>
          <a:blip r:embed="rId5"/>
          <a:stretch>
            <a:fillRect/>
          </a:stretch>
        </p:blipFill>
        <p:spPr>
          <a:xfrm>
            <a:off x="515921" y="3880429"/>
            <a:ext cx="4436086" cy="1408415"/>
          </a:xfrm>
          <a:prstGeom prst="rect">
            <a:avLst/>
          </a:prstGeom>
        </p:spPr>
      </p:pic>
      <p:pic>
        <p:nvPicPr>
          <p:cNvPr id="13" name="图片 12">
            <a:extLst>
              <a:ext uri="{FF2B5EF4-FFF2-40B4-BE49-F238E27FC236}">
                <a16:creationId xmlns:a16="http://schemas.microsoft.com/office/drawing/2014/main" id="{C1268C29-F691-42E3-A531-BD1FBD39183F}"/>
              </a:ext>
            </a:extLst>
          </p:cNvPr>
          <p:cNvPicPr>
            <a:picLocks noChangeAspect="1"/>
          </p:cNvPicPr>
          <p:nvPr/>
        </p:nvPicPr>
        <p:blipFill>
          <a:blip r:embed="rId6"/>
          <a:stretch>
            <a:fillRect/>
          </a:stretch>
        </p:blipFill>
        <p:spPr>
          <a:xfrm>
            <a:off x="6011066" y="1822013"/>
            <a:ext cx="4467814" cy="1262282"/>
          </a:xfrm>
          <a:prstGeom prst="rect">
            <a:avLst/>
          </a:prstGeom>
        </p:spPr>
      </p:pic>
      <p:pic>
        <p:nvPicPr>
          <p:cNvPr id="15" name="图片 14">
            <a:extLst>
              <a:ext uri="{FF2B5EF4-FFF2-40B4-BE49-F238E27FC236}">
                <a16:creationId xmlns:a16="http://schemas.microsoft.com/office/drawing/2014/main" id="{36A244B2-5E2A-400B-8A69-2D4EF702AA7F}"/>
              </a:ext>
            </a:extLst>
          </p:cNvPr>
          <p:cNvPicPr>
            <a:picLocks noChangeAspect="1"/>
          </p:cNvPicPr>
          <p:nvPr/>
        </p:nvPicPr>
        <p:blipFill>
          <a:blip r:embed="rId7"/>
          <a:stretch>
            <a:fillRect/>
          </a:stretch>
        </p:blipFill>
        <p:spPr>
          <a:xfrm>
            <a:off x="6095999" y="3735913"/>
            <a:ext cx="4297950" cy="1757526"/>
          </a:xfrm>
          <a:prstGeom prst="rect">
            <a:avLst/>
          </a:prstGeom>
        </p:spPr>
      </p:pic>
      <p:sp>
        <p:nvSpPr>
          <p:cNvPr id="16" name="矩形 15">
            <a:extLst>
              <a:ext uri="{FF2B5EF4-FFF2-40B4-BE49-F238E27FC236}">
                <a16:creationId xmlns:a16="http://schemas.microsoft.com/office/drawing/2014/main" id="{DC4248AA-7A80-49E3-BDB4-EC5C9FD358BB}"/>
              </a:ext>
            </a:extLst>
          </p:cNvPr>
          <p:cNvSpPr/>
          <p:nvPr/>
        </p:nvSpPr>
        <p:spPr>
          <a:xfrm>
            <a:off x="429963" y="1470581"/>
            <a:ext cx="4757637" cy="1828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5E2AC15-759D-46AC-9525-9C6DBE00370F}"/>
              </a:ext>
            </a:extLst>
          </p:cNvPr>
          <p:cNvSpPr/>
          <p:nvPr/>
        </p:nvSpPr>
        <p:spPr>
          <a:xfrm>
            <a:off x="429963" y="3705873"/>
            <a:ext cx="4757637" cy="1828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08DD971D-2730-48CD-87A1-CB40D5553F46}"/>
              </a:ext>
            </a:extLst>
          </p:cNvPr>
          <p:cNvSpPr/>
          <p:nvPr/>
        </p:nvSpPr>
        <p:spPr>
          <a:xfrm>
            <a:off x="5866155" y="3705873"/>
            <a:ext cx="4757637" cy="1828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D977A4A-D08C-49E8-8E06-F99ED1DC46A9}"/>
              </a:ext>
            </a:extLst>
          </p:cNvPr>
          <p:cNvSpPr/>
          <p:nvPr/>
        </p:nvSpPr>
        <p:spPr>
          <a:xfrm>
            <a:off x="5866155" y="1465688"/>
            <a:ext cx="4757637" cy="1828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0197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041"/>
            <a:ext cx="12192000" cy="614716"/>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8" name="直接连接符 17"/>
          <p:cNvCxnSpPr>
            <a:cxnSpLocks/>
          </p:cNvCxnSpPr>
          <p:nvPr/>
        </p:nvCxnSpPr>
        <p:spPr>
          <a:xfrm>
            <a:off x="0" y="567779"/>
            <a:ext cx="2733964"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9" name="矩形 18"/>
          <p:cNvSpPr/>
          <p:nvPr/>
        </p:nvSpPr>
        <p:spPr>
          <a:xfrm>
            <a:off x="483666" y="850450"/>
            <a:ext cx="1678665"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1.2 </a:t>
            </a:r>
            <a:r>
              <a:rPr lang="zh-CN" altLang="en-US" sz="2000" b="1" dirty="0">
                <a:latin typeface="微软雅黑" panose="020B0503020204020204" pitchFamily="34" charset="-122"/>
                <a:ea typeface="微软雅黑" panose="020B0503020204020204" pitchFamily="34" charset="-122"/>
              </a:rPr>
              <a:t>系统模型</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8680704" y="6135702"/>
            <a:ext cx="2743200" cy="365125"/>
          </a:xfrm>
        </p:spPr>
        <p:txBody>
          <a:bodyPr/>
          <a:lstStyle/>
          <a:p>
            <a:fld id="{4FAB73BC-B049-4115-A692-8D63A059BFB8}" type="slidenum">
              <a:rPr lang="en-US" altLang="zh-CN" sz="1400">
                <a:solidFill>
                  <a:schemeClr val="tx1"/>
                </a:solidFill>
              </a:rPr>
              <a:t>9</a:t>
            </a:fld>
            <a:endParaRPr lang="en-US" altLang="zh-CN" sz="1400" dirty="0">
              <a:solidFill>
                <a:schemeClr val="tx1"/>
              </a:solidFill>
            </a:endParaRPr>
          </a:p>
        </p:txBody>
      </p:sp>
      <p:sp>
        <p:nvSpPr>
          <p:cNvPr id="25" name="文本框 24">
            <a:extLst>
              <a:ext uri="{FF2B5EF4-FFF2-40B4-BE49-F238E27FC236}">
                <a16:creationId xmlns:a16="http://schemas.microsoft.com/office/drawing/2014/main" id="{E290A168-0D55-47EA-B93E-220B5565A8CC}"/>
              </a:ext>
            </a:extLst>
          </p:cNvPr>
          <p:cNvSpPr txBox="1"/>
          <p:nvPr/>
        </p:nvSpPr>
        <p:spPr>
          <a:xfrm>
            <a:off x="0" y="67518"/>
            <a:ext cx="2604656" cy="461665"/>
          </a:xfrm>
          <a:prstGeom prst="rect">
            <a:avLst/>
          </a:prstGeom>
          <a:solidFill>
            <a:schemeClr val="bg2">
              <a:lumMod val="50000"/>
            </a:schemeClr>
          </a:solidFill>
          <a:ln>
            <a:noFill/>
          </a:ln>
        </p:spPr>
        <p:txBody>
          <a:bodyPr wrap="square" rtlCol="0">
            <a:spAutoFit/>
          </a:bodyPr>
          <a:lstStyle/>
          <a:p>
            <a:r>
              <a:rPr lang="en-US" altLang="zh-CN" sz="2400" b="1" dirty="0">
                <a:solidFill>
                  <a:schemeClr val="bg1"/>
                </a:solidFill>
                <a:latin typeface="Times New Roman" panose="02020603050405020304" pitchFamily="18" charset="0"/>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01 </a:t>
            </a:r>
            <a:r>
              <a:rPr lang="zh-CN" altLang="en-US" sz="2000" b="1" dirty="0">
                <a:solidFill>
                  <a:schemeClr val="bg1"/>
                </a:solidFill>
                <a:latin typeface="Times New Roman" panose="02020603050405020304" pitchFamily="18" charset="0"/>
                <a:ea typeface="微软雅黑" panose="020B0503020204020204" pitchFamily="34" charset="-122"/>
              </a:rPr>
              <a:t>论文阅读与理解</a:t>
            </a:r>
            <a:endParaRPr lang="en-US" altLang="zh-CN" sz="2000" b="1" dirty="0">
              <a:solidFill>
                <a:schemeClr val="bg1"/>
              </a:solidFill>
              <a:latin typeface="Times New Roman" panose="02020603050405020304" pitchFamily="18" charset="0"/>
              <a:ea typeface="微软雅黑" panose="020B0503020204020204" pitchFamily="34" charset="-122"/>
            </a:endParaRPr>
          </a:p>
        </p:txBody>
      </p:sp>
      <p:pic>
        <p:nvPicPr>
          <p:cNvPr id="4" name="图片 3">
            <a:extLst>
              <a:ext uri="{FF2B5EF4-FFF2-40B4-BE49-F238E27FC236}">
                <a16:creationId xmlns:a16="http://schemas.microsoft.com/office/drawing/2014/main" id="{3F25795E-320A-4092-BE48-BA276D001BDF}"/>
              </a:ext>
            </a:extLst>
          </p:cNvPr>
          <p:cNvPicPr>
            <a:picLocks noChangeAspect="1"/>
          </p:cNvPicPr>
          <p:nvPr/>
        </p:nvPicPr>
        <p:blipFill>
          <a:blip r:embed="rId4"/>
          <a:stretch>
            <a:fillRect/>
          </a:stretch>
        </p:blipFill>
        <p:spPr>
          <a:xfrm>
            <a:off x="704335" y="1528236"/>
            <a:ext cx="4583113" cy="3943609"/>
          </a:xfrm>
          <a:prstGeom prst="rect">
            <a:avLst/>
          </a:prstGeom>
        </p:spPr>
      </p:pic>
      <p:pic>
        <p:nvPicPr>
          <p:cNvPr id="8" name="图片 7">
            <a:extLst>
              <a:ext uri="{FF2B5EF4-FFF2-40B4-BE49-F238E27FC236}">
                <a16:creationId xmlns:a16="http://schemas.microsoft.com/office/drawing/2014/main" id="{077B2C65-8040-48DC-A1EF-3E1D512F8D1C}"/>
              </a:ext>
            </a:extLst>
          </p:cNvPr>
          <p:cNvPicPr>
            <a:picLocks noChangeAspect="1"/>
          </p:cNvPicPr>
          <p:nvPr/>
        </p:nvPicPr>
        <p:blipFill>
          <a:blip r:embed="rId5"/>
          <a:stretch>
            <a:fillRect/>
          </a:stretch>
        </p:blipFill>
        <p:spPr>
          <a:xfrm>
            <a:off x="5991783" y="608675"/>
            <a:ext cx="5377842" cy="3393846"/>
          </a:xfrm>
          <a:prstGeom prst="rect">
            <a:avLst/>
          </a:prstGeom>
        </p:spPr>
      </p:pic>
      <p:pic>
        <p:nvPicPr>
          <p:cNvPr id="11" name="图片 10">
            <a:extLst>
              <a:ext uri="{FF2B5EF4-FFF2-40B4-BE49-F238E27FC236}">
                <a16:creationId xmlns:a16="http://schemas.microsoft.com/office/drawing/2014/main" id="{F1BD54D8-AEFB-4EC2-8FEC-B67DC2667416}"/>
              </a:ext>
            </a:extLst>
          </p:cNvPr>
          <p:cNvPicPr>
            <a:picLocks noChangeAspect="1"/>
          </p:cNvPicPr>
          <p:nvPr/>
        </p:nvPicPr>
        <p:blipFill>
          <a:blip r:embed="rId6"/>
          <a:stretch>
            <a:fillRect/>
          </a:stretch>
        </p:blipFill>
        <p:spPr>
          <a:xfrm>
            <a:off x="6096001" y="4002521"/>
            <a:ext cx="5327904" cy="2302181"/>
          </a:xfrm>
          <a:prstGeom prst="rect">
            <a:avLst/>
          </a:prstGeom>
        </p:spPr>
      </p:pic>
    </p:spTree>
    <p:custDataLst>
      <p:tags r:id="rId1"/>
    </p:custDataLst>
    <p:extLst>
      <p:ext uri="{BB962C8B-B14F-4D97-AF65-F5344CB8AC3E}">
        <p14:creationId xmlns:p14="http://schemas.microsoft.com/office/powerpoint/2010/main" val="311312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1"/>
</p:tagLst>
</file>

<file path=ppt/tags/tag10.xml><?xml version="1.0" encoding="utf-8"?>
<p:tagLst xmlns:a="http://schemas.openxmlformats.org/drawingml/2006/main" xmlns:r="http://schemas.openxmlformats.org/officeDocument/2006/relationships" xmlns:p="http://schemas.openxmlformats.org/presentationml/2006/main">
  <p:tag name="TIMING" val="|23.1"/>
</p:tagLst>
</file>

<file path=ppt/tags/tag11.xml><?xml version="1.0" encoding="utf-8"?>
<p:tagLst xmlns:a="http://schemas.openxmlformats.org/drawingml/2006/main" xmlns:r="http://schemas.openxmlformats.org/officeDocument/2006/relationships" xmlns:p="http://schemas.openxmlformats.org/presentationml/2006/main">
  <p:tag name="TIMING" val="|23.1"/>
</p:tagLst>
</file>

<file path=ppt/tags/tag2.xml><?xml version="1.0" encoding="utf-8"?>
<p:tagLst xmlns:a="http://schemas.openxmlformats.org/drawingml/2006/main" xmlns:r="http://schemas.openxmlformats.org/officeDocument/2006/relationships" xmlns:p="http://schemas.openxmlformats.org/presentationml/2006/main">
  <p:tag name="TIMING" val="|23.1"/>
</p:tagLst>
</file>

<file path=ppt/tags/tag3.xml><?xml version="1.0" encoding="utf-8"?>
<p:tagLst xmlns:a="http://schemas.openxmlformats.org/drawingml/2006/main" xmlns:r="http://schemas.openxmlformats.org/officeDocument/2006/relationships" xmlns:p="http://schemas.openxmlformats.org/presentationml/2006/main">
  <p:tag name="TIMING" val="|23.1"/>
</p:tagLst>
</file>

<file path=ppt/tags/tag4.xml><?xml version="1.0" encoding="utf-8"?>
<p:tagLst xmlns:a="http://schemas.openxmlformats.org/drawingml/2006/main" xmlns:r="http://schemas.openxmlformats.org/officeDocument/2006/relationships" xmlns:p="http://schemas.openxmlformats.org/presentationml/2006/main">
  <p:tag name="TIMING" val="|23.1"/>
</p:tagLst>
</file>

<file path=ppt/tags/tag5.xml><?xml version="1.0" encoding="utf-8"?>
<p:tagLst xmlns:a="http://schemas.openxmlformats.org/drawingml/2006/main" xmlns:r="http://schemas.openxmlformats.org/officeDocument/2006/relationships" xmlns:p="http://schemas.openxmlformats.org/presentationml/2006/main">
  <p:tag name="TIMING" val="|23.1"/>
</p:tagLst>
</file>

<file path=ppt/tags/tag6.xml><?xml version="1.0" encoding="utf-8"?>
<p:tagLst xmlns:a="http://schemas.openxmlformats.org/drawingml/2006/main" xmlns:r="http://schemas.openxmlformats.org/officeDocument/2006/relationships" xmlns:p="http://schemas.openxmlformats.org/presentationml/2006/main">
  <p:tag name="TIMING" val="|23.1"/>
</p:tagLst>
</file>

<file path=ppt/tags/tag7.xml><?xml version="1.0" encoding="utf-8"?>
<p:tagLst xmlns:a="http://schemas.openxmlformats.org/drawingml/2006/main" xmlns:r="http://schemas.openxmlformats.org/officeDocument/2006/relationships" xmlns:p="http://schemas.openxmlformats.org/presentationml/2006/main">
  <p:tag name="TIMING" val="|23.1"/>
</p:tagLst>
</file>

<file path=ppt/tags/tag8.xml><?xml version="1.0" encoding="utf-8"?>
<p:tagLst xmlns:a="http://schemas.openxmlformats.org/drawingml/2006/main" xmlns:r="http://schemas.openxmlformats.org/officeDocument/2006/relationships" xmlns:p="http://schemas.openxmlformats.org/presentationml/2006/main">
  <p:tag name="TIMING" val="|23.1"/>
</p:tagLst>
</file>

<file path=ppt/tags/tag9.xml><?xml version="1.0" encoding="utf-8"?>
<p:tagLst xmlns:a="http://schemas.openxmlformats.org/drawingml/2006/main" xmlns:r="http://schemas.openxmlformats.org/officeDocument/2006/relationships" xmlns:p="http://schemas.openxmlformats.org/presentationml/2006/main">
  <p:tag name="TIMING" val="|23.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8005</TotalTime>
  <Words>1543</Words>
  <Application>Microsoft Office PowerPoint</Application>
  <PresentationFormat>宽屏</PresentationFormat>
  <Paragraphs>201</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等线</vt:lpstr>
      <vt:lpstr>黑体</vt:lpstr>
      <vt:lpstr>宋体</vt:lpstr>
      <vt:lpstr>微软雅黑</vt:lpstr>
      <vt:lpstr>微软雅黑 Light</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胡旭</dc:creator>
  <cp:lastModifiedBy>胡 旭</cp:lastModifiedBy>
  <cp:revision>841</cp:revision>
  <dcterms:created xsi:type="dcterms:W3CDTF">2019-10-12T01:37:00Z</dcterms:created>
  <dcterms:modified xsi:type="dcterms:W3CDTF">2021-10-27T03:00:28Z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