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5"/>
  </p:handoutMasterIdLst>
  <p:sldIdLst>
    <p:sldId id="359" r:id="rId3"/>
    <p:sldId id="260" r:id="rId5"/>
    <p:sldId id="300" r:id="rId6"/>
    <p:sldId id="377" r:id="rId7"/>
    <p:sldId id="302" r:id="rId8"/>
    <p:sldId id="365" r:id="rId9"/>
    <p:sldId id="367" r:id="rId10"/>
    <p:sldId id="371" r:id="rId11"/>
    <p:sldId id="366" r:id="rId12"/>
    <p:sldId id="372" r:id="rId13"/>
    <p:sldId id="368" r:id="rId14"/>
    <p:sldId id="369" r:id="rId15"/>
    <p:sldId id="370" r:id="rId16"/>
    <p:sldId id="393" r:id="rId17"/>
    <p:sldId id="375" r:id="rId18"/>
    <p:sldId id="389" r:id="rId19"/>
    <p:sldId id="400" r:id="rId20"/>
    <p:sldId id="390" r:id="rId21"/>
    <p:sldId id="399" r:id="rId22"/>
    <p:sldId id="392" r:id="rId23"/>
    <p:sldId id="288" r:id="rId24"/>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4180"/>
    <a:srgbClr val="5B9BD5"/>
    <a:srgbClr val="1B4367"/>
    <a:srgbClr val="014180"/>
    <a:srgbClr val="4287C6"/>
    <a:srgbClr val="2980B4"/>
    <a:srgbClr val="1D4865"/>
    <a:srgbClr val="1D4971"/>
    <a:srgbClr val="51B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2" d="100"/>
          <a:sy n="102" d="100"/>
        </p:scale>
        <p:origin x="648" y="102"/>
      </p:cViewPr>
      <p:guideLst>
        <p:guide orient="horz" pos="1715"/>
        <p:guide pos="279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handoutMaster" Target="handoutMasters/handout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9" Type="http://schemas.openxmlformats.org/officeDocument/2006/relationships/image" Target="../media/image14.wmf"/><Relationship Id="rId8" Type="http://schemas.openxmlformats.org/officeDocument/2006/relationships/image" Target="../media/image13.wmf"/><Relationship Id="rId7" Type="http://schemas.openxmlformats.org/officeDocument/2006/relationships/image" Target="../media/image12.wmf"/><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1" Type="http://schemas.openxmlformats.org/officeDocument/2006/relationships/image" Target="../media/image16.wmf"/><Relationship Id="rId10" Type="http://schemas.openxmlformats.org/officeDocument/2006/relationships/image" Target="../media/image15.wmf"/><Relationship Id="rId1" Type="http://schemas.openxmlformats.org/officeDocument/2006/relationships/image" Target="../media/image6.wmf"/></Relationships>
</file>

<file path=ppt/drawings/_rels/vmlDrawing2.vml.rels><?xml version="1.0" encoding="UTF-8" standalone="yes"?>
<Relationships xmlns="http://schemas.openxmlformats.org/package/2006/relationships"><Relationship Id="rId4" Type="http://schemas.openxmlformats.org/officeDocument/2006/relationships/image" Target="../media/image20.wmf"/><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30.wmf"/><Relationship Id="rId6" Type="http://schemas.openxmlformats.org/officeDocument/2006/relationships/image" Target="../media/image27.wmf"/><Relationship Id="rId5" Type="http://schemas.openxmlformats.org/officeDocument/2006/relationships/image" Target="../media/image26.wmf"/><Relationship Id="rId4" Type="http://schemas.openxmlformats.org/officeDocument/2006/relationships/image" Target="../media/image25.wmf"/><Relationship Id="rId3" Type="http://schemas.openxmlformats.org/officeDocument/2006/relationships/image" Target="../media/image24.wmf"/><Relationship Id="rId2" Type="http://schemas.openxmlformats.org/officeDocument/2006/relationships/image" Target="../media/image23.wmf"/><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82F288E0-7875-42C4-84C8-98DBBD3BF4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timing>
    <p:tnLst>
      <p:par>
        <p:cTn id="1" dur="indefinite" restart="never" nodeType="tmRoot"/>
      </p:par>
    </p:tnLst>
  </p:timing>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369218"/>
            <a:ext cx="3886200" cy="3263504"/>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82F288E0-7875-42C4-84C8-98DBBD3BF4D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0" y="1999034"/>
            <a:ext cx="3655181"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1999034"/>
            <a:ext cx="3673182" cy="2643213"/>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82F288E0-7875-42C4-84C8-98DBBD3BF4D2}" type="datetime1">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82F288E0-7875-42C4-84C8-98DBBD3BF4D2}" type="datetime1">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1">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82F288E0-7875-42C4-84C8-98DBBD3BF4D2}" type="datetime1">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82F288E0-7875-42C4-84C8-98DBBD3BF4D2}" type="datetime1">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jpe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1">
            <a:lum/>
          </a:blip>
          <a:srcRect/>
          <a:stretch>
            <a:fillRect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1">
              <a:rPr lang="zh-CN" altLang="en-US" smtClean="0"/>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iming>
    <p:tnLst>
      <p:par>
        <p:cTn id="1" dur="indefinite" restart="never" nodeType="tmRoot"/>
      </p:par>
    </p:tnLst>
  </p:timing>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21.bin"/><Relationship Id="rId8" Type="http://schemas.openxmlformats.org/officeDocument/2006/relationships/image" Target="../media/image25.wmf"/><Relationship Id="rId7" Type="http://schemas.openxmlformats.org/officeDocument/2006/relationships/oleObject" Target="../embeddings/oleObject20.bin"/><Relationship Id="rId6" Type="http://schemas.openxmlformats.org/officeDocument/2006/relationships/image" Target="../media/image24.wmf"/><Relationship Id="rId5" Type="http://schemas.openxmlformats.org/officeDocument/2006/relationships/oleObject" Target="../embeddings/oleObject19.bin"/><Relationship Id="rId4" Type="http://schemas.openxmlformats.org/officeDocument/2006/relationships/image" Target="../media/image23.wmf"/><Relationship Id="rId3" Type="http://schemas.openxmlformats.org/officeDocument/2006/relationships/oleObject" Target="../embeddings/oleObject18.bin"/><Relationship Id="rId2" Type="http://schemas.openxmlformats.org/officeDocument/2006/relationships/image" Target="../media/image22.wmf"/><Relationship Id="rId19" Type="http://schemas.openxmlformats.org/officeDocument/2006/relationships/notesSlide" Target="../notesSlides/notesSlide11.xml"/><Relationship Id="rId18" Type="http://schemas.openxmlformats.org/officeDocument/2006/relationships/vmlDrawing" Target="../drawings/vmlDrawing4.vml"/><Relationship Id="rId17" Type="http://schemas.openxmlformats.org/officeDocument/2006/relationships/slideLayout" Target="../slideLayouts/slideLayout1.xml"/><Relationship Id="rId16" Type="http://schemas.openxmlformats.org/officeDocument/2006/relationships/image" Target="../media/image30.wmf"/><Relationship Id="rId15" Type="http://schemas.openxmlformats.org/officeDocument/2006/relationships/oleObject" Target="../embeddings/oleObject23.bin"/><Relationship Id="rId14" Type="http://schemas.openxmlformats.org/officeDocument/2006/relationships/image" Target="../media/image29.png"/><Relationship Id="rId13" Type="http://schemas.openxmlformats.org/officeDocument/2006/relationships/image" Target="../media/image28.png"/><Relationship Id="rId12" Type="http://schemas.openxmlformats.org/officeDocument/2006/relationships/image" Target="../media/image27.wmf"/><Relationship Id="rId11" Type="http://schemas.openxmlformats.org/officeDocument/2006/relationships/oleObject" Target="../embeddings/oleObject22.bin"/><Relationship Id="rId10" Type="http://schemas.openxmlformats.org/officeDocument/2006/relationships/image" Target="../media/image26.wmf"/><Relationship Id="rId1" Type="http://schemas.openxmlformats.org/officeDocument/2006/relationships/oleObject" Target="../embeddings/oleObject17.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image" Target="../media/image3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3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7.png"/><Relationship Id="rId1" Type="http://schemas.openxmlformats.org/officeDocument/2006/relationships/image" Target="../media/image36.png"/></Relationships>
</file>

<file path=ppt/slides/_rels/slide2.xml.rels><?xml version="1.0" encoding="UTF-8" standalone="yes"?>
<Relationships xmlns="http://schemas.openxmlformats.org/package/2006/relationships"><Relationship Id="rId9" Type="http://schemas.openxmlformats.org/officeDocument/2006/relationships/tags" Target="../tags/tag10.xml"/><Relationship Id="rId8" Type="http://schemas.openxmlformats.org/officeDocument/2006/relationships/tags" Target="../tags/tag9.xml"/><Relationship Id="rId7" Type="http://schemas.openxmlformats.org/officeDocument/2006/relationships/tags" Target="../tags/tag8.xml"/><Relationship Id="rId6" Type="http://schemas.openxmlformats.org/officeDocument/2006/relationships/tags" Target="../tags/tag7.xml"/><Relationship Id="rId5" Type="http://schemas.openxmlformats.org/officeDocument/2006/relationships/tags" Target="../tags/tag6.xml"/><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2" Type="http://schemas.openxmlformats.org/officeDocument/2006/relationships/notesSlide" Target="../notesSlides/notesSlide2.xml"/><Relationship Id="rId11" Type="http://schemas.openxmlformats.org/officeDocument/2006/relationships/slideLayout" Target="../slideLayouts/slideLayout2.xml"/><Relationship Id="rId10" Type="http://schemas.openxmlformats.org/officeDocument/2006/relationships/tags" Target="../tags/tag11.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image" Target="../media/image3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1.xml"/><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5.bin"/><Relationship Id="rId8" Type="http://schemas.openxmlformats.org/officeDocument/2006/relationships/image" Target="../media/image9.wmf"/><Relationship Id="rId7" Type="http://schemas.openxmlformats.org/officeDocument/2006/relationships/oleObject" Target="../embeddings/oleObject4.bin"/><Relationship Id="rId6" Type="http://schemas.openxmlformats.org/officeDocument/2006/relationships/image" Target="../media/image8.wmf"/><Relationship Id="rId5" Type="http://schemas.openxmlformats.org/officeDocument/2006/relationships/oleObject" Target="../embeddings/oleObject3.bin"/><Relationship Id="rId4" Type="http://schemas.openxmlformats.org/officeDocument/2006/relationships/image" Target="../media/image7.wmf"/><Relationship Id="rId3" Type="http://schemas.openxmlformats.org/officeDocument/2006/relationships/oleObject" Target="../embeddings/oleObject2.bin"/><Relationship Id="rId25" Type="http://schemas.openxmlformats.org/officeDocument/2006/relationships/notesSlide" Target="../notesSlides/notesSlide7.xml"/><Relationship Id="rId24" Type="http://schemas.openxmlformats.org/officeDocument/2006/relationships/vmlDrawing" Target="../drawings/vmlDrawing1.vml"/><Relationship Id="rId23" Type="http://schemas.openxmlformats.org/officeDocument/2006/relationships/slideLayout" Target="../slideLayouts/slideLayout1.xml"/><Relationship Id="rId22" Type="http://schemas.openxmlformats.org/officeDocument/2006/relationships/image" Target="../media/image16.wmf"/><Relationship Id="rId21" Type="http://schemas.openxmlformats.org/officeDocument/2006/relationships/oleObject" Target="../embeddings/oleObject11.bin"/><Relationship Id="rId20" Type="http://schemas.openxmlformats.org/officeDocument/2006/relationships/image" Target="../media/image15.wmf"/><Relationship Id="rId2" Type="http://schemas.openxmlformats.org/officeDocument/2006/relationships/image" Target="../media/image6.wmf"/><Relationship Id="rId19" Type="http://schemas.openxmlformats.org/officeDocument/2006/relationships/oleObject" Target="../embeddings/oleObject10.bin"/><Relationship Id="rId18" Type="http://schemas.openxmlformats.org/officeDocument/2006/relationships/image" Target="../media/image14.wmf"/><Relationship Id="rId17" Type="http://schemas.openxmlformats.org/officeDocument/2006/relationships/oleObject" Target="../embeddings/oleObject9.bin"/><Relationship Id="rId16" Type="http://schemas.openxmlformats.org/officeDocument/2006/relationships/image" Target="../media/image13.wmf"/><Relationship Id="rId15" Type="http://schemas.openxmlformats.org/officeDocument/2006/relationships/oleObject" Target="../embeddings/oleObject8.bin"/><Relationship Id="rId14" Type="http://schemas.openxmlformats.org/officeDocument/2006/relationships/image" Target="../media/image12.wmf"/><Relationship Id="rId13" Type="http://schemas.openxmlformats.org/officeDocument/2006/relationships/oleObject" Target="../embeddings/oleObject7.bin"/><Relationship Id="rId12" Type="http://schemas.openxmlformats.org/officeDocument/2006/relationships/image" Target="../media/image11.wmf"/><Relationship Id="rId11" Type="http://schemas.openxmlformats.org/officeDocument/2006/relationships/oleObject" Target="../embeddings/oleObject6.bin"/><Relationship Id="rId10" Type="http://schemas.openxmlformats.org/officeDocument/2006/relationships/image" Target="../media/image10.wmf"/><Relationship Id="rId1"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20.wmf"/><Relationship Id="rId7" Type="http://schemas.openxmlformats.org/officeDocument/2006/relationships/oleObject" Target="../embeddings/oleObject15.bin"/><Relationship Id="rId6" Type="http://schemas.openxmlformats.org/officeDocument/2006/relationships/image" Target="../media/image19.wmf"/><Relationship Id="rId5" Type="http://schemas.openxmlformats.org/officeDocument/2006/relationships/oleObject" Target="../embeddings/oleObject14.bin"/><Relationship Id="rId4" Type="http://schemas.openxmlformats.org/officeDocument/2006/relationships/image" Target="../media/image18.wmf"/><Relationship Id="rId3" Type="http://schemas.openxmlformats.org/officeDocument/2006/relationships/oleObject" Target="../embeddings/oleObject13.bin"/><Relationship Id="rId2" Type="http://schemas.openxmlformats.org/officeDocument/2006/relationships/image" Target="../media/image17.wmf"/><Relationship Id="rId11" Type="http://schemas.openxmlformats.org/officeDocument/2006/relationships/notesSlide" Target="../notesSlides/notesSlide8.xml"/><Relationship Id="rId10" Type="http://schemas.openxmlformats.org/officeDocument/2006/relationships/vmlDrawing" Target="../drawings/vmlDrawing2.vml"/><Relationship Id="rId1" Type="http://schemas.openxmlformats.org/officeDocument/2006/relationships/oleObject" Target="../embeddings/oleObject12.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vmlDrawing" Target="../drawings/vmlDrawing3.vml"/><Relationship Id="rId3" Type="http://schemas.openxmlformats.org/officeDocument/2006/relationships/slideLayout" Target="../slideLayouts/slideLayout1.xml"/><Relationship Id="rId2" Type="http://schemas.openxmlformats.org/officeDocument/2006/relationships/image" Target="../media/image21.wmf"/><Relationship Id="rId1" Type="http://schemas.openxmlformats.org/officeDocument/2006/relationships/oleObject" Target="../embeddings/oleObject16.bin"/></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文本框 8"/>
          <p:cNvSpPr txBox="1"/>
          <p:nvPr/>
        </p:nvSpPr>
        <p:spPr>
          <a:xfrm>
            <a:off x="993140" y="1865630"/>
            <a:ext cx="7411085" cy="671195"/>
          </a:xfrm>
          <a:prstGeom prst="rect">
            <a:avLst/>
          </a:prstGeom>
          <a:noFill/>
        </p:spPr>
        <p:txBody>
          <a:bodyPr wrap="square" lIns="68580" tIns="34290" rIns="68580" bIns="34290" rtlCol="0">
            <a:spAutoFit/>
          </a:bodyPr>
          <a:lstStyle/>
          <a:p>
            <a:pPr algn="ctr" eaLnBrk="0" hangingPunct="0">
              <a:lnSpc>
                <a:spcPct val="140000"/>
              </a:lnSpc>
            </a:pPr>
            <a:r>
              <a:rPr lang="en-US" altLang="zh-CN" sz="2800" dirty="0">
                <a:solidFill>
                  <a:srgbClr val="1B4367"/>
                </a:solidFill>
                <a:latin typeface="Arial" panose="020B0604020202020204" pitchFamily="34" charset="0"/>
                <a:cs typeface="Arial" panose="020B0604020202020204" pitchFamily="34" charset="0"/>
                <a:sym typeface="+mn-lt"/>
              </a:rPr>
              <a:t>基于NOMA的车联网资源分配与功率控制问题</a:t>
            </a:r>
            <a:endParaRPr lang="en-US" altLang="zh-CN" sz="2800" dirty="0">
              <a:solidFill>
                <a:srgbClr val="1B4367"/>
              </a:solidFill>
              <a:latin typeface="Arial" panose="020B0604020202020204" pitchFamily="34" charset="0"/>
              <a:cs typeface="Arial" panose="020B0604020202020204" pitchFamily="34" charset="0"/>
              <a:sym typeface="+mn-lt"/>
            </a:endParaRPr>
          </a:p>
        </p:txBody>
      </p:sp>
      <p:sp>
        <p:nvSpPr>
          <p:cNvPr id="121" name="TextBox 120"/>
          <p:cNvSpPr txBox="1"/>
          <p:nvPr/>
        </p:nvSpPr>
        <p:spPr>
          <a:xfrm>
            <a:off x="6722110" y="4130675"/>
            <a:ext cx="1774825" cy="397721"/>
          </a:xfrm>
          <a:prstGeom prst="roundRect">
            <a:avLst/>
          </a:prstGeom>
          <a:solidFill>
            <a:srgbClr val="1B4367"/>
          </a:solidFill>
        </p:spPr>
        <p:txBody>
          <a:bodyPr wrap="square" rtlCol="0">
            <a:spAutoFit/>
          </a:bodyPr>
          <a:lstStyle/>
          <a:p>
            <a:pPr lvl="0" eaLnBrk="0" hangingPunct="0"/>
            <a:r>
              <a:rPr lang="zh-CN" altLang="en-US" sz="1600" dirty="0">
                <a:solidFill>
                  <a:schemeClr val="bg1"/>
                </a:solidFill>
                <a:cs typeface="+mn-ea"/>
                <a:sym typeface="+mn-lt"/>
              </a:rPr>
              <a:t>汇报人： 张雨洁    </a:t>
            </a:r>
            <a:endParaRPr lang="zh-CN" altLang="en-US" sz="1600" dirty="0">
              <a:solidFill>
                <a:schemeClr val="bg1"/>
              </a:solidFill>
              <a:cs typeface="+mn-ea"/>
              <a:sym typeface="+mn-lt"/>
            </a:endParaRPr>
          </a:p>
        </p:txBody>
      </p:sp>
      <p:pic>
        <p:nvPicPr>
          <p:cNvPr id="2" name="图片 1"/>
          <p:cNvPicPr>
            <a:picLocks noChangeAspect="1"/>
          </p:cNvPicPr>
          <p:nvPr>
            <p:custDataLst>
              <p:tags r:id="rId1"/>
            </p:custDataLst>
          </p:nvPr>
        </p:nvPicPr>
        <p:blipFill>
          <a:blip r:embed="rId2"/>
          <a:stretch>
            <a:fillRect/>
          </a:stretch>
        </p:blipFill>
        <p:spPr>
          <a:xfrm>
            <a:off x="486410" y="117475"/>
            <a:ext cx="2978150" cy="946150"/>
          </a:xfrm>
          <a:prstGeom prst="rect">
            <a:avLst/>
          </a:prstGeom>
        </p:spPr>
      </p:pic>
      <p:sp>
        <p:nvSpPr>
          <p:cNvPr id="3" name="矩形 2"/>
          <p:cNvSpPr/>
          <p:nvPr/>
        </p:nvSpPr>
        <p:spPr>
          <a:xfrm>
            <a:off x="0" y="3987165"/>
            <a:ext cx="374015" cy="143510"/>
          </a:xfrm>
          <a:prstGeom prst="rect">
            <a:avLst/>
          </a:prstGeom>
          <a:solidFill>
            <a:srgbClr val="1B4367"/>
          </a:solidFill>
          <a:ln>
            <a:solidFill>
              <a:srgbClr val="1B4367"/>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矩形 3"/>
          <p:cNvSpPr/>
          <p:nvPr/>
        </p:nvSpPr>
        <p:spPr>
          <a:xfrm>
            <a:off x="0" y="4293870"/>
            <a:ext cx="374015" cy="143510"/>
          </a:xfrm>
          <a:prstGeom prst="rect">
            <a:avLst/>
          </a:prstGeom>
          <a:solidFill>
            <a:srgbClr val="1B4367"/>
          </a:solidFill>
          <a:ln>
            <a:solidFill>
              <a:srgbClr val="1B4367"/>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0" y="4600575"/>
            <a:ext cx="374015" cy="143510"/>
          </a:xfrm>
          <a:prstGeom prst="rect">
            <a:avLst/>
          </a:prstGeom>
          <a:solidFill>
            <a:srgbClr val="1B4367"/>
          </a:solidFill>
          <a:ln>
            <a:solidFill>
              <a:srgbClr val="1B4367"/>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矩形 5"/>
          <p:cNvSpPr/>
          <p:nvPr/>
        </p:nvSpPr>
        <p:spPr>
          <a:xfrm>
            <a:off x="0" y="4907280"/>
            <a:ext cx="374015" cy="160020"/>
          </a:xfrm>
          <a:prstGeom prst="rect">
            <a:avLst/>
          </a:prstGeom>
          <a:solidFill>
            <a:srgbClr val="1B4367"/>
          </a:solidFill>
          <a:ln>
            <a:solidFill>
              <a:srgbClr val="1B4367"/>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43960" y="1417955"/>
            <a:ext cx="1656000" cy="1440000"/>
          </a:xfrm>
          <a:prstGeom prst="ellipse">
            <a:avLst/>
          </a:prstGeom>
          <a:solidFill>
            <a:srgbClr val="00418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800"/>
              <a:t>03</a:t>
            </a:r>
            <a:endParaRPr lang="en-US" altLang="zh-CN" sz="4800"/>
          </a:p>
        </p:txBody>
      </p:sp>
      <p:sp>
        <p:nvSpPr>
          <p:cNvPr id="5" name="文本框 4"/>
          <p:cNvSpPr txBox="1"/>
          <p:nvPr/>
        </p:nvSpPr>
        <p:spPr>
          <a:xfrm>
            <a:off x="3738245" y="2988945"/>
            <a:ext cx="1667510" cy="521970"/>
          </a:xfrm>
          <a:prstGeom prst="rect">
            <a:avLst/>
          </a:prstGeom>
          <a:noFill/>
        </p:spPr>
        <p:txBody>
          <a:bodyPr wrap="square" rtlCol="0">
            <a:spAutoFit/>
          </a:bodyPr>
          <a:p>
            <a:r>
              <a:rPr lang="zh-CN" altLang="en-US" sz="2800" b="1">
                <a:solidFill>
                  <a:srgbClr val="014180"/>
                </a:solidFill>
              </a:rPr>
              <a:t>问题</a:t>
            </a:r>
            <a:r>
              <a:rPr lang="zh-CN" altLang="en-US" sz="2800" b="1">
                <a:solidFill>
                  <a:srgbClr val="014180"/>
                </a:solidFill>
              </a:rPr>
              <a:t>求解</a:t>
            </a:r>
            <a:endParaRPr lang="zh-CN" altLang="en-US" sz="2800" b="1">
              <a:solidFill>
                <a:srgbClr val="014180"/>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76490" y="73660"/>
            <a:ext cx="1451610" cy="460375"/>
          </a:xfrm>
          <a:prstGeom prst="rect">
            <a:avLst/>
          </a:prstGeom>
          <a:noFill/>
        </p:spPr>
        <p:txBody>
          <a:bodyPr wrap="square" rtlCol="0">
            <a:spAutoFit/>
          </a:bodyPr>
          <a:p>
            <a:r>
              <a:rPr lang="zh-CN" altLang="en-US" sz="2400">
                <a:solidFill>
                  <a:schemeClr val="bg1"/>
                </a:solidFill>
              </a:rPr>
              <a:t>问题</a:t>
            </a:r>
            <a:r>
              <a:rPr lang="zh-CN" altLang="en-US" sz="2400">
                <a:solidFill>
                  <a:schemeClr val="bg1"/>
                </a:solidFill>
              </a:rPr>
              <a:t>求解</a:t>
            </a:r>
            <a:endParaRPr lang="zh-CN" altLang="en-US" sz="2400">
              <a:solidFill>
                <a:schemeClr val="bg1"/>
              </a:solidFill>
            </a:endParaRPr>
          </a:p>
        </p:txBody>
      </p:sp>
      <p:sp>
        <p:nvSpPr>
          <p:cNvPr id="6" name="文本框 5"/>
          <p:cNvSpPr txBox="1"/>
          <p:nvPr/>
        </p:nvSpPr>
        <p:spPr>
          <a:xfrm>
            <a:off x="532765" y="969010"/>
            <a:ext cx="3068955" cy="306705"/>
          </a:xfrm>
          <a:prstGeom prst="rect">
            <a:avLst/>
          </a:prstGeom>
          <a:noFill/>
        </p:spPr>
        <p:txBody>
          <a:bodyPr wrap="square" rtlCol="0">
            <a:spAutoFit/>
          </a:bodyPr>
          <a:p>
            <a:r>
              <a:rPr lang="en-US" altLang="zh-CN"/>
              <a:t>A.</a:t>
            </a:r>
            <a:r>
              <a:rPr lang="zh-CN" altLang="en-US"/>
              <a:t>基于</a:t>
            </a:r>
            <a:r>
              <a:rPr lang="en-US" altLang="zh-CN"/>
              <a:t>DDPG</a:t>
            </a:r>
            <a:r>
              <a:rPr lang="zh-CN" altLang="en-US"/>
              <a:t>的</a:t>
            </a:r>
            <a:r>
              <a:rPr lang="en-US" altLang="zh-CN"/>
              <a:t>eMBB</a:t>
            </a:r>
            <a:r>
              <a:rPr lang="zh-CN" altLang="en-US"/>
              <a:t>资源分配</a:t>
            </a:r>
            <a:r>
              <a:rPr lang="zh-CN" altLang="en-US"/>
              <a:t>网络</a:t>
            </a:r>
            <a:endParaRPr lang="zh-CN" altLang="en-US"/>
          </a:p>
        </p:txBody>
      </p:sp>
      <p:grpSp>
        <p:nvGrpSpPr>
          <p:cNvPr id="17" name="组合 16"/>
          <p:cNvGrpSpPr/>
          <p:nvPr/>
        </p:nvGrpSpPr>
        <p:grpSpPr>
          <a:xfrm>
            <a:off x="532765" y="1524000"/>
            <a:ext cx="3018790" cy="1211580"/>
            <a:chOff x="1688" y="3629"/>
            <a:chExt cx="5438" cy="2227"/>
          </a:xfrm>
        </p:grpSpPr>
        <p:sp>
          <p:nvSpPr>
            <p:cNvPr id="8" name="文本框 7"/>
            <p:cNvSpPr txBox="1"/>
            <p:nvPr/>
          </p:nvSpPr>
          <p:spPr>
            <a:xfrm>
              <a:off x="1688" y="3629"/>
              <a:ext cx="1455" cy="506"/>
            </a:xfrm>
            <a:prstGeom prst="rect">
              <a:avLst/>
            </a:prstGeom>
            <a:noFill/>
          </p:spPr>
          <p:txBody>
            <a:bodyPr wrap="square" rtlCol="0">
              <a:spAutoFit/>
            </a:bodyPr>
            <a:p>
              <a:r>
                <a:rPr lang="zh-CN" altLang="en-US" sz="1200"/>
                <a:t>状态空间</a:t>
              </a:r>
              <a:endParaRPr lang="zh-CN" altLang="en-US" sz="1200"/>
            </a:p>
          </p:txBody>
        </p:sp>
        <p:graphicFrame>
          <p:nvGraphicFramePr>
            <p:cNvPr id="9" name="对象 8">
              <a:hlinkClick r:id="" action="ppaction://ole?verb="/>
            </p:cNvPr>
            <p:cNvGraphicFramePr>
              <a:graphicFrameLocks noChangeAspect="1"/>
            </p:cNvGraphicFramePr>
            <p:nvPr/>
          </p:nvGraphicFramePr>
          <p:xfrm>
            <a:off x="3083" y="3629"/>
            <a:ext cx="3989" cy="509"/>
          </p:xfrm>
          <a:graphic>
            <a:graphicData uri="http://schemas.openxmlformats.org/presentationml/2006/ole">
              <mc:AlternateContent xmlns:mc="http://schemas.openxmlformats.org/markup-compatibility/2006">
                <mc:Choice xmlns:v="urn:schemas-microsoft-com:vml" Requires="v">
                  <p:oleObj spid="_x0000_s3073" name="" r:id="rId1" imgW="2095500" imgH="266700" progId="Equation.KSEE3">
                    <p:embed/>
                  </p:oleObj>
                </mc:Choice>
                <mc:Fallback>
                  <p:oleObj name="" r:id="rId1" imgW="2095500" imgH="266700" progId="Equation.KSEE3">
                    <p:embed/>
                    <p:pic>
                      <p:nvPicPr>
                        <p:cNvPr id="0" name="图片 3072"/>
                        <p:cNvPicPr/>
                        <p:nvPr/>
                      </p:nvPicPr>
                      <p:blipFill>
                        <a:blip r:embed="rId2"/>
                        <a:stretch>
                          <a:fillRect/>
                        </a:stretch>
                      </p:blipFill>
                      <p:spPr>
                        <a:xfrm>
                          <a:off x="3083" y="3629"/>
                          <a:ext cx="3989" cy="509"/>
                        </a:xfrm>
                        <a:prstGeom prst="rect">
                          <a:avLst/>
                        </a:prstGeom>
                      </p:spPr>
                    </p:pic>
                  </p:oleObj>
                </mc:Fallback>
              </mc:AlternateContent>
            </a:graphicData>
          </a:graphic>
        </p:graphicFrame>
        <p:sp>
          <p:nvSpPr>
            <p:cNvPr id="11" name="文本框 10"/>
            <p:cNvSpPr txBox="1"/>
            <p:nvPr/>
          </p:nvSpPr>
          <p:spPr>
            <a:xfrm>
              <a:off x="1688" y="4448"/>
              <a:ext cx="1455" cy="506"/>
            </a:xfrm>
            <a:prstGeom prst="rect">
              <a:avLst/>
            </a:prstGeom>
            <a:noFill/>
          </p:spPr>
          <p:txBody>
            <a:bodyPr wrap="square" rtlCol="0">
              <a:spAutoFit/>
            </a:bodyPr>
            <a:p>
              <a:r>
                <a:rPr lang="zh-CN" altLang="en-US" sz="1200"/>
                <a:t>动作空间</a:t>
              </a:r>
              <a:endParaRPr lang="zh-CN" altLang="en-US" sz="1200"/>
            </a:p>
          </p:txBody>
        </p:sp>
        <p:sp>
          <p:nvSpPr>
            <p:cNvPr id="12" name="文本框 11"/>
            <p:cNvSpPr txBox="1"/>
            <p:nvPr/>
          </p:nvSpPr>
          <p:spPr>
            <a:xfrm>
              <a:off x="1688" y="5267"/>
              <a:ext cx="1455" cy="506"/>
            </a:xfrm>
            <a:prstGeom prst="rect">
              <a:avLst/>
            </a:prstGeom>
            <a:noFill/>
          </p:spPr>
          <p:txBody>
            <a:bodyPr wrap="square" rtlCol="0">
              <a:spAutoFit/>
            </a:bodyPr>
            <a:p>
              <a:r>
                <a:rPr lang="zh-CN" altLang="en-US" sz="1200"/>
                <a:t>奖励函数</a:t>
              </a:r>
              <a:endParaRPr lang="zh-CN" altLang="en-US" sz="1200"/>
            </a:p>
          </p:txBody>
        </p:sp>
        <p:graphicFrame>
          <p:nvGraphicFramePr>
            <p:cNvPr id="13" name="对象 12">
              <a:hlinkClick r:id="" action="ppaction://ole?verb="/>
            </p:cNvPr>
            <p:cNvGraphicFramePr>
              <a:graphicFrameLocks noChangeAspect="1"/>
            </p:cNvGraphicFramePr>
            <p:nvPr/>
          </p:nvGraphicFramePr>
          <p:xfrm>
            <a:off x="3143" y="4487"/>
            <a:ext cx="3983" cy="432"/>
          </p:xfrm>
          <a:graphic>
            <a:graphicData uri="http://schemas.openxmlformats.org/presentationml/2006/ole">
              <mc:AlternateContent xmlns:mc="http://schemas.openxmlformats.org/markup-compatibility/2006">
                <mc:Choice xmlns:v="urn:schemas-microsoft-com:vml" Requires="v">
                  <p:oleObj spid="_x0000_s3074" name="" r:id="rId3" imgW="2108200" imgH="228600" progId="Equation.KSEE3">
                    <p:embed/>
                  </p:oleObj>
                </mc:Choice>
                <mc:Fallback>
                  <p:oleObj name="" r:id="rId3" imgW="2108200" imgH="228600" progId="Equation.KSEE3">
                    <p:embed/>
                    <p:pic>
                      <p:nvPicPr>
                        <p:cNvPr id="0" name="图片 3073"/>
                        <p:cNvPicPr/>
                        <p:nvPr/>
                      </p:nvPicPr>
                      <p:blipFill>
                        <a:blip r:embed="rId4"/>
                        <a:stretch>
                          <a:fillRect/>
                        </a:stretch>
                      </p:blipFill>
                      <p:spPr>
                        <a:xfrm>
                          <a:off x="3143" y="4487"/>
                          <a:ext cx="3983" cy="432"/>
                        </a:xfrm>
                        <a:prstGeom prst="rect">
                          <a:avLst/>
                        </a:prstGeom>
                      </p:spPr>
                    </p:pic>
                  </p:oleObj>
                </mc:Fallback>
              </mc:AlternateContent>
            </a:graphicData>
          </a:graphic>
        </p:graphicFrame>
        <p:graphicFrame>
          <p:nvGraphicFramePr>
            <p:cNvPr id="15" name="对象 14">
              <a:hlinkClick r:id="" action="ppaction://ole?verb="/>
            </p:cNvPr>
            <p:cNvGraphicFramePr>
              <a:graphicFrameLocks noChangeAspect="1"/>
            </p:cNvGraphicFramePr>
            <p:nvPr/>
          </p:nvGraphicFramePr>
          <p:xfrm>
            <a:off x="3112" y="5268"/>
            <a:ext cx="2870" cy="587"/>
          </p:xfrm>
          <a:graphic>
            <a:graphicData uri="http://schemas.openxmlformats.org/presentationml/2006/ole">
              <mc:AlternateContent xmlns:mc="http://schemas.openxmlformats.org/markup-compatibility/2006">
                <mc:Choice xmlns:v="urn:schemas-microsoft-com:vml" Requires="v">
                  <p:oleObj spid="_x0000_s3076" name="" r:id="rId5" imgW="1739900" imgH="355600" progId="Equation.KSEE3">
                    <p:embed/>
                  </p:oleObj>
                </mc:Choice>
                <mc:Fallback>
                  <p:oleObj name="" r:id="rId5" imgW="1739900" imgH="355600" progId="Equation.KSEE3">
                    <p:embed/>
                    <p:pic>
                      <p:nvPicPr>
                        <p:cNvPr id="0" name="图片 3075"/>
                        <p:cNvPicPr/>
                        <p:nvPr/>
                      </p:nvPicPr>
                      <p:blipFill>
                        <a:blip r:embed="rId6"/>
                        <a:stretch>
                          <a:fillRect/>
                        </a:stretch>
                      </p:blipFill>
                      <p:spPr>
                        <a:xfrm>
                          <a:off x="3112" y="5268"/>
                          <a:ext cx="2870" cy="587"/>
                        </a:xfrm>
                        <a:prstGeom prst="rect">
                          <a:avLst/>
                        </a:prstGeom>
                      </p:spPr>
                    </p:pic>
                  </p:oleObj>
                </mc:Fallback>
              </mc:AlternateContent>
            </a:graphicData>
          </a:graphic>
        </p:graphicFrame>
      </p:grpSp>
      <p:sp>
        <p:nvSpPr>
          <p:cNvPr id="16" name="文本框 15"/>
          <p:cNvSpPr txBox="1"/>
          <p:nvPr/>
        </p:nvSpPr>
        <p:spPr>
          <a:xfrm>
            <a:off x="4787900" y="930910"/>
            <a:ext cx="3068955" cy="306705"/>
          </a:xfrm>
          <a:prstGeom prst="rect">
            <a:avLst/>
          </a:prstGeom>
          <a:noFill/>
        </p:spPr>
        <p:txBody>
          <a:bodyPr wrap="square" rtlCol="0">
            <a:spAutoFit/>
          </a:bodyPr>
          <a:p>
            <a:r>
              <a:rPr lang="en-US" altLang="zh-CN"/>
              <a:t>B.</a:t>
            </a:r>
            <a:r>
              <a:rPr lang="zh-CN" altLang="en-US"/>
              <a:t>基于</a:t>
            </a:r>
            <a:r>
              <a:rPr lang="en-US" altLang="zh-CN"/>
              <a:t>DDPG</a:t>
            </a:r>
            <a:r>
              <a:rPr lang="zh-CN" altLang="en-US"/>
              <a:t>的</a:t>
            </a:r>
            <a:r>
              <a:rPr lang="en-US" altLang="zh-CN"/>
              <a:t>URLLC</a:t>
            </a:r>
            <a:r>
              <a:rPr lang="zh-CN" altLang="en-US"/>
              <a:t>资源分配</a:t>
            </a:r>
            <a:r>
              <a:rPr lang="zh-CN" altLang="en-US"/>
              <a:t>网络</a:t>
            </a:r>
            <a:endParaRPr lang="zh-CN" altLang="en-US"/>
          </a:p>
        </p:txBody>
      </p:sp>
      <p:grpSp>
        <p:nvGrpSpPr>
          <p:cNvPr id="18" name="组合 17"/>
          <p:cNvGrpSpPr/>
          <p:nvPr/>
        </p:nvGrpSpPr>
        <p:grpSpPr>
          <a:xfrm>
            <a:off x="4787900" y="1569085"/>
            <a:ext cx="3603896" cy="1197979"/>
            <a:chOff x="1688" y="3629"/>
            <a:chExt cx="6492" cy="2202"/>
          </a:xfrm>
        </p:grpSpPr>
        <p:sp>
          <p:nvSpPr>
            <p:cNvPr id="19" name="文本框 18"/>
            <p:cNvSpPr txBox="1"/>
            <p:nvPr/>
          </p:nvSpPr>
          <p:spPr>
            <a:xfrm>
              <a:off x="1688" y="3629"/>
              <a:ext cx="1455" cy="506"/>
            </a:xfrm>
            <a:prstGeom prst="rect">
              <a:avLst/>
            </a:prstGeom>
            <a:noFill/>
          </p:spPr>
          <p:txBody>
            <a:bodyPr wrap="square" rtlCol="0">
              <a:spAutoFit/>
            </a:bodyPr>
            <a:p>
              <a:r>
                <a:rPr lang="zh-CN" altLang="en-US" sz="1200"/>
                <a:t>状态空间</a:t>
              </a:r>
              <a:endParaRPr lang="zh-CN" altLang="en-US" sz="1200"/>
            </a:p>
          </p:txBody>
        </p:sp>
        <p:graphicFrame>
          <p:nvGraphicFramePr>
            <p:cNvPr id="20" name="对象 19">
              <a:hlinkClick r:id="" action="ppaction://ole?verb="/>
            </p:cNvPr>
            <p:cNvGraphicFramePr>
              <a:graphicFrameLocks noChangeAspect="1"/>
            </p:cNvGraphicFramePr>
            <p:nvPr/>
          </p:nvGraphicFramePr>
          <p:xfrm>
            <a:off x="3095" y="3640"/>
            <a:ext cx="3967" cy="486"/>
          </p:xfrm>
          <a:graphic>
            <a:graphicData uri="http://schemas.openxmlformats.org/presentationml/2006/ole">
              <mc:AlternateContent xmlns:mc="http://schemas.openxmlformats.org/markup-compatibility/2006">
                <mc:Choice xmlns:v="urn:schemas-microsoft-com:vml" Requires="v">
                  <p:oleObj spid="_x0000_s3" name="" r:id="rId7" imgW="2082800" imgH="254000" progId="Equation.KSEE3">
                    <p:embed/>
                  </p:oleObj>
                </mc:Choice>
                <mc:Fallback>
                  <p:oleObj name="" r:id="rId7" imgW="2082800" imgH="254000" progId="Equation.KSEE3">
                    <p:embed/>
                    <p:pic>
                      <p:nvPicPr>
                        <p:cNvPr id="0" name="图片 3072"/>
                        <p:cNvPicPr/>
                        <p:nvPr/>
                      </p:nvPicPr>
                      <p:blipFill>
                        <a:blip r:embed="rId8"/>
                        <a:stretch>
                          <a:fillRect/>
                        </a:stretch>
                      </p:blipFill>
                      <p:spPr>
                        <a:xfrm>
                          <a:off x="3095" y="3640"/>
                          <a:ext cx="3967" cy="486"/>
                        </a:xfrm>
                        <a:prstGeom prst="rect">
                          <a:avLst/>
                        </a:prstGeom>
                      </p:spPr>
                    </p:pic>
                  </p:oleObj>
                </mc:Fallback>
              </mc:AlternateContent>
            </a:graphicData>
          </a:graphic>
        </p:graphicFrame>
        <p:sp>
          <p:nvSpPr>
            <p:cNvPr id="21" name="文本框 20"/>
            <p:cNvSpPr txBox="1"/>
            <p:nvPr/>
          </p:nvSpPr>
          <p:spPr>
            <a:xfrm>
              <a:off x="1688" y="4448"/>
              <a:ext cx="1455" cy="506"/>
            </a:xfrm>
            <a:prstGeom prst="rect">
              <a:avLst/>
            </a:prstGeom>
            <a:noFill/>
          </p:spPr>
          <p:txBody>
            <a:bodyPr wrap="square" rtlCol="0">
              <a:spAutoFit/>
            </a:bodyPr>
            <a:p>
              <a:r>
                <a:rPr lang="zh-CN" altLang="en-US" sz="1200"/>
                <a:t>动作空间</a:t>
              </a:r>
              <a:endParaRPr lang="zh-CN" altLang="en-US" sz="1200"/>
            </a:p>
          </p:txBody>
        </p:sp>
        <p:sp>
          <p:nvSpPr>
            <p:cNvPr id="22" name="文本框 21"/>
            <p:cNvSpPr txBox="1"/>
            <p:nvPr/>
          </p:nvSpPr>
          <p:spPr>
            <a:xfrm>
              <a:off x="1688" y="5267"/>
              <a:ext cx="1455" cy="506"/>
            </a:xfrm>
            <a:prstGeom prst="rect">
              <a:avLst/>
            </a:prstGeom>
            <a:noFill/>
          </p:spPr>
          <p:txBody>
            <a:bodyPr wrap="square" rtlCol="0">
              <a:spAutoFit/>
            </a:bodyPr>
            <a:p>
              <a:r>
                <a:rPr lang="zh-CN" altLang="en-US" sz="1200"/>
                <a:t>奖励函数</a:t>
              </a:r>
              <a:endParaRPr lang="zh-CN" altLang="en-US" sz="1200"/>
            </a:p>
          </p:txBody>
        </p:sp>
        <p:graphicFrame>
          <p:nvGraphicFramePr>
            <p:cNvPr id="23" name="对象 22">
              <a:hlinkClick r:id="" action="ppaction://ole?verb="/>
            </p:cNvPr>
            <p:cNvGraphicFramePr>
              <a:graphicFrameLocks noChangeAspect="1"/>
            </p:cNvGraphicFramePr>
            <p:nvPr/>
          </p:nvGraphicFramePr>
          <p:xfrm>
            <a:off x="3095" y="4498"/>
            <a:ext cx="5085" cy="481"/>
          </p:xfrm>
          <a:graphic>
            <a:graphicData uri="http://schemas.openxmlformats.org/presentationml/2006/ole">
              <mc:AlternateContent xmlns:mc="http://schemas.openxmlformats.org/markup-compatibility/2006">
                <mc:Choice xmlns:v="urn:schemas-microsoft-com:vml" Requires="v">
                  <p:oleObj spid="_x0000_s4" name="" r:id="rId9" imgW="2691765" imgH="254000" progId="Equation.KSEE3">
                    <p:embed/>
                  </p:oleObj>
                </mc:Choice>
                <mc:Fallback>
                  <p:oleObj name="" r:id="rId9" imgW="2691765" imgH="254000" progId="Equation.KSEE3">
                    <p:embed/>
                    <p:pic>
                      <p:nvPicPr>
                        <p:cNvPr id="0" name="图片 3073"/>
                        <p:cNvPicPr/>
                        <p:nvPr/>
                      </p:nvPicPr>
                      <p:blipFill>
                        <a:blip r:embed="rId10"/>
                        <a:stretch>
                          <a:fillRect/>
                        </a:stretch>
                      </p:blipFill>
                      <p:spPr>
                        <a:xfrm>
                          <a:off x="3095" y="4498"/>
                          <a:ext cx="5085" cy="481"/>
                        </a:xfrm>
                        <a:prstGeom prst="rect">
                          <a:avLst/>
                        </a:prstGeom>
                      </p:spPr>
                    </p:pic>
                  </p:oleObj>
                </mc:Fallback>
              </mc:AlternateContent>
            </a:graphicData>
          </a:graphic>
        </p:graphicFrame>
        <p:graphicFrame>
          <p:nvGraphicFramePr>
            <p:cNvPr id="24" name="对象 23">
              <a:hlinkClick r:id="" action="ppaction://ole?verb="/>
            </p:cNvPr>
            <p:cNvGraphicFramePr>
              <a:graphicFrameLocks noChangeAspect="1"/>
            </p:cNvGraphicFramePr>
            <p:nvPr/>
          </p:nvGraphicFramePr>
          <p:xfrm>
            <a:off x="3095" y="5245"/>
            <a:ext cx="3603" cy="586"/>
          </p:xfrm>
          <a:graphic>
            <a:graphicData uri="http://schemas.openxmlformats.org/presentationml/2006/ole">
              <mc:AlternateContent xmlns:mc="http://schemas.openxmlformats.org/markup-compatibility/2006">
                <mc:Choice xmlns:v="urn:schemas-microsoft-com:vml" Requires="v">
                  <p:oleObj spid="_x0000_s5" name="" r:id="rId11" imgW="2184400" imgH="355600" progId="Equation.KSEE3">
                    <p:embed/>
                  </p:oleObj>
                </mc:Choice>
                <mc:Fallback>
                  <p:oleObj name="" r:id="rId11" imgW="2184400" imgH="355600" progId="Equation.KSEE3">
                    <p:embed/>
                    <p:pic>
                      <p:nvPicPr>
                        <p:cNvPr id="0" name="图片 3075"/>
                        <p:cNvPicPr/>
                        <p:nvPr/>
                      </p:nvPicPr>
                      <p:blipFill>
                        <a:blip r:embed="rId12"/>
                        <a:stretch>
                          <a:fillRect/>
                        </a:stretch>
                      </p:blipFill>
                      <p:spPr>
                        <a:xfrm>
                          <a:off x="3095" y="5245"/>
                          <a:ext cx="3603" cy="586"/>
                        </a:xfrm>
                        <a:prstGeom prst="rect">
                          <a:avLst/>
                        </a:prstGeom>
                      </p:spPr>
                    </p:pic>
                  </p:oleObj>
                </mc:Fallback>
              </mc:AlternateContent>
            </a:graphicData>
          </a:graphic>
        </p:graphicFrame>
      </p:grpSp>
      <p:grpSp>
        <p:nvGrpSpPr>
          <p:cNvPr id="28" name="组合 27"/>
          <p:cNvGrpSpPr/>
          <p:nvPr/>
        </p:nvGrpSpPr>
        <p:grpSpPr>
          <a:xfrm>
            <a:off x="1605280" y="2926080"/>
            <a:ext cx="1689735" cy="2045970"/>
            <a:chOff x="839" y="4775"/>
            <a:chExt cx="1981" cy="2721"/>
          </a:xfrm>
        </p:grpSpPr>
        <p:pic>
          <p:nvPicPr>
            <p:cNvPr id="26" name="图片 25"/>
            <p:cNvPicPr>
              <a:picLocks noChangeAspect="1"/>
            </p:cNvPicPr>
            <p:nvPr/>
          </p:nvPicPr>
          <p:blipFill>
            <a:blip r:embed="rId13"/>
            <a:stretch>
              <a:fillRect/>
            </a:stretch>
          </p:blipFill>
          <p:spPr>
            <a:xfrm>
              <a:off x="839" y="4876"/>
              <a:ext cx="1770" cy="2621"/>
            </a:xfrm>
            <a:prstGeom prst="rect">
              <a:avLst/>
            </a:prstGeom>
          </p:spPr>
        </p:pic>
        <p:sp>
          <p:nvSpPr>
            <p:cNvPr id="27" name="矩形 26"/>
            <p:cNvSpPr/>
            <p:nvPr/>
          </p:nvSpPr>
          <p:spPr>
            <a:xfrm>
              <a:off x="2440" y="4775"/>
              <a:ext cx="380" cy="174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grpSp>
        <p:nvGrpSpPr>
          <p:cNvPr id="30" name="组合 29"/>
          <p:cNvGrpSpPr/>
          <p:nvPr/>
        </p:nvGrpSpPr>
        <p:grpSpPr>
          <a:xfrm>
            <a:off x="2916555" y="2970530"/>
            <a:ext cx="4079240" cy="1426845"/>
            <a:chOff x="4593" y="4678"/>
            <a:chExt cx="6424" cy="2247"/>
          </a:xfrm>
        </p:grpSpPr>
        <p:pic>
          <p:nvPicPr>
            <p:cNvPr id="25" name="图片 24"/>
            <p:cNvPicPr>
              <a:picLocks noChangeAspect="1"/>
            </p:cNvPicPr>
            <p:nvPr/>
          </p:nvPicPr>
          <p:blipFill>
            <a:blip r:embed="rId14"/>
            <a:stretch>
              <a:fillRect/>
            </a:stretch>
          </p:blipFill>
          <p:spPr>
            <a:xfrm>
              <a:off x="4593" y="4678"/>
              <a:ext cx="6424" cy="2206"/>
            </a:xfrm>
            <a:prstGeom prst="rect">
              <a:avLst/>
            </a:prstGeom>
          </p:spPr>
        </p:pic>
        <p:sp>
          <p:nvSpPr>
            <p:cNvPr id="29" name="矩形 28"/>
            <p:cNvSpPr/>
            <p:nvPr/>
          </p:nvSpPr>
          <p:spPr>
            <a:xfrm>
              <a:off x="7380" y="6555"/>
              <a:ext cx="230" cy="37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pSp>
      <p:cxnSp>
        <p:nvCxnSpPr>
          <p:cNvPr id="31" name="直接箭头连接符 30"/>
          <p:cNvCxnSpPr>
            <a:stCxn id="29" idx="0"/>
          </p:cNvCxnSpPr>
          <p:nvPr/>
        </p:nvCxnSpPr>
        <p:spPr>
          <a:xfrm>
            <a:off x="4759325" y="4162425"/>
            <a:ext cx="0" cy="400050"/>
          </a:xfrm>
          <a:prstGeom prst="straightConnector1">
            <a:avLst/>
          </a:prstGeom>
          <a:ln w="12700">
            <a:tailEnd type="stealth" w="med" len="sm"/>
          </a:ln>
        </p:spPr>
        <p:style>
          <a:lnRef idx="1">
            <a:schemeClr val="dk1"/>
          </a:lnRef>
          <a:fillRef idx="0">
            <a:schemeClr val="dk1"/>
          </a:fillRef>
          <a:effectRef idx="0">
            <a:schemeClr val="dk1"/>
          </a:effectRef>
          <a:fontRef idx="minor">
            <a:schemeClr val="tx1"/>
          </a:fontRef>
        </p:style>
      </p:cxnSp>
      <p:graphicFrame>
        <p:nvGraphicFramePr>
          <p:cNvPr id="32" name="对象 31">
            <a:hlinkClick r:id="" action="ppaction://ole?verb="/>
          </p:cNvPr>
          <p:cNvGraphicFramePr>
            <a:graphicFrameLocks noChangeAspect="1"/>
          </p:cNvGraphicFramePr>
          <p:nvPr/>
        </p:nvGraphicFramePr>
        <p:xfrm>
          <a:off x="4686300" y="4562475"/>
          <a:ext cx="165100" cy="228600"/>
        </p:xfrm>
        <a:graphic>
          <a:graphicData uri="http://schemas.openxmlformats.org/presentationml/2006/ole">
            <mc:AlternateContent xmlns:mc="http://schemas.openxmlformats.org/markup-compatibility/2006">
              <mc:Choice xmlns:v="urn:schemas-microsoft-com:vml" Requires="v">
                <p:oleObj spid="_x0000_s3077" name="" r:id="rId15" imgW="165100" imgH="228600" progId="Equation.KSEE3">
                  <p:embed/>
                </p:oleObj>
              </mc:Choice>
              <mc:Fallback>
                <p:oleObj name="" r:id="rId15" imgW="165100" imgH="228600" progId="Equation.KSEE3">
                  <p:embed/>
                  <p:pic>
                    <p:nvPicPr>
                      <p:cNvPr id="0" name="图片 3076"/>
                      <p:cNvPicPr/>
                      <p:nvPr/>
                    </p:nvPicPr>
                    <p:blipFill>
                      <a:blip r:embed="rId16"/>
                      <a:stretch>
                        <a:fillRect/>
                      </a:stretch>
                    </p:blipFill>
                    <p:spPr>
                      <a:xfrm>
                        <a:off x="4686300" y="4562475"/>
                        <a:ext cx="165100" cy="228600"/>
                      </a:xfrm>
                      <a:prstGeom prst="rect">
                        <a:avLst/>
                      </a:prstGeom>
                    </p:spPr>
                  </p:pic>
                </p:oleObj>
              </mc:Fallback>
            </mc:AlternateContent>
          </a:graphicData>
        </a:graphic>
      </p:graphicFrame>
      <p:sp>
        <p:nvSpPr>
          <p:cNvPr id="7" name="矩形 6"/>
          <p:cNvSpPr/>
          <p:nvPr/>
        </p:nvSpPr>
        <p:spPr>
          <a:xfrm>
            <a:off x="4947920" y="3978275"/>
            <a:ext cx="1003935" cy="347345"/>
          </a:xfrm>
          <a:prstGeom prst="rect">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000" i="1">
                <a:solidFill>
                  <a:schemeClr val="tx1"/>
                </a:solidFill>
                <a:latin typeface="Arial" panose="020B0604020202020204" pitchFamily="34" charset="0"/>
                <a:cs typeface="Arial" panose="020B0604020202020204" pitchFamily="34" charset="0"/>
              </a:rPr>
              <a:t>Critic network</a:t>
            </a:r>
            <a:endParaRPr lang="en-US" altLang="zh-CN" sz="1000" i="1">
              <a:solidFill>
                <a:schemeClr val="tx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76490" y="73660"/>
            <a:ext cx="1451610" cy="460375"/>
          </a:xfrm>
          <a:prstGeom prst="rect">
            <a:avLst/>
          </a:prstGeom>
          <a:noFill/>
        </p:spPr>
        <p:txBody>
          <a:bodyPr wrap="square" rtlCol="0">
            <a:spAutoFit/>
          </a:bodyPr>
          <a:p>
            <a:r>
              <a:rPr lang="zh-CN" altLang="en-US" sz="2400">
                <a:solidFill>
                  <a:schemeClr val="bg1"/>
                </a:solidFill>
              </a:rPr>
              <a:t>问题求解</a:t>
            </a:r>
            <a:endParaRPr lang="zh-CN" altLang="en-US" sz="2400">
              <a:solidFill>
                <a:schemeClr val="bg1"/>
              </a:solidFill>
            </a:endParaRPr>
          </a:p>
        </p:txBody>
      </p:sp>
      <p:pic>
        <p:nvPicPr>
          <p:cNvPr id="11" name="图片 10"/>
          <p:cNvPicPr>
            <a:picLocks noChangeAspect="1"/>
          </p:cNvPicPr>
          <p:nvPr/>
        </p:nvPicPr>
        <p:blipFill>
          <a:blip r:embed="rId1"/>
          <a:stretch>
            <a:fillRect/>
          </a:stretch>
        </p:blipFill>
        <p:spPr>
          <a:xfrm>
            <a:off x="1403350" y="720090"/>
            <a:ext cx="5810250" cy="4326890"/>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76490" y="73660"/>
            <a:ext cx="1451610" cy="460375"/>
          </a:xfrm>
          <a:prstGeom prst="rect">
            <a:avLst/>
          </a:prstGeom>
          <a:noFill/>
        </p:spPr>
        <p:txBody>
          <a:bodyPr wrap="square" rtlCol="0">
            <a:spAutoFit/>
          </a:bodyPr>
          <a:p>
            <a:r>
              <a:rPr lang="zh-CN" altLang="en-US" sz="2400">
                <a:solidFill>
                  <a:schemeClr val="bg1"/>
                </a:solidFill>
              </a:rPr>
              <a:t>问题</a:t>
            </a:r>
            <a:r>
              <a:rPr lang="zh-CN" altLang="en-US" sz="2400">
                <a:solidFill>
                  <a:schemeClr val="bg1"/>
                </a:solidFill>
              </a:rPr>
              <a:t>求解</a:t>
            </a:r>
            <a:endParaRPr lang="zh-CN" altLang="en-US" sz="2400">
              <a:solidFill>
                <a:schemeClr val="bg1"/>
              </a:solidFill>
            </a:endParaRPr>
          </a:p>
        </p:txBody>
      </p:sp>
      <p:pic>
        <p:nvPicPr>
          <p:cNvPr id="12" name="图片 11"/>
          <p:cNvPicPr>
            <a:picLocks noChangeAspect="1"/>
          </p:cNvPicPr>
          <p:nvPr/>
        </p:nvPicPr>
        <p:blipFill>
          <a:blip r:embed="rId1"/>
          <a:stretch>
            <a:fillRect/>
          </a:stretch>
        </p:blipFill>
        <p:spPr>
          <a:xfrm>
            <a:off x="1972310" y="912495"/>
            <a:ext cx="5200015" cy="3816985"/>
          </a:xfrm>
          <a:prstGeom prst="rect">
            <a:avLst/>
          </a:prstGeom>
        </p:spPr>
      </p:pic>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4294967295"/>
          </p:nvPr>
        </p:nvSpPr>
        <p:spPr>
          <a:xfrm>
            <a:off x="7086600" y="4767580"/>
            <a:ext cx="2057400" cy="273685"/>
          </a:xfrm>
        </p:spPr>
        <p:txBody>
          <a:bodyPr/>
          <a:p>
            <a:fld id="{7D9BB5D0-35E4-459D-AEF3-FE4D7C45CC19}" type="slidenum">
              <a:rPr lang="zh-CN" altLang="en-US" smtClean="0"/>
            </a:fld>
            <a:endParaRPr lang="zh-CN" altLang="en-US"/>
          </a:p>
        </p:txBody>
      </p:sp>
      <p:sp>
        <p:nvSpPr>
          <p:cNvPr id="3" name="文本框 2"/>
          <p:cNvSpPr txBox="1"/>
          <p:nvPr/>
        </p:nvSpPr>
        <p:spPr>
          <a:xfrm>
            <a:off x="7476490" y="73660"/>
            <a:ext cx="1451610" cy="460375"/>
          </a:xfrm>
          <a:prstGeom prst="rect">
            <a:avLst/>
          </a:prstGeom>
          <a:noFill/>
        </p:spPr>
        <p:txBody>
          <a:bodyPr wrap="square" rtlCol="0">
            <a:spAutoFit/>
          </a:bodyPr>
          <a:p>
            <a:r>
              <a:rPr lang="zh-CN" altLang="en-US" sz="2400">
                <a:solidFill>
                  <a:schemeClr val="bg1"/>
                </a:solidFill>
              </a:rPr>
              <a:t>后续</a:t>
            </a:r>
            <a:r>
              <a:rPr lang="zh-CN" altLang="en-US" sz="2400">
                <a:solidFill>
                  <a:schemeClr val="bg1"/>
                </a:solidFill>
              </a:rPr>
              <a:t>工作</a:t>
            </a:r>
            <a:endParaRPr lang="zh-CN" altLang="en-US" sz="2400">
              <a:solidFill>
                <a:schemeClr val="bg1"/>
              </a:solidFill>
            </a:endParaRPr>
          </a:p>
        </p:txBody>
      </p:sp>
      <p:sp>
        <p:nvSpPr>
          <p:cNvPr id="4" name="文本框 3"/>
          <p:cNvSpPr txBox="1"/>
          <p:nvPr/>
        </p:nvSpPr>
        <p:spPr>
          <a:xfrm>
            <a:off x="1687195" y="1141730"/>
            <a:ext cx="3552190" cy="2327910"/>
          </a:xfrm>
          <a:prstGeom prst="rect">
            <a:avLst/>
          </a:prstGeom>
          <a:noFill/>
        </p:spPr>
        <p:txBody>
          <a:bodyPr wrap="square" rtlCol="0">
            <a:spAutoFit/>
          </a:bodyPr>
          <a:p>
            <a:pPr>
              <a:lnSpc>
                <a:spcPct val="130000"/>
              </a:lnSpc>
            </a:pPr>
            <a:r>
              <a:rPr lang="zh-CN" altLang="en-US"/>
              <a:t>现存问题：</a:t>
            </a:r>
            <a:endParaRPr lang="zh-CN" altLang="en-US"/>
          </a:p>
          <a:p>
            <a:pPr marL="742950" lvl="1" indent="-285750">
              <a:lnSpc>
                <a:spcPct val="130000"/>
              </a:lnSpc>
              <a:buFont typeface="Arial" panose="020B0604020202020204" pitchFamily="34" charset="0"/>
              <a:buChar char="•"/>
            </a:pPr>
            <a:r>
              <a:rPr lang="zh-CN" altLang="en-US">
                <a:solidFill>
                  <a:schemeClr val="tx1"/>
                </a:solidFill>
              </a:rPr>
              <a:t>模型参数较多，不易实现</a:t>
            </a:r>
            <a:endParaRPr lang="zh-CN" altLang="en-US">
              <a:solidFill>
                <a:schemeClr val="tx1"/>
              </a:solidFill>
            </a:endParaRPr>
          </a:p>
          <a:p>
            <a:pPr marL="742950" lvl="1" indent="-285750">
              <a:lnSpc>
                <a:spcPct val="130000"/>
              </a:lnSpc>
              <a:buFont typeface="Arial" panose="020B0604020202020204" pitchFamily="34" charset="0"/>
              <a:buChar char="•"/>
            </a:pPr>
            <a:r>
              <a:rPr lang="zh-CN" altLang="en-US">
                <a:solidFill>
                  <a:schemeClr val="tx1"/>
                </a:solidFill>
              </a:rPr>
              <a:t>尚未确定合适的对比算法</a:t>
            </a:r>
            <a:endParaRPr lang="zh-CN" altLang="en-US">
              <a:solidFill>
                <a:schemeClr val="tx1"/>
              </a:solidFill>
            </a:endParaRPr>
          </a:p>
          <a:p>
            <a:pPr>
              <a:lnSpc>
                <a:spcPct val="130000"/>
              </a:lnSpc>
            </a:pPr>
            <a:endParaRPr lang="zh-CN" altLang="en-US"/>
          </a:p>
          <a:p>
            <a:pPr>
              <a:lnSpc>
                <a:spcPct val="130000"/>
              </a:lnSpc>
            </a:pPr>
            <a:r>
              <a:rPr lang="zh-CN" altLang="en-US"/>
              <a:t>后续工作：</a:t>
            </a:r>
            <a:endParaRPr lang="zh-CN" altLang="en-US"/>
          </a:p>
          <a:p>
            <a:pPr marL="742950" lvl="1" indent="-285750">
              <a:lnSpc>
                <a:spcPct val="130000"/>
              </a:lnSpc>
              <a:buFont typeface="Arial" panose="020B0604020202020204" pitchFamily="34" charset="0"/>
              <a:buChar char="•"/>
            </a:pPr>
            <a:r>
              <a:rPr lang="zh-CN" altLang="en-US">
                <a:solidFill>
                  <a:schemeClr val="tx1"/>
                </a:solidFill>
              </a:rPr>
              <a:t>优化网络模型</a:t>
            </a:r>
            <a:endParaRPr lang="zh-CN" altLang="en-US">
              <a:solidFill>
                <a:schemeClr val="tx1"/>
              </a:solidFill>
            </a:endParaRPr>
          </a:p>
          <a:p>
            <a:pPr marL="742950" lvl="1" indent="-285750">
              <a:lnSpc>
                <a:spcPct val="130000"/>
              </a:lnSpc>
              <a:buFont typeface="Arial" panose="020B0604020202020204" pitchFamily="34" charset="0"/>
              <a:buChar char="•"/>
            </a:pPr>
            <a:r>
              <a:rPr lang="zh-CN" altLang="en-US">
                <a:solidFill>
                  <a:schemeClr val="tx1"/>
                </a:solidFill>
              </a:rPr>
              <a:t>进行仿真验证</a:t>
            </a:r>
            <a:endParaRPr lang="zh-CN" altLang="en-US">
              <a:solidFill>
                <a:schemeClr val="tx1"/>
              </a:solidFill>
            </a:endParaRPr>
          </a:p>
          <a:p>
            <a:pPr marL="742950" lvl="1" indent="-285750">
              <a:lnSpc>
                <a:spcPct val="130000"/>
              </a:lnSpc>
              <a:buFont typeface="Arial" panose="020B0604020202020204" pitchFamily="34" charset="0"/>
              <a:buChar char="•"/>
            </a:pPr>
            <a:r>
              <a:rPr lang="zh-CN" altLang="en-US">
                <a:solidFill>
                  <a:schemeClr val="tx1"/>
                </a:solidFill>
              </a:rPr>
              <a:t>阅读文献，确定合适对比算法</a:t>
            </a:r>
            <a:endParaRPr lang="zh-CN" altLang="en-US">
              <a:solidFill>
                <a:schemeClr val="tx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7476490" y="73660"/>
            <a:ext cx="1451610" cy="460375"/>
          </a:xfrm>
          <a:prstGeom prst="rect">
            <a:avLst/>
          </a:prstGeom>
          <a:noFill/>
        </p:spPr>
        <p:txBody>
          <a:bodyPr wrap="square" rtlCol="0">
            <a:spAutoFit/>
          </a:bodyPr>
          <a:p>
            <a:r>
              <a:rPr lang="zh-CN" altLang="en-US" sz="2400">
                <a:solidFill>
                  <a:schemeClr val="bg1"/>
                </a:solidFill>
              </a:rPr>
              <a:t>参考文献</a:t>
            </a:r>
            <a:endParaRPr lang="zh-CN" altLang="en-US" sz="2400">
              <a:solidFill>
                <a:schemeClr val="bg1"/>
              </a:solidFill>
            </a:endParaRPr>
          </a:p>
        </p:txBody>
      </p:sp>
      <p:sp>
        <p:nvSpPr>
          <p:cNvPr id="6" name="文本框 5"/>
          <p:cNvSpPr txBox="1"/>
          <p:nvPr/>
        </p:nvSpPr>
        <p:spPr>
          <a:xfrm>
            <a:off x="927100" y="898525"/>
            <a:ext cx="3219450" cy="337185"/>
          </a:xfrm>
          <a:prstGeom prst="rect">
            <a:avLst/>
          </a:prstGeom>
          <a:noFill/>
        </p:spPr>
        <p:txBody>
          <a:bodyPr wrap="square" rtlCol="0">
            <a:spAutoFit/>
          </a:bodyPr>
          <a:p>
            <a:pPr indent="0">
              <a:buFont typeface="Arial" panose="020B0604020202020204" pitchFamily="34" charset="0"/>
              <a:buNone/>
            </a:pPr>
            <a:r>
              <a:rPr lang="zh-CN" altLang="en-US" sz="1600"/>
              <a:t>参考文献</a:t>
            </a:r>
            <a:endParaRPr lang="zh-CN" altLang="en-US" sz="1600"/>
          </a:p>
        </p:txBody>
      </p:sp>
      <p:sp>
        <p:nvSpPr>
          <p:cNvPr id="2" name="文本框 1"/>
          <p:cNvSpPr txBox="1"/>
          <p:nvPr/>
        </p:nvSpPr>
        <p:spPr>
          <a:xfrm>
            <a:off x="990600" y="1304925"/>
            <a:ext cx="7257415" cy="1824355"/>
          </a:xfrm>
          <a:prstGeom prst="rect">
            <a:avLst/>
          </a:prstGeom>
          <a:noFill/>
        </p:spPr>
        <p:txBody>
          <a:bodyPr wrap="square" rtlCol="0">
            <a:spAutoFit/>
          </a:bodyPr>
          <a:p>
            <a:pPr>
              <a:lnSpc>
                <a:spcPct val="120000"/>
              </a:lnSpc>
            </a:pPr>
            <a:r>
              <a:rPr lang="zh-CN" altLang="en-US" sz="1200"/>
              <a:t>[1] Zhang Y ,  Wang X ,  Xu Y . Energy-Efficient Resource Allocation in Uplink NOMA Systems with Deep Reinforcement Learning[C]// 2019 11th International Conference on Wireless Communications and Signal Processing (WCSP). IEEE, 2019.</a:t>
            </a:r>
            <a:endParaRPr lang="zh-CN" altLang="en-US" sz="1200"/>
          </a:p>
          <a:p>
            <a:pPr>
              <a:lnSpc>
                <a:spcPct val="120000"/>
              </a:lnSpc>
            </a:pPr>
            <a:r>
              <a:rPr lang="en-US" altLang="zh-CN" sz="1200"/>
              <a:t>[2]Lillicrap T P.Hunt J J, Pritzel A, et al. Continuous control with deep reinforcement learning[J]. Computer Science, 2015, 8(6):A187.</a:t>
            </a:r>
            <a:endParaRPr lang="en-US" altLang="zh-CN" sz="1200"/>
          </a:p>
          <a:p>
            <a:pPr>
              <a:lnSpc>
                <a:spcPct val="120000"/>
              </a:lnSpc>
            </a:pPr>
            <a:r>
              <a:rPr lang="en-US" altLang="zh-CN" sz="1200"/>
              <a:t>[3]Alsenwi M ,  Tran N H ,  Bennis M , et al. Intelligent Resource Slicing for eMBB and URLLC Coexistence in 5G and Beyond: A Deep Reinforcement Learning Based Approach[J].  2020.</a:t>
            </a:r>
            <a:endParaRPr lang="en-US" altLang="zh-CN" sz="1200"/>
          </a:p>
          <a:p>
            <a:endParaRPr lang="zh-CN" altLang="en-US" sz="1200"/>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副标题 3"/>
          <p:cNvSpPr>
            <a:spLocks noGrp="1"/>
          </p:cNvSpPr>
          <p:nvPr>
            <p:ph type="subTitle" idx="1"/>
          </p:nvPr>
        </p:nvSpPr>
        <p:spPr>
          <a:xfrm>
            <a:off x="1192530" y="2100183"/>
            <a:ext cx="6858000" cy="1241822"/>
          </a:xfrm>
        </p:spPr>
        <p:txBody>
          <a:bodyPr/>
          <a:p>
            <a:r>
              <a:rPr lang="en-US" altLang="zh-CN" sz="2800" dirty="0">
                <a:solidFill>
                  <a:srgbClr val="1B4367"/>
                </a:solidFill>
                <a:latin typeface="Arial" panose="020B0604020202020204" pitchFamily="34" charset="0"/>
                <a:cs typeface="Arial" panose="020B0604020202020204" pitchFamily="34" charset="0"/>
                <a:sym typeface="+mn-lt"/>
              </a:rPr>
              <a:t>车联网</a:t>
            </a:r>
            <a:r>
              <a:rPr lang="zh-CN" altLang="en-US" sz="2800" dirty="0">
                <a:solidFill>
                  <a:srgbClr val="1B4367"/>
                </a:solidFill>
                <a:latin typeface="Arial" panose="020B0604020202020204" pitchFamily="34" charset="0"/>
                <a:cs typeface="Arial" panose="020B0604020202020204" pitchFamily="34" charset="0"/>
                <a:sym typeface="+mn-lt"/>
              </a:rPr>
              <a:t>组工作</a:t>
            </a:r>
            <a:r>
              <a:rPr lang="zh-CN" altLang="en-US" sz="2800" dirty="0">
                <a:solidFill>
                  <a:srgbClr val="1B4367"/>
                </a:solidFill>
                <a:latin typeface="Arial" panose="020B0604020202020204" pitchFamily="34" charset="0"/>
                <a:cs typeface="Arial" panose="020B0604020202020204" pitchFamily="34" charset="0"/>
                <a:sym typeface="+mn-lt"/>
              </a:rPr>
              <a:t>进展</a:t>
            </a:r>
            <a:endParaRPr lang="zh-CN" altLang="en-US" sz="2800" dirty="0">
              <a:solidFill>
                <a:srgbClr val="1B4367"/>
              </a:solidFill>
              <a:latin typeface="Arial" panose="020B0604020202020204" pitchFamily="34" charset="0"/>
              <a:cs typeface="Arial" panose="020B0604020202020204" pitchFamily="34" charset="0"/>
              <a:sym typeface="+mn-lt"/>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7" name="矩形 16"/>
          <p:cNvSpPr/>
          <p:nvPr/>
        </p:nvSpPr>
        <p:spPr>
          <a:xfrm>
            <a:off x="4812665" y="3549015"/>
            <a:ext cx="4202430" cy="138620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5" name="矩形 14"/>
          <p:cNvSpPr/>
          <p:nvPr/>
        </p:nvSpPr>
        <p:spPr>
          <a:xfrm>
            <a:off x="4812665" y="967740"/>
            <a:ext cx="4187825" cy="253873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灯片编号占位符 1"/>
          <p:cNvSpPr>
            <a:spLocks noGrp="1"/>
          </p:cNvSpPr>
          <p:nvPr>
            <p:ph type="sldNum" sz="quarter" idx="4294967295"/>
          </p:nvPr>
        </p:nvSpPr>
        <p:spPr>
          <a:xfrm>
            <a:off x="7073265" y="4774565"/>
            <a:ext cx="2057400" cy="273685"/>
          </a:xfrm>
        </p:spPr>
        <p:txBody>
          <a:bodyPr/>
          <a:p>
            <a:fld id="{7D9BB5D0-35E4-459D-AEF3-FE4D7C45CC19}" type="slidenum">
              <a:rPr lang="zh-CN" altLang="en-US" smtClean="0"/>
            </a:fld>
            <a:endParaRPr lang="zh-CN" altLang="en-US"/>
          </a:p>
        </p:txBody>
      </p:sp>
      <p:pic>
        <p:nvPicPr>
          <p:cNvPr id="3" name="图片 2" descr="1"/>
          <p:cNvPicPr>
            <a:picLocks noChangeAspect="1"/>
          </p:cNvPicPr>
          <p:nvPr/>
        </p:nvPicPr>
        <p:blipFill>
          <a:blip r:embed="rId1"/>
          <a:stretch>
            <a:fillRect/>
          </a:stretch>
        </p:blipFill>
        <p:spPr>
          <a:xfrm>
            <a:off x="5035550" y="982980"/>
            <a:ext cx="3721735" cy="975360"/>
          </a:xfrm>
          <a:prstGeom prst="rect">
            <a:avLst/>
          </a:prstGeom>
        </p:spPr>
      </p:pic>
      <p:pic>
        <p:nvPicPr>
          <p:cNvPr id="4" name="图片 3" descr="2"/>
          <p:cNvPicPr>
            <a:picLocks noChangeAspect="1"/>
          </p:cNvPicPr>
          <p:nvPr/>
        </p:nvPicPr>
        <p:blipFill>
          <a:blip r:embed="rId2"/>
          <a:srcRect t="26081" r="1297"/>
          <a:stretch>
            <a:fillRect/>
          </a:stretch>
        </p:blipFill>
        <p:spPr>
          <a:xfrm>
            <a:off x="5035550" y="3641090"/>
            <a:ext cx="3673475" cy="358140"/>
          </a:xfrm>
          <a:prstGeom prst="rect">
            <a:avLst/>
          </a:prstGeom>
        </p:spPr>
      </p:pic>
      <p:cxnSp>
        <p:nvCxnSpPr>
          <p:cNvPr id="5" name="直接箭头连接符 4"/>
          <p:cNvCxnSpPr/>
          <p:nvPr/>
        </p:nvCxnSpPr>
        <p:spPr>
          <a:xfrm flipH="1" flipV="1">
            <a:off x="5847080" y="3839845"/>
            <a:ext cx="255905" cy="698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flipH="1">
            <a:off x="6287770" y="3854450"/>
            <a:ext cx="426720" cy="0"/>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H="1" flipV="1">
            <a:off x="6891655" y="3854450"/>
            <a:ext cx="255905" cy="698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flipH="1" flipV="1">
            <a:off x="7303770" y="3861435"/>
            <a:ext cx="255905" cy="698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a:off x="7767955" y="3846830"/>
            <a:ext cx="368935" cy="4445"/>
          </a:xfrm>
          <a:prstGeom prst="straightConnector1">
            <a:avLst/>
          </a:prstGeom>
          <a:ln>
            <a:solidFill>
              <a:srgbClr val="C00000"/>
            </a:solidFill>
            <a:tailEnd type="arrow"/>
          </a:ln>
        </p:spPr>
        <p:style>
          <a:lnRef idx="1">
            <a:schemeClr val="accent1"/>
          </a:lnRef>
          <a:fillRef idx="0">
            <a:schemeClr val="accent1"/>
          </a:fillRef>
          <a:effectRef idx="0">
            <a:schemeClr val="accent1"/>
          </a:effectRef>
          <a:fontRef idx="minor">
            <a:schemeClr val="tx1"/>
          </a:fontRef>
        </p:style>
      </p:cxnSp>
      <p:pic>
        <p:nvPicPr>
          <p:cNvPr id="10" name="图片 9"/>
          <p:cNvPicPr>
            <a:picLocks noChangeAspect="1"/>
          </p:cNvPicPr>
          <p:nvPr/>
        </p:nvPicPr>
        <p:blipFill>
          <a:blip r:embed="rId3"/>
          <a:stretch>
            <a:fillRect/>
          </a:stretch>
        </p:blipFill>
        <p:spPr>
          <a:xfrm>
            <a:off x="307975" y="1885950"/>
            <a:ext cx="4121150" cy="1479550"/>
          </a:xfrm>
          <a:prstGeom prst="rect">
            <a:avLst/>
          </a:prstGeom>
        </p:spPr>
      </p:pic>
      <p:sp>
        <p:nvSpPr>
          <p:cNvPr id="11" name="文本框 10"/>
          <p:cNvSpPr txBox="1"/>
          <p:nvPr/>
        </p:nvSpPr>
        <p:spPr>
          <a:xfrm>
            <a:off x="6077585" y="2087880"/>
            <a:ext cx="2566670" cy="306705"/>
          </a:xfrm>
          <a:prstGeom prst="rect">
            <a:avLst/>
          </a:prstGeom>
          <a:noFill/>
        </p:spPr>
        <p:txBody>
          <a:bodyPr wrap="square" rtlCol="0">
            <a:spAutoFit/>
          </a:bodyPr>
          <a:p>
            <a:r>
              <a:rPr lang="en-US" altLang="zh-CN"/>
              <a:t>PL-PMs</a:t>
            </a:r>
            <a:r>
              <a:rPr lang="zh-CN" altLang="en-US"/>
              <a:t>广播阶段</a:t>
            </a:r>
            <a:endParaRPr lang="zh-CN" altLang="en-US"/>
          </a:p>
        </p:txBody>
      </p:sp>
      <p:sp>
        <p:nvSpPr>
          <p:cNvPr id="12" name="文本框 11"/>
          <p:cNvSpPr txBox="1"/>
          <p:nvPr/>
        </p:nvSpPr>
        <p:spPr>
          <a:xfrm>
            <a:off x="6190615" y="4073525"/>
            <a:ext cx="2566670" cy="306705"/>
          </a:xfrm>
          <a:prstGeom prst="rect">
            <a:avLst/>
          </a:prstGeom>
          <a:noFill/>
        </p:spPr>
        <p:txBody>
          <a:bodyPr wrap="square" rtlCol="0">
            <a:spAutoFit/>
          </a:bodyPr>
          <a:p>
            <a:r>
              <a:rPr lang="en-US" altLang="zh-CN"/>
              <a:t>PM-PM</a:t>
            </a:r>
            <a:r>
              <a:rPr lang="zh-CN" altLang="en-US"/>
              <a:t>传输阶段</a:t>
            </a:r>
            <a:endParaRPr lang="zh-CN" altLang="en-US"/>
          </a:p>
        </p:txBody>
      </p:sp>
      <p:sp>
        <p:nvSpPr>
          <p:cNvPr id="13" name="文本框 12"/>
          <p:cNvSpPr txBox="1"/>
          <p:nvPr/>
        </p:nvSpPr>
        <p:spPr>
          <a:xfrm>
            <a:off x="5056505" y="2400935"/>
            <a:ext cx="3714750" cy="829945"/>
          </a:xfrm>
          <a:prstGeom prst="rect">
            <a:avLst/>
          </a:prstGeom>
          <a:noFill/>
        </p:spPr>
        <p:txBody>
          <a:bodyPr wrap="square" rtlCol="0">
            <a:spAutoFit/>
          </a:bodyPr>
          <a:p>
            <a:pPr marL="285750" indent="-285750">
              <a:buFont typeface="Arial" panose="020B0604020202020204" pitchFamily="34" charset="0"/>
              <a:buChar char="•"/>
            </a:pPr>
            <a:r>
              <a:rPr lang="zh-CN" altLang="en-US" sz="1200"/>
              <a:t>头车运动状态信息（位置、速度、加速度）</a:t>
            </a:r>
            <a:endParaRPr lang="zh-CN" altLang="en-US" sz="1200"/>
          </a:p>
          <a:p>
            <a:pPr marL="285750" indent="-285750">
              <a:buFont typeface="Arial" panose="020B0604020202020204" pitchFamily="34" charset="0"/>
              <a:buChar char="•"/>
            </a:pPr>
            <a:r>
              <a:rPr lang="zh-CN" altLang="en-US" sz="1200"/>
              <a:t>控制信息（每个</a:t>
            </a:r>
            <a:r>
              <a:rPr lang="en-US" altLang="zh-CN" sz="1200"/>
              <a:t>PM</a:t>
            </a:r>
            <a:r>
              <a:rPr lang="zh-CN" altLang="en-US" sz="1200"/>
              <a:t>需要根据车队的状态调整控制参数）</a:t>
            </a:r>
            <a:endParaRPr lang="zh-CN" altLang="en-US" sz="1200"/>
          </a:p>
          <a:p>
            <a:pPr marL="285750" indent="-285750">
              <a:buFont typeface="Arial" panose="020B0604020202020204" pitchFamily="34" charset="0"/>
              <a:buChar char="•"/>
            </a:pPr>
            <a:r>
              <a:rPr lang="zh-CN" altLang="en-US" sz="1200"/>
              <a:t>资源分配的信息（每个</a:t>
            </a:r>
            <a:r>
              <a:rPr lang="en-US" altLang="zh-CN" sz="1200"/>
              <a:t>V2V</a:t>
            </a:r>
            <a:r>
              <a:rPr lang="zh-CN" altLang="en-US" sz="1200"/>
              <a:t>链路资源分配的结果）</a:t>
            </a:r>
            <a:endParaRPr lang="zh-CN" altLang="en-US" sz="1200"/>
          </a:p>
        </p:txBody>
      </p:sp>
      <p:sp>
        <p:nvSpPr>
          <p:cNvPr id="14" name="文本框 13"/>
          <p:cNvSpPr txBox="1"/>
          <p:nvPr/>
        </p:nvSpPr>
        <p:spPr>
          <a:xfrm>
            <a:off x="5056505" y="4467225"/>
            <a:ext cx="3996055" cy="275590"/>
          </a:xfrm>
          <a:prstGeom prst="rect">
            <a:avLst/>
          </a:prstGeom>
          <a:noFill/>
        </p:spPr>
        <p:txBody>
          <a:bodyPr wrap="square" rtlCol="0">
            <a:spAutoFit/>
          </a:bodyPr>
          <a:p>
            <a:pPr marL="171450" indent="-171450">
              <a:buFont typeface="Arial" panose="020B0604020202020204" pitchFamily="34" charset="0"/>
              <a:buChar char="•"/>
            </a:pPr>
            <a:r>
              <a:rPr lang="zh-CN" altLang="en-US" sz="1200">
                <a:sym typeface="+mn-ea"/>
              </a:rPr>
              <a:t>前车运动状态信息（位置、速度、加速度）</a:t>
            </a:r>
            <a:endParaRPr lang="zh-CN" altLang="en-US" sz="1200">
              <a:sym typeface="+mn-ea"/>
            </a:endParaRPr>
          </a:p>
        </p:txBody>
      </p:sp>
      <p:sp>
        <p:nvSpPr>
          <p:cNvPr id="18" name="右箭头 17"/>
          <p:cNvSpPr/>
          <p:nvPr/>
        </p:nvSpPr>
        <p:spPr>
          <a:xfrm rot="18960000">
            <a:off x="4102735" y="2413635"/>
            <a:ext cx="666115"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2640000">
            <a:off x="4051935" y="3572510"/>
            <a:ext cx="666115" cy="17145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542925" y="3508375"/>
            <a:ext cx="3811270" cy="460375"/>
          </a:xfrm>
          <a:prstGeom prst="rect">
            <a:avLst/>
          </a:prstGeom>
          <a:noFill/>
        </p:spPr>
        <p:txBody>
          <a:bodyPr wrap="square" rtlCol="0">
            <a:spAutoFit/>
          </a:bodyPr>
          <a:p>
            <a:r>
              <a:rPr lang="en-US" altLang="zh-CN" sz="1200"/>
              <a:t>       </a:t>
            </a:r>
            <a:r>
              <a:rPr lang="zh-CN" altLang="en-US" sz="1200"/>
              <a:t>根据头车和前车的运动状态信息，每个</a:t>
            </a:r>
            <a:r>
              <a:rPr lang="en-US" altLang="zh-CN" sz="1200"/>
              <a:t>PM</a:t>
            </a:r>
            <a:r>
              <a:rPr lang="zh-CN" altLang="en-US" sz="1200"/>
              <a:t>可以得到追踪误差，进行刹车或加速。</a:t>
            </a:r>
            <a:endParaRPr lang="zh-CN" altLang="en-US" sz="1200"/>
          </a:p>
        </p:txBody>
      </p:sp>
      <p:sp>
        <p:nvSpPr>
          <p:cNvPr id="21" name="文本框 20"/>
          <p:cNvSpPr txBox="1"/>
          <p:nvPr/>
        </p:nvSpPr>
        <p:spPr>
          <a:xfrm>
            <a:off x="806450" y="3999230"/>
            <a:ext cx="3377565" cy="953135"/>
          </a:xfrm>
          <a:prstGeom prst="rect">
            <a:avLst/>
          </a:prstGeom>
          <a:noFill/>
        </p:spPr>
        <p:txBody>
          <a:bodyPr wrap="square" rtlCol="0">
            <a:spAutoFit/>
          </a:bodyPr>
          <a:p>
            <a:pPr marL="285750" indent="-285750">
              <a:buFont typeface="Arial" panose="020B0604020202020204" pitchFamily="34" charset="0"/>
              <a:buChar char="•"/>
            </a:pPr>
            <a:r>
              <a:rPr lang="zh-CN" altLang="en-US"/>
              <a:t>目标函数：最小化总的追踪误差</a:t>
            </a:r>
            <a:endParaRPr lang="zh-CN" altLang="en-US"/>
          </a:p>
          <a:p>
            <a:pPr marL="285750" indent="-285750">
              <a:buFont typeface="Arial" panose="020B0604020202020204" pitchFamily="34" charset="0"/>
              <a:buChar char="•"/>
            </a:pPr>
            <a:r>
              <a:rPr lang="zh-CN" altLang="en-US"/>
              <a:t>约束：通信可靠性约束、动力学，运动稳定性约束，资源分配约束</a:t>
            </a:r>
            <a:endParaRPr lang="zh-CN" altLang="en-US"/>
          </a:p>
          <a:p>
            <a:pPr marL="285750" indent="-285750">
              <a:buFont typeface="Arial" panose="020B0604020202020204" pitchFamily="34" charset="0"/>
              <a:buChar char="•"/>
            </a:pPr>
            <a:r>
              <a:rPr lang="zh-CN" altLang="en-US"/>
              <a:t>优化变量：资源分配结果、控制参数</a:t>
            </a:r>
            <a:endParaRPr lang="zh-CN" altLang="en-US"/>
          </a:p>
        </p:txBody>
      </p:sp>
      <p:sp>
        <p:nvSpPr>
          <p:cNvPr id="22" name="文本框 21"/>
          <p:cNvSpPr txBox="1"/>
          <p:nvPr/>
        </p:nvSpPr>
        <p:spPr>
          <a:xfrm>
            <a:off x="806450" y="1362075"/>
            <a:ext cx="3547745" cy="368300"/>
          </a:xfrm>
          <a:prstGeom prst="rect">
            <a:avLst/>
          </a:prstGeom>
          <a:noFill/>
        </p:spPr>
        <p:txBody>
          <a:bodyPr wrap="square" rtlCol="0">
            <a:spAutoFit/>
          </a:bodyPr>
          <a:p>
            <a:r>
              <a:rPr lang="zh-CN" altLang="en-US" sz="1800" b="1"/>
              <a:t>车队资源分配与控制</a:t>
            </a:r>
            <a:endParaRPr lang="zh-CN" altLang="en-US" sz="1800" b="1"/>
          </a:p>
        </p:txBody>
      </p:sp>
      <p:sp>
        <p:nvSpPr>
          <p:cNvPr id="16" name="文本框 15"/>
          <p:cNvSpPr txBox="1"/>
          <p:nvPr/>
        </p:nvSpPr>
        <p:spPr>
          <a:xfrm>
            <a:off x="643255" y="845185"/>
            <a:ext cx="1501775" cy="337185"/>
          </a:xfrm>
          <a:prstGeom prst="rect">
            <a:avLst/>
          </a:prstGeom>
          <a:noFill/>
        </p:spPr>
        <p:txBody>
          <a:bodyPr wrap="square" rtlCol="0">
            <a:spAutoFit/>
          </a:bodyPr>
          <a:p>
            <a:r>
              <a:rPr lang="zh-CN" altLang="en-US" sz="1600"/>
              <a:t>张达越</a:t>
            </a:r>
            <a:r>
              <a:rPr lang="zh-CN" altLang="en-US"/>
              <a:t>：</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944843" y="1236629"/>
            <a:ext cx="7254166" cy="3230245"/>
          </a:xfrm>
          <a:prstGeom prst="rect">
            <a:avLst/>
          </a:prstGeom>
          <a:noFill/>
        </p:spPr>
        <p:txBody>
          <a:bodyPr wrap="square" rtlCol="0">
            <a:spAutoFit/>
          </a:bodyPr>
          <a:lstStyle/>
          <a:p>
            <a:pPr>
              <a:lnSpc>
                <a:spcPct val="200000"/>
              </a:lnSpc>
            </a:pPr>
            <a:r>
              <a:rPr lang="zh-CN" altLang="en-US" sz="1050" dirty="0">
                <a:latin typeface="微软雅黑" panose="020B0503020204020204" pitchFamily="34" charset="-122"/>
                <a:ea typeface="微软雅黑" panose="020B0503020204020204" pitchFamily="34" charset="-122"/>
              </a:rPr>
              <a:t>本周阅读文献：</a:t>
            </a:r>
            <a:endParaRPr lang="en-US" altLang="zh-CN" sz="1050" dirty="0">
              <a:latin typeface="微软雅黑" panose="020B0503020204020204" pitchFamily="34" charset="-122"/>
              <a:ea typeface="微软雅黑" panose="020B0503020204020204" pitchFamily="34" charset="-122"/>
            </a:endParaRPr>
          </a:p>
          <a:p>
            <a:pPr>
              <a:lnSpc>
                <a:spcPct val="200000"/>
              </a:lnSpc>
            </a:pPr>
            <a:r>
              <a:rPr lang="en-US" altLang="zh-CN" sz="1050" i="1" dirty="0">
                <a:latin typeface="Arial" panose="020B0604020202020204" pitchFamily="34" charset="0"/>
                <a:ea typeface="微软雅黑" panose="020B0503020204020204" pitchFamily="34" charset="-122"/>
                <a:cs typeface="Arial" panose="020B0604020202020204" pitchFamily="34" charset="0"/>
              </a:rPr>
              <a:t>[1]Optimal Dynamic Scheduling of Wireless Networked Control Systems</a:t>
            </a:r>
            <a:endParaRPr lang="en-US" altLang="zh-CN" sz="1050" i="1"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200000"/>
              </a:lnSpc>
              <a:buFont typeface="Wingdings" panose="05000000000000000000" pitchFamily="2" charset="2"/>
              <a:buChar char="Ø"/>
            </a:pPr>
            <a:r>
              <a:rPr lang="zh-CN" altLang="en-US" sz="1200" dirty="0">
                <a:latin typeface="Arial" panose="020B0604020202020204" pitchFamily="34" charset="0"/>
                <a:ea typeface="微软雅黑" panose="020B0503020204020204" pitchFamily="34" charset="-122"/>
                <a:cs typeface="Arial" panose="020B0604020202020204" pitchFamily="34" charset="0"/>
              </a:rPr>
              <a:t>主要参考了论文中由控制需求转换通信需求的公式推导部分，论文基于</a:t>
            </a:r>
            <a:endParaRPr lang="en-US" altLang="zh-CN" sz="1200" dirty="0">
              <a:latin typeface="Arial" panose="020B0604020202020204" pitchFamily="34" charset="0"/>
              <a:ea typeface="微软雅黑" panose="020B0503020204020204" pitchFamily="34" charset="-122"/>
              <a:cs typeface="Arial" panose="020B0604020202020204" pitchFamily="34" charset="0"/>
            </a:endParaRPr>
          </a:p>
          <a:p>
            <a:pPr>
              <a:lnSpc>
                <a:spcPct val="200000"/>
              </a:lnSpc>
            </a:pPr>
            <a:r>
              <a:rPr lang="en-US" altLang="zh-CN" sz="1050" i="1" dirty="0">
                <a:latin typeface="Arial" panose="020B0604020202020204" pitchFamily="34" charset="0"/>
                <a:ea typeface="微软雅黑" panose="020B0503020204020204" pitchFamily="34" charset="-122"/>
                <a:cs typeface="Arial" panose="020B0604020202020204" pitchFamily="34" charset="0"/>
              </a:rPr>
              <a:t>[2]Delay-Optimal Random Access for Massive Heterogeneous IoT Devices</a:t>
            </a:r>
            <a:endParaRPr lang="en-US" altLang="zh-CN" sz="1050" i="1" dirty="0">
              <a:latin typeface="Arial" panose="020B0604020202020204" pitchFamily="34" charset="0"/>
              <a:ea typeface="微软雅黑" panose="020B0503020204020204" pitchFamily="34" charset="-122"/>
              <a:cs typeface="Arial" panose="020B0604020202020204" pitchFamily="34" charset="0"/>
            </a:endParaRPr>
          </a:p>
          <a:p>
            <a:pPr marL="285750" indent="-285750">
              <a:lnSpc>
                <a:spcPct val="200000"/>
              </a:lnSpc>
              <a:buFont typeface="Wingdings" panose="05000000000000000000" pitchFamily="2" charset="2"/>
              <a:buChar char="Ø"/>
            </a:pPr>
            <a:r>
              <a:rPr lang="zh-CN" altLang="en-US" sz="1200" dirty="0">
                <a:latin typeface="Arial" panose="020B0604020202020204" pitchFamily="34" charset="0"/>
                <a:ea typeface="微软雅黑" panose="020B0503020204020204" pitchFamily="34" charset="-122"/>
                <a:cs typeface="Arial" panose="020B0604020202020204" pitchFamily="34" charset="0"/>
              </a:rPr>
              <a:t>主要参考了论文中基于平均场理论的分布式系统的实现方式</a:t>
            </a:r>
            <a:endParaRPr lang="en-US" altLang="zh-CN" sz="1200" dirty="0">
              <a:latin typeface="Arial" panose="020B0604020202020204" pitchFamily="34" charset="0"/>
              <a:ea typeface="微软雅黑" panose="020B0503020204020204" pitchFamily="34" charset="-122"/>
              <a:cs typeface="Arial" panose="020B0604020202020204" pitchFamily="34" charset="0"/>
            </a:endParaRPr>
          </a:p>
          <a:p>
            <a:pPr>
              <a:lnSpc>
                <a:spcPct val="200000"/>
              </a:lnSpc>
            </a:pPr>
            <a:r>
              <a:rPr lang="zh-CN" altLang="en-US" sz="1050" dirty="0">
                <a:latin typeface="Arial" panose="020B0604020202020204" pitchFamily="34" charset="0"/>
                <a:ea typeface="微软雅黑" panose="020B0503020204020204" pitchFamily="34" charset="-122"/>
                <a:cs typeface="Arial" panose="020B0604020202020204" pitchFamily="34" charset="0"/>
              </a:rPr>
              <a:t>本周工作进展：</a:t>
            </a:r>
            <a:endParaRPr lang="en-US" altLang="zh-CN" sz="1050" dirty="0">
              <a:latin typeface="Arial" panose="020B0604020202020204" pitchFamily="34" charset="0"/>
              <a:ea typeface="微软雅黑" panose="020B0503020204020204" pitchFamily="34" charset="-122"/>
              <a:cs typeface="Arial" panose="020B0604020202020204" pitchFamily="34" charset="0"/>
            </a:endParaRPr>
          </a:p>
          <a:p>
            <a:pPr marL="342900" indent="-342900">
              <a:lnSpc>
                <a:spcPct val="200000"/>
              </a:lnSpc>
              <a:buFont typeface="+mj-lt"/>
              <a:buAutoNum type="arabicPeriod"/>
            </a:pPr>
            <a:r>
              <a:rPr lang="zh-CN" altLang="en-US" sz="1200" dirty="0">
                <a:latin typeface="Arial" panose="020B0604020202020204" pitchFamily="34" charset="0"/>
                <a:ea typeface="微软雅黑" panose="020B0503020204020204" pitchFamily="34" charset="-122"/>
                <a:cs typeface="Arial" panose="020B0604020202020204" pitchFamily="34" charset="0"/>
              </a:rPr>
              <a:t>完成信息价值 </a:t>
            </a:r>
            <a:r>
              <a:rPr lang="en-US" altLang="zh-CN" sz="1200" dirty="0">
                <a:latin typeface="Arial" panose="020B0604020202020204" pitchFamily="34" charset="0"/>
                <a:ea typeface="微软雅黑" panose="020B0503020204020204" pitchFamily="34" charset="-122"/>
                <a:cs typeface="Arial" panose="020B0604020202020204" pitchFamily="34" charset="0"/>
              </a:rPr>
              <a:t>vs </a:t>
            </a:r>
            <a:r>
              <a:rPr lang="zh-CN" altLang="en-US" sz="1200" dirty="0">
                <a:latin typeface="Arial" panose="020B0604020202020204" pitchFamily="34" charset="0"/>
                <a:ea typeface="微软雅黑" panose="020B0503020204020204" pitchFamily="34" charset="-122"/>
                <a:cs typeface="Arial" panose="020B0604020202020204" pitchFamily="34" charset="0"/>
              </a:rPr>
              <a:t>通行效率的仿真代码的编写 </a:t>
            </a:r>
            <a:endParaRPr lang="en-US" altLang="zh-CN" sz="1200" dirty="0">
              <a:latin typeface="Arial" panose="020B0604020202020204" pitchFamily="34" charset="0"/>
              <a:ea typeface="微软雅黑" panose="020B0503020204020204" pitchFamily="34" charset="-122"/>
              <a:cs typeface="Arial" panose="020B0604020202020204" pitchFamily="34" charset="0"/>
            </a:endParaRPr>
          </a:p>
          <a:p>
            <a:pPr marL="342900" indent="-342900">
              <a:lnSpc>
                <a:spcPct val="200000"/>
              </a:lnSpc>
              <a:buFont typeface="+mj-lt"/>
              <a:buAutoNum type="arabicPeriod"/>
            </a:pPr>
            <a:r>
              <a:rPr lang="zh-CN" altLang="en-US" sz="1200" dirty="0">
                <a:latin typeface="Arial" panose="020B0604020202020204" pitchFamily="34" charset="0"/>
                <a:ea typeface="微软雅黑" panose="020B0503020204020204" pitchFamily="34" charset="-122"/>
                <a:cs typeface="Arial" panose="020B0604020202020204" pitchFamily="34" charset="0"/>
              </a:rPr>
              <a:t>进行了论文原理部分的撰写，整理了课题相关的国内外研究现状</a:t>
            </a:r>
            <a:endParaRPr lang="en-US" altLang="zh-CN" sz="1200" dirty="0">
              <a:latin typeface="Arial" panose="020B0604020202020204" pitchFamily="34" charset="0"/>
              <a:ea typeface="微软雅黑" panose="020B0503020204020204" pitchFamily="34" charset="-122"/>
              <a:cs typeface="Arial" panose="020B0604020202020204" pitchFamily="34" charset="0"/>
            </a:endParaRPr>
          </a:p>
          <a:p>
            <a:pPr marL="342900" indent="-342900">
              <a:lnSpc>
                <a:spcPct val="200000"/>
              </a:lnSpc>
              <a:buFont typeface="+mj-lt"/>
              <a:buAutoNum type="arabicPeriod"/>
            </a:pPr>
            <a:r>
              <a:rPr lang="zh-CN" altLang="en-US" sz="1200" dirty="0">
                <a:latin typeface="Arial" panose="020B0604020202020204" pitchFamily="34" charset="0"/>
                <a:ea typeface="微软雅黑" panose="020B0503020204020204" pitchFamily="34" charset="-122"/>
                <a:cs typeface="Arial" panose="020B0604020202020204" pitchFamily="34" charset="0"/>
              </a:rPr>
              <a:t>推进专利申请</a:t>
            </a:r>
            <a:endParaRPr lang="zh-CN" altLang="en-US" sz="1200" dirty="0">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p:cNvSpPr txBox="1"/>
          <p:nvPr/>
        </p:nvSpPr>
        <p:spPr>
          <a:xfrm>
            <a:off x="944880" y="899160"/>
            <a:ext cx="1743710" cy="337185"/>
          </a:xfrm>
          <a:prstGeom prst="rect">
            <a:avLst/>
          </a:prstGeom>
          <a:noFill/>
        </p:spPr>
        <p:txBody>
          <a:bodyPr wrap="square" rtlCol="0">
            <a:spAutoFit/>
          </a:bodyPr>
          <a:p>
            <a:r>
              <a:rPr lang="zh-CN" altLang="en-US" sz="1600"/>
              <a:t>王葳：</a:t>
            </a:r>
            <a:endParaRPr lang="zh-CN" altLang="en-US" sz="16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72720" y="1163955"/>
            <a:ext cx="4580890" cy="3644265"/>
          </a:xfrm>
          <a:prstGeom prst="rect">
            <a:avLst/>
          </a:prstGeom>
        </p:spPr>
      </p:pic>
      <p:sp>
        <p:nvSpPr>
          <p:cNvPr id="5" name="文本框 4"/>
          <p:cNvSpPr txBox="1"/>
          <p:nvPr/>
        </p:nvSpPr>
        <p:spPr>
          <a:xfrm>
            <a:off x="4988560" y="1092200"/>
            <a:ext cx="2474595" cy="829945"/>
          </a:xfrm>
          <a:prstGeom prst="rect">
            <a:avLst/>
          </a:prstGeom>
          <a:noFill/>
        </p:spPr>
        <p:txBody>
          <a:bodyPr wrap="square" rtlCol="0">
            <a:spAutoFit/>
          </a:bodyPr>
          <a:p>
            <a:r>
              <a:rPr lang="zh-CN" altLang="en-US" b="1"/>
              <a:t>初步想法</a:t>
            </a:r>
            <a:endParaRPr lang="zh-CN" altLang="en-US" b="1"/>
          </a:p>
          <a:p>
            <a:r>
              <a:rPr lang="zh-CN" altLang="en-US" b="1"/>
              <a:t> </a:t>
            </a:r>
            <a:r>
              <a:rPr lang="en-US" altLang="zh-CN" b="1"/>
              <a:t>    </a:t>
            </a:r>
            <a:r>
              <a:rPr lang="zh-CN" altLang="en-US" sz="1000"/>
              <a:t>道路场景：十字路口</a:t>
            </a:r>
            <a:r>
              <a:rPr lang="en-US" altLang="zh-CN" sz="1000"/>
              <a:t>          </a:t>
            </a:r>
            <a:endParaRPr lang="en-US" altLang="zh-CN" sz="1000"/>
          </a:p>
          <a:p>
            <a:r>
              <a:rPr lang="en-US" altLang="zh-CN" sz="1000"/>
              <a:t>    </a:t>
            </a:r>
            <a:endParaRPr lang="en-US" altLang="zh-CN" sz="1000"/>
          </a:p>
          <a:p>
            <a:r>
              <a:rPr lang="en-US" altLang="zh-CN" sz="1000"/>
              <a:t>        </a:t>
            </a:r>
            <a:r>
              <a:rPr lang="zh-CN" altLang="en-US" sz="1000"/>
              <a:t>解决问题：资源</a:t>
            </a:r>
            <a:r>
              <a:rPr lang="zh-CN" altLang="en-US" sz="1000"/>
              <a:t>分配</a:t>
            </a:r>
            <a:endParaRPr lang="zh-CN" altLang="en-US" sz="1000"/>
          </a:p>
        </p:txBody>
      </p:sp>
      <p:pic>
        <p:nvPicPr>
          <p:cNvPr id="6" name="图片 5"/>
          <p:cNvPicPr>
            <a:picLocks noChangeAspect="1"/>
          </p:cNvPicPr>
          <p:nvPr/>
        </p:nvPicPr>
        <p:blipFill>
          <a:blip r:embed="rId2"/>
          <a:stretch>
            <a:fillRect/>
          </a:stretch>
        </p:blipFill>
        <p:spPr>
          <a:xfrm>
            <a:off x="4988560" y="2120265"/>
            <a:ext cx="3797935" cy="2771140"/>
          </a:xfrm>
          <a:prstGeom prst="rect">
            <a:avLst/>
          </a:prstGeom>
        </p:spPr>
      </p:pic>
      <p:sp>
        <p:nvSpPr>
          <p:cNvPr id="4" name="文本框 3"/>
          <p:cNvSpPr txBox="1"/>
          <p:nvPr/>
        </p:nvSpPr>
        <p:spPr>
          <a:xfrm>
            <a:off x="382905" y="818515"/>
            <a:ext cx="1240790" cy="306705"/>
          </a:xfrm>
          <a:prstGeom prst="rect">
            <a:avLst/>
          </a:prstGeom>
          <a:noFill/>
        </p:spPr>
        <p:txBody>
          <a:bodyPr wrap="square" rtlCol="0">
            <a:spAutoFit/>
          </a:bodyPr>
          <a:p>
            <a:r>
              <a:rPr lang="zh-CN" altLang="en-US"/>
              <a:t>张秋：</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3977481" y="1452085"/>
            <a:ext cx="719138" cy="576263"/>
          </a:xfrm>
          <a:prstGeom prst="rect">
            <a:avLst/>
          </a:prstGeom>
          <a:noFill/>
        </p:spPr>
        <p:txBody>
          <a:bodyPr wrap="square" rtlCol="0">
            <a:normAutofit fontScale="90000"/>
          </a:bodyPr>
          <a:p>
            <a:r>
              <a:rPr lang="en-US" altLang="zh-CN" sz="33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endParaRPr lang="en-US" altLang="zh-CN" sz="33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8" name="文本框 17"/>
          <p:cNvSpPr txBox="1"/>
          <p:nvPr>
            <p:custDataLst>
              <p:tags r:id="rId2"/>
            </p:custDataLst>
          </p:nvPr>
        </p:nvSpPr>
        <p:spPr>
          <a:xfrm>
            <a:off x="4809966" y="1452085"/>
            <a:ext cx="3184684" cy="577800"/>
          </a:xfrm>
          <a:prstGeom prst="rect">
            <a:avLst/>
          </a:prstGeom>
          <a:noFill/>
        </p:spPr>
        <p:txBody>
          <a:bodyPr wrap="square" bIns="35242" rtlCol="0" anchor="ctr" anchorCtr="0">
            <a:normAutofit/>
          </a:bodyPr>
          <a:p>
            <a:pPr fontAlgn="auto">
              <a:lnSpc>
                <a:spcPct val="120000"/>
              </a:lnSpc>
            </a:pPr>
            <a:r>
              <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研究背景</a:t>
            </a:r>
            <a:endPar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6" name="文本框 25"/>
          <p:cNvSpPr txBox="1"/>
          <p:nvPr>
            <p:custDataLst>
              <p:tags r:id="rId3"/>
            </p:custDataLst>
          </p:nvPr>
        </p:nvSpPr>
        <p:spPr>
          <a:xfrm>
            <a:off x="3977481" y="2211229"/>
            <a:ext cx="719138" cy="576263"/>
          </a:xfrm>
          <a:prstGeom prst="rect">
            <a:avLst/>
          </a:prstGeom>
          <a:noFill/>
        </p:spPr>
        <p:txBody>
          <a:bodyPr wrap="square" rtlCol="0">
            <a:normAutofit fontScale="90000"/>
          </a:bodyPr>
          <a:p>
            <a:r>
              <a:rPr lang="en-US" altLang="zh-CN" sz="33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endParaRPr lang="en-US" altLang="zh-CN" sz="33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29" name="文本框 28"/>
          <p:cNvSpPr txBox="1"/>
          <p:nvPr>
            <p:custDataLst>
              <p:tags r:id="rId4"/>
            </p:custDataLst>
          </p:nvPr>
        </p:nvSpPr>
        <p:spPr>
          <a:xfrm>
            <a:off x="3977481" y="2970371"/>
            <a:ext cx="719138" cy="576263"/>
          </a:xfrm>
          <a:prstGeom prst="rect">
            <a:avLst/>
          </a:prstGeom>
          <a:noFill/>
        </p:spPr>
        <p:txBody>
          <a:bodyPr wrap="square" rtlCol="0">
            <a:normAutofit fontScale="90000"/>
          </a:bodyPr>
          <a:p>
            <a:r>
              <a:rPr lang="en-US" altLang="zh-CN" sz="33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endParaRPr lang="en-US" altLang="zh-CN" sz="33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cxnSp>
        <p:nvCxnSpPr>
          <p:cNvPr id="3" name="直接连接符 2"/>
          <p:cNvCxnSpPr/>
          <p:nvPr>
            <p:custDataLst>
              <p:tags r:id="rId5"/>
            </p:custDataLst>
          </p:nvPr>
        </p:nvCxnSpPr>
        <p:spPr>
          <a:xfrm>
            <a:off x="4058444" y="1136333"/>
            <a:ext cx="3936206"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6"/>
            </p:custDataLst>
          </p:nvPr>
        </p:nvSpPr>
        <p:spPr>
          <a:xfrm>
            <a:off x="825977" y="1044893"/>
            <a:ext cx="1388745" cy="576263"/>
          </a:xfrm>
          <a:prstGeom prst="rect">
            <a:avLst/>
          </a:prstGeom>
          <a:noFill/>
        </p:spPr>
        <p:txBody>
          <a:bodyPr wrap="square" rtlCol="0">
            <a:normAutofit fontScale="87500"/>
          </a:bodyPr>
          <a:p>
            <a:pPr algn="r"/>
            <a:r>
              <a:rPr lang="zh-CN" altLang="en-US" sz="33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endParaRPr lang="zh-CN" altLang="en-US" sz="33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5" name="文本框 14"/>
          <p:cNvSpPr txBox="1"/>
          <p:nvPr>
            <p:custDataLst>
              <p:tags r:id="rId7"/>
            </p:custDataLst>
          </p:nvPr>
        </p:nvSpPr>
        <p:spPr>
          <a:xfrm>
            <a:off x="825976" y="1621155"/>
            <a:ext cx="1388745" cy="276225"/>
          </a:xfrm>
          <a:prstGeom prst="rect">
            <a:avLst/>
          </a:prstGeom>
          <a:noFill/>
        </p:spPr>
        <p:txBody>
          <a:bodyPr wrap="square" rtlCol="0">
            <a:normAutofit/>
          </a:bodyPr>
          <a:p>
            <a:pPr algn="r"/>
            <a:r>
              <a:rPr lang="en-US" altLang="zh-CN" sz="1050"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endParaRPr lang="en-US" altLang="zh-CN" sz="1050"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endParaRPr>
          </a:p>
        </p:txBody>
      </p:sp>
      <p:sp>
        <p:nvSpPr>
          <p:cNvPr id="16" name="矩形 15"/>
          <p:cNvSpPr/>
          <p:nvPr>
            <p:custDataLst>
              <p:tags r:id="rId8"/>
            </p:custDataLst>
          </p:nvPr>
        </p:nvSpPr>
        <p:spPr>
          <a:xfrm>
            <a:off x="2333784" y="1136333"/>
            <a:ext cx="57150" cy="6919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05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4809966" y="2211229"/>
            <a:ext cx="3184684" cy="577800"/>
          </a:xfrm>
          <a:prstGeom prst="rect">
            <a:avLst/>
          </a:prstGeom>
          <a:noFill/>
        </p:spPr>
        <p:txBody>
          <a:bodyPr wrap="square" bIns="35242" rtlCol="0" anchor="ctr" anchorCtr="0">
            <a:normAutofit/>
          </a:bodyPr>
          <a:p>
            <a:pPr fontAlgn="auto">
              <a:lnSpc>
                <a:spcPct val="120000"/>
              </a:lnSpc>
            </a:pPr>
            <a:r>
              <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系统模型与问题</a:t>
            </a:r>
            <a:r>
              <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建模</a:t>
            </a:r>
            <a:endPar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
        <p:nvSpPr>
          <p:cNvPr id="20" name="文本框 19"/>
          <p:cNvSpPr txBox="1"/>
          <p:nvPr>
            <p:custDataLst>
              <p:tags r:id="rId10"/>
            </p:custDataLst>
          </p:nvPr>
        </p:nvSpPr>
        <p:spPr>
          <a:xfrm>
            <a:off x="4810125" y="2970530"/>
            <a:ext cx="3389630" cy="577850"/>
          </a:xfrm>
          <a:prstGeom prst="rect">
            <a:avLst/>
          </a:prstGeom>
          <a:noFill/>
        </p:spPr>
        <p:txBody>
          <a:bodyPr wrap="square" bIns="35242" rtlCol="0" anchor="ctr" anchorCtr="0">
            <a:noAutofit/>
          </a:bodyPr>
          <a:p>
            <a:pPr fontAlgn="auto">
              <a:lnSpc>
                <a:spcPct val="120000"/>
              </a:lnSpc>
            </a:pPr>
            <a:r>
              <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问题</a:t>
            </a:r>
            <a:r>
              <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求解</a:t>
            </a:r>
            <a:endPar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6" name="文本框 5"/>
              <p:cNvSpPr txBox="1"/>
              <p:nvPr/>
            </p:nvSpPr>
            <p:spPr>
              <a:xfrm>
                <a:off x="502285" y="899160"/>
                <a:ext cx="8504555" cy="2784475"/>
              </a:xfrm>
              <a:prstGeom prst="rect">
                <a:avLst/>
              </a:prstGeom>
              <a:noFill/>
            </p:spPr>
            <p:txBody>
              <a:bodyPr wrap="square" rtlCol="0">
                <a:spAutoFit/>
              </a:bodyPr>
              <a:lstStyle/>
              <a:p>
                <a:r>
                  <a:rPr lang="zh-CN" altLang="en-US" dirty="0">
                    <a:latin typeface="Times New Roman" panose="02020603050405020304" pitchFamily="18" charset="0"/>
                    <a:ea typeface="+mn-lt"/>
                    <a:cs typeface="Times New Roman" panose="02020603050405020304" pitchFamily="18" charset="0"/>
                  </a:rPr>
                  <a:t>陈浩然：配合王葳学长专利撰写工作，阅读相关论文</a:t>
                </a:r>
                <a:endParaRPr lang="zh-CN" altLang="en-US" dirty="0">
                  <a:latin typeface="Times New Roman" panose="02020603050405020304" pitchFamily="18" charset="0"/>
                  <a:ea typeface="+mn-lt"/>
                  <a:cs typeface="Times New Roman" panose="02020603050405020304" pitchFamily="18" charset="0"/>
                </a:endParaRPr>
              </a:p>
              <a:p>
                <a:endParaRPr lang="en-US" altLang="zh-CN" sz="1050" dirty="0">
                  <a:latin typeface="Times New Roman" panose="02020603050405020304" pitchFamily="18" charset="0"/>
                  <a:ea typeface="+mn-lt"/>
                  <a:cs typeface="Times New Roman" panose="02020603050405020304" pitchFamily="18" charset="0"/>
                </a:endParaRPr>
              </a:p>
              <a:p>
                <a:r>
                  <a:rPr lang="en-US" altLang="zh-CN" sz="1050" b="1" dirty="0">
                    <a:latin typeface="Times New Roman" panose="02020603050405020304" pitchFamily="18" charset="0"/>
                    <a:ea typeface="+mn-lt"/>
                    <a:cs typeface="Times New Roman" panose="02020603050405020304" pitchFamily="18" charset="0"/>
                  </a:rPr>
                  <a:t>Recently read</a:t>
                </a:r>
                <a:r>
                  <a:rPr lang="en-US" altLang="zh-CN" sz="1050" dirty="0">
                    <a:latin typeface="Times New Roman" panose="02020603050405020304" pitchFamily="18" charset="0"/>
                    <a:ea typeface="+mn-lt"/>
                    <a:cs typeface="Times New Roman" panose="02020603050405020304" pitchFamily="18" charset="0"/>
                  </a:rPr>
                  <a:t>: </a:t>
                </a:r>
                <a:r>
                  <a:rPr lang="en-US" altLang="zh-CN" sz="1050" dirty="0" err="1">
                    <a:latin typeface="Times New Roman" panose="02020603050405020304" pitchFamily="18" charset="0"/>
                    <a:ea typeface="+mn-lt"/>
                    <a:cs typeface="Times New Roman" panose="02020603050405020304" pitchFamily="18" charset="0"/>
                  </a:rPr>
                  <a:t>Yehan</a:t>
                </a:r>
                <a:r>
                  <a:rPr lang="en-US" altLang="zh-CN" sz="1050" dirty="0">
                    <a:latin typeface="Times New Roman" panose="02020603050405020304" pitchFamily="18" charset="0"/>
                    <a:ea typeface="+mn-lt"/>
                    <a:cs typeface="Times New Roman" panose="02020603050405020304" pitchFamily="18" charset="0"/>
                  </a:rPr>
                  <a:t> Ma, </a:t>
                </a:r>
                <a:r>
                  <a:rPr lang="en-US" altLang="zh-CN" sz="1050" dirty="0" err="1">
                    <a:latin typeface="Times New Roman" panose="02020603050405020304" pitchFamily="18" charset="0"/>
                    <a:ea typeface="+mn-lt"/>
                    <a:cs typeface="Times New Roman" panose="02020603050405020304" pitchFamily="18" charset="0"/>
                  </a:rPr>
                  <a:t>Jianlin</a:t>
                </a:r>
                <a:r>
                  <a:rPr lang="en-US" altLang="zh-CN" sz="1050" dirty="0">
                    <a:latin typeface="Times New Roman" panose="02020603050405020304" pitchFamily="18" charset="0"/>
                    <a:ea typeface="+mn-lt"/>
                    <a:cs typeface="Times New Roman" panose="02020603050405020304" pitchFamily="18" charset="0"/>
                  </a:rPr>
                  <a:t> Guo, </a:t>
                </a:r>
                <a:r>
                  <a:rPr lang="en-US" altLang="zh-CN" sz="1050" dirty="0" err="1">
                    <a:latin typeface="Times New Roman" panose="02020603050405020304" pitchFamily="18" charset="0"/>
                    <a:ea typeface="+mn-lt"/>
                    <a:cs typeface="Times New Roman" panose="02020603050405020304" pitchFamily="18" charset="0"/>
                  </a:rPr>
                  <a:t>Yebin</a:t>
                </a:r>
                <a:r>
                  <a:rPr lang="en-US" altLang="zh-CN" sz="1050" dirty="0">
                    <a:latin typeface="Times New Roman" panose="02020603050405020304" pitchFamily="18" charset="0"/>
                    <a:ea typeface="+mn-lt"/>
                    <a:cs typeface="Times New Roman" panose="02020603050405020304" pitchFamily="18" charset="0"/>
                  </a:rPr>
                  <a:t> Wang, Ankush Chakrabarty, </a:t>
                </a:r>
                <a:r>
                  <a:rPr lang="en-US" altLang="zh-CN" sz="1050" dirty="0" err="1">
                    <a:latin typeface="Times New Roman" panose="02020603050405020304" pitchFamily="18" charset="0"/>
                    <a:ea typeface="+mn-lt"/>
                    <a:cs typeface="Times New Roman" panose="02020603050405020304" pitchFamily="18" charset="0"/>
                  </a:rPr>
                  <a:t>Heejin</a:t>
                </a:r>
                <a:r>
                  <a:rPr lang="en-US" altLang="zh-CN" sz="1050" dirty="0">
                    <a:latin typeface="Times New Roman" panose="02020603050405020304" pitchFamily="18" charset="0"/>
                    <a:ea typeface="+mn-lt"/>
                    <a:cs typeface="Times New Roman" panose="02020603050405020304" pitchFamily="18" charset="0"/>
                  </a:rPr>
                  <a:t> </a:t>
                </a:r>
                <a:r>
                  <a:rPr lang="en-US" altLang="zh-CN" sz="1050" dirty="0" err="1">
                    <a:latin typeface="Times New Roman" panose="02020603050405020304" pitchFamily="18" charset="0"/>
                    <a:ea typeface="+mn-lt"/>
                    <a:cs typeface="Times New Roman" panose="02020603050405020304" pitchFamily="18" charset="0"/>
                  </a:rPr>
                  <a:t>Ahn</a:t>
                </a:r>
                <a:r>
                  <a:rPr lang="en-US" altLang="zh-CN" sz="1050" dirty="0">
                    <a:latin typeface="Times New Roman" panose="02020603050405020304" pitchFamily="18" charset="0"/>
                    <a:ea typeface="+mn-lt"/>
                    <a:cs typeface="Times New Roman" panose="02020603050405020304" pitchFamily="18" charset="0"/>
                  </a:rPr>
                  <a:t>, Philip </a:t>
                </a:r>
                <a:r>
                  <a:rPr lang="en-US" altLang="zh-CN" sz="1050" dirty="0" err="1">
                    <a:latin typeface="Times New Roman" panose="02020603050405020304" pitchFamily="18" charset="0"/>
                    <a:ea typeface="+mn-lt"/>
                    <a:cs typeface="Times New Roman" panose="02020603050405020304" pitchFamily="18" charset="0"/>
                  </a:rPr>
                  <a:t>Orlik</a:t>
                </a:r>
                <a:r>
                  <a:rPr lang="en-US" altLang="zh-CN" sz="1050" dirty="0">
                    <a:latin typeface="Times New Roman" panose="02020603050405020304" pitchFamily="18" charset="0"/>
                    <a:ea typeface="+mn-lt"/>
                    <a:cs typeface="Times New Roman" panose="02020603050405020304" pitchFamily="18" charset="0"/>
                  </a:rPr>
                  <a:t>, and </a:t>
                </a:r>
                <a:r>
                  <a:rPr lang="en-US" altLang="zh-CN" sz="1050" dirty="0" err="1">
                    <a:latin typeface="Times New Roman" panose="02020603050405020304" pitchFamily="18" charset="0"/>
                    <a:ea typeface="+mn-lt"/>
                    <a:cs typeface="Times New Roman" panose="02020603050405020304" pitchFamily="18" charset="0"/>
                  </a:rPr>
                  <a:t>Chenyang</a:t>
                </a:r>
                <a:r>
                  <a:rPr lang="en-US" altLang="zh-CN" sz="1050" dirty="0">
                    <a:latin typeface="Times New Roman" panose="02020603050405020304" pitchFamily="18" charset="0"/>
                    <a:ea typeface="+mn-lt"/>
                    <a:cs typeface="Times New Roman" panose="02020603050405020304" pitchFamily="18" charset="0"/>
                  </a:rPr>
                  <a:t> Lu. 2019. </a:t>
                </a:r>
                <a:r>
                  <a:rPr lang="en-US" altLang="zh-CN" sz="1050" b="1" dirty="0">
                    <a:latin typeface="Times New Roman" panose="02020603050405020304" pitchFamily="18" charset="0"/>
                    <a:ea typeface="+mn-lt"/>
                    <a:cs typeface="Times New Roman" panose="02020603050405020304" pitchFamily="18" charset="0"/>
                  </a:rPr>
                  <a:t>Optimal dynamic scheduling of wireless networked control systems</a:t>
                </a:r>
                <a:r>
                  <a:rPr lang="en-US" altLang="zh-CN" sz="1050" dirty="0">
                    <a:latin typeface="Times New Roman" panose="02020603050405020304" pitchFamily="18" charset="0"/>
                    <a:ea typeface="+mn-lt"/>
                    <a:cs typeface="Times New Roman" panose="02020603050405020304" pitchFamily="18" charset="0"/>
                  </a:rPr>
                  <a:t>. In Proceedings of the 10th ACM/IEEE International Conference on Cyber-Physical Systems (</a:t>
                </a:r>
                <a:r>
                  <a:rPr lang="en-US" altLang="zh-CN" sz="1050" dirty="0" err="1">
                    <a:latin typeface="Times New Roman" panose="02020603050405020304" pitchFamily="18" charset="0"/>
                    <a:ea typeface="+mn-lt"/>
                    <a:cs typeface="Times New Roman" panose="02020603050405020304" pitchFamily="18" charset="0"/>
                  </a:rPr>
                  <a:t>ICCPS</a:t>
                </a:r>
                <a:r>
                  <a:rPr lang="en-US" altLang="zh-CN" sz="1050" dirty="0">
                    <a:latin typeface="Times New Roman" panose="02020603050405020304" pitchFamily="18" charset="0"/>
                    <a:ea typeface="+mn-lt"/>
                    <a:cs typeface="Times New Roman" panose="02020603050405020304" pitchFamily="18" charset="0"/>
                  </a:rPr>
                  <a:t> '19). Association for Computing Machinery, New York, NY, USA, 77–86.</a:t>
                </a:r>
                <a:endParaRPr lang="en-US" altLang="zh-CN" sz="1050" dirty="0">
                  <a:latin typeface="Times New Roman" panose="02020603050405020304" pitchFamily="18" charset="0"/>
                  <a:ea typeface="+mn-lt"/>
                  <a:cs typeface="Times New Roman" panose="02020603050405020304" pitchFamily="18" charset="0"/>
                </a:endParaRPr>
              </a:p>
              <a:p>
                <a:pPr>
                  <a:spcBef>
                    <a:spcPts val="1200"/>
                  </a:spcBef>
                  <a:spcAft>
                    <a:spcPts val="600"/>
                  </a:spcAft>
                </a:pPr>
                <a:r>
                  <a:rPr lang="zh-CN" altLang="en-US" sz="1050" b="1" dirty="0">
                    <a:latin typeface="Times New Roman" panose="02020603050405020304" pitchFamily="18" charset="0"/>
                    <a:ea typeface="+mn-lt"/>
                    <a:cs typeface="Times New Roman" panose="02020603050405020304" pitchFamily="18" charset="0"/>
                  </a:rPr>
                  <a:t>论文思路</a:t>
                </a:r>
                <a:r>
                  <a:rPr lang="zh-CN" altLang="en-US" sz="1050" dirty="0">
                    <a:latin typeface="Times New Roman" panose="02020603050405020304" pitchFamily="18" charset="0"/>
                    <a:ea typeface="+mn-lt"/>
                    <a:cs typeface="Times New Roman" panose="02020603050405020304" pitchFamily="18" charset="0"/>
                  </a:rPr>
                  <a:t>：</a:t>
                </a:r>
                <a:endParaRPr lang="en-US" altLang="zh-CN" sz="1050" dirty="0">
                  <a:latin typeface="Times New Roman" panose="02020603050405020304" pitchFamily="18" charset="0"/>
                  <a:ea typeface="+mn-lt"/>
                  <a:cs typeface="Times New Roman" panose="02020603050405020304" pitchFamily="18" charset="0"/>
                </a:endParaRPr>
              </a:p>
              <a:p>
                <a:pPr>
                  <a:lnSpc>
                    <a:spcPct val="130000"/>
                  </a:lnSpc>
                </a:pPr>
                <a:r>
                  <a:rPr lang="en-US" altLang="zh-CN" sz="1200" dirty="0">
                    <a:latin typeface="Times New Roman" panose="02020603050405020304" pitchFamily="18" charset="0"/>
                    <a:ea typeface="+mn-lt"/>
                    <a:cs typeface="Times New Roman" panose="02020603050405020304" pitchFamily="18" charset="0"/>
                  </a:rPr>
                  <a:t>1</a:t>
                </a:r>
                <a:r>
                  <a:rPr lang="zh-CN" altLang="en-US" sz="1200" dirty="0">
                    <a:latin typeface="Times New Roman" panose="02020603050405020304" pitchFamily="18" charset="0"/>
                    <a:ea typeface="+mn-lt"/>
                    <a:cs typeface="Times New Roman" panose="02020603050405020304" pitchFamily="18" charset="0"/>
                  </a:rPr>
                  <a:t>、场景：无线网络控制系统（</a:t>
                </a:r>
                <a:r>
                  <a:rPr lang="en-US" altLang="zh-CN" sz="1200" dirty="0" err="1">
                    <a:latin typeface="Times New Roman" panose="02020603050405020304" pitchFamily="18" charset="0"/>
                    <a:ea typeface="+mn-lt"/>
                    <a:cs typeface="Times New Roman" panose="02020603050405020304" pitchFamily="18" charset="0"/>
                  </a:rPr>
                  <a:t>WNCSs</a:t>
                </a:r>
                <a:r>
                  <a:rPr lang="zh-CN" altLang="en-US" sz="1200" dirty="0">
                    <a:latin typeface="Times New Roman" panose="02020603050405020304" pitchFamily="18" charset="0"/>
                    <a:ea typeface="+mn-lt"/>
                    <a:cs typeface="Times New Roman" panose="02020603050405020304" pitchFamily="18" charset="0"/>
                  </a:rPr>
                  <a:t>），有限的网络资源（</a:t>
                </a:r>
                <a:r>
                  <a:rPr lang="en-US" altLang="zh-CN" sz="1200" dirty="0">
                    <a:latin typeface="Times New Roman" panose="02020603050405020304" pitchFamily="18" charset="0"/>
                    <a:ea typeface="+mn-lt"/>
                    <a:cs typeface="Times New Roman" panose="02020603050405020304" pitchFamily="18" charset="0"/>
                  </a:rPr>
                  <a:t>limited network resource</a:t>
                </a:r>
                <a:r>
                  <a:rPr lang="zh-CN" altLang="en-US" sz="1200" dirty="0">
                    <a:latin typeface="Times New Roman" panose="02020603050405020304" pitchFamily="18" charset="0"/>
                    <a:ea typeface="+mn-lt"/>
                    <a:cs typeface="Times New Roman" panose="02020603050405020304" pitchFamily="18" charset="0"/>
                  </a:rPr>
                  <a:t>）和控制表现（</a:t>
                </a:r>
                <a:r>
                  <a:rPr lang="en-US" altLang="zh-CN" sz="1200" dirty="0">
                    <a:latin typeface="Times New Roman" panose="02020603050405020304" pitchFamily="18" charset="0"/>
                    <a:ea typeface="+mn-lt"/>
                    <a:cs typeface="Times New Roman" panose="02020603050405020304" pitchFamily="18" charset="0"/>
                  </a:rPr>
                  <a:t>control performance</a:t>
                </a:r>
                <a:r>
                  <a:rPr lang="zh-CN" altLang="en-US" sz="1200" dirty="0">
                    <a:latin typeface="Times New Roman" panose="02020603050405020304" pitchFamily="18" charset="0"/>
                    <a:ea typeface="+mn-lt"/>
                    <a:cs typeface="Times New Roman" panose="02020603050405020304" pitchFamily="18" charset="0"/>
                  </a:rPr>
                  <a:t>）之间的矛盾；</a:t>
                </a:r>
                <a:endParaRPr lang="en-US" altLang="zh-CN" sz="1200" dirty="0">
                  <a:latin typeface="Times New Roman" panose="02020603050405020304" pitchFamily="18" charset="0"/>
                  <a:ea typeface="+mn-lt"/>
                  <a:cs typeface="Times New Roman" panose="02020603050405020304" pitchFamily="18" charset="0"/>
                </a:endParaRPr>
              </a:p>
              <a:p>
                <a:pPr>
                  <a:lnSpc>
                    <a:spcPct val="130000"/>
                  </a:lnSpc>
                </a:pPr>
                <a:r>
                  <a:rPr lang="en-US" altLang="zh-CN" sz="1200" dirty="0">
                    <a:latin typeface="Times New Roman" panose="02020603050405020304" pitchFamily="18" charset="0"/>
                    <a:ea typeface="+mn-lt"/>
                    <a:cs typeface="Times New Roman" panose="02020603050405020304" pitchFamily="18" charset="0"/>
                  </a:rPr>
                  <a:t>2</a:t>
                </a:r>
                <a:r>
                  <a:rPr lang="zh-CN" altLang="en-US" sz="1200" dirty="0">
                    <a:latin typeface="Times New Roman" panose="02020603050405020304" pitchFamily="18" charset="0"/>
                    <a:ea typeface="+mn-lt"/>
                    <a:cs typeface="Times New Roman" panose="02020603050405020304" pitchFamily="18" charset="0"/>
                  </a:rPr>
                  <a:t>、模型：离散非线性系统，主要参数为状态（</a:t>
                </a:r>
                <a:r>
                  <a:rPr lang="en-US" altLang="zh-CN" sz="1200" dirty="0">
                    <a:latin typeface="Times New Roman" panose="02020603050405020304" pitchFamily="18" charset="0"/>
                    <a:ea typeface="+mn-lt"/>
                    <a:cs typeface="Times New Roman" panose="02020603050405020304" pitchFamily="18" charset="0"/>
                  </a:rPr>
                  <a:t>state vector</a:t>
                </a:r>
                <a:r>
                  <a:rPr lang="zh-CN" altLang="en-US" sz="1200" dirty="0">
                    <a:latin typeface="Times New Roman" panose="02020603050405020304" pitchFamily="18" charset="0"/>
                    <a:ea typeface="+mn-lt"/>
                    <a:cs typeface="Times New Roman" panose="02020603050405020304" pitchFamily="18" charset="0"/>
                  </a:rPr>
                  <a:t>）</a:t>
                </a:r>
                <a14:m>
                  <m:oMath xmlns:m="http://schemas.openxmlformats.org/officeDocument/2006/math">
                    <m:sSub>
                      <m:sSubPr>
                        <m:ctrlPr>
                          <a:rPr lang="en-US" altLang="zh-CN" sz="1200" i="1" smtClean="0">
                            <a:latin typeface="Cambria Math" panose="02040503050406030204" pitchFamily="18" charset="0"/>
                            <a:ea typeface="+mn-lt"/>
                            <a:cs typeface="Cambria Math" panose="02040503050406030204" pitchFamily="18" charset="0"/>
                          </a:rPr>
                        </m:ctrlPr>
                      </m:sSubPr>
                      <m:e>
                        <m:r>
                          <m:rPr>
                            <m:sty m:val="p"/>
                          </m:rPr>
                          <a:rPr lang="en-US" altLang="zh-CN" sz="1200" i="1">
                            <a:latin typeface="Cambria Math" panose="02040503050406030204" pitchFamily="18" charset="0"/>
                            <a:ea typeface="+mn-lt"/>
                            <a:cs typeface="Cambria Math" panose="02040503050406030204" pitchFamily="18" charset="0"/>
                          </a:rPr>
                          <m:t>x</m:t>
                        </m:r>
                      </m:e>
                      <m:sub>
                        <m:r>
                          <a:rPr lang="en-US" altLang="zh-CN" sz="1200" b="0" i="1" smtClean="0">
                            <a:latin typeface="Cambria Math" panose="02040503050406030204" pitchFamily="18" charset="0"/>
                            <a:ea typeface="+mn-lt"/>
                            <a:cs typeface="Cambria Math" panose="02040503050406030204" pitchFamily="18" charset="0"/>
                          </a:rPr>
                          <m:t>𝑖</m:t>
                        </m:r>
                      </m:sub>
                    </m:sSub>
                    <m:r>
                      <a:rPr lang="en-US" altLang="zh-CN" sz="1200" b="0" i="1" smtClean="0">
                        <a:latin typeface="Cambria Math" panose="02040503050406030204" pitchFamily="18" charset="0"/>
                        <a:ea typeface="MS Mincho" panose="02020609040205080304" charset="-128"/>
                        <a:cs typeface="Cambria Math" panose="02040503050406030204" pitchFamily="18" charset="0"/>
                      </a:rPr>
                      <m:t>(</m:t>
                    </m:r>
                    <m:r>
                      <a:rPr lang="en-US" altLang="zh-CN" sz="1200" b="0" i="1" smtClean="0">
                        <a:latin typeface="Cambria Math" panose="02040503050406030204" pitchFamily="18" charset="0"/>
                        <a:ea typeface="+mn-lt"/>
                        <a:cs typeface="Cambria Math" panose="02040503050406030204" pitchFamily="18" charset="0"/>
                      </a:rPr>
                      <m:t>𝑘</m:t>
                    </m:r>
                    <m:r>
                      <a:rPr lang="en-US" altLang="zh-CN" sz="1200" b="0" i="1" smtClean="0">
                        <a:latin typeface="Cambria Math" panose="02040503050406030204" pitchFamily="18" charset="0"/>
                        <a:ea typeface="MS Mincho" panose="02020609040205080304" charset="-128"/>
                        <a:cs typeface="Cambria Math" panose="02040503050406030204" pitchFamily="18" charset="0"/>
                      </a:rPr>
                      <m:t>)</m:t>
                    </m:r>
                    <m:r>
                      <a:rPr lang="zh-CN" altLang="en-US" sz="1200" i="1">
                        <a:latin typeface="Cambria Math" panose="02040503050406030204" pitchFamily="18" charset="0"/>
                        <a:ea typeface="MS Mincho" panose="02020609040205080304" charset="-128"/>
                        <a:cs typeface="Cambria Math" panose="02040503050406030204" pitchFamily="18" charset="0"/>
                      </a:rPr>
                      <m:t>，</m:t>
                    </m:r>
                  </m:oMath>
                </a14:m>
                <a:r>
                  <a:rPr lang="zh-CN" altLang="en-US" sz="1200" dirty="0">
                    <a:latin typeface="Times New Roman" panose="02020603050405020304" pitchFamily="18" charset="0"/>
                    <a:ea typeface="+mn-lt"/>
                    <a:cs typeface="Times New Roman" panose="02020603050405020304" pitchFamily="18" charset="0"/>
                  </a:rPr>
                  <a:t>动作（</a:t>
                </a:r>
                <a:r>
                  <a:rPr lang="en-US" altLang="zh-CN" sz="1200" dirty="0">
                    <a:latin typeface="Times New Roman" panose="02020603050405020304" pitchFamily="18" charset="0"/>
                    <a:ea typeface="+mn-lt"/>
                    <a:cs typeface="Times New Roman" panose="02020603050405020304" pitchFamily="18" charset="0"/>
                  </a:rPr>
                  <a:t>actuation vector</a:t>
                </a:r>
                <a:r>
                  <a:rPr lang="zh-CN" altLang="en-US" sz="1200" dirty="0">
                    <a:latin typeface="Times New Roman" panose="02020603050405020304" pitchFamily="18" charset="0"/>
                    <a:ea typeface="+mn-lt"/>
                    <a:cs typeface="Times New Roman" panose="02020603050405020304" pitchFamily="18" charset="0"/>
                  </a:rPr>
                  <a:t>）</a:t>
                </a:r>
                <a14:m>
                  <m:oMath xmlns:m="http://schemas.openxmlformats.org/officeDocument/2006/math">
                    <m:sSub>
                      <m:sSubPr>
                        <m:ctrlPr>
                          <a:rPr lang="en-US" altLang="zh-CN" sz="1200" i="1" smtClean="0">
                            <a:latin typeface="Cambria Math" panose="02040503050406030204" pitchFamily="18" charset="0"/>
                            <a:ea typeface="+mn-lt"/>
                            <a:cs typeface="Cambria Math" panose="02040503050406030204" pitchFamily="18" charset="0"/>
                          </a:rPr>
                        </m:ctrlPr>
                      </m:sSubPr>
                      <m:e>
                        <m:r>
                          <a:rPr lang="en-US" altLang="zh-CN" sz="1200" b="0" i="1" smtClean="0">
                            <a:latin typeface="Cambria Math" panose="02040503050406030204" pitchFamily="18" charset="0"/>
                            <a:ea typeface="+mn-lt"/>
                            <a:cs typeface="Cambria Math" panose="02040503050406030204" pitchFamily="18" charset="0"/>
                          </a:rPr>
                          <m:t>𝑢</m:t>
                        </m:r>
                      </m:e>
                      <m:sub>
                        <m:r>
                          <a:rPr lang="en-US" altLang="zh-CN" sz="1200" b="0" i="1" smtClean="0">
                            <a:latin typeface="Cambria Math" panose="02040503050406030204" pitchFamily="18" charset="0"/>
                            <a:ea typeface="+mn-lt"/>
                            <a:cs typeface="Cambria Math" panose="02040503050406030204" pitchFamily="18" charset="0"/>
                          </a:rPr>
                          <m:t>𝑖</m:t>
                        </m:r>
                      </m:sub>
                    </m:sSub>
                    <m:r>
                      <a:rPr lang="en-US" altLang="zh-CN" sz="1200" b="0" i="1" smtClean="0">
                        <a:latin typeface="Cambria Math" panose="02040503050406030204" pitchFamily="18" charset="0"/>
                        <a:ea typeface="MS Mincho" panose="02020609040205080304" charset="-128"/>
                        <a:cs typeface="Cambria Math" panose="02040503050406030204" pitchFamily="18" charset="0"/>
                      </a:rPr>
                      <m:t>(</m:t>
                    </m:r>
                    <m:r>
                      <a:rPr lang="en-US" altLang="zh-CN" sz="1200" b="0" i="1" smtClean="0">
                        <a:latin typeface="Cambria Math" panose="02040503050406030204" pitchFamily="18" charset="0"/>
                        <a:ea typeface="+mn-lt"/>
                        <a:cs typeface="Cambria Math" panose="02040503050406030204" pitchFamily="18" charset="0"/>
                      </a:rPr>
                      <m:t>𝑘</m:t>
                    </m:r>
                    <m:r>
                      <a:rPr lang="en-US" altLang="zh-CN" sz="1200" b="0" i="1" smtClean="0">
                        <a:latin typeface="Cambria Math" panose="02040503050406030204" pitchFamily="18" charset="0"/>
                        <a:ea typeface="MS Mincho" panose="02020609040205080304" charset="-128"/>
                        <a:cs typeface="Cambria Math" panose="02040503050406030204" pitchFamily="18" charset="0"/>
                      </a:rPr>
                      <m:t>)</m:t>
                    </m:r>
                    <m:r>
                      <a:rPr lang="zh-CN" altLang="en-US" sz="1200" i="1">
                        <a:latin typeface="Cambria Math" panose="02040503050406030204" pitchFamily="18" charset="0"/>
                        <a:ea typeface="MS Mincho" panose="02020609040205080304" charset="-128"/>
                        <a:cs typeface="Cambria Math" panose="02040503050406030204" pitchFamily="18" charset="0"/>
                      </a:rPr>
                      <m:t>；</m:t>
                    </m:r>
                  </m:oMath>
                </a14:m>
                <a:endParaRPr lang="en-US" altLang="zh-CN" sz="1200" dirty="0">
                  <a:latin typeface="Times New Roman" panose="02020603050405020304" pitchFamily="18" charset="0"/>
                  <a:ea typeface="+mn-lt"/>
                  <a:cs typeface="Times New Roman" panose="02020603050405020304" pitchFamily="18" charset="0"/>
                </a:endParaRPr>
              </a:p>
              <a:p>
                <a:pPr>
                  <a:lnSpc>
                    <a:spcPct val="130000"/>
                  </a:lnSpc>
                </a:pPr>
                <a:r>
                  <a:rPr lang="en-US" altLang="zh-CN" sz="1200" dirty="0">
                    <a:latin typeface="Times New Roman" panose="02020603050405020304" pitchFamily="18" charset="0"/>
                    <a:ea typeface="+mn-lt"/>
                    <a:cs typeface="Times New Roman" panose="02020603050405020304" pitchFamily="18" charset="0"/>
                  </a:rPr>
                  <a:t>3</a:t>
                </a:r>
                <a:r>
                  <a:rPr lang="zh-CN" altLang="en-US" sz="1200" dirty="0">
                    <a:latin typeface="Times New Roman" panose="02020603050405020304" pitchFamily="18" charset="0"/>
                    <a:ea typeface="+mn-lt"/>
                    <a:cs typeface="Times New Roman" panose="02020603050405020304" pitchFamily="18" charset="0"/>
                  </a:rPr>
                  <a:t>、优化：优化参数为时隙帧长度（</a:t>
                </a:r>
                <a:r>
                  <a:rPr lang="en-US" altLang="zh-CN" sz="1200" dirty="0">
                    <a:latin typeface="Times New Roman" panose="02020603050405020304" pitchFamily="18" charset="0"/>
                    <a:ea typeface="+mn-lt"/>
                    <a:cs typeface="Times New Roman" panose="02020603050405020304" pitchFamily="18" charset="0"/>
                  </a:rPr>
                  <a:t>transmission slots</a:t>
                </a:r>
                <a:r>
                  <a:rPr lang="zh-CN" altLang="en-US" sz="1200" dirty="0">
                    <a:latin typeface="Times New Roman" panose="02020603050405020304" pitchFamily="18" charset="0"/>
                    <a:ea typeface="+mn-lt"/>
                    <a:cs typeface="Times New Roman" panose="02020603050405020304" pitchFamily="18" charset="0"/>
                  </a:rPr>
                  <a:t>），优化目标为最小化代价函数（</a:t>
                </a:r>
                <a:r>
                  <a:rPr lang="en-US" altLang="zh-CN" sz="1200" dirty="0">
                    <a:latin typeface="Times New Roman" panose="02020603050405020304" pitchFamily="18" charset="0"/>
                    <a:ea typeface="+mn-lt"/>
                    <a:cs typeface="Times New Roman" panose="02020603050405020304" pitchFamily="18" charset="0"/>
                  </a:rPr>
                  <a:t>quadratic cost function</a:t>
                </a:r>
                <a:r>
                  <a:rPr lang="zh-CN" altLang="en-US" sz="1200" dirty="0">
                    <a:latin typeface="Times New Roman" panose="02020603050405020304" pitchFamily="18" charset="0"/>
                    <a:ea typeface="+mn-lt"/>
                    <a:cs typeface="Times New Roman" panose="02020603050405020304" pitchFamily="18" charset="0"/>
                  </a:rPr>
                  <a:t>），优化方法为转化</a:t>
                </a:r>
                <a:r>
                  <a:rPr lang="zh-CN" altLang="en-US" sz="1200">
                    <a:latin typeface="Times New Roman" panose="02020603050405020304" pitchFamily="18" charset="0"/>
                    <a:ea typeface="+mn-lt"/>
                    <a:cs typeface="Times New Roman" panose="02020603050405020304" pitchFamily="18" charset="0"/>
                  </a:rPr>
                  <a:t>为二值线性规划</a:t>
                </a:r>
                <a:r>
                  <a:rPr lang="zh-CN" altLang="en-US" sz="1200" dirty="0">
                    <a:latin typeface="Times New Roman" panose="02020603050405020304" pitchFamily="18" charset="0"/>
                    <a:ea typeface="+mn-lt"/>
                    <a:cs typeface="Times New Roman" panose="02020603050405020304" pitchFamily="18" charset="0"/>
                  </a:rPr>
                  <a:t>问题（</a:t>
                </a:r>
                <a:r>
                  <a:rPr lang="en-US" altLang="zh-CN" sz="1200" dirty="0">
                    <a:latin typeface="Times New Roman" panose="02020603050405020304" pitchFamily="18" charset="0"/>
                    <a:ea typeface="+mn-lt"/>
                    <a:cs typeface="Times New Roman" panose="02020603050405020304" pitchFamily="18" charset="0"/>
                  </a:rPr>
                  <a:t>binary linear programming</a:t>
                </a:r>
                <a:r>
                  <a:rPr lang="zh-CN" altLang="en-US" sz="1200" dirty="0">
                    <a:latin typeface="Times New Roman" panose="02020603050405020304" pitchFamily="18" charset="0"/>
                    <a:ea typeface="+mn-lt"/>
                    <a:cs typeface="Times New Roman" panose="02020603050405020304" pitchFamily="18" charset="0"/>
                  </a:rPr>
                  <a:t>），以及此基础上的排序算法（</a:t>
                </a:r>
                <a:r>
                  <a:rPr lang="en-US" altLang="zh-CN" sz="1200" dirty="0">
                    <a:latin typeface="Times New Roman" panose="02020603050405020304" pitchFamily="18" charset="0"/>
                    <a:ea typeface="+mn-lt"/>
                    <a:cs typeface="Times New Roman" panose="02020603050405020304" pitchFamily="18" charset="0"/>
                  </a:rPr>
                  <a:t>sort the actuation packet of each loop</a:t>
                </a:r>
                <a:r>
                  <a:rPr lang="zh-CN" altLang="en-US" sz="1200" dirty="0">
                    <a:latin typeface="Times New Roman" panose="02020603050405020304" pitchFamily="18" charset="0"/>
                    <a:ea typeface="+mn-lt"/>
                    <a:cs typeface="Times New Roman" panose="02020603050405020304" pitchFamily="18" charset="0"/>
                  </a:rPr>
                  <a:t>）；</a:t>
                </a:r>
                <a:endParaRPr lang="en-US" altLang="zh-CN" sz="1200" dirty="0">
                  <a:latin typeface="Times New Roman" panose="02020603050405020304" pitchFamily="18" charset="0"/>
                  <a:ea typeface="+mn-lt"/>
                  <a:cs typeface="Times New Roman" panose="02020603050405020304" pitchFamily="18" charset="0"/>
                </a:endParaRPr>
              </a:p>
              <a:p>
                <a:pPr>
                  <a:lnSpc>
                    <a:spcPct val="130000"/>
                  </a:lnSpc>
                </a:pPr>
                <a:r>
                  <a:rPr lang="en-US" altLang="zh-CN" sz="1200" dirty="0">
                    <a:latin typeface="Times New Roman" panose="02020603050405020304" pitchFamily="18" charset="0"/>
                    <a:ea typeface="+mn-lt"/>
                    <a:cs typeface="Times New Roman" panose="02020603050405020304" pitchFamily="18" charset="0"/>
                  </a:rPr>
                  <a:t>4</a:t>
                </a:r>
                <a:r>
                  <a:rPr lang="zh-CN" altLang="en-US" sz="1200" dirty="0">
                    <a:latin typeface="Times New Roman" panose="02020603050405020304" pitchFamily="18" charset="0"/>
                    <a:ea typeface="+mn-lt"/>
                    <a:cs typeface="Times New Roman" panose="02020603050405020304" pitchFamily="18" charset="0"/>
                  </a:rPr>
                  <a:t>、结论：文中评估噪声条件下的</a:t>
                </a:r>
                <a:r>
                  <a:rPr lang="en-US" altLang="zh-CN" sz="1200" dirty="0">
                    <a:latin typeface="Times New Roman" panose="02020603050405020304" pitchFamily="18" charset="0"/>
                    <a:ea typeface="+mn-lt"/>
                    <a:cs typeface="Times New Roman" panose="02020603050405020304" pitchFamily="18" charset="0"/>
                  </a:rPr>
                  <a:t>MAE</a:t>
                </a:r>
                <a:r>
                  <a:rPr lang="zh-CN" altLang="en-US" sz="1200" dirty="0">
                    <a:latin typeface="Times New Roman" panose="02020603050405020304" pitchFamily="18" charset="0"/>
                    <a:ea typeface="+mn-lt"/>
                    <a:cs typeface="Times New Roman" panose="02020603050405020304" pitchFamily="18" charset="0"/>
                  </a:rPr>
                  <a:t>以说明优化效果。</a:t>
                </a:r>
                <a:endParaRPr lang="zh-CN" altLang="en-US" sz="1200" dirty="0">
                  <a:latin typeface="Times New Roman" panose="02020603050405020304" pitchFamily="18" charset="0"/>
                  <a:ea typeface="+mn-lt"/>
                  <a:cs typeface="Times New Roman" panose="02020603050405020304" pitchFamily="18" charset="0"/>
                </a:endParaRPr>
              </a:p>
            </p:txBody>
          </p:sp>
        </mc:Choice>
        <mc:Fallback>
          <p:sp>
            <p:nvSpPr>
              <p:cNvPr id="6" name="文本框 5"/>
              <p:cNvSpPr txBox="1">
                <a:spLocks noRot="1" noChangeAspect="1" noMove="1" noResize="1" noEditPoints="1" noAdjustHandles="1" noChangeArrowheads="1" noChangeShapeType="1" noTextEdit="1"/>
              </p:cNvSpPr>
              <p:nvPr/>
            </p:nvSpPr>
            <p:spPr>
              <a:xfrm>
                <a:off x="502285" y="899160"/>
                <a:ext cx="8504555" cy="2784475"/>
              </a:xfrm>
              <a:prstGeom prst="rect">
                <a:avLst/>
              </a:prstGeom>
              <a:blipFill rotWithShape="1">
                <a:blip r:embed="rId1"/>
                <a:stretch>
                  <a:fillRect/>
                </a:stretch>
              </a:blipFill>
            </p:spPr>
            <p:txBody>
              <a:bodyPr/>
              <a:lstStyle/>
              <a:p>
                <a:r>
                  <a:rPr lang="zh-CN" altLang="en-US">
                    <a:noFill/>
                  </a:rPr>
                  <a:t> </a:t>
                </a:r>
              </a:p>
            </p:txBody>
          </p:sp>
        </mc:Fallback>
      </mc:AlternateContent>
      <p:pic>
        <p:nvPicPr>
          <p:cNvPr id="8" name="图片 7"/>
          <p:cNvPicPr>
            <a:picLocks noChangeAspect="1"/>
          </p:cNvPicPr>
          <p:nvPr/>
        </p:nvPicPr>
        <p:blipFill>
          <a:blip r:embed="rId2"/>
          <a:stretch>
            <a:fillRect/>
          </a:stretch>
        </p:blipFill>
        <p:spPr>
          <a:xfrm>
            <a:off x="1218565" y="3683635"/>
            <a:ext cx="3174365" cy="1276350"/>
          </a:xfrm>
          <a:prstGeom prst="rect">
            <a:avLst/>
          </a:prstGeom>
        </p:spPr>
      </p:pic>
      <p:pic>
        <p:nvPicPr>
          <p:cNvPr id="10" name="图片 9"/>
          <p:cNvPicPr>
            <a:picLocks noChangeAspect="1"/>
          </p:cNvPicPr>
          <p:nvPr/>
        </p:nvPicPr>
        <p:blipFill>
          <a:blip r:embed="rId3"/>
          <a:stretch>
            <a:fillRect/>
          </a:stretch>
        </p:blipFill>
        <p:spPr>
          <a:xfrm>
            <a:off x="5007610" y="3488055"/>
            <a:ext cx="2662555" cy="15722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356701" y="1884748"/>
            <a:ext cx="4848287" cy="1084912"/>
          </a:xfrm>
          <a:prstGeom prst="rect">
            <a:avLst/>
          </a:prstGeom>
          <a:noFill/>
        </p:spPr>
        <p:txBody>
          <a:bodyPr wrap="square" lIns="68580" tIns="34290" rIns="68580" bIns="34290" rtlCol="0">
            <a:spAutoFit/>
          </a:bodyPr>
          <a:lstStyle/>
          <a:p>
            <a:pPr algn="ctr">
              <a:defRPr/>
            </a:pPr>
            <a:r>
              <a:rPr lang="en-US" altLang="zh-CN" sz="6600" b="1" dirty="0" smtClean="0">
                <a:solidFill>
                  <a:srgbClr val="1B4367"/>
                </a:solidFill>
                <a:cs typeface="+mn-ea"/>
                <a:sym typeface="+mn-lt"/>
              </a:rPr>
              <a:t>Thanks</a:t>
            </a:r>
            <a:endParaRPr lang="en-US" altLang="zh-CN" sz="6600" b="1" dirty="0">
              <a:solidFill>
                <a:srgbClr val="1B4367"/>
              </a:solidFill>
              <a:cs typeface="+mn-ea"/>
              <a:sym typeface="+mn-lt"/>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43960" y="1417955"/>
            <a:ext cx="1656000" cy="1440000"/>
          </a:xfrm>
          <a:prstGeom prst="ellipse">
            <a:avLst/>
          </a:prstGeom>
          <a:solidFill>
            <a:srgbClr val="00418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800"/>
              <a:t>01</a:t>
            </a:r>
            <a:endParaRPr lang="en-US" altLang="zh-CN" sz="4800"/>
          </a:p>
        </p:txBody>
      </p:sp>
      <p:sp>
        <p:nvSpPr>
          <p:cNvPr id="5" name="文本框 4"/>
          <p:cNvSpPr txBox="1"/>
          <p:nvPr/>
        </p:nvSpPr>
        <p:spPr>
          <a:xfrm>
            <a:off x="3778250" y="3021965"/>
            <a:ext cx="1621790" cy="521970"/>
          </a:xfrm>
          <a:prstGeom prst="rect">
            <a:avLst/>
          </a:prstGeom>
          <a:noFill/>
        </p:spPr>
        <p:txBody>
          <a:bodyPr wrap="square" rtlCol="0">
            <a:spAutoFit/>
          </a:bodyPr>
          <a:p>
            <a:r>
              <a:rPr lang="zh-CN" altLang="en-US" sz="2800" b="1">
                <a:solidFill>
                  <a:srgbClr val="014180"/>
                </a:solidFill>
              </a:rPr>
              <a:t>研究背景</a:t>
            </a:r>
            <a:endParaRPr lang="zh-CN" altLang="en-US" sz="2800" b="1">
              <a:solidFill>
                <a:srgbClr val="014180"/>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280407" y="895950"/>
            <a:ext cx="1383030" cy="368300"/>
          </a:xfrm>
          <a:prstGeom prst="rect">
            <a:avLst/>
          </a:prstGeom>
        </p:spPr>
        <p:txBody>
          <a:bodyPr wrap="none">
            <a:spAutoFit/>
          </a:bodyPr>
          <a:p>
            <a:pPr marL="285750" indent="-285750">
              <a:buFont typeface="Wingdings" panose="05000000000000000000" charset="0"/>
              <a:buChar char="Ø"/>
            </a:pPr>
            <a:r>
              <a:rPr lang="zh-CN" altLang="en-US" sz="1800" b="1" dirty="0">
                <a:solidFill>
                  <a:srgbClr val="1B4367"/>
                </a:solidFill>
                <a:cs typeface="+mn-ea"/>
                <a:sym typeface="+mn-lt"/>
              </a:rPr>
              <a:t>研究背景</a:t>
            </a:r>
            <a:endParaRPr lang="zh-CN" altLang="en-US" sz="1800" b="1" dirty="0">
              <a:solidFill>
                <a:srgbClr val="1B4367"/>
              </a:solidFill>
              <a:cs typeface="+mn-ea"/>
              <a:sym typeface="+mn-lt"/>
            </a:endParaRPr>
          </a:p>
        </p:txBody>
      </p:sp>
      <p:sp>
        <p:nvSpPr>
          <p:cNvPr id="5" name="文本框 4"/>
          <p:cNvSpPr txBox="1"/>
          <p:nvPr/>
        </p:nvSpPr>
        <p:spPr>
          <a:xfrm>
            <a:off x="7441565" y="86360"/>
            <a:ext cx="1437005" cy="460375"/>
          </a:xfrm>
          <a:prstGeom prst="rect">
            <a:avLst/>
          </a:prstGeom>
          <a:noFill/>
        </p:spPr>
        <p:txBody>
          <a:bodyPr wrap="square" rtlCol="0">
            <a:spAutoFit/>
          </a:bodyPr>
          <a:p>
            <a:r>
              <a:rPr lang="zh-CN" altLang="en-US" sz="2400">
                <a:solidFill>
                  <a:schemeClr val="bg1"/>
                </a:solidFill>
              </a:rPr>
              <a:t>研究背景</a:t>
            </a:r>
            <a:endParaRPr lang="zh-CN" altLang="en-US" sz="2400">
              <a:solidFill>
                <a:schemeClr val="bg1"/>
              </a:solidFill>
            </a:endParaRPr>
          </a:p>
        </p:txBody>
      </p:sp>
      <p:sp>
        <p:nvSpPr>
          <p:cNvPr id="13" name="文本框 12"/>
          <p:cNvSpPr txBox="1"/>
          <p:nvPr/>
        </p:nvSpPr>
        <p:spPr>
          <a:xfrm>
            <a:off x="8366760" y="4747260"/>
            <a:ext cx="312420" cy="27559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2</a:t>
            </a:r>
            <a:endParaRPr lang="en-US" altLang="zh-CN" sz="1200">
              <a:latin typeface="Times New Roman" panose="02020603050405020304" pitchFamily="18" charset="0"/>
              <a:cs typeface="Times New Roman" panose="02020603050405020304" pitchFamily="18" charset="0"/>
            </a:endParaRPr>
          </a:p>
        </p:txBody>
      </p:sp>
      <p:pic>
        <p:nvPicPr>
          <p:cNvPr id="4" name="图片 3"/>
          <p:cNvPicPr>
            <a:picLocks noChangeAspect="1"/>
          </p:cNvPicPr>
          <p:nvPr/>
        </p:nvPicPr>
        <p:blipFill>
          <a:blip r:embed="rId1"/>
          <a:srcRect l="47432"/>
          <a:stretch>
            <a:fillRect/>
          </a:stretch>
        </p:blipFill>
        <p:spPr>
          <a:xfrm>
            <a:off x="1340485" y="3111500"/>
            <a:ext cx="1713865" cy="1445895"/>
          </a:xfrm>
          <a:prstGeom prst="rect">
            <a:avLst/>
          </a:prstGeom>
        </p:spPr>
      </p:pic>
      <p:grpSp>
        <p:nvGrpSpPr>
          <p:cNvPr id="10" name="组合 9"/>
          <p:cNvGrpSpPr/>
          <p:nvPr/>
        </p:nvGrpSpPr>
        <p:grpSpPr>
          <a:xfrm>
            <a:off x="973455" y="1804670"/>
            <a:ext cx="2311400" cy="564515"/>
            <a:chOff x="3276" y="2945"/>
            <a:chExt cx="7608" cy="910"/>
          </a:xfrm>
        </p:grpSpPr>
        <p:sp>
          <p:nvSpPr>
            <p:cNvPr id="11" name="圆角矩形 10"/>
            <p:cNvSpPr/>
            <p:nvPr/>
          </p:nvSpPr>
          <p:spPr>
            <a:xfrm>
              <a:off x="3276" y="2945"/>
              <a:ext cx="2619" cy="911"/>
            </a:xfrm>
            <a:prstGeom prst="roundRect">
              <a:avLst/>
            </a:prstGeom>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t>eMBB</a:t>
              </a:r>
              <a:endParaRPr lang="en-US" altLang="zh-CN" sz="1200" b="1"/>
            </a:p>
            <a:p>
              <a:pPr algn="ctr"/>
              <a:r>
                <a:rPr lang="zh-CN" altLang="en-US" sz="1200" b="1"/>
                <a:t>高数据速</a:t>
              </a:r>
              <a:r>
                <a:rPr lang="zh-CN" altLang="en-US" sz="1200" b="1"/>
                <a:t>率</a:t>
              </a:r>
              <a:endParaRPr lang="zh-CN" altLang="en-US" sz="1200" b="1"/>
            </a:p>
          </p:txBody>
        </p:sp>
        <p:sp>
          <p:nvSpPr>
            <p:cNvPr id="14" name="圆角矩形 13"/>
            <p:cNvSpPr/>
            <p:nvPr/>
          </p:nvSpPr>
          <p:spPr>
            <a:xfrm>
              <a:off x="8266" y="2945"/>
              <a:ext cx="2619" cy="911"/>
            </a:xfrm>
            <a:prstGeom prst="roundRect">
              <a:avLst/>
            </a:prstGeom>
            <a:ln>
              <a:solidFill>
                <a:srgbClr val="5B9BD5"/>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1200" b="1"/>
                <a:t>URLLC</a:t>
              </a:r>
              <a:endParaRPr lang="en-US" altLang="zh-CN" sz="1200" b="1"/>
            </a:p>
            <a:p>
              <a:pPr algn="ctr"/>
              <a:r>
                <a:rPr lang="zh-CN" altLang="en-US" sz="1200" b="1"/>
                <a:t>低时延高</a:t>
              </a:r>
              <a:r>
                <a:rPr lang="zh-CN" altLang="en-US" sz="1200" b="1"/>
                <a:t>可靠</a:t>
              </a:r>
              <a:endParaRPr lang="zh-CN" altLang="en-US" sz="1200" b="1"/>
            </a:p>
          </p:txBody>
        </p:sp>
        <p:cxnSp>
          <p:nvCxnSpPr>
            <p:cNvPr id="15" name="直接箭头连接符 14"/>
            <p:cNvCxnSpPr>
              <a:stCxn id="11" idx="3"/>
              <a:endCxn id="14" idx="1"/>
            </p:cNvCxnSpPr>
            <p:nvPr/>
          </p:nvCxnSpPr>
          <p:spPr>
            <a:xfrm>
              <a:off x="5895" y="3401"/>
              <a:ext cx="2371" cy="0"/>
            </a:xfrm>
            <a:prstGeom prst="straightConnector1">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grpSp>
      <p:sp>
        <p:nvSpPr>
          <p:cNvPr id="2" name="文本框 1"/>
          <p:cNvSpPr txBox="1"/>
          <p:nvPr/>
        </p:nvSpPr>
        <p:spPr>
          <a:xfrm>
            <a:off x="3629025" y="3404870"/>
            <a:ext cx="5050155" cy="866140"/>
          </a:xfrm>
          <a:prstGeom prst="rect">
            <a:avLst/>
          </a:prstGeom>
          <a:noFill/>
        </p:spPr>
        <p:txBody>
          <a:bodyPr wrap="square" rtlCol="0">
            <a:spAutoFit/>
          </a:bodyPr>
          <a:p>
            <a:pPr marL="171450" indent="-171450">
              <a:lnSpc>
                <a:spcPct val="140000"/>
              </a:lnSpc>
              <a:buFont typeface="Arial" panose="020B0604020202020204" pitchFamily="34" charset="0"/>
              <a:buChar char="•"/>
            </a:pPr>
            <a:r>
              <a:rPr lang="zh-CN" altLang="en-US" sz="1200"/>
              <a:t>非正交多址接入(Non-orthogonal Multiple Access，NOMA)的主要思想是使用叠加编码和连续干扰消除(SIC)技术在相同的时频资源上服务多个用户，提高了</a:t>
            </a:r>
            <a:r>
              <a:rPr lang="zh-CN" altLang="en-US" sz="1200"/>
              <a:t>频谱利用率。</a:t>
            </a:r>
            <a:endParaRPr lang="zh-CN" altLang="en-US" sz="1200"/>
          </a:p>
        </p:txBody>
      </p:sp>
      <p:sp>
        <p:nvSpPr>
          <p:cNvPr id="6" name="文本框 5"/>
          <p:cNvSpPr txBox="1"/>
          <p:nvPr/>
        </p:nvSpPr>
        <p:spPr>
          <a:xfrm>
            <a:off x="3629025" y="1155065"/>
            <a:ext cx="5050155" cy="1641475"/>
          </a:xfrm>
          <a:prstGeom prst="rect">
            <a:avLst/>
          </a:prstGeom>
          <a:noFill/>
        </p:spPr>
        <p:txBody>
          <a:bodyPr wrap="square" rtlCol="0">
            <a:spAutoFit/>
          </a:bodyPr>
          <a:p>
            <a:pPr marL="171450" indent="-171450">
              <a:lnSpc>
                <a:spcPct val="140000"/>
              </a:lnSpc>
              <a:buFont typeface="Arial" panose="020B0604020202020204" pitchFamily="34" charset="0"/>
              <a:buChar char="•"/>
            </a:pPr>
            <a:r>
              <a:rPr lang="zh-CN" altLang="en-US" sz="1200">
                <a:sym typeface="+mn-ea"/>
              </a:rPr>
              <a:t>针对URLLC与eMBB的共存问题，现有的主要解决方案：</a:t>
            </a:r>
            <a:endParaRPr lang="zh-CN" altLang="en-US" sz="1200"/>
          </a:p>
          <a:p>
            <a:pPr>
              <a:lnSpc>
                <a:spcPct val="140000"/>
              </a:lnSpc>
            </a:pPr>
            <a:r>
              <a:rPr lang="zh-CN" altLang="en-US" sz="1200">
                <a:sym typeface="+mn-ea"/>
              </a:rPr>
              <a:t>（</a:t>
            </a:r>
            <a:r>
              <a:rPr lang="en-US" altLang="zh-CN" sz="1200">
                <a:sym typeface="+mn-ea"/>
              </a:rPr>
              <a:t>1</a:t>
            </a:r>
            <a:r>
              <a:rPr lang="zh-CN" altLang="en-US" sz="1200">
                <a:sym typeface="+mn-ea"/>
              </a:rPr>
              <a:t>）短的传输间隔：一个传输周期(1ms)划分为几个微时隙(0.125ms)，URLLC业务无需等待eMBB业务整个传输周期结束而是在下一个微时隙到来的时候就可被立即调度以满足其严格的时延需求。</a:t>
            </a:r>
            <a:endParaRPr lang="zh-CN" altLang="en-US" sz="1200"/>
          </a:p>
          <a:p>
            <a:pPr>
              <a:lnSpc>
                <a:spcPct val="140000"/>
              </a:lnSpc>
            </a:pPr>
            <a:r>
              <a:rPr lang="zh-CN" altLang="en-US" sz="1200">
                <a:sym typeface="+mn-ea"/>
              </a:rPr>
              <a:t>（</a:t>
            </a:r>
            <a:r>
              <a:rPr lang="en-US" altLang="zh-CN" sz="1200">
                <a:sym typeface="+mn-ea"/>
              </a:rPr>
              <a:t>2</a:t>
            </a:r>
            <a:r>
              <a:rPr lang="zh-CN" altLang="en-US" sz="1200">
                <a:sym typeface="+mn-ea"/>
              </a:rPr>
              <a:t>）打孔技术在URLLC与eMBB资源复用的情况下，将 eMBB业务的发射功率强制归零</a:t>
            </a:r>
            <a:endParaRPr lang="zh-CN" altLang="en-US" sz="1200">
              <a:sym typeface="+mn-ea"/>
            </a:endParaRPr>
          </a:p>
        </p:txBody>
      </p:sp>
      <p:sp>
        <p:nvSpPr>
          <p:cNvPr id="7" name="文本框 6"/>
          <p:cNvSpPr txBox="1"/>
          <p:nvPr/>
        </p:nvSpPr>
        <p:spPr>
          <a:xfrm>
            <a:off x="3629025" y="2715895"/>
            <a:ext cx="4879975" cy="533400"/>
          </a:xfrm>
          <a:prstGeom prst="rect">
            <a:avLst/>
          </a:prstGeom>
          <a:noFill/>
        </p:spPr>
        <p:txBody>
          <a:bodyPr wrap="square" rtlCol="0">
            <a:spAutoFit/>
          </a:bodyPr>
          <a:p>
            <a:pPr marL="171450" indent="-171450">
              <a:lnSpc>
                <a:spcPct val="120000"/>
              </a:lnSpc>
              <a:buFont typeface="Arial" panose="020B0604020202020204" pitchFamily="34" charset="0"/>
              <a:buChar char="•"/>
            </a:pPr>
            <a:r>
              <a:rPr lang="zh-CN" altLang="en-US" sz="1200">
                <a:sym typeface="+mn-ea"/>
              </a:rPr>
              <a:t>存在问题：给URLLC业务更高的优先级，这</a:t>
            </a:r>
            <a:r>
              <a:rPr lang="zh-CN" altLang="en-US" sz="1200">
                <a:sym typeface="+mn-ea"/>
              </a:rPr>
              <a:t>会对eMBB业务的传输造成影响，导致整个系统频谱效率的下降</a:t>
            </a:r>
            <a:endParaRPr lang="zh-CN" altLang="en-US" sz="1200">
              <a:sym typeface="+mn-ea"/>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43960" y="1417955"/>
            <a:ext cx="1656000" cy="1440000"/>
          </a:xfrm>
          <a:prstGeom prst="ellipse">
            <a:avLst/>
          </a:prstGeom>
          <a:solidFill>
            <a:srgbClr val="004180"/>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4800"/>
              <a:t>02</a:t>
            </a:r>
            <a:endParaRPr lang="en-US" altLang="zh-CN" sz="4800"/>
          </a:p>
        </p:txBody>
      </p:sp>
      <p:sp>
        <p:nvSpPr>
          <p:cNvPr id="5" name="文本框 4"/>
          <p:cNvSpPr txBox="1"/>
          <p:nvPr/>
        </p:nvSpPr>
        <p:spPr>
          <a:xfrm>
            <a:off x="2808605" y="3017520"/>
            <a:ext cx="3429000" cy="521970"/>
          </a:xfrm>
          <a:prstGeom prst="rect">
            <a:avLst/>
          </a:prstGeom>
          <a:noFill/>
        </p:spPr>
        <p:txBody>
          <a:bodyPr wrap="square" rtlCol="0">
            <a:spAutoFit/>
          </a:bodyPr>
          <a:p>
            <a:r>
              <a:rPr lang="zh-CN" altLang="en-US" sz="2800" b="1">
                <a:solidFill>
                  <a:srgbClr val="014180"/>
                </a:solidFill>
              </a:rPr>
              <a:t>系统模型与问题</a:t>
            </a:r>
            <a:r>
              <a:rPr lang="zh-CN" altLang="en-US" sz="2800" b="1">
                <a:solidFill>
                  <a:srgbClr val="014180"/>
                </a:solidFill>
              </a:rPr>
              <a:t>建模</a:t>
            </a:r>
            <a:endParaRPr lang="zh-CN" altLang="en-US" sz="2800" b="1">
              <a:solidFill>
                <a:srgbClr val="014180"/>
              </a:solidFill>
            </a:endParaRPr>
          </a:p>
        </p:txBody>
      </p:sp>
    </p:spTree>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3"/>
          <p:cNvPicPr>
            <a:picLocks noChangeAspect="1"/>
          </p:cNvPicPr>
          <p:nvPr>
            <p:custDataLst>
              <p:tags r:id="rId1"/>
            </p:custDataLst>
          </p:nvPr>
        </p:nvPicPr>
        <p:blipFill>
          <a:blip r:embed="rId2"/>
          <a:srcRect t="7704"/>
          <a:stretch>
            <a:fillRect/>
          </a:stretch>
        </p:blipFill>
        <p:spPr>
          <a:xfrm>
            <a:off x="1252220" y="1213485"/>
            <a:ext cx="2044700" cy="1619250"/>
          </a:xfrm>
          <a:prstGeom prst="rect">
            <a:avLst/>
          </a:prstGeom>
          <a:noFill/>
          <a:ln>
            <a:noFill/>
          </a:ln>
        </p:spPr>
      </p:pic>
      <p:pic>
        <p:nvPicPr>
          <p:cNvPr id="3" name="图片 25"/>
          <p:cNvPicPr>
            <a:picLocks noChangeAspect="1"/>
          </p:cNvPicPr>
          <p:nvPr/>
        </p:nvPicPr>
        <p:blipFill>
          <a:blip r:embed="rId3"/>
          <a:stretch>
            <a:fillRect/>
          </a:stretch>
        </p:blipFill>
        <p:spPr>
          <a:xfrm>
            <a:off x="4083050" y="1049655"/>
            <a:ext cx="3067685" cy="2183765"/>
          </a:xfrm>
          <a:prstGeom prst="rect">
            <a:avLst/>
          </a:prstGeom>
          <a:noFill/>
          <a:ln>
            <a:noFill/>
          </a:ln>
        </p:spPr>
      </p:pic>
      <p:sp>
        <p:nvSpPr>
          <p:cNvPr id="6" name="文本框 5"/>
          <p:cNvSpPr txBox="1"/>
          <p:nvPr/>
        </p:nvSpPr>
        <p:spPr>
          <a:xfrm>
            <a:off x="1333500" y="3474085"/>
            <a:ext cx="6476365" cy="1198880"/>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考虑两种类型的下行链路请求，</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eMBB</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用户数为</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URLLC</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用户数为</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N</a:t>
            </a:r>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RB</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总数为</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RB</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占用频率上</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个子载波；每个</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RB</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包含</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M</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个</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vRB</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vRB</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总数为</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B*M</a:t>
            </a:r>
            <a:endParaRPr lang="zh-CN" altLang="en-US" sz="120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eMBB</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用户的调度周期为</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slot, URLLC</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的调度周期为</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min-slot.</a:t>
            </a:r>
            <a:endParaRPr lang="en-US" altLang="zh-CN" sz="120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1200">
                <a:latin typeface="Times New Roman" panose="02020603050405020304" pitchFamily="18" charset="0"/>
                <a:ea typeface="微软雅黑" panose="020B0503020204020204" pitchFamily="34" charset="-122"/>
                <a:cs typeface="Times New Roman" panose="02020603050405020304" pitchFamily="18" charset="0"/>
              </a:rPr>
              <a:t>NOMA</a:t>
            </a:r>
            <a:r>
              <a:rPr lang="zh-CN" altLang="en-US" sz="1200">
                <a:latin typeface="Times New Roman" panose="02020603050405020304" pitchFamily="18" charset="0"/>
                <a:ea typeface="微软雅黑" panose="020B0503020204020204" pitchFamily="34" charset="-122"/>
                <a:cs typeface="Times New Roman" panose="02020603050405020304" pitchFamily="18" charset="0"/>
              </a:rPr>
              <a:t>技术，考虑了eMBB用户和URLLC用户可以在同一RB上进行传输</a:t>
            </a:r>
            <a:endParaRPr lang="zh-CN" altLang="en-US" sz="120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8" name="文本框 7"/>
          <p:cNvSpPr txBox="1"/>
          <p:nvPr/>
        </p:nvSpPr>
        <p:spPr>
          <a:xfrm>
            <a:off x="5956300" y="73660"/>
            <a:ext cx="3002915" cy="460375"/>
          </a:xfrm>
          <a:prstGeom prst="rect">
            <a:avLst/>
          </a:prstGeom>
          <a:noFill/>
        </p:spPr>
        <p:txBody>
          <a:bodyPr wrap="square" rtlCol="0">
            <a:spAutoFit/>
          </a:bodyPr>
          <a:p>
            <a:r>
              <a:rPr lang="zh-CN" altLang="en-US" sz="2400">
                <a:solidFill>
                  <a:schemeClr val="bg1"/>
                </a:solidFill>
              </a:rPr>
              <a:t>系统模型与</a:t>
            </a:r>
            <a:r>
              <a:rPr lang="zh-CN" altLang="en-US" sz="2400">
                <a:solidFill>
                  <a:schemeClr val="bg1"/>
                </a:solidFill>
              </a:rPr>
              <a:t>问题建模</a:t>
            </a:r>
            <a:endParaRPr lang="zh-CN" altLang="en-US"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972685" y="929640"/>
            <a:ext cx="1464310" cy="306705"/>
          </a:xfrm>
          <a:prstGeom prst="rect">
            <a:avLst/>
          </a:prstGeom>
          <a:noFill/>
        </p:spPr>
        <p:txBody>
          <a:bodyPr wrap="square" rtlCol="0">
            <a:spAutoFit/>
          </a:bodyPr>
          <a:p>
            <a:r>
              <a:rPr lang="en-US" altLang="zh-CN"/>
              <a:t>B. eMBB</a:t>
            </a:r>
            <a:endParaRPr lang="zh-CN" altLang="en-US"/>
          </a:p>
        </p:txBody>
      </p:sp>
      <p:sp>
        <p:nvSpPr>
          <p:cNvPr id="3" name="文本框 2"/>
          <p:cNvSpPr txBox="1"/>
          <p:nvPr/>
        </p:nvSpPr>
        <p:spPr>
          <a:xfrm>
            <a:off x="5116830" y="1249045"/>
            <a:ext cx="3593465" cy="694055"/>
          </a:xfrm>
          <a:prstGeom prst="rect">
            <a:avLst/>
          </a:prstGeom>
          <a:noFill/>
        </p:spPr>
        <p:txBody>
          <a:bodyPr wrap="square" rtlCol="0">
            <a:spAutoFit/>
          </a:bodyPr>
          <a:p>
            <a:pPr>
              <a:lnSpc>
                <a:spcPct val="140000"/>
              </a:lnSpc>
            </a:pPr>
            <a:r>
              <a:rPr lang="zh-CN" altLang="en-US"/>
              <a:t>与URLLC流量相比，eMBB的延迟要求较低，因此可看作进行了理想的</a:t>
            </a:r>
            <a:r>
              <a:rPr lang="en-US" altLang="zh-CN"/>
              <a:t>SIC</a:t>
            </a:r>
            <a:endParaRPr lang="zh-CN" altLang="en-US"/>
          </a:p>
        </p:txBody>
      </p:sp>
      <p:cxnSp>
        <p:nvCxnSpPr>
          <p:cNvPr id="4" name="直接连接符 3"/>
          <p:cNvCxnSpPr/>
          <p:nvPr/>
        </p:nvCxnSpPr>
        <p:spPr>
          <a:xfrm>
            <a:off x="4966335" y="929640"/>
            <a:ext cx="0" cy="4062095"/>
          </a:xfrm>
          <a:prstGeom prst="line">
            <a:avLst/>
          </a:prstGeom>
          <a:ln w="12700">
            <a:solidFill>
              <a:srgbClr val="004180"/>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429895" y="929640"/>
            <a:ext cx="1464310" cy="306705"/>
          </a:xfrm>
          <a:prstGeom prst="rect">
            <a:avLst/>
          </a:prstGeom>
          <a:noFill/>
        </p:spPr>
        <p:txBody>
          <a:bodyPr wrap="square" rtlCol="0">
            <a:spAutoFit/>
          </a:bodyPr>
          <a:p>
            <a:r>
              <a:rPr lang="en-US" altLang="zh-CN"/>
              <a:t>A. URLLC </a:t>
            </a:r>
            <a:endParaRPr lang="zh-CN" altLang="en-US"/>
          </a:p>
        </p:txBody>
      </p:sp>
      <p:graphicFrame>
        <p:nvGraphicFramePr>
          <p:cNvPr id="6" name="对象 -2147482618"/>
          <p:cNvGraphicFramePr>
            <a:graphicFrameLocks noChangeAspect="1"/>
          </p:cNvGraphicFramePr>
          <p:nvPr/>
        </p:nvGraphicFramePr>
        <p:xfrm>
          <a:off x="409575" y="1936750"/>
          <a:ext cx="4406900" cy="508000"/>
        </p:xfrm>
        <a:graphic>
          <a:graphicData uri="http://schemas.openxmlformats.org/presentationml/2006/ole">
            <mc:AlternateContent xmlns:mc="http://schemas.openxmlformats.org/markup-compatibility/2006">
              <mc:Choice xmlns:v="urn:schemas-microsoft-com:vml" Requires="v">
                <p:oleObj spid="_x0000_s3076" name="" r:id="rId1" imgW="4406900" imgH="508000" progId="Equation.KSEE3">
                  <p:embed/>
                </p:oleObj>
              </mc:Choice>
              <mc:Fallback>
                <p:oleObj name="" r:id="rId1" imgW="4406900" imgH="508000" progId="Equation.KSEE3">
                  <p:embed/>
                  <p:pic>
                    <p:nvPicPr>
                      <p:cNvPr id="0" name="图片 3075"/>
                      <p:cNvPicPr/>
                      <p:nvPr/>
                    </p:nvPicPr>
                    <p:blipFill>
                      <a:blip r:embed="rId2"/>
                      <a:stretch>
                        <a:fillRect/>
                      </a:stretch>
                    </p:blipFill>
                    <p:spPr>
                      <a:xfrm>
                        <a:off x="409575" y="1936750"/>
                        <a:ext cx="4406900" cy="508000"/>
                      </a:xfrm>
                      <a:prstGeom prst="rect">
                        <a:avLst/>
                      </a:prstGeom>
                      <a:noFill/>
                      <a:ln w="38100">
                        <a:noFill/>
                        <a:miter/>
                      </a:ln>
                    </p:spPr>
                  </p:pic>
                </p:oleObj>
              </mc:Fallback>
            </mc:AlternateContent>
          </a:graphicData>
        </a:graphic>
      </p:graphicFrame>
      <p:sp>
        <p:nvSpPr>
          <p:cNvPr id="7" name="文本框 6"/>
          <p:cNvSpPr txBox="1"/>
          <p:nvPr/>
        </p:nvSpPr>
        <p:spPr>
          <a:xfrm>
            <a:off x="429895" y="1236345"/>
            <a:ext cx="4078605" cy="650240"/>
          </a:xfrm>
          <a:prstGeom prst="rect">
            <a:avLst/>
          </a:prstGeom>
          <a:noFill/>
        </p:spPr>
        <p:txBody>
          <a:bodyPr wrap="square" rtlCol="0">
            <a:spAutoFit/>
          </a:bodyPr>
          <a:p>
            <a:pPr>
              <a:lnSpc>
                <a:spcPct val="130000"/>
              </a:lnSpc>
            </a:pPr>
            <a:r>
              <a:rPr lang="zh-CN" altLang="en-US"/>
              <a:t>根据有限块长编码理论，</a:t>
            </a:r>
            <a:r>
              <a:rPr lang="en-US" altLang="zh-CN"/>
              <a:t>URLLC</a:t>
            </a:r>
            <a:r>
              <a:rPr lang="zh-CN" altLang="en-US"/>
              <a:t>用户</a:t>
            </a:r>
            <a:r>
              <a:rPr lang="en-US" altLang="zh-CN"/>
              <a:t>n</a:t>
            </a:r>
            <a:r>
              <a:rPr lang="zh-CN" altLang="en-US"/>
              <a:t>在第</a:t>
            </a:r>
            <a:r>
              <a:rPr lang="en-US" altLang="zh-CN"/>
              <a:t>m</a:t>
            </a:r>
            <a:r>
              <a:rPr lang="zh-CN" altLang="en-US"/>
              <a:t>个</a:t>
            </a:r>
            <a:r>
              <a:rPr lang="en-US" altLang="zh-CN"/>
              <a:t>mini-slot</a:t>
            </a:r>
            <a:r>
              <a:rPr lang="zh-CN" altLang="en-US"/>
              <a:t>中的速率可表示为：</a:t>
            </a:r>
            <a:endParaRPr lang="zh-CN" altLang="en-US"/>
          </a:p>
        </p:txBody>
      </p:sp>
      <p:graphicFrame>
        <p:nvGraphicFramePr>
          <p:cNvPr id="8" name="对象 -2147482614"/>
          <p:cNvGraphicFramePr>
            <a:graphicFrameLocks noChangeAspect="1"/>
          </p:cNvGraphicFramePr>
          <p:nvPr/>
        </p:nvGraphicFramePr>
        <p:xfrm>
          <a:off x="1543050" y="3145155"/>
          <a:ext cx="2032000" cy="508000"/>
        </p:xfrm>
        <a:graphic>
          <a:graphicData uri="http://schemas.openxmlformats.org/presentationml/2006/ole">
            <mc:AlternateContent xmlns:mc="http://schemas.openxmlformats.org/markup-compatibility/2006">
              <mc:Choice xmlns:v="urn:schemas-microsoft-com:vml" Requires="v">
                <p:oleObj spid="_x0000_s9" name="" r:id="rId3" imgW="2032000" imgH="508000" progId="Equation.KSEE3">
                  <p:embed/>
                </p:oleObj>
              </mc:Choice>
              <mc:Fallback>
                <p:oleObj name="" r:id="rId3" imgW="2032000" imgH="508000" progId="Equation.KSEE3">
                  <p:embed/>
                  <p:pic>
                    <p:nvPicPr>
                      <p:cNvPr id="0" name="图片 8"/>
                      <p:cNvPicPr/>
                      <p:nvPr/>
                    </p:nvPicPr>
                    <p:blipFill>
                      <a:blip r:embed="rId4"/>
                      <a:stretch>
                        <a:fillRect/>
                      </a:stretch>
                    </p:blipFill>
                    <p:spPr>
                      <a:xfrm>
                        <a:off x="1543050" y="3145155"/>
                        <a:ext cx="2032000" cy="508000"/>
                      </a:xfrm>
                      <a:prstGeom prst="rect">
                        <a:avLst/>
                      </a:prstGeom>
                      <a:noFill/>
                      <a:ln w="38100">
                        <a:noFill/>
                        <a:miter/>
                      </a:ln>
                    </p:spPr>
                  </p:pic>
                </p:oleObj>
              </mc:Fallback>
            </mc:AlternateContent>
          </a:graphicData>
        </a:graphic>
      </p:graphicFrame>
      <p:grpSp>
        <p:nvGrpSpPr>
          <p:cNvPr id="28" name="组合 27"/>
          <p:cNvGrpSpPr/>
          <p:nvPr/>
        </p:nvGrpSpPr>
        <p:grpSpPr>
          <a:xfrm>
            <a:off x="409575" y="2470150"/>
            <a:ext cx="4206240" cy="650240"/>
            <a:chOff x="825" y="3930"/>
            <a:chExt cx="6624" cy="1024"/>
          </a:xfrm>
        </p:grpSpPr>
        <p:sp>
          <p:nvSpPr>
            <p:cNvPr id="10" name="文本框 9"/>
            <p:cNvSpPr txBox="1"/>
            <p:nvPr/>
          </p:nvSpPr>
          <p:spPr>
            <a:xfrm>
              <a:off x="825" y="3930"/>
              <a:ext cx="6625" cy="1024"/>
            </a:xfrm>
            <a:prstGeom prst="rect">
              <a:avLst/>
            </a:prstGeom>
            <a:noFill/>
          </p:spPr>
          <p:txBody>
            <a:bodyPr wrap="square" rtlCol="0">
              <a:spAutoFit/>
            </a:bodyPr>
            <a:p>
              <a:pPr>
                <a:lnSpc>
                  <a:spcPct val="130000"/>
                </a:lnSpc>
              </a:pPr>
              <a:r>
                <a:rPr lang="zh-CN" altLang="en-US"/>
                <a:t>其中，</a:t>
              </a:r>
              <a:r>
                <a:rPr lang="en-US" altLang="zh-CN"/>
                <a:t>          </a:t>
              </a:r>
              <a:r>
                <a:rPr lang="zh-CN" altLang="en-US"/>
                <a:t>为用户</a:t>
              </a:r>
              <a:r>
                <a:rPr lang="en-US" altLang="zh-CN"/>
                <a:t>n</a:t>
              </a:r>
              <a:r>
                <a:rPr lang="zh-CN" altLang="en-US"/>
                <a:t>的功率，</a:t>
              </a:r>
              <a:r>
                <a:rPr lang="en-US" altLang="zh-CN"/>
                <a:t>    </a:t>
              </a:r>
              <a:r>
                <a:rPr lang="zh-CN" altLang="en-US"/>
                <a:t>为信道增益，</a:t>
              </a:r>
              <a:endParaRPr lang="zh-CN" altLang="en-US"/>
            </a:p>
            <a:p>
              <a:pPr>
                <a:lnSpc>
                  <a:spcPct val="130000"/>
                </a:lnSpc>
              </a:pPr>
              <a:r>
                <a:rPr lang="zh-CN" altLang="en-US"/>
                <a:t>为复用因子：</a:t>
              </a:r>
              <a:endParaRPr lang="zh-CN" altLang="en-US"/>
            </a:p>
          </p:txBody>
        </p:sp>
        <p:graphicFrame>
          <p:nvGraphicFramePr>
            <p:cNvPr id="11" name="对象 -2147482617"/>
            <p:cNvGraphicFramePr>
              <a:graphicFrameLocks noChangeAspect="1"/>
            </p:cNvGraphicFramePr>
            <p:nvPr/>
          </p:nvGraphicFramePr>
          <p:xfrm>
            <a:off x="1738" y="4054"/>
            <a:ext cx="780" cy="360"/>
          </p:xfrm>
          <a:graphic>
            <a:graphicData uri="http://schemas.openxmlformats.org/presentationml/2006/ole">
              <mc:AlternateContent xmlns:mc="http://schemas.openxmlformats.org/markup-compatibility/2006">
                <mc:Choice xmlns:v="urn:schemas-microsoft-com:vml" Requires="v">
                  <p:oleObj spid="_x0000_s12" name="" r:id="rId5" imgW="495300" imgH="228600" progId="Equation.KSEE3">
                    <p:embed/>
                  </p:oleObj>
                </mc:Choice>
                <mc:Fallback>
                  <p:oleObj name="" r:id="rId5" imgW="495300" imgH="228600" progId="Equation.KSEE3">
                    <p:embed/>
                    <p:pic>
                      <p:nvPicPr>
                        <p:cNvPr id="0" name="图片 7"/>
                        <p:cNvPicPr/>
                        <p:nvPr/>
                      </p:nvPicPr>
                      <p:blipFill>
                        <a:blip r:embed="rId6"/>
                        <a:stretch>
                          <a:fillRect/>
                        </a:stretch>
                      </p:blipFill>
                      <p:spPr>
                        <a:xfrm>
                          <a:off x="1738" y="4054"/>
                          <a:ext cx="780" cy="360"/>
                        </a:xfrm>
                        <a:prstGeom prst="rect">
                          <a:avLst/>
                        </a:prstGeom>
                        <a:noFill/>
                        <a:ln w="38100">
                          <a:noFill/>
                          <a:miter/>
                        </a:ln>
                      </p:spPr>
                    </p:pic>
                  </p:oleObj>
                </mc:Fallback>
              </mc:AlternateContent>
            </a:graphicData>
          </a:graphic>
        </p:graphicFrame>
        <p:graphicFrame>
          <p:nvGraphicFramePr>
            <p:cNvPr id="13" name="对象 -2147482616"/>
            <p:cNvGraphicFramePr>
              <a:graphicFrameLocks noChangeAspect="1"/>
            </p:cNvGraphicFramePr>
            <p:nvPr/>
          </p:nvGraphicFramePr>
          <p:xfrm>
            <a:off x="4666" y="4058"/>
            <a:ext cx="380" cy="360"/>
          </p:xfrm>
          <a:graphic>
            <a:graphicData uri="http://schemas.openxmlformats.org/presentationml/2006/ole">
              <mc:AlternateContent xmlns:mc="http://schemas.openxmlformats.org/markup-compatibility/2006">
                <mc:Choice xmlns:v="urn:schemas-microsoft-com:vml" Requires="v">
                  <p:oleObj spid="_x0000_s14" name="" r:id="rId7" imgW="241300" imgH="228600" progId="Equation.KSEE3">
                    <p:embed/>
                  </p:oleObj>
                </mc:Choice>
                <mc:Fallback>
                  <p:oleObj name="" r:id="rId7" imgW="241300" imgH="228600" progId="Equation.KSEE3">
                    <p:embed/>
                    <p:pic>
                      <p:nvPicPr>
                        <p:cNvPr id="0" name="图片 10"/>
                        <p:cNvPicPr/>
                        <p:nvPr/>
                      </p:nvPicPr>
                      <p:blipFill>
                        <a:blip r:embed="rId8"/>
                        <a:stretch>
                          <a:fillRect/>
                        </a:stretch>
                      </p:blipFill>
                      <p:spPr>
                        <a:xfrm>
                          <a:off x="4666" y="4058"/>
                          <a:ext cx="380" cy="360"/>
                        </a:xfrm>
                        <a:prstGeom prst="rect">
                          <a:avLst/>
                        </a:prstGeom>
                        <a:noFill/>
                        <a:ln w="38100">
                          <a:noFill/>
                          <a:miter/>
                        </a:ln>
                      </p:spPr>
                    </p:pic>
                  </p:oleObj>
                </mc:Fallback>
              </mc:AlternateContent>
            </a:graphicData>
          </a:graphic>
        </p:graphicFrame>
        <p:graphicFrame>
          <p:nvGraphicFramePr>
            <p:cNvPr id="15" name="对象 -2147482615"/>
            <p:cNvGraphicFramePr>
              <a:graphicFrameLocks noChangeAspect="1"/>
            </p:cNvGraphicFramePr>
            <p:nvPr/>
          </p:nvGraphicFramePr>
          <p:xfrm>
            <a:off x="6695" y="4058"/>
            <a:ext cx="720" cy="400"/>
          </p:xfrm>
          <a:graphic>
            <a:graphicData uri="http://schemas.openxmlformats.org/presentationml/2006/ole">
              <mc:AlternateContent xmlns:mc="http://schemas.openxmlformats.org/markup-compatibility/2006">
                <mc:Choice xmlns:v="urn:schemas-microsoft-com:vml" Requires="v">
                  <p:oleObj spid="_x0000_s16" name="" r:id="rId9" imgW="457200" imgH="254000" progId="Equation.KSEE3">
                    <p:embed/>
                  </p:oleObj>
                </mc:Choice>
                <mc:Fallback>
                  <p:oleObj name="" r:id="rId9" imgW="457200" imgH="254000" progId="Equation.KSEE3">
                    <p:embed/>
                    <p:pic>
                      <p:nvPicPr>
                        <p:cNvPr id="0" name="图片 11"/>
                        <p:cNvPicPr/>
                        <p:nvPr/>
                      </p:nvPicPr>
                      <p:blipFill>
                        <a:blip r:embed="rId10"/>
                        <a:stretch>
                          <a:fillRect/>
                        </a:stretch>
                      </p:blipFill>
                      <p:spPr>
                        <a:xfrm>
                          <a:off x="6695" y="4058"/>
                          <a:ext cx="720" cy="400"/>
                        </a:xfrm>
                        <a:prstGeom prst="rect">
                          <a:avLst/>
                        </a:prstGeom>
                        <a:noFill/>
                        <a:ln w="38100">
                          <a:noFill/>
                          <a:miter/>
                        </a:ln>
                      </p:spPr>
                    </p:pic>
                  </p:oleObj>
                </mc:Fallback>
              </mc:AlternateContent>
            </a:graphicData>
          </a:graphic>
        </p:graphicFrame>
      </p:grpSp>
      <p:graphicFrame>
        <p:nvGraphicFramePr>
          <p:cNvPr id="17" name="对象 -2147482613"/>
          <p:cNvGraphicFramePr>
            <a:graphicFrameLocks noChangeAspect="1"/>
          </p:cNvGraphicFramePr>
          <p:nvPr/>
        </p:nvGraphicFramePr>
        <p:xfrm>
          <a:off x="5805805" y="2262505"/>
          <a:ext cx="1905000" cy="431800"/>
        </p:xfrm>
        <a:graphic>
          <a:graphicData uri="http://schemas.openxmlformats.org/presentationml/2006/ole">
            <mc:AlternateContent xmlns:mc="http://schemas.openxmlformats.org/markup-compatibility/2006">
              <mc:Choice xmlns:v="urn:schemas-microsoft-com:vml" Requires="v">
                <p:oleObj spid="_x0000_s18" name="" r:id="rId11" imgW="1905000" imgH="431800" progId="Equation.KSEE3">
                  <p:embed/>
                </p:oleObj>
              </mc:Choice>
              <mc:Fallback>
                <p:oleObj name="" r:id="rId11" imgW="1905000" imgH="431800" progId="Equation.KSEE3">
                  <p:embed/>
                  <p:pic>
                    <p:nvPicPr>
                      <p:cNvPr id="0" name="图片 12"/>
                      <p:cNvPicPr/>
                      <p:nvPr/>
                    </p:nvPicPr>
                    <p:blipFill>
                      <a:blip r:embed="rId12"/>
                      <a:stretch>
                        <a:fillRect/>
                      </a:stretch>
                    </p:blipFill>
                    <p:spPr>
                      <a:xfrm>
                        <a:off x="5805805" y="2262505"/>
                        <a:ext cx="1905000" cy="431800"/>
                      </a:xfrm>
                      <a:prstGeom prst="rect">
                        <a:avLst/>
                      </a:prstGeom>
                      <a:noFill/>
                      <a:ln w="38100">
                        <a:noFill/>
                        <a:miter/>
                      </a:ln>
                    </p:spPr>
                  </p:pic>
                </p:oleObj>
              </mc:Fallback>
            </mc:AlternateContent>
          </a:graphicData>
        </a:graphic>
      </p:graphicFrame>
      <p:graphicFrame>
        <p:nvGraphicFramePr>
          <p:cNvPr id="19" name="对象 -2147482609"/>
          <p:cNvGraphicFramePr>
            <a:graphicFrameLocks noChangeAspect="1"/>
          </p:cNvGraphicFramePr>
          <p:nvPr/>
        </p:nvGraphicFramePr>
        <p:xfrm>
          <a:off x="5952490" y="3192780"/>
          <a:ext cx="1371600" cy="355600"/>
        </p:xfrm>
        <a:graphic>
          <a:graphicData uri="http://schemas.openxmlformats.org/presentationml/2006/ole">
            <mc:AlternateContent xmlns:mc="http://schemas.openxmlformats.org/markup-compatibility/2006">
              <mc:Choice xmlns:v="urn:schemas-microsoft-com:vml" Requires="v">
                <p:oleObj spid="_x0000_s20" name="" r:id="rId13" imgW="1371600" imgH="355600" progId="Equation.KSEE3">
                  <p:embed/>
                </p:oleObj>
              </mc:Choice>
              <mc:Fallback>
                <p:oleObj name="" r:id="rId13" imgW="1371600" imgH="355600" progId="Equation.KSEE3">
                  <p:embed/>
                  <p:pic>
                    <p:nvPicPr>
                      <p:cNvPr id="0" name="图片 13"/>
                      <p:cNvPicPr/>
                      <p:nvPr/>
                    </p:nvPicPr>
                    <p:blipFill>
                      <a:blip r:embed="rId14"/>
                      <a:stretch>
                        <a:fillRect/>
                      </a:stretch>
                    </p:blipFill>
                    <p:spPr>
                      <a:xfrm>
                        <a:off x="5952490" y="3192780"/>
                        <a:ext cx="1371600" cy="355600"/>
                      </a:xfrm>
                      <a:prstGeom prst="rect">
                        <a:avLst/>
                      </a:prstGeom>
                      <a:noFill/>
                      <a:ln w="38100">
                        <a:noFill/>
                        <a:miter/>
                      </a:ln>
                    </p:spPr>
                  </p:pic>
                </p:oleObj>
              </mc:Fallback>
            </mc:AlternateContent>
          </a:graphicData>
        </a:graphic>
      </p:graphicFrame>
      <p:graphicFrame>
        <p:nvGraphicFramePr>
          <p:cNvPr id="21" name="对象 -2147482607"/>
          <p:cNvGraphicFramePr>
            <a:graphicFrameLocks noChangeAspect="1"/>
          </p:cNvGraphicFramePr>
          <p:nvPr/>
        </p:nvGraphicFramePr>
        <p:xfrm>
          <a:off x="5338763" y="4008120"/>
          <a:ext cx="3505835" cy="495300"/>
        </p:xfrm>
        <a:graphic>
          <a:graphicData uri="http://schemas.openxmlformats.org/presentationml/2006/ole">
            <mc:AlternateContent xmlns:mc="http://schemas.openxmlformats.org/markup-compatibility/2006">
              <mc:Choice xmlns:v="urn:schemas-microsoft-com:vml" Requires="v">
                <p:oleObj spid="_x0000_s22" name="" r:id="rId15" imgW="3606165" imgH="520700" progId="Equation.KSEE3">
                  <p:embed/>
                </p:oleObj>
              </mc:Choice>
              <mc:Fallback>
                <p:oleObj name="" r:id="rId15" imgW="3606165" imgH="520700" progId="Equation.KSEE3">
                  <p:embed/>
                  <p:pic>
                    <p:nvPicPr>
                      <p:cNvPr id="0" name="图片 14"/>
                      <p:cNvPicPr/>
                      <p:nvPr/>
                    </p:nvPicPr>
                    <p:blipFill>
                      <a:blip r:embed="rId16"/>
                      <a:stretch>
                        <a:fillRect/>
                      </a:stretch>
                    </p:blipFill>
                    <p:spPr>
                      <a:xfrm>
                        <a:off x="5338763" y="4008120"/>
                        <a:ext cx="3505835" cy="495300"/>
                      </a:xfrm>
                      <a:prstGeom prst="rect">
                        <a:avLst/>
                      </a:prstGeom>
                      <a:noFill/>
                      <a:ln w="38100">
                        <a:noFill/>
                        <a:miter/>
                      </a:ln>
                    </p:spPr>
                  </p:pic>
                </p:oleObj>
              </mc:Fallback>
            </mc:AlternateContent>
          </a:graphicData>
        </a:graphic>
      </p:graphicFrame>
      <p:graphicFrame>
        <p:nvGraphicFramePr>
          <p:cNvPr id="23" name="对象 22">
            <a:hlinkClick r:id="" action="ppaction://ole?verb="/>
          </p:cNvPr>
          <p:cNvGraphicFramePr>
            <a:graphicFrameLocks noChangeAspect="1"/>
          </p:cNvGraphicFramePr>
          <p:nvPr/>
        </p:nvGraphicFramePr>
        <p:xfrm>
          <a:off x="1543050" y="4175443"/>
          <a:ext cx="1955800" cy="634365"/>
        </p:xfrm>
        <a:graphic>
          <a:graphicData uri="http://schemas.openxmlformats.org/presentationml/2006/ole">
            <mc:AlternateContent xmlns:mc="http://schemas.openxmlformats.org/markup-compatibility/2006">
              <mc:Choice xmlns:v="urn:schemas-microsoft-com:vml" Requires="v">
                <p:oleObj spid="_x0000_s1025" name="" r:id="rId17" imgW="1955800" imgH="634365" progId="Equation.KSEE3">
                  <p:embed/>
                </p:oleObj>
              </mc:Choice>
              <mc:Fallback>
                <p:oleObj name="" r:id="rId17" imgW="1955800" imgH="634365" progId="Equation.KSEE3">
                  <p:embed/>
                  <p:pic>
                    <p:nvPicPr>
                      <p:cNvPr id="0" name="图片 1024"/>
                      <p:cNvPicPr/>
                      <p:nvPr/>
                    </p:nvPicPr>
                    <p:blipFill>
                      <a:blip r:embed="rId18"/>
                      <a:stretch>
                        <a:fillRect/>
                      </a:stretch>
                    </p:blipFill>
                    <p:spPr>
                      <a:xfrm>
                        <a:off x="1543050" y="4175443"/>
                        <a:ext cx="1955800" cy="634365"/>
                      </a:xfrm>
                      <a:prstGeom prst="rect">
                        <a:avLst/>
                      </a:prstGeom>
                    </p:spPr>
                  </p:pic>
                </p:oleObj>
              </mc:Fallback>
            </mc:AlternateContent>
          </a:graphicData>
        </a:graphic>
      </p:graphicFrame>
      <p:grpSp>
        <p:nvGrpSpPr>
          <p:cNvPr id="27" name="组合 26"/>
          <p:cNvGrpSpPr/>
          <p:nvPr/>
        </p:nvGrpSpPr>
        <p:grpSpPr>
          <a:xfrm>
            <a:off x="595630" y="3739515"/>
            <a:ext cx="2237740" cy="306070"/>
            <a:chOff x="938" y="5889"/>
            <a:chExt cx="3524" cy="482"/>
          </a:xfrm>
        </p:grpSpPr>
        <p:sp>
          <p:nvSpPr>
            <p:cNvPr id="24" name="文本框 23"/>
            <p:cNvSpPr txBox="1"/>
            <p:nvPr/>
          </p:nvSpPr>
          <p:spPr>
            <a:xfrm>
              <a:off x="1620" y="5889"/>
              <a:ext cx="2842" cy="483"/>
            </a:xfrm>
            <a:prstGeom prst="rect">
              <a:avLst/>
            </a:prstGeom>
            <a:noFill/>
          </p:spPr>
          <p:txBody>
            <a:bodyPr wrap="square" rtlCol="0">
              <a:spAutoFit/>
            </a:bodyPr>
            <a:p>
              <a:r>
                <a:rPr lang="zh-CN" altLang="en-US"/>
                <a:t>表示信道</a:t>
              </a:r>
              <a:r>
                <a:rPr lang="zh-CN" altLang="en-US"/>
                <a:t>色散：</a:t>
              </a:r>
              <a:endParaRPr lang="zh-CN" altLang="en-US"/>
            </a:p>
          </p:txBody>
        </p:sp>
        <p:graphicFrame>
          <p:nvGraphicFramePr>
            <p:cNvPr id="25" name="对象 24">
              <a:hlinkClick r:id="" action="ppaction://ole?verb="/>
            </p:cNvPr>
            <p:cNvGraphicFramePr>
              <a:graphicFrameLocks noChangeAspect="1"/>
            </p:cNvGraphicFramePr>
            <p:nvPr/>
          </p:nvGraphicFramePr>
          <p:xfrm>
            <a:off x="938" y="5913"/>
            <a:ext cx="800" cy="400"/>
          </p:xfrm>
          <a:graphic>
            <a:graphicData uri="http://schemas.openxmlformats.org/presentationml/2006/ole">
              <mc:AlternateContent xmlns:mc="http://schemas.openxmlformats.org/markup-compatibility/2006">
                <mc:Choice xmlns:v="urn:schemas-microsoft-com:vml" Requires="v">
                  <p:oleObj spid="_x0000_s1026" name="" r:id="rId19" imgW="508000" imgH="254000" progId="Equation.KSEE3">
                    <p:embed/>
                  </p:oleObj>
                </mc:Choice>
                <mc:Fallback>
                  <p:oleObj name="" r:id="rId19" imgW="508000" imgH="254000" progId="Equation.KSEE3">
                    <p:embed/>
                    <p:pic>
                      <p:nvPicPr>
                        <p:cNvPr id="0" name="图片 1025"/>
                        <p:cNvPicPr/>
                        <p:nvPr/>
                      </p:nvPicPr>
                      <p:blipFill>
                        <a:blip r:embed="rId20"/>
                        <a:stretch>
                          <a:fillRect/>
                        </a:stretch>
                      </p:blipFill>
                      <p:spPr>
                        <a:xfrm>
                          <a:off x="938" y="5913"/>
                          <a:ext cx="800" cy="400"/>
                        </a:xfrm>
                        <a:prstGeom prst="rect">
                          <a:avLst/>
                        </a:prstGeom>
                      </p:spPr>
                    </p:pic>
                  </p:oleObj>
                </mc:Fallback>
              </mc:AlternateContent>
            </a:graphicData>
          </a:graphic>
        </p:graphicFrame>
      </p:grpSp>
      <p:sp>
        <p:nvSpPr>
          <p:cNvPr id="26" name="文本框 25"/>
          <p:cNvSpPr txBox="1"/>
          <p:nvPr/>
        </p:nvSpPr>
        <p:spPr>
          <a:xfrm>
            <a:off x="5196205" y="1955800"/>
            <a:ext cx="3514090" cy="306705"/>
          </a:xfrm>
          <a:prstGeom prst="rect">
            <a:avLst/>
          </a:prstGeom>
          <a:noFill/>
        </p:spPr>
        <p:txBody>
          <a:bodyPr wrap="square" rtlCol="0">
            <a:spAutoFit/>
          </a:bodyPr>
          <a:p>
            <a:r>
              <a:rPr lang="en-US" altLang="zh-CN"/>
              <a:t>eMBB</a:t>
            </a:r>
            <a:r>
              <a:rPr lang="zh-CN" altLang="en-US"/>
              <a:t>用户</a:t>
            </a:r>
            <a:r>
              <a:rPr lang="en-US" altLang="zh-CN"/>
              <a:t>k</a:t>
            </a:r>
            <a:r>
              <a:rPr lang="zh-CN" altLang="en-US"/>
              <a:t>在第</a:t>
            </a:r>
            <a:r>
              <a:rPr lang="en-US" altLang="zh-CN"/>
              <a:t>b</a:t>
            </a:r>
            <a:r>
              <a:rPr lang="zh-CN" altLang="en-US"/>
              <a:t>个</a:t>
            </a:r>
            <a:r>
              <a:rPr lang="en-US" altLang="zh-CN"/>
              <a:t>RB</a:t>
            </a:r>
            <a:r>
              <a:rPr lang="zh-CN" altLang="en-US"/>
              <a:t>上可获得的速率</a:t>
            </a:r>
            <a:r>
              <a:rPr lang="zh-CN" altLang="en-US"/>
              <a:t>为：</a:t>
            </a:r>
            <a:endParaRPr lang="zh-CN" altLang="en-US"/>
          </a:p>
        </p:txBody>
      </p:sp>
      <p:sp>
        <p:nvSpPr>
          <p:cNvPr id="29" name="文本框 28"/>
          <p:cNvSpPr txBox="1"/>
          <p:nvPr/>
        </p:nvSpPr>
        <p:spPr>
          <a:xfrm>
            <a:off x="5196205" y="2802890"/>
            <a:ext cx="1976755" cy="306705"/>
          </a:xfrm>
          <a:prstGeom prst="rect">
            <a:avLst/>
          </a:prstGeom>
          <a:noFill/>
        </p:spPr>
        <p:txBody>
          <a:bodyPr wrap="square" rtlCol="0">
            <a:spAutoFit/>
          </a:bodyPr>
          <a:p>
            <a:r>
              <a:rPr lang="zh-CN" altLang="en-US"/>
              <a:t>用户</a:t>
            </a:r>
            <a:r>
              <a:rPr lang="en-US" altLang="zh-CN"/>
              <a:t>k</a:t>
            </a:r>
            <a:r>
              <a:rPr lang="zh-CN" altLang="en-US"/>
              <a:t>的总数据</a:t>
            </a:r>
            <a:r>
              <a:rPr lang="zh-CN" altLang="en-US"/>
              <a:t>速率为：</a:t>
            </a:r>
            <a:endParaRPr lang="zh-CN" altLang="en-US"/>
          </a:p>
        </p:txBody>
      </p:sp>
      <p:grpSp>
        <p:nvGrpSpPr>
          <p:cNvPr id="30" name="组合 29"/>
          <p:cNvGrpSpPr/>
          <p:nvPr/>
        </p:nvGrpSpPr>
        <p:grpSpPr>
          <a:xfrm>
            <a:off x="5339080" y="3550285"/>
            <a:ext cx="1892300" cy="306070"/>
            <a:chOff x="8408" y="5591"/>
            <a:chExt cx="2980" cy="482"/>
          </a:xfrm>
        </p:grpSpPr>
        <p:sp>
          <p:nvSpPr>
            <p:cNvPr id="31" name="文本框 30"/>
            <p:cNvSpPr txBox="1"/>
            <p:nvPr/>
          </p:nvSpPr>
          <p:spPr>
            <a:xfrm>
              <a:off x="8988" y="5591"/>
              <a:ext cx="2400" cy="483"/>
            </a:xfrm>
            <a:prstGeom prst="rect">
              <a:avLst/>
            </a:prstGeom>
            <a:noFill/>
          </p:spPr>
          <p:txBody>
            <a:bodyPr wrap="square" rtlCol="0">
              <a:spAutoFit/>
            </a:bodyPr>
            <a:p>
              <a:r>
                <a:rPr lang="zh-CN" altLang="en-US"/>
                <a:t>为资源分配</a:t>
              </a:r>
              <a:r>
                <a:rPr lang="zh-CN" altLang="en-US"/>
                <a:t>因子</a:t>
              </a:r>
              <a:endParaRPr lang="zh-CN" altLang="en-US"/>
            </a:p>
          </p:txBody>
        </p:sp>
        <p:graphicFrame>
          <p:nvGraphicFramePr>
            <p:cNvPr id="32" name="对象 31">
              <a:hlinkClick r:id="" action="ppaction://ole?verb="/>
            </p:cNvPr>
            <p:cNvGraphicFramePr>
              <a:graphicFrameLocks noChangeAspect="1"/>
            </p:cNvGraphicFramePr>
            <p:nvPr/>
          </p:nvGraphicFramePr>
          <p:xfrm>
            <a:off x="8408" y="5652"/>
            <a:ext cx="620" cy="360"/>
          </p:xfrm>
          <a:graphic>
            <a:graphicData uri="http://schemas.openxmlformats.org/presentationml/2006/ole">
              <mc:AlternateContent xmlns:mc="http://schemas.openxmlformats.org/markup-compatibility/2006">
                <mc:Choice xmlns:v="urn:schemas-microsoft-com:vml" Requires="v">
                  <p:oleObj spid="_x0000_s1027" name="" r:id="rId21" imgW="393700" imgH="228600" progId="Equation.KSEE3">
                    <p:embed/>
                  </p:oleObj>
                </mc:Choice>
                <mc:Fallback>
                  <p:oleObj name="" r:id="rId21" imgW="393700" imgH="228600" progId="Equation.KSEE3">
                    <p:embed/>
                    <p:pic>
                      <p:nvPicPr>
                        <p:cNvPr id="0" name="图片 1026"/>
                        <p:cNvPicPr/>
                        <p:nvPr/>
                      </p:nvPicPr>
                      <p:blipFill>
                        <a:blip r:embed="rId22"/>
                        <a:stretch>
                          <a:fillRect/>
                        </a:stretch>
                      </p:blipFill>
                      <p:spPr>
                        <a:xfrm>
                          <a:off x="8408" y="5652"/>
                          <a:ext cx="620" cy="360"/>
                        </a:xfrm>
                        <a:prstGeom prst="rect">
                          <a:avLst/>
                        </a:prstGeom>
                      </p:spPr>
                    </p:pic>
                  </p:oleObj>
                </mc:Fallback>
              </mc:AlternateContent>
            </a:graphicData>
          </a:graphic>
        </p:graphicFrame>
      </p:grpSp>
      <p:sp>
        <p:nvSpPr>
          <p:cNvPr id="33" name="文本框 32"/>
          <p:cNvSpPr txBox="1"/>
          <p:nvPr/>
        </p:nvSpPr>
        <p:spPr>
          <a:xfrm>
            <a:off x="5956300" y="73660"/>
            <a:ext cx="3002915" cy="460375"/>
          </a:xfrm>
          <a:prstGeom prst="rect">
            <a:avLst/>
          </a:prstGeom>
          <a:noFill/>
        </p:spPr>
        <p:txBody>
          <a:bodyPr wrap="square" rtlCol="0">
            <a:spAutoFit/>
          </a:bodyPr>
          <a:p>
            <a:r>
              <a:rPr lang="zh-CN" altLang="en-US" sz="2400">
                <a:solidFill>
                  <a:schemeClr val="bg1"/>
                </a:solidFill>
              </a:rPr>
              <a:t>系统模型与</a:t>
            </a:r>
            <a:r>
              <a:rPr lang="zh-CN" altLang="en-US" sz="2400">
                <a:solidFill>
                  <a:schemeClr val="bg1"/>
                </a:solidFill>
              </a:rPr>
              <a:t>问题建模</a:t>
            </a:r>
            <a:endParaRPr lang="zh-CN" altLang="en-US" sz="2400">
              <a:solidFill>
                <a:schemeClr val="bg1"/>
              </a:solidFill>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956300" y="73660"/>
            <a:ext cx="3002915" cy="460375"/>
          </a:xfrm>
          <a:prstGeom prst="rect">
            <a:avLst/>
          </a:prstGeom>
          <a:noFill/>
        </p:spPr>
        <p:txBody>
          <a:bodyPr wrap="square" rtlCol="0">
            <a:spAutoFit/>
          </a:bodyPr>
          <a:p>
            <a:r>
              <a:rPr lang="zh-CN" altLang="en-US" sz="2400">
                <a:solidFill>
                  <a:schemeClr val="bg1"/>
                </a:solidFill>
              </a:rPr>
              <a:t>系统模型与</a:t>
            </a:r>
            <a:r>
              <a:rPr lang="zh-CN" altLang="en-US" sz="2400">
                <a:solidFill>
                  <a:schemeClr val="bg1"/>
                </a:solidFill>
              </a:rPr>
              <a:t>问题建模</a:t>
            </a:r>
            <a:endParaRPr lang="zh-CN" altLang="en-US" sz="2400">
              <a:solidFill>
                <a:schemeClr val="bg1"/>
              </a:solidFill>
            </a:endParaRPr>
          </a:p>
        </p:txBody>
      </p:sp>
      <p:sp>
        <p:nvSpPr>
          <p:cNvPr id="4" name="文本框 3"/>
          <p:cNvSpPr txBox="1"/>
          <p:nvPr/>
        </p:nvSpPr>
        <p:spPr>
          <a:xfrm>
            <a:off x="476250" y="855345"/>
            <a:ext cx="4267835" cy="368300"/>
          </a:xfrm>
          <a:prstGeom prst="rect">
            <a:avLst/>
          </a:prstGeom>
          <a:noFill/>
        </p:spPr>
        <p:txBody>
          <a:bodyPr wrap="square" rtlCol="0">
            <a:spAutoFit/>
          </a:bodyPr>
          <a:p>
            <a:pPr marL="285750" indent="-285750">
              <a:buFont typeface="Wingdings" panose="05000000000000000000" charset="0"/>
              <a:buChar char="Ø"/>
            </a:pPr>
            <a:r>
              <a:rPr lang="zh-CN" altLang="en-US" sz="1800" b="1">
                <a:solidFill>
                  <a:srgbClr val="014180"/>
                </a:solidFill>
              </a:rPr>
              <a:t>问题建模</a:t>
            </a:r>
            <a:endParaRPr lang="zh-CN" altLang="en-US" sz="1800" b="1">
              <a:solidFill>
                <a:srgbClr val="014180"/>
              </a:solidFill>
            </a:endParaRPr>
          </a:p>
        </p:txBody>
      </p:sp>
      <p:sp>
        <p:nvSpPr>
          <p:cNvPr id="9" name="文本框 8"/>
          <p:cNvSpPr txBox="1"/>
          <p:nvPr/>
        </p:nvSpPr>
        <p:spPr>
          <a:xfrm>
            <a:off x="619760" y="1393190"/>
            <a:ext cx="7747000" cy="1060450"/>
          </a:xfrm>
          <a:prstGeom prst="rect">
            <a:avLst/>
          </a:prstGeom>
          <a:noFill/>
        </p:spPr>
        <p:txBody>
          <a:bodyPr wrap="square" rtlCol="0">
            <a:spAutoFit/>
          </a:bodyPr>
          <a:p>
            <a:pPr marL="285750" indent="-285750">
              <a:lnSpc>
                <a:spcPct val="150000"/>
              </a:lnSpc>
              <a:buFont typeface="Arial" panose="020B0604020202020204" pitchFamily="34" charset="0"/>
              <a:buChar char="•"/>
            </a:pPr>
            <a:r>
              <a:rPr lang="zh-CN" altLang="en-US">
                <a:latin typeface="Times New Roman" panose="02020603050405020304" pitchFamily="18" charset="0"/>
                <a:ea typeface="微软雅黑" panose="020B0503020204020204" pitchFamily="34" charset="-122"/>
                <a:cs typeface="Times New Roman" panose="02020603050405020304" pitchFamily="18" charset="0"/>
              </a:rPr>
              <a:t>调度策略：在每个时隙开始时为</a:t>
            </a:r>
            <a:r>
              <a:rPr lang="en-US" altLang="zh-CN">
                <a:latin typeface="Times New Roman" panose="02020603050405020304" pitchFamily="18" charset="0"/>
                <a:ea typeface="微软雅黑" panose="020B0503020204020204" pitchFamily="34" charset="-122"/>
                <a:cs typeface="Times New Roman" panose="02020603050405020304" pitchFamily="18" charset="0"/>
              </a:rPr>
              <a:t> eMBB </a:t>
            </a:r>
            <a:r>
              <a:rPr lang="zh-CN" altLang="en-US">
                <a:latin typeface="Times New Roman" panose="02020603050405020304" pitchFamily="18" charset="0"/>
                <a:ea typeface="微软雅黑" panose="020B0503020204020204" pitchFamily="34" charset="-122"/>
                <a:cs typeface="Times New Roman" panose="02020603050405020304" pitchFamily="18" charset="0"/>
              </a:rPr>
              <a:t>用户分配</a:t>
            </a:r>
            <a:r>
              <a:rPr lang="en-US" altLang="zh-CN">
                <a:latin typeface="Times New Roman" panose="02020603050405020304" pitchFamily="18" charset="0"/>
                <a:ea typeface="微软雅黑" panose="020B0503020204020204" pitchFamily="34" charset="-122"/>
                <a:cs typeface="Times New Roman" panose="02020603050405020304" pitchFamily="18" charset="0"/>
              </a:rPr>
              <a:t> RB </a:t>
            </a:r>
            <a:r>
              <a:rPr lang="zh-CN" altLang="en-US">
                <a:latin typeface="Times New Roman" panose="02020603050405020304" pitchFamily="18" charset="0"/>
                <a:ea typeface="微软雅黑" panose="020B0503020204020204" pitchFamily="34" charset="-122"/>
                <a:cs typeface="Times New Roman" panose="02020603050405020304" pitchFamily="18" charset="0"/>
              </a:rPr>
              <a:t>和传输功率，对于突发到达的</a:t>
            </a:r>
            <a:r>
              <a:rPr lang="en-US" altLang="zh-CN">
                <a:latin typeface="Times New Roman" panose="02020603050405020304" pitchFamily="18" charset="0"/>
                <a:ea typeface="微软雅黑" panose="020B0503020204020204" pitchFamily="34" charset="-122"/>
                <a:cs typeface="Times New Roman" panose="02020603050405020304" pitchFamily="18" charset="0"/>
              </a:rPr>
              <a:t>URLLC </a:t>
            </a:r>
            <a:r>
              <a:rPr lang="zh-CN" altLang="en-US">
                <a:latin typeface="Times New Roman" panose="02020603050405020304" pitchFamily="18" charset="0"/>
                <a:ea typeface="微软雅黑" panose="020B0503020204020204" pitchFamily="34" charset="-122"/>
                <a:cs typeface="Times New Roman" panose="02020603050405020304" pitchFamily="18" charset="0"/>
              </a:rPr>
              <a:t>数据包，基站在其到达后的下一个</a:t>
            </a:r>
            <a:r>
              <a:rPr lang="en-US" altLang="zh-CN">
                <a:latin typeface="Times New Roman" panose="02020603050405020304" pitchFamily="18" charset="0"/>
                <a:ea typeface="微软雅黑" panose="020B0503020204020204" pitchFamily="34" charset="-122"/>
                <a:cs typeface="Times New Roman" panose="02020603050405020304" pitchFamily="18" charset="0"/>
              </a:rPr>
              <a:t>mini-slot</a:t>
            </a:r>
            <a:r>
              <a:rPr lang="zh-CN" altLang="en-US">
                <a:latin typeface="Times New Roman" panose="02020603050405020304" pitchFamily="18" charset="0"/>
                <a:ea typeface="微软雅黑" panose="020B0503020204020204" pitchFamily="34" charset="-122"/>
                <a:cs typeface="Times New Roman" panose="02020603050405020304" pitchFamily="18" charset="0"/>
              </a:rPr>
              <a:t>中采取复用</a:t>
            </a:r>
            <a:r>
              <a:rPr lang="en-US" altLang="zh-CN">
                <a:latin typeface="Times New Roman" panose="02020603050405020304" pitchFamily="18" charset="0"/>
                <a:ea typeface="微软雅黑" panose="020B0503020204020204" pitchFamily="34" charset="-122"/>
                <a:cs typeface="Times New Roman" panose="02020603050405020304" pitchFamily="18" charset="0"/>
              </a:rPr>
              <a:t>vRB</a:t>
            </a:r>
            <a:r>
              <a:rPr lang="zh-CN" altLang="en-US">
                <a:latin typeface="Times New Roman" panose="02020603050405020304" pitchFamily="18" charset="0"/>
                <a:ea typeface="微软雅黑" panose="020B0503020204020204" pitchFamily="34" charset="-122"/>
                <a:cs typeface="Times New Roman" panose="02020603050405020304" pitchFamily="18" charset="0"/>
              </a:rPr>
              <a:t>的方法进行</a:t>
            </a:r>
            <a:r>
              <a:rPr lang="zh-CN" altLang="en-US">
                <a:latin typeface="Times New Roman" panose="02020603050405020304" pitchFamily="18" charset="0"/>
                <a:ea typeface="微软雅黑" panose="020B0503020204020204" pitchFamily="34" charset="-122"/>
                <a:cs typeface="Times New Roman" panose="02020603050405020304" pitchFamily="18" charset="0"/>
              </a:rPr>
              <a:t>调度。</a:t>
            </a:r>
            <a:endParaRPr lang="zh-CN" altLang="en-US">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zh-CN" altLang="en-US">
                <a:latin typeface="Times New Roman" panose="02020603050405020304" pitchFamily="18" charset="0"/>
                <a:ea typeface="微软雅黑" panose="020B0503020204020204" pitchFamily="34" charset="-122"/>
                <a:cs typeface="Times New Roman" panose="02020603050405020304" pitchFamily="18" charset="0"/>
              </a:rPr>
              <a:t>策略目标：</a:t>
            </a:r>
            <a:r>
              <a:rPr lang="en-US" altLang="zh-CN">
                <a:latin typeface="Times New Roman" panose="02020603050405020304" pitchFamily="18" charset="0"/>
                <a:ea typeface="微软雅黑" panose="020B0503020204020204" pitchFamily="34" charset="-122"/>
                <a:cs typeface="Times New Roman" panose="02020603050405020304" pitchFamily="18" charset="0"/>
              </a:rPr>
              <a:t>                     </a:t>
            </a:r>
            <a:endParaRPr lang="zh-CN" altLang="en-US"/>
          </a:p>
        </p:txBody>
      </p:sp>
      <p:sp>
        <p:nvSpPr>
          <p:cNvPr id="6" name="文本框 5"/>
          <p:cNvSpPr txBox="1"/>
          <p:nvPr/>
        </p:nvSpPr>
        <p:spPr>
          <a:xfrm>
            <a:off x="1115060" y="2593975"/>
            <a:ext cx="2759710" cy="306705"/>
          </a:xfrm>
          <a:prstGeom prst="rect">
            <a:avLst/>
          </a:prstGeom>
          <a:noFill/>
        </p:spPr>
        <p:txBody>
          <a:bodyPr wrap="square" rtlCol="0">
            <a:spAutoFit/>
          </a:bodyPr>
          <a:p>
            <a:r>
              <a:rPr lang="en-US">
                <a:latin typeface="Times New Roman" panose="02020603050405020304" pitchFamily="18" charset="0"/>
                <a:ea typeface="微软雅黑" panose="020B0503020204020204" pitchFamily="34" charset="-122"/>
                <a:cs typeface="Times New Roman" panose="02020603050405020304" pitchFamily="18" charset="0"/>
                <a:sym typeface="+mn-ea"/>
              </a:rPr>
              <a:t> (1) </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最大化平均</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mn-ea"/>
              </a:rPr>
              <a:t> eMBB </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数据速率</a:t>
            </a:r>
            <a:endParaRPr lang="zh-CN" altLang="en-US"/>
          </a:p>
        </p:txBody>
      </p:sp>
      <p:sp>
        <p:nvSpPr>
          <p:cNvPr id="7" name="文本框 6"/>
          <p:cNvSpPr txBox="1"/>
          <p:nvPr/>
        </p:nvSpPr>
        <p:spPr>
          <a:xfrm>
            <a:off x="4370070" y="2588895"/>
            <a:ext cx="2731770" cy="306705"/>
          </a:xfrm>
          <a:prstGeom prst="rect">
            <a:avLst/>
          </a:prstGeom>
          <a:noFill/>
        </p:spPr>
        <p:txBody>
          <a:bodyPr wrap="square" rtlCol="0">
            <a:spAutoFit/>
          </a:bodyPr>
          <a:p>
            <a:r>
              <a:rPr lang="en-US">
                <a:latin typeface="Times New Roman" panose="02020603050405020304" pitchFamily="18" charset="0"/>
                <a:ea typeface="微软雅黑" panose="020B0503020204020204" pitchFamily="34" charset="-122"/>
                <a:cs typeface="Times New Roman" panose="02020603050405020304" pitchFamily="18" charset="0"/>
                <a:sym typeface="+mn-ea"/>
              </a:rPr>
              <a:t>(2) </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满足</a:t>
            </a:r>
            <a:r>
              <a:rPr lang="en-US" altLang="zh-CN">
                <a:latin typeface="Times New Roman" panose="02020603050405020304" pitchFamily="18" charset="0"/>
                <a:ea typeface="微软雅黑" panose="020B0503020204020204" pitchFamily="34" charset="-122"/>
                <a:cs typeface="Times New Roman" panose="02020603050405020304" pitchFamily="18" charset="0"/>
                <a:sym typeface="+mn-ea"/>
              </a:rPr>
              <a:t> URLLC </a:t>
            </a:r>
            <a:r>
              <a:rPr lang="zh-CN" altLang="en-US">
                <a:latin typeface="Times New Roman" panose="02020603050405020304" pitchFamily="18" charset="0"/>
                <a:ea typeface="微软雅黑" panose="020B0503020204020204" pitchFamily="34" charset="-122"/>
                <a:cs typeface="Times New Roman" panose="02020603050405020304" pitchFamily="18" charset="0"/>
                <a:sym typeface="+mn-ea"/>
              </a:rPr>
              <a:t>的可靠性约束</a:t>
            </a:r>
            <a:endParaRPr lang="zh-CN" altLang="en-US"/>
          </a:p>
        </p:txBody>
      </p:sp>
      <p:graphicFrame>
        <p:nvGraphicFramePr>
          <p:cNvPr id="8" name="对象 7">
            <a:hlinkClick r:id="" action="ppaction://ole?verb="/>
          </p:cNvPr>
          <p:cNvGraphicFramePr>
            <a:graphicFrameLocks noChangeAspect="1"/>
          </p:cNvGraphicFramePr>
          <p:nvPr/>
        </p:nvGraphicFramePr>
        <p:xfrm>
          <a:off x="1881505" y="3041015"/>
          <a:ext cx="1476375" cy="501650"/>
        </p:xfrm>
        <a:graphic>
          <a:graphicData uri="http://schemas.openxmlformats.org/presentationml/2006/ole">
            <mc:AlternateContent xmlns:mc="http://schemas.openxmlformats.org/markup-compatibility/2006">
              <mc:Choice xmlns:v="urn:schemas-microsoft-com:vml" Requires="v">
                <p:oleObj spid="_x0000_s2049" name="" r:id="rId1" imgW="1308100" imgH="444500" progId="Equation.KSEE3">
                  <p:embed/>
                </p:oleObj>
              </mc:Choice>
              <mc:Fallback>
                <p:oleObj name="" r:id="rId1" imgW="1308100" imgH="444500" progId="Equation.KSEE3">
                  <p:embed/>
                  <p:pic>
                    <p:nvPicPr>
                      <p:cNvPr id="0" name="图片 2048"/>
                      <p:cNvPicPr/>
                      <p:nvPr/>
                    </p:nvPicPr>
                    <p:blipFill>
                      <a:blip r:embed="rId2"/>
                      <a:stretch>
                        <a:fillRect/>
                      </a:stretch>
                    </p:blipFill>
                    <p:spPr>
                      <a:xfrm>
                        <a:off x="1881505" y="3041015"/>
                        <a:ext cx="1476375" cy="501650"/>
                      </a:xfrm>
                      <a:prstGeom prst="rect">
                        <a:avLst/>
                      </a:prstGeom>
                    </p:spPr>
                  </p:pic>
                </p:oleObj>
              </mc:Fallback>
            </mc:AlternateContent>
          </a:graphicData>
        </a:graphic>
      </p:graphicFrame>
      <p:graphicFrame>
        <p:nvGraphicFramePr>
          <p:cNvPr id="10" name="对象 9">
            <a:hlinkClick r:id="" action="ppaction://ole?verb="/>
          </p:cNvPr>
          <p:cNvGraphicFramePr>
            <a:graphicFrameLocks noChangeAspect="1"/>
          </p:cNvGraphicFramePr>
          <p:nvPr/>
        </p:nvGraphicFramePr>
        <p:xfrm>
          <a:off x="4955858" y="3042285"/>
          <a:ext cx="2145665" cy="457200"/>
        </p:xfrm>
        <a:graphic>
          <a:graphicData uri="http://schemas.openxmlformats.org/presentationml/2006/ole">
            <mc:AlternateContent xmlns:mc="http://schemas.openxmlformats.org/markup-compatibility/2006">
              <mc:Choice xmlns:v="urn:schemas-microsoft-com:vml" Requires="v">
                <p:oleObj spid="_x0000_s2050" name="" r:id="rId3" imgW="2145665" imgH="457200" progId="Equation.KSEE3">
                  <p:embed/>
                </p:oleObj>
              </mc:Choice>
              <mc:Fallback>
                <p:oleObj name="" r:id="rId3" imgW="2145665" imgH="457200" progId="Equation.KSEE3">
                  <p:embed/>
                  <p:pic>
                    <p:nvPicPr>
                      <p:cNvPr id="0" name="图片 2049"/>
                      <p:cNvPicPr/>
                      <p:nvPr/>
                    </p:nvPicPr>
                    <p:blipFill>
                      <a:blip r:embed="rId4"/>
                      <a:stretch>
                        <a:fillRect/>
                      </a:stretch>
                    </p:blipFill>
                    <p:spPr>
                      <a:xfrm>
                        <a:off x="4955858" y="3042285"/>
                        <a:ext cx="2145665" cy="457200"/>
                      </a:xfrm>
                      <a:prstGeom prst="rect">
                        <a:avLst/>
                      </a:prstGeom>
                    </p:spPr>
                  </p:pic>
                </p:oleObj>
              </mc:Fallback>
            </mc:AlternateContent>
          </a:graphicData>
        </a:graphic>
      </p:graphicFrame>
      <p:grpSp>
        <p:nvGrpSpPr>
          <p:cNvPr id="17" name="组合 16"/>
          <p:cNvGrpSpPr/>
          <p:nvPr/>
        </p:nvGrpSpPr>
        <p:grpSpPr>
          <a:xfrm>
            <a:off x="4499610" y="3499485"/>
            <a:ext cx="3867150" cy="607060"/>
            <a:chOff x="7086" y="5511"/>
            <a:chExt cx="6090" cy="956"/>
          </a:xfrm>
        </p:grpSpPr>
        <p:grpSp>
          <p:nvGrpSpPr>
            <p:cNvPr id="15" name="组合 14"/>
            <p:cNvGrpSpPr/>
            <p:nvPr/>
          </p:nvGrpSpPr>
          <p:grpSpPr>
            <a:xfrm>
              <a:off x="7086" y="5511"/>
              <a:ext cx="6090" cy="957"/>
              <a:chOff x="8300" y="6557"/>
              <a:chExt cx="6090" cy="957"/>
            </a:xfrm>
          </p:grpSpPr>
          <p:graphicFrame>
            <p:nvGraphicFramePr>
              <p:cNvPr id="11" name="对象 10">
                <a:hlinkClick r:id="" action="ppaction://ole?verb="/>
              </p:cNvPr>
              <p:cNvGraphicFramePr>
                <a:graphicFrameLocks noChangeAspect="1"/>
              </p:cNvGraphicFramePr>
              <p:nvPr/>
            </p:nvGraphicFramePr>
            <p:xfrm>
              <a:off x="8367" y="6710"/>
              <a:ext cx="746" cy="340"/>
            </p:xfrm>
            <a:graphic>
              <a:graphicData uri="http://schemas.openxmlformats.org/presentationml/2006/ole">
                <mc:AlternateContent xmlns:mc="http://schemas.openxmlformats.org/markup-compatibility/2006">
                  <mc:Choice xmlns:v="urn:schemas-microsoft-com:vml" Requires="v">
                    <p:oleObj spid="_x0000_s2051" name="" r:id="rId5" imgW="419100" imgH="215900" progId="Equation.KSEE3">
                      <p:embed/>
                    </p:oleObj>
                  </mc:Choice>
                  <mc:Fallback>
                    <p:oleObj name="" r:id="rId5" imgW="419100" imgH="215900" progId="Equation.KSEE3">
                      <p:embed/>
                      <p:pic>
                        <p:nvPicPr>
                          <p:cNvPr id="0" name="图片 2050"/>
                          <p:cNvPicPr/>
                          <p:nvPr/>
                        </p:nvPicPr>
                        <p:blipFill>
                          <a:blip r:embed="rId6"/>
                          <a:stretch>
                            <a:fillRect/>
                          </a:stretch>
                        </p:blipFill>
                        <p:spPr>
                          <a:xfrm>
                            <a:off x="8367" y="6710"/>
                            <a:ext cx="746" cy="340"/>
                          </a:xfrm>
                          <a:prstGeom prst="rect">
                            <a:avLst/>
                          </a:prstGeom>
                        </p:spPr>
                      </p:pic>
                    </p:oleObj>
                  </mc:Fallback>
                </mc:AlternateContent>
              </a:graphicData>
            </a:graphic>
          </p:graphicFrame>
          <p:sp>
            <p:nvSpPr>
              <p:cNvPr id="12" name="文本框 11"/>
              <p:cNvSpPr txBox="1"/>
              <p:nvPr/>
            </p:nvSpPr>
            <p:spPr>
              <a:xfrm>
                <a:off x="8300" y="6557"/>
                <a:ext cx="6090" cy="957"/>
              </a:xfrm>
              <a:prstGeom prst="rect">
                <a:avLst/>
              </a:prstGeom>
              <a:noFill/>
            </p:spPr>
            <p:txBody>
              <a:bodyPr wrap="square" rtlCol="0">
                <a:spAutoFit/>
              </a:bodyPr>
              <a:p>
                <a:pPr>
                  <a:lnSpc>
                    <a:spcPct val="120000"/>
                  </a:lnSpc>
                </a:pPr>
                <a:r>
                  <a:rPr lang="en-US" altLang="zh-CN"/>
                  <a:t>        </a:t>
                </a:r>
                <a:r>
                  <a:rPr lang="zh-CN" altLang="en-US"/>
                  <a:t>表示每个</a:t>
                </a:r>
                <a:r>
                  <a:rPr lang="en-US" altLang="zh-CN"/>
                  <a:t>mini-slot</a:t>
                </a:r>
                <a:r>
                  <a:rPr lang="zh-CN" altLang="en-US"/>
                  <a:t>中到达的</a:t>
                </a:r>
                <a:r>
                  <a:rPr lang="en-US" altLang="zh-CN"/>
                  <a:t>URLLC</a:t>
                </a:r>
                <a:r>
                  <a:rPr lang="zh-CN" altLang="en-US"/>
                  <a:t>数据包的个数，服从泊松分布，</a:t>
                </a:r>
                <a:r>
                  <a:rPr lang="en-US" altLang="zh-CN"/>
                  <a:t>   </a:t>
                </a:r>
                <a:r>
                  <a:rPr lang="zh-CN" altLang="en-US"/>
                  <a:t>表示数据包的</a:t>
                </a:r>
                <a:r>
                  <a:rPr lang="zh-CN" altLang="en-US"/>
                  <a:t>大小</a:t>
                </a:r>
                <a:endParaRPr lang="zh-CN" altLang="en-US"/>
              </a:p>
            </p:txBody>
          </p:sp>
        </p:grpSp>
        <p:graphicFrame>
          <p:nvGraphicFramePr>
            <p:cNvPr id="16" name="对象 15">
              <a:hlinkClick r:id="" action="ppaction://ole?verb="/>
            </p:cNvPr>
            <p:cNvGraphicFramePr>
              <a:graphicFrameLocks noChangeAspect="1"/>
            </p:cNvGraphicFramePr>
            <p:nvPr/>
          </p:nvGraphicFramePr>
          <p:xfrm>
            <a:off x="10280" y="6033"/>
            <a:ext cx="220" cy="320"/>
          </p:xfrm>
          <a:graphic>
            <a:graphicData uri="http://schemas.openxmlformats.org/presentationml/2006/ole">
              <mc:AlternateContent xmlns:mc="http://schemas.openxmlformats.org/markup-compatibility/2006">
                <mc:Choice xmlns:v="urn:schemas-microsoft-com:vml" Requires="v">
                  <p:oleObj spid="_x0000_s2052" name="" r:id="rId7" imgW="139700" imgH="203200" progId="Equation.KSEE3">
                    <p:embed/>
                  </p:oleObj>
                </mc:Choice>
                <mc:Fallback>
                  <p:oleObj name="" r:id="rId7" imgW="139700" imgH="203200" progId="Equation.KSEE3">
                    <p:embed/>
                    <p:pic>
                      <p:nvPicPr>
                        <p:cNvPr id="0" name="图片 2051"/>
                        <p:cNvPicPr/>
                        <p:nvPr/>
                      </p:nvPicPr>
                      <p:blipFill>
                        <a:blip r:embed="rId8"/>
                        <a:stretch>
                          <a:fillRect/>
                        </a:stretch>
                      </p:blipFill>
                      <p:spPr>
                        <a:xfrm>
                          <a:off x="10280" y="6033"/>
                          <a:ext cx="220" cy="320"/>
                        </a:xfrm>
                        <a:prstGeom prst="rect">
                          <a:avLst/>
                        </a:prstGeom>
                      </p:spPr>
                    </p:pic>
                  </p:oleObj>
                </mc:Fallback>
              </mc:AlternateContent>
            </a:graphicData>
          </a:graphic>
        </p:graphicFrame>
      </p:gr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对象 -2147482603"/>
          <p:cNvGraphicFramePr>
            <a:graphicFrameLocks noChangeAspect="1"/>
          </p:cNvGraphicFramePr>
          <p:nvPr/>
        </p:nvGraphicFramePr>
        <p:xfrm>
          <a:off x="1800543" y="812165"/>
          <a:ext cx="3876040" cy="4252595"/>
        </p:xfrm>
        <a:graphic>
          <a:graphicData uri="http://schemas.openxmlformats.org/presentationml/2006/ole">
            <mc:AlternateContent xmlns:mc="http://schemas.openxmlformats.org/markup-compatibility/2006">
              <mc:Choice xmlns:v="urn:schemas-microsoft-com:vml" Requires="v">
                <p:oleObj spid="_x0000_s3076" name="" r:id="rId1" imgW="3505200" imgH="4013200" progId="Equation.KSEE3">
                  <p:embed/>
                </p:oleObj>
              </mc:Choice>
              <mc:Fallback>
                <p:oleObj name="" r:id="rId1" imgW="3505200" imgH="4013200" progId="Equation.KSEE3">
                  <p:embed/>
                  <p:pic>
                    <p:nvPicPr>
                      <p:cNvPr id="0" name="图片 3075"/>
                      <p:cNvPicPr/>
                      <p:nvPr/>
                    </p:nvPicPr>
                    <p:blipFill>
                      <a:blip r:embed="rId2"/>
                      <a:stretch>
                        <a:fillRect/>
                      </a:stretch>
                    </p:blipFill>
                    <p:spPr>
                      <a:xfrm>
                        <a:off x="1800543" y="812165"/>
                        <a:ext cx="3876040" cy="4252595"/>
                      </a:xfrm>
                      <a:prstGeom prst="rect">
                        <a:avLst/>
                      </a:prstGeom>
                      <a:noFill/>
                      <a:ln w="38100">
                        <a:noFill/>
                        <a:miter/>
                      </a:ln>
                    </p:spPr>
                  </p:pic>
                </p:oleObj>
              </mc:Fallback>
            </mc:AlternateContent>
          </a:graphicData>
        </a:graphic>
      </p:graphicFrame>
      <p:sp>
        <p:nvSpPr>
          <p:cNvPr id="3" name="文本框 2"/>
          <p:cNvSpPr txBox="1"/>
          <p:nvPr/>
        </p:nvSpPr>
        <p:spPr>
          <a:xfrm>
            <a:off x="5956300" y="73660"/>
            <a:ext cx="3002915" cy="460375"/>
          </a:xfrm>
          <a:prstGeom prst="rect">
            <a:avLst/>
          </a:prstGeom>
          <a:noFill/>
        </p:spPr>
        <p:txBody>
          <a:bodyPr wrap="square" rtlCol="0">
            <a:spAutoFit/>
          </a:bodyPr>
          <a:p>
            <a:r>
              <a:rPr lang="zh-CN" altLang="en-US" sz="2400">
                <a:solidFill>
                  <a:schemeClr val="bg1"/>
                </a:solidFill>
              </a:rPr>
              <a:t>系统模型与</a:t>
            </a:r>
            <a:r>
              <a:rPr lang="zh-CN" altLang="en-US" sz="2400">
                <a:solidFill>
                  <a:schemeClr val="bg1"/>
                </a:solidFill>
              </a:rPr>
              <a:t>问题建模</a:t>
            </a:r>
            <a:endParaRPr lang="zh-CN" altLang="en-US" sz="2400">
              <a:solidFill>
                <a:schemeClr val="bg1"/>
              </a:solidFill>
            </a:endParaRPr>
          </a:p>
        </p:txBody>
      </p:sp>
      <p:sp>
        <p:nvSpPr>
          <p:cNvPr id="4" name="文本框 3"/>
          <p:cNvSpPr txBox="1"/>
          <p:nvPr/>
        </p:nvSpPr>
        <p:spPr>
          <a:xfrm>
            <a:off x="5404485" y="1871345"/>
            <a:ext cx="2329815" cy="1189355"/>
          </a:xfrm>
          <a:prstGeom prst="rect">
            <a:avLst/>
          </a:prstGeom>
          <a:noFill/>
        </p:spPr>
        <p:txBody>
          <a:bodyPr wrap="square" rtlCol="0">
            <a:spAutoFit/>
          </a:bodyPr>
          <a:p>
            <a:pPr>
              <a:lnSpc>
                <a:spcPct val="170000"/>
              </a:lnSpc>
            </a:pPr>
            <a:r>
              <a:rPr lang="en-US" altLang="zh-CN">
                <a:latin typeface="Times New Roman" panose="02020603050405020304" pitchFamily="18" charset="0"/>
                <a:cs typeface="Times New Roman" panose="02020603050405020304" pitchFamily="18" charset="0"/>
              </a:rPr>
              <a:t>C1: URLLC</a:t>
            </a:r>
            <a:r>
              <a:rPr lang="zh-CN" altLang="en-US">
                <a:latin typeface="Times New Roman" panose="02020603050405020304" pitchFamily="18" charset="0"/>
                <a:cs typeface="Times New Roman" panose="02020603050405020304" pitchFamily="18" charset="0"/>
              </a:rPr>
              <a:t>的可靠性约束</a:t>
            </a:r>
            <a:endParaRPr lang="zh-CN" altLang="en-US">
              <a:latin typeface="Times New Roman" panose="02020603050405020304" pitchFamily="18" charset="0"/>
              <a:cs typeface="Times New Roman" panose="02020603050405020304" pitchFamily="18" charset="0"/>
            </a:endParaRPr>
          </a:p>
          <a:p>
            <a:pPr>
              <a:lnSpc>
                <a:spcPct val="170000"/>
              </a:lnSpc>
            </a:pPr>
            <a:r>
              <a:rPr lang="en-US" altLang="zh-CN">
                <a:latin typeface="Times New Roman" panose="02020603050405020304" pitchFamily="18" charset="0"/>
                <a:cs typeface="Times New Roman" panose="02020603050405020304" pitchFamily="18" charset="0"/>
              </a:rPr>
              <a:t>C2-C6</a:t>
            </a:r>
            <a:r>
              <a:rPr lang="zh-CN" altLang="en-US">
                <a:latin typeface="Times New Roman" panose="02020603050405020304" pitchFamily="18" charset="0"/>
                <a:cs typeface="Times New Roman" panose="02020603050405020304" pitchFamily="18" charset="0"/>
              </a:rPr>
              <a:t>：功率约束</a:t>
            </a:r>
            <a:endParaRPr lang="zh-CN" altLang="en-US">
              <a:latin typeface="Times New Roman" panose="02020603050405020304" pitchFamily="18" charset="0"/>
              <a:cs typeface="Times New Roman" panose="02020603050405020304" pitchFamily="18" charset="0"/>
            </a:endParaRPr>
          </a:p>
          <a:p>
            <a:pPr>
              <a:lnSpc>
                <a:spcPct val="170000"/>
              </a:lnSpc>
            </a:pPr>
            <a:r>
              <a:rPr lang="en-US" altLang="zh-CN">
                <a:latin typeface="Times New Roman" panose="02020603050405020304" pitchFamily="18" charset="0"/>
                <a:cs typeface="Times New Roman" panose="02020603050405020304" pitchFamily="18" charset="0"/>
              </a:rPr>
              <a:t>C7</a:t>
            </a:r>
            <a:r>
              <a:rPr lang="zh-CN" altLang="en-US">
                <a:latin typeface="Times New Roman" panose="02020603050405020304" pitchFamily="18" charset="0"/>
                <a:cs typeface="Times New Roman" panose="02020603050405020304" pitchFamily="18" charset="0"/>
              </a:rPr>
              <a:t>：</a:t>
            </a:r>
            <a:r>
              <a:rPr lang="en-US" altLang="zh-CN">
                <a:latin typeface="Times New Roman" panose="02020603050405020304" pitchFamily="18" charset="0"/>
                <a:cs typeface="Times New Roman" panose="02020603050405020304" pitchFamily="18" charset="0"/>
              </a:rPr>
              <a:t>eMBB</a:t>
            </a:r>
            <a:r>
              <a:rPr lang="zh-CN" altLang="en-US">
                <a:latin typeface="Times New Roman" panose="02020603050405020304" pitchFamily="18" charset="0"/>
                <a:cs typeface="Times New Roman" panose="02020603050405020304" pitchFamily="18" charset="0"/>
              </a:rPr>
              <a:t>用户的正交性</a:t>
            </a:r>
            <a:endParaRPr lang="zh-CN" altLang="en-US">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tags/tag1.xml><?xml version="1.0" encoding="utf-8"?>
<p:tagLst xmlns:p="http://schemas.openxmlformats.org/presentationml/2006/main">
  <p:tag name="KSO_WM_UNIT_PLACING_PICTURE_USER_VIEWPORT" val="{&quot;height&quot;:2325,&quot;width&quot;:7320}"/>
</p:tagLst>
</file>

<file path=ppt/tags/tag10.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4*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1.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081_4*l_h_f*1_3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2.xml><?xml version="1.0" encoding="utf-8"?>
<p:tagLst xmlns:p="http://schemas.openxmlformats.org/presentationml/2006/main">
  <p:tag name="KSO_WM_UNIT_PLACING_PICTURE_USER_VIEWPORT" val="{&quot;height&quot;:2991,&quot;width&quot;:3780}"/>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081_4*l_h_i*1_1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xml><?xml version="1.0" encoding="utf-8"?>
<p:tagLst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081_4*l_h_f*1_1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081_4*l_h_i*1_2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081_4*l_h_i*1_3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4*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7.xml><?xml version="1.0" encoding="utf-8"?>
<p:tagLst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081_4*a*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8.xml><?xml version="1.0" encoding="utf-8"?>
<p:tagLst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081_4*b*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081_4*i*1"/>
  <p:tag name="KSO_WM_TEMPLATE_CATEGORY" val="custom"/>
  <p:tag name="KSO_WM_TEMPLATE_INDEX" val="20205081"/>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3045</Words>
  <Application>WPS 演示</Application>
  <PresentationFormat>全屏显示(16:9)</PresentationFormat>
  <Paragraphs>199</Paragraphs>
  <Slides>21</Slides>
  <Notes>9</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23</vt:i4>
      </vt:variant>
      <vt:variant>
        <vt:lpstr>幻灯片标题</vt:lpstr>
      </vt:variant>
      <vt:variant>
        <vt:i4>21</vt:i4>
      </vt:variant>
    </vt:vector>
  </HeadingPairs>
  <TitlesOfParts>
    <vt:vector size="70" baseType="lpstr">
      <vt:lpstr>Arial</vt:lpstr>
      <vt:lpstr>宋体</vt:lpstr>
      <vt:lpstr>Wingdings</vt:lpstr>
      <vt:lpstr>微软雅黑</vt:lpstr>
      <vt:lpstr>Wingdings</vt:lpstr>
      <vt:lpstr>Times New Roman</vt:lpstr>
      <vt:lpstr>Cambria Math</vt:lpstr>
      <vt:lpstr>MS Mincho</vt:lpstr>
      <vt:lpstr>Calibri</vt:lpstr>
      <vt:lpstr>Arial Unicode MS</vt:lpstr>
      <vt:lpstr>等线 Light</vt:lpstr>
      <vt:lpstr>方正舒体</vt:lpstr>
      <vt:lpstr>黑体</vt:lpstr>
      <vt:lpstr>华文彩云</vt:lpstr>
      <vt:lpstr>Arial Black</vt:lpstr>
      <vt:lpstr>Bahnschrift SemiBold</vt:lpstr>
      <vt:lpstr>Bahnschrift SemiLight Condensed</vt:lpstr>
      <vt:lpstr>Berlin Sans FB</vt:lpstr>
      <vt:lpstr>Bradley Hand ITC</vt:lpstr>
      <vt:lpstr>Californian FB</vt:lpstr>
      <vt:lpstr>Dubai</vt:lpstr>
      <vt:lpstr>Doppio One</vt:lpstr>
      <vt:lpstr>Ebrima</vt:lpstr>
      <vt:lpstr>Microsoft PhagsPa</vt:lpstr>
      <vt:lpstr>等线</vt:lpstr>
      <vt:lpstr>Office 主题</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让自己舒适的疯子</cp:lastModifiedBy>
  <cp:revision>164</cp:revision>
  <dcterms:created xsi:type="dcterms:W3CDTF">2016-05-20T12:59:00Z</dcterms:created>
  <dcterms:modified xsi:type="dcterms:W3CDTF">2021-10-31T10:11:47Z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2052-11.1.0.10938</vt:lpwstr>
  </property>
  <property fmtid="{D5CDD505-2E9C-101B-9397-08002B2CF9AE}" pid="3" name="ICV">
    <vt:lpwstr>CEC6F96D2B274548BC0D8E871061040F</vt:lpwstr>
  </property>
</Properties>
</file>