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24"/>
  </p:handoutMasterIdLst>
  <p:sldIdLst>
    <p:sldId id="395" r:id="rId3"/>
    <p:sldId id="433" r:id="rId4"/>
    <p:sldId id="396" r:id="rId5"/>
    <p:sldId id="401" r:id="rId6"/>
    <p:sldId id="400" r:id="rId7"/>
    <p:sldId id="434" r:id="rId8"/>
    <p:sldId id="399" r:id="rId9"/>
    <p:sldId id="398" r:id="rId11"/>
    <p:sldId id="435" r:id="rId12"/>
    <p:sldId id="421" r:id="rId13"/>
    <p:sldId id="402" r:id="rId14"/>
    <p:sldId id="410" r:id="rId15"/>
    <p:sldId id="422" r:id="rId16"/>
    <p:sldId id="403" r:id="rId17"/>
    <p:sldId id="436" r:id="rId18"/>
    <p:sldId id="397" r:id="rId19"/>
    <p:sldId id="437" r:id="rId20"/>
    <p:sldId id="405" r:id="rId21"/>
    <p:sldId id="404" r:id="rId22"/>
    <p:sldId id="438" r:id="rId23"/>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123.Org" initials="S"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04180"/>
    <a:srgbClr val="1B4367"/>
    <a:srgbClr val="014180"/>
    <a:srgbClr val="4287C6"/>
    <a:srgbClr val="2980B4"/>
    <a:srgbClr val="1D4865"/>
    <a:srgbClr val="1D4971"/>
    <a:srgbClr val="51B3CD"/>
    <a:srgbClr val="83C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648" y="102"/>
      </p:cViewPr>
      <p:guideLst>
        <p:guide orient="horz" pos="1823"/>
        <p:guide pos="284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1">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16.wmf"/><Relationship Id="rId2" Type="http://schemas.openxmlformats.org/officeDocument/2006/relationships/oleObject" Target="../embeddings/oleObject9.bin"/><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2.png"/><Relationship Id="rId7" Type="http://schemas.openxmlformats.org/officeDocument/2006/relationships/image" Target="../media/image21.wmf"/><Relationship Id="rId6" Type="http://schemas.openxmlformats.org/officeDocument/2006/relationships/oleObject" Target="../embeddings/oleObject11.bin"/><Relationship Id="rId5" Type="http://schemas.openxmlformats.org/officeDocument/2006/relationships/image" Target="../media/image20.wmf"/><Relationship Id="rId4" Type="http://schemas.openxmlformats.org/officeDocument/2006/relationships/oleObject" Target="../embeddings/oleObject10.bin"/><Relationship Id="rId3" Type="http://schemas.openxmlformats.org/officeDocument/2006/relationships/image" Target="../media/image19.png"/><Relationship Id="rId2" Type="http://schemas.openxmlformats.org/officeDocument/2006/relationships/image" Target="../media/image18.png"/><Relationship Id="rId10" Type="http://schemas.openxmlformats.org/officeDocument/2006/relationships/vmlDrawing" Target="../drawings/vmlDrawing4.v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2.wmf"/><Relationship Id="rId7" Type="http://schemas.openxmlformats.org/officeDocument/2006/relationships/oleObject" Target="../embeddings/oleObject6.bin"/><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10.wmf"/><Relationship Id="rId3" Type="http://schemas.openxmlformats.org/officeDocument/2006/relationships/oleObject" Target="../embeddings/oleObject4.bin"/><Relationship Id="rId2" Type="http://schemas.openxmlformats.org/officeDocument/2006/relationships/image" Target="../media/image9.wmf"/><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image" Target="../media/image14.wmf"/><Relationship Id="rId11" Type="http://schemas.openxmlformats.org/officeDocument/2006/relationships/oleObject" Target="../embeddings/oleObject8.bin"/><Relationship Id="rId10" Type="http://schemas.openxmlformats.org/officeDocument/2006/relationships/image" Target="../media/image13.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4" name="文本框 3"/>
          <p:cNvSpPr txBox="1"/>
          <p:nvPr/>
        </p:nvSpPr>
        <p:spPr>
          <a:xfrm>
            <a:off x="662305" y="1521460"/>
            <a:ext cx="7963535" cy="583565"/>
          </a:xfrm>
          <a:prstGeom prst="rect">
            <a:avLst/>
          </a:prstGeom>
          <a:noFill/>
        </p:spPr>
        <p:txBody>
          <a:bodyPr wrap="square" rtlCol="0">
            <a:spAutoFit/>
          </a:bodyPr>
          <a:p>
            <a:r>
              <a:rPr lang="zh-CN" altLang="en-US" sz="3200"/>
              <a:t>资源受限下车辆网络中的信息新鲜度的优化</a:t>
            </a:r>
            <a:endParaRPr lang="zh-CN" altLang="en-US" sz="3200"/>
          </a:p>
        </p:txBody>
      </p:sp>
      <p:sp>
        <p:nvSpPr>
          <p:cNvPr id="6" name="文本框 5"/>
          <p:cNvSpPr txBox="1"/>
          <p:nvPr/>
        </p:nvSpPr>
        <p:spPr>
          <a:xfrm>
            <a:off x="3594735" y="3369310"/>
            <a:ext cx="1954530" cy="922020"/>
          </a:xfrm>
          <a:prstGeom prst="rect">
            <a:avLst/>
          </a:prstGeom>
          <a:noFill/>
        </p:spPr>
        <p:txBody>
          <a:bodyPr wrap="square" rtlCol="0">
            <a:spAutoFit/>
          </a:bodyPr>
          <a:p>
            <a:pPr algn="ctr"/>
            <a:r>
              <a:rPr lang="zh-CN" altLang="en-US" sz="1800"/>
              <a:t>汇报人：张秋</a:t>
            </a:r>
            <a:endParaRPr lang="zh-CN" altLang="en-US" sz="1800"/>
          </a:p>
          <a:p>
            <a:pPr algn="ctr"/>
            <a:endParaRPr lang="zh-CN" altLang="en-US" sz="1800"/>
          </a:p>
          <a:p>
            <a:pPr algn="ctr"/>
            <a:r>
              <a:rPr lang="en-US" altLang="zh-CN" sz="1800"/>
              <a:t>2021</a:t>
            </a:r>
            <a:r>
              <a:rPr lang="zh-CN" altLang="en-US" sz="1800"/>
              <a:t>年</a:t>
            </a:r>
            <a:r>
              <a:rPr lang="en-US" altLang="zh-CN" sz="1800"/>
              <a:t>12</a:t>
            </a:r>
            <a:r>
              <a:rPr lang="zh-CN" altLang="en-US" sz="1800"/>
              <a:t>月</a:t>
            </a:r>
            <a:r>
              <a:rPr lang="en-US" altLang="zh-CN" sz="1800"/>
              <a:t>12</a:t>
            </a:r>
            <a:r>
              <a:rPr lang="zh-CN" altLang="en-US" sz="1800"/>
              <a:t>号</a:t>
            </a:r>
            <a:endParaRPr lang="zh-C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调度策略</a:t>
            </a:r>
            <a:endParaRPr lang="zh-CN" altLang="en-US" sz="3600" b="1" dirty="0">
              <a:solidFill>
                <a:schemeClr val="bg1"/>
              </a:solidFill>
              <a:latin typeface="微软雅黑" panose="020B0503020204020204" charset="-122"/>
              <a:ea typeface="微软雅黑" panose="020B0503020204020204" charset="-122"/>
            </a:endParaRPr>
          </a:p>
        </p:txBody>
      </p:sp>
      <p:sp>
        <p:nvSpPr>
          <p:cNvPr id="2" name="文本框 1"/>
          <p:cNvSpPr txBox="1"/>
          <p:nvPr/>
        </p:nvSpPr>
        <p:spPr>
          <a:xfrm>
            <a:off x="542925" y="914400"/>
            <a:ext cx="7998460" cy="768350"/>
          </a:xfrm>
          <a:prstGeom prst="rect">
            <a:avLst/>
          </a:prstGeom>
          <a:noFill/>
        </p:spPr>
        <p:txBody>
          <a:bodyPr wrap="square" rtlCol="0">
            <a:spAutoFit/>
          </a:bodyPr>
          <a:p>
            <a:pPr marL="285750" indent="-285750">
              <a:buFont typeface="Wingdings" panose="05000000000000000000" charset="0"/>
              <a:buChar char="Ø"/>
            </a:pPr>
            <a:r>
              <a:rPr lang="zh-CN" altLang="en-US" sz="2400" b="1"/>
              <a:t>内容流行度</a:t>
            </a:r>
            <a:r>
              <a:rPr lang="zh-CN" altLang="en-US" sz="2000" b="1"/>
              <a:t>：</a:t>
            </a:r>
            <a:r>
              <a:rPr lang="zh-CN" altLang="en-US" sz="2000">
                <a:sym typeface="+mn-ea"/>
              </a:rPr>
              <a:t>用来表示内容被请求概率的参数，流行度高，表示该内容被请求的次数多，用来决定内容是否被缓存。</a:t>
            </a:r>
            <a:endParaRPr lang="zh-CN" altLang="en-US" sz="2000" b="1"/>
          </a:p>
        </p:txBody>
      </p:sp>
      <mc:AlternateContent xmlns:mc="http://schemas.openxmlformats.org/markup-compatibility/2006">
        <mc:Choice xmlns:a14="http://schemas.microsoft.com/office/drawing/2010/main" Requires="a14">
          <p:sp>
            <p:nvSpPr>
              <p:cNvPr id="9" name="文本框 8"/>
              <p:cNvSpPr txBox="1"/>
              <p:nvPr/>
            </p:nvSpPr>
            <p:spPr>
              <a:xfrm>
                <a:off x="1069340" y="1981835"/>
                <a:ext cx="7005320" cy="1322070"/>
              </a:xfrm>
              <a:prstGeom prst="rect">
                <a:avLst/>
              </a:prstGeom>
              <a:noFill/>
            </p:spPr>
            <p:txBody>
              <a:bodyPr wrap="square" rtlCol="0">
                <a:spAutoFit/>
              </a:bodyPr>
              <a:p>
                <a:r>
                  <a:rPr lang="en-US" altLang="zh-CN" sz="2000"/>
                  <a:t>       </a:t>
                </a:r>
                <a:r>
                  <a:rPr lang="zh-CN" altLang="en-US" sz="2000"/>
                  <a:t>设计一个全局访问计数器</a:t>
                </a:r>
                <a14:m>
                  <m:oMath xmlns:m="http://schemas.openxmlformats.org/officeDocument/2006/math">
                    <m:r>
                      <a:rPr lang="en-US" altLang="zh-CN" sz="2000" i="1">
                        <a:latin typeface="Cambria Math" panose="02040503050406030204" charset="0"/>
                        <a:cs typeface="Cambria Math" panose="02040503050406030204" charset="0"/>
                      </a:rPr>
                      <m:t>𝐶𝑜𝑢𝑛𝑡𝑒𝑟</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0</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𝐶𝑜𝑢𝑛𝑡𝑒𝑟</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𝑁</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1</m:t>
                    </m:r>
                    <m:r>
                      <a:rPr lang="en-US" altLang="zh-CN" sz="2000" i="1">
                        <a:latin typeface="Cambria Math" panose="02040503050406030204" charset="0"/>
                        <a:cs typeface="Cambria Math" panose="02040503050406030204" charset="0"/>
                      </a:rPr>
                      <m:t>)</m:t>
                    </m:r>
                  </m:oMath>
                </a14:m>
                <a:r>
                  <a:rPr lang="zh-CN" altLang="en-US" sz="2000">
                    <a:latin typeface="Cambria Math" panose="02040503050406030204" charset="0"/>
                    <a:cs typeface="Cambria Math" panose="02040503050406030204" charset="0"/>
                  </a:rPr>
                  <a:t>，当</a:t>
                </a:r>
                <a14:m>
                  <m:oMath xmlns:m="http://schemas.openxmlformats.org/officeDocument/2006/math">
                    <m:r>
                      <a:rPr lang="en-US" altLang="zh-CN" sz="2000" i="1">
                        <a:latin typeface="Cambria Math" panose="02040503050406030204" charset="0"/>
                        <a:cs typeface="Cambria Math" panose="02040503050406030204" charset="0"/>
                      </a:rPr>
                      <m:t>𝐶𝑜𝑢𝑛𝑡𝑒𝑟</m:t>
                    </m:r>
                  </m:oMath>
                </a14:m>
                <a:r>
                  <a:rPr lang="zh-CN" altLang="en-US" sz="2000">
                    <a:latin typeface="Cambria Math" panose="02040503050406030204" charset="0"/>
                    <a:cs typeface="Cambria Math" panose="02040503050406030204" charset="0"/>
                  </a:rPr>
                  <a:t>值达到</a:t>
                </a:r>
                <a:r>
                  <a:rPr lang="en-US" altLang="zh-CN" sz="2000">
                    <a:latin typeface="Cambria Math" panose="02040503050406030204" charset="0"/>
                    <a:cs typeface="Cambria Math" panose="02040503050406030204" charset="0"/>
                  </a:rPr>
                  <a:t>N+1</a:t>
                </a:r>
                <a:r>
                  <a:rPr lang="zh-CN" altLang="en-US" sz="2000">
                    <a:latin typeface="Cambria Math" panose="02040503050406030204" charset="0"/>
                    <a:cs typeface="Cambria Math" panose="02040503050406030204" charset="0"/>
                  </a:rPr>
                  <a:t>时，重新计数。为每个内容</a:t>
                </a:r>
                <a14:m>
                  <m:oMath xmlns:m="http://schemas.openxmlformats.org/officeDocument/2006/math">
                    <m:r>
                      <a:rPr lang="en-US" altLang="zh-CN" sz="2000" i="1">
                        <a:latin typeface="Cambria Math" panose="02040503050406030204" charset="0"/>
                        <a:cs typeface="Cambria Math" panose="02040503050406030204" charset="0"/>
                      </a:rPr>
                      <m:t>𝑖</m:t>
                    </m:r>
                  </m:oMath>
                </a14:m>
                <a:r>
                  <a:rPr lang="zh-CN" altLang="en-US" sz="2000">
                    <a:latin typeface="Cambria Math" panose="02040503050406030204" charset="0"/>
                    <a:cs typeface="Cambria Math" panose="02040503050406030204" charset="0"/>
                  </a:rPr>
                  <a:t>设计一个计数器</a:t>
                </a:r>
                <a14:m>
                  <m:oMath xmlns:m="http://schemas.openxmlformats.org/officeDocument/2006/math">
                    <m:r>
                      <a:rPr lang="en-US" altLang="zh-CN" sz="2000" i="1">
                        <a:latin typeface="Cambria Math" panose="02040503050406030204" charset="0"/>
                        <a:cs typeface="Cambria Math" panose="02040503050406030204" charset="0"/>
                      </a:rPr>
                      <m:t>𝐶𝑜𝑢𝑛𝑡</m:t>
                    </m:r>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𝑠</m:t>
                    </m:r>
                    <m:r>
                      <a:rPr lang="en-US" altLang="zh-CN" sz="2000" i="1">
                        <a:latin typeface="Cambria Math" panose="02040503050406030204" charset="0"/>
                        <a:cs typeface="Cambria Math" panose="02040503050406030204" charset="0"/>
                      </a:rPr>
                      <m:t>)</m:t>
                    </m:r>
                  </m:oMath>
                </a14:m>
                <a:r>
                  <a:rPr lang="zh-CN" altLang="en-US" sz="2000">
                    <a:latin typeface="Cambria Math" panose="02040503050406030204" charset="0"/>
                    <a:cs typeface="Cambria Math" panose="02040503050406030204" charset="0"/>
                  </a:rPr>
                  <a:t>，用来记录内容</a:t>
                </a:r>
                <a14:m>
                  <m:oMath xmlns:m="http://schemas.openxmlformats.org/officeDocument/2006/math">
                    <m:r>
                      <a:rPr lang="en-US" altLang="zh-CN" sz="2000" i="1">
                        <a:latin typeface="Cambria Math" panose="02040503050406030204" charset="0"/>
                        <a:cs typeface="Cambria Math" panose="02040503050406030204" charset="0"/>
                      </a:rPr>
                      <m:t>𝑖</m:t>
                    </m:r>
                  </m:oMath>
                </a14:m>
                <a:r>
                  <a:rPr lang="zh-CN" altLang="en-US" sz="2000">
                    <a:latin typeface="Cambria Math" panose="02040503050406030204" charset="0"/>
                    <a:cs typeface="Cambria Math" panose="02040503050406030204" charset="0"/>
                  </a:rPr>
                  <a:t>的被请求次数。流行度统计计算公式如下：</a:t>
                </a:r>
                <a:endParaRPr lang="en-US" altLang="zh-CN" sz="2000">
                  <a:latin typeface="Cambria Math" panose="02040503050406030204" charset="0"/>
                  <a:cs typeface="Cambria Math" panose="02040503050406030204"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1069340" y="1981835"/>
                <a:ext cx="7005320" cy="1322070"/>
              </a:xfrm>
              <a:prstGeom prst="rect">
                <a:avLst/>
              </a:prstGeom>
              <a:blipFill rotWithShape="1">
                <a:blip r:embed="rId1"/>
                <a:stretch>
                  <a:fillRect r="-2212"/>
                </a:stretch>
              </a:blipFill>
            </p:spPr>
            <p:txBody>
              <a:bodyPr/>
              <a:lstStyle/>
              <a:p>
                <a:r>
                  <a:rPr lang="zh-CN" altLang="en-US">
                    <a:noFill/>
                  </a:rPr>
                  <a:t> </a:t>
                </a:r>
              </a:p>
            </p:txBody>
          </p:sp>
        </mc:Fallback>
      </mc:AlternateContent>
      <p:graphicFrame>
        <p:nvGraphicFramePr>
          <p:cNvPr id="10" name="对象 9">
            <a:hlinkClick r:id="" action="ppaction://ole?verb="/>
          </p:cNvPr>
          <p:cNvGraphicFramePr>
            <a:graphicFrameLocks noChangeAspect="1"/>
          </p:cNvGraphicFramePr>
          <p:nvPr/>
        </p:nvGraphicFramePr>
        <p:xfrm>
          <a:off x="3854768" y="3551555"/>
          <a:ext cx="1374140" cy="591820"/>
        </p:xfrm>
        <a:graphic>
          <a:graphicData uri="http://schemas.openxmlformats.org/presentationml/2006/ole">
            <mc:AlternateContent xmlns:mc="http://schemas.openxmlformats.org/markup-compatibility/2006">
              <mc:Choice xmlns:v="urn:schemas-microsoft-com:vml" Requires="v">
                <p:oleObj spid="_x0000_s2051" name="" r:id="rId2" imgW="1002665" imgH="431800" progId="Equation.KSEE3">
                  <p:embed/>
                </p:oleObj>
              </mc:Choice>
              <mc:Fallback>
                <p:oleObj name="" r:id="rId2" imgW="1002665" imgH="431800" progId="Equation.KSEE3">
                  <p:embed/>
                  <p:pic>
                    <p:nvPicPr>
                      <p:cNvPr id="0" name="图片 2050"/>
                      <p:cNvPicPr/>
                      <p:nvPr/>
                    </p:nvPicPr>
                    <p:blipFill>
                      <a:blip r:embed="rId3"/>
                      <a:stretch>
                        <a:fillRect/>
                      </a:stretch>
                    </p:blipFill>
                    <p:spPr>
                      <a:xfrm>
                        <a:off x="3854768" y="3551555"/>
                        <a:ext cx="1374140" cy="591820"/>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调度策略</a:t>
            </a:r>
            <a:endParaRPr lang="zh-CN" altLang="en-US" sz="3600" b="1"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321310" y="842645"/>
            <a:ext cx="4854575" cy="398780"/>
          </a:xfrm>
          <a:prstGeom prst="rect">
            <a:avLst/>
          </a:prstGeom>
          <a:noFill/>
        </p:spPr>
        <p:txBody>
          <a:bodyPr wrap="square" rtlCol="0">
            <a:spAutoFit/>
          </a:bodyPr>
          <a:p>
            <a:r>
              <a:rPr lang="zh-CN" altLang="en-US" sz="2000" b="1"/>
              <a:t>基于内容流行度更新系统缓存算法伪代码</a:t>
            </a:r>
            <a:endParaRPr lang="zh-CN" altLang="en-US" sz="2000" b="1"/>
          </a:p>
        </p:txBody>
      </p:sp>
      <mc:AlternateContent xmlns:mc="http://schemas.openxmlformats.org/markup-compatibility/2006">
        <mc:Choice xmlns:a14="http://schemas.microsoft.com/office/drawing/2010/main" Requires="a14">
          <p:sp>
            <p:nvSpPr>
              <p:cNvPr id="9" name="文本框 8"/>
              <p:cNvSpPr txBox="1"/>
              <p:nvPr/>
            </p:nvSpPr>
            <p:spPr>
              <a:xfrm>
                <a:off x="266065" y="1330325"/>
                <a:ext cx="7375525" cy="3753485"/>
              </a:xfrm>
              <a:prstGeom prst="rect">
                <a:avLst/>
              </a:prstGeom>
              <a:noFill/>
            </p:spPr>
            <p:txBody>
              <a:bodyPr wrap="square" rtlCol="0">
                <a:spAutoFit/>
              </a:bodyPr>
              <a:p>
                <a:r>
                  <a:rPr lang="en-US" altLang="zh-CN"/>
                  <a:t>1</a:t>
                </a:r>
                <a:r>
                  <a:rPr lang="zh-CN" altLang="en-US"/>
                  <a:t>：</a:t>
                </a:r>
                <a:r>
                  <a:rPr lang="en-US" altLang="zh-CN" b="1"/>
                  <a:t>Content Store</a:t>
                </a:r>
                <a:r>
                  <a:rPr lang="en-US" altLang="zh-CN"/>
                  <a:t>(): </a:t>
                </a:r>
                <a:endParaRPr lang="en-US" altLang="zh-CN"/>
              </a:p>
              <a:p>
                <a:r>
                  <a:rPr lang="en-US" altLang="zh-CN"/>
                  <a:t>2</a:t>
                </a:r>
                <a:r>
                  <a:rPr lang="zh-CN" altLang="en-US"/>
                  <a:t>：</a:t>
                </a:r>
                <a:r>
                  <a:rPr lang="en-US" altLang="zh-CN"/>
                  <a:t>      Counter=Counter+1</a:t>
                </a:r>
                <a:endParaRPr lang="zh-CN" altLang="en-US"/>
              </a:p>
              <a:p>
                <a:r>
                  <a:rPr lang="en-US" altLang="zh-CN"/>
                  <a:t>3</a:t>
                </a:r>
                <a:r>
                  <a:rPr lang="zh-CN" altLang="en-US"/>
                  <a:t>：</a:t>
                </a:r>
                <a:r>
                  <a:rPr lang="en-US" altLang="zh-CN"/>
                  <a:t>      </a:t>
                </a:r>
                <a:r>
                  <a:rPr lang="en-US" altLang="zh-CN">
                    <a:latin typeface="微软雅黑" panose="020B0503020204020204" charset="-122"/>
                    <a:ea typeface="微软雅黑" panose="020B0503020204020204" charset="-122"/>
                    <a:sym typeface="+mn-ea"/>
                  </a:rPr>
                  <a:t>Count(s)=Count(s)+1</a:t>
                </a:r>
                <a:endParaRPr lang="en-US" altLang="zh-CN">
                  <a:latin typeface="微软雅黑" panose="020B0503020204020204" charset="-122"/>
                  <a:ea typeface="微软雅黑" panose="020B0503020204020204" charset="-122"/>
                  <a:sym typeface="+mn-ea"/>
                </a:endParaRPr>
              </a:p>
              <a:p>
                <a:r>
                  <a:rPr lang="en-US" altLang="zh-CN">
                    <a:latin typeface="微软雅黑" panose="020B0503020204020204" charset="-122"/>
                    <a:ea typeface="微软雅黑" panose="020B0503020204020204" charset="-122"/>
                    <a:sym typeface="+mn-ea"/>
                  </a:rPr>
                  <a:t>4</a:t>
                </a: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14:m>
                  <m:oMath xmlns:m="http://schemas.openxmlformats.org/officeDocument/2006/math">
                    <m:sSub>
                      <m:sSubPr>
                        <m:ctrlPr>
                          <a:rPr lang="en-US" altLang="zh-CN" i="1">
                            <a:latin typeface="Cambria Math" panose="02040503050406030204" charset="0"/>
                            <a:ea typeface="微软雅黑" panose="020B0503020204020204" charset="-122"/>
                            <a:cs typeface="Cambria Math" panose="02040503050406030204" charset="0"/>
                            <a:sym typeface="+mn-ea"/>
                          </a:rPr>
                        </m:ctrlPr>
                      </m:sSubPr>
                      <m:e>
                        <m:r>
                          <a:rPr lang="en-US" altLang="zh-CN" i="1">
                            <a:latin typeface="Cambria Math" panose="02040503050406030204" charset="0"/>
                            <a:ea typeface="微软雅黑" panose="020B0503020204020204" charset="-122"/>
                            <a:cs typeface="Cambria Math" panose="02040503050406030204" charset="0"/>
                            <a:sym typeface="+mn-ea"/>
                          </a:rPr>
                          <m:t>𝑝</m:t>
                        </m:r>
                      </m:e>
                      <m:sub>
                        <m:r>
                          <a:rPr lang="en-US" altLang="zh-CN" i="1">
                            <a:latin typeface="Cambria Math" panose="02040503050406030204" charset="0"/>
                            <a:ea typeface="微软雅黑" panose="020B0503020204020204" charset="-122"/>
                            <a:cs typeface="Cambria Math" panose="02040503050406030204" charset="0"/>
                            <a:sym typeface="+mn-ea"/>
                          </a:rPr>
                          <m:t>𝑠</m:t>
                        </m:r>
                      </m:sub>
                    </m:sSub>
                  </m:oMath>
                </a14:m>
                <a:r>
                  <a:rPr lang="en-US" altLang="zh-CN">
                    <a:latin typeface="微软雅黑" panose="020B0503020204020204" charset="-122"/>
                    <a:ea typeface="微软雅黑" panose="020B0503020204020204" charset="-122"/>
                    <a:sym typeface="+mn-ea"/>
                  </a:rPr>
                  <a:t>=Count(s)/Counter      </a:t>
                </a:r>
                <a:endParaRPr lang="en-US" altLang="zh-CN">
                  <a:latin typeface="微软雅黑" panose="020B0503020204020204" charset="-122"/>
                  <a:ea typeface="微软雅黑" panose="020B0503020204020204" charset="-122"/>
                  <a:sym typeface="+mn-ea"/>
                </a:endParaRPr>
              </a:p>
              <a:p>
                <a:r>
                  <a:rPr lang="en-US" altLang="zh-CN">
                    <a:sym typeface="+mn-ea"/>
                  </a:rPr>
                  <a:t>5</a:t>
                </a:r>
                <a:r>
                  <a:rPr lang="zh-CN" altLang="en-US">
                    <a:sym typeface="+mn-ea"/>
                  </a:rPr>
                  <a:t>：</a:t>
                </a:r>
                <a:r>
                  <a:rPr lang="en-US" altLang="zh-CN" b="1">
                    <a:sym typeface="+mn-ea"/>
                  </a:rPr>
                  <a:t>      if </a:t>
                </a:r>
                <a:r>
                  <a:rPr lang="en-US" altLang="zh-CN">
                    <a:sym typeface="+mn-ea"/>
                  </a:rPr>
                  <a:t>content s is in CS</a:t>
                </a:r>
                <a:r>
                  <a:rPr lang="en-US" altLang="zh-CN">
                    <a:latin typeface="微软雅黑" panose="020B0503020204020204" charset="-122"/>
                    <a:ea typeface="微软雅黑" panose="020B0503020204020204" charset="-122"/>
                    <a:sym typeface="+mn-ea"/>
                  </a:rPr>
                  <a:t> </a:t>
                </a:r>
                <a:r>
                  <a:rPr lang="en-US" altLang="zh-CN" b="1">
                    <a:latin typeface="微软雅黑" panose="020B0503020204020204" charset="-122"/>
                    <a:ea typeface="微软雅黑" panose="020B0503020204020204" charset="-122"/>
                    <a:sym typeface="+mn-ea"/>
                  </a:rPr>
                  <a:t>then:</a:t>
                </a:r>
                <a:endParaRPr lang="en-US" altLang="zh-CN" b="1">
                  <a:sym typeface="+mn-ea"/>
                </a:endParaRPr>
              </a:p>
              <a:p>
                <a:r>
                  <a:rPr lang="en-US" altLang="zh-CN">
                    <a:latin typeface="微软雅黑" panose="020B0503020204020204" charset="-122"/>
                    <a:ea typeface="微软雅黑" panose="020B0503020204020204" charset="-122"/>
                    <a:sym typeface="+mn-ea"/>
                  </a:rPr>
                  <a:t>6</a:t>
                </a:r>
                <a:r>
                  <a:rPr lang="zh-CN" altLang="en-US">
                    <a:latin typeface="微软雅黑" panose="020B0503020204020204" charset="-122"/>
                    <a:ea typeface="微软雅黑" panose="020B0503020204020204" charset="-122"/>
                    <a:sym typeface="+mn-ea"/>
                  </a:rPr>
                  <a:t>：</a:t>
                </a:r>
                <a:r>
                  <a:rPr lang="en-US" altLang="zh-CN">
                    <a:latin typeface="微软雅黑" panose="020B0503020204020204" charset="-122"/>
                    <a:ea typeface="微软雅黑" panose="020B0503020204020204" charset="-122"/>
                    <a:sym typeface="+mn-ea"/>
                  </a:rPr>
                  <a:t>          </a:t>
                </a:r>
                <a:r>
                  <a:rPr lang="en-US" altLang="zh-CN">
                    <a:sym typeface="+mn-ea"/>
                  </a:rPr>
                  <a:t> </a:t>
                </a:r>
                <a:r>
                  <a:rPr lang="en-US" altLang="zh-CN">
                    <a:latin typeface="微软雅黑" panose="020B0503020204020204" charset="-122"/>
                    <a:ea typeface="微软雅黑" panose="020B0503020204020204" charset="-122"/>
                    <a:cs typeface="Cambria Math" panose="02040503050406030204" charset="0"/>
                    <a:sym typeface="+mn-ea"/>
                  </a:rPr>
                  <a:t>perform the corresponsding action </a:t>
                </a:r>
                <a14:m>
                  <m:oMath xmlns:m="http://schemas.openxmlformats.org/officeDocument/2006/math">
                    <m:r>
                      <a:rPr lang="en-US" altLang="zh-CN" i="1">
                        <a:latin typeface="Cambria Math" panose="02040503050406030204" charset="0"/>
                        <a:ea typeface="微软雅黑" panose="020B0503020204020204" charset="-122"/>
                        <a:cs typeface="Cambria Math" panose="02040503050406030204" charset="0"/>
                        <a:sym typeface="+mn-ea"/>
                      </a:rPr>
                      <m:t>𝑎</m:t>
                    </m:r>
                  </m:oMath>
                </a14:m>
                <a:endParaRPr lang="en-US" altLang="zh-CN">
                  <a:latin typeface="微软雅黑" panose="020B0503020204020204" charset="-122"/>
                  <a:ea typeface="微软雅黑" panose="020B0503020204020204" charset="-122"/>
                  <a:sym typeface="+mn-ea"/>
                </a:endParaRPr>
              </a:p>
              <a:p>
                <a:r>
                  <a:rPr lang="en-US" altLang="zh-CN">
                    <a:latin typeface="微软雅黑" panose="020B0503020204020204" charset="-122"/>
                    <a:ea typeface="微软雅黑" panose="020B0503020204020204" charset="-122"/>
                    <a:cs typeface="Cambria Math" panose="02040503050406030204" charset="0"/>
                  </a:rPr>
                  <a:t>7</a:t>
                </a:r>
                <a:r>
                  <a:rPr lang="zh-CN" altLang="en-US">
                    <a:latin typeface="微软雅黑" panose="020B0503020204020204" charset="-122"/>
                    <a:ea typeface="微软雅黑" panose="020B0503020204020204" charset="-122"/>
                    <a:cs typeface="Cambria Math" panose="02040503050406030204" charset="0"/>
                  </a:rPr>
                  <a:t>：</a:t>
                </a:r>
                <a:r>
                  <a:rPr lang="en-US" altLang="zh-CN">
                    <a:latin typeface="微软雅黑" panose="020B0503020204020204" charset="-122"/>
                    <a:ea typeface="微软雅黑" panose="020B0503020204020204" charset="-122"/>
                    <a:cs typeface="Cambria Math" panose="02040503050406030204" charset="0"/>
                  </a:rPr>
                  <a:t>      </a:t>
                </a:r>
                <a:r>
                  <a:rPr lang="en-US" altLang="zh-CN" b="1">
                    <a:sym typeface="+mn-ea"/>
                  </a:rPr>
                  <a:t>else:</a:t>
                </a:r>
                <a:r>
                  <a:rPr lang="en-US" altLang="zh-CN">
                    <a:latin typeface="微软雅黑" panose="020B0503020204020204" charset="-122"/>
                    <a:ea typeface="微软雅黑" panose="020B0503020204020204" charset="-122"/>
                    <a:cs typeface="Cambria Math" panose="02040503050406030204" charset="0"/>
                  </a:rPr>
                  <a:t>          </a:t>
                </a:r>
                <a:endParaRPr lang="en-US" altLang="zh-CN" i="1">
                  <a:latin typeface="Cambria Math" panose="02040503050406030204" charset="0"/>
                  <a:cs typeface="Cambria Math" panose="02040503050406030204" charset="0"/>
                </a:endParaRPr>
              </a:p>
              <a:p>
                <a:r>
                  <a:rPr lang="en-US" altLang="zh-CN">
                    <a:latin typeface="微软雅黑" panose="020B0503020204020204" charset="-122"/>
                    <a:ea typeface="微软雅黑" panose="020B0503020204020204" charset="-122"/>
                    <a:cs typeface="微软雅黑" panose="020B0503020204020204" charset="-122"/>
                  </a:rPr>
                  <a:t>8</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Cambria Math" panose="02040503050406030204" charset="0"/>
                    <a:cs typeface="Cambria Math" panose="02040503050406030204" charset="0"/>
                  </a:rPr>
                  <a:t>          </a:t>
                </a:r>
                <a:r>
                  <a:rPr lang="en-US" altLang="zh-CN" b="1">
                    <a:latin typeface="微软雅黑" panose="020B0503020204020204" charset="-122"/>
                    <a:ea typeface="微软雅黑" panose="020B0503020204020204" charset="-122"/>
                    <a:cs typeface="Cambria Math" panose="02040503050406030204" charset="0"/>
                  </a:rPr>
                  <a:t> </a:t>
                </a:r>
                <a:r>
                  <a:rPr lang="en-US" altLang="zh-CN">
                    <a:latin typeface="Cambria Math" panose="02040503050406030204" charset="0"/>
                    <a:cs typeface="Cambria Math" panose="02040503050406030204" charset="0"/>
                  </a:rPr>
                  <a:t>   </a:t>
                </a:r>
                <a:r>
                  <a:rPr lang="en-US" altLang="zh-CN" b="1">
                    <a:sym typeface="+mn-ea"/>
                  </a:rPr>
                  <a:t>Sarsa()</a:t>
                </a:r>
                <a:endParaRPr lang="en-US" altLang="zh-CN" b="1">
                  <a:sym typeface="+mn-ea"/>
                </a:endParaRPr>
              </a:p>
              <a:p>
                <a:r>
                  <a:rPr lang="en-US" altLang="zh-CN"/>
                  <a:t>9</a:t>
                </a:r>
                <a:r>
                  <a:rPr lang="zh-CN" altLang="en-US"/>
                  <a:t>：</a:t>
                </a:r>
                <a:r>
                  <a:rPr lang="en-US" altLang="zh-CN"/>
                  <a:t>           </a:t>
                </a:r>
                <a:r>
                  <a:rPr lang="en-US" altLang="zh-CN">
                    <a:latin typeface="微软雅黑" panose="020B0503020204020204" charset="-122"/>
                    <a:ea typeface="微软雅黑" panose="020B0503020204020204" charset="-122"/>
                    <a:cs typeface="Cambria Math" panose="02040503050406030204" charset="0"/>
                    <a:sym typeface="+mn-ea"/>
                  </a:rPr>
                  <a:t>perform the corresponsding action </a:t>
                </a:r>
                <a14:m>
                  <m:oMath xmlns:m="http://schemas.openxmlformats.org/officeDocument/2006/math">
                    <m:r>
                      <a:rPr lang="en-US" altLang="zh-CN" i="1">
                        <a:latin typeface="Cambria Math" panose="02040503050406030204" charset="0"/>
                        <a:ea typeface="微软雅黑" panose="020B0503020204020204" charset="-122"/>
                        <a:cs typeface="Cambria Math" panose="02040503050406030204" charset="0"/>
                        <a:sym typeface="+mn-ea"/>
                      </a:rPr>
                      <m:t>𝑎</m:t>
                    </m:r>
                  </m:oMath>
                </a14:m>
                <a:r>
                  <a:rPr lang="en-US" altLang="zh-CN"/>
                  <a:t>   </a:t>
                </a:r>
                <a:endParaRPr lang="en-US" altLang="zh-CN"/>
              </a:p>
              <a:p>
                <a:r>
                  <a:rPr lang="en-US" altLang="zh-CN"/>
                  <a:t>10</a:t>
                </a:r>
                <a:r>
                  <a:rPr lang="zh-CN" altLang="en-US"/>
                  <a:t>：</a:t>
                </a:r>
                <a:r>
                  <a:rPr lang="en-US" altLang="zh-CN"/>
                  <a:t>         </a:t>
                </a:r>
                <a:r>
                  <a:rPr lang="en-US" altLang="zh-CN" b="1"/>
                  <a:t>if</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𝑠</m:t>
                        </m:r>
                      </m:sub>
                    </m:sSub>
                  </m:oMath>
                </a14:m>
                <a:r>
                  <a:rPr lang="en-US" altLang="zh-CN" i="1">
                    <a:latin typeface="Arial" panose="020B0604020202020204" pitchFamily="34" charset="0"/>
                    <a:cs typeface="Arial" panose="020B0604020202020204" pitchFamily="3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𝑝</m:t>
                        </m:r>
                      </m:e>
                      <m:sub>
                        <m:r>
                          <a:rPr lang="en-US" altLang="zh-CN" i="1">
                            <a:latin typeface="Cambria Math" panose="02040503050406030204" charset="0"/>
                            <a:cs typeface="Cambria Math" panose="02040503050406030204" charset="0"/>
                          </a:rPr>
                          <m:t>𝑚</m:t>
                        </m:r>
                      </m:sub>
                    </m:sSub>
                  </m:oMath>
                </a14:m>
                <a:r>
                  <a:rPr lang="en-US" altLang="zh-CN"/>
                  <a:t> </a:t>
                </a:r>
                <a:r>
                  <a:rPr lang="en-US" altLang="zh-CN" b="1"/>
                  <a:t>then:</a:t>
                </a:r>
                <a:endParaRPr lang="en-US" altLang="zh-CN"/>
              </a:p>
              <a:p>
                <a:r>
                  <a:rPr lang="en-US" altLang="zh-CN"/>
                  <a:t>11</a:t>
                </a:r>
                <a:r>
                  <a:rPr lang="zh-CN" altLang="en-US"/>
                  <a:t>：</a:t>
                </a:r>
                <a:r>
                  <a:rPr lang="en-US" altLang="zh-CN"/>
                  <a:t>               </a:t>
                </a:r>
                <a:r>
                  <a:rPr lang="en-US" altLang="zh-CN" b="1"/>
                  <a:t>Add </a:t>
                </a:r>
                <a:r>
                  <a:rPr lang="en-US" altLang="zh-CN"/>
                  <a:t>(s,</a:t>
                </a:r>
                <a14:m>
                  <m:oMath xmlns:m="http://schemas.openxmlformats.org/officeDocument/2006/math">
                    <m:r>
                      <a:rPr lang="en-US" altLang="zh-CN" i="1">
                        <a:latin typeface="Cambria Math" panose="02040503050406030204" charset="0"/>
                        <a:ea typeface="微软雅黑" panose="020B0503020204020204" charset="-122"/>
                        <a:cs typeface="Cambria Math" panose="02040503050406030204" charset="0"/>
                        <a:sym typeface="+mn-ea"/>
                      </a:rPr>
                      <m:t>𝑎</m:t>
                    </m:r>
                  </m:oMath>
                </a14:m>
                <a:r>
                  <a:rPr lang="en-US" altLang="zh-CN"/>
                  <a:t>) into CS</a:t>
                </a:r>
                <a:endParaRPr lang="en-US" altLang="zh-CN"/>
              </a:p>
              <a:p>
                <a:r>
                  <a:rPr lang="en-US" altLang="zh-CN"/>
                  <a:t>12</a:t>
                </a:r>
                <a:r>
                  <a:rPr lang="zh-CN" altLang="en-US"/>
                  <a:t>：</a:t>
                </a:r>
                <a:r>
                  <a:rPr lang="en-US" altLang="zh-CN"/>
                  <a:t>         </a:t>
                </a:r>
                <a:r>
                  <a:rPr lang="en-US" altLang="zh-CN" b="1"/>
                  <a:t>end if</a:t>
                </a:r>
                <a:r>
                  <a:rPr lang="en-US" altLang="zh-CN"/>
                  <a:t>      </a:t>
                </a:r>
                <a:endParaRPr lang="en-US" altLang="zh-CN"/>
              </a:p>
              <a:p>
                <a:r>
                  <a:rPr lang="en-US" altLang="zh-CN"/>
                  <a:t>13</a:t>
                </a:r>
                <a:r>
                  <a:rPr lang="zh-CN" altLang="en-US"/>
                  <a:t>：</a:t>
                </a:r>
                <a:r>
                  <a:rPr lang="en-US" altLang="zh-CN"/>
                  <a:t>     </a:t>
                </a:r>
                <a:r>
                  <a:rPr lang="en-US" altLang="zh-CN" b="1"/>
                  <a:t>end if </a:t>
                </a:r>
                <a:r>
                  <a:rPr lang="en-US" altLang="zh-CN"/>
                  <a:t>    </a:t>
                </a:r>
                <a:endParaRPr lang="en-US" altLang="zh-CN" b="1"/>
              </a:p>
              <a:p>
                <a:r>
                  <a:rPr lang="en-US" altLang="zh-CN">
                    <a:latin typeface="微软雅黑" panose="020B0503020204020204" charset="-122"/>
                    <a:ea typeface="微软雅黑" panose="020B0503020204020204" charset="-122"/>
                    <a:cs typeface="微软雅黑" panose="020B0503020204020204" charset="-122"/>
                  </a:rPr>
                  <a:t>14</a:t>
                </a:r>
                <a:r>
                  <a:rPr lang="zh-CN" altLang="en-US">
                    <a:latin typeface="微软雅黑" panose="020B0503020204020204" charset="-122"/>
                    <a:ea typeface="微软雅黑" panose="020B0503020204020204" charset="-122"/>
                    <a:cs typeface="微软雅黑" panose="020B0503020204020204" charset="-122"/>
                  </a:rPr>
                  <a:t>：</a:t>
                </a:r>
                <a:r>
                  <a:rPr lang="en-US" altLang="zh-CN" b="1"/>
                  <a:t>     if </a:t>
                </a:r>
                <a:r>
                  <a:rPr lang="en-US" altLang="zh-CN"/>
                  <a:t>Counter&gt;N </a:t>
                </a:r>
                <a:r>
                  <a:rPr lang="en-US" altLang="zh-CN" b="1"/>
                  <a:t>then:</a:t>
                </a:r>
                <a:endParaRPr lang="en-US" altLang="zh-CN" b="1"/>
              </a:p>
              <a:p>
                <a:r>
                  <a:rPr lang="en-US" altLang="zh-CN"/>
                  <a:t>15: </a:t>
                </a:r>
                <a:r>
                  <a:rPr lang="en-US" altLang="zh-CN" b="1"/>
                  <a:t>           </a:t>
                </a:r>
                <a:r>
                  <a:rPr lang="en-US" altLang="zh-CN"/>
                  <a:t>Counter=Count(s)=0</a:t>
                </a:r>
                <a:r>
                  <a:rPr lang="en-US" altLang="zh-CN" b="1"/>
                  <a:t> </a:t>
                </a:r>
                <a:endParaRPr lang="en-US" altLang="zh-CN" b="1"/>
              </a:p>
              <a:p>
                <a:r>
                  <a:rPr lang="en-US" altLang="zh-CN"/>
                  <a:t>16:       </a:t>
                </a:r>
                <a:r>
                  <a:rPr lang="en-US" altLang="zh-CN" b="1"/>
                  <a:t>end if</a:t>
                </a:r>
                <a:endParaRPr lang="en-US" altLang="zh-CN"/>
              </a:p>
              <a:p>
                <a:endParaRPr lang="en-US" altLang="zh-CN"/>
              </a:p>
            </p:txBody>
          </p:sp>
        </mc:Choice>
        <mc:Fallback>
          <p:sp>
            <p:nvSpPr>
              <p:cNvPr id="9" name="文本框 8"/>
              <p:cNvSpPr txBox="1">
                <a:spLocks noRot="1" noChangeAspect="1" noMove="1" noResize="1" noEditPoints="1" noAdjustHandles="1" noChangeArrowheads="1" noChangeShapeType="1" noTextEdit="1"/>
              </p:cNvSpPr>
              <p:nvPr/>
            </p:nvSpPr>
            <p:spPr>
              <a:xfrm>
                <a:off x="266065" y="1330325"/>
                <a:ext cx="7375525" cy="3753485"/>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15" name="直接连接符 14"/>
          <p:cNvCxnSpPr/>
          <p:nvPr/>
        </p:nvCxnSpPr>
        <p:spPr>
          <a:xfrm flipV="1">
            <a:off x="217805" y="791845"/>
            <a:ext cx="7980680" cy="1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17805" y="1280160"/>
            <a:ext cx="7980680" cy="1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17805" y="4921250"/>
            <a:ext cx="7980680" cy="1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调度策略</a:t>
            </a:r>
            <a:endParaRPr lang="zh-CN" altLang="en-US" sz="36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588010" y="946785"/>
            <a:ext cx="8088630" cy="583565"/>
          </a:xfrm>
          <a:prstGeom prst="rect">
            <a:avLst/>
          </a:prstGeom>
          <a:noFill/>
        </p:spPr>
        <p:txBody>
          <a:bodyPr wrap="square" rtlCol="0">
            <a:spAutoFit/>
          </a:bodyPr>
          <a:p>
            <a:pPr marL="285750" indent="-285750">
              <a:buFont typeface="Wingdings" panose="05000000000000000000" charset="0"/>
              <a:buChar char="Ø"/>
            </a:pPr>
            <a:r>
              <a:rPr lang="zh-CN" altLang="en-US" sz="1600"/>
              <a:t>利用强化学习中的</a:t>
            </a:r>
            <a:r>
              <a:rPr lang="en-US" altLang="zh-CN" sz="1600"/>
              <a:t>SARSA</a:t>
            </a:r>
            <a:r>
              <a:rPr lang="zh-CN" altLang="en-US" sz="1600"/>
              <a:t>算法，来学习情景感知权重的状态转移概率以及根据相应的车辆状态来控制车辆的动作价值。</a:t>
            </a:r>
            <a:endParaRPr lang="en-US" altLang="zh-CN" sz="1600"/>
          </a:p>
        </p:txBody>
      </p:sp>
      <p:pic>
        <p:nvPicPr>
          <p:cNvPr id="4" name="图片 3"/>
          <p:cNvPicPr>
            <a:picLocks noChangeAspect="1"/>
          </p:cNvPicPr>
          <p:nvPr>
            <p:custDataLst>
              <p:tags r:id="rId1"/>
            </p:custDataLst>
          </p:nvPr>
        </p:nvPicPr>
        <p:blipFill>
          <a:blip r:embed="rId2"/>
          <a:stretch>
            <a:fillRect/>
          </a:stretch>
        </p:blipFill>
        <p:spPr>
          <a:xfrm>
            <a:off x="471170" y="1638935"/>
            <a:ext cx="1217930" cy="2194560"/>
          </a:xfrm>
          <a:prstGeom prst="rect">
            <a:avLst/>
          </a:prstGeom>
        </p:spPr>
      </p:pic>
      <p:sp>
        <p:nvSpPr>
          <p:cNvPr id="7" name="文本框 6"/>
          <p:cNvSpPr txBox="1"/>
          <p:nvPr/>
        </p:nvSpPr>
        <p:spPr>
          <a:xfrm>
            <a:off x="2005965" y="1723390"/>
            <a:ext cx="6412230" cy="521970"/>
          </a:xfrm>
          <a:prstGeom prst="rect">
            <a:avLst/>
          </a:prstGeom>
          <a:noFill/>
        </p:spPr>
        <p:txBody>
          <a:bodyPr wrap="square" rtlCol="0">
            <a:spAutoFit/>
          </a:bodyPr>
          <a:p>
            <a:r>
              <a:rPr lang="zh-CN" altLang="en-US"/>
              <a:t>主要步骤：先基于当前状态S，使用ϵ−贪婪法按一定概率选择动作A，然后得到奖励R，并更新进入新状态S′，基于状态S′，使用ϵ−贪婪法选择A′，更新</a:t>
            </a:r>
            <a:r>
              <a:rPr lang="en-US" altLang="zh-CN"/>
              <a:t>Q</a:t>
            </a:r>
            <a:r>
              <a:rPr lang="zh-CN" altLang="en-US"/>
              <a:t>表。</a:t>
            </a: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2702560" y="2373630"/>
                <a:ext cx="4172585" cy="306705"/>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微软雅黑" panose="020B0503020204020204" charset="-122"/>
                          <a:cs typeface="Cambria Math" panose="02040503050406030204" charset="0"/>
                          <a:sym typeface="+mn-ea"/>
                        </a:rPr>
                        <m:t>𝑄</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𝑆</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𝐴</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𝑄</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𝑆</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𝐴</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𝛼</m:t>
                      </m:r>
                      <m:r>
                        <a:rPr lang="en-US" altLang="zh-CN" i="1">
                          <a:latin typeface="Cambria Math" panose="02040503050406030204" charset="0"/>
                          <a:ea typeface="微软雅黑" panose="020B0503020204020204" charset="-122"/>
                          <a:cs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𝛾</m:t>
                      </m:r>
                      <m:r>
                        <a:rPr lang="en-US" altLang="zh-CN" i="1">
                          <a:latin typeface="Cambria Math" panose="02040503050406030204" charset="0"/>
                          <a:ea typeface="微软雅黑" panose="020B0503020204020204" charset="-122"/>
                          <a:cs typeface="Cambria Math" panose="02040503050406030204" charset="0"/>
                          <a:sym typeface="+mn-ea"/>
                        </a:rPr>
                        <m:t>𝑄</m:t>
                      </m:r>
                      <m:r>
                        <a:rPr lang="en-US" altLang="zh-CN" i="1">
                          <a:latin typeface="Cambria Math" panose="02040503050406030204" charset="0"/>
                          <a:ea typeface="微软雅黑" panose="020B0503020204020204" charset="-122"/>
                          <a:cs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𝑆</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ea typeface="微软雅黑" panose="020B0503020204020204" charset="-122"/>
                          <a:cs typeface="Cambria Math" panose="02040503050406030204" charset="0"/>
                          <a:sym typeface="+mn-ea"/>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𝐴</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𝑄</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𝑆</m:t>
                      </m:r>
                      <m:r>
                        <a:rPr lang="en-US" altLang="zh-CN" i="1">
                          <a:latin typeface="Cambria Math" panose="02040503050406030204" charset="0"/>
                          <a:ea typeface="微软雅黑" panose="020B0503020204020204" charset="-122"/>
                          <a:cs typeface="Cambria Math" panose="02040503050406030204" charset="0"/>
                          <a:sym typeface="+mn-ea"/>
                        </a:rPr>
                        <m:t>,</m:t>
                      </m:r>
                      <m:r>
                        <a:rPr lang="en-US" altLang="zh-CN" i="1">
                          <a:latin typeface="Cambria Math" panose="02040503050406030204" charset="0"/>
                          <a:ea typeface="微软雅黑" panose="020B0503020204020204" charset="-122"/>
                          <a:cs typeface="Cambria Math" panose="02040503050406030204" charset="0"/>
                          <a:sym typeface="+mn-ea"/>
                        </a:rPr>
                        <m:t>𝐴</m:t>
                      </m:r>
                      <m:r>
                        <a:rPr lang="en-US" altLang="zh-CN" i="1">
                          <a:latin typeface="Cambria Math" panose="02040503050406030204" charset="0"/>
                          <a:ea typeface="微软雅黑" panose="020B0503020204020204" charset="-122"/>
                          <a:cs typeface="Cambria Math" panose="02040503050406030204" charset="0"/>
                          <a:sym typeface="+mn-ea"/>
                        </a:rPr>
                        <m:t>)]</m:t>
                      </m:r>
                    </m:oMath>
                  </m:oMathPara>
                </a14:m>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2702560" y="2373630"/>
                <a:ext cx="4172585" cy="306705"/>
              </a:xfrm>
              <a:prstGeom prst="rect">
                <a:avLst/>
              </a:prstGeom>
              <a:blipFill rotWithShape="1">
                <a:blip r:embed="rId3"/>
                <a:stretch>
                  <a:fillRect/>
                </a:stretch>
              </a:blipFill>
            </p:spPr>
            <p:txBody>
              <a:bodyPr/>
              <a:lstStyle/>
              <a:p>
                <a:r>
                  <a:rPr lang="zh-CN" altLang="en-US">
                    <a:noFill/>
                  </a:rPr>
                  <a:t> </a:t>
                </a:r>
              </a:p>
            </p:txBody>
          </p:sp>
        </mc:Fallback>
      </mc:AlternateContent>
      <p:sp>
        <p:nvSpPr>
          <p:cNvPr id="9" name="左大括号 8"/>
          <p:cNvSpPr/>
          <p:nvPr/>
        </p:nvSpPr>
        <p:spPr>
          <a:xfrm rot="16200000">
            <a:off x="5180330" y="2063115"/>
            <a:ext cx="76200" cy="144716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a:p>
        </p:txBody>
      </p:sp>
      <p:sp>
        <p:nvSpPr>
          <p:cNvPr id="10" name="文本框 9"/>
          <p:cNvSpPr txBox="1"/>
          <p:nvPr/>
        </p:nvSpPr>
        <p:spPr>
          <a:xfrm>
            <a:off x="4947285" y="2893695"/>
            <a:ext cx="723265" cy="245110"/>
          </a:xfrm>
          <a:prstGeom prst="rect">
            <a:avLst/>
          </a:prstGeom>
          <a:noFill/>
        </p:spPr>
        <p:txBody>
          <a:bodyPr wrap="square" rtlCol="0">
            <a:spAutoFit/>
          </a:bodyPr>
          <a:p>
            <a:r>
              <a:rPr lang="zh-CN" altLang="en-US" sz="1000">
                <a:solidFill>
                  <a:srgbClr val="FF0000"/>
                </a:solidFill>
              </a:rPr>
              <a:t>目标值</a:t>
            </a:r>
            <a:endParaRPr lang="zh-CN" altLang="en-US" sz="1000">
              <a:solidFill>
                <a:srgbClr val="FF0000"/>
              </a:solidFill>
            </a:endParaRPr>
          </a:p>
        </p:txBody>
      </p:sp>
      <p:sp>
        <p:nvSpPr>
          <p:cNvPr id="11" name="文本框 10"/>
          <p:cNvSpPr txBox="1"/>
          <p:nvPr/>
        </p:nvSpPr>
        <p:spPr>
          <a:xfrm>
            <a:off x="6260465" y="2893695"/>
            <a:ext cx="723265" cy="245110"/>
          </a:xfrm>
          <a:prstGeom prst="rect">
            <a:avLst/>
          </a:prstGeom>
          <a:noFill/>
        </p:spPr>
        <p:txBody>
          <a:bodyPr wrap="square" rtlCol="0">
            <a:spAutoFit/>
          </a:bodyPr>
          <a:p>
            <a:r>
              <a:rPr lang="zh-CN" altLang="en-US" sz="1000">
                <a:solidFill>
                  <a:srgbClr val="FF0000"/>
                </a:solidFill>
              </a:rPr>
              <a:t>当前值</a:t>
            </a:r>
            <a:endParaRPr lang="zh-CN" altLang="en-US" sz="1000">
              <a:solidFill>
                <a:srgbClr val="FF0000"/>
              </a:solidFill>
            </a:endParaRPr>
          </a:p>
        </p:txBody>
      </p:sp>
      <p:sp>
        <p:nvSpPr>
          <p:cNvPr id="12" name="左大括号 11"/>
          <p:cNvSpPr/>
          <p:nvPr/>
        </p:nvSpPr>
        <p:spPr>
          <a:xfrm rot="16200000">
            <a:off x="5863590" y="2521585"/>
            <a:ext cx="76200" cy="144716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a:p>
        </p:txBody>
      </p:sp>
      <p:sp>
        <p:nvSpPr>
          <p:cNvPr id="13" name="文本框 12"/>
          <p:cNvSpPr txBox="1"/>
          <p:nvPr/>
        </p:nvSpPr>
        <p:spPr>
          <a:xfrm>
            <a:off x="5617210" y="3352165"/>
            <a:ext cx="568960" cy="245110"/>
          </a:xfrm>
          <a:prstGeom prst="rect">
            <a:avLst/>
          </a:prstGeom>
          <a:noFill/>
        </p:spPr>
        <p:txBody>
          <a:bodyPr wrap="square" rtlCol="0">
            <a:spAutoFit/>
          </a:bodyPr>
          <a:p>
            <a:r>
              <a:rPr lang="zh-CN" altLang="en-US" sz="1000">
                <a:solidFill>
                  <a:srgbClr val="FF0000"/>
                </a:solidFill>
              </a:rPr>
              <a:t>软更新</a:t>
            </a:r>
            <a:endParaRPr lang="zh-CN" altLang="en-US" sz="1000">
              <a:solidFill>
                <a:srgbClr val="FF0000"/>
              </a:solidFill>
            </a:endParaRPr>
          </a:p>
        </p:txBody>
      </p:sp>
      <p:cxnSp>
        <p:nvCxnSpPr>
          <p:cNvPr id="14" name="直接箭头连接符 13"/>
          <p:cNvCxnSpPr/>
          <p:nvPr/>
        </p:nvCxnSpPr>
        <p:spPr>
          <a:xfrm>
            <a:off x="4371340" y="2641600"/>
            <a:ext cx="0" cy="612775"/>
          </a:xfrm>
          <a:prstGeom prst="straightConnector1">
            <a:avLst/>
          </a:prstGeom>
          <a:ln>
            <a:tailEnd type="arrow" w="med" len="med"/>
          </a:ln>
        </p:spPr>
        <p:style>
          <a:lnRef idx="1">
            <a:schemeClr val="accent2"/>
          </a:lnRef>
          <a:fillRef idx="0">
            <a:schemeClr val="accent2"/>
          </a:fillRef>
          <a:effectRef idx="0">
            <a:schemeClr val="accent2"/>
          </a:effectRef>
          <a:fontRef idx="minor">
            <a:schemeClr val="tx1"/>
          </a:fontRef>
        </p:style>
      </p:cxnSp>
      <p:sp>
        <p:nvSpPr>
          <p:cNvPr id="15" name="文本框 14"/>
          <p:cNvSpPr txBox="1"/>
          <p:nvPr/>
        </p:nvSpPr>
        <p:spPr>
          <a:xfrm>
            <a:off x="4086860" y="3283585"/>
            <a:ext cx="568960" cy="245110"/>
          </a:xfrm>
          <a:prstGeom prst="rect">
            <a:avLst/>
          </a:prstGeom>
          <a:noFill/>
        </p:spPr>
        <p:txBody>
          <a:bodyPr wrap="square" rtlCol="0">
            <a:spAutoFit/>
          </a:bodyPr>
          <a:p>
            <a:r>
              <a:rPr lang="zh-CN" altLang="en-US" sz="1000">
                <a:solidFill>
                  <a:srgbClr val="FF0000"/>
                </a:solidFill>
              </a:rPr>
              <a:t>学习率</a:t>
            </a:r>
            <a:endParaRPr lang="zh-CN" altLang="en-US" sz="1000">
              <a:solidFill>
                <a:srgbClr val="FF0000"/>
              </a:solidFill>
            </a:endParaRPr>
          </a:p>
        </p:txBody>
      </p:sp>
      <p:graphicFrame>
        <p:nvGraphicFramePr>
          <p:cNvPr id="16" name="对象 15">
            <a:hlinkClick r:id="" action="ppaction://ole?verb="/>
          </p:cNvPr>
          <p:cNvGraphicFramePr>
            <a:graphicFrameLocks noChangeAspect="1"/>
          </p:cNvGraphicFramePr>
          <p:nvPr/>
        </p:nvGraphicFramePr>
        <p:xfrm>
          <a:off x="2702560" y="3727450"/>
          <a:ext cx="1257935" cy="318770"/>
        </p:xfrm>
        <a:graphic>
          <a:graphicData uri="http://schemas.openxmlformats.org/presentationml/2006/ole">
            <mc:AlternateContent xmlns:mc="http://schemas.openxmlformats.org/markup-compatibility/2006">
              <mc:Choice xmlns:v="urn:schemas-microsoft-com:vml" Requires="v">
                <p:oleObj spid="_x0000_s3073" name="" r:id="rId4" imgW="952500" imgH="241300" progId="Equation.KSEE3">
                  <p:embed/>
                </p:oleObj>
              </mc:Choice>
              <mc:Fallback>
                <p:oleObj name="" r:id="rId4" imgW="952500" imgH="241300" progId="Equation.KSEE3">
                  <p:embed/>
                  <p:pic>
                    <p:nvPicPr>
                      <p:cNvPr id="0" name="图片 3072"/>
                      <p:cNvPicPr/>
                      <p:nvPr/>
                    </p:nvPicPr>
                    <p:blipFill>
                      <a:blip r:embed="rId5"/>
                      <a:stretch>
                        <a:fillRect/>
                      </a:stretch>
                    </p:blipFill>
                    <p:spPr>
                      <a:xfrm>
                        <a:off x="2702560" y="3727450"/>
                        <a:ext cx="1257935" cy="318770"/>
                      </a:xfrm>
                      <a:prstGeom prst="rect">
                        <a:avLst/>
                      </a:prstGeom>
                    </p:spPr>
                  </p:pic>
                </p:oleObj>
              </mc:Fallback>
            </mc:AlternateContent>
          </a:graphicData>
        </a:graphic>
      </p:graphicFrame>
      <p:sp>
        <p:nvSpPr>
          <p:cNvPr id="17" name="文本框 16"/>
          <p:cNvSpPr txBox="1"/>
          <p:nvPr/>
        </p:nvSpPr>
        <p:spPr>
          <a:xfrm>
            <a:off x="1932940" y="3739515"/>
            <a:ext cx="1198880" cy="306705"/>
          </a:xfrm>
          <a:prstGeom prst="rect">
            <a:avLst/>
          </a:prstGeom>
          <a:noFill/>
        </p:spPr>
        <p:txBody>
          <a:bodyPr wrap="square" rtlCol="0">
            <a:spAutoFit/>
          </a:bodyPr>
          <a:p>
            <a:r>
              <a:rPr lang="zh-CN" altLang="en-US"/>
              <a:t>五元组：</a:t>
            </a:r>
            <a:endParaRPr lang="zh-CN" altLang="en-US"/>
          </a:p>
        </p:txBody>
      </p:sp>
      <p:graphicFrame>
        <p:nvGraphicFramePr>
          <p:cNvPr id="18" name="对象 17">
            <a:hlinkClick r:id="" action="ppaction://ole?verb="/>
          </p:cNvPr>
          <p:cNvGraphicFramePr>
            <a:graphicFrameLocks noChangeAspect="1"/>
          </p:cNvGraphicFramePr>
          <p:nvPr/>
        </p:nvGraphicFramePr>
        <p:xfrm>
          <a:off x="2545080" y="4184968"/>
          <a:ext cx="990600" cy="309245"/>
        </p:xfrm>
        <a:graphic>
          <a:graphicData uri="http://schemas.openxmlformats.org/presentationml/2006/ole">
            <mc:AlternateContent xmlns:mc="http://schemas.openxmlformats.org/markup-compatibility/2006">
              <mc:Choice xmlns:v="urn:schemas-microsoft-com:vml" Requires="v">
                <p:oleObj spid="_x0000_s3074" name="" r:id="rId6" imgW="736600" imgH="228600" progId="Equation.KSEE3">
                  <p:embed/>
                </p:oleObj>
              </mc:Choice>
              <mc:Fallback>
                <p:oleObj name="" r:id="rId6" imgW="736600" imgH="228600" progId="Equation.KSEE3">
                  <p:embed/>
                  <p:pic>
                    <p:nvPicPr>
                      <p:cNvPr id="0" name="图片 3073"/>
                      <p:cNvPicPr/>
                      <p:nvPr/>
                    </p:nvPicPr>
                    <p:blipFill>
                      <a:blip r:embed="rId7"/>
                      <a:stretch>
                        <a:fillRect/>
                      </a:stretch>
                    </p:blipFill>
                    <p:spPr>
                      <a:xfrm>
                        <a:off x="2545080" y="4184968"/>
                        <a:ext cx="990600" cy="30924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20" name="文本框 19"/>
              <p:cNvSpPr txBox="1"/>
              <p:nvPr/>
            </p:nvSpPr>
            <p:spPr>
              <a:xfrm>
                <a:off x="4608131" y="3739452"/>
                <a:ext cx="3270885" cy="50101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𝑛</m:t>
                          </m:r>
                        </m:sub>
                      </m:sSub>
                      <m:r>
                        <a:rPr lang="en-US" altLang="zh-CN" i="1">
                          <a:latin typeface="Cambria Math" panose="02040503050406030204" charset="0"/>
                          <a:cs typeface="Cambria Math" panose="02040503050406030204" charset="0"/>
                        </a:rPr>
                        <m:t>=</m:t>
                      </m:r>
                      <m:d>
                        <m:dPr>
                          <m:begChr m:val="{"/>
                          <m:endChr m:val=""/>
                          <m:ctrlPr>
                            <a:rPr lang="en-US" altLang="zh-CN" i="1">
                              <a:latin typeface="Cambria Math" panose="02040503050406030204" charset="0"/>
                              <a:cs typeface="Cambria Math" panose="02040503050406030204" charset="0"/>
                            </a:rPr>
                          </m:ctrlPr>
                        </m:dPr>
                        <m:e>
                          <m:eqArr>
                            <m:eqArrPr>
                              <m:ctrlPr>
                                <a:rPr lang="en-US" altLang="zh-CN" i="1">
                                  <a:latin typeface="Cambria Math" panose="02040503050406030204" charset="0"/>
                                  <a:cs typeface="Cambria Math" panose="02040503050406030204" charset="0"/>
                                </a:rPr>
                              </m:ctrlPr>
                            </m:eqArrPr>
                            <m:e>
                              <m:r>
                                <a:rPr lang="en-US" altLang="zh-CN" i="1">
                                  <a:latin typeface="Cambria Math" panose="02040503050406030204" charset="0"/>
                                  <a:cs typeface="Cambria Math" panose="02040503050406030204" charset="0"/>
                                </a:rPr>
                                <m:t>𝑄</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           &amp;</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𝜀</m:t>
                              </m:r>
                            </m:e>
                            <m:e>
                              <m:r>
                                <a:rPr lang="en-US" altLang="zh-CN" i="1">
                                  <a:latin typeface="Cambria Math" panose="02040503050406030204" charset="0"/>
                                  <a:cs typeface="Cambria Math" panose="02040503050406030204" charset="0"/>
                                </a:rPr>
                                <m:t>𝑟𝑎𝑛𝑑𝑜𝑚𝑙𝑦</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𝑠𝑒𝑙𝑒𝑐𝑡</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𝑛</m:t>
                                  </m:r>
                                </m:sub>
                              </m:sSub>
                              <m:r>
                                <a:rPr lang="en-US" altLang="zh-CN" i="1">
                                  <a:latin typeface="Cambria Math" panose="02040503050406030204" charset="0"/>
                                  <a:cs typeface="Cambria Math" panose="02040503050406030204" charset="0"/>
                                </a:rPr>
                                <m:t>𝜖</m:t>
                              </m:r>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   &amp;</m:t>
                              </m:r>
                              <m:r>
                                <a:rPr lang="en-US" altLang="zh-CN" i="1">
                                  <a:latin typeface="Cambria Math" panose="02040503050406030204" charset="0"/>
                                  <a:cs typeface="Cambria Math" panose="02040503050406030204" charset="0"/>
                                </a:rPr>
                                <m:t>𝑤</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𝜀</m:t>
                              </m:r>
                            </m:e>
                          </m:eqArr>
                        </m:e>
                      </m:d>
                    </m:oMath>
                  </m:oMathPara>
                </a14:m>
                <a:endParaRPr lang="zh-CN" altLang="en-US"/>
              </a:p>
            </p:txBody>
          </p:sp>
        </mc:Choice>
        <mc:Fallback>
          <p:sp>
            <p:nvSpPr>
              <p:cNvPr id="20" name="文本框 19"/>
              <p:cNvSpPr txBox="1">
                <a:spLocks noRot="1" noChangeAspect="1" noMove="1" noResize="1" noEditPoints="1" noAdjustHandles="1" noChangeArrowheads="1" noChangeShapeType="1" noTextEdit="1"/>
              </p:cNvSpPr>
              <p:nvPr/>
            </p:nvSpPr>
            <p:spPr>
              <a:xfrm>
                <a:off x="4608131" y="3739452"/>
                <a:ext cx="3270885" cy="501015"/>
              </a:xfrm>
              <a:prstGeom prst="rect">
                <a:avLst/>
              </a:prstGeom>
              <a:blipFill rotWithShape="1">
                <a:blip r:embed="rId8"/>
                <a:stretch>
                  <a:fillRect l="-17" t="-114" r="17" b="114"/>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调度策略</a:t>
            </a:r>
            <a:endParaRPr lang="zh-CN" altLang="en-US" sz="3600" b="1" dirty="0">
              <a:solidFill>
                <a:schemeClr val="bg1"/>
              </a:solidFill>
              <a:latin typeface="微软雅黑" panose="020B0503020204020204" charset="-122"/>
              <a:ea typeface="微软雅黑" panose="020B0503020204020204" charset="-122"/>
            </a:endParaRPr>
          </a:p>
        </p:txBody>
      </p:sp>
      <p:sp>
        <p:nvSpPr>
          <p:cNvPr id="7" name="文本框 6"/>
          <p:cNvSpPr txBox="1"/>
          <p:nvPr/>
        </p:nvSpPr>
        <p:spPr>
          <a:xfrm>
            <a:off x="321310" y="842645"/>
            <a:ext cx="4854575" cy="398780"/>
          </a:xfrm>
          <a:prstGeom prst="rect">
            <a:avLst/>
          </a:prstGeom>
          <a:noFill/>
        </p:spPr>
        <p:txBody>
          <a:bodyPr wrap="square" rtlCol="0">
            <a:spAutoFit/>
          </a:bodyPr>
          <a:p>
            <a:r>
              <a:rPr lang="zh-CN" altLang="en-US" sz="2000" b="1"/>
              <a:t>基于</a:t>
            </a:r>
            <a:r>
              <a:rPr lang="en-US" altLang="zh-CN" sz="2000" b="1"/>
              <a:t>SARSA</a:t>
            </a:r>
            <a:r>
              <a:rPr lang="zh-CN" altLang="en-US" sz="2000" b="1"/>
              <a:t>的学习算法伪代码</a:t>
            </a:r>
            <a:endParaRPr lang="zh-CN" altLang="en-US" sz="2000" b="1"/>
          </a:p>
        </p:txBody>
      </p:sp>
      <mc:AlternateContent xmlns:mc="http://schemas.openxmlformats.org/markup-compatibility/2006">
        <mc:Choice xmlns:a14="http://schemas.microsoft.com/office/drawing/2010/main" Requires="a14">
          <p:sp>
            <p:nvSpPr>
              <p:cNvPr id="9" name="文本框 8"/>
              <p:cNvSpPr txBox="1"/>
              <p:nvPr/>
            </p:nvSpPr>
            <p:spPr>
              <a:xfrm>
                <a:off x="217805" y="1280160"/>
                <a:ext cx="8612505" cy="2799715"/>
              </a:xfrm>
              <a:prstGeom prst="rect">
                <a:avLst/>
              </a:prstGeom>
              <a:noFill/>
            </p:spPr>
            <p:txBody>
              <a:bodyPr wrap="square" rtlCol="0">
                <a:spAutoFit/>
              </a:bodyPr>
              <a:p>
                <a:r>
                  <a:rPr lang="en-US" altLang="zh-CN" sz="1600"/>
                  <a:t>1</a:t>
                </a:r>
                <a:r>
                  <a:rPr lang="zh-CN" altLang="en-US" sz="1600"/>
                  <a:t>：</a:t>
                </a:r>
                <a:r>
                  <a:rPr lang="en-US" altLang="zh-CN" sz="1600">
                    <a:sym typeface="+mn-ea"/>
                  </a:rPr>
                  <a:t>Initialize Q-table arbitrarily</a:t>
                </a:r>
                <a:endParaRPr lang="en-US" altLang="zh-CN" sz="1600"/>
              </a:p>
              <a:p>
                <a:r>
                  <a:rPr lang="en-US" altLang="zh-CN" sz="1600"/>
                  <a:t>2</a:t>
                </a:r>
                <a:r>
                  <a:rPr lang="zh-CN" altLang="en-US" sz="1600"/>
                  <a:t>：</a:t>
                </a:r>
                <a:r>
                  <a:rPr lang="en-US" altLang="zh-CN" sz="1600" b="1"/>
                  <a:t>Sarsa():</a:t>
                </a:r>
                <a:endParaRPr lang="zh-CN" altLang="en-US" sz="1600"/>
              </a:p>
              <a:p>
                <a:r>
                  <a:rPr lang="en-US" altLang="zh-CN" sz="1600"/>
                  <a:t>3</a:t>
                </a:r>
                <a:r>
                  <a:rPr lang="zh-CN" altLang="en-US" sz="1600"/>
                  <a:t>：</a:t>
                </a:r>
                <a:r>
                  <a:rPr lang="en-US" altLang="zh-CN" sz="1600"/>
                  <a:t>       Choose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m:t>
                        </m:r>
                      </m:e>
                      <m:sub>
                        <m:r>
                          <a:rPr lang="en-US" altLang="zh-CN" sz="1600" i="1">
                            <a:latin typeface="Cambria Math" panose="02040503050406030204" charset="0"/>
                            <a:cs typeface="Cambria Math" panose="02040503050406030204" charset="0"/>
                          </a:rPr>
                          <m:t>𝑡</m:t>
                        </m:r>
                      </m:sub>
                    </m:sSub>
                  </m:oMath>
                </a14:m>
                <a:r>
                  <a:rPr lang="en-US" altLang="zh-CN" sz="1600">
                    <a:latin typeface="微软雅黑" panose="020B0503020204020204" charset="-122"/>
                    <a:ea typeface="微软雅黑" panose="020B0503020204020204" charset="-122"/>
                    <a:sym typeface="+mn-ea"/>
                  </a:rPr>
                  <a:t> from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𝑡</m:t>
                        </m:r>
                      </m:sub>
                    </m:sSub>
                  </m:oMath>
                </a14:m>
                <a:r>
                  <a:rPr lang="en-US" altLang="zh-CN" sz="1600">
                    <a:latin typeface="微软雅黑" panose="020B0503020204020204" charset="-122"/>
                    <a:ea typeface="微软雅黑" panose="020B0503020204020204" charset="-122"/>
                    <a:sym typeface="+mn-ea"/>
                  </a:rPr>
                  <a:t> using policy derived from Q-table</a:t>
                </a:r>
                <a:endParaRPr lang="en-US" altLang="zh-CN" sz="1600">
                  <a:latin typeface="微软雅黑" panose="020B0503020204020204" charset="-122"/>
                  <a:ea typeface="微软雅黑" panose="020B0503020204020204" charset="-122"/>
                  <a:sym typeface="+mn-ea"/>
                </a:endParaRPr>
              </a:p>
              <a:p>
                <a:r>
                  <a:rPr lang="en-US" altLang="zh-CN" sz="1600">
                    <a:latin typeface="微软雅黑" panose="020B0503020204020204" charset="-122"/>
                    <a:ea typeface="微软雅黑" panose="020B0503020204020204" charset="-122"/>
                    <a:sym typeface="+mn-ea"/>
                  </a:rPr>
                  <a:t>4</a:t>
                </a:r>
                <a:r>
                  <a:rPr lang="zh-CN" altLang="en-US" sz="1600">
                    <a:latin typeface="微软雅黑" panose="020B0503020204020204" charset="-122"/>
                    <a:ea typeface="微软雅黑" panose="020B0503020204020204" charset="-122"/>
                    <a:sym typeface="+mn-ea"/>
                  </a:rPr>
                  <a:t>：</a:t>
                </a:r>
                <a:r>
                  <a:rPr lang="en-US" altLang="zh-CN" sz="1600">
                    <a:latin typeface="微软雅黑" panose="020B0503020204020204" charset="-122"/>
                    <a:ea typeface="微软雅黑" panose="020B0503020204020204" charset="-122"/>
                    <a:sym typeface="+mn-ea"/>
                  </a:rPr>
                  <a:t>       </a:t>
                </a:r>
                <a:r>
                  <a:rPr lang="en-US" altLang="zh-CN" sz="1600" b="1">
                    <a:latin typeface="微软雅黑" panose="020B0503020204020204" charset="-122"/>
                    <a:ea typeface="微软雅黑" panose="020B0503020204020204" charset="-122"/>
                    <a:sym typeface="+mn-ea"/>
                  </a:rPr>
                  <a:t>Repeat</a:t>
                </a:r>
                <a:r>
                  <a:rPr lang="en-US" altLang="zh-CN" sz="1600">
                    <a:latin typeface="微软雅黑" panose="020B0503020204020204" charset="-122"/>
                    <a:ea typeface="微软雅黑" panose="020B0503020204020204" charset="-122"/>
                    <a:sym typeface="+mn-ea"/>
                  </a:rPr>
                  <a:t>(for each step of episode):</a:t>
                </a:r>
                <a:endParaRPr lang="en-US" altLang="zh-CN" sz="1600" b="1">
                  <a:sym typeface="+mn-ea"/>
                </a:endParaRPr>
              </a:p>
              <a:p>
                <a:r>
                  <a:rPr lang="en-US" altLang="zh-CN" sz="1600">
                    <a:sym typeface="+mn-ea"/>
                  </a:rPr>
                  <a:t>5</a:t>
                </a:r>
                <a:r>
                  <a:rPr lang="zh-CN" altLang="en-US" sz="1600">
                    <a:sym typeface="+mn-ea"/>
                  </a:rPr>
                  <a:t>：</a:t>
                </a:r>
                <a:r>
                  <a:rPr lang="en-US" altLang="zh-CN" sz="1600" b="1">
                    <a:sym typeface="+mn-ea"/>
                  </a:rPr>
                  <a:t>            </a:t>
                </a:r>
                <a:r>
                  <a:rPr lang="en-US" altLang="zh-CN" sz="1600">
                    <a:latin typeface="微软雅黑" panose="020B0503020204020204" charset="-122"/>
                    <a:ea typeface="微软雅黑" panose="020B0503020204020204" charset="-122"/>
                    <a:sym typeface="+mn-ea"/>
                  </a:rPr>
                  <a:t>Take action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m:t>
                        </m:r>
                      </m:e>
                      <m:sub>
                        <m:r>
                          <a:rPr lang="en-US" altLang="zh-CN" sz="1600" i="1">
                            <a:latin typeface="Cambria Math" panose="02040503050406030204" charset="0"/>
                            <a:cs typeface="Cambria Math" panose="02040503050406030204" charset="0"/>
                          </a:rPr>
                          <m:t>𝑡</m:t>
                        </m:r>
                      </m:sub>
                    </m:sSub>
                  </m:oMath>
                </a14:m>
                <a:r>
                  <a:rPr lang="en-US" altLang="zh-CN" sz="1600" i="1">
                    <a:latin typeface="Cambria Math" panose="02040503050406030204" charset="0"/>
                    <a:cs typeface="Cambria Math" panose="02040503050406030204" charset="0"/>
                  </a:rPr>
                  <a:t> </a:t>
                </a:r>
                <a:r>
                  <a:rPr lang="en-US" altLang="zh-CN" sz="1600" b="1">
                    <a:sym typeface="+mn-ea"/>
                  </a:rPr>
                  <a:t>,</a:t>
                </a:r>
                <a:r>
                  <a:rPr lang="en-US" altLang="zh-CN" sz="1600">
                    <a:sym typeface="+mn-ea"/>
                  </a:rPr>
                  <a:t> observe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𝑟</m:t>
                        </m:r>
                      </m:e>
                      <m:sub>
                        <m:r>
                          <a:rPr lang="en-US" altLang="zh-CN" sz="1600" i="1">
                            <a:latin typeface="Cambria Math" panose="02040503050406030204" charset="0"/>
                            <a:cs typeface="Cambria Math" panose="02040503050406030204" charset="0"/>
                          </a:rPr>
                          <m:t>𝑡</m:t>
                        </m:r>
                      </m:sub>
                    </m:sSub>
                  </m:oMath>
                </a14:m>
                <a:r>
                  <a:rPr lang="en-US" altLang="zh-CN" sz="1600" i="1">
                    <a:latin typeface="Cambria Math" panose="02040503050406030204" charset="0"/>
                    <a:cs typeface="Cambria Math" panose="02040503050406030204" charset="0"/>
                  </a:rPr>
                  <a:t> </a:t>
                </a:r>
                <a:r>
                  <a:rPr lang="en-US" altLang="zh-CN" sz="1600">
                    <a:latin typeface="微软雅黑" panose="020B0503020204020204" charset="-122"/>
                    <a:ea typeface="微软雅黑" panose="020B0503020204020204" charset="-122"/>
                    <a:cs typeface="Cambria Math" panose="02040503050406030204" charset="0"/>
                  </a:rPr>
                  <a:t>,</a:t>
                </a:r>
                <a:r>
                  <a:rPr lang="en-US" altLang="zh-CN" sz="1600" i="1">
                    <a:latin typeface="Cambria Math" panose="02040503050406030204" charset="0"/>
                    <a:cs typeface="Cambria Math" panose="02040503050406030204" charset="0"/>
                  </a:rPr>
                  <a:t>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r>
                  <a:rPr lang="en-US" altLang="zh-CN" sz="1600" i="1">
                    <a:latin typeface="Cambria Math" panose="02040503050406030204" charset="0"/>
                    <a:cs typeface="Cambria Math" panose="02040503050406030204" charset="0"/>
                  </a:rPr>
                  <a:t> </a:t>
                </a:r>
                <a:endParaRPr lang="en-US" altLang="zh-CN" sz="1600" i="1">
                  <a:latin typeface="Cambria Math" panose="02040503050406030204" charset="0"/>
                  <a:cs typeface="Cambria Math" panose="02040503050406030204" charset="0"/>
                </a:endParaRPr>
              </a:p>
              <a:p>
                <a:r>
                  <a:rPr lang="en-US" altLang="zh-CN" sz="1600">
                    <a:latin typeface="微软雅黑" panose="020B0503020204020204" charset="-122"/>
                    <a:ea typeface="微软雅黑" panose="020B0503020204020204" charset="-122"/>
                    <a:sym typeface="+mn-ea"/>
                  </a:rPr>
                  <a:t>6</a:t>
                </a:r>
                <a:r>
                  <a:rPr lang="zh-CN" altLang="en-US" sz="1600">
                    <a:latin typeface="微软雅黑" panose="020B0503020204020204" charset="-122"/>
                    <a:ea typeface="微软雅黑" panose="020B0503020204020204" charset="-122"/>
                    <a:sym typeface="+mn-ea"/>
                  </a:rPr>
                  <a:t>：</a:t>
                </a:r>
                <a:r>
                  <a:rPr lang="en-US" altLang="zh-CN" sz="1600">
                    <a:latin typeface="微软雅黑" panose="020B0503020204020204" charset="-122"/>
                    <a:ea typeface="微软雅黑" panose="020B0503020204020204" charset="-122"/>
                    <a:sym typeface="+mn-ea"/>
                  </a:rPr>
                  <a:t>            </a:t>
                </a:r>
                <a:r>
                  <a:rPr lang="en-US" altLang="zh-CN" sz="1600">
                    <a:sym typeface="+mn-ea"/>
                  </a:rPr>
                  <a:t>Choose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r>
                  <a:rPr lang="en-US" altLang="zh-CN" sz="1600">
                    <a:latin typeface="微软雅黑" panose="020B0503020204020204" charset="-122"/>
                    <a:ea typeface="微软雅黑" panose="020B0503020204020204" charset="-122"/>
                    <a:sym typeface="+mn-ea"/>
                  </a:rPr>
                  <a:t> </a:t>
                </a:r>
                <a:r>
                  <a:rPr lang="en-US" altLang="zh-CN" sz="1600">
                    <a:latin typeface="微软雅黑" panose="020B0503020204020204" charset="-122"/>
                    <a:ea typeface="微软雅黑" panose="020B0503020204020204" charset="-122"/>
                    <a:sym typeface="+mn-ea"/>
                  </a:rPr>
                  <a:t>from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r>
                  <a:rPr lang="en-US" altLang="zh-CN" sz="1600">
                    <a:latin typeface="微软雅黑" panose="020B0503020204020204" charset="-122"/>
                    <a:ea typeface="微软雅黑" panose="020B0503020204020204" charset="-122"/>
                    <a:sym typeface="+mn-ea"/>
                  </a:rPr>
                  <a:t> </a:t>
                </a:r>
                <a:r>
                  <a:rPr lang="en-US" altLang="zh-CN" sz="1600">
                    <a:latin typeface="微软雅黑" panose="020B0503020204020204" charset="-122"/>
                    <a:ea typeface="微软雅黑" panose="020B0503020204020204" charset="-122"/>
                    <a:sym typeface="+mn-ea"/>
                  </a:rPr>
                  <a:t>using policy derived from Q-table</a:t>
                </a:r>
                <a:endParaRPr lang="en-US" altLang="zh-CN" sz="1600">
                  <a:latin typeface="微软雅黑" panose="020B0503020204020204" charset="-122"/>
                  <a:ea typeface="微软雅黑" panose="020B0503020204020204" charset="-122"/>
                  <a:sym typeface="+mn-ea"/>
                </a:endParaRPr>
              </a:p>
              <a:p>
                <a:r>
                  <a:rPr lang="en-US" altLang="zh-CN" sz="1600">
                    <a:latin typeface="微软雅黑" panose="020B0503020204020204" charset="-122"/>
                    <a:ea typeface="微软雅黑" panose="020B0503020204020204" charset="-122"/>
                    <a:cs typeface="Cambria Math" panose="02040503050406030204" charset="0"/>
                  </a:rPr>
                  <a:t>7</a:t>
                </a:r>
                <a:r>
                  <a:rPr lang="zh-CN" altLang="en-US" sz="1600">
                    <a:latin typeface="微软雅黑" panose="020B0503020204020204" charset="-122"/>
                    <a:ea typeface="微软雅黑" panose="020B0503020204020204" charset="-122"/>
                    <a:cs typeface="Cambria Math" panose="02040503050406030204" charset="0"/>
                  </a:rPr>
                  <a:t>：</a:t>
                </a:r>
                <a:r>
                  <a:rPr lang="en-US" altLang="zh-CN" sz="1600">
                    <a:latin typeface="微软雅黑" panose="020B0503020204020204" charset="-122"/>
                    <a:ea typeface="微软雅黑" panose="020B0503020204020204" charset="-122"/>
                    <a:cs typeface="Cambria Math" panose="02040503050406030204" charset="0"/>
                  </a:rPr>
                  <a:t>            </a:t>
                </a:r>
                <a14:m>
                  <m:oMath xmlns:m="http://schemas.openxmlformats.org/officeDocument/2006/math">
                    <m:r>
                      <a:rPr lang="en-US" altLang="zh-CN" sz="1600" i="1">
                        <a:latin typeface="Cambria Math" panose="02040503050406030204" charset="0"/>
                        <a:ea typeface="微软雅黑" panose="020B0503020204020204" charset="-122"/>
                        <a:cs typeface="Cambria Math" panose="02040503050406030204" charset="0"/>
                        <a:sym typeface="+mn-ea"/>
                      </a:rPr>
                      <m:t>𝑄</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𝑆</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𝐴</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𝑄</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𝑆</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𝐴</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𝛼</m:t>
                    </m:r>
                    <m:r>
                      <a:rPr lang="en-US" altLang="zh-CN" sz="1600" i="1">
                        <a:latin typeface="Cambria Math" panose="02040503050406030204" charset="0"/>
                        <a:ea typeface="微软雅黑" panose="020B0503020204020204" charset="-122"/>
                        <a:cs typeface="Cambria Math" panose="02040503050406030204" charset="0"/>
                        <a:sym typeface="+mn-ea"/>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𝑅</m:t>
                        </m:r>
                      </m:e>
                      <m:sub>
                        <m:r>
                          <a:rPr lang="en-US" altLang="zh-CN" sz="1600" i="1">
                            <a:latin typeface="Cambria Math" panose="02040503050406030204" charset="0"/>
                            <a:cs typeface="Cambria Math" panose="02040503050406030204" charset="0"/>
                          </a:rPr>
                          <m:t>𝑡</m:t>
                        </m:r>
                      </m:sub>
                    </m:sSub>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𝛾</m:t>
                    </m:r>
                    <m:r>
                      <a:rPr lang="en-US" altLang="zh-CN" sz="1600" i="1">
                        <a:latin typeface="Cambria Math" panose="02040503050406030204" charset="0"/>
                        <a:ea typeface="微软雅黑" panose="020B0503020204020204" charset="-122"/>
                        <a:cs typeface="Cambria Math" panose="02040503050406030204" charset="0"/>
                        <a:sym typeface="+mn-ea"/>
                      </a:rPr>
                      <m:t>𝑄</m:t>
                    </m:r>
                    <m:r>
                      <a:rPr lang="en-US" altLang="zh-CN" sz="1600" i="1">
                        <a:latin typeface="Cambria Math" panose="02040503050406030204" charset="0"/>
                        <a:ea typeface="微软雅黑" panose="020B0503020204020204" charset="-122"/>
                        <a:cs typeface="Cambria Math" panose="02040503050406030204" charset="0"/>
                        <a:sym typeface="+mn-ea"/>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𝑆</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r>
                      <a:rPr lang="en-US" altLang="zh-CN" sz="1600" i="1">
                        <a:latin typeface="Cambria Math" panose="02040503050406030204" charset="0"/>
                        <a:ea typeface="微软雅黑" panose="020B0503020204020204" charset="-122"/>
                        <a:cs typeface="Cambria Math" panose="02040503050406030204" charset="0"/>
                        <a:sym typeface="+mn-ea"/>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𝐴</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𝑄</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𝑆</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𝐴</m:t>
                    </m:r>
                    <m:r>
                      <a:rPr lang="en-US" altLang="zh-CN" sz="1600" i="1">
                        <a:latin typeface="Cambria Math" panose="02040503050406030204" charset="0"/>
                        <a:ea typeface="微软雅黑" panose="020B0503020204020204" charset="-122"/>
                        <a:cs typeface="Cambria Math" panose="02040503050406030204" charset="0"/>
                        <a:sym typeface="+mn-ea"/>
                      </a:rPr>
                      <m:t>)]</m:t>
                    </m:r>
                  </m:oMath>
                </a14:m>
                <a:r>
                  <a:rPr lang="en-US" altLang="zh-CN" sz="1600">
                    <a:latin typeface="微软雅黑" panose="020B0503020204020204" charset="-122"/>
                    <a:ea typeface="微软雅黑" panose="020B0503020204020204" charset="-122"/>
                    <a:cs typeface="Cambria Math" panose="02040503050406030204" charset="0"/>
                  </a:rPr>
                  <a:t>    </a:t>
                </a:r>
                <a:endParaRPr lang="en-US" altLang="zh-CN" sz="1600" i="1">
                  <a:latin typeface="Cambria Math" panose="02040503050406030204" charset="0"/>
                  <a:cs typeface="Cambria Math" panose="02040503050406030204" charset="0"/>
                </a:endParaRPr>
              </a:p>
              <a:p>
                <a:r>
                  <a:rPr lang="en-US" altLang="zh-CN" sz="1600">
                    <a:latin typeface="微软雅黑" panose="020B0503020204020204" charset="-122"/>
                    <a:ea typeface="微软雅黑" panose="020B0503020204020204" charset="-122"/>
                    <a:cs typeface="微软雅黑" panose="020B0503020204020204" charset="-122"/>
                  </a:rPr>
                  <a:t>8</a:t>
                </a:r>
                <a:r>
                  <a:rPr lang="zh-CN" altLang="en-US" sz="1600">
                    <a:latin typeface="微软雅黑" panose="020B0503020204020204" charset="-122"/>
                    <a:ea typeface="微软雅黑" panose="020B0503020204020204" charset="-122"/>
                    <a:cs typeface="微软雅黑" panose="020B0503020204020204" charset="-122"/>
                  </a:rPr>
                  <a:t>：</a:t>
                </a:r>
                <a:r>
                  <a:rPr lang="en-US" altLang="zh-CN" sz="1600" i="1">
                    <a:latin typeface="Cambria Math" panose="02040503050406030204" charset="0"/>
                    <a:cs typeface="Cambria Math" panose="02040503050406030204" charset="0"/>
                  </a:rPr>
                  <a:t>          </a:t>
                </a:r>
                <a:r>
                  <a:rPr lang="en-US" altLang="zh-CN" sz="1600" b="1">
                    <a:latin typeface="微软雅黑" panose="020B0503020204020204" charset="-122"/>
                    <a:ea typeface="微软雅黑" panose="020B0503020204020204" charset="-122"/>
                    <a:cs typeface="Cambria Math" panose="02040503050406030204" charset="0"/>
                  </a:rPr>
                  <a:t>  </a:t>
                </a:r>
                <a:r>
                  <a:rPr lang="en-US" altLang="zh-CN" sz="1600" i="1">
                    <a:latin typeface="Cambria Math" panose="02040503050406030204" charset="0"/>
                    <a:cs typeface="Cambria Math" panose="02040503050406030204" charset="0"/>
                  </a:rPr>
                  <a:t>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𝑡</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𝑠</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endParaRPr lang="en-US" altLang="zh-CN" sz="1600" i="1">
                  <a:latin typeface="Cambria Math" panose="02040503050406030204" charset="0"/>
                  <a:cs typeface="Cambria Math" panose="02040503050406030204" charset="0"/>
                </a:endParaRPr>
              </a:p>
              <a:p>
                <a:r>
                  <a:rPr lang="en-US" altLang="zh-CN" sz="1600"/>
                  <a:t>9</a:t>
                </a:r>
                <a:r>
                  <a:rPr lang="zh-CN" altLang="en-US" sz="1600"/>
                  <a:t>：</a:t>
                </a:r>
                <a:r>
                  <a:rPr lang="en-US" altLang="zh-CN" sz="1600"/>
                  <a:t>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m:t>
                        </m:r>
                      </m:e>
                      <m:sub>
                        <m:r>
                          <a:rPr lang="en-US" altLang="zh-CN" sz="1600" i="1">
                            <a:latin typeface="Cambria Math" panose="02040503050406030204" charset="0"/>
                            <a:cs typeface="Cambria Math" panose="02040503050406030204" charset="0"/>
                          </a:rPr>
                          <m:t>𝑡</m:t>
                        </m:r>
                      </m:sub>
                    </m:sSub>
                    <m:r>
                      <a:rPr lang="en-US" altLang="zh-CN" sz="1600" i="1">
                        <a:latin typeface="Cambria Math" panose="02040503050406030204" charset="0"/>
                        <a:cs typeface="Cambria Math" panose="02040503050406030204" charset="0"/>
                      </a:rPr>
                      <m:t>←</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𝑎</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endParaRPr lang="en-US" altLang="zh-CN" sz="1600"/>
              </a:p>
              <a:p>
                <a:r>
                  <a:rPr lang="en-US" altLang="zh-CN" sz="1600"/>
                  <a:t>10</a:t>
                </a:r>
                <a:r>
                  <a:rPr lang="zh-CN" altLang="en-US" sz="1600"/>
                  <a:t>：</a:t>
                </a:r>
                <a:r>
                  <a:rPr lang="en-US" altLang="zh-CN" sz="1600"/>
                  <a:t>     </a:t>
                </a:r>
                <a:r>
                  <a:rPr lang="en-US" altLang="zh-CN" sz="1600" b="1"/>
                  <a:t>until end </a:t>
                </a:r>
                <a:r>
                  <a:rPr lang="en-US" altLang="zh-CN" sz="1600"/>
                  <a:t>   </a:t>
                </a:r>
                <a:endParaRPr lang="en-US" altLang="zh-CN" sz="1600" i="1">
                  <a:latin typeface="Cambria Math" panose="02040503050406030204" charset="0"/>
                  <a:cs typeface="Cambria Math" panose="02040503050406030204" charset="0"/>
                </a:endParaRPr>
              </a:p>
              <a:p>
                <a:r>
                  <a:rPr lang="en-US" altLang="zh-CN" sz="1600"/>
                  <a:t>11</a:t>
                </a:r>
                <a:r>
                  <a:rPr lang="zh-CN" altLang="en-US" sz="1600"/>
                  <a:t>：</a:t>
                </a:r>
                <a:r>
                  <a:rPr lang="en-US" altLang="zh-CN" sz="1600" b="1">
                    <a:sym typeface="+mn-ea"/>
                  </a:rPr>
                  <a:t>Return </a:t>
                </a:r>
                <a:r>
                  <a:rPr lang="en-US" altLang="zh-CN" sz="1600"/>
                  <a:t> </a:t>
                </a:r>
                <a14:m>
                  <m:oMath xmlns:m="http://schemas.openxmlformats.org/officeDocument/2006/math">
                    <m:r>
                      <a:rPr lang="en-US" altLang="zh-CN" sz="1600" i="1">
                        <a:latin typeface="Cambria Math" panose="02040503050406030204" charset="0"/>
                        <a:ea typeface="微软雅黑" panose="020B0503020204020204" charset="-122"/>
                        <a:cs typeface="Cambria Math" panose="02040503050406030204" charset="0"/>
                        <a:sym typeface="+mn-ea"/>
                      </a:rPr>
                      <m:t>𝑄</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𝑆</m:t>
                    </m:r>
                    <m:r>
                      <a:rPr lang="en-US" altLang="zh-CN" sz="1600" i="1">
                        <a:latin typeface="Cambria Math" panose="02040503050406030204" charset="0"/>
                        <a:ea typeface="微软雅黑" panose="020B0503020204020204" charset="-122"/>
                        <a:cs typeface="Cambria Math" panose="02040503050406030204" charset="0"/>
                        <a:sym typeface="+mn-ea"/>
                      </a:rPr>
                      <m:t>,</m:t>
                    </m:r>
                    <m:r>
                      <a:rPr lang="en-US" altLang="zh-CN" sz="1600" i="1">
                        <a:latin typeface="Cambria Math" panose="02040503050406030204" charset="0"/>
                        <a:ea typeface="微软雅黑" panose="020B0503020204020204" charset="-122"/>
                        <a:cs typeface="Cambria Math" panose="02040503050406030204" charset="0"/>
                        <a:sym typeface="+mn-ea"/>
                      </a:rPr>
                      <m:t>𝐴</m:t>
                    </m:r>
                    <m:r>
                      <a:rPr lang="en-US" altLang="zh-CN" sz="1600" i="1">
                        <a:latin typeface="Cambria Math" panose="02040503050406030204" charset="0"/>
                        <a:ea typeface="微软雅黑" panose="020B0503020204020204" charset="-122"/>
                        <a:cs typeface="Cambria Math" panose="02040503050406030204" charset="0"/>
                        <a:sym typeface="+mn-ea"/>
                      </a:rPr>
                      <m:t>)</m:t>
                    </m:r>
                  </m:oMath>
                </a14:m>
                <a:r>
                  <a:rPr lang="en-US" altLang="zh-CN" sz="1600"/>
                  <a:t>         </a:t>
                </a:r>
                <a:r>
                  <a:rPr lang="en-US" altLang="zh-CN" sz="1600" b="1"/>
                  <a:t>              </a:t>
                </a:r>
                <a:endParaRPr lang="zh-CN" altLang="en-US" sz="1600" b="1"/>
              </a:p>
            </p:txBody>
          </p:sp>
        </mc:Choice>
        <mc:Fallback>
          <p:sp>
            <p:nvSpPr>
              <p:cNvPr id="9" name="文本框 8"/>
              <p:cNvSpPr txBox="1">
                <a:spLocks noRot="1" noChangeAspect="1" noMove="1" noResize="1" noEditPoints="1" noAdjustHandles="1" noChangeArrowheads="1" noChangeShapeType="1" noTextEdit="1"/>
              </p:cNvSpPr>
              <p:nvPr/>
            </p:nvSpPr>
            <p:spPr>
              <a:xfrm>
                <a:off x="217805" y="1280160"/>
                <a:ext cx="8612505" cy="2799715"/>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15" name="直接连接符 14"/>
          <p:cNvCxnSpPr/>
          <p:nvPr/>
        </p:nvCxnSpPr>
        <p:spPr>
          <a:xfrm>
            <a:off x="217805" y="803275"/>
            <a:ext cx="7974330" cy="273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V="1">
            <a:off x="217805" y="1280160"/>
            <a:ext cx="7980680" cy="1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217805" y="4068445"/>
            <a:ext cx="7980680" cy="114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调度策略</a:t>
            </a:r>
            <a:endParaRPr lang="zh-CN" altLang="en-US" sz="3600" b="1" dirty="0">
              <a:solidFill>
                <a:schemeClr val="bg1"/>
              </a:solidFill>
              <a:latin typeface="微软雅黑" panose="020B0503020204020204" charset="-122"/>
              <a:ea typeface="微软雅黑" panose="020B0503020204020204" charset="-122"/>
            </a:endParaRPr>
          </a:p>
        </p:txBody>
      </p:sp>
      <p:cxnSp>
        <p:nvCxnSpPr>
          <p:cNvPr id="8" name="直接连接符 7"/>
          <p:cNvCxnSpPr/>
          <p:nvPr/>
        </p:nvCxnSpPr>
        <p:spPr>
          <a:xfrm>
            <a:off x="281305" y="5007610"/>
            <a:ext cx="43224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231775" y="848360"/>
            <a:ext cx="4641850" cy="337185"/>
          </a:xfrm>
          <a:prstGeom prst="rect">
            <a:avLst/>
          </a:prstGeom>
          <a:noFill/>
        </p:spPr>
        <p:txBody>
          <a:bodyPr wrap="square" rtlCol="0">
            <a:spAutoFit/>
          </a:bodyPr>
          <a:p>
            <a:r>
              <a:rPr lang="zh-CN" altLang="en-US" sz="1600" b="1"/>
              <a:t>基于动态域值的调度算法伪代码</a:t>
            </a:r>
            <a:endParaRPr lang="zh-CN" altLang="en-US" sz="1600" b="1"/>
          </a:p>
        </p:txBody>
      </p:sp>
      <mc:AlternateContent xmlns:mc="http://schemas.openxmlformats.org/markup-compatibility/2006">
        <mc:Choice xmlns:a14="http://schemas.microsoft.com/office/drawing/2010/main" Requires="a14">
          <p:sp>
            <p:nvSpPr>
              <p:cNvPr id="7" name="文本框 6"/>
              <p:cNvSpPr txBox="1"/>
              <p:nvPr/>
            </p:nvSpPr>
            <p:spPr>
              <a:xfrm>
                <a:off x="302260" y="1224915"/>
                <a:ext cx="3985260" cy="3753485"/>
              </a:xfrm>
              <a:prstGeom prst="rect">
                <a:avLst/>
              </a:prstGeom>
              <a:noFill/>
            </p:spPr>
            <p:txBody>
              <a:bodyPr wrap="square" rtlCol="0">
                <a:spAutoFit/>
              </a:bodyPr>
              <a:p>
                <a:r>
                  <a:rPr lang="en-US" altLang="zh-CN"/>
                  <a:t>1</a:t>
                </a:r>
                <a:r>
                  <a:rPr lang="zh-CN" altLang="en-US"/>
                  <a:t>：</a:t>
                </a:r>
                <a:r>
                  <a:rPr lang="en-US" altLang="zh-CN" b="1"/>
                  <a:t>Input</a:t>
                </a:r>
                <a:r>
                  <a:rPr lang="en-US" altLang="zh-CN"/>
                  <a:t>: </a:t>
                </a:r>
                <a14:m>
                  <m:oMath xmlns:m="http://schemas.openxmlformats.org/officeDocument/2006/math">
                    <m:r>
                      <a:rPr lang="en-US" altLang="zh-CN" i="1">
                        <a:latin typeface="Cambria Math" panose="02040503050406030204" charset="0"/>
                        <a:cs typeface="Cambria Math" panose="02040503050406030204" charset="0"/>
                      </a:rPr>
                      <m:t>𝜌</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𝑉</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0</m:t>
                        </m:r>
                      </m:sub>
                    </m:sSub>
                    <m:r>
                      <a:rPr lang="en-US" altLang="zh-CN" i="1">
                        <a:latin typeface="Cambria Math" panose="02040503050406030204" charset="0"/>
                        <a:cs typeface="Cambria Math" panose="02040503050406030204" charset="0"/>
                      </a:rPr>
                      <m:t>，</m:t>
                    </m:r>
                    <m:r>
                      <a:rPr lang="en-US" altLang="zh-CN" b="1" i="1">
                        <a:latin typeface="Cambria Math" panose="02040503050406030204" charset="0"/>
                        <a:cs typeface="Cambria Math" panose="02040503050406030204" charset="0"/>
                      </a:rPr>
                      <m:t>𝜬</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2</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𝜇</m:t>
                    </m:r>
                  </m:oMath>
                </a14:m>
                <a:endParaRPr lang="zh-CN" altLang="en-US"/>
              </a:p>
              <a:p>
                <a:r>
                  <a:rPr lang="en-US" altLang="zh-CN"/>
                  <a:t>2</a:t>
                </a:r>
                <a:r>
                  <a:rPr lang="zh-CN" altLang="en-US"/>
                  <a:t>：</a:t>
                </a:r>
                <a:r>
                  <a:rPr lang="en-US" altLang="zh-CN"/>
                  <a:t>t</a:t>
                </a:r>
                <a:r>
                  <a:rPr lang="en-US" altLang="zh-CN">
                    <a:latin typeface="Arial" panose="020B0604020202020204" pitchFamily="34" charset="0"/>
                    <a:cs typeface="Arial" panose="020B0604020202020204" pitchFamily="34" charset="0"/>
                  </a:rPr>
                  <a:t>←0</a:t>
                </a:r>
                <a:endParaRPr lang="zh-CN" altLang="en-US"/>
              </a:p>
              <a:p>
                <a:r>
                  <a:rPr lang="en-US" altLang="zh-CN"/>
                  <a:t>3</a:t>
                </a:r>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𝑡</m:t>
                        </m:r>
                      </m:sub>
                    </m:sSub>
                  </m:oMath>
                </a14:m>
                <a:r>
                  <a:rPr lang="en-US" altLang="zh-CN" i="1">
                    <a:latin typeface="Arial" panose="020B0604020202020204" pitchFamily="34" charset="0"/>
                    <a:cs typeface="Arial" panose="020B0604020202020204" pitchFamily="3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0</m:t>
                        </m:r>
                      </m:sub>
                    </m:sSub>
                  </m:oMath>
                </a14:m>
                <a:endParaRPr lang="zh-CN" altLang="en-US"/>
              </a:p>
              <a:p>
                <a:r>
                  <a:rPr lang="en-US" altLang="zh-CN"/>
                  <a:t>4</a:t>
                </a:r>
                <a:r>
                  <a:rPr lang="zh-CN" altLang="en-US"/>
                  <a:t>：</a:t>
                </a:r>
                <a:r>
                  <a:rPr lang="en-US" altLang="zh-CN" b="1"/>
                  <a:t>if</a:t>
                </a:r>
                <a:r>
                  <a:rPr lang="en-US" altLang="zh-CN"/>
                  <a:t> the message is DENM </a:t>
                </a:r>
                <a:r>
                  <a:rPr lang="en-US" altLang="zh-CN" b="1"/>
                  <a:t>then</a:t>
                </a:r>
                <a:r>
                  <a:rPr lang="en-US" altLang="zh-CN"/>
                  <a:t>:</a:t>
                </a:r>
                <a:endParaRPr lang="en-US" altLang="zh-CN"/>
              </a:p>
              <a:p>
                <a:r>
                  <a:rPr lang="en-US" altLang="zh-CN"/>
                  <a:t>5: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en-US" altLang="zh-CN"/>
                  <a:t>=</a:t>
                </a:r>
                <a14:m>
                  <m:oMath xmlns:m="http://schemas.openxmlformats.org/officeDocument/2006/math">
                    <m:r>
                      <a:rPr lang="en-US" altLang="zh-CN" i="1">
                        <a:latin typeface="Cambria Math" panose="02040503050406030204" charset="0"/>
                        <a:cs typeface="Cambria Math" panose="02040503050406030204" charset="0"/>
                      </a:rPr>
                      <m:t>𝜇</m:t>
                    </m:r>
                  </m:oMath>
                </a14:m>
                <a:r>
                  <a:rPr lang="en-US" altLang="zh-CN"/>
                  <a:t>E[</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sub>
                    </m:sSub>
                  </m:oMath>
                </a14:m>
                <a:r>
                  <a:rPr lang="en-US" altLang="zh-CN"/>
                  <a:t>]+(1-</a:t>
                </a:r>
                <a14:m>
                  <m:oMath xmlns:m="http://schemas.openxmlformats.org/officeDocument/2006/math">
                    <m:r>
                      <a:rPr lang="en-US" altLang="zh-CN" i="1">
                        <a:latin typeface="Cambria Math" panose="02040503050406030204" charset="0"/>
                        <a:cs typeface="Cambria Math" panose="02040503050406030204" charset="0"/>
                      </a:rPr>
                      <m:t>𝜇</m:t>
                    </m:r>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1</m:t>
                        </m:r>
                      </m:sub>
                    </m:sSub>
                  </m:oMath>
                </a14:m>
                <a:endParaRPr lang="en-US" altLang="zh-CN"/>
              </a:p>
              <a:p>
                <a:r>
                  <a:rPr lang="en-US" altLang="zh-CN"/>
                  <a:t>6</a:t>
                </a:r>
                <a:r>
                  <a:rPr lang="zh-CN" altLang="en-US"/>
                  <a:t>：</a:t>
                </a:r>
                <a:r>
                  <a:rPr lang="en-US" altLang="zh-CN"/>
                  <a:t>else: </a:t>
                </a:r>
                <a:endParaRPr lang="en-US" altLang="zh-CN"/>
              </a:p>
              <a:p>
                <a:r>
                  <a:rPr lang="en-US" altLang="zh-CN"/>
                  <a:t>7</a:t>
                </a:r>
                <a:r>
                  <a:rPr lang="zh-CN" altLang="en-US"/>
                  <a:t>：</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en-US" altLang="zh-CN"/>
                  <a:t>=</a:t>
                </a:r>
                <a14:m>
                  <m:oMath xmlns:m="http://schemas.openxmlformats.org/officeDocument/2006/math">
                    <m:r>
                      <a:rPr lang="en-US" altLang="zh-CN" i="1">
                        <a:latin typeface="Cambria Math" panose="02040503050406030204" charset="0"/>
                        <a:cs typeface="Cambria Math" panose="02040503050406030204" charset="0"/>
                      </a:rPr>
                      <m:t>𝜇</m:t>
                    </m:r>
                  </m:oMath>
                </a14:m>
                <a:r>
                  <a:rPr lang="en-US" altLang="zh-CN">
                    <a:sym typeface="+mn-ea"/>
                  </a:rPr>
                  <a:t>E[</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oMath>
                </a14:m>
                <a:r>
                  <a:rPr lang="en-US" altLang="zh-CN">
                    <a:sym typeface="+mn-ea"/>
                  </a:rPr>
                  <a:t>+(1-</a:t>
                </a:r>
                <a14:m>
                  <m:oMath xmlns:m="http://schemas.openxmlformats.org/officeDocument/2006/math">
                    <m:r>
                      <a:rPr lang="en-US" altLang="zh-CN" i="1">
                        <a:latin typeface="Cambria Math" panose="02040503050406030204" charset="0"/>
                        <a:cs typeface="Cambria Math" panose="02040503050406030204" charset="0"/>
                      </a:rPr>
                      <m:t>𝜇</m:t>
                    </m:r>
                  </m:oMath>
                </a14:m>
                <a:r>
                  <a:rPr lang="en-US" altLang="zh-CN">
                    <a:sym typeface="+mn-ea"/>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2</m:t>
                        </m:r>
                      </m:sub>
                    </m:sSub>
                  </m:oMath>
                </a14:m>
                <a:endParaRPr lang="en-US" altLang="zh-CN"/>
              </a:p>
              <a:p>
                <a:r>
                  <a:rPr lang="en-US" altLang="zh-CN"/>
                  <a:t>8</a:t>
                </a:r>
                <a:r>
                  <a:rPr lang="zh-CN" altLang="en-US"/>
                  <a:t>：</a:t>
                </a:r>
                <a:r>
                  <a:rPr lang="en-US" altLang="zh-CN"/>
                  <a:t>     </a:t>
                </a:r>
                <a:r>
                  <a:rPr lang="en-US" altLang="zh-CN" b="1"/>
                  <a:t>end if</a:t>
                </a:r>
                <a:endParaRPr lang="en-US" altLang="zh-CN"/>
              </a:p>
              <a:p>
                <a:r>
                  <a:rPr lang="en-US" altLang="zh-CN"/>
                  <a:t>9</a:t>
                </a:r>
                <a:r>
                  <a:rPr lang="zh-CN" altLang="en-US"/>
                  <a:t>：</a:t>
                </a:r>
                <a:r>
                  <a:rPr lang="en-US" altLang="zh-CN" b="1"/>
                  <a:t>repeat</a:t>
                </a:r>
                <a:endParaRPr lang="zh-CN" altLang="en-US"/>
              </a:p>
              <a:p>
                <a:r>
                  <a:rPr lang="en-US" altLang="zh-CN"/>
                  <a:t>10</a:t>
                </a:r>
                <a:r>
                  <a:rPr lang="zh-CN" altLang="en-US"/>
                  <a:t>：</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𝑡</m:t>
                        </m:r>
                      </m:sub>
                    </m:sSub>
                  </m:oMath>
                </a14:m>
                <a:r>
                  <a:rPr lang="en-US" altLang="zh-CN"/>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𝜔</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𝑡</m:t>
                        </m:r>
                      </m:sub>
                    </m:sSub>
                  </m:oMath>
                </a14:m>
                <a:endParaRPr lang="zh-CN" altLang="en-US"/>
              </a:p>
              <a:p>
                <a:r>
                  <a:rPr lang="en-US" altLang="zh-CN"/>
                  <a:t>11</a:t>
                </a:r>
                <a:r>
                  <a:rPr lang="zh-CN" altLang="en-US"/>
                  <a:t>：</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𝑡</m:t>
                        </m:r>
                      </m:sub>
                    </m:sSub>
                  </m:oMath>
                </a14:m>
                <a:r>
                  <a:rPr lang="en-US" altLang="zh-CN"/>
                  <a:t>=0</a:t>
                </a:r>
                <a:endParaRPr lang="zh-CN" altLang="en-US"/>
              </a:p>
              <a:p>
                <a:r>
                  <a:rPr lang="en-US" altLang="zh-CN"/>
                  <a:t>12</a:t>
                </a:r>
                <a:r>
                  <a:rPr lang="zh-CN" altLang="en-US"/>
                  <a:t>：</a:t>
                </a:r>
                <a:r>
                  <a:rPr lang="en-US" altLang="zh-CN"/>
                  <a:t>  </a:t>
                </a:r>
                <a:r>
                  <a:rPr lang="en-US" altLang="zh-CN" b="1"/>
                  <a:t> if</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𝑡</m:t>
                        </m:r>
                      </m:sub>
                    </m:sSub>
                  </m:oMath>
                </a14:m>
                <a:r>
                  <a:rPr lang="en-US" altLang="zh-CN"/>
                  <a:t>&gt;V</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𝑡</m:t>
                        </m:r>
                      </m:sub>
                    </m:sSub>
                  </m:oMath>
                </a14:m>
                <a:r>
                  <a:rPr lang="en-US" altLang="zh-CN"/>
                  <a:t> </a:t>
                </a:r>
                <a:r>
                  <a:rPr lang="en-US" altLang="zh-CN" b="1"/>
                  <a:t>then</a:t>
                </a:r>
                <a:r>
                  <a:rPr lang="en-US" altLang="zh-CN"/>
                  <a:t>:</a:t>
                </a:r>
                <a:endParaRPr lang="zh-CN" altLang="en-US"/>
              </a:p>
              <a:p>
                <a:r>
                  <a:rPr lang="en-US" altLang="zh-CN"/>
                  <a:t>13</a:t>
                </a:r>
                <a:r>
                  <a:rPr lang="zh-CN" altLang="en-US"/>
                  <a:t>：</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𝑡</m:t>
                        </m:r>
                      </m:sub>
                    </m:sSub>
                  </m:oMath>
                </a14:m>
                <a:r>
                  <a:rPr lang="en-US" altLang="zh-CN"/>
                  <a:t>=1</a:t>
                </a:r>
                <a:endParaRPr lang="en-US" altLang="zh-CN"/>
              </a:p>
              <a:p>
                <a:r>
                  <a:rPr lang="en-US" altLang="zh-CN"/>
                  <a:t>14</a:t>
                </a:r>
                <a:r>
                  <a:rPr lang="zh-CN" altLang="en-US"/>
                  <a:t>：</a:t>
                </a:r>
                <a:r>
                  <a:rPr lang="en-US" altLang="zh-CN"/>
                  <a:t>   </a:t>
                </a:r>
                <a:r>
                  <a:rPr lang="en-US" altLang="zh-CN" b="1"/>
                  <a:t>end if</a:t>
                </a:r>
                <a:endParaRPr lang="en-US" altLang="zh-CN" b="1"/>
              </a:p>
              <a:p>
                <a:r>
                  <a:rPr lang="en-US" altLang="zh-CN"/>
                  <a:t>15</a:t>
                </a:r>
                <a:r>
                  <a:rPr lang="zh-CN" altLang="en-US"/>
                  <a:t>：</a:t>
                </a:r>
                <a:r>
                  <a:rPr lang="en-US" altLang="zh-CN"/>
                  <a:t>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𝑡</m:t>
                        </m:r>
                      </m:sub>
                    </m:sSub>
                  </m:oMath>
                </a14:m>
                <a:r>
                  <a:rPr lang="en-US" altLang="zh-CN"/>
                  <a:t>=</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𝜌</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m:t>
                        </m:r>
                      </m:e>
                      <m:sup>
                        <m:r>
                          <a:rPr lang="en-US" altLang="zh-CN" i="1">
                            <a:latin typeface="Cambria Math" panose="02040503050406030204" charset="0"/>
                            <a:cs typeface="Cambria Math" panose="02040503050406030204" charset="0"/>
                          </a:rPr>
                          <m:t>+</m:t>
                        </m:r>
                      </m:sup>
                    </m:sSup>
                  </m:oMath>
                </a14:m>
                <a:endParaRPr lang="zh-CN" altLang="en-US"/>
              </a:p>
              <a:p>
                <a:r>
                  <a:rPr lang="en-US" altLang="zh-CN"/>
                  <a:t>16</a:t>
                </a:r>
                <a:r>
                  <a:rPr lang="zh-CN" altLang="en-US"/>
                  <a:t>：</a:t>
                </a:r>
                <a:r>
                  <a:rPr lang="en-US" altLang="zh-CN"/>
                  <a:t>   t</a:t>
                </a:r>
                <a:r>
                  <a:rPr lang="en-US" altLang="zh-CN">
                    <a:latin typeface="Arial" panose="020B0604020202020204" pitchFamily="34" charset="0"/>
                    <a:cs typeface="Arial" panose="020B0604020202020204" pitchFamily="34" charset="0"/>
                  </a:rPr>
                  <a:t>←t+1</a:t>
                </a:r>
                <a:endParaRPr lang="zh-CN" altLang="en-US"/>
              </a:p>
              <a:p>
                <a:r>
                  <a:rPr lang="en-US" altLang="zh-CN"/>
                  <a:t>17</a:t>
                </a:r>
                <a:r>
                  <a:rPr lang="zh-CN" altLang="en-US"/>
                  <a:t>：</a:t>
                </a:r>
                <a:r>
                  <a:rPr lang="en-US" altLang="zh-CN" b="1"/>
                  <a:t>until end</a:t>
                </a:r>
                <a:endParaRPr lang="en-US" altLang="zh-CN" b="1"/>
              </a:p>
            </p:txBody>
          </p:sp>
        </mc:Choice>
        <mc:Fallback>
          <p:sp>
            <p:nvSpPr>
              <p:cNvPr id="7" name="文本框 6"/>
              <p:cNvSpPr txBox="1">
                <a:spLocks noRot="1" noChangeAspect="1" noMove="1" noResize="1" noEditPoints="1" noAdjustHandles="1" noChangeArrowheads="1" noChangeShapeType="1" noTextEdit="1"/>
              </p:cNvSpPr>
              <p:nvPr/>
            </p:nvSpPr>
            <p:spPr>
              <a:xfrm>
                <a:off x="302260" y="1224915"/>
                <a:ext cx="3985260" cy="3753485"/>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10" name="直接连接符 9"/>
          <p:cNvCxnSpPr/>
          <p:nvPr/>
        </p:nvCxnSpPr>
        <p:spPr>
          <a:xfrm>
            <a:off x="281305" y="1185545"/>
            <a:ext cx="433514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281305" y="805180"/>
            <a:ext cx="4335145" cy="38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5062220" y="1257935"/>
                <a:ext cx="3631565" cy="3291840"/>
              </a:xfrm>
              <a:prstGeom prst="rect">
                <a:avLst/>
              </a:prstGeom>
              <a:noFill/>
            </p:spPr>
            <p:txBody>
              <a:bodyPr wrap="square" rtlCol="0">
                <a:spAutoFit/>
              </a:bodyPr>
              <a:p>
                <a:pPr marL="285750" indent="-285750">
                  <a:buFont typeface="Wingdings" panose="05000000000000000000" charset="0"/>
                  <a:buChar char="ü"/>
                </a:pPr>
                <a:r>
                  <a:rPr lang="zh-CN" altLang="en-US" sz="1600"/>
                  <a:t>状态更新终端首先通过</a:t>
                </a:r>
                <a:r>
                  <a:rPr lang="zh-CN" sz="1600"/>
                  <a:t>信息年龄</a:t>
                </a:r>
                <a:r>
                  <a:rPr lang="zh-CN" altLang="en-US" sz="1600">
                    <a:latin typeface="Cambria Math" panose="02040503050406030204" charset="0"/>
                    <a:cs typeface="Cambria Math" panose="02040503050406030204" charset="0"/>
                  </a:rPr>
                  <a:t>和下一步在每个时隙的情景感知权重</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𝜔</m:t>
                        </m:r>
                      </m:e>
                      <m:sub>
                        <m:r>
                          <a:rPr lang="en-US" altLang="zh-CN" sz="1600" i="1">
                            <a:latin typeface="Cambria Math" panose="02040503050406030204" charset="0"/>
                            <a:cs typeface="Cambria Math" panose="02040503050406030204" charset="0"/>
                          </a:rPr>
                          <m:t>𝑡</m:t>
                        </m:r>
                        <m:r>
                          <a:rPr lang="en-US" altLang="zh-CN" sz="1600" i="1">
                            <a:latin typeface="Cambria Math" panose="02040503050406030204" charset="0"/>
                            <a:cs typeface="Cambria Math" panose="02040503050406030204" charset="0"/>
                          </a:rPr>
                          <m:t>+</m:t>
                        </m:r>
                        <m:r>
                          <a:rPr lang="en-US" altLang="zh-CN" sz="1600" i="1">
                            <a:latin typeface="Cambria Math" panose="02040503050406030204" charset="0"/>
                            <a:cs typeface="Cambria Math" panose="02040503050406030204" charset="0"/>
                          </a:rPr>
                          <m:t>1</m:t>
                        </m:r>
                      </m:sub>
                    </m:sSub>
                  </m:oMath>
                </a14:m>
                <a:r>
                  <a:rPr lang="zh-CN" altLang="en-US" sz="1600">
                    <a:latin typeface="Cambria Math" panose="02040503050406030204" charset="0"/>
                    <a:cs typeface="Cambria Math" panose="02040503050406030204" charset="0"/>
                  </a:rPr>
                  <a:t>来计算更新索引</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 </m:t>
                        </m:r>
                        <m:r>
                          <a:rPr lang="en-US" altLang="zh-CN" sz="1600" i="1">
                            <a:latin typeface="Cambria Math" panose="02040503050406030204" charset="0"/>
                            <a:cs typeface="Cambria Math" panose="02040503050406030204" charset="0"/>
                          </a:rPr>
                          <m:t>𝐼</m:t>
                        </m:r>
                      </m:e>
                      <m:sub>
                        <m:r>
                          <a:rPr lang="en-US" altLang="zh-CN" sz="1600" i="1">
                            <a:latin typeface="Cambria Math" panose="02040503050406030204" charset="0"/>
                            <a:cs typeface="Cambria Math" panose="02040503050406030204" charset="0"/>
                          </a:rPr>
                          <m:t>𝑡</m:t>
                        </m:r>
                      </m:sub>
                    </m:sSub>
                  </m:oMath>
                </a14:m>
                <a:r>
                  <a:rPr lang="zh-CN" altLang="en-US" sz="1600">
                    <a:latin typeface="Cambria Math" panose="02040503050406030204" charset="0"/>
                    <a:cs typeface="Cambria Math" panose="02040503050406030204" charset="0"/>
                  </a:rPr>
                  <a:t>。</a:t>
                </a:r>
                <a:endParaRPr lang="zh-CN" altLang="en-US" sz="1600">
                  <a:latin typeface="Cambria Math" panose="02040503050406030204" charset="0"/>
                  <a:cs typeface="Cambria Math" panose="02040503050406030204" charset="0"/>
                </a:endParaRPr>
              </a:p>
              <a:p>
                <a:pPr marL="285750" indent="-285750">
                  <a:buFont typeface="Wingdings" panose="05000000000000000000" charset="0"/>
                  <a:buChar char="ü"/>
                </a:pPr>
                <a:endParaRPr lang="en-US" altLang="zh-CN" sz="1600" i="1">
                  <a:latin typeface="Cambria Math" panose="02040503050406030204" charset="0"/>
                  <a:cs typeface="Cambria Math" panose="02040503050406030204" charset="0"/>
                </a:endParaRPr>
              </a:p>
              <a:p>
                <a:pPr marL="285750" indent="-285750">
                  <a:buFont typeface="Wingdings" panose="05000000000000000000" charset="0"/>
                  <a:buChar char="ü"/>
                </a:pPr>
                <a:r>
                  <a:rPr lang="zh-CN" altLang="en-US" sz="1600">
                    <a:latin typeface="Cambria Math" panose="02040503050406030204" charset="0"/>
                    <a:cs typeface="Cambria Math" panose="02040503050406030204" charset="0"/>
                  </a:rPr>
                  <a:t>如果</a:t>
                </a:r>
                <a:r>
                  <a:rPr lang="en-US" altLang="zh-CN" sz="1600">
                    <a:latin typeface="Cambria Math" panose="02040503050406030204" charset="0"/>
                    <a:cs typeface="Cambria Math" panose="02040503050406030204" charset="0"/>
                  </a:rPr>
                  <a:t> </a:t>
                </a:r>
                <a14:m>
                  <m:oMath xmlns:m="http://schemas.openxmlformats.org/officeDocument/2006/math">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𝐼</m:t>
                        </m:r>
                      </m:e>
                      <m:sub>
                        <m:r>
                          <a:rPr lang="en-US" altLang="zh-CN" sz="1600" i="1">
                            <a:latin typeface="Cambria Math" panose="02040503050406030204" charset="0"/>
                            <a:cs typeface="Cambria Math" panose="02040503050406030204" charset="0"/>
                          </a:rPr>
                          <m:t>𝑡</m:t>
                        </m:r>
                      </m:sub>
                    </m:sSub>
                    <m:r>
                      <a:rPr lang="en-US" altLang="zh-CN" sz="1600" i="1">
                        <a:latin typeface="Cambria Math" panose="02040503050406030204" charset="0"/>
                        <a:cs typeface="Cambria Math" panose="02040503050406030204" charset="0"/>
                      </a:rPr>
                      <m:t>&gt;</m:t>
                    </m:r>
                    <m:r>
                      <a:rPr lang="en-US" altLang="zh-CN" sz="1600" i="1">
                        <a:latin typeface="Cambria Math" panose="02040503050406030204" charset="0"/>
                        <a:cs typeface="Cambria Math" panose="02040503050406030204" charset="0"/>
                      </a:rPr>
                      <m:t>𝑉</m:t>
                    </m:r>
                    <m:sSub>
                      <m:sSubPr>
                        <m:ctrlPr>
                          <a:rPr lang="en-US" altLang="zh-CN" sz="1600" i="1">
                            <a:latin typeface="Cambria Math" panose="02040503050406030204" charset="0"/>
                            <a:cs typeface="Cambria Math" panose="02040503050406030204" charset="0"/>
                          </a:rPr>
                        </m:ctrlPr>
                      </m:sSubPr>
                      <m:e>
                        <m:r>
                          <a:rPr lang="en-US" altLang="zh-CN" sz="1600" i="1">
                            <a:latin typeface="Cambria Math" panose="02040503050406030204" charset="0"/>
                            <a:cs typeface="Cambria Math" panose="02040503050406030204" charset="0"/>
                          </a:rPr>
                          <m:t>𝐻</m:t>
                        </m:r>
                      </m:e>
                      <m:sub>
                        <m:r>
                          <a:rPr lang="en-US" altLang="zh-CN" sz="1600" i="1">
                            <a:latin typeface="Cambria Math" panose="02040503050406030204" charset="0"/>
                            <a:cs typeface="Cambria Math" panose="02040503050406030204" charset="0"/>
                          </a:rPr>
                          <m:t>𝑡</m:t>
                        </m:r>
                      </m:sub>
                    </m:sSub>
                  </m:oMath>
                </a14:m>
                <a:r>
                  <a:rPr lang="zh-CN" altLang="en-US" sz="1600">
                    <a:latin typeface="Cambria Math" panose="02040503050406030204" charset="0"/>
                    <a:cs typeface="Cambria Math" panose="02040503050406030204" charset="0"/>
                  </a:rPr>
                  <a:t>，则终端调度状态更新。</a:t>
                </a:r>
                <a:endParaRPr lang="zh-CN" altLang="en-US" sz="1600">
                  <a:latin typeface="Cambria Math" panose="02040503050406030204" charset="0"/>
                  <a:cs typeface="Cambria Math" panose="02040503050406030204" charset="0"/>
                </a:endParaRPr>
              </a:p>
              <a:p>
                <a:pPr marL="285750" indent="-285750">
                  <a:buFont typeface="Wingdings" panose="05000000000000000000" charset="0"/>
                  <a:buChar char="ü"/>
                </a:pPr>
                <a:endParaRPr lang="zh-CN" altLang="en-US" sz="1600">
                  <a:latin typeface="Cambria Math" panose="02040503050406030204" charset="0"/>
                  <a:cs typeface="Cambria Math" panose="02040503050406030204" charset="0"/>
                </a:endParaRPr>
              </a:p>
              <a:p>
                <a:pPr marL="285750" indent="-285750">
                  <a:buFont typeface="Wingdings" panose="05000000000000000000" charset="0"/>
                  <a:buChar char="ü"/>
                </a:pPr>
                <a:r>
                  <a:rPr lang="zh-CN" altLang="en-US" sz="1600">
                    <a:latin typeface="Cambria Math" panose="02040503050406030204" charset="0"/>
                    <a:cs typeface="Cambria Math" panose="02040503050406030204" charset="0"/>
                  </a:rPr>
                  <a:t>更新索引在考虑当前情景和信息年龄的情况下度量状态传输的必要性。（具体计算之后可调）</a:t>
                </a:r>
                <a:endParaRPr lang="zh-CN" altLang="en-US" sz="1600">
                  <a:latin typeface="Cambria Math" panose="02040503050406030204" charset="0"/>
                  <a:cs typeface="Cambria Math" panose="02040503050406030204" charset="0"/>
                </a:endParaRPr>
              </a:p>
              <a:p>
                <a:pPr marL="285750" indent="-285750">
                  <a:buFont typeface="Wingdings" panose="05000000000000000000" charset="0"/>
                  <a:buChar char="ü"/>
                </a:pPr>
                <a:endParaRPr lang="zh-CN" altLang="en-US" sz="1600">
                  <a:latin typeface="Cambria Math" panose="02040503050406030204" charset="0"/>
                  <a:cs typeface="Cambria Math" panose="02040503050406030204" charset="0"/>
                </a:endParaRPr>
              </a:p>
              <a:p>
                <a:pPr marL="285750" indent="-285750">
                  <a:buFont typeface="Wingdings" panose="05000000000000000000" charset="0"/>
                  <a:buChar char="ü"/>
                </a:pPr>
                <a:r>
                  <a:rPr lang="zh-CN" altLang="en-US" sz="1600">
                    <a:latin typeface="Cambria Math" panose="02040503050406030204" charset="0"/>
                    <a:cs typeface="Cambria Math" panose="02040503050406030204" charset="0"/>
                  </a:rPr>
                  <a:t>而虚拟队列是一个动态阈值，确保满足平均状态更新频率约束。</a:t>
                </a:r>
                <a:endParaRPr lang="zh-CN" altLang="en-US" sz="1600">
                  <a:latin typeface="Cambria Math" panose="02040503050406030204" charset="0"/>
                  <a:cs typeface="Cambria Math" panose="02040503050406030204" charset="0"/>
                </a:endParaRPr>
              </a:p>
            </p:txBody>
          </p:sp>
        </mc:Choice>
        <mc:Fallback>
          <p:sp>
            <p:nvSpPr>
              <p:cNvPr id="13" name="文本框 12"/>
              <p:cNvSpPr txBox="1">
                <a:spLocks noRot="1" noChangeAspect="1" noMove="1" noResize="1" noEditPoints="1" noAdjustHandles="1" noChangeArrowheads="1" noChangeShapeType="1" noTextEdit="1"/>
              </p:cNvSpPr>
              <p:nvPr/>
            </p:nvSpPr>
            <p:spPr>
              <a:xfrm>
                <a:off x="5062220" y="1257935"/>
                <a:ext cx="3631565" cy="3291840"/>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1613535" y="1232535"/>
            <a:ext cx="6426200" cy="2861310"/>
          </a:xfrm>
          <a:prstGeom prst="rect">
            <a:avLst/>
          </a:prstGeom>
          <a:noFill/>
        </p:spPr>
        <p:txBody>
          <a:bodyPr wrap="square" rtlCol="0">
            <a:spAutoFit/>
          </a:bodyPr>
          <a:p>
            <a:pPr marL="285750" indent="-285750">
              <a:buFont typeface="Wingdings" panose="05000000000000000000" charset="0"/>
              <a:buChar char="Ø"/>
            </a:pPr>
            <a:r>
              <a:rPr lang="zh-CN" altLang="en-US" sz="2000">
                <a:solidFill>
                  <a:schemeClr val="tx1"/>
                </a:solidFill>
              </a:rPr>
              <a:t>介绍</a:t>
            </a:r>
            <a:endParaRPr lang="zh-CN" altLang="en-US" sz="2000">
              <a:solidFill>
                <a:schemeClr val="tx1"/>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系统模型</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调度策略</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solidFill>
                  <a:srgbClr val="FF0000"/>
                </a:solidFill>
              </a:rPr>
              <a:t>资源分配</a:t>
            </a:r>
            <a:endParaRPr lang="zh-CN" altLang="en-US" sz="2000">
              <a:solidFill>
                <a:srgbClr val="FF0000"/>
              </a:solidFill>
            </a:endParaRPr>
          </a:p>
          <a:p>
            <a:pPr marL="285750" indent="-285750">
              <a:buFont typeface="Wingdings" panose="05000000000000000000" charset="0"/>
              <a:buChar char="Ø"/>
            </a:pPr>
            <a:endParaRPr lang="en-US" altLang="zh-CN" sz="2000"/>
          </a:p>
          <a:p>
            <a:pPr marL="285750" indent="-285750">
              <a:buFont typeface="Wingdings" panose="05000000000000000000" charset="0"/>
              <a:buChar char="Ø"/>
            </a:pPr>
            <a:r>
              <a:rPr lang="zh-CN" altLang="en-US" sz="2000"/>
              <a:t>仿真计划</a:t>
            </a:r>
            <a:endParaRPr lang="zh-CN" altLang="en-US" sz="2000"/>
          </a:p>
        </p:txBody>
      </p:sp>
      <p:sp>
        <p:nvSpPr>
          <p:cNvPr id="5" name="文本框 4"/>
          <p:cNvSpPr txBox="1"/>
          <p:nvPr/>
        </p:nvSpPr>
        <p:spPr>
          <a:xfrm>
            <a:off x="3463290" y="2085975"/>
            <a:ext cx="3706495" cy="1168400"/>
          </a:xfrm>
          <a:prstGeom prst="rect">
            <a:avLst/>
          </a:prstGeom>
          <a:noFill/>
        </p:spPr>
        <p:txBody>
          <a:bodyPr wrap="square" rtlCol="0">
            <a:spAutoFit/>
          </a:bodyPr>
          <a:p>
            <a:r>
              <a:rPr lang="zh-CN" altLang="en-US"/>
              <a:t>基于内容流行度的缓存机制</a:t>
            </a:r>
            <a:endParaRPr lang="zh-CN" altLang="en-US"/>
          </a:p>
          <a:p>
            <a:endParaRPr lang="zh-CN" altLang="en-US"/>
          </a:p>
          <a:p>
            <a:r>
              <a:rPr lang="zh-CN" altLang="en-US"/>
              <a:t>基于</a:t>
            </a:r>
            <a:r>
              <a:rPr lang="en-US" altLang="zh-CN"/>
              <a:t>SARSA</a:t>
            </a:r>
            <a:r>
              <a:rPr lang="zh-CN" altLang="en-US"/>
              <a:t>的学习算法</a:t>
            </a:r>
            <a:endParaRPr lang="zh-CN" altLang="en-US"/>
          </a:p>
          <a:p>
            <a:endParaRPr lang="zh-CN" altLang="en-US"/>
          </a:p>
          <a:p>
            <a:r>
              <a:rPr lang="zh-CN" altLang="en-US"/>
              <a:t>基于动态域值的调度算法</a:t>
            </a:r>
            <a:endParaRPr lang="zh-CN" altLang="en-US"/>
          </a:p>
        </p:txBody>
      </p:sp>
      <p:sp>
        <p:nvSpPr>
          <p:cNvPr id="7" name="左大括号 6"/>
          <p:cNvSpPr/>
          <p:nvPr/>
        </p:nvSpPr>
        <p:spPr>
          <a:xfrm>
            <a:off x="3244215" y="2085975"/>
            <a:ext cx="103505" cy="115379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资源分配</a:t>
            </a:r>
            <a:endParaRPr lang="zh-CN" altLang="en-US" sz="36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382270" y="836930"/>
            <a:ext cx="4940935" cy="368300"/>
          </a:xfrm>
          <a:prstGeom prst="rect">
            <a:avLst/>
          </a:prstGeom>
          <a:noFill/>
        </p:spPr>
        <p:txBody>
          <a:bodyPr wrap="square" rtlCol="0">
            <a:spAutoFit/>
          </a:bodyPr>
          <a:p>
            <a:pPr marL="285750" indent="-285750">
              <a:buFont typeface="Wingdings" panose="05000000000000000000" charset="0"/>
              <a:buChar char="Ø"/>
            </a:pPr>
            <a:r>
              <a:rPr lang="zh-CN" altLang="en-US" sz="1800"/>
              <a:t>基于地理位置的资源分配方案</a:t>
            </a:r>
            <a:endParaRPr lang="zh-CN" altLang="en-US" sz="1800"/>
          </a:p>
        </p:txBody>
      </p:sp>
      <p:pic>
        <p:nvPicPr>
          <p:cNvPr id="4" name="图片 3"/>
          <p:cNvPicPr>
            <a:picLocks noChangeAspect="1"/>
          </p:cNvPicPr>
          <p:nvPr>
            <p:custDataLst>
              <p:tags r:id="rId1"/>
            </p:custDataLst>
          </p:nvPr>
        </p:nvPicPr>
        <p:blipFill>
          <a:blip r:embed="rId2"/>
          <a:stretch>
            <a:fillRect/>
          </a:stretch>
        </p:blipFill>
        <p:spPr>
          <a:xfrm>
            <a:off x="935355" y="1233805"/>
            <a:ext cx="3801110" cy="1892300"/>
          </a:xfrm>
          <a:prstGeom prst="rect">
            <a:avLst/>
          </a:prstGeom>
        </p:spPr>
      </p:pic>
      <p:pic>
        <p:nvPicPr>
          <p:cNvPr id="5" name="图片 4"/>
          <p:cNvPicPr>
            <a:picLocks noChangeAspect="1"/>
          </p:cNvPicPr>
          <p:nvPr/>
        </p:nvPicPr>
        <p:blipFill>
          <a:blip r:embed="rId3"/>
          <a:stretch>
            <a:fillRect/>
          </a:stretch>
        </p:blipFill>
        <p:spPr>
          <a:xfrm>
            <a:off x="5323840" y="1087120"/>
            <a:ext cx="2762250" cy="3314700"/>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118745" y="3349625"/>
                <a:ext cx="5252085" cy="1599565"/>
              </a:xfrm>
              <a:prstGeom prst="rect">
                <a:avLst/>
              </a:prstGeom>
              <a:noFill/>
            </p:spPr>
            <p:txBody>
              <a:bodyPr wrap="square" rtlCol="0">
                <a:spAutoFit/>
              </a:bodyPr>
              <a:p>
                <a:pPr marL="285750" indent="-285750">
                  <a:buFont typeface="Wingdings" panose="05000000000000000000" charset="0"/>
                  <a:buChar char="ü"/>
                </a:pPr>
                <a:r>
                  <a:rPr lang="zh-CN" altLang="en-US"/>
                  <a:t>将子信道组织成池，池包括给定时间内的所有子帧，资源池共有</a:t>
                </a:r>
                <a:r>
                  <a:rPr lang="en-US" altLang="zh-CN"/>
                  <a:t>N</a:t>
                </a:r>
                <a:r>
                  <a:rPr lang="zh-CN" altLang="en-US"/>
                  <a:t>个子信道，其中包括</a:t>
                </a:r>
                <a:r>
                  <a:rPr lang="en-US" altLang="zh-CN"/>
                  <a:t>F</a:t>
                </a:r>
                <a:r>
                  <a:rPr lang="zh-CN" altLang="en-US"/>
                  <a:t>个</a:t>
                </a:r>
                <a:r>
                  <a:rPr lang="en-US" altLang="zh-CN"/>
                  <a:t>1ms</a:t>
                </a:r>
                <a:r>
                  <a:rPr lang="zh-CN" altLang="en-US"/>
                  <a:t>的子帧，每个子帧有</a:t>
                </a:r>
                <a:r>
                  <a:rPr lang="en-US" altLang="zh-CN"/>
                  <a:t>C</a:t>
                </a:r>
                <a:r>
                  <a:rPr lang="zh-CN" altLang="en-US"/>
                  <a:t>个子信道。</a:t>
                </a:r>
                <a:endParaRPr lang="zh-CN" altLang="en-US"/>
              </a:p>
              <a:p>
                <a:pPr marL="285750" indent="-285750">
                  <a:buFont typeface="Wingdings" panose="05000000000000000000" charset="0"/>
                  <a:buChar char="ü"/>
                </a:pPr>
                <a:r>
                  <a:rPr lang="zh-CN" altLang="en-US"/>
                  <a:t>车辆根据更新索引</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𝑡</m:t>
                        </m:r>
                      </m:sub>
                    </m:sSub>
                  </m:oMath>
                </a14:m>
                <a:r>
                  <a:rPr lang="zh-CN" altLang="en-US"/>
                  <a:t>的大小构建一个队列，按顺序在资源池中选择一个子信道，并感应周围车辆的位置，相互感应不到的车辆可以共享子信道，如</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3</m:t>
                        </m:r>
                      </m:sub>
                    </m:sSub>
                  </m:oMath>
                </a14:m>
                <a:r>
                  <a:rPr lang="zh-CN" altLang="en-US">
                    <a:latin typeface="Cambria Math" panose="02040503050406030204" charset="0"/>
                    <a:cs typeface="Cambria Math" panose="02040503050406030204" charset="0"/>
                  </a:rPr>
                  <a:t>可根</a:t>
                </a:r>
                <a:r>
                  <a:rPr lang="zh-CN" altLang="en-US"/>
                  <a:t>据</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𝑣</m:t>
                        </m:r>
                      </m:e>
                      <m:sub>
                        <m:r>
                          <a:rPr lang="en-US" altLang="zh-CN" i="1">
                            <a:latin typeface="Cambria Math" panose="02040503050406030204" charset="0"/>
                            <a:cs typeface="Cambria Math" panose="02040503050406030204" charset="0"/>
                          </a:rPr>
                          <m:t>𝑖</m:t>
                        </m:r>
                      </m:sub>
                    </m:sSub>
                  </m:oMath>
                </a14:m>
                <a:r>
                  <a:rPr lang="zh-CN" altLang="en-US"/>
                  <a:t>在队列中的位置找到其子信道的位置，既能充分利用信道资源，又最小化了干扰。</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118745" y="3349625"/>
                <a:ext cx="5252085" cy="159956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1613535" y="1232535"/>
            <a:ext cx="6426200" cy="2861310"/>
          </a:xfrm>
          <a:prstGeom prst="rect">
            <a:avLst/>
          </a:prstGeom>
          <a:noFill/>
        </p:spPr>
        <p:txBody>
          <a:bodyPr wrap="square" rtlCol="0">
            <a:spAutoFit/>
          </a:bodyPr>
          <a:p>
            <a:pPr marL="285750" indent="-285750">
              <a:buFont typeface="Wingdings" panose="05000000000000000000" charset="0"/>
              <a:buChar char="Ø"/>
            </a:pPr>
            <a:r>
              <a:rPr lang="zh-CN" altLang="en-US" sz="2000">
                <a:solidFill>
                  <a:schemeClr val="tx1"/>
                </a:solidFill>
              </a:rPr>
              <a:t>介绍</a:t>
            </a:r>
            <a:endParaRPr lang="zh-CN" altLang="en-US" sz="2000">
              <a:solidFill>
                <a:schemeClr val="tx1"/>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系统模型</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调度策略</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资源分配</a:t>
            </a:r>
            <a:endParaRPr lang="zh-CN" altLang="en-US" sz="2000"/>
          </a:p>
          <a:p>
            <a:pPr marL="285750" indent="-285750">
              <a:buFont typeface="Wingdings" panose="05000000000000000000" charset="0"/>
              <a:buChar char="Ø"/>
            </a:pPr>
            <a:endParaRPr lang="en-US" altLang="zh-CN" sz="2000"/>
          </a:p>
          <a:p>
            <a:pPr marL="285750" indent="-285750">
              <a:buFont typeface="Wingdings" panose="05000000000000000000" charset="0"/>
              <a:buChar char="Ø"/>
            </a:pPr>
            <a:r>
              <a:rPr lang="zh-CN" altLang="en-US" sz="2000">
                <a:solidFill>
                  <a:srgbClr val="FF0000"/>
                </a:solidFill>
              </a:rPr>
              <a:t>仿真计划</a:t>
            </a:r>
            <a:endParaRPr lang="zh-CN" altLang="en-US" sz="2000">
              <a:solidFill>
                <a:srgbClr val="FF0000"/>
              </a:solidFill>
            </a:endParaRPr>
          </a:p>
        </p:txBody>
      </p:sp>
      <p:sp>
        <p:nvSpPr>
          <p:cNvPr id="5" name="文本框 4"/>
          <p:cNvSpPr txBox="1"/>
          <p:nvPr/>
        </p:nvSpPr>
        <p:spPr>
          <a:xfrm>
            <a:off x="3463290" y="2085975"/>
            <a:ext cx="3706495" cy="1168400"/>
          </a:xfrm>
          <a:prstGeom prst="rect">
            <a:avLst/>
          </a:prstGeom>
          <a:noFill/>
        </p:spPr>
        <p:txBody>
          <a:bodyPr wrap="square" rtlCol="0">
            <a:spAutoFit/>
          </a:bodyPr>
          <a:p>
            <a:r>
              <a:rPr lang="zh-CN" altLang="en-US"/>
              <a:t>基于内容流行度的缓存机制</a:t>
            </a:r>
            <a:endParaRPr lang="zh-CN" altLang="en-US"/>
          </a:p>
          <a:p>
            <a:endParaRPr lang="zh-CN" altLang="en-US"/>
          </a:p>
          <a:p>
            <a:r>
              <a:rPr lang="zh-CN" altLang="en-US"/>
              <a:t>基于</a:t>
            </a:r>
            <a:r>
              <a:rPr lang="en-US" altLang="zh-CN"/>
              <a:t>SARSA</a:t>
            </a:r>
            <a:r>
              <a:rPr lang="zh-CN" altLang="en-US"/>
              <a:t>的学习算法</a:t>
            </a:r>
            <a:endParaRPr lang="zh-CN" altLang="en-US"/>
          </a:p>
          <a:p>
            <a:endParaRPr lang="zh-CN" altLang="en-US"/>
          </a:p>
          <a:p>
            <a:r>
              <a:rPr lang="zh-CN" altLang="en-US"/>
              <a:t>基于动态域值的调度算法</a:t>
            </a:r>
            <a:endParaRPr lang="zh-CN" altLang="en-US"/>
          </a:p>
        </p:txBody>
      </p:sp>
      <p:sp>
        <p:nvSpPr>
          <p:cNvPr id="7" name="左大括号 6"/>
          <p:cNvSpPr/>
          <p:nvPr/>
        </p:nvSpPr>
        <p:spPr>
          <a:xfrm>
            <a:off x="3244215" y="2085975"/>
            <a:ext cx="103505" cy="115379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仿真计划</a:t>
            </a:r>
            <a:endParaRPr lang="zh-CN" altLang="en-US" sz="36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1051560" y="882015"/>
            <a:ext cx="7122160" cy="460375"/>
          </a:xfrm>
          <a:prstGeom prst="rect">
            <a:avLst/>
          </a:prstGeom>
          <a:noFill/>
        </p:spPr>
        <p:txBody>
          <a:bodyPr wrap="square" rtlCol="0">
            <a:spAutoFit/>
          </a:bodyPr>
          <a:p>
            <a:pPr marL="285750" indent="-285750">
              <a:buFont typeface="Wingdings" panose="05000000000000000000" charset="0"/>
              <a:buChar char="Ø"/>
            </a:pPr>
            <a:r>
              <a:rPr lang="zh-CN" altLang="en-US" sz="2400"/>
              <a:t>信息新鲜度：</a:t>
            </a:r>
            <a:endParaRPr lang="zh-CN" altLang="en-US" sz="2400">
              <a:latin typeface="Cambria Math" panose="02040503050406030204" charset="0"/>
              <a:cs typeface="Cambria Math" panose="02040503050406030204" charset="0"/>
            </a:endParaRPr>
          </a:p>
        </p:txBody>
      </p:sp>
      <mc:AlternateContent xmlns:mc="http://schemas.openxmlformats.org/markup-compatibility/2006">
        <mc:Choice xmlns:a14="http://schemas.microsoft.com/office/drawing/2010/main" Requires="a14">
          <p:sp>
            <p:nvSpPr>
              <p:cNvPr id="7" name="文本框 6"/>
              <p:cNvSpPr txBox="1"/>
              <p:nvPr/>
            </p:nvSpPr>
            <p:spPr>
              <a:xfrm>
                <a:off x="1703070" y="1501140"/>
                <a:ext cx="6470015" cy="1476375"/>
              </a:xfrm>
              <a:prstGeom prst="rect">
                <a:avLst/>
              </a:prstGeom>
              <a:noFill/>
            </p:spPr>
            <p:txBody>
              <a:bodyPr wrap="square" rtlCol="0">
                <a:spAutoFit/>
              </a:bodyPr>
              <a:p>
                <a:pPr marL="285750" indent="-285750">
                  <a:buFont typeface="Arial" panose="020B0604020202020204" pitchFamily="34" charset="0"/>
                  <a:buChar char="•"/>
                </a:pPr>
                <a:r>
                  <a:rPr lang="zh-CN" altLang="en-US" sz="1800">
                    <a:sym typeface="+mn-ea"/>
                  </a:rPr>
                  <a:t>不同竞争窗口</a:t>
                </a:r>
                <a:r>
                  <a:rPr lang="en-US" altLang="zh-CN" sz="1800">
                    <a:sym typeface="+mn-ea"/>
                  </a:rPr>
                  <a:t>W</a:t>
                </a:r>
                <a:r>
                  <a:rPr lang="zh-CN" altLang="en-US" sz="1800">
                    <a:sym typeface="+mn-ea"/>
                  </a:rPr>
                  <a:t>，吞吐量约束</a:t>
                </a:r>
                <a14:m>
                  <m:oMath xmlns:m="http://schemas.openxmlformats.org/officeDocument/2006/math">
                    <m:r>
                      <a:rPr lang="en-US" altLang="zh-CN" sz="1800" i="1">
                        <a:latin typeface="Cambria Math" panose="02040503050406030204" charset="0"/>
                        <a:cs typeface="Cambria Math" panose="02040503050406030204" charset="0"/>
                      </a:rPr>
                      <m:t>𝜌</m:t>
                    </m:r>
                  </m:oMath>
                </a14:m>
                <a:r>
                  <a:rPr lang="zh-CN" altLang="en-US" sz="1800">
                    <a:latin typeface="Cambria Math" panose="02040503050406030204" charset="0"/>
                    <a:cs typeface="Cambria Math" panose="02040503050406030204" charset="0"/>
                  </a:rPr>
                  <a:t>等参数</a:t>
                </a:r>
                <a:r>
                  <a:rPr lang="zh-CN" altLang="en-US" sz="1800">
                    <a:latin typeface="Cambria Math" panose="02040503050406030204" charset="0"/>
                    <a:cs typeface="Cambria Math" panose="02040503050406030204" charset="0"/>
                    <a:sym typeface="+mn-ea"/>
                  </a:rPr>
                  <a:t>下的信息年龄对比。</a:t>
                </a:r>
                <a:endParaRPr lang="zh-CN" altLang="en-US" sz="1800"/>
              </a:p>
              <a:p>
                <a:pPr marL="285750" indent="-285750">
                  <a:buFont typeface="Arial" panose="020B0604020202020204" pitchFamily="34" charset="0"/>
                  <a:buChar char="•"/>
                </a:pPr>
                <a:endParaRPr lang="zh-CN" altLang="en-US" sz="1800"/>
              </a:p>
              <a:p>
                <a:pPr marL="285750" indent="-285750">
                  <a:buFont typeface="Arial" panose="020B0604020202020204" pitchFamily="34" charset="0"/>
                  <a:buChar char="•"/>
                </a:pPr>
                <a:r>
                  <a:rPr lang="zh-CN" altLang="en-US" sz="1800">
                    <a:sym typeface="+mn-ea"/>
                  </a:rPr>
                  <a:t>对比虚拟队列长度和</a:t>
                </a:r>
                <a:r>
                  <a:rPr lang="zh-CN" sz="1800">
                    <a:sym typeface="+mn-ea"/>
                  </a:rPr>
                  <a:t>信息年龄</a:t>
                </a:r>
                <a:r>
                  <a:rPr lang="zh-CN" altLang="en-US" sz="1800">
                    <a:sym typeface="+mn-ea"/>
                  </a:rPr>
                  <a:t>的样本演变。</a:t>
                </a:r>
                <a:endParaRPr lang="zh-CN" altLang="en-US" sz="1800">
                  <a:sym typeface="+mn-ea"/>
                </a:endParaRPr>
              </a:p>
              <a:p>
                <a:pPr marL="285750" indent="-285750">
                  <a:buFont typeface="Arial" panose="020B0604020202020204" pitchFamily="34" charset="0"/>
                  <a:buChar char="•"/>
                </a:pPr>
                <a:endParaRPr lang="zh-CN" altLang="en-US" sz="1800"/>
              </a:p>
              <a:p>
                <a:pPr marL="285750" indent="-285750">
                  <a:buFont typeface="Arial" panose="020B0604020202020204" pitchFamily="34" charset="0"/>
                  <a:buChar char="•"/>
                </a:pPr>
                <a:r>
                  <a:rPr lang="zh-CN" sz="1800">
                    <a:sym typeface="+mn-ea"/>
                  </a:rPr>
                  <a:t>参考别的调度策略下的信息年龄对比</a:t>
                </a:r>
                <a:endParaRPr lang="zh-CN" sz="1800"/>
              </a:p>
            </p:txBody>
          </p:sp>
        </mc:Choice>
        <mc:Fallback>
          <p:sp>
            <p:nvSpPr>
              <p:cNvPr id="7" name="文本框 6"/>
              <p:cNvSpPr txBox="1">
                <a:spLocks noRot="1" noChangeAspect="1" noMove="1" noResize="1" noEditPoints="1" noAdjustHandles="1" noChangeArrowheads="1" noChangeShapeType="1" noTextEdit="1"/>
              </p:cNvSpPr>
              <p:nvPr/>
            </p:nvSpPr>
            <p:spPr>
              <a:xfrm>
                <a:off x="1703070" y="1501140"/>
                <a:ext cx="6470015" cy="1476375"/>
              </a:xfrm>
              <a:prstGeom prst="rect">
                <a:avLst/>
              </a:prstGeom>
              <a:blipFill rotWithShape="1">
                <a:blip r:embed="rId1"/>
                <a:stretch>
                  <a:fillRect/>
                </a:stretch>
              </a:blipFill>
            </p:spPr>
            <p:txBody>
              <a:bodyPr/>
              <a:lstStyle/>
              <a:p>
                <a:r>
                  <a:rPr lang="zh-CN" altLang="en-US">
                    <a:noFill/>
                  </a:rPr>
                  <a:t> </a:t>
                </a:r>
              </a:p>
            </p:txBody>
          </p:sp>
        </mc:Fallback>
      </mc:AlternateContent>
      <p:sp>
        <p:nvSpPr>
          <p:cNvPr id="8" name="文本框 7"/>
          <p:cNvSpPr txBox="1"/>
          <p:nvPr/>
        </p:nvSpPr>
        <p:spPr>
          <a:xfrm>
            <a:off x="1051560" y="3136265"/>
            <a:ext cx="4144010" cy="460375"/>
          </a:xfrm>
          <a:prstGeom prst="rect">
            <a:avLst/>
          </a:prstGeom>
          <a:noFill/>
        </p:spPr>
        <p:txBody>
          <a:bodyPr wrap="square" rtlCol="0">
            <a:spAutoFit/>
          </a:bodyPr>
          <a:p>
            <a:pPr marL="285750" indent="-285750">
              <a:buFont typeface="Wingdings" panose="05000000000000000000" charset="0"/>
              <a:buChar char="Ø"/>
            </a:pPr>
            <a:r>
              <a:rPr lang="zh-CN" altLang="en-US" sz="2400"/>
              <a:t>资源优化：</a:t>
            </a:r>
            <a:endParaRPr lang="zh-CN" altLang="en-US" sz="2400"/>
          </a:p>
        </p:txBody>
      </p:sp>
      <p:sp>
        <p:nvSpPr>
          <p:cNvPr id="9" name="文本框 8"/>
          <p:cNvSpPr txBox="1"/>
          <p:nvPr/>
        </p:nvSpPr>
        <p:spPr>
          <a:xfrm>
            <a:off x="1703070" y="3822065"/>
            <a:ext cx="3247390" cy="368300"/>
          </a:xfrm>
          <a:prstGeom prst="rect">
            <a:avLst/>
          </a:prstGeom>
          <a:noFill/>
        </p:spPr>
        <p:txBody>
          <a:bodyPr wrap="square" rtlCol="0">
            <a:spAutoFit/>
          </a:bodyPr>
          <a:p>
            <a:pPr marL="285750" indent="-285750">
              <a:buFont typeface="Arial" panose="020B0604020202020204" pitchFamily="34" charset="0"/>
              <a:buChar char="•"/>
            </a:pPr>
            <a:r>
              <a:rPr lang="zh-CN" altLang="en-US" sz="1800"/>
              <a:t>每个时隙所传输帧的数目</a:t>
            </a:r>
            <a:endParaRPr lang="zh-CN"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参考文献</a:t>
            </a:r>
            <a:endParaRPr lang="zh-CN" altLang="en-US" sz="3600" b="1" dirty="0">
              <a:solidFill>
                <a:schemeClr val="bg1"/>
              </a:solidFill>
              <a:latin typeface="微软雅黑" panose="020B0503020204020204" charset="-122"/>
              <a:ea typeface="微软雅黑" panose="020B0503020204020204" charset="-122"/>
            </a:endParaRPr>
          </a:p>
        </p:txBody>
      </p:sp>
      <p:sp>
        <p:nvSpPr>
          <p:cNvPr id="3" name="文本框 2"/>
          <p:cNvSpPr txBox="1"/>
          <p:nvPr/>
        </p:nvSpPr>
        <p:spPr>
          <a:xfrm>
            <a:off x="930275" y="1159510"/>
            <a:ext cx="6728460" cy="3046095"/>
          </a:xfrm>
          <a:prstGeom prst="rect">
            <a:avLst/>
          </a:prstGeom>
          <a:noFill/>
        </p:spPr>
        <p:txBody>
          <a:bodyPr wrap="square" rtlCol="0">
            <a:spAutoFit/>
          </a:bodyPr>
          <a:p>
            <a:pPr marL="285750" indent="-285750">
              <a:buFont typeface="Wingdings" panose="05000000000000000000" charset="0"/>
              <a:buChar char="Ø"/>
            </a:pPr>
            <a:r>
              <a:rPr lang="zh-CN" altLang="en-US" sz="1200">
                <a:latin typeface="Microsoft New Tai Lue" panose="020B0502040204020203" charset="0"/>
                <a:ea typeface="仿宋" panose="02010609060101010101" charset="-122"/>
                <a:cs typeface="Microsoft New Tai Lue" panose="020B0502040204020203" charset="0"/>
              </a:rPr>
              <a:t>T. T. Thanh Le and S. Moh, "Comprehensive Survey of Radio Resource Allocation Schemes for 5G V2X Communications," in IEEE Access, vol. 9, pp. 123117-123133, 2021, doi: 10.1109/ACCESS.2021.3109894.</a:t>
            </a: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r>
              <a:rPr lang="zh-CN" altLang="en-US" sz="1200">
                <a:latin typeface="Microsoft New Tai Lue" panose="020B0502040204020203" charset="0"/>
                <a:ea typeface="仿宋" panose="02010609060101010101" charset="-122"/>
                <a:cs typeface="Microsoft New Tai Lue" panose="020B0502040204020203" charset="0"/>
              </a:rPr>
              <a:t>X. Zheng, S. Zhou and Z. Niu, "Urgency of Information for Context-Aware Timely Status Updates in Remote Control Systems," in IEEE Transactions on Wireless Communications, vol. 19, no. 11, pp. 7237-7250, Nov. 2020, doi: 10.1109/TWC.2020.3009881.</a:t>
            </a: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r>
              <a:rPr lang="zh-CN" altLang="en-US" sz="1200">
                <a:latin typeface="Microsoft New Tai Lue" panose="020B0502040204020203" charset="0"/>
                <a:ea typeface="仿宋" panose="02010609060101010101" charset="-122"/>
                <a:cs typeface="Microsoft New Tai Lue" panose="020B0502040204020203" charset="0"/>
              </a:rPr>
              <a:t>R. Reinders, M. van Eenennaam, G. Karagiannis and G. Heijenk, "Contention window analysis for beaconing in VANETs," 2011 7th International Wireless Communications and Mobile Computing Conference, 2011, pp. 1481-1487, doi: 10.1109/IWCMC.2011.5982757.</a:t>
            </a: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endParaRPr lang="zh-CN" altLang="en-US" sz="1200">
              <a:latin typeface="Microsoft New Tai Lue" panose="020B0502040204020203" charset="0"/>
              <a:ea typeface="仿宋" panose="02010609060101010101" charset="-122"/>
              <a:cs typeface="Microsoft New Tai Lue" panose="020B0502040204020203" charset="0"/>
            </a:endParaRPr>
          </a:p>
          <a:p>
            <a:pPr marL="285750" indent="-285750">
              <a:buFont typeface="Wingdings" panose="05000000000000000000" charset="0"/>
              <a:buChar char="Ø"/>
            </a:pPr>
            <a:r>
              <a:rPr lang="zh-CN" altLang="en-US" sz="1200">
                <a:latin typeface="Microsoft New Tai Lue" panose="020B0502040204020203" charset="0"/>
                <a:ea typeface="仿宋" panose="02010609060101010101" charset="-122"/>
                <a:cs typeface="Microsoft New Tai Lue" panose="020B0502040204020203" charset="0"/>
              </a:rPr>
              <a:t>S. Zhang, J. Li, H. Luo, J. Gao, L. Zhao and X. S. Shen, "Towards Fresh and Low-Latency Content Delivery in Vehicular Networks: An Edge Caching Aspect," 2018 10th International Conference on Wireless Communications and Signal Processing (WCSP), 2018, pp. 1-6, doi: 10.1109/WCSP.2018.8555643.</a:t>
            </a:r>
            <a:endParaRPr lang="zh-CN" altLang="en-US" sz="1200">
              <a:latin typeface="Microsoft New Tai Lue" panose="020B0502040204020203" charset="0"/>
              <a:ea typeface="仿宋" panose="02010609060101010101" charset="-122"/>
              <a:cs typeface="Microsoft New Tai Lue"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1613535" y="1232535"/>
            <a:ext cx="6426200" cy="2861310"/>
          </a:xfrm>
          <a:prstGeom prst="rect">
            <a:avLst/>
          </a:prstGeom>
          <a:noFill/>
        </p:spPr>
        <p:txBody>
          <a:bodyPr wrap="square" rtlCol="0">
            <a:spAutoFit/>
          </a:bodyPr>
          <a:p>
            <a:pPr marL="285750" indent="-285750">
              <a:buFont typeface="Wingdings" panose="05000000000000000000" charset="0"/>
              <a:buChar char="Ø"/>
            </a:pPr>
            <a:r>
              <a:rPr lang="zh-CN" altLang="en-US" sz="2000">
                <a:solidFill>
                  <a:srgbClr val="FF0000"/>
                </a:solidFill>
              </a:rPr>
              <a:t>介绍</a:t>
            </a:r>
            <a:endParaRPr lang="zh-CN" altLang="en-US" sz="2000">
              <a:solidFill>
                <a:srgbClr val="FF0000"/>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系统模型</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调度策略</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资源分配</a:t>
            </a:r>
            <a:endParaRPr lang="zh-CN" altLang="en-US" sz="2000"/>
          </a:p>
          <a:p>
            <a:pPr marL="285750" indent="-285750">
              <a:buFont typeface="Wingdings" panose="05000000000000000000" charset="0"/>
              <a:buChar char="Ø"/>
            </a:pPr>
            <a:endParaRPr lang="en-US" altLang="zh-CN" sz="2000"/>
          </a:p>
          <a:p>
            <a:pPr marL="285750" indent="-285750">
              <a:buFont typeface="Wingdings" panose="05000000000000000000" charset="0"/>
              <a:buChar char="Ø"/>
            </a:pPr>
            <a:r>
              <a:rPr lang="zh-CN" altLang="en-US" sz="2000"/>
              <a:t>仿真计划</a:t>
            </a:r>
            <a:endParaRPr lang="zh-CN" altLang="en-US" sz="2000"/>
          </a:p>
        </p:txBody>
      </p:sp>
      <p:sp>
        <p:nvSpPr>
          <p:cNvPr id="5" name="文本框 4"/>
          <p:cNvSpPr txBox="1"/>
          <p:nvPr/>
        </p:nvSpPr>
        <p:spPr>
          <a:xfrm>
            <a:off x="3463290" y="2085975"/>
            <a:ext cx="3706495" cy="1168400"/>
          </a:xfrm>
          <a:prstGeom prst="rect">
            <a:avLst/>
          </a:prstGeom>
          <a:noFill/>
        </p:spPr>
        <p:txBody>
          <a:bodyPr wrap="square" rtlCol="0">
            <a:spAutoFit/>
          </a:bodyPr>
          <a:p>
            <a:r>
              <a:rPr lang="zh-CN" altLang="en-US"/>
              <a:t>基于内容流行度的缓存机制</a:t>
            </a:r>
            <a:endParaRPr lang="zh-CN" altLang="en-US"/>
          </a:p>
          <a:p>
            <a:endParaRPr lang="zh-CN" altLang="en-US"/>
          </a:p>
          <a:p>
            <a:r>
              <a:rPr lang="zh-CN" altLang="en-US"/>
              <a:t>基于</a:t>
            </a:r>
            <a:r>
              <a:rPr lang="en-US" altLang="zh-CN"/>
              <a:t>SARSA</a:t>
            </a:r>
            <a:r>
              <a:rPr lang="zh-CN" altLang="en-US"/>
              <a:t>的学习算法</a:t>
            </a:r>
            <a:endParaRPr lang="zh-CN" altLang="en-US"/>
          </a:p>
          <a:p>
            <a:endParaRPr lang="zh-CN" altLang="en-US"/>
          </a:p>
          <a:p>
            <a:r>
              <a:rPr lang="zh-CN" altLang="en-US"/>
              <a:t>基于动态域值的调度算法</a:t>
            </a:r>
            <a:endParaRPr lang="zh-CN" altLang="en-US"/>
          </a:p>
        </p:txBody>
      </p:sp>
      <p:sp>
        <p:nvSpPr>
          <p:cNvPr id="7" name="左大括号 6"/>
          <p:cNvSpPr/>
          <p:nvPr/>
        </p:nvSpPr>
        <p:spPr>
          <a:xfrm>
            <a:off x="3244215" y="2085975"/>
            <a:ext cx="103505" cy="115379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5" name="文本框 4"/>
          <p:cNvSpPr txBox="1"/>
          <p:nvPr/>
        </p:nvSpPr>
        <p:spPr>
          <a:xfrm>
            <a:off x="3824605" y="2092325"/>
            <a:ext cx="1767205" cy="706755"/>
          </a:xfrm>
          <a:prstGeom prst="rect">
            <a:avLst/>
          </a:prstGeom>
          <a:noFill/>
        </p:spPr>
        <p:txBody>
          <a:bodyPr wrap="square" rtlCol="0">
            <a:spAutoFit/>
          </a:bodyPr>
          <a:p>
            <a:r>
              <a:rPr lang="zh-CN" sz="4000"/>
              <a:t>谢</a:t>
            </a:r>
            <a:r>
              <a:rPr lang="en-US" altLang="zh-CN" sz="4000"/>
              <a:t> </a:t>
            </a:r>
            <a:r>
              <a:rPr lang="zh-CN" sz="4000"/>
              <a:t>谢</a:t>
            </a:r>
            <a:endParaRPr lang="zh-CN" sz="4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6" name="圆角矩形 5"/>
          <p:cNvSpPr/>
          <p:nvPr/>
        </p:nvSpPr>
        <p:spPr>
          <a:xfrm>
            <a:off x="5949950" y="1161415"/>
            <a:ext cx="2740025" cy="3132455"/>
          </a:xfrm>
          <a:prstGeom prst="roundRect">
            <a:avLst/>
          </a:prstGeom>
          <a:noFill/>
          <a:ln>
            <a:solidFill>
              <a:srgbClr val="4287C6"/>
            </a:solidFill>
          </a:ln>
          <a:extLst>
            <a:ext uri="{909E8E84-426E-40DD-AFC4-6F175D3DCCD1}">
              <a14:hiddenFill xmlns:a14="http://schemas.microsoft.com/office/drawing/2010/main">
                <a:solidFill>
                  <a:schemeClr val="lt1"/>
                </a:solidFill>
              </a14:hiddenFill>
            </a:ext>
          </a:extLst>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sz="1600">
              <a:sym typeface="+mn-ea"/>
            </a:endParaRPr>
          </a:p>
          <a:p>
            <a:pPr algn="l"/>
            <a:r>
              <a:rPr lang="en-US" altLang="zh-CN" sz="1600">
                <a:sym typeface="+mn-ea"/>
              </a:rPr>
              <a:t>       </a:t>
            </a:r>
            <a:r>
              <a:rPr lang="zh-CN" altLang="en-US" sz="1600">
                <a:sym typeface="+mn-ea"/>
              </a:rPr>
              <a:t>远程控制系统多终端情况下，假设下行链路是理想的，优化在资源受限情况下的</a:t>
            </a:r>
            <a:r>
              <a:rPr lang="en-US" altLang="zh-CN" sz="1600">
                <a:sym typeface="+mn-ea"/>
              </a:rPr>
              <a:t>V2I</a:t>
            </a:r>
            <a:r>
              <a:rPr lang="zh-CN" altLang="en-US" sz="1600">
                <a:sym typeface="+mn-ea"/>
              </a:rPr>
              <a:t>上行链路通信，考虑情景感知的无授权传输，多个要发送的终端在经历</a:t>
            </a:r>
            <a:r>
              <a:rPr lang="en-US" altLang="zh-CN" sz="1600">
                <a:sym typeface="+mn-ea"/>
              </a:rPr>
              <a:t>CSMA</a:t>
            </a:r>
            <a:r>
              <a:rPr lang="zh-CN" altLang="en-US" sz="1600">
                <a:sym typeface="+mn-ea"/>
              </a:rPr>
              <a:t>的竞争过程，胜利者直接发送其数据包而不必等待下行链路调度许可（</a:t>
            </a:r>
            <a:r>
              <a:rPr lang="en-US" altLang="zh-CN" sz="1600">
                <a:sym typeface="+mn-ea"/>
              </a:rPr>
              <a:t>ACK</a:t>
            </a:r>
            <a:r>
              <a:rPr lang="zh-CN" altLang="en-US" sz="1600">
                <a:sym typeface="+mn-ea"/>
              </a:rPr>
              <a:t>），能够有效减少上行链路的接入延迟。</a:t>
            </a:r>
            <a:endParaRPr lang="zh-CN" altLang="en-US" sz="1600"/>
          </a:p>
          <a:p>
            <a:pPr algn="ctr"/>
            <a:endParaRPr lang="zh-CN" altLang="en-US" sz="1600"/>
          </a:p>
        </p:txBody>
      </p:sp>
      <p:sp>
        <p:nvSpPr>
          <p:cNvPr id="3074" name="标题 3073"/>
          <p:cNvSpPr>
            <a:spLocks noGrp="1"/>
          </p:cNvSpPr>
          <p:nvPr>
            <p:ph type="title"/>
          </p:nvPr>
        </p:nvSpPr>
        <p:spPr>
          <a:xfrm>
            <a:off x="6680200" y="210820"/>
            <a:ext cx="200977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系统概括</a:t>
            </a:r>
            <a:endParaRPr lang="zh-CN" altLang="en-US" sz="3600" b="1" dirty="0">
              <a:solidFill>
                <a:schemeClr val="bg1"/>
              </a:solidFill>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1"/>
          <a:stretch>
            <a:fillRect/>
          </a:stretch>
        </p:blipFill>
        <p:spPr>
          <a:xfrm>
            <a:off x="542290" y="1050925"/>
            <a:ext cx="5081270" cy="3353435"/>
          </a:xfrm>
          <a:prstGeom prst="rect">
            <a:avLst/>
          </a:prstGeom>
        </p:spPr>
      </p:pic>
      <p:sp>
        <p:nvSpPr>
          <p:cNvPr id="3083" name="文本框 11"/>
          <p:cNvSpPr txBox="1"/>
          <p:nvPr/>
        </p:nvSpPr>
        <p:spPr>
          <a:xfrm>
            <a:off x="3014345" y="3613785"/>
            <a:ext cx="1730375" cy="274638"/>
          </a:xfrm>
          <a:prstGeom prst="rect">
            <a:avLst/>
          </a:prstGeom>
          <a:noFill/>
          <a:ln w="9525">
            <a:noFill/>
          </a:ln>
        </p:spPr>
        <p:txBody>
          <a:bodyPr wrap="square" anchor="t" anchorCtr="0">
            <a:spAutoFit/>
          </a:bodyPr>
          <a:p>
            <a:r>
              <a:rPr lang="en-US" altLang="zh-CN" sz="1200">
                <a:latin typeface="Arial" panose="020B0604020202020204" pitchFamily="34" charset="0"/>
                <a:ea typeface="宋体" panose="02010600030101010101" pitchFamily="2" charset="-122"/>
              </a:rPr>
              <a:t>Control decisions</a:t>
            </a:r>
            <a:endParaRPr lang="en-US" altLang="zh-CN" sz="1200">
              <a:latin typeface="Arial" panose="020B0604020202020204" pitchFamily="34" charset="0"/>
              <a:ea typeface="宋体" panose="02010600030101010101" pitchFamily="2" charset="-122"/>
            </a:endParaRPr>
          </a:p>
        </p:txBody>
      </p:sp>
      <p:sp>
        <p:nvSpPr>
          <p:cNvPr id="3082" name="文本框 10"/>
          <p:cNvSpPr txBox="1"/>
          <p:nvPr/>
        </p:nvSpPr>
        <p:spPr>
          <a:xfrm>
            <a:off x="3014028" y="3888740"/>
            <a:ext cx="1730375" cy="274638"/>
          </a:xfrm>
          <a:prstGeom prst="rect">
            <a:avLst/>
          </a:prstGeom>
          <a:noFill/>
          <a:ln w="9525">
            <a:noFill/>
          </a:ln>
        </p:spPr>
        <p:txBody>
          <a:bodyPr wrap="square" anchor="t" anchorCtr="0">
            <a:spAutoFit/>
          </a:bodyPr>
          <a:p>
            <a:r>
              <a:rPr lang="en-US" altLang="zh-CN" sz="1200">
                <a:latin typeface="Arial" panose="020B0604020202020204" pitchFamily="34" charset="0"/>
                <a:ea typeface="宋体" panose="02010600030101010101" pitchFamily="2" charset="-122"/>
              </a:rPr>
              <a:t>Status updates</a:t>
            </a:r>
            <a:endParaRPr lang="en-US" altLang="zh-CN" sz="120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pic>
        <p:nvPicPr>
          <p:cNvPr id="14" name="图片 13"/>
          <p:cNvPicPr>
            <a:picLocks noChangeAspect="1"/>
          </p:cNvPicPr>
          <p:nvPr/>
        </p:nvPicPr>
        <p:blipFill>
          <a:blip r:embed="rId1"/>
          <a:stretch>
            <a:fillRect/>
          </a:stretch>
        </p:blipFill>
        <p:spPr>
          <a:xfrm>
            <a:off x="44450" y="1532255"/>
            <a:ext cx="4318000" cy="2781935"/>
          </a:xfrm>
          <a:prstGeom prst="rect">
            <a:avLst/>
          </a:prstGeom>
        </p:spPr>
      </p:pic>
      <p:pic>
        <p:nvPicPr>
          <p:cNvPr id="18" name="图片 17"/>
          <p:cNvPicPr>
            <a:picLocks noChangeAspect="1"/>
          </p:cNvPicPr>
          <p:nvPr/>
        </p:nvPicPr>
        <p:blipFill>
          <a:blip r:embed="rId2"/>
          <a:stretch>
            <a:fillRect/>
          </a:stretch>
        </p:blipFill>
        <p:spPr>
          <a:xfrm>
            <a:off x="4362450" y="1456055"/>
            <a:ext cx="4592955" cy="2933700"/>
          </a:xfrm>
          <a:prstGeom prst="rect">
            <a:avLst/>
          </a:prstGeom>
        </p:spPr>
      </p:pic>
      <p:sp>
        <p:nvSpPr>
          <p:cNvPr id="3" name="标题 2"/>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竞争机制</a:t>
            </a:r>
            <a:endParaRPr lang="zh-CN" altLang="en-US" sz="3600" b="1" dirty="0">
              <a:solidFill>
                <a:schemeClr val="bg1"/>
              </a:solidFill>
              <a:latin typeface="微软雅黑" panose="020B0503020204020204" charset="-122"/>
              <a:ea typeface="微软雅黑" panose="020B0503020204020204" charset="-122"/>
            </a:endParaRPr>
          </a:p>
        </p:txBody>
      </p:sp>
      <p:sp>
        <p:nvSpPr>
          <p:cNvPr id="4" name="文本框 3"/>
          <p:cNvSpPr txBox="1"/>
          <p:nvPr/>
        </p:nvSpPr>
        <p:spPr>
          <a:xfrm>
            <a:off x="510540" y="882015"/>
            <a:ext cx="3706495" cy="398780"/>
          </a:xfrm>
          <a:prstGeom prst="rect">
            <a:avLst/>
          </a:prstGeom>
          <a:noFill/>
        </p:spPr>
        <p:txBody>
          <a:bodyPr wrap="square" rtlCol="0">
            <a:spAutoFit/>
          </a:bodyPr>
          <a:p>
            <a:pPr marL="285750" indent="-285750">
              <a:buFont typeface="Wingdings" panose="05000000000000000000" charset="0"/>
              <a:buChar char="Ø"/>
            </a:pPr>
            <a:r>
              <a:rPr lang="zh-CN" altLang="en-US" sz="2000"/>
              <a:t>基于</a:t>
            </a:r>
            <a:r>
              <a:rPr lang="en-US" altLang="zh-CN" sz="2000"/>
              <a:t>CSMA</a:t>
            </a:r>
            <a:r>
              <a:rPr lang="zh-CN" altLang="en-US" sz="2000"/>
              <a:t>的竞争机制</a:t>
            </a:r>
            <a:endParaRPr lang="zh-CN" altLang="en-US" sz="20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7230745" y="968375"/>
            <a:ext cx="1581150" cy="2891790"/>
          </a:xfrm>
          <a:prstGeom prst="rect">
            <a:avLst/>
          </a:prstGeom>
          <a:noFill/>
        </p:spPr>
        <p:txBody>
          <a:bodyPr wrap="square" rtlCol="0">
            <a:spAutoFit/>
          </a:bodyPr>
          <a:p>
            <a:pPr indent="0">
              <a:buNone/>
            </a:pPr>
            <a:r>
              <a:rPr lang="zh-CN" altLang="en-US" b="1">
                <a:solidFill>
                  <a:srgbClr val="FF0000"/>
                </a:solidFill>
              </a:rPr>
              <a:t>CAM(Cooperative Awareness Message)，合作感知信息</a:t>
            </a:r>
            <a:r>
              <a:rPr lang="zh-CN" altLang="en-US"/>
              <a:t>，这是时间触发信息。</a:t>
            </a:r>
            <a:endParaRPr lang="zh-CN" altLang="en-US"/>
          </a:p>
          <a:p>
            <a:pPr indent="0">
              <a:buNone/>
            </a:pPr>
            <a:r>
              <a:rPr lang="zh-CN" altLang="en-US" b="1">
                <a:solidFill>
                  <a:srgbClr val="FF0000"/>
                </a:solidFill>
              </a:rPr>
              <a:t>Decentralized Environmental Notification Message，分散环境通知信息</a:t>
            </a:r>
            <a:r>
              <a:rPr lang="zh-CN" altLang="en-US"/>
              <a:t>，主要用于道路危险预警应用，是事件触发型信息。</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83870" y="1068705"/>
            <a:ext cx="6257925" cy="3698240"/>
          </a:xfrm>
          <a:prstGeom prst="rect">
            <a:avLst/>
          </a:prstGeom>
        </p:spPr>
      </p:pic>
      <p:sp>
        <p:nvSpPr>
          <p:cNvPr id="5" name="圆角矩形 4"/>
          <p:cNvSpPr/>
          <p:nvPr/>
        </p:nvSpPr>
        <p:spPr>
          <a:xfrm>
            <a:off x="7016115" y="4001770"/>
            <a:ext cx="2011680" cy="762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800">
                <a:solidFill>
                  <a:schemeClr val="accent1"/>
                </a:solidFill>
              </a:rPr>
              <a:t>DENMs&gt;CAMs</a:t>
            </a:r>
            <a:endParaRPr lang="en-US" altLang="zh-CN" sz="1800">
              <a:solidFill>
                <a:schemeClr val="accent1"/>
              </a:solidFill>
            </a:endParaRPr>
          </a:p>
        </p:txBody>
      </p:sp>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信息标准</a:t>
            </a:r>
            <a:endParaRPr lang="en-US" altLang="zh-CN" sz="3600" b="1" dirty="0">
              <a:solidFill>
                <a:schemeClr val="bg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1613535" y="1232535"/>
            <a:ext cx="6426200" cy="2861310"/>
          </a:xfrm>
          <a:prstGeom prst="rect">
            <a:avLst/>
          </a:prstGeom>
          <a:noFill/>
        </p:spPr>
        <p:txBody>
          <a:bodyPr wrap="square" rtlCol="0">
            <a:spAutoFit/>
          </a:bodyPr>
          <a:p>
            <a:pPr marL="285750" indent="-285750">
              <a:buFont typeface="Wingdings" panose="05000000000000000000" charset="0"/>
              <a:buChar char="Ø"/>
            </a:pPr>
            <a:r>
              <a:rPr lang="zh-CN" altLang="en-US" sz="2000">
                <a:solidFill>
                  <a:schemeClr val="tx1"/>
                </a:solidFill>
              </a:rPr>
              <a:t>介绍</a:t>
            </a:r>
            <a:endParaRPr lang="zh-CN" altLang="en-US" sz="2000">
              <a:solidFill>
                <a:schemeClr val="tx1"/>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solidFill>
                  <a:srgbClr val="FF0000"/>
                </a:solidFill>
              </a:rPr>
              <a:t>系统模型</a:t>
            </a:r>
            <a:endParaRPr lang="zh-CN" altLang="en-US" sz="2000">
              <a:solidFill>
                <a:srgbClr val="FF0000"/>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调度策略</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资源分配</a:t>
            </a:r>
            <a:endParaRPr lang="zh-CN" altLang="en-US" sz="2000"/>
          </a:p>
          <a:p>
            <a:pPr marL="285750" indent="-285750">
              <a:buFont typeface="Wingdings" panose="05000000000000000000" charset="0"/>
              <a:buChar char="Ø"/>
            </a:pPr>
            <a:endParaRPr lang="en-US" altLang="zh-CN" sz="2000"/>
          </a:p>
          <a:p>
            <a:pPr marL="285750" indent="-285750">
              <a:buFont typeface="Wingdings" panose="05000000000000000000" charset="0"/>
              <a:buChar char="Ø"/>
            </a:pPr>
            <a:r>
              <a:rPr lang="zh-CN" altLang="en-US" sz="2000"/>
              <a:t>仿真计划</a:t>
            </a:r>
            <a:endParaRPr lang="zh-CN" altLang="en-US" sz="2000"/>
          </a:p>
        </p:txBody>
      </p:sp>
      <p:sp>
        <p:nvSpPr>
          <p:cNvPr id="5" name="文本框 4"/>
          <p:cNvSpPr txBox="1"/>
          <p:nvPr/>
        </p:nvSpPr>
        <p:spPr>
          <a:xfrm>
            <a:off x="3463290" y="2085975"/>
            <a:ext cx="3706495" cy="1168400"/>
          </a:xfrm>
          <a:prstGeom prst="rect">
            <a:avLst/>
          </a:prstGeom>
          <a:noFill/>
        </p:spPr>
        <p:txBody>
          <a:bodyPr wrap="square" rtlCol="0">
            <a:spAutoFit/>
          </a:bodyPr>
          <a:p>
            <a:r>
              <a:rPr lang="zh-CN" altLang="en-US"/>
              <a:t>基于内容流行度的缓存机制</a:t>
            </a:r>
            <a:endParaRPr lang="zh-CN" altLang="en-US"/>
          </a:p>
          <a:p>
            <a:endParaRPr lang="zh-CN" altLang="en-US"/>
          </a:p>
          <a:p>
            <a:r>
              <a:rPr lang="zh-CN" altLang="en-US"/>
              <a:t>基于</a:t>
            </a:r>
            <a:r>
              <a:rPr lang="en-US" altLang="zh-CN"/>
              <a:t>SARSA</a:t>
            </a:r>
            <a:r>
              <a:rPr lang="zh-CN" altLang="en-US"/>
              <a:t>的学习算法</a:t>
            </a:r>
            <a:endParaRPr lang="zh-CN" altLang="en-US"/>
          </a:p>
          <a:p>
            <a:endParaRPr lang="zh-CN" altLang="en-US"/>
          </a:p>
          <a:p>
            <a:r>
              <a:rPr lang="zh-CN" altLang="en-US"/>
              <a:t>基于动态域值的调度算法</a:t>
            </a:r>
            <a:endParaRPr lang="zh-CN" altLang="en-US"/>
          </a:p>
        </p:txBody>
      </p:sp>
      <p:sp>
        <p:nvSpPr>
          <p:cNvPr id="7" name="左大括号 6"/>
          <p:cNvSpPr/>
          <p:nvPr/>
        </p:nvSpPr>
        <p:spPr>
          <a:xfrm>
            <a:off x="3244215" y="2085975"/>
            <a:ext cx="103505" cy="1153795"/>
          </a:xfrm>
          <a:prstGeom prst="leftBrace">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系统模型</a:t>
            </a:r>
            <a:endParaRPr lang="en-US" altLang="zh-CN" sz="3600" b="1" dirty="0">
              <a:solidFill>
                <a:schemeClr val="bg1"/>
              </a:solidFill>
              <a:latin typeface="微软雅黑" panose="020B0503020204020204" charset="-122"/>
              <a:ea typeface="微软雅黑" panose="020B0503020204020204" charset="-122"/>
            </a:endParaRPr>
          </a:p>
        </p:txBody>
      </p:sp>
      <mc:AlternateContent xmlns:mc="http://schemas.openxmlformats.org/markup-compatibility/2006">
        <mc:Choice xmlns:a14="http://schemas.microsoft.com/office/drawing/2010/main" Requires="a14">
          <p:sp>
            <p:nvSpPr>
              <p:cNvPr id="3" name="文本框 2"/>
              <p:cNvSpPr txBox="1"/>
              <p:nvPr/>
            </p:nvSpPr>
            <p:spPr>
              <a:xfrm>
                <a:off x="227330" y="932815"/>
                <a:ext cx="8460105" cy="3390900"/>
              </a:xfrm>
              <a:prstGeom prst="rect">
                <a:avLst/>
              </a:prstGeom>
              <a:noFill/>
            </p:spPr>
            <p:txBody>
              <a:bodyPr wrap="square" rtlCol="0">
                <a:spAutoFit/>
              </a:bodyPr>
              <a:p>
                <a:pPr marL="285750" indent="-285750">
                  <a:buFont typeface="Arial" panose="020B0604020202020204" pitchFamily="34" charset="0"/>
                  <a:buChar char="•"/>
                </a:pPr>
                <a:r>
                  <a:rPr lang="zh-CN" altLang="en-US" sz="1800"/>
                  <a:t>信息新鲜度</a:t>
                </a:r>
                <a:r>
                  <a:rPr lang="en-US" altLang="zh-CN" sz="1800"/>
                  <a:t>AoI : </a:t>
                </a:r>
                <a14:m>
                  <m:oMath xmlns:m="http://schemas.openxmlformats.org/officeDocument/2006/math">
                    <m:r>
                      <a:rPr lang="en-US" altLang="zh-CN" sz="1800" i="1">
                        <a:latin typeface="Cambria Math" panose="02040503050406030204" charset="0"/>
                        <a:cs typeface="Cambria Math" panose="02040503050406030204" charset="0"/>
                      </a:rPr>
                      <m:t> </m:t>
                    </m:r>
                    <m:r>
                      <a:rPr lang="en-US" altLang="zh-CN" sz="1800" i="1">
                        <a:latin typeface="Cambria Math" panose="02040503050406030204" charset="0"/>
                        <a:cs typeface="Cambria Math" panose="02040503050406030204" charset="0"/>
                      </a:rPr>
                      <m:t>ℎ</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𝑔</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oMath>
                </a14:m>
                <a:endParaRPr lang="en-US" altLang="zh-CN" sz="1800" i="1">
                  <a:latin typeface="Cambria Math" panose="02040503050406030204" charset="0"/>
                  <a:cs typeface="Cambria Math" panose="02040503050406030204" charset="0"/>
                </a:endParaRPr>
              </a:p>
              <a:p>
                <a:pPr marL="285750" indent="-285750">
                  <a:buFont typeface="Arial" panose="020B0604020202020204" pitchFamily="34" charset="0"/>
                  <a:buChar char="•"/>
                </a:pPr>
                <a:endParaRPr lang="en-US" altLang="zh-CN" sz="1800"/>
              </a:p>
              <a:p>
                <a:pPr marL="285750" indent="-285750">
                  <a:buFont typeface="Arial" panose="020B0604020202020204" pitchFamily="34" charset="0"/>
                  <a:buChar char="•"/>
                </a:pPr>
                <a:r>
                  <a:rPr lang="zh-CN" altLang="en-US" sz="1800"/>
                  <a:t>时间时隙化，</a:t>
                </a:r>
                <a:r>
                  <a:rPr lang="en-US" altLang="zh-CN" sz="1800"/>
                  <a:t>AoI</a:t>
                </a:r>
                <a:r>
                  <a:rPr lang="zh-CN" altLang="en-US" sz="1800"/>
                  <a:t>的递归方程：</a:t>
                </a:r>
                <a:endParaRPr lang="zh-CN" altLang="en-US" sz="1800"/>
              </a:p>
              <a:p>
                <a:pPr marL="285750" indent="-285750">
                  <a:buNone/>
                </a:pPr>
                <a:endParaRPr lang="en-US" altLang="zh-CN" sz="1800"/>
              </a:p>
              <a:p>
                <a14:m>
                  <m:oMathPara xmlns:m="http://schemas.openxmlformats.org/officeDocument/2006/math">
                    <m:oMathParaPr>
                      <m:jc m:val="centerGroup"/>
                    </m:oMathParaPr>
                    <m:oMath xmlns:m="http://schemas.openxmlformats.org/officeDocument/2006/math">
                      <m:r>
                        <m:rPr>
                          <m:sty m:val="p"/>
                        </m:rPr>
                        <a:rPr lang="en-US" altLang="zh-CN" sz="1800">
                          <a:latin typeface="Cambria Math" panose="02040503050406030204" charset="0"/>
                        </a:rPr>
                        <m:t>h</m:t>
                      </m:r>
                      <m:r>
                        <a:rPr lang="en-US" altLang="zh-CN" sz="1800">
                          <a:latin typeface="Cambria Math" panose="02040503050406030204" charset="0"/>
                        </a:rPr>
                        <m:t>(</m:t>
                      </m:r>
                      <m:r>
                        <m:rPr>
                          <m:sty m:val="p"/>
                        </m:rPr>
                        <a:rPr lang="en-US" altLang="zh-CN" sz="1800">
                          <a:latin typeface="Cambria Math" panose="02040503050406030204" charset="0"/>
                        </a:rPr>
                        <m:t>t</m:t>
                      </m:r>
                      <m:r>
                        <a:rPr lang="en-US" altLang="zh-CN" sz="1800">
                          <a:latin typeface="Cambria Math" panose="02040503050406030204" charset="0"/>
                        </a:rPr>
                        <m:t>+</m:t>
                      </m:r>
                      <m:r>
                        <a:rPr lang="en-US" altLang="zh-CN" sz="1800">
                          <a:latin typeface="Cambria Math" panose="02040503050406030204" charset="0"/>
                        </a:rPr>
                        <m:t>1</m:t>
                      </m:r>
                      <m:r>
                        <a:rPr lang="en-US" altLang="zh-CN" sz="1800">
                          <a:latin typeface="Cambria Math" panose="02040503050406030204" charset="0"/>
                        </a:rPr>
                        <m:t>)=</m:t>
                      </m:r>
                      <m:d>
                        <m:dPr>
                          <m:begChr m:val="{"/>
                          <m:endChr m:val=""/>
                          <m:ctrlPr>
                            <a:rPr lang="en-US" altLang="zh-CN" sz="1800" i="1">
                              <a:latin typeface="Cambria Math" panose="02040503050406030204" charset="0"/>
                              <a:cs typeface="Cambria Math" panose="02040503050406030204" charset="0"/>
                            </a:rPr>
                          </m:ctrlPr>
                        </m:dPr>
                        <m:e>
                          <m:eqArr>
                            <m:eqArrPr>
                              <m:ctrlPr>
                                <a:rPr lang="en-US" altLang="zh-CN" sz="1800" i="1">
                                  <a:latin typeface="Cambria Math" panose="02040503050406030204" charset="0"/>
                                  <a:cs typeface="Cambria Math" panose="02040503050406030204" charset="0"/>
                                </a:rPr>
                              </m:ctrlPr>
                            </m:eqArrPr>
                            <m:e>
                              <m:r>
                                <a:rPr lang="en-US" altLang="zh-CN" sz="1800" i="1">
                                  <a:latin typeface="Cambria Math" panose="02040503050406030204" charset="0"/>
                                  <a:cs typeface="Cambria Math" panose="02040503050406030204" charset="0"/>
                                </a:rPr>
                                <m:t>       </m:t>
                              </m:r>
                              <m:r>
                                <a:rPr lang="en-US" altLang="zh-CN" sz="1800" i="1">
                                  <a:latin typeface="Cambria Math" panose="02040503050406030204" charset="0"/>
                                  <a:cs typeface="Cambria Math" panose="02040503050406030204" charset="0"/>
                                </a:rPr>
                                <m:t>1</m:t>
                              </m:r>
                              <m:r>
                                <a:rPr lang="en-US" altLang="zh-CN" sz="1800" i="1">
                                  <a:latin typeface="Cambria Math" panose="02040503050406030204" charset="0"/>
                                  <a:cs typeface="Cambria Math" panose="02040503050406030204" charset="0"/>
                                </a:rPr>
                                <m:t>           ,</m:t>
                              </m:r>
                              <m:r>
                                <a:rPr lang="en-US" altLang="zh-CN" sz="1800" i="1">
                                  <a:latin typeface="Cambria Math" panose="02040503050406030204" charset="0"/>
                                  <a:cs typeface="Cambria Math" panose="02040503050406030204" charset="0"/>
                                </a:rPr>
                                <m:t>𝑖𝑓</m:t>
                              </m:r>
                              <m:r>
                                <a:rPr lang="en-US" altLang="zh-CN" sz="1800" i="1">
                                  <a:latin typeface="Cambria Math" panose="02040503050406030204" charset="0"/>
                                  <a:cs typeface="Cambria Math" panose="02040503050406030204" charset="0"/>
                                </a:rPr>
                                <m:t> </m:t>
                              </m:r>
                              <m:r>
                                <a:rPr lang="en-US" altLang="zh-CN" sz="1800" i="1">
                                  <a:latin typeface="Cambria Math" panose="02040503050406030204" charset="0"/>
                                  <a:cs typeface="Cambria Math" panose="02040503050406030204" charset="0"/>
                                </a:rPr>
                                <m:t>𝑑</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1</m:t>
                              </m:r>
                              <m:r>
                                <a:rPr lang="en-US" altLang="zh-CN" sz="1800" i="1">
                                  <a:latin typeface="Cambria Math" panose="02040503050406030204" charset="0"/>
                                  <a:cs typeface="Cambria Math" panose="02040503050406030204" charset="0"/>
                                </a:rPr>
                                <m:t>;</m:t>
                              </m:r>
                            </m:e>
                            <m:e>
                              <m:r>
                                <a:rPr lang="en-US" altLang="zh-CN" sz="1800" i="1">
                                  <a:latin typeface="Cambria Math" panose="02040503050406030204" charset="0"/>
                                  <a:cs typeface="Cambria Math" panose="02040503050406030204" charset="0"/>
                                </a:rPr>
                                <m:t>ℎ</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1</m:t>
                              </m:r>
                              <m:r>
                                <a:rPr lang="en-US" altLang="zh-CN" sz="1800" i="1">
                                  <a:latin typeface="Cambria Math" panose="02040503050406030204" charset="0"/>
                                  <a:cs typeface="Cambria Math" panose="02040503050406030204" charset="0"/>
                                </a:rPr>
                                <m:t>     ,  </m:t>
                              </m:r>
                              <m:r>
                                <a:rPr lang="en-US" altLang="zh-CN" sz="1800" i="1">
                                  <a:latin typeface="Cambria Math" panose="02040503050406030204" charset="0"/>
                                  <a:cs typeface="Cambria Math" panose="02040503050406030204" charset="0"/>
                                </a:rPr>
                                <m:t>𝑜𝑡ℎ𝑒𝑟𝑤𝑖𝑠𝑒</m:t>
                              </m:r>
                              <m:r>
                                <a:rPr lang="en-US" altLang="zh-CN" sz="1800" i="1">
                                  <a:latin typeface="Cambria Math" panose="02040503050406030204" charset="0"/>
                                  <a:cs typeface="Cambria Math" panose="02040503050406030204" charset="0"/>
                                </a:rPr>
                                <m:t>.</m:t>
                              </m:r>
                            </m:e>
                          </m:eqArr>
                          <m:r>
                            <a:rPr lang="en-US" altLang="zh-CN" sz="1800" i="1">
                              <a:latin typeface="Cambria Math" panose="02040503050406030204" charset="0"/>
                              <a:cs typeface="Cambria Math" panose="02040503050406030204" charset="0"/>
                            </a:rPr>
                            <m:t>  </m:t>
                          </m:r>
                          <m:r>
                            <a:rPr lang="en-US" altLang="zh-CN" sz="1800" i="1">
                              <a:latin typeface="Cambria Math" panose="02040503050406030204" charset="0"/>
                              <a:cs typeface="Cambria Math" panose="02040503050406030204" charset="0"/>
                            </a:rPr>
                            <m:t>𝑑</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𝑢</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𝑡</m:t>
                          </m:r>
                          <m:r>
                            <a:rPr lang="en-US" altLang="zh-CN" sz="1800" i="1">
                              <a:latin typeface="Cambria Math" panose="02040503050406030204" charset="0"/>
                              <a:cs typeface="Cambria Math" panose="02040503050406030204" charset="0"/>
                            </a:rPr>
                            <m:t>)</m:t>
                          </m:r>
                          <m:r>
                            <a:rPr lang="en-US" altLang="zh-CN" sz="1800" i="1">
                              <a:latin typeface="Cambria Math" panose="02040503050406030204" charset="0"/>
                              <a:cs typeface="Cambria Math" panose="02040503050406030204" charset="0"/>
                            </a:rPr>
                            <m:t>𝑝</m:t>
                          </m:r>
                        </m:e>
                      </m:d>
                    </m:oMath>
                  </m:oMathPara>
                </a14:m>
                <a:endParaRPr lang="en-US" altLang="zh-CN" sz="1800" i="1">
                  <a:latin typeface="Cambria Math" panose="02040503050406030204" charset="0"/>
                  <a:cs typeface="Cambria Math" panose="02040503050406030204" charset="0"/>
                </a:endParaRPr>
              </a:p>
              <a:p>
                <a:endParaRPr lang="en-US" altLang="zh-CN" sz="1800">
                  <a:latin typeface="Cambria Math" panose="02040503050406030204" charset="0"/>
                  <a:cs typeface="Cambria Math" panose="02040503050406030204" charset="0"/>
                </a:endParaRPr>
              </a:p>
              <a:p>
                <a:endParaRPr lang="en-US" altLang="zh-CN" sz="1800">
                  <a:latin typeface="Cambria Math" panose="02040503050406030204" charset="0"/>
                  <a:cs typeface="Cambria Math" panose="02040503050406030204" charset="0"/>
                </a:endParaRPr>
              </a:p>
              <a:p>
                <a:pPr marL="285750" indent="-285750">
                  <a:buFont typeface="Arial" panose="020B0604020202020204" pitchFamily="34" charset="0"/>
                  <a:buChar char="•"/>
                </a:pPr>
                <a:r>
                  <a:rPr lang="zh-CN" altLang="en-US" sz="1800">
                    <a:latin typeface="Cambria Math" panose="02040503050406030204" charset="0"/>
                    <a:cs typeface="Cambria Math" panose="02040503050406030204" charset="0"/>
                  </a:rPr>
                  <a:t>平均吞吐量：</a:t>
                </a:r>
                <a:endParaRPr lang="zh-CN" altLang="en-US" sz="1800">
                  <a:latin typeface="Cambria Math" panose="02040503050406030204" charset="0"/>
                  <a:cs typeface="Cambria Math" panose="02040503050406030204" charset="0"/>
                </a:endParaRPr>
              </a:p>
              <a:p>
                <a:pPr marL="285750" indent="-285750">
                  <a:buFont typeface="Arial" panose="020B0604020202020204" pitchFamily="34" charset="0"/>
                  <a:buChar char="•"/>
                </a:pPr>
                <a:endParaRPr lang="zh-CN" altLang="en-US" sz="1800">
                  <a:latin typeface="Cambria Math" panose="02040503050406030204" charset="0"/>
                  <a:cs typeface="Cambria Math" panose="02040503050406030204" charset="0"/>
                </a:endParaRPr>
              </a:p>
              <a:p>
                <a:pPr marL="285750" indent="-285750">
                  <a:buFont typeface="Arial" panose="020B0604020202020204" pitchFamily="34" charset="0"/>
                  <a:buChar char="•"/>
                </a:pPr>
                <a:endParaRPr lang="zh-CN" altLang="en-US" sz="1800">
                  <a:latin typeface="Cambria Math" panose="02040503050406030204" charset="0"/>
                  <a:cs typeface="Cambria Math" panose="02040503050406030204" charset="0"/>
                </a:endParaRPr>
              </a:p>
              <a:p>
                <a:pPr marL="285750" indent="-285750">
                  <a:buFont typeface="Arial" panose="020B0604020202020204" pitchFamily="34" charset="0"/>
                  <a:buChar char="•"/>
                </a:pPr>
                <a:r>
                  <a:rPr lang="zh-CN" altLang="en-US" sz="1800"/>
                  <a:t>目标方程：</a:t>
                </a:r>
                <a:r>
                  <a:rPr lang="en-US" altLang="zh-CN" sz="1800"/>
                  <a:t>                                                                                </a:t>
                </a:r>
                <a:endParaRPr lang="en-US" altLang="zh-CN" sz="1200"/>
              </a:p>
            </p:txBody>
          </p:sp>
        </mc:Choice>
        <mc:Fallback>
          <p:sp>
            <p:nvSpPr>
              <p:cNvPr id="3" name="文本框 2"/>
              <p:cNvSpPr txBox="1">
                <a:spLocks noRot="1" noChangeAspect="1" noMove="1" noResize="1" noEditPoints="1" noAdjustHandles="1" noChangeArrowheads="1" noChangeShapeType="1" noTextEdit="1"/>
              </p:cNvSpPr>
              <p:nvPr/>
            </p:nvSpPr>
            <p:spPr>
              <a:xfrm>
                <a:off x="227330" y="932815"/>
                <a:ext cx="8460105" cy="3390900"/>
              </a:xfrm>
              <a:prstGeom prst="rect">
                <a:avLst/>
              </a:prstGeom>
              <a:blipFill rotWithShape="1">
                <a:blip r:embed="rId1"/>
                <a:stretch>
                  <a:fillRect/>
                </a:stretch>
              </a:blipFill>
            </p:spPr>
            <p:txBody>
              <a:bodyPr/>
              <a:lstStyle/>
              <a:p>
                <a:r>
                  <a:rPr lang="zh-CN" altLang="en-US">
                    <a:noFill/>
                  </a:rPr>
                  <a:t> </a:t>
                </a:r>
              </a:p>
            </p:txBody>
          </p:sp>
        </mc:Fallback>
      </mc:AlternateContent>
      <p:graphicFrame>
        <p:nvGraphicFramePr>
          <p:cNvPr id="7" name="对象 6">
            <a:hlinkClick r:id="" action="ppaction://ole?verb="/>
          </p:cNvPr>
          <p:cNvGraphicFramePr>
            <a:graphicFrameLocks noChangeAspect="1"/>
          </p:cNvGraphicFramePr>
          <p:nvPr/>
        </p:nvGraphicFramePr>
        <p:xfrm>
          <a:off x="2035175" y="3001328"/>
          <a:ext cx="2987040" cy="548005"/>
        </p:xfrm>
        <a:graphic>
          <a:graphicData uri="http://schemas.openxmlformats.org/presentationml/2006/ole">
            <mc:AlternateContent xmlns:mc="http://schemas.openxmlformats.org/markup-compatibility/2006">
              <mc:Choice xmlns:v="urn:schemas-microsoft-com:vml" Requires="v">
                <p:oleObj spid="_x0000_s1030" name="" r:id="rId2" imgW="2425700" imgH="444500" progId="Equation.KSEE3">
                  <p:embed/>
                </p:oleObj>
              </mc:Choice>
              <mc:Fallback>
                <p:oleObj name="" r:id="rId2" imgW="2425700" imgH="444500" progId="Equation.KSEE3">
                  <p:embed/>
                  <p:pic>
                    <p:nvPicPr>
                      <p:cNvPr id="0" name="图片 1029"/>
                      <p:cNvPicPr/>
                      <p:nvPr/>
                    </p:nvPicPr>
                    <p:blipFill>
                      <a:blip r:embed="rId3"/>
                      <a:stretch>
                        <a:fillRect/>
                      </a:stretch>
                    </p:blipFill>
                    <p:spPr>
                      <a:xfrm>
                        <a:off x="2035175" y="3001328"/>
                        <a:ext cx="2987040" cy="548005"/>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1715135" y="3738880"/>
          <a:ext cx="3471545" cy="678180"/>
        </p:xfrm>
        <a:graphic>
          <a:graphicData uri="http://schemas.openxmlformats.org/presentationml/2006/ole">
            <mc:AlternateContent xmlns:mc="http://schemas.openxmlformats.org/markup-compatibility/2006">
              <mc:Choice xmlns:v="urn:schemas-microsoft-com:vml" Requires="v">
                <p:oleObj spid="_x0000_s5125" name="" r:id="rId4" imgW="2209800" imgH="431800" progId="Equation.KSEE3">
                  <p:embed/>
                </p:oleObj>
              </mc:Choice>
              <mc:Fallback>
                <p:oleObj name="" r:id="rId4" imgW="2209800" imgH="431800" progId="Equation.KSEE3">
                  <p:embed/>
                  <p:pic>
                    <p:nvPicPr>
                      <p:cNvPr id="0" name="图片 5124"/>
                      <p:cNvPicPr/>
                      <p:nvPr/>
                    </p:nvPicPr>
                    <p:blipFill>
                      <a:blip r:embed="rId5"/>
                      <a:stretch>
                        <a:fillRect/>
                      </a:stretch>
                    </p:blipFill>
                    <p:spPr>
                      <a:xfrm>
                        <a:off x="1715135" y="3738880"/>
                        <a:ext cx="3471545" cy="678180"/>
                      </a:xfrm>
                      <a:prstGeom prst="rect">
                        <a:avLst/>
                      </a:prstGeom>
                      <a:noFill/>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title"/>
          </p:nvPr>
        </p:nvSpPr>
        <p:spPr>
          <a:xfrm>
            <a:off x="6680200" y="210820"/>
            <a:ext cx="2125345" cy="287655"/>
          </a:xfrm>
        </p:spPr>
        <p:txBody>
          <a:bodyPr anchor="ctr">
            <a:normAutofit fontScale="90000"/>
          </a:bodyPr>
          <a:p>
            <a:r>
              <a:rPr lang="zh-CN" altLang="en-US" sz="3600" b="1" dirty="0">
                <a:solidFill>
                  <a:schemeClr val="bg1"/>
                </a:solidFill>
                <a:latin typeface="微软雅黑" panose="020B0503020204020204" charset="-122"/>
                <a:ea typeface="微软雅黑" panose="020B0503020204020204" charset="-122"/>
              </a:rPr>
              <a:t>约束</a:t>
            </a:r>
            <a:r>
              <a:rPr lang="zh-CN" altLang="en-US" sz="3600" b="1" dirty="0">
                <a:solidFill>
                  <a:schemeClr val="bg1"/>
                </a:solidFill>
                <a:latin typeface="微软雅黑" panose="020B0503020204020204" charset="-122"/>
                <a:ea typeface="微软雅黑" panose="020B0503020204020204" charset="-122"/>
              </a:rPr>
              <a:t>条件</a:t>
            </a:r>
            <a:endParaRPr lang="zh-CN" altLang="en-US" sz="3600" b="1" dirty="0">
              <a:solidFill>
                <a:schemeClr val="bg1"/>
              </a:solidFill>
              <a:latin typeface="微软雅黑" panose="020B0503020204020204" charset="-122"/>
              <a:ea typeface="微软雅黑" panose="020B0503020204020204" charset="-122"/>
            </a:endParaRPr>
          </a:p>
        </p:txBody>
      </p:sp>
      <p:graphicFrame>
        <p:nvGraphicFramePr>
          <p:cNvPr id="4" name="对象 3">
            <a:hlinkClick r:id="" action="ppaction://ole?verb="/>
          </p:cNvPr>
          <p:cNvGraphicFramePr>
            <a:graphicFrameLocks noChangeAspect="1"/>
          </p:cNvGraphicFramePr>
          <p:nvPr/>
        </p:nvGraphicFramePr>
        <p:xfrm>
          <a:off x="3293110" y="1607185"/>
          <a:ext cx="1551940" cy="554355"/>
        </p:xfrm>
        <a:graphic>
          <a:graphicData uri="http://schemas.openxmlformats.org/presentationml/2006/ole">
            <mc:AlternateContent xmlns:mc="http://schemas.openxmlformats.org/markup-compatibility/2006">
              <mc:Choice xmlns:v="urn:schemas-microsoft-com:vml" Requires="v">
                <p:oleObj spid="_x0000_s2049" name="" r:id="rId1" imgW="711200" imgH="254000" progId="Equation.KSEE3">
                  <p:embed/>
                </p:oleObj>
              </mc:Choice>
              <mc:Fallback>
                <p:oleObj name="" r:id="rId1" imgW="711200" imgH="254000" progId="Equation.KSEE3">
                  <p:embed/>
                  <p:pic>
                    <p:nvPicPr>
                      <p:cNvPr id="0" name="图片 2048"/>
                      <p:cNvPicPr/>
                      <p:nvPr/>
                    </p:nvPicPr>
                    <p:blipFill>
                      <a:blip r:embed="rId2"/>
                      <a:stretch>
                        <a:fillRect/>
                      </a:stretch>
                    </p:blipFill>
                    <p:spPr>
                      <a:xfrm>
                        <a:off x="3293110" y="1607185"/>
                        <a:ext cx="1551940" cy="554355"/>
                      </a:xfrm>
                      <a:prstGeom prst="rect">
                        <a:avLst/>
                      </a:prstGeom>
                    </p:spPr>
                  </p:pic>
                </p:oleObj>
              </mc:Fallback>
            </mc:AlternateContent>
          </a:graphicData>
        </a:graphic>
      </p:graphicFrame>
      <p:sp>
        <p:nvSpPr>
          <p:cNvPr id="5" name="文本框 4"/>
          <p:cNvSpPr txBox="1"/>
          <p:nvPr/>
        </p:nvSpPr>
        <p:spPr>
          <a:xfrm>
            <a:off x="417195" y="953770"/>
            <a:ext cx="8224520" cy="368300"/>
          </a:xfrm>
          <a:prstGeom prst="rect">
            <a:avLst/>
          </a:prstGeom>
          <a:noFill/>
        </p:spPr>
        <p:txBody>
          <a:bodyPr wrap="square" rtlCol="0">
            <a:spAutoFit/>
          </a:bodyPr>
          <a:p>
            <a:pPr marL="342900" indent="-342900">
              <a:buFont typeface="Wingdings" panose="05000000000000000000" charset="0"/>
              <a:buChar char="Ø"/>
            </a:pPr>
            <a:r>
              <a:rPr lang="zh-CN" altLang="en-US" sz="1800"/>
              <a:t>由于有限的信道资源和能量，设定系统的平均吞吐量不能超过</a:t>
            </a:r>
            <a:r>
              <a:rPr lang="en-US" altLang="zh-CN" sz="1800"/>
              <a:t>ρ</a:t>
            </a:r>
            <a:r>
              <a:rPr lang="zh-CN" altLang="en-US" sz="1800"/>
              <a:t>：</a:t>
            </a:r>
            <a:endParaRPr lang="zh-CN" altLang="en-US" sz="1800"/>
          </a:p>
        </p:txBody>
      </p:sp>
      <p:sp>
        <p:nvSpPr>
          <p:cNvPr id="7" name="文本框 6"/>
          <p:cNvSpPr txBox="1"/>
          <p:nvPr/>
        </p:nvSpPr>
        <p:spPr>
          <a:xfrm>
            <a:off x="417195" y="2387600"/>
            <a:ext cx="8224520" cy="368300"/>
          </a:xfrm>
          <a:prstGeom prst="rect">
            <a:avLst/>
          </a:prstGeom>
          <a:noFill/>
        </p:spPr>
        <p:txBody>
          <a:bodyPr wrap="square" rtlCol="0">
            <a:spAutoFit/>
          </a:bodyPr>
          <a:p>
            <a:pPr marL="342900" indent="-342900">
              <a:buFont typeface="Wingdings" panose="05000000000000000000" charset="0"/>
              <a:buChar char="Ø"/>
            </a:pPr>
            <a:r>
              <a:rPr lang="zh-CN" altLang="en-US" sz="1800"/>
              <a:t>为了满足平均吞吐量约束，定义一个更新队列</a:t>
            </a:r>
            <a:r>
              <a:rPr lang="en-US" altLang="zh-CN" sz="1800"/>
              <a:t>    </a:t>
            </a:r>
            <a:r>
              <a:rPr lang="zh-CN" altLang="en-US" sz="1800"/>
              <a:t>：</a:t>
            </a:r>
            <a:endParaRPr lang="zh-CN" altLang="en-US" sz="1800"/>
          </a:p>
        </p:txBody>
      </p:sp>
      <p:graphicFrame>
        <p:nvGraphicFramePr>
          <p:cNvPr id="8" name="对象 7">
            <a:hlinkClick r:id="" action="ppaction://ole?verb="/>
          </p:cNvPr>
          <p:cNvGraphicFramePr>
            <a:graphicFrameLocks noChangeAspect="1"/>
          </p:cNvGraphicFramePr>
          <p:nvPr/>
        </p:nvGraphicFramePr>
        <p:xfrm>
          <a:off x="5444490" y="2433955"/>
          <a:ext cx="286385" cy="321945"/>
        </p:xfrm>
        <a:graphic>
          <a:graphicData uri="http://schemas.openxmlformats.org/presentationml/2006/ole">
            <mc:AlternateContent xmlns:mc="http://schemas.openxmlformats.org/markup-compatibility/2006">
              <mc:Choice xmlns:v="urn:schemas-microsoft-com:vml" Requires="v">
                <p:oleObj spid="_x0000_s2050" name="" r:id="rId3" imgW="203200" imgH="228600" progId="Equation.KSEE3">
                  <p:embed/>
                </p:oleObj>
              </mc:Choice>
              <mc:Fallback>
                <p:oleObj name="" r:id="rId3" imgW="203200" imgH="228600" progId="Equation.KSEE3">
                  <p:embed/>
                  <p:pic>
                    <p:nvPicPr>
                      <p:cNvPr id="0" name="图片 2049"/>
                      <p:cNvPicPr/>
                      <p:nvPr/>
                    </p:nvPicPr>
                    <p:blipFill>
                      <a:blip r:embed="rId4"/>
                      <a:stretch>
                        <a:fillRect/>
                      </a:stretch>
                    </p:blipFill>
                    <p:spPr>
                      <a:xfrm>
                        <a:off x="5444490" y="2433955"/>
                        <a:ext cx="286385" cy="321945"/>
                      </a:xfrm>
                      <a:prstGeom prst="rect">
                        <a:avLst/>
                      </a:prstGeom>
                    </p:spPr>
                  </p:pic>
                </p:oleObj>
              </mc:Fallback>
            </mc:AlternateContent>
          </a:graphicData>
        </a:graphic>
      </p:graphicFrame>
      <p:sp>
        <p:nvSpPr>
          <p:cNvPr id="11" name="左大括号 10"/>
          <p:cNvSpPr/>
          <p:nvPr/>
        </p:nvSpPr>
        <p:spPr>
          <a:xfrm>
            <a:off x="4533900" y="2891790"/>
            <a:ext cx="75565" cy="177609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graphicFrame>
        <p:nvGraphicFramePr>
          <p:cNvPr id="13" name="对象 12">
            <a:hlinkClick r:id="" action="ppaction://ole?verb="/>
          </p:cNvPr>
          <p:cNvGraphicFramePr>
            <a:graphicFrameLocks noChangeAspect="1"/>
          </p:cNvGraphicFramePr>
          <p:nvPr/>
        </p:nvGraphicFramePr>
        <p:xfrm>
          <a:off x="5117783" y="2838450"/>
          <a:ext cx="2383155" cy="304800"/>
        </p:xfrm>
        <a:graphic>
          <a:graphicData uri="http://schemas.openxmlformats.org/presentationml/2006/ole">
            <mc:AlternateContent xmlns:mc="http://schemas.openxmlformats.org/markup-compatibility/2006">
              <mc:Choice xmlns:v="urn:schemas-microsoft-com:vml" Requires="v">
                <p:oleObj spid="_x0000_s14" name="" r:id="rId5" imgW="1790700" imgH="228600" progId="Equation.KSEE3">
                  <p:embed/>
                </p:oleObj>
              </mc:Choice>
              <mc:Fallback>
                <p:oleObj name="" r:id="rId5" imgW="1790700" imgH="228600" progId="Equation.KSEE3">
                  <p:embed/>
                  <p:pic>
                    <p:nvPicPr>
                      <p:cNvPr id="0" name="图片 2049"/>
                      <p:cNvPicPr/>
                      <p:nvPr/>
                    </p:nvPicPr>
                    <p:blipFill>
                      <a:blip r:embed="rId6"/>
                      <a:stretch>
                        <a:fillRect/>
                      </a:stretch>
                    </p:blipFill>
                    <p:spPr>
                      <a:xfrm>
                        <a:off x="5117783" y="2838450"/>
                        <a:ext cx="2383155" cy="304800"/>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505460" y="3610610"/>
          <a:ext cx="3815080" cy="331470"/>
        </p:xfrm>
        <a:graphic>
          <a:graphicData uri="http://schemas.openxmlformats.org/presentationml/2006/ole">
            <mc:AlternateContent xmlns:mc="http://schemas.openxmlformats.org/markup-compatibility/2006">
              <mc:Choice xmlns:v="urn:schemas-microsoft-com:vml" Requires="v">
                <p:oleObj spid="_x0000_s16" name="" r:id="rId7" imgW="2933700" imgH="254000" progId="Equation.KSEE3">
                  <p:embed/>
                </p:oleObj>
              </mc:Choice>
              <mc:Fallback>
                <p:oleObj name="" r:id="rId7" imgW="2933700" imgH="254000" progId="Equation.KSEE3">
                  <p:embed/>
                  <p:pic>
                    <p:nvPicPr>
                      <p:cNvPr id="0" name="图片 2049"/>
                      <p:cNvPicPr/>
                      <p:nvPr/>
                    </p:nvPicPr>
                    <p:blipFill>
                      <a:blip r:embed="rId8"/>
                      <a:stretch>
                        <a:fillRect/>
                      </a:stretch>
                    </p:blipFill>
                    <p:spPr>
                      <a:xfrm>
                        <a:off x="505460" y="3610610"/>
                        <a:ext cx="3815080" cy="331470"/>
                      </a:xfrm>
                      <a:prstGeom prst="rect">
                        <a:avLst/>
                      </a:prstGeom>
                    </p:spPr>
                  </p:pic>
                </p:oleObj>
              </mc:Fallback>
            </mc:AlternateContent>
          </a:graphicData>
        </a:graphic>
      </p:graphicFrame>
      <p:graphicFrame>
        <p:nvGraphicFramePr>
          <p:cNvPr id="17" name="对象 16">
            <a:hlinkClick r:id="" action="ppaction://ole?verb="/>
          </p:cNvPr>
          <p:cNvGraphicFramePr>
            <a:graphicFrameLocks noChangeAspect="1"/>
          </p:cNvGraphicFramePr>
          <p:nvPr/>
        </p:nvGraphicFramePr>
        <p:xfrm>
          <a:off x="4834573" y="3610610"/>
          <a:ext cx="3476625" cy="338455"/>
        </p:xfrm>
        <a:graphic>
          <a:graphicData uri="http://schemas.openxmlformats.org/presentationml/2006/ole">
            <mc:AlternateContent xmlns:mc="http://schemas.openxmlformats.org/markup-compatibility/2006">
              <mc:Choice xmlns:v="urn:schemas-microsoft-com:vml" Requires="v">
                <p:oleObj spid="_x0000_s18" name="" r:id="rId9" imgW="2489200" imgH="241300" progId="Equation.KSEE3">
                  <p:embed/>
                </p:oleObj>
              </mc:Choice>
              <mc:Fallback>
                <p:oleObj name="" r:id="rId9" imgW="2489200" imgH="241300" progId="Equation.KSEE3">
                  <p:embed/>
                  <p:pic>
                    <p:nvPicPr>
                      <p:cNvPr id="0" name="图片 2049"/>
                      <p:cNvPicPr/>
                      <p:nvPr/>
                    </p:nvPicPr>
                    <p:blipFill>
                      <a:blip r:embed="rId10"/>
                      <a:stretch>
                        <a:fillRect/>
                      </a:stretch>
                    </p:blipFill>
                    <p:spPr>
                      <a:xfrm>
                        <a:off x="4834573" y="3610610"/>
                        <a:ext cx="3476625" cy="338455"/>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4997451" y="4416425"/>
          <a:ext cx="3370580" cy="338455"/>
        </p:xfrm>
        <a:graphic>
          <a:graphicData uri="http://schemas.openxmlformats.org/presentationml/2006/ole">
            <mc:AlternateContent xmlns:mc="http://schemas.openxmlformats.org/markup-compatibility/2006">
              <mc:Choice xmlns:v="urn:schemas-microsoft-com:vml" Requires="v">
                <p:oleObj spid="_x0000_s20" name="" r:id="rId11" imgW="2413000" imgH="241300" progId="Equation.KSEE3">
                  <p:embed/>
                </p:oleObj>
              </mc:Choice>
              <mc:Fallback>
                <p:oleObj name="" r:id="rId11" imgW="2413000" imgH="241300" progId="Equation.KSEE3">
                  <p:embed/>
                  <p:pic>
                    <p:nvPicPr>
                      <p:cNvPr id="0" name="图片 2049"/>
                      <p:cNvPicPr/>
                      <p:nvPr/>
                    </p:nvPicPr>
                    <p:blipFill>
                      <a:blip r:embed="rId12"/>
                      <a:stretch>
                        <a:fillRect/>
                      </a:stretch>
                    </p:blipFill>
                    <p:spPr>
                      <a:xfrm>
                        <a:off x="4997451" y="4416425"/>
                        <a:ext cx="3370580" cy="33845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1613535" y="1232535"/>
            <a:ext cx="6426200" cy="2861310"/>
          </a:xfrm>
          <a:prstGeom prst="rect">
            <a:avLst/>
          </a:prstGeom>
          <a:noFill/>
        </p:spPr>
        <p:txBody>
          <a:bodyPr wrap="square" rtlCol="0">
            <a:spAutoFit/>
          </a:bodyPr>
          <a:p>
            <a:pPr marL="285750" indent="-285750">
              <a:buFont typeface="Wingdings" panose="05000000000000000000" charset="0"/>
              <a:buChar char="Ø"/>
            </a:pPr>
            <a:r>
              <a:rPr lang="zh-CN" altLang="en-US" sz="2000">
                <a:solidFill>
                  <a:schemeClr val="tx1"/>
                </a:solidFill>
              </a:rPr>
              <a:t>介绍</a:t>
            </a:r>
            <a:endParaRPr lang="zh-CN" altLang="en-US" sz="2000">
              <a:solidFill>
                <a:schemeClr val="tx1"/>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系统模型</a:t>
            </a:r>
            <a:endParaRPr lang="zh-CN" altLang="en-US" sz="2000"/>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solidFill>
                  <a:srgbClr val="FF0000"/>
                </a:solidFill>
              </a:rPr>
              <a:t>调度策略</a:t>
            </a:r>
            <a:endParaRPr lang="zh-CN" altLang="en-US" sz="2000">
              <a:solidFill>
                <a:srgbClr val="FF0000"/>
              </a:solidFill>
            </a:endParaRPr>
          </a:p>
          <a:p>
            <a:pPr marL="285750" indent="-285750">
              <a:buFont typeface="Wingdings" panose="05000000000000000000" charset="0"/>
              <a:buChar char="Ø"/>
            </a:pPr>
            <a:endParaRPr lang="zh-CN" altLang="en-US" sz="2000"/>
          </a:p>
          <a:p>
            <a:pPr marL="285750" indent="-285750">
              <a:buFont typeface="Wingdings" panose="05000000000000000000" charset="0"/>
              <a:buChar char="Ø"/>
            </a:pPr>
            <a:r>
              <a:rPr lang="zh-CN" altLang="en-US" sz="2000"/>
              <a:t>资源分配</a:t>
            </a:r>
            <a:endParaRPr lang="zh-CN" altLang="en-US" sz="2000"/>
          </a:p>
          <a:p>
            <a:pPr marL="285750" indent="-285750">
              <a:buFont typeface="Wingdings" panose="05000000000000000000" charset="0"/>
              <a:buChar char="Ø"/>
            </a:pPr>
            <a:endParaRPr lang="en-US" altLang="zh-CN" sz="2000"/>
          </a:p>
          <a:p>
            <a:pPr marL="285750" indent="-285750">
              <a:buFont typeface="Wingdings" panose="05000000000000000000" charset="0"/>
              <a:buChar char="Ø"/>
            </a:pPr>
            <a:r>
              <a:rPr lang="zh-CN" altLang="en-US" sz="2000"/>
              <a:t>仿真计划</a:t>
            </a:r>
            <a:endParaRPr lang="zh-CN" altLang="en-US" sz="2000"/>
          </a:p>
        </p:txBody>
      </p:sp>
      <p:sp>
        <p:nvSpPr>
          <p:cNvPr id="5" name="文本框 4"/>
          <p:cNvSpPr txBox="1"/>
          <p:nvPr/>
        </p:nvSpPr>
        <p:spPr>
          <a:xfrm>
            <a:off x="3463290" y="2085975"/>
            <a:ext cx="3706495" cy="1168400"/>
          </a:xfrm>
          <a:prstGeom prst="rect">
            <a:avLst/>
          </a:prstGeom>
          <a:noFill/>
        </p:spPr>
        <p:txBody>
          <a:bodyPr wrap="square" rtlCol="0">
            <a:spAutoFit/>
          </a:bodyPr>
          <a:p>
            <a:r>
              <a:rPr lang="zh-CN" altLang="en-US">
                <a:solidFill>
                  <a:srgbClr val="FF0000"/>
                </a:solidFill>
              </a:rPr>
              <a:t>基于内容流行度的缓存机制</a:t>
            </a:r>
            <a:endParaRPr lang="zh-CN" altLang="en-US">
              <a:solidFill>
                <a:srgbClr val="FF0000"/>
              </a:solidFill>
            </a:endParaRPr>
          </a:p>
          <a:p>
            <a:endParaRPr lang="zh-CN" altLang="en-US">
              <a:solidFill>
                <a:srgbClr val="FF0000"/>
              </a:solidFill>
            </a:endParaRPr>
          </a:p>
          <a:p>
            <a:r>
              <a:rPr lang="zh-CN" altLang="en-US">
                <a:solidFill>
                  <a:srgbClr val="FF0000"/>
                </a:solidFill>
              </a:rPr>
              <a:t>基于</a:t>
            </a:r>
            <a:r>
              <a:rPr lang="en-US" altLang="zh-CN">
                <a:solidFill>
                  <a:srgbClr val="FF0000"/>
                </a:solidFill>
              </a:rPr>
              <a:t>SARSA</a:t>
            </a:r>
            <a:r>
              <a:rPr lang="zh-CN" altLang="en-US">
                <a:solidFill>
                  <a:srgbClr val="FF0000"/>
                </a:solidFill>
              </a:rPr>
              <a:t>的学习算法</a:t>
            </a:r>
            <a:endParaRPr lang="zh-CN" altLang="en-US">
              <a:solidFill>
                <a:srgbClr val="FF0000"/>
              </a:solidFill>
            </a:endParaRPr>
          </a:p>
          <a:p>
            <a:endParaRPr lang="zh-CN" altLang="en-US">
              <a:solidFill>
                <a:srgbClr val="FF0000"/>
              </a:solidFill>
            </a:endParaRPr>
          </a:p>
          <a:p>
            <a:r>
              <a:rPr lang="zh-CN" altLang="en-US">
                <a:solidFill>
                  <a:srgbClr val="FF0000"/>
                </a:solidFill>
              </a:rPr>
              <a:t>基于动态域值的调度算法</a:t>
            </a:r>
            <a:endParaRPr lang="zh-CN" altLang="en-US">
              <a:solidFill>
                <a:srgbClr val="FF0000"/>
              </a:solidFill>
            </a:endParaRPr>
          </a:p>
        </p:txBody>
      </p:sp>
      <p:sp>
        <p:nvSpPr>
          <p:cNvPr id="7" name="左大括号 6"/>
          <p:cNvSpPr/>
          <p:nvPr/>
        </p:nvSpPr>
        <p:spPr>
          <a:xfrm>
            <a:off x="3244215" y="2085975"/>
            <a:ext cx="103505" cy="1153795"/>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a:solidFill>
                <a:srgbClr val="FF0000"/>
              </a:solidFill>
            </a:endParaRPr>
          </a:p>
        </p:txBody>
      </p:sp>
    </p:spTree>
  </p:cSld>
  <p:clrMapOvr>
    <a:masterClrMapping/>
  </p:clrMapOvr>
</p:sld>
</file>

<file path=ppt/tags/tag1.xml><?xml version="1.0" encoding="utf-8"?>
<p:tagLst xmlns:p="http://schemas.openxmlformats.org/presentationml/2006/main">
  <p:tag name="KSO_WM_UNIT_PLACING_PICTURE_USER_VIEWPORT" val="{&quot;height&quot;:7800,&quot;width&quot;:13380}"/>
</p:tagLst>
</file>

<file path=ppt/tags/tag2.xml><?xml version="1.0" encoding="utf-8"?>
<p:tagLst xmlns:p="http://schemas.openxmlformats.org/presentationml/2006/main">
  <p:tag name="KSO_WM_UNIT_PLACING_PICTURE_USER_VIEWPORT" val="{&quot;height&quot;:3810,&quot;width&quot;:2115}"/>
</p:tagLst>
</file>

<file path=ppt/tags/tag3.xml><?xml version="1.0" encoding="utf-8"?>
<p:tagLst xmlns:p="http://schemas.openxmlformats.org/presentationml/2006/main">
  <p:tag name="KSO_WM_UNIT_PLACING_PICTURE_USER_VIEWPORT" val="{&quot;height&quot;:3285,&quot;width&quot;:81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4326</Words>
  <Application>WPS 演示</Application>
  <PresentationFormat>全屏显示(16:9)</PresentationFormat>
  <Paragraphs>279</Paragraphs>
  <Slides>20</Slides>
  <Notes>9</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11</vt:i4>
      </vt:variant>
      <vt:variant>
        <vt:lpstr>幻灯片标题</vt:lpstr>
      </vt:variant>
      <vt:variant>
        <vt:i4>20</vt:i4>
      </vt:variant>
    </vt:vector>
  </HeadingPairs>
  <TitlesOfParts>
    <vt:vector size="44" baseType="lpstr">
      <vt:lpstr>Arial</vt:lpstr>
      <vt:lpstr>宋体</vt:lpstr>
      <vt:lpstr>Wingdings</vt:lpstr>
      <vt:lpstr>微软雅黑</vt:lpstr>
      <vt:lpstr>Wingdings</vt:lpstr>
      <vt:lpstr>Cambria Math</vt:lpstr>
      <vt:lpstr>Microsoft New Tai Lue</vt:lpstr>
      <vt:lpstr>仿宋</vt:lpstr>
      <vt:lpstr>Times New Roman</vt:lpstr>
      <vt:lpstr>黑体</vt:lpstr>
      <vt:lpstr>Calibri</vt:lpstr>
      <vt:lpstr>Arial Unicode MS</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系统概括</vt:lpstr>
      <vt:lpstr>系统概括</vt:lpstr>
      <vt:lpstr>竞争机制</vt:lpstr>
      <vt:lpstr>信息标准</vt:lpstr>
      <vt:lpstr>目录</vt:lpstr>
      <vt:lpstr>系统模型</vt:lpstr>
      <vt:lpstr>约束条件</vt:lpstr>
      <vt:lpstr>目录</vt:lpstr>
      <vt:lpstr>缓存机制</vt:lpstr>
      <vt:lpstr>调度策略</vt:lpstr>
      <vt:lpstr>调度策略</vt:lpstr>
      <vt:lpstr>调度策略</vt:lpstr>
      <vt:lpstr>调度策略</vt:lpstr>
      <vt:lpstr>目录</vt:lpstr>
      <vt:lpstr>资源分配</vt:lpstr>
      <vt:lpstr>目录</vt:lpstr>
      <vt:lpstr>仿真计划</vt:lpstr>
      <vt:lpstr>参考文献</vt:lpstr>
      <vt:lpstr>目录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火禾长弓supergirl</cp:lastModifiedBy>
  <cp:revision>185</cp:revision>
  <dcterms:created xsi:type="dcterms:W3CDTF">2016-05-20T12:59:00Z</dcterms:created>
  <dcterms:modified xsi:type="dcterms:W3CDTF">2021-12-11T01:50:45Z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50ECB7DAE87A4E2FB4B07359FA7B0757</vt:lpwstr>
  </property>
</Properties>
</file>