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0" r:id="rId3"/>
    <p:sldMasterId id="2147483696" r:id="rId4"/>
    <p:sldMasterId id="2147483702" r:id="rId5"/>
  </p:sldMasterIdLst>
  <p:notesMasterIdLst>
    <p:notesMasterId r:id="rId27"/>
  </p:notesMasterIdLst>
  <p:sldIdLst>
    <p:sldId id="277" r:id="rId6"/>
    <p:sldId id="360" r:id="rId7"/>
    <p:sldId id="364" r:id="rId8"/>
    <p:sldId id="365" r:id="rId9"/>
    <p:sldId id="366" r:id="rId10"/>
    <p:sldId id="367" r:id="rId11"/>
    <p:sldId id="353" r:id="rId12"/>
    <p:sldId id="354" r:id="rId13"/>
    <p:sldId id="327" r:id="rId14"/>
    <p:sldId id="356" r:id="rId15"/>
    <p:sldId id="368" r:id="rId16"/>
    <p:sldId id="352" r:id="rId17"/>
    <p:sldId id="369" r:id="rId18"/>
    <p:sldId id="370" r:id="rId19"/>
    <p:sldId id="263" r:id="rId20"/>
    <p:sldId id="371" r:id="rId21"/>
    <p:sldId id="372" r:id="rId22"/>
    <p:sldId id="373" r:id="rId23"/>
    <p:sldId id="374" r:id="rId24"/>
    <p:sldId id="375" r:id="rId25"/>
    <p:sldId id="346" r:id="rId26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">
          <p15:clr>
            <a:srgbClr val="A4A3A4"/>
          </p15:clr>
        </p15:guide>
        <p15:guide id="2" pos="5440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orient="horz" pos="2205" userDrawn="1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h H." initials="j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  <a:srgbClr val="E8D0D0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3" autoAdjust="0"/>
    <p:restoredTop sz="83001" autoAdjust="0"/>
  </p:normalViewPr>
  <p:slideViewPr>
    <p:cSldViewPr showGuides="1">
      <p:cViewPr varScale="1">
        <p:scale>
          <a:sx n="91" d="100"/>
          <a:sy n="91" d="100"/>
        </p:scale>
        <p:origin x="1344" y="84"/>
      </p:cViewPr>
      <p:guideLst>
        <p:guide pos="312"/>
        <p:guide pos="5440"/>
        <p:guide orient="horz" pos="686"/>
        <p:guide orient="horz" pos="2205"/>
        <p:guide orient="horz" pos="3929"/>
        <p:guide orient="horz"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C5F9F6C-745C-4B81-9FFC-3E56C27852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543D06-E918-4DE4-BD38-446BEAC6A3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404EC82-0A02-44D9-AACC-28FF0D13EC99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6FFFE2B-8D78-4619-B635-7657907B1E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4C51AF0-AC9E-4D7B-AEB5-2CDDDA1EF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E94D2-346D-421B-990E-2EF90698BC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153AE-4E6D-475C-8F1E-1D138B92C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65928-0602-41BE-8DAB-B846F77C1C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65928-0602-41BE-8DAB-B846F77C1C6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0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176A3373-4FF5-4C35-813B-54FB051671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32F7771E-E7E0-4FAE-92AB-9B33769C79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E8DCF76E-6BA8-48B5-9D14-20E2CCEB9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08FADD-4370-45C0-9A89-4D64EFE7F27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0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176A3373-4FF5-4C35-813B-54FB051671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32F7771E-E7E0-4FAE-92AB-9B33769C79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E8DCF76E-6BA8-48B5-9D14-20E2CCEB9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08FADD-4370-45C0-9A89-4D64EFE7F27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4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176A3373-4FF5-4C35-813B-54FB051671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32F7771E-E7E0-4FAE-92AB-9B33769C79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E8DCF76E-6BA8-48B5-9D14-20E2CCEB9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08FADD-4370-45C0-9A89-4D64EFE7F27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892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2F49CA46-ED83-4CB0-B98D-59D1E2E5F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FFC84A26-3E35-45F0-81F4-E094AE67F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4F0A9C2E-6E9C-48AE-80CD-C5C0DE800F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F1C723-DF8B-478D-B1C4-A379AA838AD2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5E960E84-1777-4A61-8822-36F0C9173A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DE5D3E18-CA50-4E98-BE6F-9207A9212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5B20F571-7865-4571-83CA-A182D7DC41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9CA2EE4-2E3D-4844-9455-0F06AE928C9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5C679F6-5CA8-4F93-BBE5-A9D0AC618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761418AE-CF8C-4FC2-900E-686442FA9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800876F-0876-4CFE-AFEC-01ECD9B54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B6100-AC65-493E-9E02-09E1BBE72AF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51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5C679F6-5CA8-4F93-BBE5-A9D0AC618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761418AE-CF8C-4FC2-900E-686442FA9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800876F-0876-4CFE-AFEC-01ECD9B54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B6100-AC65-493E-9E02-09E1BBE72AF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5C679F6-5CA8-4F93-BBE5-A9D0AC618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761418AE-CF8C-4FC2-900E-686442FA9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800876F-0876-4CFE-AFEC-01ECD9B54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B6100-AC65-493E-9E02-09E1BBE72AF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15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5C679F6-5CA8-4F93-BBE5-A9D0AC618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761418AE-CF8C-4FC2-900E-686442FA9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800876F-0876-4CFE-AFEC-01ECD9B54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B6100-AC65-493E-9E02-09E1BBE72AF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93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5C679F6-5CA8-4F93-BBE5-A9D0AC618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761418AE-CF8C-4FC2-900E-686442FA9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800876F-0876-4CFE-AFEC-01ECD9B54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B6100-AC65-493E-9E02-09E1BBE72AF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74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94935145-44F0-4B46-8796-BAF6565A1E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87911261-C2B3-4E1C-83E3-2075D09098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FC2BE2EC-97B6-4575-BE81-862FBA5415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328523-8AD4-4E58-B9D5-1C0E04185509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33BD35D-BDE3-4ED5-B6C3-41244BBD2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C651CBA-8759-44FD-A772-E42DA1049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4E521BA3-E62A-4377-B889-2196DB850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D29C24-F6C6-4AF2-8CAF-1CC3C9073829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708FD5FB-845D-4B7E-99AE-6FC68D607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15BB87C5-371D-472C-8BC7-0D24143D5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638F9773-E1D3-48DF-89CE-1E2A607D3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699B4E-EB34-4C88-A3DD-EFBE531D818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11E4-DEFA-4FB8-91D5-62E7A41F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18ED-CFE8-4456-B0B9-63441809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A02A-86C6-4A3D-8A7D-AFB7FDD3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9B411-BA3E-4EF8-90AC-A99E3074BD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27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ACAE-5E02-4915-AA0C-572736FE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59E3-366D-4623-9DE5-C2672117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BFAFF-13E5-4A57-BB5F-92B7D75C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F5A17-07C9-4273-9EE7-64865A354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8876-9ACD-4F3D-AA6F-5DC00814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A878-C574-4427-850E-8125FAB2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6317-89B4-4441-AAA1-C71DAE1F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EE8B0-16A4-44FC-B83D-651161A379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871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82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4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02047-223E-40A3-A0DB-8BCAE9231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F7DCE-21C1-4CE5-BDF3-D8F75CA344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9D7C2E-F308-4014-8A6F-7A39599694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65EDC85-B588-4B42-82C0-13552D556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364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3C7323-273E-496B-A564-AFB101C667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A56A01-0A35-4FAF-A371-1C9480B7E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330598-C86F-4ECE-B08A-711BA5C66F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498D8A-8257-4F40-9771-E4039F663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04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58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4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6D30A-A90E-4C47-9F27-3339AF3D8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1A08-7556-4B67-8D37-DBCCDF7B97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6625C-655D-46B9-948A-24B3EE21B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5D6D1B-6E4C-4858-86AD-722FE0151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49840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398A1C-B2BC-4AF0-816F-6005744A4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03F4AE7-05C8-4DF0-AE69-543E3D55D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D42989-0D49-4C88-827E-FA1CC2CF97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1C3880-E47B-4B63-861B-52D35C3CFB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54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C1ADC-29ED-4D62-83BC-E241CBA4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3F74-A731-43A4-9A14-5DA617CF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2471-2CA2-4133-A171-E1F56575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211D8-238C-453C-9526-5C2894D60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683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248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698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ED190-4919-4286-B26B-09E5BDDAC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52288-1EB8-47E3-A1B5-7CBA5ED48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29FAA-7406-4D51-86F2-2C7A91F1DF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128633E-C25D-4CEF-ACC9-289875D8A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845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239438-296B-43AB-9B37-158ED49CF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DA3A39D-656B-49C6-80C9-4B12BE7D21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EF8442F-5F56-4891-8EAC-D416B5A1A4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7BB7C7-9D7C-43B6-92C8-DE895EFA5A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196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13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258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B05DF-E509-4AA1-B35C-6FF9F2916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13FDC-9BE9-426C-BBB0-30B9E20000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3690B-92C2-4E89-BC30-9BA27FE5C4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798269-EA99-4FC6-B2CB-F57B6D28DD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23090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74BE7B6-8348-4EB3-829C-01822D3544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31E9CA-BB94-44DC-9118-1A612B05C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E34079-A956-4EFC-ABB6-77598D9F42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C9BB97-5435-446C-BB1F-BBFC6F93A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02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3430-1F84-4E12-B42B-F26BB762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FE6E7-5312-4442-A11C-35F4F0E6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609D-7B26-4E47-8849-A1A07A2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990B2-6C23-4E21-8416-A56DD12371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24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233429-5783-426D-A7FD-AE21E1EF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782CCC-DE89-400F-A776-8C5BDF52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767DC2-F869-47D1-BDB3-F721443B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2ABBC-89E3-4B20-9690-3F8481742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23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0712E39-6D70-4794-9CEB-92DAC85A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00B6E43-69A1-424E-B2AE-429CBD82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CCCF605-1211-41E9-A69C-874E26DF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50900-3823-430F-9CC1-C4D9CE763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3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6BAD62-45E5-4E98-B188-A62E13E8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66C1420-BA67-4B8B-8CB4-48C6CCAD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32E3B9-A48A-4141-8BF2-1F685720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77A5C-5472-421C-A77A-93F96E7102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06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9088990-FA41-4383-A9A8-72AB70AC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184057-7CC6-4703-8EC5-EFEC7CBA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7C6DB1-5276-4314-B07A-CC8D000D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7E1D7-4068-4F77-8134-E5CFE77F47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39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EEE1A0-749E-46EB-BF8C-29B62EF5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E38359-F5CD-4F77-8E48-12994F60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A2489E-A523-41A3-AF8B-3DF6487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297C4-5030-4990-8BE9-66C63D2BE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2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CC81D2-C062-4DD0-8C1C-713BF47B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D9779E-6E6F-47D0-B5AA-505DB2BE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AF704E-BF55-4822-A20D-F0BA19B8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F70E3-2C44-4882-9EE2-077B9BDD5C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50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886829E-F638-443E-8645-15D0408D8B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4F86CDB-292F-40F2-912F-DB6469A570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5896-5AAE-4F78-95F3-11EC6CD08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A32A-0449-4B9D-A080-64129E959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101D-517D-4D96-9F2C-62011E51D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D4F45F-98A4-4A50-82F8-34CE6319C4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5" r:id="rId1"/>
    <p:sldLayoutId id="2147484686" r:id="rId2"/>
    <p:sldLayoutId id="2147484687" r:id="rId3"/>
    <p:sldLayoutId id="2147484688" r:id="rId4"/>
    <p:sldLayoutId id="2147484689" r:id="rId5"/>
    <p:sldLayoutId id="2147484690" r:id="rId6"/>
    <p:sldLayoutId id="2147484691" r:id="rId7"/>
    <p:sldLayoutId id="2147484692" r:id="rId8"/>
    <p:sldLayoutId id="2147484693" r:id="rId9"/>
    <p:sldLayoutId id="2147484694" r:id="rId10"/>
    <p:sldLayoutId id="214748469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7D36FCFE-A9D3-45FB-9DD8-C5CF492684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119F8CA-4A95-4E18-AD45-8C44E44BBC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3E113-6164-4019-A76C-F6007D9CA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fld id="{F5809685-4BA3-4A41-81BA-E0F9588D2B30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14025-99C2-4DE7-9DEF-4DC784CAD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BF006-77E1-4EC3-95EB-9182B97CA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b="1">
                <a:solidFill>
                  <a:srgbClr val="898989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83A10FFC-0AC6-40E4-81D0-528FDEEC6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5" name="Picture 2" descr="E:\PPT汇报\矢量文件\未命名 -12.jpg">
            <a:extLst>
              <a:ext uri="{FF2B5EF4-FFF2-40B4-BE49-F238E27FC236}">
                <a16:creationId xmlns:a16="http://schemas.microsoft.com/office/drawing/2014/main" id="{59815273-E588-4137-A905-E818D206F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97" r:id="rId2"/>
    <p:sldLayoutId id="2147484698" r:id="rId3"/>
    <p:sldLayoutId id="2147484699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137101EA-BF27-48BE-A4E7-A61ACC5B3B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8613150C-53FD-4866-865A-B2AB125670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F3BBD-63CF-4C6C-9359-C410A1A21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fld id="{B734026D-AFAE-435E-9B55-80A98C381FE0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AD098-B524-4E3A-9522-220DBD0AF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8EB3-FF24-4017-B9A2-E479F1C4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b="1">
                <a:solidFill>
                  <a:srgbClr val="898989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FA9DBD88-A366-4B2D-B7C8-E6D43ACD12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3079" name="Picture 2" descr="E:\PPT汇报\矢量文件\未命名 -12.jpg">
            <a:extLst>
              <a:ext uri="{FF2B5EF4-FFF2-40B4-BE49-F238E27FC236}">
                <a16:creationId xmlns:a16="http://schemas.microsoft.com/office/drawing/2014/main" id="{7E03984D-2354-475F-AB0B-D973B4E8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0" r:id="rId1"/>
    <p:sldLayoutId id="2147484701" r:id="rId2"/>
    <p:sldLayoutId id="2147484702" r:id="rId3"/>
    <p:sldLayoutId id="2147484703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BDAD96FC-8606-4FE1-95FD-EC6FEB8AB1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C1A9B9C1-B38A-4FC8-A8C4-6278D40BAE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23DF7-A8D2-4D36-AAD6-A8784BC32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fld id="{70B515F3-AABD-4AF9-A0D3-2F1ED9C60C28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B9411-7063-4565-8F03-DD7239549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6155C-E716-4D7A-BE61-3D0407B7E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b="1">
                <a:solidFill>
                  <a:srgbClr val="898989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4CBAB619-C2C4-4CD8-9C4C-81C4FFAC94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4103" name="Picture 2" descr="E:\PPT汇报\矢量文件\未命名 -12.jpg">
            <a:extLst>
              <a:ext uri="{FF2B5EF4-FFF2-40B4-BE49-F238E27FC236}">
                <a16:creationId xmlns:a16="http://schemas.microsoft.com/office/drawing/2014/main" id="{181D8CC9-3AD1-42E7-8FD9-CBE02B17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832CA420-C6D3-478A-955B-20D18B103B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36EB1C39-899B-4CD1-851F-B294F6C83B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B4597-49D5-4255-8FFB-A08E91A1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fld id="{9E2AD99C-7961-41BE-B83D-98AD84AF26A5}" type="datetimeFigureOut">
              <a:rPr lang="zh-CN" altLang="en-US"/>
              <a:pPr>
                <a:defRPr/>
              </a:pPr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E1B67-8E95-4E7F-A63F-DAEDA1550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E15FB-5B29-49E9-BF4E-8BADDFAEA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b="1">
                <a:solidFill>
                  <a:srgbClr val="898989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9151FE6A-3C8B-48F7-B371-8637574B11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127" name="Picture 2" descr="E:\PPT汇报\矢量文件\未命名 -12.jpg">
            <a:extLst>
              <a:ext uri="{FF2B5EF4-FFF2-40B4-BE49-F238E27FC236}">
                <a16:creationId xmlns:a16="http://schemas.microsoft.com/office/drawing/2014/main" id="{12D6BFA2-0647-46C3-9A88-E4E171A3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10" r:id="rId3"/>
    <p:sldLayoutId id="2147484711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5" Type="http://schemas.openxmlformats.org/officeDocument/2006/relationships/image" Target="../media/image22.png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3.jpeg"/><Relationship Id="rId9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1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0.png"/><Relationship Id="rId4" Type="http://schemas.openxmlformats.org/officeDocument/2006/relationships/image" Target="../media/image3.jpe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a1">
            <a:extLst>
              <a:ext uri="{FF2B5EF4-FFF2-40B4-BE49-F238E27FC236}">
                <a16:creationId xmlns:a16="http://schemas.microsoft.com/office/drawing/2014/main" id="{5C15FD24-92F9-4320-B2A3-8CFE40C59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标题 1">
            <a:extLst>
              <a:ext uri="{FF2B5EF4-FFF2-40B4-BE49-F238E27FC236}">
                <a16:creationId xmlns:a16="http://schemas.microsoft.com/office/drawing/2014/main" id="{6402155D-7EE5-4288-97BD-8083FC511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1916113"/>
            <a:ext cx="8861425" cy="16430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4800" b="1" dirty="0">
                <a:latin typeface="+mn-lt"/>
                <a:ea typeface="+mn-ea"/>
                <a:cs typeface="+mn-ea"/>
                <a:sym typeface="+mn-lt"/>
              </a:rPr>
              <a:t>面向服务的空地网络资源调度</a:t>
            </a:r>
            <a:endParaRPr lang="en-US" altLang="zh-CN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556" name="TextBox 8">
            <a:extLst>
              <a:ext uri="{FF2B5EF4-FFF2-40B4-BE49-F238E27FC236}">
                <a16:creationId xmlns:a16="http://schemas.microsoft.com/office/drawing/2014/main" id="{B4CCD248-A848-48BB-8F7A-D2F503277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439" y="5949280"/>
            <a:ext cx="2376561" cy="708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  <a:defRPr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报告人：贺靖超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  <a:defRPr/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       --------UNIC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a2">
            <a:extLst>
              <a:ext uri="{FF2B5EF4-FFF2-40B4-BE49-F238E27FC236}">
                <a16:creationId xmlns:a16="http://schemas.microsoft.com/office/drawing/2014/main" id="{4140F118-0534-48DE-A682-FB83F3100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58DBC2DC-C735-4708-8316-7390D979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解决方案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3" name="文本框 5">
            <a:extLst>
              <a:ext uri="{FF2B5EF4-FFF2-40B4-BE49-F238E27FC236}">
                <a16:creationId xmlns:a16="http://schemas.microsoft.com/office/drawing/2014/main" id="{67200EEE-6434-4594-8D61-F6D8CF20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904359"/>
            <a:ext cx="74909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具体算法：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FAF916-C81E-464C-88E4-1DF7DAF6A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1196752"/>
            <a:ext cx="4320480" cy="5400600"/>
          </a:xfrm>
          <a:prstGeom prst="rect">
            <a:avLst/>
          </a:prstGeom>
        </p:spPr>
      </p:pic>
      <p:sp>
        <p:nvSpPr>
          <p:cNvPr id="33" name="文本框 5">
            <a:extLst>
              <a:ext uri="{FF2B5EF4-FFF2-40B4-BE49-F238E27FC236}">
                <a16:creationId xmlns:a16="http://schemas.microsoft.com/office/drawing/2014/main" id="{1CEFCE76-0323-42E5-9E36-564D1445F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282" y="1262505"/>
            <a:ext cx="44498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Dijkstra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算法中，端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1600" dirty="0" err="1">
                <a:latin typeface="+mn-lt"/>
                <a:ea typeface="+mn-ea"/>
                <a:cs typeface="+mn-ea"/>
                <a:sym typeface="+mn-lt"/>
              </a:rPr>
              <a:t>n,m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之间的权重设置为：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CB244007-4FB2-4B51-A0D7-9633E18209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345756"/>
              </p:ext>
            </p:extLst>
          </p:nvPr>
        </p:nvGraphicFramePr>
        <p:xfrm>
          <a:off x="5219700" y="1504212"/>
          <a:ext cx="3362570" cy="714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6" imgW="2280417" imgH="534214" progId="Equation.DSMT4">
                  <p:embed/>
                </p:oleObj>
              </mc:Choice>
              <mc:Fallback>
                <p:oleObj name="Equation" r:id="rId6" imgW="2280417" imgH="534214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63C99A1-C383-479C-9B93-57398EBA5B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19700" y="1504212"/>
                        <a:ext cx="3362570" cy="714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79B33D6-FC15-471B-B19F-9958B324A5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08389"/>
              </p:ext>
            </p:extLst>
          </p:nvPr>
        </p:nvGraphicFramePr>
        <p:xfrm>
          <a:off x="5724799" y="2274393"/>
          <a:ext cx="261461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8" imgW="1777680" imgH="444240" progId="Equation.DSMT4">
                  <p:embed/>
                </p:oleObj>
              </mc:Choice>
              <mc:Fallback>
                <p:oleObj name="Equation" r:id="rId8" imgW="1777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24799" y="2274393"/>
                        <a:ext cx="2614612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42554A4-EE98-40B3-84CE-E5D7A37BC11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483768" y="2349003"/>
            <a:ext cx="3241031" cy="25241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B25C27A-41F8-4DD5-82E0-9BA5F1C67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946716"/>
              </p:ext>
            </p:extLst>
          </p:nvPr>
        </p:nvGraphicFramePr>
        <p:xfrm>
          <a:off x="5580112" y="3058623"/>
          <a:ext cx="3346284" cy="582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10" imgW="2552400" imgH="444240" progId="Equation.DSMT4">
                  <p:embed/>
                </p:oleObj>
              </mc:Choice>
              <mc:Fallback>
                <p:oleObj name="Equation" r:id="rId10" imgW="25524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80112" y="3058623"/>
                        <a:ext cx="3346284" cy="582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CC4B455-0DB1-4080-981B-37DC116FCAB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397633" y="2475151"/>
            <a:ext cx="3182479" cy="87481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0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a2">
            <a:extLst>
              <a:ext uri="{FF2B5EF4-FFF2-40B4-BE49-F238E27FC236}">
                <a16:creationId xmlns:a16="http://schemas.microsoft.com/office/drawing/2014/main" id="{4140F118-0534-48DE-A682-FB83F3100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58DBC2DC-C735-4708-8316-7390D979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解决方案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3" name="文本框 5">
            <a:extLst>
              <a:ext uri="{FF2B5EF4-FFF2-40B4-BE49-F238E27FC236}">
                <a16:creationId xmlns:a16="http://schemas.microsoft.com/office/drawing/2014/main" id="{67200EEE-6434-4594-8D61-F6D8CF20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665" y="904359"/>
            <a:ext cx="74909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UAV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优化：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A733FC-A046-49A2-95ED-BD3E0D30B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84" y="1212349"/>
            <a:ext cx="7147792" cy="492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06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参考文献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0B20A80-FD52-4FA2-A956-FFAFF74CDC65}"/>
              </a:ext>
            </a:extLst>
          </p:cNvPr>
          <p:cNvSpPr txBox="1"/>
          <p:nvPr/>
        </p:nvSpPr>
        <p:spPr>
          <a:xfrm>
            <a:off x="395288" y="1230313"/>
            <a:ext cx="8240712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06400" indent="-406400">
              <a:defRPr/>
            </a:pPr>
            <a:r>
              <a:rPr lang="zh-CN" altLang="en-US" kern="0" dirty="0">
                <a:latin typeface="+mn-lt"/>
                <a:ea typeface="+mn-ea"/>
                <a:cs typeface="+mn-ea"/>
                <a:sym typeface="+mn-lt"/>
              </a:rPr>
              <a:t>参考文献：</a:t>
            </a:r>
            <a:endParaRPr lang="en-US" altLang="zh-CN" kern="0" dirty="0">
              <a:latin typeface="+mn-lt"/>
              <a:ea typeface="+mn-ea"/>
              <a:cs typeface="+mn-ea"/>
              <a:sym typeface="+mn-lt"/>
            </a:endParaRPr>
          </a:p>
          <a:p>
            <a:pPr marL="406400" indent="-406400">
              <a:defRPr/>
            </a:pPr>
            <a:endParaRPr lang="en-US" altLang="zh-CN" sz="1400" kern="0" dirty="0">
              <a:latin typeface="+mn-lt"/>
              <a:ea typeface="+mn-ea"/>
              <a:cs typeface="+mn-ea"/>
              <a:sym typeface="+mn-lt"/>
            </a:endParaRPr>
          </a:p>
          <a:p>
            <a:pPr marL="406400" indent="-406400">
              <a:defRPr/>
            </a:pPr>
            <a:r>
              <a:rPr lang="en-US" altLang="zh-CN" sz="1400" kern="0" dirty="0">
                <a:latin typeface="+mn-lt"/>
                <a:ea typeface="+mn-ea"/>
                <a:cs typeface="+mn-ea"/>
                <a:sym typeface="+mn-lt"/>
              </a:rPr>
              <a:t>[1]	G. Wang, S. Zhou, S. Zhang, Z. </a:t>
            </a:r>
            <a:r>
              <a:rPr lang="en-US" altLang="zh-CN" sz="1400" kern="0" dirty="0" err="1">
                <a:latin typeface="+mn-lt"/>
                <a:ea typeface="+mn-ea"/>
                <a:cs typeface="+mn-ea"/>
                <a:sym typeface="+mn-lt"/>
              </a:rPr>
              <a:t>Niu</a:t>
            </a:r>
            <a:r>
              <a:rPr lang="en-US" altLang="zh-CN" sz="1400" kern="0" dirty="0">
                <a:latin typeface="+mn-lt"/>
                <a:ea typeface="+mn-ea"/>
                <a:cs typeface="+mn-ea"/>
                <a:sym typeface="+mn-lt"/>
              </a:rPr>
              <a:t>, and X. Shen, “SFC-Based service provisioning for reconfigurable space-air-ground integrated networks,” </a:t>
            </a:r>
            <a:r>
              <a:rPr lang="en-US" altLang="zh-CN" sz="1400" i="1" kern="0" dirty="0">
                <a:latin typeface="+mn-lt"/>
                <a:ea typeface="+mn-ea"/>
                <a:cs typeface="+mn-ea"/>
                <a:sym typeface="+mn-lt"/>
              </a:rPr>
              <a:t>IEEE J. Sel. Areas </a:t>
            </a:r>
            <a:r>
              <a:rPr lang="en-US" altLang="zh-CN" sz="1400" i="1" kern="0" dirty="0" err="1">
                <a:latin typeface="+mn-lt"/>
                <a:ea typeface="+mn-ea"/>
                <a:cs typeface="+mn-ea"/>
                <a:sym typeface="+mn-lt"/>
              </a:rPr>
              <a:t>Commun</a:t>
            </a:r>
            <a:r>
              <a:rPr lang="en-US" altLang="zh-CN" sz="1400" i="1" kern="0" dirty="0">
                <a:latin typeface="+mn-lt"/>
                <a:ea typeface="+mn-ea"/>
                <a:cs typeface="+mn-ea"/>
                <a:sym typeface="+mn-lt"/>
              </a:rPr>
              <a:t>.</a:t>
            </a:r>
            <a:r>
              <a:rPr lang="en-US" altLang="zh-CN" sz="1400" kern="0" dirty="0">
                <a:latin typeface="+mn-lt"/>
                <a:ea typeface="+mn-ea"/>
                <a:cs typeface="+mn-ea"/>
                <a:sym typeface="+mn-lt"/>
              </a:rPr>
              <a:t>, vol. 38, no. 7, pp. 1478–1489, 2020, </a:t>
            </a:r>
            <a:r>
              <a:rPr lang="en-US" altLang="zh-CN" sz="1400" kern="0" dirty="0" err="1">
                <a:latin typeface="+mn-lt"/>
                <a:ea typeface="+mn-ea"/>
                <a:cs typeface="+mn-ea"/>
                <a:sym typeface="+mn-lt"/>
              </a:rPr>
              <a:t>doi</a:t>
            </a:r>
            <a:r>
              <a:rPr lang="en-US" altLang="zh-CN" sz="1400" kern="0" dirty="0">
                <a:latin typeface="+mn-lt"/>
                <a:ea typeface="+mn-ea"/>
                <a:cs typeface="+mn-ea"/>
                <a:sym typeface="+mn-lt"/>
              </a:rPr>
              <a:t>: 10.1109/JSAC.2020.2986851</a:t>
            </a:r>
            <a:endParaRPr lang="zh-CN" altLang="zh-CN" sz="1400" kern="100" dirty="0">
              <a:latin typeface="+mn-lt"/>
              <a:ea typeface="+mn-ea"/>
              <a:cs typeface="+mn-ea"/>
              <a:sym typeface="+mn-lt"/>
            </a:endParaRPr>
          </a:p>
          <a:p>
            <a:pPr marL="406400" indent="-406400">
              <a:defRPr/>
            </a:pPr>
            <a:r>
              <a:rPr lang="en-US" altLang="zh-CN" sz="1400" kern="0" dirty="0">
                <a:latin typeface="+mn-lt"/>
                <a:ea typeface="+mn-ea"/>
                <a:cs typeface="+mn-ea"/>
                <a:sym typeface="+mn-lt"/>
              </a:rPr>
              <a:t>[2]	J. Li, W. Shi, H. Wu, S. Zhang, and X. Shen, “Cost-Aware Dynamic SFC Mapping and Scheduling in SDN/NFV-Enabled Space-Air-Ground Integrated Networks for Internet of Vehicles,” </a:t>
            </a:r>
            <a:r>
              <a:rPr lang="en-US" altLang="zh-CN" sz="1400" i="1" kern="0" dirty="0">
                <a:latin typeface="+mn-lt"/>
                <a:ea typeface="+mn-ea"/>
                <a:cs typeface="+mn-ea"/>
                <a:sym typeface="+mn-lt"/>
              </a:rPr>
              <a:t>IEEE Internet Things J.</a:t>
            </a:r>
            <a:r>
              <a:rPr lang="en-US" altLang="zh-CN" sz="1400" kern="0" dirty="0">
                <a:latin typeface="+mn-lt"/>
                <a:ea typeface="+mn-ea"/>
                <a:cs typeface="+mn-ea"/>
                <a:sym typeface="+mn-lt"/>
              </a:rPr>
              <a:t>, vol. 4662, no. c, pp. 1–15, 2021, </a:t>
            </a:r>
            <a:r>
              <a:rPr lang="en-US" altLang="zh-CN" sz="1400" kern="0" dirty="0" err="1">
                <a:latin typeface="+mn-lt"/>
                <a:ea typeface="+mn-ea"/>
                <a:cs typeface="+mn-ea"/>
                <a:sym typeface="+mn-lt"/>
              </a:rPr>
              <a:t>doi</a:t>
            </a:r>
            <a:r>
              <a:rPr lang="en-US" altLang="zh-CN" sz="1400" kern="0" dirty="0">
                <a:latin typeface="+mn-lt"/>
                <a:ea typeface="+mn-ea"/>
                <a:cs typeface="+mn-ea"/>
                <a:sym typeface="+mn-lt"/>
              </a:rPr>
              <a:t>: 10.1109/JIOT.2021.3058250.</a:t>
            </a:r>
          </a:p>
          <a:p>
            <a:pPr marL="406400" indent="-406400">
              <a:defRPr/>
            </a:pPr>
            <a:r>
              <a:rPr lang="en-US" altLang="zh-CN" sz="1400" kern="100" dirty="0">
                <a:latin typeface="+mn-lt"/>
                <a:ea typeface="+mn-ea"/>
                <a:cs typeface="+mn-ea"/>
                <a:sym typeface="+mn-lt"/>
              </a:rPr>
              <a:t>[3]    H. Guo, J. Li, J. Liu, N. Tian and N. Kato, "A Survey on Space-Air-Ground-Sea Integrated Network Security in 6G," in IEEE Communications Surveys &amp; Tutorials, 2021</a:t>
            </a:r>
            <a:endParaRPr lang="zh-CN" altLang="zh-CN" sz="1400" kern="100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a2">
            <a:extLst>
              <a:ext uri="{FF2B5EF4-FFF2-40B4-BE49-F238E27FC236}">
                <a16:creationId xmlns:a16="http://schemas.microsoft.com/office/drawing/2014/main" id="{4140F118-0534-48DE-A682-FB83F3100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58DBC2DC-C735-4708-8316-7390D979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others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D9A1F4-C26B-4C78-862B-314926492C5D}"/>
              </a:ext>
            </a:extLst>
          </p:cNvPr>
          <p:cNvSpPr txBox="1"/>
          <p:nvPr/>
        </p:nvSpPr>
        <p:spPr>
          <a:xfrm>
            <a:off x="495300" y="1089025"/>
            <a:ext cx="81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 H. Guo, J. Li, J. Liu, N. Tian and N. Kato, "A Survey on Space-Air-Ground-Sea Integrated Network Security in 6G," in IEEE Communications Surveys &amp; Tutorials, 2021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B27741-C84E-4E0E-B667-8E6B778532AA}"/>
              </a:ext>
            </a:extLst>
          </p:cNvPr>
          <p:cNvSpPr txBox="1"/>
          <p:nvPr/>
        </p:nvSpPr>
        <p:spPr>
          <a:xfrm>
            <a:off x="395536" y="2159726"/>
            <a:ext cx="82404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n-US" altLang="zh-CN" sz="1600" dirty="0"/>
              <a:t>· </a:t>
            </a:r>
            <a:r>
              <a:rPr lang="zh-CN" altLang="en-US" sz="1600" dirty="0"/>
              <a:t>Compared to single/two-tiered networks, UAVs can be used as a relay for cross-layer data transmission between the ground network layer and the satellite layer in SAGIN/SAGSIN. This way can reduce the radio jamming on the ground-satellite link, and improve the communication performance, while it is possible to attack satellites or UAVs through these cross-layer links, which were previously targeted only at the ground layer.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81E6DC-7132-4024-B3A7-2B7EF8DE2DB5}"/>
              </a:ext>
            </a:extLst>
          </p:cNvPr>
          <p:cNvSpPr txBox="1"/>
          <p:nvPr/>
        </p:nvSpPr>
        <p:spPr>
          <a:xfrm>
            <a:off x="395536" y="3554755"/>
            <a:ext cx="82404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en-US" altLang="zh-CN" sz="1600" dirty="0"/>
              <a:t>· </a:t>
            </a:r>
            <a:r>
              <a:rPr lang="zh-CN" altLang="en-US" sz="1600" dirty="0"/>
              <a:t>In view of this, Al security comes to be a critical issue in SAGSIN, which includes not only the security of Al itself, such as ML models, training datasets, but also recently emerging attack methodologies/tools by adopting Al techniques, e.g., Deep Locker [</a:t>
            </a:r>
            <a:r>
              <a:rPr lang="en-US" altLang="zh-CN" sz="1600" dirty="0"/>
              <a:t>1</a:t>
            </a:r>
            <a:r>
              <a:rPr lang="zh-CN" altLang="en-US" sz="1600" dirty="0"/>
              <a:t>], and Malware-GAN [</a:t>
            </a:r>
            <a:r>
              <a:rPr lang="en-US" altLang="zh-CN" sz="1600" dirty="0"/>
              <a:t>2</a:t>
            </a:r>
            <a:r>
              <a:rPr lang="zh-CN" altLang="en-US" sz="1600" dirty="0"/>
              <a:t>].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8D0E30C-DED8-4F96-91DA-661C70224F45}"/>
              </a:ext>
            </a:extLst>
          </p:cNvPr>
          <p:cNvSpPr txBox="1"/>
          <p:nvPr/>
        </p:nvSpPr>
        <p:spPr>
          <a:xfrm>
            <a:off x="390947" y="5615771"/>
            <a:ext cx="82404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[1] </a:t>
            </a:r>
            <a:r>
              <a:rPr lang="zh-CN" altLang="en-US" sz="1400" dirty="0"/>
              <a:t>D. Kirat, J. Jang, and M. Ph. Stoecklin, “Deeplocker: Concealing targeted attacks with ai locksmithing,” in Black Hat USA 2018.</a:t>
            </a:r>
            <a:endParaRPr lang="en-US" altLang="zh-CN" sz="1400" dirty="0"/>
          </a:p>
          <a:p>
            <a:r>
              <a:rPr lang="en-US" altLang="zh-CN" sz="1400" dirty="0"/>
              <a:t>[2] M. </a:t>
            </a:r>
            <a:r>
              <a:rPr lang="en-US" altLang="zh-CN" sz="1400" dirty="0" err="1"/>
              <a:t>Rigaki</a:t>
            </a:r>
            <a:r>
              <a:rPr lang="en-US" altLang="zh-CN" sz="1400" dirty="0"/>
              <a:t> and S. Garcia, “Bringing a </a:t>
            </a:r>
            <a:r>
              <a:rPr lang="en-US" altLang="zh-CN" sz="1400" dirty="0" err="1"/>
              <a:t>gan</a:t>
            </a:r>
            <a:r>
              <a:rPr lang="en-US" altLang="zh-CN" sz="1400" dirty="0"/>
              <a:t> to a knife-fight: Adapting malware communication to avoid detection,” in 2018 IEEE Security and Privacy Workshops (SPW), pp. 70–75, 2018.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872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 descr="a2">
            <a:extLst>
              <a:ext uri="{FF2B5EF4-FFF2-40B4-BE49-F238E27FC236}">
                <a16:creationId xmlns:a16="http://schemas.microsoft.com/office/drawing/2014/main" id="{7BEB2D6E-19AB-4353-9859-7D040F906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39700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600" b="1" dirty="0">
              <a:solidFill>
                <a:srgbClr val="FFFF00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820" name="文本框 4">
            <a:extLst>
              <a:ext uri="{FF2B5EF4-FFF2-40B4-BE49-F238E27FC236}">
                <a16:creationId xmlns:a16="http://schemas.microsoft.com/office/drawing/2014/main" id="{5D5D1BF1-2FF6-4983-90B7-37F883530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1217613"/>
            <a:ext cx="8456613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06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  <a:sym typeface="+mn-lt"/>
              </a:rPr>
              <a:t>陈子衍：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pitchFamily="2" charset="-122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Wang, S. Zhou, S. Zhang, Z.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X. Shen, "SFC-Based Service Provisioning for Reconfigurable Space-Air-Ground Integrated Networks," IEEE Journal on Selected Areas in Communications, vol. 38, no. 7, pp. 1478-1489, July 2020</a:t>
            </a:r>
            <a:endParaRPr lang="en-US" altLang="zh-CN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[2] J. Li, W. Shi, H. Wu, S. Zhang, and X. Shen, “Cost-Aware Dynamic SFC Mapping and Scheduling in SDN/NFV-Enabled Space-Air-Ground Integrated Networks for Internet of Vehicles,” IEEE Internet Things J., vol. 4662, no. c, pp. 1–15, 2021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800" dirty="0"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200" dirty="0">
              <a:sym typeface="+mn-lt"/>
            </a:endParaRPr>
          </a:p>
        </p:txBody>
      </p:sp>
      <p:pic>
        <p:nvPicPr>
          <p:cNvPr id="34821" name="图片 17">
            <a:extLst>
              <a:ext uri="{FF2B5EF4-FFF2-40B4-BE49-F238E27FC236}">
                <a16:creationId xmlns:a16="http://schemas.microsoft.com/office/drawing/2014/main" id="{44C1C1DF-7D2A-4253-8DE8-E8644BDD5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725" y="4422775"/>
            <a:ext cx="14954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文本框 19">
            <a:extLst>
              <a:ext uri="{FF2B5EF4-FFF2-40B4-BE49-F238E27FC236}">
                <a16:creationId xmlns:a16="http://schemas.microsoft.com/office/drawing/2014/main" id="{F759ADEA-4317-47A9-B4CC-0E8240BC8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4554538"/>
            <a:ext cx="1254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时延容忍度：</a:t>
            </a:r>
          </a:p>
        </p:txBody>
      </p:sp>
      <p:sp>
        <p:nvSpPr>
          <p:cNvPr id="34823" name="文本框 20">
            <a:extLst>
              <a:ext uri="{FF2B5EF4-FFF2-40B4-BE49-F238E27FC236}">
                <a16:creationId xmlns:a16="http://schemas.microsoft.com/office/drawing/2014/main" id="{10B90DEA-CC1D-4E4E-B813-BFE3A80F2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5038725"/>
            <a:ext cx="1152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时延收益：</a:t>
            </a:r>
            <a:endParaRPr lang="zh-CN" altLang="en-US" sz="1400">
              <a:cs typeface="Times New Roman" panose="02020603050405020304" pitchFamily="18" charset="0"/>
            </a:endParaRPr>
          </a:p>
        </p:txBody>
      </p:sp>
      <p:pic>
        <p:nvPicPr>
          <p:cNvPr id="34824" name="图片 21">
            <a:extLst>
              <a:ext uri="{FF2B5EF4-FFF2-40B4-BE49-F238E27FC236}">
                <a16:creationId xmlns:a16="http://schemas.microsoft.com/office/drawing/2014/main" id="{29217F7E-CBA5-4A2A-858F-14EDCB38E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906838"/>
            <a:ext cx="13763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5" name="文本框 23">
            <a:extLst>
              <a:ext uri="{FF2B5EF4-FFF2-40B4-BE49-F238E27FC236}">
                <a16:creationId xmlns:a16="http://schemas.microsoft.com/office/drawing/2014/main" id="{710C2862-3AEA-4D48-97B9-360644CDB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4019550"/>
            <a:ext cx="1495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服务完成时间：</a:t>
            </a:r>
          </a:p>
        </p:txBody>
      </p:sp>
      <p:pic>
        <p:nvPicPr>
          <p:cNvPr id="34826" name="图片 26">
            <a:extLst>
              <a:ext uri="{FF2B5EF4-FFF2-40B4-BE49-F238E27FC236}">
                <a16:creationId xmlns:a16="http://schemas.microsoft.com/office/drawing/2014/main" id="{DB12C4E0-0117-42DA-BED3-94FAE8D79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4435475"/>
            <a:ext cx="1920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图片 28">
            <a:extLst>
              <a:ext uri="{FF2B5EF4-FFF2-40B4-BE49-F238E27FC236}">
                <a16:creationId xmlns:a16="http://schemas.microsoft.com/office/drawing/2014/main" id="{CB700343-528C-4903-A071-7D86AB88B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988" y="3835400"/>
            <a:ext cx="1052512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图片 30">
            <a:extLst>
              <a:ext uri="{FF2B5EF4-FFF2-40B4-BE49-F238E27FC236}">
                <a16:creationId xmlns:a16="http://schemas.microsoft.com/office/drawing/2014/main" id="{9EE8257B-9F1A-4902-BD57-2B8335D33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913" y="3938588"/>
            <a:ext cx="113188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图片 45056">
            <a:extLst>
              <a:ext uri="{FF2B5EF4-FFF2-40B4-BE49-F238E27FC236}">
                <a16:creationId xmlns:a16="http://schemas.microsoft.com/office/drawing/2014/main" id="{F7B1FEC7-F647-44AA-A84D-A49FDF513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913" y="4999038"/>
            <a:ext cx="320833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图片 45060">
            <a:extLst>
              <a:ext uri="{FF2B5EF4-FFF2-40B4-BE49-F238E27FC236}">
                <a16:creationId xmlns:a16="http://schemas.microsoft.com/office/drawing/2014/main" id="{67BA2E71-0126-449E-BFF3-41F660CB4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425" y="5543550"/>
            <a:ext cx="116205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1" name="文本框 45061">
            <a:extLst>
              <a:ext uri="{FF2B5EF4-FFF2-40B4-BE49-F238E27FC236}">
                <a16:creationId xmlns:a16="http://schemas.microsoft.com/office/drawing/2014/main" id="{FE6E9C9D-D734-44F6-8C45-194BB443D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563" y="4019550"/>
            <a:ext cx="1131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移动成本：</a:t>
            </a:r>
          </a:p>
        </p:txBody>
      </p:sp>
      <p:sp>
        <p:nvSpPr>
          <p:cNvPr id="34832" name="文本框 40">
            <a:extLst>
              <a:ext uri="{FF2B5EF4-FFF2-40B4-BE49-F238E27FC236}">
                <a16:creationId xmlns:a16="http://schemas.microsoft.com/office/drawing/2014/main" id="{ED3C95D1-2A9D-44A2-BAF9-4E6627180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563" y="4592638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发射功率成本：</a:t>
            </a:r>
          </a:p>
        </p:txBody>
      </p:sp>
      <p:sp>
        <p:nvSpPr>
          <p:cNvPr id="34833" name="文本框 41">
            <a:extLst>
              <a:ext uri="{FF2B5EF4-FFF2-40B4-BE49-F238E27FC236}">
                <a16:creationId xmlns:a16="http://schemas.microsoft.com/office/drawing/2014/main" id="{056DEB05-9FD4-4E3E-A5CA-02F821583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563" y="5070475"/>
            <a:ext cx="1069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总成本：</a:t>
            </a:r>
          </a:p>
        </p:txBody>
      </p:sp>
      <p:sp>
        <p:nvSpPr>
          <p:cNvPr id="34834" name="文本框 45062">
            <a:extLst>
              <a:ext uri="{FF2B5EF4-FFF2-40B4-BE49-F238E27FC236}">
                <a16:creationId xmlns:a16="http://schemas.microsoft.com/office/drawing/2014/main" id="{13D99B88-1B4B-4171-A319-FF34239BD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568700"/>
            <a:ext cx="2325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、修改系统模型：</a:t>
            </a:r>
          </a:p>
        </p:txBody>
      </p:sp>
      <p:sp>
        <p:nvSpPr>
          <p:cNvPr id="34835" name="文本框 45063">
            <a:extLst>
              <a:ext uri="{FF2B5EF4-FFF2-40B4-BE49-F238E27FC236}">
                <a16:creationId xmlns:a16="http://schemas.microsoft.com/office/drawing/2014/main" id="{EEB997DF-E720-48D4-9BD8-8FA0E4592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5608638"/>
            <a:ext cx="1128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净收益：</a:t>
            </a:r>
          </a:p>
        </p:txBody>
      </p:sp>
      <p:sp>
        <p:nvSpPr>
          <p:cNvPr id="34836" name="文本框 45064">
            <a:extLst>
              <a:ext uri="{FF2B5EF4-FFF2-40B4-BE49-F238E27FC236}">
                <a16:creationId xmlns:a16="http://schemas.microsoft.com/office/drawing/2014/main" id="{D9E64158-93E8-4FE4-AAB9-464310C6C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2998788"/>
            <a:ext cx="452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通过转发数据包的方式进行通信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7E0C7D-85E0-48CF-A824-91A63A12D9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8951" y="5091112"/>
            <a:ext cx="1681163" cy="3258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a2">
            <a:extLst>
              <a:ext uri="{FF2B5EF4-FFF2-40B4-BE49-F238E27FC236}">
                <a16:creationId xmlns:a16="http://schemas.microsoft.com/office/drawing/2014/main" id="{14BA846B-4393-4EAE-8003-7EAF24CE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文本框 1">
            <a:extLst>
              <a:ext uri="{FF2B5EF4-FFF2-40B4-BE49-F238E27FC236}">
                <a16:creationId xmlns:a16="http://schemas.microsoft.com/office/drawing/2014/main" id="{ED9D364C-2DFD-4C6F-84EA-EC08C9490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00125"/>
            <a:ext cx="82804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/>
              <a:t>     </a:t>
            </a:r>
          </a:p>
          <a:p>
            <a:pPr>
              <a:defRPr/>
            </a:pPr>
            <a:r>
              <a:rPr lang="en-US" altLang="zh-CN" dirty="0"/>
              <a:t>  </a:t>
            </a:r>
            <a:r>
              <a:rPr lang="zh-CN" altLang="en-US" dirty="0"/>
              <a:t>近期对实验的主要改动为：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D0C1E9-C702-4176-9EDE-11D84962603F}"/>
              </a:ext>
            </a:extLst>
          </p:cNvPr>
          <p:cNvSpPr txBox="1"/>
          <p:nvPr/>
        </p:nvSpPr>
        <p:spPr>
          <a:xfrm>
            <a:off x="684213" y="2132013"/>
            <a:ext cx="8550275" cy="3970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更改了任务到达模型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原先</a:t>
            </a:r>
            <a:r>
              <a:rPr lang="zh-CN" altLang="en-US" dirty="0"/>
              <a:t>所有任务都遵循参数相同的正态分布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</a:t>
            </a:r>
            <a:r>
              <a:rPr lang="zh-CN" altLang="en-US" dirty="0">
                <a:solidFill>
                  <a:srgbClr val="FF0000"/>
                </a:solidFill>
              </a:rPr>
              <a:t>现在</a:t>
            </a:r>
            <a:r>
              <a:rPr lang="zh-CN" altLang="en-US" dirty="0"/>
              <a:t>改为了越紧急的任务均值越小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加入了一个新的对照组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</a:t>
            </a:r>
            <a:r>
              <a:rPr lang="en-US" altLang="zh-CN" dirty="0" err="1"/>
              <a:t>trybest</a:t>
            </a:r>
            <a:r>
              <a:rPr lang="zh-CN" altLang="en-US" dirty="0"/>
              <a:t>，每次都尽量用基站传，若队列仍有多余的任务就用卫星传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尝试了不同的</a:t>
            </a:r>
            <a:r>
              <a:rPr lang="en-US" altLang="zh-CN" dirty="0"/>
              <a:t>Reward</a:t>
            </a:r>
          </a:p>
          <a:p>
            <a:pPr>
              <a:defRPr/>
            </a:pPr>
            <a:r>
              <a:rPr lang="en-US" altLang="zh-CN" dirty="0"/>
              <a:t>    r = -wp1*</a:t>
            </a:r>
            <a:r>
              <a:rPr lang="en-US" altLang="zh-CN" dirty="0" err="1"/>
              <a:t>real_B</a:t>
            </a:r>
            <a:r>
              <a:rPr lang="en-US" altLang="zh-CN" dirty="0"/>
              <a:t> - wp2*</a:t>
            </a:r>
            <a:r>
              <a:rPr lang="en-US" altLang="zh-CN" dirty="0" err="1"/>
              <a:t>real_S</a:t>
            </a:r>
            <a:r>
              <a:rPr lang="en-US" altLang="zh-CN" dirty="0"/>
              <a:t> - </a:t>
            </a:r>
            <a:r>
              <a:rPr lang="en-US" altLang="zh-CN" dirty="0" err="1"/>
              <a:t>wq</a:t>
            </a:r>
            <a:r>
              <a:rPr lang="en-US" altLang="zh-CN" dirty="0"/>
              <a:t>*</a:t>
            </a:r>
            <a:r>
              <a:rPr lang="en-US" altLang="zh-CN" dirty="0" err="1"/>
              <a:t>self.positive</a:t>
            </a:r>
            <a:r>
              <a:rPr lang="en-US" altLang="zh-CN" dirty="0"/>
              <a:t>(</a:t>
            </a:r>
            <a:r>
              <a:rPr lang="en-US" altLang="zh-CN" dirty="0" err="1"/>
              <a:t>self.Queue</a:t>
            </a:r>
            <a:r>
              <a:rPr lang="en-US" altLang="zh-CN" dirty="0"/>
              <a:t>[0] - </a:t>
            </a:r>
            <a:r>
              <a:rPr lang="en-US" altLang="zh-CN" dirty="0" err="1"/>
              <a:t>real_sum</a:t>
            </a:r>
            <a:r>
              <a:rPr lang="en-US" altLang="zh-CN" dirty="0"/>
              <a:t>) </a:t>
            </a:r>
          </a:p>
          <a:p>
            <a:pPr>
              <a:defRPr/>
            </a:pPr>
            <a:r>
              <a:rPr lang="en-US" altLang="zh-CN" dirty="0"/>
              <a:t>    r = -wp1*</a:t>
            </a:r>
            <a:r>
              <a:rPr lang="en-US" altLang="zh-CN" dirty="0" err="1"/>
              <a:t>real_B</a:t>
            </a:r>
            <a:r>
              <a:rPr lang="en-US" altLang="zh-CN" dirty="0"/>
              <a:t> - wp2*</a:t>
            </a:r>
            <a:r>
              <a:rPr lang="en-US" altLang="zh-CN" dirty="0" err="1"/>
              <a:t>real_S</a:t>
            </a:r>
            <a:r>
              <a:rPr lang="en-US" altLang="zh-CN" dirty="0"/>
              <a:t> + </a:t>
            </a:r>
            <a:r>
              <a:rPr lang="en-US" altLang="zh-CN" dirty="0" err="1"/>
              <a:t>wq</a:t>
            </a:r>
            <a:r>
              <a:rPr lang="en-US" altLang="zh-CN" dirty="0"/>
              <a:t>*(</a:t>
            </a:r>
            <a:r>
              <a:rPr lang="en-US" altLang="zh-CN" dirty="0" err="1"/>
              <a:t>real_sum</a:t>
            </a:r>
            <a:r>
              <a:rPr lang="en-US" altLang="zh-CN" dirty="0"/>
              <a:t> - </a:t>
            </a:r>
            <a:r>
              <a:rPr lang="en-US" altLang="zh-CN" dirty="0" err="1"/>
              <a:t>self.Queue</a:t>
            </a:r>
            <a:r>
              <a:rPr lang="en-US" altLang="zh-CN" dirty="0"/>
              <a:t>[0]) 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        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r = </a:t>
            </a:r>
            <a:r>
              <a:rPr lang="en-US" altLang="zh-CN" dirty="0" err="1"/>
              <a:t>self.Q_reward</a:t>
            </a:r>
            <a:r>
              <a:rPr lang="en-US" altLang="zh-CN" dirty="0"/>
              <a:t>(</a:t>
            </a:r>
            <a:r>
              <a:rPr lang="en-US" altLang="zh-CN" dirty="0" err="1"/>
              <a:t>real_B,real_S,real_sum</a:t>
            </a:r>
            <a:r>
              <a:rPr lang="en-US" altLang="zh-CN" dirty="0"/>
              <a:t>)  #</a:t>
            </a:r>
            <a:r>
              <a:rPr lang="zh-CN" altLang="en-US" dirty="0"/>
              <a:t>跟</a:t>
            </a:r>
            <a:r>
              <a:rPr lang="en-US" altLang="zh-CN" dirty="0"/>
              <a:t>1</a:t>
            </a:r>
            <a:r>
              <a:rPr lang="zh-CN" altLang="en-US" dirty="0"/>
              <a:t>类似，只是惩罚变为固定值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r = self.Q_reward1(</a:t>
            </a:r>
            <a:r>
              <a:rPr lang="en-US" altLang="zh-CN" dirty="0" err="1"/>
              <a:t>real_B</a:t>
            </a:r>
            <a:r>
              <a:rPr lang="en-US" altLang="zh-CN" dirty="0"/>
              <a:t>, </a:t>
            </a:r>
            <a:r>
              <a:rPr lang="en-US" altLang="zh-CN" dirty="0" err="1"/>
              <a:t>real_S</a:t>
            </a:r>
            <a:r>
              <a:rPr lang="en-US" altLang="zh-CN" dirty="0"/>
              <a:t>, </a:t>
            </a:r>
            <a:r>
              <a:rPr lang="en-US" altLang="zh-CN" dirty="0" err="1"/>
              <a:t>real_sum</a:t>
            </a:r>
            <a:r>
              <a:rPr lang="en-US" altLang="zh-CN" dirty="0"/>
              <a:t>)#</a:t>
            </a:r>
            <a:r>
              <a:rPr lang="zh-CN" altLang="en-US" dirty="0"/>
              <a:t>惩罚不必要的卫星和失败</a:t>
            </a:r>
            <a:r>
              <a:rPr lang="en-US" altLang="zh-CN" dirty="0"/>
              <a:t>  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r = -wp1*</a:t>
            </a:r>
            <a:r>
              <a:rPr lang="en-US" altLang="zh-CN" dirty="0" err="1"/>
              <a:t>real_B</a:t>
            </a:r>
            <a:r>
              <a:rPr lang="en-US" altLang="zh-CN" dirty="0"/>
              <a:t> - wp2*</a:t>
            </a:r>
            <a:r>
              <a:rPr lang="en-US" altLang="zh-CN" dirty="0" err="1"/>
              <a:t>real_S</a:t>
            </a:r>
            <a:r>
              <a:rPr lang="en-US" altLang="zh-CN" dirty="0"/>
              <a:t> + self.Q_reward2(</a:t>
            </a:r>
            <a:r>
              <a:rPr lang="en-US" altLang="zh-CN" dirty="0" err="1"/>
              <a:t>real_B</a:t>
            </a:r>
            <a:r>
              <a:rPr lang="en-US" altLang="zh-CN" dirty="0"/>
              <a:t>, </a:t>
            </a:r>
            <a:r>
              <a:rPr lang="en-US" altLang="zh-CN" dirty="0" err="1"/>
              <a:t>real_sum</a:t>
            </a:r>
            <a:r>
              <a:rPr lang="en-US" altLang="zh-CN" dirty="0"/>
              <a:t>)#2</a:t>
            </a:r>
            <a:r>
              <a:rPr lang="zh-CN" altLang="en-US" dirty="0"/>
              <a:t>的改良</a:t>
            </a:r>
            <a:endParaRPr lang="zh-CN" altLang="zh-CN" dirty="0"/>
          </a:p>
          <a:p>
            <a:pPr>
              <a:defRPr/>
            </a:pPr>
            <a:r>
              <a:rPr lang="en-US" altLang="zh-CN" dirty="0"/>
              <a:t>    r= -wp1*</a:t>
            </a:r>
            <a:r>
              <a:rPr lang="en-US" altLang="zh-CN" dirty="0" err="1"/>
              <a:t>real_B</a:t>
            </a:r>
            <a:r>
              <a:rPr lang="en-US" altLang="zh-CN" dirty="0"/>
              <a:t> - wp2*</a:t>
            </a:r>
            <a:r>
              <a:rPr lang="en-US" altLang="zh-CN" dirty="0" err="1"/>
              <a:t>real_S+wq</a:t>
            </a:r>
            <a:r>
              <a:rPr lang="en-US" altLang="zh-CN" dirty="0"/>
              <a:t>*(</a:t>
            </a:r>
            <a:r>
              <a:rPr lang="en-US" altLang="zh-CN" dirty="0" err="1"/>
              <a:t>real_sum</a:t>
            </a:r>
            <a:r>
              <a:rPr lang="en-US" altLang="zh-CN" dirty="0"/>
              <a:t> - self.Q_reward3()) #</a:t>
            </a:r>
            <a:r>
              <a:rPr lang="zh-CN" altLang="en-US" dirty="0"/>
              <a:t>考虑整个队列</a:t>
            </a:r>
            <a:endParaRPr lang="zh-CN" altLang="zh-CN" dirty="0"/>
          </a:p>
          <a:p>
            <a:pPr>
              <a:defRPr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2FD6F8-44DE-4539-BD2F-836672D27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636713"/>
            <a:ext cx="38862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8254B8-0D2E-4FD1-96A0-676DFFCC7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636713"/>
            <a:ext cx="5184775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BC405B-FE2E-4434-8242-8063ED17A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3175000"/>
            <a:ext cx="472757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D39E94-FA3F-4512-BAB0-F209F2F7A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122613"/>
            <a:ext cx="305435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B4F44C4-294A-486A-BC4D-A4179AC4A401}"/>
              </a:ext>
            </a:extLst>
          </p:cNvPr>
          <p:cNvSpPr txBox="1"/>
          <p:nvPr/>
        </p:nvSpPr>
        <p:spPr>
          <a:xfrm>
            <a:off x="208466" y="996990"/>
            <a:ext cx="461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  <a:sym typeface="+mn-lt"/>
              </a:rPr>
              <a:t>吴申：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pitchFamily="2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 descr="a2">
            <a:extLst>
              <a:ext uri="{FF2B5EF4-FFF2-40B4-BE49-F238E27FC236}">
                <a16:creationId xmlns:a16="http://schemas.microsoft.com/office/drawing/2014/main" id="{D8140416-43E6-4C9A-8346-5EDBC5E36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>
            <a:extLst>
              <a:ext uri="{FF2B5EF4-FFF2-40B4-BE49-F238E27FC236}">
                <a16:creationId xmlns:a16="http://schemas.microsoft.com/office/drawing/2014/main" id="{111CA971-1041-4153-ABAE-77B71CA56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15888"/>
            <a:ext cx="21701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吴申</a:t>
            </a:r>
            <a:endParaRPr lang="zh-CN" altLang="en-US" sz="1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文本框 1">
            <a:extLst>
              <a:ext uri="{FF2B5EF4-FFF2-40B4-BE49-F238E27FC236}">
                <a16:creationId xmlns:a16="http://schemas.microsoft.com/office/drawing/2014/main" id="{ED9D364C-2DFD-4C6F-84EA-EC08C9490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00125"/>
            <a:ext cx="7345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task_num</a:t>
            </a:r>
            <a:r>
              <a:rPr lang="en-US" altLang="zh-CN" dirty="0"/>
              <a:t>=1            λ=50           μ=50	pb=0.1	       </a:t>
            </a:r>
            <a:r>
              <a:rPr lang="en-US" altLang="zh-CN" dirty="0" err="1"/>
              <a:t>ps</a:t>
            </a:r>
            <a:r>
              <a:rPr lang="en-US" altLang="zh-CN" dirty="0"/>
              <a:t>=0.4</a:t>
            </a:r>
          </a:p>
          <a:p>
            <a:pPr>
              <a:defRPr/>
            </a:pPr>
            <a:r>
              <a:rPr lang="en-US" altLang="zh-CN" dirty="0"/>
              <a:t>     </a:t>
            </a:r>
            <a:r>
              <a:rPr lang="zh-CN" altLang="en-US" dirty="0"/>
              <a:t>不收敛</a:t>
            </a:r>
          </a:p>
        </p:txBody>
      </p:sp>
      <p:pic>
        <p:nvPicPr>
          <p:cNvPr id="24581" name="图片 2">
            <a:extLst>
              <a:ext uri="{FF2B5EF4-FFF2-40B4-BE49-F238E27FC236}">
                <a16:creationId xmlns:a16="http://schemas.microsoft.com/office/drawing/2014/main" id="{272CFFFD-FD84-4416-A67F-11010188C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916113"/>
            <a:ext cx="4511675" cy="338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图片 8">
            <a:extLst>
              <a:ext uri="{FF2B5EF4-FFF2-40B4-BE49-F238E27FC236}">
                <a16:creationId xmlns:a16="http://schemas.microsoft.com/office/drawing/2014/main" id="{C6C4C075-1A59-48CA-844F-E270DF2D7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1981200"/>
            <a:ext cx="460851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a2">
            <a:extLst>
              <a:ext uri="{FF2B5EF4-FFF2-40B4-BE49-F238E27FC236}">
                <a16:creationId xmlns:a16="http://schemas.microsoft.com/office/drawing/2014/main" id="{FC16757A-57A9-482B-AEBB-6DB37F514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2">
            <a:extLst>
              <a:ext uri="{FF2B5EF4-FFF2-40B4-BE49-F238E27FC236}">
                <a16:creationId xmlns:a16="http://schemas.microsoft.com/office/drawing/2014/main" id="{88D302B1-A6D5-4A39-83CF-04FE480B3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15888"/>
            <a:ext cx="21701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吴申</a:t>
            </a:r>
            <a:endParaRPr lang="zh-CN" altLang="en-US" sz="1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文本框 1">
            <a:extLst>
              <a:ext uri="{FF2B5EF4-FFF2-40B4-BE49-F238E27FC236}">
                <a16:creationId xmlns:a16="http://schemas.microsoft.com/office/drawing/2014/main" id="{ED9D364C-2DFD-4C6F-84EA-EC08C9490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00125"/>
            <a:ext cx="7345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task_num</a:t>
            </a:r>
            <a:r>
              <a:rPr lang="en-US" altLang="zh-CN" dirty="0"/>
              <a:t>=2            λ=50           μ=50	pb=0.1	       </a:t>
            </a:r>
            <a:r>
              <a:rPr lang="en-US" altLang="zh-CN" dirty="0" err="1"/>
              <a:t>ps</a:t>
            </a:r>
            <a:r>
              <a:rPr lang="en-US" altLang="zh-CN" dirty="0"/>
              <a:t>=0.4</a:t>
            </a:r>
          </a:p>
          <a:p>
            <a:pPr>
              <a:defRPr/>
            </a:pPr>
            <a:r>
              <a:rPr lang="en-US" altLang="zh-CN" dirty="0"/>
              <a:t>     R2</a:t>
            </a:r>
            <a:endParaRPr lang="zh-CN" altLang="en-US" dirty="0"/>
          </a:p>
        </p:txBody>
      </p:sp>
      <p:pic>
        <p:nvPicPr>
          <p:cNvPr id="25605" name="图片 6">
            <a:extLst>
              <a:ext uri="{FF2B5EF4-FFF2-40B4-BE49-F238E27FC236}">
                <a16:creationId xmlns:a16="http://schemas.microsoft.com/office/drawing/2014/main" id="{E205C85A-BACA-4AEB-8759-53672102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041525"/>
            <a:ext cx="472440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图片 7">
            <a:extLst>
              <a:ext uri="{FF2B5EF4-FFF2-40B4-BE49-F238E27FC236}">
                <a16:creationId xmlns:a16="http://schemas.microsoft.com/office/drawing/2014/main" id="{14BD5477-37A3-4266-B065-F9EC618E3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2155825"/>
            <a:ext cx="466883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55B665-5FF0-4470-95C5-C0E17B55B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2646363"/>
            <a:ext cx="3595688" cy="279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a2">
            <a:extLst>
              <a:ext uri="{FF2B5EF4-FFF2-40B4-BE49-F238E27FC236}">
                <a16:creationId xmlns:a16="http://schemas.microsoft.com/office/drawing/2014/main" id="{A13019F6-FE9F-44D7-8DFA-5125AAFDA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>
            <a:extLst>
              <a:ext uri="{FF2B5EF4-FFF2-40B4-BE49-F238E27FC236}">
                <a16:creationId xmlns:a16="http://schemas.microsoft.com/office/drawing/2014/main" id="{D9EBD5EC-EAD7-4BDA-B820-FA1FAB90B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15888"/>
            <a:ext cx="21701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吴申</a:t>
            </a:r>
            <a:endParaRPr lang="zh-CN" altLang="en-US" sz="1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文本框 1">
            <a:extLst>
              <a:ext uri="{FF2B5EF4-FFF2-40B4-BE49-F238E27FC236}">
                <a16:creationId xmlns:a16="http://schemas.microsoft.com/office/drawing/2014/main" id="{ED9D364C-2DFD-4C6F-84EA-EC08C9490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00125"/>
            <a:ext cx="7345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task_num</a:t>
            </a:r>
            <a:r>
              <a:rPr lang="en-US" altLang="zh-CN" dirty="0"/>
              <a:t>=3            λ=50           μ=50	pb=0.1	       </a:t>
            </a:r>
            <a:r>
              <a:rPr lang="en-US" altLang="zh-CN" dirty="0" err="1"/>
              <a:t>ps</a:t>
            </a:r>
            <a:r>
              <a:rPr lang="en-US" altLang="zh-CN" dirty="0"/>
              <a:t>=0.4</a:t>
            </a:r>
          </a:p>
          <a:p>
            <a:pPr>
              <a:defRPr/>
            </a:pPr>
            <a:r>
              <a:rPr lang="en-US" altLang="zh-CN" dirty="0"/>
              <a:t>     R1</a:t>
            </a:r>
            <a:endParaRPr lang="zh-CN" altLang="en-US" dirty="0"/>
          </a:p>
        </p:txBody>
      </p:sp>
      <p:pic>
        <p:nvPicPr>
          <p:cNvPr id="26629" name="图片 2">
            <a:extLst>
              <a:ext uri="{FF2B5EF4-FFF2-40B4-BE49-F238E27FC236}">
                <a16:creationId xmlns:a16="http://schemas.microsoft.com/office/drawing/2014/main" id="{D33F8360-A79C-4E9C-BD19-A63F02188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75"/>
            <a:ext cx="460851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图片 4">
            <a:extLst>
              <a:ext uri="{FF2B5EF4-FFF2-40B4-BE49-F238E27FC236}">
                <a16:creationId xmlns:a16="http://schemas.microsoft.com/office/drawing/2014/main" id="{94CA49DC-AC55-496F-B586-DD4CA7608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2060575"/>
            <a:ext cx="460851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a2">
            <a:extLst>
              <a:ext uri="{FF2B5EF4-FFF2-40B4-BE49-F238E27FC236}">
                <a16:creationId xmlns:a16="http://schemas.microsoft.com/office/drawing/2014/main" id="{A0028577-9D2B-4551-A6A0-BE5629CD5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C9098191-0EB9-491C-BE29-5270C8715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15888"/>
            <a:ext cx="21701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吴申</a:t>
            </a:r>
            <a:endParaRPr lang="zh-CN" altLang="en-US" sz="1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6" name="文本框 1">
            <a:extLst>
              <a:ext uri="{FF2B5EF4-FFF2-40B4-BE49-F238E27FC236}">
                <a16:creationId xmlns:a16="http://schemas.microsoft.com/office/drawing/2014/main" id="{ED9D364C-2DFD-4C6F-84EA-EC08C9490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00125"/>
            <a:ext cx="7345363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task_num</a:t>
            </a:r>
            <a:r>
              <a:rPr lang="en-US" altLang="zh-CN" dirty="0"/>
              <a:t>=6            λ=50           μ=50	pb=0.1	       </a:t>
            </a:r>
            <a:r>
              <a:rPr lang="en-US" altLang="zh-CN" dirty="0" err="1"/>
              <a:t>ps</a:t>
            </a:r>
            <a:r>
              <a:rPr lang="en-US" altLang="zh-CN" dirty="0"/>
              <a:t>=0.4</a:t>
            </a:r>
            <a:endParaRPr lang="zh-CN" altLang="en-US" dirty="0"/>
          </a:p>
        </p:txBody>
      </p:sp>
      <p:pic>
        <p:nvPicPr>
          <p:cNvPr id="27653" name="图片 2">
            <a:extLst>
              <a:ext uri="{FF2B5EF4-FFF2-40B4-BE49-F238E27FC236}">
                <a16:creationId xmlns:a16="http://schemas.microsoft.com/office/drawing/2014/main" id="{65029D97-B5E7-4030-94F4-A85E2560D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2085975"/>
            <a:ext cx="4672013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图片 6">
            <a:extLst>
              <a:ext uri="{FF2B5EF4-FFF2-40B4-BE49-F238E27FC236}">
                <a16:creationId xmlns:a16="http://schemas.microsoft.com/office/drawing/2014/main" id="{4CC64951-F1F5-4A37-8467-F54CC6C96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082800"/>
            <a:ext cx="4672012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a2">
            <a:extLst>
              <a:ext uri="{FF2B5EF4-FFF2-40B4-BE49-F238E27FC236}">
                <a16:creationId xmlns:a16="http://schemas.microsoft.com/office/drawing/2014/main" id="{50F3059D-D80C-4B73-8F4B-05478ADB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3">
            <a:extLst>
              <a:ext uri="{FF2B5EF4-FFF2-40B4-BE49-F238E27FC236}">
                <a16:creationId xmlns:a16="http://schemas.microsoft.com/office/drawing/2014/main" id="{205C94A4-EE79-400B-8658-B45A106E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60" y="1001374"/>
            <a:ext cx="6489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网络模型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E93BB-FB97-47B4-8457-025698A17396}"/>
              </a:ext>
            </a:extLst>
          </p:cNvPr>
          <p:cNvSpPr txBox="1"/>
          <p:nvPr/>
        </p:nvSpPr>
        <p:spPr>
          <a:xfrm>
            <a:off x="206246" y="1493996"/>
            <a:ext cx="486075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Bef>
                <a:spcPts val="1200"/>
              </a:spcBef>
            </a:pPr>
            <a:r>
              <a:rPr lang="zh-CN" altLang="en-US" sz="1600" dirty="0"/>
              <a:t>本网络模型主要由三部分内容组成：</a:t>
            </a:r>
            <a:r>
              <a:rPr lang="en-US" altLang="zh-CN" sz="1600" dirty="0"/>
              <a:t>k</a:t>
            </a:r>
            <a:r>
              <a:rPr lang="zh-CN" altLang="en-US" sz="1600" dirty="0"/>
              <a:t>个随机分布的地面用户、 </a:t>
            </a:r>
            <a:r>
              <a:rPr lang="en-US" altLang="zh-CN" sz="1600" dirty="0"/>
              <a:t>N</a:t>
            </a:r>
            <a:r>
              <a:rPr lang="en-US" altLang="zh-CN" sz="1600" baseline="-25000" dirty="0"/>
              <a:t>b</a:t>
            </a:r>
            <a:r>
              <a:rPr lang="zh-CN" altLang="en-US" sz="1600" dirty="0"/>
              <a:t>个地面基站和</a:t>
            </a:r>
            <a:r>
              <a:rPr lang="en-US" altLang="zh-CN" sz="1600" dirty="0"/>
              <a:t>N</a:t>
            </a:r>
            <a:r>
              <a:rPr lang="en-US" altLang="zh-CN" sz="1600" baseline="-25000" dirty="0"/>
              <a:t>a</a:t>
            </a:r>
            <a:r>
              <a:rPr lang="zh-CN" altLang="en-US" sz="1600" dirty="0"/>
              <a:t>个无人机。每个网络节点所能提供的计算资源</a:t>
            </a:r>
            <a:r>
              <a:rPr lang="en-US" altLang="zh-CN" sz="1600" dirty="0"/>
              <a:t>c</a:t>
            </a:r>
            <a:r>
              <a:rPr lang="zh-CN" altLang="en-US" sz="1600" dirty="0"/>
              <a:t>一定，节点能同时与多个目标进行通信。</a:t>
            </a:r>
            <a:endParaRPr lang="en-US" altLang="zh-CN" sz="1600" dirty="0"/>
          </a:p>
          <a:p>
            <a:pPr indent="457200">
              <a:spcBef>
                <a:spcPts val="1200"/>
              </a:spcBef>
            </a:pPr>
            <a:r>
              <a:rPr lang="zh-CN" altLang="en-US" sz="1600" dirty="0"/>
              <a:t>基站之间通过光纤连接且通信资源一定，基站和无人机之间为无线连接且信号受大尺度衰落影响，无人机之间共享频谱池且频谱不能复用。</a:t>
            </a:r>
            <a:endParaRPr lang="en-US" altLang="zh-CN" sz="1600" dirty="0"/>
          </a:p>
          <a:p>
            <a:pPr indent="457200">
              <a:spcBef>
                <a:spcPts val="1200"/>
              </a:spcBef>
            </a:pPr>
            <a:r>
              <a:rPr lang="zh-CN" altLang="en-US" sz="1600" dirty="0"/>
              <a:t>网络中服务的到达服从泊松分布，服务的源用户和目的用户随机选取，服务规则是</a:t>
            </a:r>
            <a:r>
              <a:rPr lang="en-US" altLang="zh-CN" sz="1600" dirty="0"/>
              <a:t>FCFS</a:t>
            </a:r>
            <a:r>
              <a:rPr lang="zh-CN" altLang="en-US" sz="1600" dirty="0"/>
              <a:t>。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394B636-795D-405D-8A6E-9CE1E0311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7475"/>
            <a:ext cx="69230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业务场景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1" name="图片 13">
            <a:extLst>
              <a:ext uri="{FF2B5EF4-FFF2-40B4-BE49-F238E27FC236}">
                <a16:creationId xmlns:a16="http://schemas.microsoft.com/office/drawing/2014/main" id="{439383B4-7AD4-4257-808E-28A11666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67" y="1076716"/>
            <a:ext cx="3922093" cy="356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表格 15">
            <a:extLst>
              <a:ext uri="{FF2B5EF4-FFF2-40B4-BE49-F238E27FC236}">
                <a16:creationId xmlns:a16="http://schemas.microsoft.com/office/drawing/2014/main" id="{E69DF8E4-389A-4819-A884-A819EC62D35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12827091"/>
              </p:ext>
            </p:extLst>
          </p:nvPr>
        </p:nvGraphicFramePr>
        <p:xfrm>
          <a:off x="498400" y="4803606"/>
          <a:ext cx="8466087" cy="19065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95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网络组成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以</a:t>
                      </a:r>
                      <a:r>
                        <a:rPr lang="zh-CN" altLang="en-US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过顶卫星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为中央控制器的一个集中式网络场景，包含</a:t>
                      </a:r>
                      <a:r>
                        <a:rPr lang="zh-CN" altLang="en-US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基站、无人机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（都支持通信、计算）两种基础通信设备。每个节点能同时与多目标进行收和发。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2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信道模型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基站之间采用光纤连接，发送速率一定；无线链路采用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8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服务模型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每个服务是一条包含特定</a:t>
                      </a:r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VNF</a:t>
                      </a:r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的功能链，只有所有</a:t>
                      </a:r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VNF</a:t>
                      </a:r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都被完成并传输到目的端，服务才算完成。</a:t>
                      </a:r>
                      <a:endParaRPr lang="en-US" altLang="zh-CN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8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设计目标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无人机辅助增强网络服务功能链路，实现资源高效部署。</a:t>
                      </a:r>
                      <a:endParaRPr lang="en-US" altLang="zh-CN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E5124A5C-A059-4374-864B-B15359BBB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816" y="5357546"/>
            <a:ext cx="1537664" cy="2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a2">
            <a:extLst>
              <a:ext uri="{FF2B5EF4-FFF2-40B4-BE49-F238E27FC236}">
                <a16:creationId xmlns:a16="http://schemas.microsoft.com/office/drawing/2014/main" id="{AA2A8E0B-DC14-4D26-BC42-A2B59B32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>
            <a:extLst>
              <a:ext uri="{FF2B5EF4-FFF2-40B4-BE49-F238E27FC236}">
                <a16:creationId xmlns:a16="http://schemas.microsoft.com/office/drawing/2014/main" id="{27C9DD61-DC3E-4347-9E79-BBA3A8F4E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15888"/>
            <a:ext cx="21701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吴申</a:t>
            </a:r>
            <a:endParaRPr lang="zh-CN" altLang="en-US" sz="1600" b="1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6" name="文本框 1">
            <a:extLst>
              <a:ext uri="{FF2B5EF4-FFF2-40B4-BE49-F238E27FC236}">
                <a16:creationId xmlns:a16="http://schemas.microsoft.com/office/drawing/2014/main" id="{6C70642A-0825-4DAE-AA98-2F9252A58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00125"/>
            <a:ext cx="7345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实验分析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54E25D-C558-4DCA-B905-2572D9869BCA}"/>
              </a:ext>
            </a:extLst>
          </p:cNvPr>
          <p:cNvSpPr txBox="1"/>
          <p:nvPr/>
        </p:nvSpPr>
        <p:spPr>
          <a:xfrm>
            <a:off x="971550" y="1557338"/>
            <a:ext cx="6769100" cy="4246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实验结果分析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 Rs</a:t>
            </a:r>
            <a:r>
              <a:rPr lang="zh-CN" altLang="en-US" dirty="0"/>
              <a:t>的值会对算法性能产生极大的影响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调参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 1.</a:t>
            </a:r>
            <a:r>
              <a:rPr lang="zh-CN" altLang="en-US" dirty="0"/>
              <a:t>先确定神经网络层数和神经元个数，一般有一层隐藏层就可以，神经元个数为输入层的</a:t>
            </a:r>
            <a:r>
              <a:rPr lang="en-US" altLang="zh-CN" dirty="0"/>
              <a:t>2</a:t>
            </a:r>
            <a:r>
              <a:rPr lang="zh-CN" altLang="en-US" dirty="0"/>
              <a:t>倍左右，从少往多试。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 2.batch size</a:t>
            </a:r>
            <a:r>
              <a:rPr lang="zh-CN" altLang="en-US" dirty="0"/>
              <a:t>和</a:t>
            </a:r>
            <a:r>
              <a:rPr lang="en-US" altLang="zh-CN" dirty="0"/>
              <a:t>memory capacity</a:t>
            </a:r>
            <a:r>
              <a:rPr lang="zh-CN" altLang="en-US" dirty="0"/>
              <a:t>先从小的往上加，在小的可以达到好效果但不稳定以后在把</a:t>
            </a:r>
            <a:r>
              <a:rPr lang="en-US" altLang="zh-CN" dirty="0" err="1"/>
              <a:t>batchsize</a:t>
            </a:r>
            <a:r>
              <a:rPr lang="zh-CN" altLang="en-US" dirty="0"/>
              <a:t>和</a:t>
            </a:r>
            <a:r>
              <a:rPr lang="en-US" altLang="zh-CN" dirty="0"/>
              <a:t>memory capacity</a:t>
            </a:r>
            <a:r>
              <a:rPr lang="zh-CN" altLang="en-US" dirty="0"/>
              <a:t>往上加。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 3.</a:t>
            </a:r>
            <a:r>
              <a:rPr lang="zh-CN" altLang="en-US" dirty="0"/>
              <a:t>微调</a:t>
            </a:r>
            <a:r>
              <a:rPr lang="en-US" altLang="zh-CN" dirty="0"/>
              <a:t>reward</a:t>
            </a:r>
            <a:r>
              <a:rPr lang="zh-CN" altLang="en-US" dirty="0"/>
              <a:t>参数，比如我这里因为要最小化价格，所以就直接把价格作为一项参数，然后加上失败的惩罚，惩罚的系数不能太大也不能太小，都会导致不收敛。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 4.</a:t>
            </a:r>
            <a:r>
              <a:rPr lang="zh-CN" altLang="en-US" dirty="0"/>
              <a:t>做好记录。</a:t>
            </a:r>
            <a:r>
              <a:rPr lang="en-US" altLang="zh-CN" dirty="0"/>
              <a:t>	</a:t>
            </a:r>
          </a:p>
          <a:p>
            <a:pPr marL="285750" indent="-285750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疑问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 </a:t>
            </a:r>
            <a:r>
              <a:rPr lang="zh-CN" altLang="en-US" dirty="0"/>
              <a:t>路径遵循泊松分布，在训练过程中，每次都要重新生成一个新的路径，还是每次都用相同的路径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4" descr="a2">
            <a:extLst>
              <a:ext uri="{FF2B5EF4-FFF2-40B4-BE49-F238E27FC236}">
                <a16:creationId xmlns:a16="http://schemas.microsoft.com/office/drawing/2014/main" id="{2B2FE7FB-2E71-4B42-8779-C6FF9FB2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7" name="文本框 1">
            <a:extLst>
              <a:ext uri="{FF2B5EF4-FFF2-40B4-BE49-F238E27FC236}">
                <a16:creationId xmlns:a16="http://schemas.microsoft.com/office/drawing/2014/main" id="{CB5FE2D0-3EFA-4266-8FD4-4995D176F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852" y="3016772"/>
            <a:ext cx="2664296" cy="82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latin typeface="+mn-lt"/>
                <a:ea typeface="+mn-ea"/>
                <a:cs typeface="+mn-ea"/>
                <a:sym typeface="+mn-lt"/>
              </a:rPr>
              <a:t>谢谢大家！</a:t>
            </a:r>
            <a:endParaRPr lang="en-US" altLang="zh-CN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C8FA1B9B-939A-4D8A-8B97-6914977BF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a2">
            <a:extLst>
              <a:ext uri="{FF2B5EF4-FFF2-40B4-BE49-F238E27FC236}">
                <a16:creationId xmlns:a16="http://schemas.microsoft.com/office/drawing/2014/main" id="{50F3059D-D80C-4B73-8F4B-05478ADB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3">
            <a:extLst>
              <a:ext uri="{FF2B5EF4-FFF2-40B4-BE49-F238E27FC236}">
                <a16:creationId xmlns:a16="http://schemas.microsoft.com/office/drawing/2014/main" id="{205C94A4-EE79-400B-8658-B45A106E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60" y="1001374"/>
            <a:ext cx="6489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2.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服务模型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E93BB-FB97-47B4-8457-025698A17396}"/>
              </a:ext>
            </a:extLst>
          </p:cNvPr>
          <p:cNvSpPr txBox="1"/>
          <p:nvPr/>
        </p:nvSpPr>
        <p:spPr>
          <a:xfrm>
            <a:off x="251520" y="1454746"/>
            <a:ext cx="87250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hangingPunct="1">
              <a:spcBef>
                <a:spcPts val="1200"/>
              </a:spcBef>
            </a:pPr>
            <a:r>
              <a:rPr lang="zh-CN" altLang="en-US" dirty="0"/>
              <a:t>网络中服务的到达服从泊松分布，</a:t>
            </a:r>
            <a:r>
              <a:rPr lang="zh-CN" altLang="en-US" dirty="0">
                <a:solidFill>
                  <a:srgbClr val="FF0000"/>
                </a:solidFill>
              </a:rPr>
              <a:t>各业务类型属性</a:t>
            </a:r>
            <a:r>
              <a:rPr lang="zh-CN" altLang="en-US" dirty="0"/>
              <a:t>不同，到达的业务类型服从</a:t>
            </a:r>
            <a:r>
              <a:rPr lang="zh-CN" altLang="en-US" dirty="0">
                <a:solidFill>
                  <a:srgbClr val="FF0000"/>
                </a:solidFill>
              </a:rPr>
              <a:t>均匀分布</a:t>
            </a:r>
            <a:r>
              <a:rPr lang="zh-CN" altLang="en-US" dirty="0"/>
              <a:t>。</a:t>
            </a:r>
          </a:p>
          <a:p>
            <a:pPr indent="457200" hangingPunct="1">
              <a:spcBef>
                <a:spcPts val="1200"/>
              </a:spcBef>
            </a:pPr>
            <a:r>
              <a:rPr lang="zh-CN" altLang="en-US" dirty="0"/>
              <a:t>其中，共有</a:t>
            </a:r>
            <a:r>
              <a:rPr lang="en-US" altLang="zh-CN" dirty="0"/>
              <a:t>4</a:t>
            </a:r>
            <a:r>
              <a:rPr lang="zh-CN" altLang="en-US" dirty="0"/>
              <a:t>种业务类型：</a:t>
            </a:r>
            <a:r>
              <a:rPr lang="zh-CN" altLang="en-US" dirty="0">
                <a:solidFill>
                  <a:srgbClr val="FF0000"/>
                </a:solidFill>
              </a:rPr>
              <a:t>低延迟低带宽、低延迟高带宽、高延迟低带宽和高延迟高带宽。</a:t>
            </a:r>
            <a:endParaRPr lang="en-US" altLang="zh-CN" dirty="0">
              <a:solidFill>
                <a:srgbClr val="FF0000"/>
              </a:solidFill>
            </a:endParaRPr>
          </a:p>
          <a:p>
            <a:pPr indent="457200" hangingPunct="1">
              <a:spcBef>
                <a:spcPts val="1200"/>
              </a:spcBef>
            </a:pPr>
            <a:r>
              <a:rPr lang="zh-CN" altLang="en-US" dirty="0"/>
              <a:t>每个服务</a:t>
            </a:r>
            <a:r>
              <a:rPr lang="en-US" altLang="zh-CN" dirty="0"/>
              <a:t>q</a:t>
            </a:r>
            <a:r>
              <a:rPr lang="zh-CN" altLang="en-US" dirty="0"/>
              <a:t>都有自身的属性：数据包大小</a:t>
            </a:r>
            <a:r>
              <a:rPr lang="en-US" altLang="zh-CN" dirty="0" err="1"/>
              <a:t>l</a:t>
            </a:r>
            <a:r>
              <a:rPr lang="en-US" altLang="zh-CN" baseline="-25000" dirty="0" err="1"/>
              <a:t>q</a:t>
            </a:r>
            <a:r>
              <a:rPr lang="en-US" altLang="zh-CN" dirty="0"/>
              <a:t> </a:t>
            </a:r>
            <a:r>
              <a:rPr lang="zh-CN" altLang="en-US" dirty="0"/>
              <a:t>、源端</a:t>
            </a:r>
            <a:r>
              <a:rPr lang="en-US" altLang="zh-CN" dirty="0"/>
              <a:t>s</a:t>
            </a:r>
            <a:r>
              <a:rPr lang="en-US" altLang="zh-CN" baseline="-25000" dirty="0"/>
              <a:t>q</a:t>
            </a:r>
            <a:r>
              <a:rPr lang="zh-CN" altLang="en-US" dirty="0"/>
              <a:t>、目的端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q</a:t>
            </a:r>
            <a:r>
              <a:rPr lang="zh-CN" altLang="en-US" dirty="0"/>
              <a:t>、服务功能链</a:t>
            </a:r>
            <a:r>
              <a:rPr lang="en-US" altLang="zh-CN" dirty="0" err="1"/>
              <a:t>f</a:t>
            </a:r>
            <a:r>
              <a:rPr lang="en-US" altLang="zh-CN" baseline="-25000" dirty="0" err="1"/>
              <a:t>q</a:t>
            </a:r>
            <a:r>
              <a:rPr lang="en-US" altLang="zh-CN" dirty="0"/>
              <a:t>={f1,f2,…}</a:t>
            </a:r>
            <a:r>
              <a:rPr lang="zh-CN" altLang="en-US" dirty="0"/>
              <a:t>和服务的收益。其中，收益主要与服务的时延容忍度</a:t>
            </a:r>
            <a:r>
              <a:rPr lang="en-US" altLang="zh-CN" dirty="0"/>
              <a:t>α</a:t>
            </a:r>
            <a:r>
              <a:rPr lang="en-US" altLang="zh-CN" baseline="-25000" dirty="0"/>
              <a:t>q</a:t>
            </a:r>
            <a:r>
              <a:rPr lang="zh-CN" altLang="en-US" dirty="0"/>
              <a:t>、服务本身的收益</a:t>
            </a:r>
            <a:r>
              <a:rPr lang="en-US" altLang="zh-CN" dirty="0" err="1"/>
              <a:t>reward</a:t>
            </a:r>
            <a:r>
              <a:rPr lang="en-US" altLang="zh-CN" baseline="-25000" dirty="0" err="1"/>
              <a:t>q</a:t>
            </a:r>
            <a:r>
              <a:rPr lang="zh-CN" altLang="en-US" dirty="0"/>
              <a:t>和完成所消耗的时间有关</a:t>
            </a:r>
            <a:r>
              <a:rPr lang="en-US" altLang="zh-CN" dirty="0"/>
              <a:t>[2]</a:t>
            </a:r>
            <a:r>
              <a:rPr lang="zh-CN" altLang="en-US" dirty="0"/>
              <a:t>，具体表达式如下：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394B636-795D-405D-8A6E-9CE1E0311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7475"/>
            <a:ext cx="69230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业务场景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4DD2864-D673-42D3-801C-E9D02B36EA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357969"/>
              </p:ext>
            </p:extLst>
          </p:nvPr>
        </p:nvGraphicFramePr>
        <p:xfrm>
          <a:off x="2803525" y="3989388"/>
          <a:ext cx="2714625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5" imgW="1511280" imgH="469800" progId="Equation.DSMT4">
                  <p:embed/>
                </p:oleObj>
              </mc:Choice>
              <mc:Fallback>
                <p:oleObj name="Equation" r:id="rId5" imgW="1511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03525" y="3989388"/>
                        <a:ext cx="2714625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9B482A34-75E9-4452-A7E2-5DD8E39B799E}"/>
              </a:ext>
            </a:extLst>
          </p:cNvPr>
          <p:cNvSpPr txBox="1"/>
          <p:nvPr/>
        </p:nvSpPr>
        <p:spPr>
          <a:xfrm>
            <a:off x="251520" y="5198059"/>
            <a:ext cx="8384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dirty="0"/>
              <a:t>其中，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q</a:t>
            </a:r>
            <a:r>
              <a:rPr lang="zh-CN" altLang="en-US" dirty="0"/>
              <a:t>是服务q所需的时延，</a:t>
            </a:r>
            <a:r>
              <a:rPr lang="en-US" altLang="zh-CN" dirty="0" err="1"/>
              <a:t>t</a:t>
            </a:r>
            <a:r>
              <a:rPr lang="en-US" altLang="zh-CN" baseline="-25000" dirty="0" err="1"/>
              <a:t>q</a:t>
            </a:r>
            <a:r>
              <a:rPr lang="zh-CN" altLang="en-US" dirty="0"/>
              <a:t>是服务q最终完成所消耗的时间。</a:t>
            </a:r>
            <a:r>
              <a:rPr lang="en-US" altLang="zh-CN" dirty="0"/>
              <a:t> α</a:t>
            </a:r>
            <a:r>
              <a:rPr lang="en-US" altLang="zh-CN" baseline="-25000" dirty="0"/>
              <a:t>q</a:t>
            </a:r>
            <a:r>
              <a:rPr lang="zh-CN" altLang="en-US" dirty="0"/>
              <a:t>是这个服务的时延容忍度，若</a:t>
            </a:r>
            <a:r>
              <a:rPr lang="en-US" altLang="zh-CN" dirty="0" err="1"/>
              <a:t>z</a:t>
            </a:r>
            <a:r>
              <a:rPr lang="en-US" altLang="zh-CN" baseline="-25000" dirty="0" err="1"/>
              <a:t>q</a:t>
            </a:r>
            <a:r>
              <a:rPr lang="en-US" altLang="zh-CN" dirty="0"/>
              <a:t> </a:t>
            </a:r>
            <a:r>
              <a:rPr lang="zh-CN" altLang="en-US" dirty="0"/>
              <a:t>=1表示这个服务如果不能被按时完成，则不会产生任何收益。</a:t>
            </a:r>
          </a:p>
        </p:txBody>
      </p:sp>
    </p:spTree>
    <p:extLst>
      <p:ext uri="{BB962C8B-B14F-4D97-AF65-F5344CB8AC3E}">
        <p14:creationId xmlns:p14="http://schemas.microsoft.com/office/powerpoint/2010/main" val="312993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a2">
            <a:extLst>
              <a:ext uri="{FF2B5EF4-FFF2-40B4-BE49-F238E27FC236}">
                <a16:creationId xmlns:a16="http://schemas.microsoft.com/office/drawing/2014/main" id="{50F3059D-D80C-4B73-8F4B-05478ADB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3">
            <a:extLst>
              <a:ext uri="{FF2B5EF4-FFF2-40B4-BE49-F238E27FC236}">
                <a16:creationId xmlns:a16="http://schemas.microsoft.com/office/drawing/2014/main" id="{205C94A4-EE79-400B-8658-B45A106E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60" y="1001374"/>
            <a:ext cx="6489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3.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信道模型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E93BB-FB97-47B4-8457-025698A17396}"/>
              </a:ext>
            </a:extLst>
          </p:cNvPr>
          <p:cNvSpPr txBox="1"/>
          <p:nvPr/>
        </p:nvSpPr>
        <p:spPr>
          <a:xfrm>
            <a:off x="361648" y="1268018"/>
            <a:ext cx="8420704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基站（</a:t>
            </a:r>
            <a:r>
              <a:rPr lang="en-US" altLang="zh-CN" dirty="0" err="1"/>
              <a:t>n,m</a:t>
            </a:r>
            <a:r>
              <a:rPr lang="en-US" altLang="zh-CN" dirty="0"/>
              <a:t>)</a:t>
            </a:r>
            <a:r>
              <a:rPr lang="zh-CN" altLang="en-US" dirty="0"/>
              <a:t>之间通过</a:t>
            </a:r>
            <a:r>
              <a:rPr lang="zh-CN" altLang="en-US" dirty="0">
                <a:solidFill>
                  <a:srgbClr val="FF0000"/>
                </a:solidFill>
              </a:rPr>
              <a:t>光纤连接</a:t>
            </a:r>
            <a:r>
              <a:rPr lang="zh-CN" altLang="en-US" dirty="0"/>
              <a:t>，最大传输速率为</a:t>
            </a:r>
            <a:r>
              <a:rPr lang="en-US" altLang="zh-CN" dirty="0"/>
              <a:t>l</a:t>
            </a:r>
            <a:r>
              <a:rPr lang="en-US" altLang="zh-CN" baseline="-25000" dirty="0"/>
              <a:t>(</a:t>
            </a:r>
            <a:r>
              <a:rPr lang="en-US" altLang="zh-CN" baseline="-25000" dirty="0" err="1"/>
              <a:t>n,m</a:t>
            </a:r>
            <a:r>
              <a:rPr lang="en-US" altLang="zh-CN" baseline="-25000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基站和无人机、无人机与无人机之间为无线连接且信号受</a:t>
            </a:r>
            <a:r>
              <a:rPr lang="zh-CN" altLang="en-US" dirty="0">
                <a:solidFill>
                  <a:srgbClr val="FF0000"/>
                </a:solidFill>
              </a:rPr>
              <a:t>大尺度衰落影响</a:t>
            </a:r>
            <a:r>
              <a:rPr lang="zh-CN" altLang="en-US" dirty="0"/>
              <a:t>，各无人机之间</a:t>
            </a:r>
            <a:r>
              <a:rPr lang="zh-CN" altLang="en-US" dirty="0">
                <a:solidFill>
                  <a:srgbClr val="FF0000"/>
                </a:solidFill>
              </a:rPr>
              <a:t>共享频谱池且不能复用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394B636-795D-405D-8A6E-9CE1E0311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7475"/>
            <a:ext cx="69230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业务场景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2" name="表格 15">
            <a:extLst>
              <a:ext uri="{FF2B5EF4-FFF2-40B4-BE49-F238E27FC236}">
                <a16:creationId xmlns:a16="http://schemas.microsoft.com/office/drawing/2014/main" id="{E69DF8E4-389A-4819-A884-A819EC62D35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38538593"/>
              </p:ext>
            </p:extLst>
          </p:nvPr>
        </p:nvGraphicFramePr>
        <p:xfrm>
          <a:off x="501650" y="4581128"/>
          <a:ext cx="8140700" cy="194421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66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4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552"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BS-BS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光纤连接，最大传输速率固定为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l</a:t>
                      </a:r>
                      <a:r>
                        <a:rPr lang="en-US" altLang="zh-CN" sz="1400" b="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lang="en-US" altLang="zh-CN" sz="1400" b="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n,m</a:t>
                      </a:r>
                      <a:r>
                        <a:rPr lang="en-US" altLang="zh-CN" sz="1400" b="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。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38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BS-UAV</a:t>
                      </a:r>
                      <a:endParaRPr lang="zh-CN" altLang="en-US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无线连接且信号受大尺度衰落影响，</a:t>
                      </a:r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BS</a:t>
                      </a:r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发射功率固定为</a:t>
                      </a:r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P</a:t>
                      </a:r>
                      <a:r>
                        <a:rPr lang="en-US" altLang="zh-CN" sz="1400" baseline="-250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r>
                        <a:rPr lang="en-US" altLang="zh-CN" sz="14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,</a:t>
                      </a:r>
                      <a:r>
                        <a:rPr lang="zh-CN" altLang="en-US" sz="1400" baseline="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使用固定长度的频段进行通信。等价于基站的最大无线传输速率为定值。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282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UAV-UAV/BS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无线连接且信号受大尺度衰落影响，每个</a:t>
                      </a:r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UAV</a:t>
                      </a:r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的最大发射功率为常数，</a:t>
                      </a:r>
                      <a:r>
                        <a:rPr lang="en-US" altLang="zh-CN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UAV</a:t>
                      </a:r>
                      <a:r>
                        <a:rPr lang="zh-CN" altLang="en-US" sz="14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之间共享频谱池。</a:t>
                      </a:r>
                      <a:endParaRPr lang="en-US" altLang="zh-CN" sz="14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E23BCCC-B34E-463D-9ED1-E4A86C3B9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586969"/>
              </p:ext>
            </p:extLst>
          </p:nvPr>
        </p:nvGraphicFramePr>
        <p:xfrm>
          <a:off x="2871194" y="2583693"/>
          <a:ext cx="1959877" cy="450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5" imgW="1035704" imgH="238270" progId="Equation.DSMT4">
                  <p:embed/>
                </p:oleObj>
              </mc:Choice>
              <mc:Fallback>
                <p:oleObj name="Equation" r:id="rId5" imgW="1035704" imgH="2382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71194" y="2583693"/>
                        <a:ext cx="1959877" cy="450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CA1A6AA1-5C9E-40F8-BC9B-C411D078B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164054"/>
              </p:ext>
            </p:extLst>
          </p:nvPr>
        </p:nvGraphicFramePr>
        <p:xfrm>
          <a:off x="2720975" y="3008313"/>
          <a:ext cx="28194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7" imgW="1625400" imgH="419040" progId="Equation.DSMT4">
                  <p:embed/>
                </p:oleObj>
              </mc:Choice>
              <mc:Fallback>
                <p:oleObj name="Equation" r:id="rId7" imgW="1625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0975" y="3008313"/>
                        <a:ext cx="2819400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6D3B2A3-4132-4B6A-BA58-E80CAFEA87C4}"/>
              </a:ext>
            </a:extLst>
          </p:cNvPr>
          <p:cNvSpPr txBox="1"/>
          <p:nvPr/>
        </p:nvSpPr>
        <p:spPr>
          <a:xfrm>
            <a:off x="238616" y="3673256"/>
            <a:ext cx="8420704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/>
              <a:t>其中，</a:t>
            </a:r>
            <a:r>
              <a:rPr lang="en-US" altLang="zh-CN" sz="1600" dirty="0"/>
              <a:t>h</a:t>
            </a:r>
            <a:r>
              <a:rPr lang="zh-CN" altLang="en-US" sz="1600" dirty="0"/>
              <a:t>为收发端之间的距离，</a:t>
            </a:r>
            <a:r>
              <a:rPr lang="en-US" altLang="zh-CN" sz="1600" dirty="0"/>
              <a:t>γ</a:t>
            </a:r>
            <a:r>
              <a:rPr lang="zh-CN" altLang="en-US" sz="1600" dirty="0"/>
              <a:t>为衰落因子，</a:t>
            </a:r>
            <a:r>
              <a:rPr lang="en-US" altLang="zh-CN" sz="1600" dirty="0"/>
              <a:t>σ²</a:t>
            </a:r>
            <a:r>
              <a:rPr lang="zh-CN" altLang="en-US" sz="1600" dirty="0"/>
              <a:t>为环境中的热噪声。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53502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a2">
            <a:extLst>
              <a:ext uri="{FF2B5EF4-FFF2-40B4-BE49-F238E27FC236}">
                <a16:creationId xmlns:a16="http://schemas.microsoft.com/office/drawing/2014/main" id="{50F3059D-D80C-4B73-8F4B-05478ADB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3">
            <a:extLst>
              <a:ext uri="{FF2B5EF4-FFF2-40B4-BE49-F238E27FC236}">
                <a16:creationId xmlns:a16="http://schemas.microsoft.com/office/drawing/2014/main" id="{205C94A4-EE79-400B-8658-B45A106E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60" y="1001374"/>
            <a:ext cx="6489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4.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时延模型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E93BB-FB97-47B4-8457-025698A17396}"/>
              </a:ext>
            </a:extLst>
          </p:cNvPr>
          <p:cNvSpPr txBox="1"/>
          <p:nvPr/>
        </p:nvSpPr>
        <p:spPr>
          <a:xfrm>
            <a:off x="323528" y="1438351"/>
            <a:ext cx="8137600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/>
              <a:t>完成服务</a:t>
            </a:r>
            <a:r>
              <a:rPr lang="en-US" altLang="zh-CN" sz="1600" dirty="0"/>
              <a:t>q</a:t>
            </a:r>
            <a:r>
              <a:rPr lang="zh-CN" altLang="en-US" sz="1600" dirty="0"/>
              <a:t>所经历的时延有主要为</a:t>
            </a:r>
            <a:r>
              <a:rPr lang="zh-CN" altLang="en-US" sz="1600" dirty="0">
                <a:solidFill>
                  <a:srgbClr val="FF0000"/>
                </a:solidFill>
              </a:rPr>
              <a:t>传输时延</a:t>
            </a:r>
            <a:r>
              <a:rPr lang="zh-CN" altLang="en-US" sz="1600" dirty="0"/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处理时延</a:t>
            </a:r>
            <a:r>
              <a:rPr lang="zh-CN" altLang="en-US" sz="1600" dirty="0"/>
              <a:t>：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394B636-795D-405D-8A6E-9CE1E0311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7475"/>
            <a:ext cx="69230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业务场景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2DBE82-D671-4E50-98F9-30AB757B40A5}"/>
              </a:ext>
            </a:extLst>
          </p:cNvPr>
          <p:cNvSpPr txBox="1"/>
          <p:nvPr/>
        </p:nvSpPr>
        <p:spPr>
          <a:xfrm>
            <a:off x="326976" y="3551046"/>
            <a:ext cx="824046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/>
              <a:t>为服务</a:t>
            </a:r>
            <a:r>
              <a:rPr lang="en-US" altLang="zh-CN" sz="1600" dirty="0"/>
              <a:t>q</a:t>
            </a:r>
            <a:r>
              <a:rPr lang="zh-CN" altLang="en-US" sz="1600" dirty="0"/>
              <a:t>在每个节点所消耗的时间的总和，</a:t>
            </a:r>
            <a:r>
              <a:rPr lang="en-US" altLang="zh-CN" sz="1600" dirty="0" err="1"/>
              <a:t>t</a:t>
            </a:r>
            <a:r>
              <a:rPr lang="en-US" altLang="zh-CN" sz="1600" baseline="-25000" dirty="0" err="1"/>
              <a:t>cp</a:t>
            </a:r>
            <a:r>
              <a:rPr lang="zh-CN" altLang="en-US" sz="1600" dirty="0"/>
              <a:t>为：</a:t>
            </a:r>
            <a:endParaRPr lang="en-US" altLang="zh-CN" sz="1600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D9B13D6-7D11-40C3-A065-66D121ABA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891506"/>
              </p:ext>
            </p:extLst>
          </p:nvPr>
        </p:nvGraphicFramePr>
        <p:xfrm>
          <a:off x="2483768" y="1919827"/>
          <a:ext cx="3024336" cy="44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3" name="Equation" r:id="rId5" imgW="1605629" imgH="238270" progId="Equation.DSMT4">
                  <p:embed/>
                </p:oleObj>
              </mc:Choice>
              <mc:Fallback>
                <p:oleObj name="Equation" r:id="rId5" imgW="1605629" imgH="2382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1919827"/>
                        <a:ext cx="3024336" cy="448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5102F3A-FA3C-4005-B8CD-51CA73214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471080"/>
              </p:ext>
            </p:extLst>
          </p:nvPr>
        </p:nvGraphicFramePr>
        <p:xfrm>
          <a:off x="2445668" y="2741817"/>
          <a:ext cx="29162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4" name="Equation" r:id="rId7" imgW="1562040" imgH="444240" progId="Equation.DSMT4">
                  <p:embed/>
                </p:oleObj>
              </mc:Choice>
              <mc:Fallback>
                <p:oleObj name="Equation" r:id="rId7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5668" y="2741817"/>
                        <a:ext cx="2916237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CED932E-9BB4-422C-874A-0D97D4F46EBC}"/>
              </a:ext>
            </a:extLst>
          </p:cNvPr>
          <p:cNvSpPr txBox="1"/>
          <p:nvPr/>
        </p:nvSpPr>
        <p:spPr>
          <a:xfrm>
            <a:off x="361391" y="2415076"/>
            <a:ext cx="824046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/>
              <a:t>其中，处理时延</a:t>
            </a:r>
            <a:r>
              <a:rPr lang="en-US" altLang="zh-CN" sz="1600" dirty="0" err="1"/>
              <a:t>t</a:t>
            </a:r>
            <a:r>
              <a:rPr lang="en-US" altLang="zh-CN" sz="1600" baseline="-25000" dirty="0" err="1"/>
              <a:t>computing</a:t>
            </a:r>
            <a:endParaRPr lang="en-US" altLang="zh-CN" sz="1600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7036448-CFFC-432F-8575-3FAB6DC7D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72327"/>
              </p:ext>
            </p:extLst>
          </p:nvPr>
        </p:nvGraphicFramePr>
        <p:xfrm>
          <a:off x="2244204" y="5286906"/>
          <a:ext cx="32639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5" name="Equation" r:id="rId9" imgW="1866600" imgH="469800" progId="Equation.DSMT4">
                  <p:embed/>
                </p:oleObj>
              </mc:Choice>
              <mc:Fallback>
                <p:oleObj name="Equation" r:id="rId9" imgW="1866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44204" y="5286906"/>
                        <a:ext cx="3263900" cy="82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A14701E-A546-426C-A128-254AEA8A4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00433"/>
              </p:ext>
            </p:extLst>
          </p:nvPr>
        </p:nvGraphicFramePr>
        <p:xfrm>
          <a:off x="3242469" y="3833453"/>
          <a:ext cx="10747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" name="Equation" r:id="rId11" imgW="583920" imgH="469800" progId="Equation.DSMT4">
                  <p:embed/>
                </p:oleObj>
              </mc:Choice>
              <mc:Fallback>
                <p:oleObj name="Equation" r:id="rId11" imgW="5839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42469" y="3833453"/>
                        <a:ext cx="1074738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0E48B9DA-0AFF-41B6-B2AF-28A535FBCE85}"/>
              </a:ext>
            </a:extLst>
          </p:cNvPr>
          <p:cNvSpPr txBox="1"/>
          <p:nvPr/>
        </p:nvSpPr>
        <p:spPr>
          <a:xfrm>
            <a:off x="358680" y="4992667"/>
            <a:ext cx="5388428" cy="413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/>
              <a:t>传输时延</a:t>
            </a:r>
            <a:r>
              <a:rPr lang="en-US" altLang="zh-CN" sz="1600" dirty="0" err="1"/>
              <a:t>t</a:t>
            </a:r>
            <a:r>
              <a:rPr lang="en-US" altLang="zh-CN" sz="1600" baseline="-25000" dirty="0" err="1"/>
              <a:t>communication</a:t>
            </a:r>
            <a:r>
              <a:rPr lang="en-US" altLang="zh-CN" sz="1600" dirty="0"/>
              <a:t>: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5EF994-98AB-47AB-B306-E4EB29893951}"/>
              </a:ext>
            </a:extLst>
          </p:cNvPr>
          <p:cNvSpPr txBox="1"/>
          <p:nvPr/>
        </p:nvSpPr>
        <p:spPr>
          <a:xfrm>
            <a:off x="358680" y="4607007"/>
            <a:ext cx="824046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/>
              <a:t>其中，</a:t>
            </a:r>
            <a:r>
              <a:rPr lang="en-US" altLang="zh-CN" sz="1600" dirty="0" err="1"/>
              <a:t>c</a:t>
            </a:r>
            <a:r>
              <a:rPr lang="en-US" altLang="zh-CN" sz="1600" baseline="-25000" dirty="0" err="1"/>
              <a:t>q</a:t>
            </a:r>
            <a:r>
              <a:rPr lang="zh-CN" altLang="en-US" sz="1600" dirty="0"/>
              <a:t>为服务</a:t>
            </a:r>
            <a:r>
              <a:rPr lang="en-US" altLang="zh-CN" sz="1600" dirty="0"/>
              <a:t>q</a:t>
            </a:r>
            <a:r>
              <a:rPr lang="zh-CN" altLang="en-US" sz="1600" dirty="0"/>
              <a:t>所需要的计算资源，</a:t>
            </a:r>
            <a:r>
              <a:rPr lang="en-US" altLang="zh-CN" sz="1600" dirty="0" err="1"/>
              <a:t>c</a:t>
            </a:r>
            <a:r>
              <a:rPr lang="en-US" altLang="zh-CN" sz="1600" baseline="-25000" dirty="0" err="1"/>
              <a:t>n,q</a:t>
            </a:r>
            <a:r>
              <a:rPr lang="zh-CN" altLang="en-US" sz="1600" dirty="0"/>
              <a:t>为分配给服务</a:t>
            </a:r>
            <a:r>
              <a:rPr lang="en-US" altLang="zh-CN" sz="1600" dirty="0"/>
              <a:t>q</a:t>
            </a:r>
            <a:r>
              <a:rPr lang="zh-CN" altLang="en-US" sz="1600" dirty="0"/>
              <a:t>的计算资源：</a:t>
            </a:r>
            <a:endParaRPr lang="en-US" altLang="zh-CN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2F8E1A-F13A-4977-A5C9-9697EAC815F2}"/>
              </a:ext>
            </a:extLst>
          </p:cNvPr>
          <p:cNvSpPr txBox="1"/>
          <p:nvPr/>
        </p:nvSpPr>
        <p:spPr>
          <a:xfrm>
            <a:off x="395536" y="6166795"/>
            <a:ext cx="824046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1600" dirty="0"/>
              <a:t>其中，</a:t>
            </a:r>
            <a:r>
              <a:rPr lang="en-US" altLang="zh-CN" sz="1600" dirty="0" err="1"/>
              <a:t>l</a:t>
            </a:r>
            <a:r>
              <a:rPr lang="en-US" altLang="zh-CN" sz="1600" baseline="-25000" dirty="0" err="1"/>
              <a:t>q</a:t>
            </a:r>
            <a:r>
              <a:rPr lang="zh-CN" altLang="en-US" sz="1600" dirty="0"/>
              <a:t>为服务</a:t>
            </a:r>
            <a:r>
              <a:rPr lang="en-US" altLang="zh-CN" sz="1600" dirty="0"/>
              <a:t>q</a:t>
            </a:r>
            <a:r>
              <a:rPr lang="zh-CN" altLang="en-US" sz="1600" dirty="0"/>
              <a:t>的数据包大小，</a:t>
            </a:r>
            <a:r>
              <a:rPr lang="en-US" altLang="zh-CN" sz="1600" dirty="0"/>
              <a:t>l(</a:t>
            </a:r>
            <a:r>
              <a:rPr lang="en-US" altLang="zh-CN" sz="1600" dirty="0" err="1"/>
              <a:t>n,m</a:t>
            </a:r>
            <a:r>
              <a:rPr lang="en-US" altLang="zh-CN" sz="1600" dirty="0"/>
              <a:t>)</a:t>
            </a:r>
            <a:r>
              <a:rPr lang="en-US" altLang="zh-CN" sz="1600" baseline="-25000" dirty="0"/>
              <a:t> </a:t>
            </a:r>
            <a:r>
              <a:rPr lang="zh-CN" altLang="en-US" sz="1600" dirty="0"/>
              <a:t>为在链路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n,m</a:t>
            </a:r>
            <a:r>
              <a:rPr lang="en-US" altLang="zh-CN" sz="1600" dirty="0"/>
              <a:t>)</a:t>
            </a:r>
            <a:r>
              <a:rPr lang="zh-CN" altLang="en-US" sz="1600" dirty="0"/>
              <a:t>中分配给服务</a:t>
            </a:r>
            <a:r>
              <a:rPr lang="en-US" altLang="zh-CN" sz="1600" dirty="0"/>
              <a:t>q</a:t>
            </a:r>
            <a:r>
              <a:rPr lang="zh-CN" altLang="en-US" sz="1600" dirty="0"/>
              <a:t>的速率。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8313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8" grpId="0"/>
      <p:bldP spid="11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a2">
            <a:extLst>
              <a:ext uri="{FF2B5EF4-FFF2-40B4-BE49-F238E27FC236}">
                <a16:creationId xmlns:a16="http://schemas.microsoft.com/office/drawing/2014/main" id="{50F3059D-D80C-4B73-8F4B-05478ADB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3">
            <a:extLst>
              <a:ext uri="{FF2B5EF4-FFF2-40B4-BE49-F238E27FC236}">
                <a16:creationId xmlns:a16="http://schemas.microsoft.com/office/drawing/2014/main" id="{205C94A4-EE79-400B-8658-B45A106E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60" y="1001374"/>
            <a:ext cx="6489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5.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成本模型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E93BB-FB97-47B4-8457-025698A17396}"/>
              </a:ext>
            </a:extLst>
          </p:cNvPr>
          <p:cNvSpPr txBox="1"/>
          <p:nvPr/>
        </p:nvSpPr>
        <p:spPr>
          <a:xfrm>
            <a:off x="251520" y="1331588"/>
            <a:ext cx="872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hangingPunct="1">
              <a:spcBef>
                <a:spcPts val="1200"/>
              </a:spcBef>
            </a:pPr>
            <a:r>
              <a:rPr lang="zh-CN" altLang="en-US" dirty="0"/>
              <a:t>网络中的主要成为由两部分组成：一是</a:t>
            </a:r>
            <a:r>
              <a:rPr lang="zh-CN" altLang="en-US" dirty="0">
                <a:solidFill>
                  <a:srgbClr val="FF0000"/>
                </a:solidFill>
              </a:rPr>
              <a:t>计算成本</a:t>
            </a:r>
            <a:r>
              <a:rPr lang="zh-CN" altLang="en-US" dirty="0"/>
              <a:t>，二是</a:t>
            </a:r>
            <a:r>
              <a:rPr lang="zh-CN" altLang="en-US" dirty="0">
                <a:solidFill>
                  <a:srgbClr val="FF0000"/>
                </a:solidFill>
              </a:rPr>
              <a:t>通信成本</a:t>
            </a:r>
            <a:r>
              <a:rPr lang="zh-CN" altLang="en-US" dirty="0"/>
              <a:t>，无人机和基站的成本函数如下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394B636-795D-405D-8A6E-9CE1E0311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7475"/>
            <a:ext cx="69230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业务场景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8ABAD6D-A59A-47C6-92E8-A51DA3607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328904"/>
              </p:ext>
            </p:extLst>
          </p:nvPr>
        </p:nvGraphicFramePr>
        <p:xfrm>
          <a:off x="1216025" y="2033588"/>
          <a:ext cx="595471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4" name="Equation" r:id="rId5" imgW="2590560" imgH="444240" progId="Equation.DSMT4">
                  <p:embed/>
                </p:oleObj>
              </mc:Choice>
              <mc:Fallback>
                <p:oleObj name="Equation" r:id="rId5" imgW="2590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6025" y="2033588"/>
                        <a:ext cx="5954713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B070178-B747-47A8-A304-6707491F60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872927"/>
              </p:ext>
            </p:extLst>
          </p:nvPr>
        </p:nvGraphicFramePr>
        <p:xfrm>
          <a:off x="1200150" y="2873375"/>
          <a:ext cx="58404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5" name="Equation" r:id="rId7" imgW="3911400" imgH="457200" progId="Equation.DSMT4">
                  <p:embed/>
                </p:oleObj>
              </mc:Choice>
              <mc:Fallback>
                <p:oleObj name="Equation" r:id="rId7" imgW="39114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0150" y="2873375"/>
                        <a:ext cx="5840413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3">
            <a:extLst>
              <a:ext uri="{FF2B5EF4-FFF2-40B4-BE49-F238E27FC236}">
                <a16:creationId xmlns:a16="http://schemas.microsoft.com/office/drawing/2014/main" id="{3A4628B8-F27C-45C4-9854-BAAA20383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99" y="3877540"/>
            <a:ext cx="64893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6. 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无人机负载均衡模型：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773BF2E-8E05-4A36-B0B9-302EC9ED1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619149"/>
              </p:ext>
            </p:extLst>
          </p:nvPr>
        </p:nvGraphicFramePr>
        <p:xfrm>
          <a:off x="2618160" y="5733575"/>
          <a:ext cx="2952328" cy="82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6" name="Equation" r:id="rId9" imgW="1587240" imgH="444240" progId="Equation.DSMT4">
                  <p:embed/>
                </p:oleObj>
              </mc:Choice>
              <mc:Fallback>
                <p:oleObj name="Equation" r:id="rId9" imgW="1587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18160" y="5733575"/>
                        <a:ext cx="2952328" cy="826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2F6ECEC-F24C-4DC7-B18E-D9D29EBEB874}"/>
              </a:ext>
            </a:extLst>
          </p:cNvPr>
          <p:cNvSpPr txBox="1"/>
          <p:nvPr/>
        </p:nvSpPr>
        <p:spPr>
          <a:xfrm>
            <a:off x="251520" y="4197335"/>
            <a:ext cx="876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hangingPunct="1">
              <a:spcBef>
                <a:spcPts val="1200"/>
              </a:spcBef>
            </a:pPr>
            <a:r>
              <a:rPr lang="zh-CN" altLang="en-US" dirty="0"/>
              <a:t>无人机负载主要由</a:t>
            </a:r>
            <a:r>
              <a:rPr lang="zh-CN" altLang="en-US" dirty="0">
                <a:solidFill>
                  <a:srgbClr val="FF0000"/>
                </a:solidFill>
              </a:rPr>
              <a:t>计算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通信</a:t>
            </a:r>
            <a:r>
              <a:rPr lang="zh-CN" altLang="en-US" dirty="0"/>
              <a:t>引起，故每个无人机的负载情况为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B15DE09-04A0-4925-9434-D1C300EBF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171303"/>
              </p:ext>
            </p:extLst>
          </p:nvPr>
        </p:nvGraphicFramePr>
        <p:xfrm>
          <a:off x="2642568" y="4674843"/>
          <a:ext cx="3117762" cy="714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" name="Equation" r:id="rId11" imgW="1662729" imgH="381375" progId="Equation.DSMT4">
                  <p:embed/>
                </p:oleObj>
              </mc:Choice>
              <mc:Fallback>
                <p:oleObj name="Equation" r:id="rId11" imgW="1662729" imgH="38137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42568" y="4674843"/>
                        <a:ext cx="3117762" cy="714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711276E-982D-4E9E-87BD-804621B47972}"/>
              </a:ext>
            </a:extLst>
          </p:cNvPr>
          <p:cNvSpPr txBox="1"/>
          <p:nvPr/>
        </p:nvSpPr>
        <p:spPr>
          <a:xfrm>
            <a:off x="251520" y="5452596"/>
            <a:ext cx="876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hangingPunct="1">
              <a:spcBef>
                <a:spcPts val="1200"/>
              </a:spcBef>
            </a:pPr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负载不均衡导致的惩罚值</a:t>
            </a:r>
            <a:r>
              <a:rPr lang="zh-CN" altLang="en-US" dirty="0"/>
              <a:t>为：</a:t>
            </a:r>
          </a:p>
        </p:txBody>
      </p:sp>
    </p:spTree>
    <p:extLst>
      <p:ext uri="{BB962C8B-B14F-4D97-AF65-F5344CB8AC3E}">
        <p14:creationId xmlns:p14="http://schemas.microsoft.com/office/powerpoint/2010/main" val="413389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3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a2">
            <a:extLst>
              <a:ext uri="{FF2B5EF4-FFF2-40B4-BE49-F238E27FC236}">
                <a16:creationId xmlns:a16="http://schemas.microsoft.com/office/drawing/2014/main" id="{E5B0B742-97D5-41F6-B0CF-7AC45A5E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>
            <a:extLst>
              <a:ext uri="{FF2B5EF4-FFF2-40B4-BE49-F238E27FC236}">
                <a16:creationId xmlns:a16="http://schemas.microsoft.com/office/drawing/2014/main" id="{E0CBE2DD-6CD2-4D40-A592-942F88BC4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7475"/>
            <a:ext cx="69230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问题建模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868" name="文本框 4">
            <a:extLst>
              <a:ext uri="{FF2B5EF4-FFF2-40B4-BE49-F238E27FC236}">
                <a16:creationId xmlns:a16="http://schemas.microsoft.com/office/drawing/2014/main" id="{FD23B66F-A2FC-466B-9EC3-5785F0879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1323975"/>
            <a:ext cx="75612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本问题基于网络运营者的角度，以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网络运营商的收益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（主要与不同种类服务和对应服务完成情况有关）和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网络运营成本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为主要组成。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651DFE36-07E9-4007-8DA6-6421DC1C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2738" y="947738"/>
            <a:ext cx="7543801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28600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问题建模：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E042BFC-DB8E-47FA-B3D2-9E8E8DDBF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121137"/>
            <a:ext cx="3004655" cy="338554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square" anchor="ctr">
            <a:spAutoFit/>
          </a:bodyPr>
          <a:lstStyle>
            <a:lvl1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b="1" dirty="0">
                <a:latin typeface="+mn-lt"/>
                <a:ea typeface="+mn-ea"/>
                <a:cs typeface="+mn-ea"/>
                <a:sym typeface="+mn-lt"/>
              </a:rPr>
              <a:t>Maximize: P=R-C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B53093-B7B8-4415-9E33-B53C996ABF2A}"/>
                  </a:ext>
                </a:extLst>
              </p:cNvPr>
              <p:cNvSpPr txBox="1"/>
              <p:nvPr/>
            </p:nvSpPr>
            <p:spPr>
              <a:xfrm>
                <a:off x="649795" y="2643653"/>
                <a:ext cx="7766385" cy="1134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𝑅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=</m:t>
                      </m:r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𝑞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∈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𝑄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 </m:t>
                      </m:r>
                      <m:d>
                        <m:d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  <a:ea typeface="+mn-ea"/>
                                  <a:cs typeface="+mn-ea"/>
                                  <a:sym typeface="+mn-lt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+mn-ea"/>
                                  <a:cs typeface="+mn-ea"/>
                                  <a:sym typeface="+mn-lt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 i="1" smtClean="0">
                                      <a:latin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𝑞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zh-CN" altLang="zh-CN" sz="140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sz="1400" i="1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为是否完成服务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𝑞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,</m:t>
                    </m:r>
                    <m:box>
                      <m:box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box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 </m:t>
                        </m:r>
                      </m:e>
                    </m:box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𝑍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=1</m:t>
                    </m:r>
                  </m:oMath>
                </a14:m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则为完成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𝑍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=0</m:t>
                    </m:r>
                  </m:oMath>
                </a14:m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则末完成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,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为服务要求时 间，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𝑑</m:t>
                    </m:r>
                  </m:oMath>
                </a14:m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为实际服务完成的时间</a:t>
                </a:r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，</a:t>
                </a:r>
                <a:r>
                  <a:rPr lang="zh-CN" altLang="zh-CN" sz="140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𝛼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为用户时延容忍系数，</a:t>
                </a:r>
                <a:r>
                  <a:rPr lang="zh-CN" altLang="zh-CN" sz="1400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𝛼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越高则能忍受的时延越长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）</a:t>
                </a:r>
                <a:endParaRPr lang="zh-CN" altLang="en-US" sz="1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3B53093-B7B8-4415-9E33-B53C996AB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95" y="2643653"/>
                <a:ext cx="7766385" cy="1134734"/>
              </a:xfrm>
              <a:prstGeom prst="rect">
                <a:avLst/>
              </a:prstGeom>
              <a:blipFill>
                <a:blip r:embed="rId4"/>
                <a:stretch>
                  <a:fillRect l="-6593" t="-16667" b="-6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390699C-6350-479F-90EB-95235C4D1993}"/>
                  </a:ext>
                </a:extLst>
              </p:cNvPr>
              <p:cNvSpPr txBox="1"/>
              <p:nvPr/>
            </p:nvSpPr>
            <p:spPr>
              <a:xfrm>
                <a:off x="688058" y="3872361"/>
                <a:ext cx="7920880" cy="605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𝐶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𝐺</m:t>
                            </m:r>
                          </m:sub>
                        </m:sSub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 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 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𝛼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𝐴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1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𝑐𝑝</m:t>
                        </m:r>
                      </m:sup>
                    </m:sSubSup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𝑝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)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+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 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400" i="1" smtClean="0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𝑁</m:t>
                            </m:r>
                          </m:e>
                          <m:sub/>
                        </m:sSub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 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𝛼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𝐴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2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𝑐𝑝</m:t>
                        </m:r>
                      </m:sup>
                    </m:sSubSup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𝑝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)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+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𝐺</m:t>
                            </m:r>
                          </m:sub>
                        </m:sSub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 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𝐺</m:t>
                            </m:r>
                          </m:sub>
                        </m:sSub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 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𝛼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𝐺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𝑐𝑝</m:t>
                        </m:r>
                      </m:sup>
                    </m:sSubSup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𝑐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)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+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𝐺</m:t>
                            </m:r>
                          </m:sub>
                        </m:sSub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 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𝛼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𝐺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𝑐𝑝</m:t>
                        </m:r>
                      </m:sup>
                    </m:sSubSup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𝑒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𝑓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+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 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𝛼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𝐴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𝑐𝑝</m:t>
                        </m:r>
                      </m:sup>
                    </m:sSubSup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𝑒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𝑓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𝑐𝑚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  -</a:t>
                </a:r>
                <a:r>
                  <a:rPr lang="en-US" altLang="zh-CN" sz="1400" dirty="0" err="1"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r>
                  <a:rPr lang="en-US" altLang="zh-CN" sz="1400" baseline="-25000" dirty="0" err="1">
                    <a:latin typeface="+mn-lt"/>
                    <a:ea typeface="+mn-ea"/>
                    <a:cs typeface="+mn-ea"/>
                    <a:sym typeface="+mn-lt"/>
                  </a:rPr>
                  <a:t>lb</a:t>
                </a:r>
                <a:endParaRPr lang="zh-CN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390699C-6350-479F-90EB-95235C4D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8" y="3872361"/>
                <a:ext cx="7920880" cy="60593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BBDB30-5106-473A-8A02-B3BAE45384D3}"/>
                  </a:ext>
                </a:extLst>
              </p:cNvPr>
              <p:cNvSpPr txBox="1"/>
              <p:nvPr/>
            </p:nvSpPr>
            <p:spPr>
              <a:xfrm>
                <a:off x="504081" y="5069913"/>
                <a:ext cx="7920880" cy="1127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spcAft>
                    <a:spcPts val="0"/>
                  </a:spcAft>
                </a:pPr>
                <a:r>
                  <a:rPr lang="zh-CN" altLang="en-US" sz="1600" dirty="0">
                    <a:latin typeface="+mn-lt"/>
                    <a:ea typeface="+mn-ea"/>
                    <a:cs typeface="+mn-ea"/>
                    <a:sym typeface="+mn-lt"/>
                  </a:rPr>
                  <a:t>此处的</a:t>
                </a:r>
                <a:r>
                  <a:rPr lang="en-US" altLang="zh-CN" sz="1600" dirty="0" err="1">
                    <a:latin typeface="+mn-lt"/>
                    <a:ea typeface="+mn-ea"/>
                    <a:cs typeface="+mn-ea"/>
                    <a:sym typeface="+mn-lt"/>
                  </a:rPr>
                  <a:t>成本主要包含</a:t>
                </a:r>
                <a:r>
                  <a:rPr lang="zh-CN" altLang="en-US" sz="1600" dirty="0">
                    <a:latin typeface="+mn-lt"/>
                    <a:ea typeface="+mn-ea"/>
                    <a:cs typeface="+mn-ea"/>
                    <a:sym typeface="+mn-lt"/>
                  </a:rPr>
                  <a:t>三个部分：</a:t>
                </a:r>
                <a:r>
                  <a:rPr lang="en-US" altLang="zh-CN" sz="1600" dirty="0" err="1">
                    <a:latin typeface="+mn-lt"/>
                    <a:ea typeface="+mn-ea"/>
                    <a:cs typeface="+mn-ea"/>
                    <a:sym typeface="+mn-lt"/>
                  </a:rPr>
                  <a:t>一是通信成本</a:t>
                </a:r>
                <a:r>
                  <a:rPr lang="en-US" altLang="zh-CN" sz="1600" dirty="0">
                    <a:latin typeface="+mn-lt"/>
                    <a:ea typeface="+mn-ea"/>
                    <a:cs typeface="+mn-ea"/>
                    <a:sym typeface="+mn-lt"/>
                  </a:rPr>
                  <a:t>，</a:t>
                </a:r>
                <a:r>
                  <a:rPr lang="zh-CN" altLang="en-US" sz="1600" dirty="0">
                    <a:latin typeface="+mn-lt"/>
                    <a:ea typeface="+mn-ea"/>
                    <a:cs typeface="+mn-ea"/>
                    <a:sym typeface="+mn-lt"/>
                  </a:rPr>
                  <a:t>二</a:t>
                </a:r>
                <a:r>
                  <a:rPr lang="en-US" altLang="zh-CN" sz="1600" dirty="0" err="1">
                    <a:latin typeface="+mn-lt"/>
                    <a:ea typeface="+mn-ea"/>
                    <a:cs typeface="+mn-ea"/>
                    <a:sym typeface="+mn-lt"/>
                  </a:rPr>
                  <a:t>是网络节点的cpu计算成本</a:t>
                </a:r>
                <a:r>
                  <a:rPr lang="zh-CN" altLang="en-US" sz="1600" dirty="0">
                    <a:latin typeface="+mn-lt"/>
                    <a:ea typeface="+mn-ea"/>
                    <a:cs typeface="+mn-ea"/>
                    <a:sym typeface="+mn-lt"/>
                  </a:rPr>
                  <a:t>，三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是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负载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均衡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引起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的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罚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值</m:t>
                    </m:r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成本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。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𝑒</m:t>
                    </m:r>
                  </m:oMath>
                </a14:m>
                <a:r>
                  <a:rPr lang="en-US" altLang="zh-CN" sz="1600" dirty="0" err="1">
                    <a:latin typeface="+mn-lt"/>
                    <a:ea typeface="+mn-ea"/>
                    <a:cs typeface="+mn-ea"/>
                    <a:sym typeface="+mn-lt"/>
                  </a:rPr>
                  <a:t>是服务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𝑞</m:t>
                    </m:r>
                  </m:oMath>
                </a14:m>
                <a:r>
                  <a:rPr lang="en-US" altLang="zh-CN" sz="1600" dirty="0" err="1">
                    <a:latin typeface="+mn-lt"/>
                    <a:ea typeface="+mn-ea"/>
                    <a:cs typeface="+mn-ea"/>
                    <a:sym typeface="+mn-lt"/>
                  </a:rPr>
                  <a:t>的第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𝑓</m:t>
                    </m:r>
                  </m:oMath>
                </a14:m>
                <a:r>
                  <a:rPr lang="en-US" altLang="zh-CN" sz="1600" dirty="0">
                    <a:latin typeface="+mn-lt"/>
                    <a:ea typeface="+mn-ea"/>
                    <a:cs typeface="+mn-ea"/>
                    <a:sym typeface="+mn-lt"/>
                  </a:rPr>
                  <a:t>个VNF在节点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𝑛</m:t>
                    </m:r>
                  </m:oMath>
                </a14:m>
                <a:r>
                  <a:rPr lang="en-US" altLang="zh-CN" sz="1600" dirty="0">
                    <a:latin typeface="+mn-lt"/>
                    <a:ea typeface="+mn-ea"/>
                    <a:cs typeface="+mn-ea"/>
                    <a:sym typeface="+mn-lt"/>
                  </a:rPr>
                  <a:t>所需要的cpu成本,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𝐴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𝑐𝑝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+mn-lt"/>
                    <a:ea typeface="+mn-ea"/>
                    <a:cs typeface="+mn-ea"/>
                    <a:sym typeface="+mn-lt"/>
                  </a:rPr>
                  <a:t> 是users</a:t>
                </a:r>
                <a:r>
                  <a:rPr lang="zh-CN" altLang="en-US" sz="1600" dirty="0">
                    <a:latin typeface="+mn-lt"/>
                    <a:ea typeface="+mn-ea"/>
                    <a:cs typeface="+mn-ea"/>
                    <a:sym typeface="+mn-lt"/>
                  </a:rPr>
                  <a:t>或者</a:t>
                </a:r>
                <a:r>
                  <a:rPr lang="en-US" altLang="zh-CN" sz="1600" dirty="0">
                    <a:latin typeface="+mn-lt"/>
                    <a:ea typeface="+mn-ea"/>
                    <a:cs typeface="+mn-ea"/>
                    <a:sym typeface="+mn-lt"/>
                  </a:rPr>
                  <a:t>BSs到UAVs的功率成本权重系数,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𝐴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2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𝑐𝑝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+mn-lt"/>
                    <a:ea typeface="+mn-ea"/>
                    <a:cs typeface="+mn-ea"/>
                    <a:sym typeface="+mn-lt"/>
                  </a:rPr>
                  <a:t> 是UAVs的功率成本权重系数,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𝐺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𝑐𝑝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+mn-lt"/>
                    <a:ea typeface="+mn-ea"/>
                    <a:cs typeface="+mn-ea"/>
                    <a:sym typeface="+mn-lt"/>
                  </a:rPr>
                  <a:t> 是BS之间的</a:t>
                </a:r>
                <a:r>
                  <a:rPr lang="zh-CN" altLang="en-US" sz="1600" dirty="0">
                    <a:latin typeface="+mn-lt"/>
                    <a:ea typeface="+mn-ea"/>
                    <a:cs typeface="+mn-ea"/>
                    <a:sym typeface="+mn-lt"/>
                  </a:rPr>
                  <a:t>通信</a:t>
                </a:r>
                <a:r>
                  <a:rPr lang="en-US" altLang="zh-CN" sz="1600" dirty="0">
                    <a:latin typeface="+mn-lt"/>
                    <a:ea typeface="+mn-ea"/>
                    <a:cs typeface="+mn-ea"/>
                    <a:sym typeface="+mn-lt"/>
                  </a:rPr>
                  <a:t>成本权重系数）</a:t>
                </a:r>
                <a:endParaRPr lang="zh-CN" altLang="zh-CN" sz="16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DBBDB30-5106-473A-8A02-B3BAE453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81" y="5069913"/>
                <a:ext cx="7920880" cy="1127232"/>
              </a:xfrm>
              <a:prstGeom prst="rect">
                <a:avLst/>
              </a:prstGeom>
              <a:blipFill>
                <a:blip r:embed="rId6"/>
                <a:stretch>
                  <a:fillRect l="-462" t="-1622" b="-59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a2">
            <a:extLst>
              <a:ext uri="{FF2B5EF4-FFF2-40B4-BE49-F238E27FC236}">
                <a16:creationId xmlns:a16="http://schemas.microsoft.com/office/drawing/2014/main" id="{6FF24E39-D6E6-4E7E-A0C6-C000DE22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>
            <a:extLst>
              <a:ext uri="{FF2B5EF4-FFF2-40B4-BE49-F238E27FC236}">
                <a16:creationId xmlns:a16="http://schemas.microsoft.com/office/drawing/2014/main" id="{F266BBA8-DFC0-447E-B355-91B5B9A11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15888"/>
            <a:ext cx="3970337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约束条件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796" name="文本框 2">
            <a:extLst>
              <a:ext uri="{FF2B5EF4-FFF2-40B4-BE49-F238E27FC236}">
                <a16:creationId xmlns:a16="http://schemas.microsoft.com/office/drawing/2014/main" id="{C7353EA6-77EC-43D0-BD52-A744A2CC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8575" y="895350"/>
            <a:ext cx="75438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28600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800100" lvl="1" indent="-34290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lphaLcParenR"/>
              <a:defRPr/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服务链限制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3049619-3C68-4258-9BA4-89E149520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924" y="1229074"/>
                <a:ext cx="8640638" cy="1365182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2">
                  <a:schemeClr val="accent1">
                    <a:gamma/>
                    <a:shade val="60000"/>
                    <a:invGamma/>
                    <a:alpha val="50000"/>
                  </a:schemeClr>
                </a:prstShdw>
              </a:effectLst>
            </p:spPr>
            <p:txBody>
              <a:bodyPr wrap="square" anchor="ctr">
                <a:spAutoFit/>
              </a:bodyPr>
              <a:lstStyle/>
              <a:p>
                <a:pPr indent="269875">
                  <a:defRPr/>
                </a:pP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本部分限制主要包括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SFC</a:t>
                </a:r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在部署方面的限制，条件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和条件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2</a:t>
                </a:r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限定服务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q</a:t>
                </a:r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的起始点和终端，条件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3</a:t>
                </a:r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限定进入系统的服务一定要完成，条件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限定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SFC</a:t>
                </a:r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是端到端的，条件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5</a:t>
                </a:r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约束了服务的完成时间一定要在要求范围内。（为了方便，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x</a:t>
                </a:r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和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y</a:t>
                </a:r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省略了（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t</a:t>
                </a:r>
                <a:r>
                  <a:rPr lang="zh-CN" altLang="en-US" sz="1400" dirty="0">
                    <a:latin typeface="+mn-lt"/>
                    <a:ea typeface="+mn-ea"/>
                    <a:cs typeface="+mn-ea"/>
                    <a:sym typeface="+mn-lt"/>
                  </a:rPr>
                  <a:t>）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effectLst/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𝑖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400" i="1"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𝑓</m:t>
                        </m:r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𝑡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为是否服务功能链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𝑞</m:t>
                    </m:r>
                  </m:oMath>
                </a14:m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的第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i</m:t>
                    </m:r>
                  </m:oMath>
                </a14:m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个服务部署在节点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𝑆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上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等于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 1 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则是；同样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为服务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𝑞</m:t>
                    </m:r>
                  </m:oMath>
                </a14:m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是否通过链路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𝑛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𝑚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。</a:t>
                </a:r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 indent="269875">
                  <a:lnSpc>
                    <a:spcPct val="150000"/>
                  </a:lnSpc>
                  <a:defRPr/>
                </a:pPr>
                <a:endParaRPr lang="en-US" altLang="zh-CN" sz="12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3049619-3C68-4258-9BA4-89E149520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924" y="1229074"/>
                <a:ext cx="8640638" cy="1365182"/>
              </a:xfrm>
              <a:prstGeom prst="rect">
                <a:avLst/>
              </a:prstGeom>
              <a:blipFill>
                <a:blip r:embed="rId5"/>
                <a:stretch>
                  <a:fillRect l="-186" t="-446"/>
                </a:stretch>
              </a:blipFill>
              <a:ln>
                <a:noFill/>
              </a:ln>
              <a:effectLst>
                <a:prstShdw prst="shdw12">
                  <a:schemeClr val="accent1">
                    <a:gamma/>
                    <a:shade val="60000"/>
                    <a:invGamma/>
                    <a:alpha val="50000"/>
                  </a:schemeClr>
                </a:prst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1">
            <a:extLst>
              <a:ext uri="{FF2B5EF4-FFF2-40B4-BE49-F238E27FC236}">
                <a16:creationId xmlns:a16="http://schemas.microsoft.com/office/drawing/2014/main" id="{4524A6F5-F024-4394-9FE2-37CC828A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2242622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A0C217A5-748B-4949-B3BC-660E2B242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3495159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文本框 2">
            <a:extLst>
              <a:ext uri="{FF2B5EF4-FFF2-40B4-BE49-F238E27FC236}">
                <a16:creationId xmlns:a16="http://schemas.microsoft.com/office/drawing/2014/main" id="{65A9D217-E170-47F6-B507-25DFA126F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53833"/>
            <a:ext cx="3276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28600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457200" lvl="1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）网络节点限制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FF27CAC8-F93D-4A33-BBD6-EC1C37F3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46" y="3823330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D2BDBF57-9E35-459D-A46F-E3BF502B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5622409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1" name="对象 18">
            <a:extLst>
              <a:ext uri="{FF2B5EF4-FFF2-40B4-BE49-F238E27FC236}">
                <a16:creationId xmlns:a16="http://schemas.microsoft.com/office/drawing/2014/main" id="{862D8363-E881-4F96-AA65-65E96383E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05755"/>
              </p:ext>
            </p:extLst>
          </p:nvPr>
        </p:nvGraphicFramePr>
        <p:xfrm>
          <a:off x="6336544" y="3066442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6" imgW="435285" imgH="677109" progId="Equation.DSMT4">
                  <p:embed/>
                </p:oleObj>
              </mc:Choice>
              <mc:Fallback>
                <p:oleObj name="Equation" r:id="rId6" imgW="435285" imgH="677109" progId="Equation.DSMT4">
                  <p:embed/>
                  <p:pic>
                    <p:nvPicPr>
                      <p:cNvPr id="41" name="对象 18">
                        <a:extLst>
                          <a:ext uri="{FF2B5EF4-FFF2-40B4-BE49-F238E27FC236}">
                            <a16:creationId xmlns:a16="http://schemas.microsoft.com/office/drawing/2014/main" id="{862D8363-E881-4F96-AA65-65E96383E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544" y="3066442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AC02660-3F83-490C-847C-C90DDDD771CA}"/>
                  </a:ext>
                </a:extLst>
              </p:cNvPr>
              <p:cNvSpPr/>
              <p:nvPr/>
            </p:nvSpPr>
            <p:spPr>
              <a:xfrm>
                <a:off x="1227374" y="2280075"/>
                <a:ext cx="7408626" cy="2192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1,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𝑓</m:t>
                        </m:r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𝑡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)=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(</m:t>
                    </m:r>
                  </m:oMath>
                </a14:m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服务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𝑞</m:t>
                    </m:r>
                  </m:oMath>
                </a14:m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的起始点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−−−−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1</m:t>
                    </m:r>
                  </m:oMath>
                </a14:m>
                <a:endParaRPr lang="en-US" altLang="zh-CN" sz="1400" i="1" dirty="0">
                  <a:effectLst/>
                  <a:latin typeface="Cambria Math" panose="02040503050406030204" pitchFamily="18" charset="0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400" i="1" smtClean="0">
                            <a:effectLst/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zh-CN" altLang="zh-CN" sz="1400" i="1"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+mn-ea"/>
                                    <a:cs typeface="+mn-ea"/>
                                    <a:sym typeface="+mn-lt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400" i="1"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+mn-ea"/>
                                <a:cs typeface="+mn-ea"/>
                                <a:sym typeface="+mn-lt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𝑓</m:t>
                        </m:r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𝑡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)=</m:t>
                    </m:r>
                    <m:sSub>
                      <m:sSub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(</m:t>
                    </m:r>
                  </m:oMath>
                </a14:m>
                <a:r>
                  <a:rPr lang="en-US" altLang="zh-CN" sz="1400" dirty="0">
                    <a:effectLst/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服务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𝑞</m:t>
                    </m:r>
                  </m:oMath>
                </a14:m>
                <a:r>
                  <a:rPr lang="en-US" altLang="zh-CN" sz="1400" dirty="0">
                    <a:effectLst/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的目的端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−−−−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2</m:t>
                    </m:r>
                  </m:oMath>
                </a14:m>
                <a:endParaRPr lang="en-US" altLang="zh-CN" sz="1400" i="1" dirty="0">
                  <a:effectLst/>
                  <a:latin typeface="Cambria Math" panose="02040503050406030204" pitchFamily="18" charset="0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𝑛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∈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𝑁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 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𝑓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𝑛</m:t>
                          </m:r>
                          <m:r>
                            <a:rPr lang="en-US" altLang="zh-CN" sz="140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,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𝑡</m:t>
                          </m:r>
                        </m:e>
                      </m:d>
                      <m:r>
                        <a:rPr lang="en-US" altLang="zh-CN" sz="140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=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,∀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𝑞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∈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𝑄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−−−−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3</m:t>
                      </m:r>
                    </m:oMath>
                  </m:oMathPara>
                </a14:m>
                <a:endParaRPr lang="en-US" altLang="zh-CN" sz="140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∈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𝑁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 </m:t>
                    </m:r>
                    <m:sSubSup>
                      <m:sSubSup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)</m:t>
                        </m:r>
                      </m:sup>
                    </m:sSubSup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−</m:t>
                    </m:r>
                    <m:sSub>
                      <m:sSub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∈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𝑁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 </m:t>
                    </m:r>
                    <m:sSubSup>
                      <m:sSubSup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  <m:sup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)</m:t>
                        </m:r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</m:t>
                    </m:r>
                    <m:sSub>
                      <m:sSub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𝑓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−</m:t>
                    </m:r>
                    <m:sSub>
                      <m:sSubPr>
                        <m:ctrlPr>
                          <a:rPr lang="zh-CN" altLang="zh-CN" sz="1400" i="1">
                            <a:effectLst/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𝑓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,∀(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𝑛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𝑚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)∈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𝐸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,∀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𝑓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∈∏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𝑞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400" dirty="0">
                        <a:cs typeface="+mn-ea"/>
                        <a:sym typeface="+mn-lt"/>
                      </a:rPr>
                      <m:t>(</m:t>
                    </m:r>
                    <m:r>
                      <m:rPr>
                        <m:nor/>
                      </m:rPr>
                      <a:rPr lang="zh-CN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ea"/>
                        <a:sym typeface="+mn-lt"/>
                      </a:rPr>
                      <m:t>端到端</m:t>
                    </m:r>
                    <m:r>
                      <m:rPr>
                        <m:nor/>
                      </m:rPr>
                      <a:rPr lang="en-US" altLang="zh-CN" sz="1400" dirty="0">
                        <a:cs typeface="+mn-ea"/>
                        <a:sym typeface="+mn-lt"/>
                      </a:rPr>
                      <m:t>)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−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−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−−</m:t>
                    </m:r>
                  </m:oMath>
                </a14:m>
                <a:r>
                  <a:rPr lang="en-US" altLang="zh-CN" sz="1400" dirty="0">
                    <a:effectLst/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4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 smtClean="0">
                              <a:effectLst/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−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𝑎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≤</m:t>
                      </m:r>
                      <m:sSub>
                        <m:sSubPr>
                          <m:ctrlPr>
                            <a:rPr lang="zh-CN" altLang="zh-CN" sz="1400" i="1">
                              <a:effectLst/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+mn-ea"/>
                              <a:cs typeface="+mn-ea"/>
                              <a:sym typeface="+mn-lt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400" dirty="0">
                          <a:cs typeface="+mn-ea"/>
                          <a:sym typeface="+mn-lt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服务时间</m:t>
                      </m:r>
                      <m:r>
                        <m:rPr>
                          <m:nor/>
                        </m:rPr>
                        <a:rPr lang="zh-CN" altLang="zh-CN" sz="1400" dirty="0"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)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−−−−</m:t>
                      </m:r>
                      <m:r>
                        <a:rPr lang="en-US" altLang="zh-CN" sz="1400">
                          <a:latin typeface="Cambria Math" panose="02040503050406030204" pitchFamily="18" charset="0"/>
                          <a:ea typeface="+mn-ea"/>
                          <a:cs typeface="+mn-ea"/>
                          <a:sym typeface="+mn-lt"/>
                        </a:rPr>
                        <m:t>5</m:t>
                      </m:r>
                    </m:oMath>
                  </m:oMathPara>
                </a14:m>
                <a:endParaRPr lang="zh-CN" altLang="en-US" sz="14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AC02660-3F83-490C-847C-C90DDDD77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374" y="2280075"/>
                <a:ext cx="7408626" cy="21927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4BFA073-8D38-4E23-A841-0EC152E4443F}"/>
                  </a:ext>
                </a:extLst>
              </p:cNvPr>
              <p:cNvSpPr txBox="1"/>
              <p:nvPr/>
            </p:nvSpPr>
            <p:spPr>
              <a:xfrm>
                <a:off x="1229592" y="4957706"/>
                <a:ext cx="6510760" cy="1185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𝑞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∈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𝑄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 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∑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𝑓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∈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𝑞</m:t>
                            </m:r>
                          </m:sub>
                        </m:sSub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 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𝑓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𝑓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≤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CPU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−−−−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6</m:t>
                    </m:r>
                  </m:oMath>
                </a14:m>
                <a:r>
                  <a:rPr lang="en-US" altLang="zh-CN" sz="1400" dirty="0">
                    <a:cs typeface="+mn-ea"/>
                    <a:sym typeface="+mn-lt"/>
                  </a:rPr>
                  <a:t>  </a:t>
                </a:r>
                <a:endParaRPr lang="en-US" altLang="zh-CN" sz="1400" i="1" dirty="0">
                  <a:latin typeface="Cambria Math" panose="02040503050406030204" pitchFamily="18" charset="0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𝑝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)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≤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𝑃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𝑛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,∀(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𝑛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𝑚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)∈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𝐸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𝐴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∪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𝐸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𝐴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,∀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𝑛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∈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𝑁</m:t>
                    </m:r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(</m:t>
                    </m:r>
                  </m:oMath>
                </a14:m>
                <a:r>
                  <a:rPr lang="en-US" altLang="zh-CN" sz="1400" dirty="0">
                    <a:latin typeface="+mn-lt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zh-CN" sz="1400" dirty="0">
                    <a:latin typeface="+mn-lt"/>
                    <a:ea typeface="+mn-ea"/>
                    <a:cs typeface="+mn-ea"/>
                    <a:sym typeface="+mn-lt"/>
                  </a:rPr>
                  <a:t>节点发射功率限制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)</m:t>
                    </m:r>
                    <m:box>
                      <m:boxPr>
                        <m:ctrlPr>
                          <a:rPr lang="zh-CN" altLang="zh-CN" sz="14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box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 </m:t>
                        </m:r>
                      </m:e>
                    </m:box>
                    <m:r>
                      <a:rPr lang="en-US" altLang="zh-CN" sz="14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−−−−</m:t>
                    </m:r>
                    <m:r>
                      <a:rPr lang="en-US" altLang="zh-CN" sz="1400" b="0" i="0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7</m:t>
                    </m:r>
                  </m:oMath>
                </a14:m>
                <a:endParaRPr lang="en-US" altLang="zh-CN" sz="1400" b="0" dirty="0">
                  <a:latin typeface="+mn-lt"/>
                  <a:ea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𝑡h𝑟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≤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𝑃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−</m:t>
                    </m:r>
                    <m:sSubSup>
                      <m:sSubSup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𝑛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𝐿𝑜𝑠𝑠</m:t>
                        </m:r>
                      </m:sup>
                    </m:sSubSup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,∀(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𝑛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𝑚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)∈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𝐸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𝐴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∪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𝐸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𝐴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,</m:t>
                    </m:r>
                    <m:box>
                      <m:boxPr>
                        <m:ctrlPr>
                          <a:rPr lang="zh-CN" altLang="zh-CN" sz="14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box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</m:t>
                        </m:r>
                      </m:e>
                    </m:box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∀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𝑛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∈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𝑁</m:t>
                    </m:r>
                  </m:oMath>
                </a14:m>
                <a:r>
                  <a:rPr lang="en-US" altLang="zh-CN" sz="1400" dirty="0">
                    <a:cs typeface="+mn-ea"/>
                    <a:sym typeface="+mn-lt"/>
                  </a:rPr>
                  <a:t> (</a:t>
                </a:r>
                <a:r>
                  <a:rPr lang="zh-CN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节点接收门限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</m:t>
                    </m:r>
                    <m:r>
                      <a:rPr lang="en-US" altLang="zh-CN" sz="14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−−−−</m:t>
                    </m:r>
                    <m:r>
                      <a:rPr lang="en-US" altLang="zh-CN" sz="14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8</m:t>
                    </m:r>
                  </m:oMath>
                </a14:m>
                <a:endParaRPr lang="zh-CN" altLang="en-US" sz="1400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4BFA073-8D38-4E23-A841-0EC152E44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592" y="4957706"/>
                <a:ext cx="6510760" cy="1185966"/>
              </a:xfrm>
              <a:prstGeom prst="rect">
                <a:avLst/>
              </a:prstGeom>
              <a:blipFill>
                <a:blip r:embed="rId9"/>
                <a:stretch>
                  <a:fillRect b="-2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 descr="a2">
            <a:extLst>
              <a:ext uri="{FF2B5EF4-FFF2-40B4-BE49-F238E27FC236}">
                <a16:creationId xmlns:a16="http://schemas.microsoft.com/office/drawing/2014/main" id="{2D537795-6C2C-4D24-A326-4D80B896D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>
            <a:extLst>
              <a:ext uri="{FF2B5EF4-FFF2-40B4-BE49-F238E27FC236}">
                <a16:creationId xmlns:a16="http://schemas.microsoft.com/office/drawing/2014/main" id="{7C045884-E50E-43CA-87BE-4E091DDB1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问题分解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3013" name="组合 19">
            <a:extLst>
              <a:ext uri="{FF2B5EF4-FFF2-40B4-BE49-F238E27FC236}">
                <a16:creationId xmlns:a16="http://schemas.microsoft.com/office/drawing/2014/main" id="{0DECCD83-E7C5-4B83-A0DC-56B868171861}"/>
              </a:ext>
            </a:extLst>
          </p:cNvPr>
          <p:cNvGrpSpPr>
            <a:grpSpLocks/>
          </p:cNvGrpSpPr>
          <p:nvPr/>
        </p:nvGrpSpPr>
        <p:grpSpPr bwMode="auto">
          <a:xfrm>
            <a:off x="3102570" y="3229020"/>
            <a:ext cx="5751512" cy="1071480"/>
            <a:chOff x="4384135" y="1654267"/>
            <a:chExt cx="5751713" cy="1072243"/>
          </a:xfrm>
        </p:grpSpPr>
        <p:sp>
          <p:nvSpPr>
            <p:cNvPr id="21" name="圆角矩形 23">
              <a:extLst>
                <a:ext uri="{FF2B5EF4-FFF2-40B4-BE49-F238E27FC236}">
                  <a16:creationId xmlns:a16="http://schemas.microsoft.com/office/drawing/2014/main" id="{2D424F8C-13F1-4747-AD7F-4143AA22EB87}"/>
                </a:ext>
              </a:extLst>
            </p:cNvPr>
            <p:cNvSpPr/>
            <p:nvPr/>
          </p:nvSpPr>
          <p:spPr>
            <a:xfrm>
              <a:off x="4492089" y="1709870"/>
              <a:ext cx="1434264" cy="312960"/>
            </a:xfrm>
            <a:prstGeom prst="round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2000"/>
                    <a:lumOff val="8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F1BEEF6-D5B0-4963-9110-213E012F513A}"/>
                </a:ext>
              </a:extLst>
            </p:cNvPr>
            <p:cNvSpPr txBox="1"/>
            <p:nvPr/>
          </p:nvSpPr>
          <p:spPr>
            <a:xfrm>
              <a:off x="4501614" y="1654267"/>
              <a:ext cx="1640770" cy="381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kumimoji="1" lang="en-US" altLang="zh-CN" sz="1600" b="1" spc="3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2.</a:t>
              </a:r>
              <a:r>
                <a:rPr kumimoji="1" lang="zh-CN" altLang="en-US" sz="1600" b="1" spc="3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功率调整</a:t>
              </a:r>
            </a:p>
          </p:txBody>
        </p:sp>
        <p:sp>
          <p:nvSpPr>
            <p:cNvPr id="43028" name="文本框 22">
              <a:extLst>
                <a:ext uri="{FF2B5EF4-FFF2-40B4-BE49-F238E27FC236}">
                  <a16:creationId xmlns:a16="http://schemas.microsoft.com/office/drawing/2014/main" id="{979586EE-8FD6-4348-AF27-613553920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135" y="2027295"/>
              <a:ext cx="5751713" cy="69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hangingPunct="1">
                <a:lnSpc>
                  <a:spcPct val="150000"/>
                </a:lnSpc>
              </a:pP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各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UAV</a:t>
              </a: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已持有一段频谱，当新服务到达时，先调整功率，若功率超上限，则考虑频谱优化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43019" name="文本框 34">
            <a:extLst>
              <a:ext uri="{FF2B5EF4-FFF2-40B4-BE49-F238E27FC236}">
                <a16:creationId xmlns:a16="http://schemas.microsoft.com/office/drawing/2014/main" id="{4DA8556F-308A-4E27-A5EE-ECD9C5AFD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12766"/>
            <a:ext cx="860256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/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本优化问题是一个复杂的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NP-hard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问题，传统数学方法较难求解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，可以分解为三个子问题进行优化：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indent="457200"/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3" name="组合 19">
            <a:extLst>
              <a:ext uri="{FF2B5EF4-FFF2-40B4-BE49-F238E27FC236}">
                <a16:creationId xmlns:a16="http://schemas.microsoft.com/office/drawing/2014/main" id="{B384BE39-7FFB-43EE-BE58-9253B3D2DB84}"/>
              </a:ext>
            </a:extLst>
          </p:cNvPr>
          <p:cNvGrpSpPr>
            <a:grpSpLocks/>
          </p:cNvGrpSpPr>
          <p:nvPr/>
        </p:nvGrpSpPr>
        <p:grpSpPr bwMode="auto">
          <a:xfrm>
            <a:off x="3102570" y="4909433"/>
            <a:ext cx="5751512" cy="1071480"/>
            <a:chOff x="4384135" y="1654267"/>
            <a:chExt cx="5751713" cy="1072243"/>
          </a:xfrm>
        </p:grpSpPr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29EAA201-6157-41EE-81AC-A974DCBF45A8}"/>
                </a:ext>
              </a:extLst>
            </p:cNvPr>
            <p:cNvSpPr/>
            <p:nvPr/>
          </p:nvSpPr>
          <p:spPr>
            <a:xfrm>
              <a:off x="4492089" y="1709870"/>
              <a:ext cx="1434264" cy="312960"/>
            </a:xfrm>
            <a:prstGeom prst="round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2000"/>
                    <a:lumOff val="8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93C963C-E555-42C3-800F-12F4FF6815AD}"/>
                </a:ext>
              </a:extLst>
            </p:cNvPr>
            <p:cNvSpPr txBox="1"/>
            <p:nvPr/>
          </p:nvSpPr>
          <p:spPr>
            <a:xfrm>
              <a:off x="4501614" y="1654267"/>
              <a:ext cx="1640770" cy="381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kumimoji="1" lang="en-US" altLang="zh-CN" sz="1600" b="1" spc="3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3.</a:t>
              </a:r>
              <a:r>
                <a:rPr kumimoji="1" lang="zh-CN" altLang="en-US" sz="1600" b="1" spc="3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频谱优化</a:t>
              </a:r>
            </a:p>
          </p:txBody>
        </p:sp>
        <p:sp>
          <p:nvSpPr>
            <p:cNvPr id="26" name="文本框 22">
              <a:extLst>
                <a:ext uri="{FF2B5EF4-FFF2-40B4-BE49-F238E27FC236}">
                  <a16:creationId xmlns:a16="http://schemas.microsoft.com/office/drawing/2014/main" id="{353FB9FE-1146-4B71-B9DA-555C4DA1D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4135" y="2027295"/>
              <a:ext cx="5751713" cy="699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hangingPunct="1">
                <a:lnSpc>
                  <a:spcPct val="150000"/>
                </a:lnSpc>
              </a:pP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当新服务到达时，若某无人机自身资源（功率、频谱）已达上限，则从其他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UAV</a:t>
              </a: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处争取频谱，若无法争取，则服务拒绝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7" name="组合 19">
            <a:extLst>
              <a:ext uri="{FF2B5EF4-FFF2-40B4-BE49-F238E27FC236}">
                <a16:creationId xmlns:a16="http://schemas.microsoft.com/office/drawing/2014/main" id="{A019508C-3163-41F8-AFF1-014288F2CBFC}"/>
              </a:ext>
            </a:extLst>
          </p:cNvPr>
          <p:cNvGrpSpPr>
            <a:grpSpLocks/>
          </p:cNvGrpSpPr>
          <p:nvPr/>
        </p:nvGrpSpPr>
        <p:grpSpPr bwMode="auto">
          <a:xfrm>
            <a:off x="3102570" y="1804522"/>
            <a:ext cx="5751512" cy="806048"/>
            <a:chOff x="4370216" y="1651932"/>
            <a:chExt cx="5751713" cy="806621"/>
          </a:xfrm>
        </p:grpSpPr>
        <p:sp>
          <p:nvSpPr>
            <p:cNvPr id="28" name="圆角矩形 23">
              <a:extLst>
                <a:ext uri="{FF2B5EF4-FFF2-40B4-BE49-F238E27FC236}">
                  <a16:creationId xmlns:a16="http://schemas.microsoft.com/office/drawing/2014/main" id="{DAE86406-16BB-4913-ADD1-006D4BB5E35D}"/>
                </a:ext>
              </a:extLst>
            </p:cNvPr>
            <p:cNvSpPr/>
            <p:nvPr/>
          </p:nvSpPr>
          <p:spPr>
            <a:xfrm>
              <a:off x="4492089" y="1709870"/>
              <a:ext cx="1434264" cy="312960"/>
            </a:xfrm>
            <a:prstGeom prst="round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2000"/>
                    <a:lumOff val="8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A19CC63-1860-446D-B030-3E99188DCF9C}"/>
                </a:ext>
              </a:extLst>
            </p:cNvPr>
            <p:cNvSpPr txBox="1"/>
            <p:nvPr/>
          </p:nvSpPr>
          <p:spPr>
            <a:xfrm>
              <a:off x="4456643" y="1651932"/>
              <a:ext cx="1640770" cy="381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kumimoji="1" lang="en-US" altLang="zh-CN" sz="1600" b="1" spc="3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1.SFC</a:t>
              </a:r>
              <a:r>
                <a:rPr kumimoji="1" lang="zh-CN" altLang="en-US" sz="1600" b="1" spc="3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调度</a:t>
              </a:r>
            </a:p>
          </p:txBody>
        </p:sp>
        <p:sp>
          <p:nvSpPr>
            <p:cNvPr id="30" name="文本框 22">
              <a:extLst>
                <a:ext uri="{FF2B5EF4-FFF2-40B4-BE49-F238E27FC236}">
                  <a16:creationId xmlns:a16="http://schemas.microsoft.com/office/drawing/2014/main" id="{A190078F-FE73-4D06-ADE5-6C643D568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216" y="2082734"/>
              <a:ext cx="5751713" cy="375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hangingPunct="1">
                <a:lnSpc>
                  <a:spcPct val="150000"/>
                </a:lnSpc>
              </a:pP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采用权重</a:t>
              </a:r>
              <a:r>
                <a:rPr lang="en-US" altLang="zh-CN" sz="1400" dirty="0">
                  <a:latin typeface="+mn-lt"/>
                  <a:ea typeface="+mn-ea"/>
                  <a:cs typeface="+mn-ea"/>
                  <a:sym typeface="+mn-lt"/>
                </a:rPr>
                <a:t>Dijkstra</a:t>
              </a:r>
              <a:r>
                <a:rPr lang="zh-CN" altLang="en-US" sz="1400" dirty="0">
                  <a:latin typeface="+mn-lt"/>
                  <a:ea typeface="+mn-ea"/>
                  <a:cs typeface="+mn-ea"/>
                  <a:sym typeface="+mn-lt"/>
                </a:rPr>
                <a:t>算法找到路径</a:t>
              </a:r>
              <a:endParaRPr lang="en-US" altLang="zh-CN" sz="1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28AB6D2-43F7-4CAE-8058-509071680E93}"/>
              </a:ext>
            </a:extLst>
          </p:cNvPr>
          <p:cNvSpPr txBox="1"/>
          <p:nvPr/>
        </p:nvSpPr>
        <p:spPr>
          <a:xfrm>
            <a:off x="495300" y="4424298"/>
            <a:ext cx="18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UAV</a:t>
            </a:r>
            <a:r>
              <a:rPr lang="zh-CN" altLang="en-US" dirty="0"/>
              <a:t>网络的部署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7BF7B9-0C8C-4555-B4B5-B5C02A8142AA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>
            <a:off x="2315568" y="4608964"/>
            <a:ext cx="787002" cy="10225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EA499CF-1A39-4198-B6DA-F9B14CFCCAE2}"/>
              </a:ext>
            </a:extLst>
          </p:cNvPr>
          <p:cNvCxnSpPr>
            <a:cxnSpLocks/>
            <a:stCxn id="2" idx="3"/>
            <a:endCxn id="43028" idx="1"/>
          </p:cNvCxnSpPr>
          <p:nvPr/>
        </p:nvCxnSpPr>
        <p:spPr>
          <a:xfrm flipV="1">
            <a:off x="2315568" y="3951142"/>
            <a:ext cx="787002" cy="6578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123785E0-1C52-4E5B-9D92-D69453926943}"/>
              </a:ext>
            </a:extLst>
          </p:cNvPr>
          <p:cNvSpPr txBox="1"/>
          <p:nvPr/>
        </p:nvSpPr>
        <p:spPr>
          <a:xfrm>
            <a:off x="495300" y="2249037"/>
            <a:ext cx="144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SFC</a:t>
            </a:r>
            <a:r>
              <a:rPr lang="zh-CN" altLang="en-US" dirty="0"/>
              <a:t>的部署</a:t>
            </a: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DA74310-9737-43F8-B4C1-227F1FCB6528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 flipV="1">
            <a:off x="1939995" y="2422794"/>
            <a:ext cx="1162575" cy="109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8508</TotalTime>
  <Words>2500</Words>
  <Application>Microsoft Office PowerPoint</Application>
  <PresentationFormat>全屏显示(4:3)</PresentationFormat>
  <Paragraphs>169</Paragraphs>
  <Slides>21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默认设计模板</vt:lpstr>
      <vt:lpstr>1_Office 主题</vt:lpstr>
      <vt:lpstr>2_Office 主题</vt:lpstr>
      <vt:lpstr>3_Office 主题</vt:lpstr>
      <vt:lpstr>4_Office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jch H.</cp:lastModifiedBy>
  <cp:revision>607</cp:revision>
  <dcterms:created xsi:type="dcterms:W3CDTF">2014-03-21T03:02:44Z</dcterms:created>
  <dcterms:modified xsi:type="dcterms:W3CDTF">2021-12-19T10:42:28Z</dcterms:modified>
</cp:coreProperties>
</file>