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5" r:id="rId2"/>
    <p:sldId id="397" r:id="rId3"/>
    <p:sldId id="398" r:id="rId4"/>
    <p:sldId id="396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>
          <p15:clr>
            <a:srgbClr val="A4A3A4"/>
          </p15:clr>
        </p15:guide>
        <p15:guide id="2" pos="2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0"/>
    <a:srgbClr val="5B9BD5"/>
    <a:srgbClr val="1B4367"/>
    <a:srgbClr val="01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324"/>
      </p:cViewPr>
      <p:guideLst>
        <p:guide orient="horz" pos="1684"/>
        <p:guide pos="2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065E4-88E1-49F1-9B16-E8DF56BB650E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0_1#1" csCatId="mainScheme" phldr="1"/>
      <dgm:spPr/>
      <dgm:t>
        <a:bodyPr/>
        <a:lstStyle/>
        <a:p>
          <a:endParaRPr lang="zh-CN" altLang="en-US"/>
        </a:p>
      </dgm:t>
    </dgm:pt>
    <dgm:pt modelId="{BE988D18-560F-4DAF-9DEC-7AC50C1C0DD0}">
      <dgm:prSet phldrT="[文本]"/>
      <dgm:spPr/>
      <dgm:t>
        <a:bodyPr/>
        <a:lstStyle/>
        <a:p>
          <a:r>
            <a:rPr lang="en-US" altLang="zh-CN" dirty="0"/>
            <a:t>V(m) = A</a:t>
          </a:r>
          <a:r>
            <a:rPr lang="en-US" altLang="zh-CN" dirty="0">
              <a:sym typeface="Wingdings" panose="05000000000000000000" pitchFamily="2" charset="2"/>
            </a:rPr>
            <a:t></a:t>
          </a:r>
          <a:r>
            <a:rPr lang="en-US" altLang="zh-CN" dirty="0"/>
            <a:t>Q(t) + </a:t>
          </a:r>
          <a:r>
            <a:rPr lang="en-US" altLang="zh-CN" dirty="0" err="1"/>
            <a:t>B</a:t>
          </a:r>
          <a:r>
            <a:rPr lang="en-US" altLang="zh-CN" dirty="0" err="1">
              <a:sym typeface="Wingdings" panose="05000000000000000000" pitchFamily="2" charset="2"/>
            </a:rPr>
            <a:t></a:t>
          </a:r>
          <a:r>
            <a:rPr lang="en-US" altLang="zh-CN" dirty="0" err="1"/>
            <a:t>age</a:t>
          </a:r>
          <a:endParaRPr lang="zh-CN" altLang="en-US" dirty="0"/>
        </a:p>
      </dgm:t>
    </dgm:pt>
    <dgm:pt modelId="{19693168-5CE7-40BA-AEDB-4A74BF275703}" type="parTrans" cxnId="{2137D29A-48CA-4E29-97B0-F49B756F3ADD}">
      <dgm:prSet/>
      <dgm:spPr/>
      <dgm:t>
        <a:bodyPr/>
        <a:lstStyle/>
        <a:p>
          <a:endParaRPr lang="zh-CN" altLang="en-US"/>
        </a:p>
      </dgm:t>
    </dgm:pt>
    <dgm:pt modelId="{A8DC107C-C99B-429B-84B6-83DC6C488680}" type="sibTrans" cxnId="{2137D29A-48CA-4E29-97B0-F49B756F3ADD}">
      <dgm:prSet/>
      <dgm:spPr/>
      <dgm:t>
        <a:bodyPr/>
        <a:lstStyle/>
        <a:p>
          <a:endParaRPr lang="zh-CN" altLang="en-US"/>
        </a:p>
      </dgm:t>
    </dgm:pt>
    <dgm:pt modelId="{D8DC5A19-C235-4AE3-922A-2E5481EDCBE6}">
      <dgm:prSet phldrT="[文本]"/>
      <dgm:spPr/>
      <dgm:t>
        <a:bodyPr/>
        <a:lstStyle/>
        <a:p>
          <a:r>
            <a:rPr lang="en-US" altLang="zh-CN" dirty="0"/>
            <a:t>V(m+1) = A </a:t>
          </a:r>
          <a:r>
            <a:rPr lang="en-US" altLang="zh-CN" dirty="0">
              <a:sym typeface="Wingdings" panose="05000000000000000000" pitchFamily="2" charset="2"/>
            </a:rPr>
            <a:t> </a:t>
          </a:r>
          <a:r>
            <a:rPr lang="en-US" altLang="zh-CN" dirty="0"/>
            <a:t>(Q(t+1)) + B </a:t>
          </a:r>
          <a:r>
            <a:rPr lang="en-US" altLang="zh-CN" dirty="0">
              <a:sym typeface="Wingdings" panose="05000000000000000000" pitchFamily="2" charset="2"/>
            </a:rPr>
            <a:t></a:t>
          </a:r>
          <a:r>
            <a:rPr lang="en-US" altLang="zh-CN" dirty="0"/>
            <a:t> (age + 1)</a:t>
          </a:r>
          <a:endParaRPr lang="zh-CN" altLang="en-US" dirty="0"/>
        </a:p>
      </dgm:t>
    </dgm:pt>
    <dgm:pt modelId="{4D7330D8-64A8-46C9-B9D7-EFD174D74960}" type="parTrans" cxnId="{AA97E9E0-6ABC-4DFF-A098-6062D59DCF0D}">
      <dgm:prSet/>
      <dgm:spPr/>
      <dgm:t>
        <a:bodyPr/>
        <a:lstStyle/>
        <a:p>
          <a:endParaRPr lang="zh-CN" altLang="en-US"/>
        </a:p>
      </dgm:t>
    </dgm:pt>
    <dgm:pt modelId="{311847A8-BF37-49FC-A958-4EC6696DF03E}" type="sibTrans" cxnId="{AA97E9E0-6ABC-4DFF-A098-6062D59DCF0D}">
      <dgm:prSet/>
      <dgm:spPr/>
      <dgm:t>
        <a:bodyPr/>
        <a:lstStyle/>
        <a:p>
          <a:endParaRPr lang="zh-CN" altLang="en-US"/>
        </a:p>
      </dgm:t>
    </dgm:pt>
    <dgm:pt modelId="{174F2793-036F-4326-8170-E2A8CCA68D25}">
      <dgm:prSet phldrT="[文本]"/>
      <dgm:spPr/>
      <dgm:t>
        <a:bodyPr/>
        <a:lstStyle/>
        <a:p>
          <a:r>
            <a:rPr lang="en-US" altLang="zh-CN" dirty="0"/>
            <a:t>V(m+1) = A </a:t>
          </a:r>
          <a:r>
            <a:rPr lang="en-US" altLang="zh-CN" dirty="0">
              <a:sym typeface="Wingdings" panose="05000000000000000000" pitchFamily="2" charset="2"/>
            </a:rPr>
            <a:t></a:t>
          </a:r>
          <a:r>
            <a:rPr lang="en-US" altLang="zh-CN" dirty="0"/>
            <a:t> (Q*(t+1)) + B</a:t>
          </a:r>
          <a:r>
            <a:rPr lang="en-US" altLang="zh-CN" dirty="0">
              <a:sym typeface="Wingdings" panose="05000000000000000000" pitchFamily="2" charset="2"/>
            </a:rPr>
            <a:t></a:t>
          </a:r>
          <a:r>
            <a:rPr lang="en-US" altLang="zh-CN" dirty="0"/>
            <a:t>0</a:t>
          </a:r>
          <a:endParaRPr lang="zh-CN" altLang="en-US" dirty="0"/>
        </a:p>
      </dgm:t>
    </dgm:pt>
    <dgm:pt modelId="{E0A028F9-E2A9-497A-9B1D-192711AC0792}" type="parTrans" cxnId="{896E8F23-6FBA-48DF-9FE7-27152D92503C}">
      <dgm:prSet/>
      <dgm:spPr/>
      <dgm:t>
        <a:bodyPr/>
        <a:lstStyle/>
        <a:p>
          <a:endParaRPr lang="zh-CN" altLang="en-US"/>
        </a:p>
      </dgm:t>
    </dgm:pt>
    <dgm:pt modelId="{E63FC6D9-D688-4EF7-8BE8-65514BC80D5F}" type="sibTrans" cxnId="{896E8F23-6FBA-48DF-9FE7-27152D92503C}">
      <dgm:prSet/>
      <dgm:spPr/>
      <dgm:t>
        <a:bodyPr/>
        <a:lstStyle/>
        <a:p>
          <a:endParaRPr lang="zh-CN" altLang="en-US"/>
        </a:p>
      </dgm:t>
    </dgm:pt>
    <dgm:pt modelId="{A351FD26-D212-4BF6-8982-38D2B5BD2B53}" type="pres">
      <dgm:prSet presAssocID="{6DC065E4-88E1-49F1-9B16-E8DF56BB650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CEB1D6-C0F6-4B06-8E4F-ECF501EE8402}" type="pres">
      <dgm:prSet presAssocID="{BE988D18-560F-4DAF-9DEC-7AC50C1C0DD0}" presName="root1" presStyleCnt="0"/>
      <dgm:spPr/>
    </dgm:pt>
    <dgm:pt modelId="{0C8616AE-1E49-4548-95E1-906082DC3913}" type="pres">
      <dgm:prSet presAssocID="{BE988D18-560F-4DAF-9DEC-7AC50C1C0DD0}" presName="LevelOneTextNode" presStyleLbl="node0" presStyleIdx="0" presStyleCnt="1" custScaleX="197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38630-478A-433C-AF11-3CAD92B40BA0}" type="pres">
      <dgm:prSet presAssocID="{BE988D18-560F-4DAF-9DEC-7AC50C1C0DD0}" presName="level2hierChild" presStyleCnt="0"/>
      <dgm:spPr/>
    </dgm:pt>
    <dgm:pt modelId="{BAD43880-7234-467E-B6DA-5194CAC8D71B}" type="pres">
      <dgm:prSet presAssocID="{4D7330D8-64A8-46C9-B9D7-EFD174D74960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3A76D1D2-CE15-498F-944A-75F4756ECF1D}" type="pres">
      <dgm:prSet presAssocID="{4D7330D8-64A8-46C9-B9D7-EFD174D74960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DAC5AFC-EB4C-440D-A921-FBED411F3007}" type="pres">
      <dgm:prSet presAssocID="{D8DC5A19-C235-4AE3-922A-2E5481EDCBE6}" presName="root2" presStyleCnt="0"/>
      <dgm:spPr/>
    </dgm:pt>
    <dgm:pt modelId="{DE05C116-F986-4A7A-A374-8325A3716D1A}" type="pres">
      <dgm:prSet presAssocID="{D8DC5A19-C235-4AE3-922A-2E5481EDCBE6}" presName="LevelTwoTextNode" presStyleLbl="node2" presStyleIdx="0" presStyleCnt="2" custScaleX="2816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D9120D-94FA-4390-99A0-BF8FB3B90EA6}" type="pres">
      <dgm:prSet presAssocID="{D8DC5A19-C235-4AE3-922A-2E5481EDCBE6}" presName="level3hierChild" presStyleCnt="0"/>
      <dgm:spPr/>
    </dgm:pt>
    <dgm:pt modelId="{594013CE-F36B-4730-92DF-7CF9E9C0DEC0}" type="pres">
      <dgm:prSet presAssocID="{E0A028F9-E2A9-497A-9B1D-192711AC079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745BF3F5-C3D2-4226-B13B-E26B0E4CC00B}" type="pres">
      <dgm:prSet presAssocID="{E0A028F9-E2A9-497A-9B1D-192711AC079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16D29514-0AE9-4A4C-90B8-1075FF7C3D46}" type="pres">
      <dgm:prSet presAssocID="{174F2793-036F-4326-8170-E2A8CCA68D25}" presName="root2" presStyleCnt="0"/>
      <dgm:spPr/>
    </dgm:pt>
    <dgm:pt modelId="{6F52A84C-AD54-4EE2-AAB2-7560DC05FB35}" type="pres">
      <dgm:prSet presAssocID="{174F2793-036F-4326-8170-E2A8CCA68D25}" presName="LevelTwoTextNode" presStyleLbl="node2" presStyleIdx="1" presStyleCnt="2" custScaleX="2816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1209F1-3FF1-4E92-8AEE-DDF579DCAD5A}" type="pres">
      <dgm:prSet presAssocID="{174F2793-036F-4326-8170-E2A8CCA68D25}" presName="level3hierChild" presStyleCnt="0"/>
      <dgm:spPr/>
    </dgm:pt>
  </dgm:ptLst>
  <dgm:cxnLst>
    <dgm:cxn modelId="{957F63C6-C4BA-4B07-9482-7C296CB9AB47}" type="presOf" srcId="{BE988D18-560F-4DAF-9DEC-7AC50C1C0DD0}" destId="{0C8616AE-1E49-4548-95E1-906082DC3913}" srcOrd="0" destOrd="0" presId="urn:microsoft.com/office/officeart/2005/8/layout/hierarchy2#1"/>
    <dgm:cxn modelId="{910B75CA-5616-4F7F-B0D6-D66DDFF25CBC}" type="presOf" srcId="{174F2793-036F-4326-8170-E2A8CCA68D25}" destId="{6F52A84C-AD54-4EE2-AAB2-7560DC05FB35}" srcOrd="0" destOrd="0" presId="urn:microsoft.com/office/officeart/2005/8/layout/hierarchy2#1"/>
    <dgm:cxn modelId="{86327F45-7F15-4DA8-A708-D8C7970F115C}" type="presOf" srcId="{E0A028F9-E2A9-497A-9B1D-192711AC0792}" destId="{745BF3F5-C3D2-4226-B13B-E26B0E4CC00B}" srcOrd="1" destOrd="0" presId="urn:microsoft.com/office/officeart/2005/8/layout/hierarchy2#1"/>
    <dgm:cxn modelId="{FB4840EE-7539-4756-8ACD-E660D07D7F93}" type="presOf" srcId="{6DC065E4-88E1-49F1-9B16-E8DF56BB650E}" destId="{A351FD26-D212-4BF6-8982-38D2B5BD2B53}" srcOrd="0" destOrd="0" presId="urn:microsoft.com/office/officeart/2005/8/layout/hierarchy2#1"/>
    <dgm:cxn modelId="{CFC9879F-8D38-4234-AA1C-D7EFCF3C2E9D}" type="presOf" srcId="{4D7330D8-64A8-46C9-B9D7-EFD174D74960}" destId="{BAD43880-7234-467E-B6DA-5194CAC8D71B}" srcOrd="0" destOrd="0" presId="urn:microsoft.com/office/officeart/2005/8/layout/hierarchy2#1"/>
    <dgm:cxn modelId="{9B444916-EA44-4406-AC94-D0FAB4A17E0B}" type="presOf" srcId="{D8DC5A19-C235-4AE3-922A-2E5481EDCBE6}" destId="{DE05C116-F986-4A7A-A374-8325A3716D1A}" srcOrd="0" destOrd="0" presId="urn:microsoft.com/office/officeart/2005/8/layout/hierarchy2#1"/>
    <dgm:cxn modelId="{D2196D43-AF36-450B-93FD-D25F352BB68B}" type="presOf" srcId="{E0A028F9-E2A9-497A-9B1D-192711AC0792}" destId="{594013CE-F36B-4730-92DF-7CF9E9C0DEC0}" srcOrd="0" destOrd="0" presId="urn:microsoft.com/office/officeart/2005/8/layout/hierarchy2#1"/>
    <dgm:cxn modelId="{2137D29A-48CA-4E29-97B0-F49B756F3ADD}" srcId="{6DC065E4-88E1-49F1-9B16-E8DF56BB650E}" destId="{BE988D18-560F-4DAF-9DEC-7AC50C1C0DD0}" srcOrd="0" destOrd="0" parTransId="{19693168-5CE7-40BA-AEDB-4A74BF275703}" sibTransId="{A8DC107C-C99B-429B-84B6-83DC6C488680}"/>
    <dgm:cxn modelId="{AA97E9E0-6ABC-4DFF-A098-6062D59DCF0D}" srcId="{BE988D18-560F-4DAF-9DEC-7AC50C1C0DD0}" destId="{D8DC5A19-C235-4AE3-922A-2E5481EDCBE6}" srcOrd="0" destOrd="0" parTransId="{4D7330D8-64A8-46C9-B9D7-EFD174D74960}" sibTransId="{311847A8-BF37-49FC-A958-4EC6696DF03E}"/>
    <dgm:cxn modelId="{17C3F107-B60A-4A7B-A625-B43DBCB1EBBC}" type="presOf" srcId="{4D7330D8-64A8-46C9-B9D7-EFD174D74960}" destId="{3A76D1D2-CE15-498F-944A-75F4756ECF1D}" srcOrd="1" destOrd="0" presId="urn:microsoft.com/office/officeart/2005/8/layout/hierarchy2#1"/>
    <dgm:cxn modelId="{896E8F23-6FBA-48DF-9FE7-27152D92503C}" srcId="{BE988D18-560F-4DAF-9DEC-7AC50C1C0DD0}" destId="{174F2793-036F-4326-8170-E2A8CCA68D25}" srcOrd="1" destOrd="0" parTransId="{E0A028F9-E2A9-497A-9B1D-192711AC0792}" sibTransId="{E63FC6D9-D688-4EF7-8BE8-65514BC80D5F}"/>
    <dgm:cxn modelId="{AC28FDA9-6AE1-45C2-956C-CB1222B3444E}" type="presParOf" srcId="{A351FD26-D212-4BF6-8982-38D2B5BD2B53}" destId="{8ECEB1D6-C0F6-4B06-8E4F-ECF501EE8402}" srcOrd="0" destOrd="0" presId="urn:microsoft.com/office/officeart/2005/8/layout/hierarchy2#1"/>
    <dgm:cxn modelId="{F7B5BAFD-5622-4D62-B498-9908386091F4}" type="presParOf" srcId="{8ECEB1D6-C0F6-4B06-8E4F-ECF501EE8402}" destId="{0C8616AE-1E49-4548-95E1-906082DC3913}" srcOrd="0" destOrd="0" presId="urn:microsoft.com/office/officeart/2005/8/layout/hierarchy2#1"/>
    <dgm:cxn modelId="{C83BED1A-D015-4A8A-B2BC-122E6465DD1D}" type="presParOf" srcId="{8ECEB1D6-C0F6-4B06-8E4F-ECF501EE8402}" destId="{7B038630-478A-433C-AF11-3CAD92B40BA0}" srcOrd="1" destOrd="0" presId="urn:microsoft.com/office/officeart/2005/8/layout/hierarchy2#1"/>
    <dgm:cxn modelId="{4711B277-C9B2-44C2-8466-A4279F688D2A}" type="presParOf" srcId="{7B038630-478A-433C-AF11-3CAD92B40BA0}" destId="{BAD43880-7234-467E-B6DA-5194CAC8D71B}" srcOrd="0" destOrd="0" presId="urn:microsoft.com/office/officeart/2005/8/layout/hierarchy2#1"/>
    <dgm:cxn modelId="{06213D5A-F6BE-481E-869A-40EC61495240}" type="presParOf" srcId="{BAD43880-7234-467E-B6DA-5194CAC8D71B}" destId="{3A76D1D2-CE15-498F-944A-75F4756ECF1D}" srcOrd="0" destOrd="0" presId="urn:microsoft.com/office/officeart/2005/8/layout/hierarchy2#1"/>
    <dgm:cxn modelId="{2DF4EC10-EB2F-47D7-B5EF-E8B51DD7C59A}" type="presParOf" srcId="{7B038630-478A-433C-AF11-3CAD92B40BA0}" destId="{DDAC5AFC-EB4C-440D-A921-FBED411F3007}" srcOrd="1" destOrd="0" presId="urn:microsoft.com/office/officeart/2005/8/layout/hierarchy2#1"/>
    <dgm:cxn modelId="{E513B8CC-56D5-4FEE-8355-B72E9DD6FD9D}" type="presParOf" srcId="{DDAC5AFC-EB4C-440D-A921-FBED411F3007}" destId="{DE05C116-F986-4A7A-A374-8325A3716D1A}" srcOrd="0" destOrd="0" presId="urn:microsoft.com/office/officeart/2005/8/layout/hierarchy2#1"/>
    <dgm:cxn modelId="{4D99958E-EB4D-4352-9066-A0CE2162C50D}" type="presParOf" srcId="{DDAC5AFC-EB4C-440D-A921-FBED411F3007}" destId="{54D9120D-94FA-4390-99A0-BF8FB3B90EA6}" srcOrd="1" destOrd="0" presId="urn:microsoft.com/office/officeart/2005/8/layout/hierarchy2#1"/>
    <dgm:cxn modelId="{1C06067E-E35B-4A7D-9D60-C1767214DA97}" type="presParOf" srcId="{7B038630-478A-433C-AF11-3CAD92B40BA0}" destId="{594013CE-F36B-4730-92DF-7CF9E9C0DEC0}" srcOrd="2" destOrd="0" presId="urn:microsoft.com/office/officeart/2005/8/layout/hierarchy2#1"/>
    <dgm:cxn modelId="{01ED2D84-89D4-46E0-B3F1-915E5529FFFE}" type="presParOf" srcId="{594013CE-F36B-4730-92DF-7CF9E9C0DEC0}" destId="{745BF3F5-C3D2-4226-B13B-E26B0E4CC00B}" srcOrd="0" destOrd="0" presId="urn:microsoft.com/office/officeart/2005/8/layout/hierarchy2#1"/>
    <dgm:cxn modelId="{2CF63D00-4ACB-41E7-AC6A-A020484AD7EA}" type="presParOf" srcId="{7B038630-478A-433C-AF11-3CAD92B40BA0}" destId="{16D29514-0AE9-4A4C-90B8-1075FF7C3D46}" srcOrd="3" destOrd="0" presId="urn:microsoft.com/office/officeart/2005/8/layout/hierarchy2#1"/>
    <dgm:cxn modelId="{90348B86-200F-4EDD-A7AE-F28C9EC25C83}" type="presParOf" srcId="{16D29514-0AE9-4A4C-90B8-1075FF7C3D46}" destId="{6F52A84C-AD54-4EE2-AAB2-7560DC05FB35}" srcOrd="0" destOrd="0" presId="urn:microsoft.com/office/officeart/2005/8/layout/hierarchy2#1"/>
    <dgm:cxn modelId="{9C49EE30-25C6-4E40-B68B-DB14EFF1AE85}" type="presParOf" srcId="{16D29514-0AE9-4A4C-90B8-1075FF7C3D46}" destId="{8F1209F1-3FF1-4E92-8AEE-DDF579DCAD5A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16AE-1E49-4548-95E1-906082DC3913}">
      <dsp:nvSpPr>
        <dsp:cNvPr id="0" name=""/>
        <dsp:cNvSpPr/>
      </dsp:nvSpPr>
      <dsp:spPr>
        <a:xfrm>
          <a:off x="626" y="580230"/>
          <a:ext cx="1770358" cy="448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V(m) = A</a:t>
          </a:r>
          <a:r>
            <a:rPr lang="en-US" altLang="zh-CN" sz="900" kern="1200" dirty="0">
              <a:sym typeface="Wingdings" panose="05000000000000000000" pitchFamily="2" charset="2"/>
            </a:rPr>
            <a:t></a:t>
          </a:r>
          <a:r>
            <a:rPr lang="en-US" altLang="zh-CN" sz="900" kern="1200" dirty="0"/>
            <a:t>Q(t) + </a:t>
          </a:r>
          <a:r>
            <a:rPr lang="en-US" altLang="zh-CN" sz="900" kern="1200" dirty="0" err="1"/>
            <a:t>B</a:t>
          </a:r>
          <a:r>
            <a:rPr lang="en-US" altLang="zh-CN" sz="900" kern="1200" dirty="0" err="1">
              <a:sym typeface="Wingdings" panose="05000000000000000000" pitchFamily="2" charset="2"/>
            </a:rPr>
            <a:t></a:t>
          </a:r>
          <a:r>
            <a:rPr lang="en-US" altLang="zh-CN" sz="900" kern="1200" dirty="0" err="1"/>
            <a:t>age</a:t>
          </a:r>
          <a:endParaRPr lang="zh-CN" altLang="en-US" sz="900" kern="1200" dirty="0"/>
        </a:p>
      </dsp:txBody>
      <dsp:txXfrm>
        <a:off x="13766" y="593370"/>
        <a:ext cx="1744078" cy="422348"/>
      </dsp:txXfrm>
    </dsp:sp>
    <dsp:sp modelId="{BAD43880-7234-467E-B6DA-5194CAC8D71B}">
      <dsp:nvSpPr>
        <dsp:cNvPr id="0" name=""/>
        <dsp:cNvSpPr/>
      </dsp:nvSpPr>
      <dsp:spPr>
        <a:xfrm rot="19457599">
          <a:off x="1729440" y="650471"/>
          <a:ext cx="441989" cy="50185"/>
        </a:xfrm>
        <a:custGeom>
          <a:avLst/>
          <a:gdLst/>
          <a:ahLst/>
          <a:cxnLst/>
          <a:rect l="0" t="0" r="0" b="0"/>
          <a:pathLst>
            <a:path>
              <a:moveTo>
                <a:pt x="0" y="25092"/>
              </a:moveTo>
              <a:lnTo>
                <a:pt x="441989" y="250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39385" y="664514"/>
        <a:ext cx="22099" cy="22099"/>
      </dsp:txXfrm>
    </dsp:sp>
    <dsp:sp modelId="{DE05C116-F986-4A7A-A374-8325A3716D1A}">
      <dsp:nvSpPr>
        <dsp:cNvPr id="0" name=""/>
        <dsp:cNvSpPr/>
      </dsp:nvSpPr>
      <dsp:spPr>
        <a:xfrm>
          <a:off x="2129886" y="322269"/>
          <a:ext cx="2527211" cy="448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V(m+1) = A </a:t>
          </a:r>
          <a:r>
            <a:rPr lang="en-US" altLang="zh-CN" sz="900" kern="1200" dirty="0">
              <a:sym typeface="Wingdings" panose="05000000000000000000" pitchFamily="2" charset="2"/>
            </a:rPr>
            <a:t> </a:t>
          </a:r>
          <a:r>
            <a:rPr lang="en-US" altLang="zh-CN" sz="900" kern="1200" dirty="0"/>
            <a:t>(Q(t+1)) + B </a:t>
          </a:r>
          <a:r>
            <a:rPr lang="en-US" altLang="zh-CN" sz="900" kern="1200" dirty="0">
              <a:sym typeface="Wingdings" panose="05000000000000000000" pitchFamily="2" charset="2"/>
            </a:rPr>
            <a:t></a:t>
          </a:r>
          <a:r>
            <a:rPr lang="en-US" altLang="zh-CN" sz="900" kern="1200" dirty="0"/>
            <a:t> (age + 1)</a:t>
          </a:r>
          <a:endParaRPr lang="zh-CN" altLang="en-US" sz="900" kern="1200" dirty="0"/>
        </a:p>
      </dsp:txBody>
      <dsp:txXfrm>
        <a:off x="2143026" y="335409"/>
        <a:ext cx="2500931" cy="422348"/>
      </dsp:txXfrm>
    </dsp:sp>
    <dsp:sp modelId="{594013CE-F36B-4730-92DF-7CF9E9C0DEC0}">
      <dsp:nvSpPr>
        <dsp:cNvPr id="0" name=""/>
        <dsp:cNvSpPr/>
      </dsp:nvSpPr>
      <dsp:spPr>
        <a:xfrm rot="2142401">
          <a:off x="1729440" y="908432"/>
          <a:ext cx="441989" cy="50185"/>
        </a:xfrm>
        <a:custGeom>
          <a:avLst/>
          <a:gdLst/>
          <a:ahLst/>
          <a:cxnLst/>
          <a:rect l="0" t="0" r="0" b="0"/>
          <a:pathLst>
            <a:path>
              <a:moveTo>
                <a:pt x="0" y="25092"/>
              </a:moveTo>
              <a:lnTo>
                <a:pt x="441989" y="250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939385" y="922475"/>
        <a:ext cx="22099" cy="22099"/>
      </dsp:txXfrm>
    </dsp:sp>
    <dsp:sp modelId="{6F52A84C-AD54-4EE2-AAB2-7560DC05FB35}">
      <dsp:nvSpPr>
        <dsp:cNvPr id="0" name=""/>
        <dsp:cNvSpPr/>
      </dsp:nvSpPr>
      <dsp:spPr>
        <a:xfrm>
          <a:off x="2129886" y="838192"/>
          <a:ext cx="2527211" cy="4486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/>
            <a:t>V(m+1) = A </a:t>
          </a:r>
          <a:r>
            <a:rPr lang="en-US" altLang="zh-CN" sz="900" kern="1200" dirty="0">
              <a:sym typeface="Wingdings" panose="05000000000000000000" pitchFamily="2" charset="2"/>
            </a:rPr>
            <a:t></a:t>
          </a:r>
          <a:r>
            <a:rPr lang="en-US" altLang="zh-CN" sz="900" kern="1200" dirty="0"/>
            <a:t> (Q*(t+1)) + B</a:t>
          </a:r>
          <a:r>
            <a:rPr lang="en-US" altLang="zh-CN" sz="900" kern="1200" dirty="0">
              <a:sym typeface="Wingdings" panose="05000000000000000000" pitchFamily="2" charset="2"/>
            </a:rPr>
            <a:t></a:t>
          </a:r>
          <a:r>
            <a:rPr lang="en-US" altLang="zh-CN" sz="900" kern="1200" dirty="0"/>
            <a:t>0</a:t>
          </a:r>
          <a:endParaRPr lang="zh-CN" altLang="en-US" sz="900" kern="1200" dirty="0"/>
        </a:p>
      </dsp:txBody>
      <dsp:txXfrm>
        <a:off x="2143026" y="851332"/>
        <a:ext cx="2500931" cy="42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3.png"/><Relationship Id="rId13" Type="http://schemas.openxmlformats.org/officeDocument/2006/relationships/image" Target="../../clipboard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../clipboard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../clipboard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../clipboard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../clipboard/media/image30.png"/><Relationship Id="rId7" Type="http://schemas.openxmlformats.org/officeDocument/2006/relationships/image" Target="../media/image28.wmf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2.png"/><Relationship Id="rId3" Type="http://schemas.openxmlformats.org/officeDocument/2006/relationships/tags" Target="../tags/tag2.xml"/><Relationship Id="rId7" Type="http://schemas.openxmlformats.org/officeDocument/2006/relationships/image" Target="../../clipboard/media/image11.png"/><Relationship Id="rId12" Type="http://schemas.openxmlformats.org/officeDocument/2006/relationships/image" Target="../media/image33.w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4.png"/><Relationship Id="rId10" Type="http://schemas.openxmlformats.org/officeDocument/2006/relationships/image" Target="../media/image32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374987" y="1273386"/>
            <a:ext cx="616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车队通信和控制的联合系统设计</a:t>
            </a:r>
          </a:p>
          <a:p>
            <a:pPr algn="ctr"/>
            <a:endParaRPr lang="zh-CN" altLang="en-US" sz="2800" dirty="0"/>
          </a:p>
        </p:txBody>
      </p:sp>
      <p:sp>
        <p:nvSpPr>
          <p:cNvPr id="24" name="文本框 5"/>
          <p:cNvSpPr txBox="1"/>
          <p:nvPr/>
        </p:nvSpPr>
        <p:spPr>
          <a:xfrm>
            <a:off x="3409093" y="3711626"/>
            <a:ext cx="247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报告人：张达越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/>
          <p:nvPr/>
        </p:nvSpPr>
        <p:spPr>
          <a:xfrm flipH="1">
            <a:off x="2450146" y="2234407"/>
            <a:ext cx="3959225" cy="1284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b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72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 dirty="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1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84860" y="1002983"/>
            <a:ext cx="8154353" cy="3231832"/>
            <a:chOff x="1921" y="2058"/>
            <a:chExt cx="17134" cy="6786"/>
          </a:xfrm>
        </p:grpSpPr>
        <p:sp>
          <p:nvSpPr>
            <p:cNvPr id="4" name="文本框 3"/>
            <p:cNvSpPr txBox="1"/>
            <p:nvPr/>
          </p:nvSpPr>
          <p:spPr>
            <a:xfrm>
              <a:off x="1921" y="2058"/>
              <a:ext cx="17134" cy="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Wingdings" panose="05000000000000000000" charset="0"/>
                <a:buChar char="Ø"/>
              </a:pPr>
              <a:r>
                <a:rPr lang="zh-CN" altLang="en-US" sz="1800" dirty="0"/>
                <a:t>工作</a:t>
              </a:r>
              <a:r>
                <a:rPr lang="zh-CN" altLang="en-US" sz="1800" dirty="0" smtClean="0"/>
                <a:t>进展</a:t>
              </a:r>
              <a:endParaRPr lang="zh-CN" altLang="en-US" sz="1800" dirty="0"/>
            </a:p>
            <a:p>
              <a:pPr>
                <a:lnSpc>
                  <a:spcPct val="150000"/>
                </a:lnSpc>
              </a:pPr>
              <a:r>
                <a:rPr lang="zh-CN" altLang="en-US" sz="1200" dirty="0"/>
                <a:t>根据系统模型所得的优化问题，将问题问题分解为两个子问题：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1.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slot</a:t>
              </a:r>
              <a:r>
                <a:rPr lang="zh-CN" altLang="en-US" sz="1200" dirty="0"/>
                <a:t>）</a:t>
              </a:r>
              <a:r>
                <a:rPr lang="en-US" altLang="zh-CN" sz="1200" dirty="0" err="1"/>
                <a:t>eMBB</a:t>
              </a:r>
              <a:r>
                <a:rPr lang="zh-CN" altLang="en-US" sz="1200" dirty="0"/>
                <a:t>资源分配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                       </a:t>
              </a:r>
              <a:endParaRPr lang="zh-CN" altLang="en-US" sz="1200" dirty="0"/>
            </a:p>
            <a:p>
              <a:pPr>
                <a:lnSpc>
                  <a:spcPct val="130000"/>
                </a:lnSpc>
              </a:pPr>
              <a:endParaRPr lang="zh-CN" altLang="en-US" sz="1200" dirty="0"/>
            </a:p>
            <a:p>
              <a:pPr>
                <a:lnSpc>
                  <a:spcPct val="130000"/>
                </a:lnSpc>
              </a:pPr>
              <a:endParaRPr lang="zh-CN" altLang="en-US" sz="1200" dirty="0"/>
            </a:p>
            <a:p>
              <a:pPr>
                <a:lnSpc>
                  <a:spcPct val="130000"/>
                </a:lnSpc>
              </a:pPr>
              <a:endParaRPr lang="zh-CN" altLang="en-US" sz="1200" dirty="0"/>
            </a:p>
            <a:p>
              <a:pPr>
                <a:lnSpc>
                  <a:spcPct val="130000"/>
                </a:lnSpc>
              </a:pPr>
              <a:endParaRPr lang="zh-CN" altLang="en-US" sz="1200" dirty="0"/>
            </a:p>
            <a:p>
              <a:pPr>
                <a:lnSpc>
                  <a:spcPct val="130000"/>
                </a:lnSpc>
              </a:pPr>
              <a:endParaRPr lang="zh-CN" altLang="en-US" sz="1200" dirty="0"/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2.</a:t>
              </a:r>
              <a:r>
                <a:rPr lang="zh-CN" altLang="en-US" sz="1200" dirty="0"/>
                <a:t>（</a:t>
              </a:r>
              <a:r>
                <a:rPr lang="en-US" altLang="zh-CN" sz="1200" dirty="0">
                  <a:sym typeface="+mn-ea"/>
                </a:rPr>
                <a:t>mini-slot</a:t>
              </a:r>
              <a:r>
                <a:rPr lang="zh-CN" altLang="en-US" sz="1200" dirty="0"/>
                <a:t>）</a:t>
              </a:r>
              <a:r>
                <a:rPr lang="en-US" altLang="zh-CN" sz="1200" dirty="0"/>
                <a:t>URLLC</a:t>
              </a:r>
              <a:r>
                <a:rPr lang="zh-CN" altLang="en-US" sz="1200" dirty="0"/>
                <a:t>资源分配：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     </a:t>
              </a:r>
              <a:r>
                <a:rPr lang="zh-CN" altLang="en-US" sz="1200" dirty="0"/>
                <a:t>根据</a:t>
              </a:r>
              <a:r>
                <a:rPr lang="en-US" altLang="zh-CN" sz="1200" dirty="0" err="1"/>
                <a:t>eMBB</a:t>
              </a:r>
              <a:r>
                <a:rPr lang="zh-CN" altLang="en-US" sz="1200" dirty="0"/>
                <a:t>资源分配结果进行</a:t>
              </a:r>
              <a:r>
                <a:rPr lang="en-US" altLang="zh-CN" sz="1200" dirty="0"/>
                <a:t>URLLC</a:t>
              </a:r>
              <a:r>
                <a:rPr lang="zh-CN" altLang="en-US" sz="1200" dirty="0"/>
                <a:t>的资源分配方案：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1200" dirty="0"/>
                <a:t> </a:t>
              </a:r>
              <a:r>
                <a:rPr lang="en-US" altLang="zh-CN" sz="1200" dirty="0"/>
                <a:t>    </a:t>
              </a:r>
              <a:r>
                <a:rPr lang="zh-CN" altLang="en-US" sz="1200" dirty="0"/>
                <a:t>分配给每个用户信道条件最好的资源块（用户的顺序取决于权重）</a:t>
              </a:r>
            </a:p>
            <a:p>
              <a:endParaRPr lang="zh-CN" altLang="en-US" sz="1200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035" y="4078"/>
              <a:ext cx="4901" cy="8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ym typeface="+mn-ea"/>
                </a:rPr>
                <a:t>固定发射功率下的资源块分配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034" y="5525"/>
              <a:ext cx="4902" cy="8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ym typeface="+mn-ea"/>
                </a:rPr>
                <a:t>固定资源块下的发射功率分配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828" y="4616"/>
              <a:ext cx="4901" cy="12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ym typeface="+mn-ea"/>
                </a:rPr>
                <a:t>资源块和发射功率联合优化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863364" y="105251"/>
            <a:ext cx="10110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>
                <a:solidFill>
                  <a:schemeClr val="bg1"/>
                </a:solidFill>
              </a:rPr>
              <a:t>张雨洁</a:t>
            </a:r>
          </a:p>
        </p:txBody>
      </p:sp>
    </p:spTree>
    <p:extLst>
      <p:ext uri="{BB962C8B-B14F-4D97-AF65-F5344CB8AC3E}">
        <p14:creationId xmlns:p14="http://schemas.microsoft.com/office/powerpoint/2010/main" val="8226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65975" y="157939"/>
            <a:ext cx="189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周工作汇报 </a:t>
            </a:r>
            <a:r>
              <a:rPr lang="en-US" altLang="zh-CN" dirty="0">
                <a:solidFill>
                  <a:schemeClr val="bg1"/>
                </a:solidFill>
              </a:rPr>
              <a:t>– </a:t>
            </a:r>
            <a:r>
              <a:rPr lang="zh-CN" altLang="en-US" dirty="0">
                <a:solidFill>
                  <a:schemeClr val="bg1"/>
                </a:solidFill>
              </a:rPr>
              <a:t>王葳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0595" y="864796"/>
            <a:ext cx="53652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本周的工作主要是对信息价值的定义做出了修改，原定义如下：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但是这样的定义在实际操作中产生了一个问题，举例说明如下：</a:t>
            </a:r>
            <a:endParaRPr lang="en-US" altLang="zh-CN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39989" y="1285347"/>
            <a:ext cx="3333345" cy="1621109"/>
            <a:chOff x="2330855" y="1520627"/>
            <a:chExt cx="3333345" cy="16211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/>
            <a:srcRect l="28452" t="34065" r="26240" b="43872"/>
            <a:stretch>
              <a:fillRect/>
            </a:stretch>
          </p:blipFill>
          <p:spPr>
            <a:xfrm>
              <a:off x="2330855" y="1714500"/>
              <a:ext cx="3333345" cy="142723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624841" y="1520627"/>
              <a:ext cx="52931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Age</a:t>
              </a:r>
              <a:endParaRPr lang="zh-CN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19466" y="1520627"/>
              <a:ext cx="152349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State deviation </a:t>
              </a:r>
              <a:endParaRPr lang="zh-CN" altLang="en-US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14" name="图示 13"/>
          <p:cNvGraphicFramePr/>
          <p:nvPr/>
        </p:nvGraphicFramePr>
        <p:xfrm>
          <a:off x="663169" y="3295332"/>
          <a:ext cx="4657725" cy="160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矩形 14"/>
          <p:cNvSpPr/>
          <p:nvPr/>
        </p:nvSpPr>
        <p:spPr>
          <a:xfrm>
            <a:off x="2298001" y="4384538"/>
            <a:ext cx="46679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调度</a:t>
            </a:r>
          </a:p>
        </p:txBody>
      </p:sp>
      <p:sp>
        <p:nvSpPr>
          <p:cNvPr id="16" name="矩形 15"/>
          <p:cNvSpPr/>
          <p:nvPr/>
        </p:nvSpPr>
        <p:spPr>
          <a:xfrm>
            <a:off x="2227469" y="3616755"/>
            <a:ext cx="60785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未调度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5512340" y="765243"/>
            <a:ext cx="0" cy="43782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 flipV="1">
            <a:off x="1054100" y="4330700"/>
            <a:ext cx="1243901" cy="64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306661" y="4591050"/>
            <a:ext cx="1156626" cy="3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2903384" y="4767580"/>
            <a:ext cx="2563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</a:rPr>
              <a:t>调度前后</a:t>
            </a:r>
            <a:r>
              <a:rPr lang="en-US" altLang="zh-CN" sz="900" dirty="0">
                <a:solidFill>
                  <a:srgbClr val="FF0000"/>
                </a:solidFill>
              </a:rPr>
              <a:t>value</a:t>
            </a:r>
            <a:r>
              <a:rPr lang="zh-CN" altLang="en-US" sz="900" dirty="0">
                <a:solidFill>
                  <a:srgbClr val="FF0000"/>
                </a:solidFill>
              </a:rPr>
              <a:t>没有明显变化，除非权重</a:t>
            </a:r>
            <a:r>
              <a:rPr lang="en-US" altLang="zh-CN" sz="900" dirty="0">
                <a:solidFill>
                  <a:srgbClr val="FF0000"/>
                </a:solidFill>
              </a:rPr>
              <a:t>B</a:t>
            </a:r>
            <a:r>
              <a:rPr lang="zh-CN" altLang="en-US" sz="900" dirty="0">
                <a:solidFill>
                  <a:srgbClr val="FF0000"/>
                </a:solidFill>
              </a:rPr>
              <a:t>很大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676899" y="883846"/>
            <a:ext cx="3387721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UOI</a:t>
            </a:r>
            <a:r>
              <a:rPr lang="zh-CN" altLang="en-US" dirty="0"/>
              <a:t>的定义中，使用类似</a:t>
            </a:r>
            <a:r>
              <a:rPr lang="en-US" altLang="zh-CN" dirty="0"/>
              <a:t>Q(t)</a:t>
            </a:r>
            <a:r>
              <a:rPr lang="en-US" altLang="zh-CN" dirty="0">
                <a:sym typeface="Wingdings" panose="05000000000000000000" pitchFamily="2" charset="2"/>
              </a:rPr>
              <a:t> 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age </a:t>
            </a:r>
            <a:r>
              <a:rPr lang="zh-CN" altLang="en-US" dirty="0">
                <a:sym typeface="Wingdings" panose="05000000000000000000" pitchFamily="2" charset="2"/>
              </a:rPr>
              <a:t>的结构避免了上述问题的发生。但这样相当于将调度后下一个时刻的价值进行了清零，而且对</a:t>
            </a:r>
            <a:r>
              <a:rPr lang="en-US" altLang="zh-CN" dirty="0">
                <a:sym typeface="Wingdings" panose="05000000000000000000" pitchFamily="2" charset="2"/>
              </a:rPr>
              <a:t>AOI</a:t>
            </a:r>
            <a:r>
              <a:rPr lang="zh-CN" altLang="en-US" dirty="0">
                <a:sym typeface="Wingdings" panose="05000000000000000000" pitchFamily="2" charset="2"/>
              </a:rPr>
              <a:t>的依赖程度加大了，这不太符合我们的设想，因此对原有的价值函数进行了修改。引入了新的函数</a:t>
            </a:r>
            <a:r>
              <a:rPr lang="en-US" altLang="zh-CN" dirty="0">
                <a:sym typeface="Wingdings" panose="05000000000000000000" pitchFamily="2" charset="2"/>
              </a:rPr>
              <a:t>D(t)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5711492" y="2862423"/>
            <a:ext cx="2227597" cy="835528"/>
            <a:chOff x="6019398" y="3042837"/>
            <a:chExt cx="2227597" cy="835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6047168" y="3042837"/>
                  <a:ext cx="5389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168" y="3042837"/>
                  <a:ext cx="538929" cy="21544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6019398" y="3352879"/>
                  <a:ext cx="22275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98" y="3352879"/>
                  <a:ext cx="2227597" cy="21544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6019398" y="3662921"/>
                  <a:ext cx="18989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98" y="3662921"/>
                  <a:ext cx="1898981" cy="21544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716487" y="3867092"/>
                <a:ext cx="3421513" cy="247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1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1100" b="1" i="1">
                                      <a:latin typeface="Cambria Math" panose="02040503050406030204" pitchFamily="18" charset="0"/>
                                    </a:rPr>
                                    <m:t>𝑺𝒊𝒈𝒎𝒐𝒅</m:t>
                                  </m:r>
                                  <m:d>
                                    <m:dPr>
                                      <m:ctrlP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1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1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l-GR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𝑎𝑔𝑒</m:t>
                      </m:r>
                    </m:oMath>
                  </m:oMathPara>
                </a14:m>
                <a:endParaRPr lang="en-US" altLang="zh-CN" sz="1100" i="1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87" y="3867092"/>
                <a:ext cx="3421513" cy="247375"/>
              </a:xfrm>
              <a:prstGeom prst="rect">
                <a:avLst/>
              </a:prstGeom>
              <a:blipFill rotWithShape="1">
                <a:blip r:embed="rId11"/>
                <a:stretch>
                  <a:fillRect l="-6" t="-233" r="-305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0" y="4259654"/>
            <a:ext cx="1070270" cy="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5739094" y="4330700"/>
                <a:ext cx="2172646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094" y="4330700"/>
                <a:ext cx="2172646" cy="404726"/>
              </a:xfrm>
              <a:prstGeom prst="rect">
                <a:avLst/>
              </a:prstGeom>
              <a:blipFill rotWithShape="1">
                <a:blip r:embed="rId13"/>
                <a:stretch>
                  <a:fillRect l="-28" r="-4196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9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2135" y="1186180"/>
                <a:ext cx="8000365" cy="377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/>
                  <a:t>第一步：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首先给每个车辆用户分配一个信道增益最好的子载波，确保每个车辆拥有基本的传输能力。</a:t>
                </a:r>
                <a:r>
                  <a:rPr lang="zh-CN" altLang="en-US" sz="1600"/>
                  <a:t>令子载波集合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={1,2,3,⋯,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=1,2,3,⋯,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=∅，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=0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=1,2,3,⋯,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</m:oMath>
                </a14:m>
                <a:r>
                  <a:rPr lang="en-US" altLang="zh-CN" sz="1600"/>
                  <a:t> </a:t>
                </a:r>
                <a:r>
                  <a:rPr lang="zh-CN" altLang="en-US" sz="1600"/>
                  <a:t>令：</a:t>
                </a: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，∀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∪{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}，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3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A=A-{n}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  <a:p>
                <a:pPr indent="0" fontAlgn="auto">
                  <a:buFont typeface="Wingdings" panose="05000000000000000000" charset="0"/>
                  <a:buNone/>
                </a:pPr>
                <a:endParaRPr lang="zh-CN" altLang="en-US" sz="1600"/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/>
                  <a:t>第二步：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根据车辆的传输速率之间的比例来分配剩余子载波。</a:t>
                </a:r>
                <a:r>
                  <a:rPr lang="zh-CN" altLang="en-US" sz="1600"/>
                  <a:t>假设车辆的传输速率服从比例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∙∙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⋯⋯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∙∙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⋯⋯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。当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≠∅时：</m:t>
                    </m:r>
                  </m:oMath>
                </a14:m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=1,2,3,⋯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</m:oMath>
                </a14:m>
                <a:r>
                  <a:rPr lang="en-US" altLang="zh-CN" sz="1600"/>
                  <a:t>,</a:t>
                </a:r>
                <a:r>
                  <a:rPr lang="zh-CN" altLang="en-US" sz="1600"/>
                  <a:t>找出满足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的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值；</a:t>
                </a: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）对于的找到的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找出满足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值；</a:t>
                </a: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3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∪{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</a:p>
              <a:p>
                <a:pPr indent="406400" fontAlgn="auto">
                  <a:buFont typeface="Wingdings" panose="05000000000000000000" charset="0"/>
                  <a:buNone/>
                  <a:extLst>
                    <a:ext uri="{35155182-B16C-46BC-9424-99874614C6A1}">
                      <wpsdc:indentchars xmlns="" xmlns:wpsdc="http://www.wps.cn/officeDocument/2017/drawingmlCustomData" val="200" checksum="1740828767"/>
                    </a:ext>
                  </a:extLst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4</a:t>
                </a:r>
                <a:r>
                  <a:rPr lang="zh-CN" altLang="en-US" sz="1600"/>
                  <a:t>）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A=A-{n}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；循环直到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=∅</m:t>
                    </m:r>
                  </m:oMath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" y="1186180"/>
                <a:ext cx="8000365" cy="3778250"/>
              </a:xfrm>
              <a:prstGeom prst="rect">
                <a:avLst/>
              </a:prstGeom>
              <a:blipFill rotWithShape="1">
                <a:blip r:embed="rId2"/>
                <a:stretch>
                  <a:fillRect r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33680" y="771525"/>
            <a:ext cx="355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/>
              <a:t>用</a:t>
            </a:r>
            <a:r>
              <a:rPr lang="en-US" altLang="zh-CN" sz="1800" b="1"/>
              <a:t>OFDM</a:t>
            </a:r>
            <a:r>
              <a:rPr lang="zh-CN" altLang="en-US" sz="1800" b="1"/>
              <a:t>进行子载波分配</a:t>
            </a:r>
            <a:endParaRPr lang="en-US" altLang="zh-CN" sz="1800" b="1"/>
          </a:p>
        </p:txBody>
      </p:sp>
      <p:sp>
        <p:nvSpPr>
          <p:cNvPr id="3074" name="标题 3073"/>
          <p:cNvSpPr>
            <a:spLocks noGrp="1"/>
          </p:cNvSpPr>
          <p:nvPr>
            <p:ph type="title" idx="4294967295"/>
          </p:nvPr>
        </p:nvSpPr>
        <p:spPr>
          <a:xfrm>
            <a:off x="7842885" y="153670"/>
            <a:ext cx="1040130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</a:t>
            </a:r>
            <a:r>
              <a:rPr lang="en-US" altLang="zh-CN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</a:p>
        </p:txBody>
      </p:sp>
    </p:spTree>
    <p:extLst>
      <p:ext uri="{BB962C8B-B14F-4D97-AF65-F5344CB8AC3E}">
        <p14:creationId xmlns:p14="http://schemas.microsoft.com/office/powerpoint/2010/main" val="125228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2135" y="1267460"/>
                <a:ext cx="8000365" cy="282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fontAlgn="auto">
                  <a:buFont typeface="Wingdings" panose="05000000000000000000" charset="0"/>
                  <a:buNone/>
                </a:pPr>
                <a:r>
                  <a:rPr lang="zh-CN" altLang="en-US" sz="1600"/>
                  <a:t>第三步：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根据子载波的分配结果进行比特分配。</a:t>
                </a:r>
                <a:endParaRPr lang="zh-CN" altLang="en-US" sz="1600"/>
              </a:p>
              <a:p>
                <a:pPr indent="0" fontAlgn="auto">
                  <a:buFont typeface="Wingdings" panose="05000000000000000000" charset="0"/>
                  <a:buNone/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𝑟𝑜𝑢𝑛𝑑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), 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en-US" altLang="zh-CN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 sz="1600"/>
                  <a:t>其中</a:t>
                </a:r>
                <a:r>
                  <a:rPr lang="en-US" altLang="zh-CN" sz="1600"/>
                  <a:t>                         </a:t>
                </a:r>
                <a:r>
                  <a:rPr lang="zh-CN" altLang="en-US" sz="1600"/>
                  <a:t>。</a:t>
                </a:r>
              </a:p>
              <a:p>
                <a:pPr indent="0" fontAlgn="auto">
                  <a:buFont typeface="Wingdings" panose="05000000000000000000" charset="0"/>
                  <a:buNone/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=1,2,3,⋯,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𝐾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     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则：</a:t>
                </a:r>
              </a:p>
              <a:p>
                <a:pPr indent="0" fontAlgn="auto">
                  <a:buFont typeface="Wingdings" panose="05000000000000000000" charset="0"/>
                  <a:buNone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buFont typeface="Wingdings" panose="05000000000000000000" charset="0"/>
                  <a:buNone/>
                </a:pP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a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）如果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，找出满足条件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𝑎𝑟𝑔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Pre>
                      <m:sPre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PrePr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𝜖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j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值，令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−1</m:t>
                    </m:r>
                  </m:oMath>
                </a14:m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;</a:t>
                </a:r>
              </a:p>
              <a:p>
                <a:pPr indent="0" fontAlgn="auto">
                  <a:buFont typeface="Wingdings" panose="05000000000000000000" charset="0"/>
                  <a:buNone/>
                </a:pP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b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）如果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，找出满足条件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𝑎𝑟𝑔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Pre>
                      <m:sPre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PrePr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𝑚𝑖𝑛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𝜖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j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值，令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+1</m:t>
                    </m:r>
                  </m:oMath>
                </a14:m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;</a:t>
                </a:r>
              </a:p>
              <a:p>
                <a:pPr indent="0" fontAlgn="auto">
                  <a:buFont typeface="Wingdings" panose="05000000000000000000" charset="0"/>
                  <a:buNone/>
                </a:pPr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buFont typeface="Wingdings" panose="05000000000000000000" charset="0"/>
                  <a:buNone/>
                </a:pP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其中：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为噪声功率，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是信噪比差额，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表示误比特率。</a:t>
                </a:r>
              </a:p>
              <a:p>
                <a:pPr indent="0" fontAlgn="auto">
                  <a:buFont typeface="Wingdings" panose="05000000000000000000" charset="0"/>
                  <a:buNone/>
                </a:pP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            c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）循环这一部分直到所有条件都满足，分配完毕。</a:t>
                </a:r>
                <a:endParaRPr lang="en-US" altLang="zh-CN" sz="1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5" y="1267460"/>
                <a:ext cx="8000365" cy="2820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33680" y="771525"/>
            <a:ext cx="355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/>
              <a:t>用</a:t>
            </a:r>
            <a:r>
              <a:rPr lang="en-US" altLang="zh-CN" sz="1800" b="1"/>
              <a:t>OFDM</a:t>
            </a:r>
            <a:r>
              <a:rPr lang="zh-CN" altLang="en-US" sz="1800" b="1"/>
              <a:t>进行子载波分配</a:t>
            </a:r>
            <a:endParaRPr lang="en-US" altLang="zh-CN" sz="1800" b="1"/>
          </a:p>
        </p:txBody>
      </p:sp>
      <p:sp>
        <p:nvSpPr>
          <p:cNvPr id="3074" name="标题 3073"/>
          <p:cNvSpPr>
            <a:spLocks noGrp="1"/>
          </p:cNvSpPr>
          <p:nvPr>
            <p:ph type="title" idx="4294967295"/>
          </p:nvPr>
        </p:nvSpPr>
        <p:spPr>
          <a:xfrm>
            <a:off x="7842885" y="153670"/>
            <a:ext cx="1040130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</a:t>
            </a:r>
            <a:r>
              <a:rPr lang="en-US" altLang="zh-CN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64380" y="1543685"/>
          <a:ext cx="144145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1828800" imgH="457200" progId="Equation.KSEE3">
                  <p:embed/>
                </p:oleObj>
              </mc:Choice>
              <mc:Fallback>
                <p:oleObj r:id="rId4" imgW="1828800" imgH="4572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4380" y="1543685"/>
                        <a:ext cx="144145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05480" y="1972310"/>
          <a:ext cx="69596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6" imgW="800100" imgH="368300" progId="Equation.KSEE3">
                  <p:embed/>
                </p:oleObj>
              </mc:Choice>
              <mc:Fallback>
                <p:oleObj r:id="rId6" imgW="800100" imgH="3683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5480" y="1972310"/>
                        <a:ext cx="695960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10410" y="2387600"/>
          <a:ext cx="80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8" imgW="800100" imgH="368300" progId="Equation.KSEE3">
                  <p:embed/>
                </p:oleObj>
              </mc:Choice>
              <mc:Fallback>
                <p:oleObj r:id="rId8" imgW="800100" imgH="368300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0410" y="2387600"/>
                        <a:ext cx="8001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10410" y="2755900"/>
          <a:ext cx="749935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10" imgW="800100" imgH="368300" progId="Equation.KSEE3">
                  <p:embed/>
                </p:oleObj>
              </mc:Choice>
              <mc:Fallback>
                <p:oleObj r:id="rId10" imgW="800100" imgH="3683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0410" y="2755900"/>
                        <a:ext cx="749935" cy="34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9195" y="3125470"/>
            <a:ext cx="2780665" cy="5314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545" y="4639310"/>
            <a:ext cx="7894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参考文献：侯利明, 林孝康. 基于 OFDM 技术的多用户子载波分配算法[J]. 清华大学学报：自然科学版, 2009(04):528-530.</a:t>
            </a:r>
          </a:p>
          <a:p>
            <a:r>
              <a:rPr lang="en-US" altLang="zh-CN" sz="800"/>
              <a:t>                 </a:t>
            </a:r>
            <a:r>
              <a:rPr lang="zh-CN" altLang="en-US" sz="800"/>
              <a:t>舒勇, 杨士中, 邱晶. OFDM 系统中一种多用户自适应资源分配算法[J]. 数据通信, 2008(2):44-47.</a:t>
            </a:r>
          </a:p>
        </p:txBody>
      </p:sp>
    </p:spTree>
    <p:extLst>
      <p:ext uri="{BB962C8B-B14F-4D97-AF65-F5344CB8AC3E}">
        <p14:creationId xmlns:p14="http://schemas.microsoft.com/office/powerpoint/2010/main" val="37895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69820" y="1558290"/>
            <a:ext cx="2466975" cy="134493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680" y="771525"/>
            <a:ext cx="277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/>
              <a:t>通过</a:t>
            </a:r>
            <a:r>
              <a:rPr lang="en-US" altLang="zh-CN" sz="1800" b="1"/>
              <a:t>AHP</a:t>
            </a:r>
            <a:r>
              <a:rPr lang="zh-CN" altLang="en-US" sz="1800" b="1"/>
              <a:t>确定信息的权重</a:t>
            </a:r>
          </a:p>
        </p:txBody>
      </p:sp>
      <p:sp>
        <p:nvSpPr>
          <p:cNvPr id="3074" name="标题 3073"/>
          <p:cNvSpPr>
            <a:spLocks noGrp="1"/>
          </p:cNvSpPr>
          <p:nvPr>
            <p:ph type="title" idx="4294967295"/>
          </p:nvPr>
        </p:nvSpPr>
        <p:spPr>
          <a:xfrm>
            <a:off x="7842885" y="153670"/>
            <a:ext cx="1040130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张</a:t>
            </a:r>
            <a:r>
              <a:rPr lang="en-US" altLang="zh-CN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2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1795" y="1251585"/>
            <a:ext cx="8269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构造判断矩阵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                                                    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计算单一准则下元素相对重要性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" y="1708785"/>
            <a:ext cx="2280285" cy="1044575"/>
          </a:xfrm>
          <a:prstGeom prst="rect">
            <a:avLst/>
          </a:prstGeom>
        </p:spPr>
      </p:pic>
      <p:graphicFrame>
        <p:nvGraphicFramePr>
          <p:cNvPr id="17" name="表格 16"/>
          <p:cNvGraphicFramePr/>
          <p:nvPr>
            <p:custDataLst>
              <p:tags r:id="rId3"/>
            </p:custDataLst>
          </p:nvPr>
        </p:nvGraphicFramePr>
        <p:xfrm>
          <a:off x="301943" y="3093085"/>
          <a:ext cx="4429125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表示两个元素相比，具有同样重要性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表示两个元素相比，一个元素比另一个元素稍微重要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表示两个元素相比，一个元素比另一个元素明显重要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表示两个元素相比，一个元素比另一个元素强烈重要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2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表示两个元素相比，一个元素比另一个元素极端重要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59435" y="4383405"/>
                <a:ext cx="3555365" cy="657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/>
                  <a:t>矩阵中元素性质：</a:t>
                </a:r>
              </a:p>
              <a:p>
                <a:pPr algn="l"/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                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</a:rPr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&gt;0</m:t>
                    </m:r>
                  </m:oMath>
                </a14:m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   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𝑗𝑖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</a:rPr>
                  <a:t>   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𝑖𝑖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=1</m:t>
                    </m:r>
                  </m:oMath>
                </a14:m>
                <a:endParaRPr lang="en-US" altLang="zh-CN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35" y="4383405"/>
                <a:ext cx="3555365" cy="6578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836795" y="1670050"/>
                <a:ext cx="4168775" cy="139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       </a:t>
                </a:r>
                <a:r>
                  <a:rPr lang="zh-CN" altLang="en-US"/>
                  <a:t>计算判断矩阵的最大特征根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和其对应的经归一化后的特征向量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根据得到的特征向量作为对应评价单元的权重向量。然后计算出组合权重。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795" y="1670050"/>
                <a:ext cx="4168775" cy="1390015"/>
              </a:xfrm>
              <a:prstGeom prst="rect">
                <a:avLst/>
              </a:prstGeom>
              <a:blipFill rotWithShape="1">
                <a:blip r:embed="rId8"/>
                <a:stretch>
                  <a:fillRect r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2457450"/>
          <a:ext cx="914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9" imgW="914400" imgH="228600" progId="Equation.KSEE3">
                  <p:embed/>
                </p:oleObj>
              </mc:Choice>
              <mc:Fallback>
                <p:oleObj r:id="rId9" imgW="914400" imgH="228600" progId="Equation.KSEE3">
                  <p:embed/>
                  <p:pic>
                    <p:nvPicPr>
                      <p:cNvPr id="21" name="对象 2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2457450"/>
                        <a:ext cx="914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137785" y="4526915"/>
            <a:ext cx="3566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/>
              <a:t>参考文献：M. Giordani, T. Higuchi, A. Zanella, O. Altintas, and M. Zorzi, “A</a:t>
            </a:r>
            <a:r>
              <a:rPr lang="en-US" altLang="zh-CN" sz="800"/>
              <a:t> </a:t>
            </a:r>
            <a:r>
              <a:rPr lang="zh-CN" altLang="en-US" sz="800"/>
              <a:t>Framework to Assess Value of Information in Future Vehicular Networks,” 20th ACM MobiHoc Workshops, 2019.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53175" y="2237105"/>
          <a:ext cx="1115695" cy="2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11" imgW="889000" imgH="228600" progId="Equation.KSEE3">
                  <p:embed/>
                </p:oleObj>
              </mc:Choice>
              <mc:Fallback>
                <p:oleObj r:id="rId11" imgW="889000" imgH="228600" progId="Equation.KSEE3">
                  <p:embed/>
                  <p:pic>
                    <p:nvPicPr>
                      <p:cNvPr id="25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53175" y="2237105"/>
                        <a:ext cx="1115695" cy="28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400" y="772161"/>
            <a:ext cx="178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背景介绍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9626" y="1619503"/>
            <a:ext cx="38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随着</a:t>
            </a:r>
            <a:r>
              <a:rPr lang="zh-CN" altLang="en-US" dirty="0"/>
              <a:t>汽车工业和城市化的发展，越来越多的车辆行驶在连接相邻城市的高速公路上</a:t>
            </a:r>
            <a:r>
              <a:rPr lang="zh-CN" altLang="en-US" dirty="0" smtClean="0"/>
              <a:t>。虽然</a:t>
            </a:r>
            <a:r>
              <a:rPr lang="zh-CN" altLang="en-US" dirty="0"/>
              <a:t>道路建设投资可以在一定程度上缓解交通拥堵，但由于建设成本巨大和土地可用性有限，这是不可持续的。为了解决这些问题，一种有效的方法是将驾驶模式从单独驾驶改为基于车队的驾驶。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26187" y="1137920"/>
            <a:ext cx="40030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      道路</a:t>
            </a:r>
            <a:r>
              <a:rPr lang="zh-CN" altLang="en-US" sz="1100" dirty="0"/>
              <a:t>上有共同目的的车辆可以合作形成基于车队的驾驶模式，其中一辆</a:t>
            </a:r>
            <a:r>
              <a:rPr lang="zh-CN" altLang="en-US" sz="1100" dirty="0" smtClean="0"/>
              <a:t>车跟随</a:t>
            </a:r>
            <a:r>
              <a:rPr lang="zh-CN" altLang="en-US" sz="1100" dirty="0"/>
              <a:t>另一辆</a:t>
            </a:r>
            <a:r>
              <a:rPr lang="zh-CN" altLang="en-US" sz="1100" dirty="0" smtClean="0"/>
              <a:t>车，</a:t>
            </a:r>
            <a:r>
              <a:rPr lang="zh-CN" altLang="en-US" sz="1100" dirty="0"/>
              <a:t>并与前一辆</a:t>
            </a:r>
            <a:r>
              <a:rPr lang="zh-CN" altLang="en-US" sz="1100" dirty="0" smtClean="0"/>
              <a:t>车保持</a:t>
            </a:r>
            <a:r>
              <a:rPr lang="zh-CN" altLang="en-US" sz="1100" dirty="0"/>
              <a:t>较小且几乎恒定的距离。</a:t>
            </a:r>
          </a:p>
          <a:p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87" y="1785042"/>
            <a:ext cx="4067492" cy="27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04612" y="3451729"/>
            <a:ext cx="3650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道路通行能力会增加，交通拥堵会相应</a:t>
            </a:r>
            <a:r>
              <a:rPr lang="zh-CN" altLang="en-US" sz="1100" dirty="0" smtClean="0"/>
              <a:t>减少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降低能耗和废气</a:t>
            </a:r>
            <a:r>
              <a:rPr lang="zh-CN" altLang="en-US" sz="1100" dirty="0" smtClean="0"/>
              <a:t>排放</a:t>
            </a:r>
            <a:endParaRPr lang="en-US" altLang="zh-CN" sz="1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有助于潜在的协作通信应用（例如，数据共享或传播），这可以显著</a:t>
            </a:r>
            <a:r>
              <a:rPr lang="zh-CN" altLang="en-US" sz="1100" dirty="0" smtClean="0"/>
              <a:t>提高车联网性能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426720" y="4604935"/>
            <a:ext cx="8398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D. </a:t>
            </a:r>
            <a:r>
              <a:rPr lang="en-US" altLang="zh-CN" sz="1100" dirty="0" err="1"/>
              <a:t>Jia</a:t>
            </a:r>
            <a:r>
              <a:rPr lang="en-US" altLang="zh-CN" sz="1100" dirty="0"/>
              <a:t>, K. Lu, J. Wang, X. Zhang and X. Shen, "A Survey on Platoon-Based Vehicular Cyber-Physical Systems," in </a:t>
            </a:r>
            <a:r>
              <a:rPr lang="en-US" altLang="zh-CN" sz="1100" i="1" dirty="0"/>
              <a:t>IEEE Communications Surveys &amp; Tutorials</a:t>
            </a:r>
            <a:r>
              <a:rPr lang="en-US" altLang="zh-CN" sz="1100" dirty="0"/>
              <a:t>, vol. 18, no. 1, pp. 263-284, </a:t>
            </a:r>
            <a:r>
              <a:rPr lang="en-US" altLang="zh-CN" sz="1100" dirty="0" err="1"/>
              <a:t>Firstquarter</a:t>
            </a:r>
            <a:r>
              <a:rPr lang="en-US" altLang="zh-CN" sz="1100" dirty="0"/>
              <a:t> 2016,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10.1109/COMST.2015.2410831.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7387" y="846666"/>
            <a:ext cx="155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研究现状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0587" y="1357683"/>
            <a:ext cx="31292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latin typeface="+mn-ea"/>
                <a:cs typeface="Arial" panose="020B0604020202020204" pitchFamily="34" charset="0"/>
              </a:rPr>
              <a:t>车队</a:t>
            </a:r>
            <a:r>
              <a:rPr lang="zh-CN" altLang="en-US" sz="1200" dirty="0">
                <a:latin typeface="+mn-ea"/>
                <a:cs typeface="Arial" panose="020B0604020202020204" pitchFamily="34" charset="0"/>
              </a:rPr>
              <a:t>的</a:t>
            </a:r>
            <a:r>
              <a:rPr lang="zh-CN" altLang="zh-CN" sz="1200" dirty="0">
                <a:latin typeface="+mn-ea"/>
                <a:cs typeface="Arial" panose="020B0604020202020204" pitchFamily="34" charset="0"/>
              </a:rPr>
              <a:t>控制方法</a:t>
            </a:r>
            <a:r>
              <a:rPr lang="zh-CN" altLang="en-US" sz="1200" dirty="0">
                <a:latin typeface="+mn-ea"/>
                <a:cs typeface="Arial" panose="020B0604020202020204" pitchFamily="34" charset="0"/>
              </a:rPr>
              <a:t>：</a:t>
            </a:r>
            <a:endParaRPr lang="en-US" altLang="zh-CN" sz="1200" dirty="0">
              <a:latin typeface="+mn-ea"/>
              <a:cs typeface="Arial" panose="020B060402020202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+mn-ea"/>
                <a:cs typeface="Arial" panose="020B0604020202020204" pitchFamily="34" charset="0"/>
              </a:rPr>
              <a:t>协同自适应巡航控制(CACC</a:t>
            </a:r>
            <a:r>
              <a:rPr lang="zh-CN" altLang="zh-CN" sz="1200" dirty="0" smtClean="0">
                <a:latin typeface="+mn-ea"/>
                <a:cs typeface="Arial" panose="020B0604020202020204" pitchFamily="34" charset="0"/>
              </a:rPr>
              <a:t>)</a:t>
            </a:r>
            <a:endParaRPr lang="en-US" altLang="zh-CN" sz="1200" dirty="0">
              <a:latin typeface="+mn-ea"/>
              <a:cs typeface="Arial" panose="020B060402020202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+mn-ea"/>
                <a:cs typeface="Arial" panose="020B0604020202020204" pitchFamily="34" charset="0"/>
              </a:rPr>
              <a:t>滑模控制（SMC</a:t>
            </a:r>
            <a:r>
              <a:rPr lang="zh-CN" altLang="zh-CN" sz="1200" dirty="0" smtClean="0">
                <a:latin typeface="+mn-ea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+mn-ea"/>
              <a:cs typeface="Arial" panose="020B060402020202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+mn-ea"/>
                <a:cs typeface="Arial" panose="020B0604020202020204" pitchFamily="34" charset="0"/>
              </a:rPr>
              <a:t>模型预测控制（MPC</a:t>
            </a:r>
            <a:r>
              <a:rPr lang="zh-CN" altLang="zh-CN" sz="1200" dirty="0" smtClean="0">
                <a:latin typeface="+mn-ea"/>
                <a:cs typeface="Arial" panose="020B0604020202020204" pitchFamily="34" charset="0"/>
              </a:rPr>
              <a:t>）</a:t>
            </a:r>
            <a:endParaRPr lang="en-US" altLang="zh-CN" sz="1200" dirty="0">
              <a:latin typeface="+mn-ea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n-ea"/>
                <a:cs typeface="Arial" panose="020B0604020202020204" pitchFamily="34" charset="0"/>
              </a:rPr>
              <a:t>缺点</a:t>
            </a:r>
            <a:r>
              <a:rPr lang="zh-CN" altLang="en-US" sz="1200" dirty="0" smtClean="0">
                <a:latin typeface="+mn-ea"/>
                <a:cs typeface="Arial" panose="020B0604020202020204" pitchFamily="34" charset="0"/>
              </a:rPr>
              <a:t>：</a:t>
            </a:r>
            <a:r>
              <a:rPr lang="zh-CN" altLang="en-US" sz="1200" dirty="0">
                <a:latin typeface="+mn-ea"/>
              </a:rPr>
              <a:t>现有的大多数研究都是在特定的通信网络拓扑下提出控制策略，利用概率模型来描述</a:t>
            </a:r>
            <a:r>
              <a:rPr lang="en-US" altLang="zh-CN" sz="1200" dirty="0">
                <a:latin typeface="+mn-ea"/>
              </a:rPr>
              <a:t>V2V</a:t>
            </a:r>
            <a:r>
              <a:rPr lang="zh-CN" altLang="en-US" sz="1200" dirty="0">
                <a:latin typeface="+mn-ea"/>
              </a:rPr>
              <a:t>通信，并没有考虑</a:t>
            </a:r>
            <a:r>
              <a:rPr lang="zh-CN" altLang="en-US" sz="1200" dirty="0" smtClean="0">
                <a:latin typeface="+mn-ea"/>
              </a:rPr>
              <a:t>时变信道以及资源分配。</a:t>
            </a:r>
            <a:endParaRPr lang="zh-CN" altLang="en-US" sz="1200" dirty="0">
              <a:latin typeface="+mn-ea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34933" y="1518305"/>
            <a:ext cx="2980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>
                <a:latin typeface="+mn-ea"/>
                <a:cs typeface="Arial" panose="020B0604020202020204" pitchFamily="34" charset="0"/>
              </a:rPr>
              <a:t>利用现代无线通信技术促进车队驾驶</a:t>
            </a:r>
            <a:r>
              <a:rPr lang="zh-CN" altLang="en-US" sz="1200" dirty="0">
                <a:latin typeface="+mn-ea"/>
                <a:cs typeface="Arial" panose="020B0604020202020204" pitchFamily="34" charset="0"/>
              </a:rPr>
              <a:t>：</a:t>
            </a:r>
            <a:endParaRPr lang="en-US" altLang="zh-CN" sz="1200" dirty="0">
              <a:latin typeface="+mn-ea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cs typeface="Arial" panose="020B0604020202020204" pitchFamily="34" charset="0"/>
                <a:sym typeface="+mn-ea"/>
              </a:rPr>
              <a:t>通信协议</a:t>
            </a:r>
            <a:endParaRPr lang="en-US" altLang="zh-CN" sz="1200" dirty="0">
              <a:latin typeface="+mn-ea"/>
              <a:cs typeface="Arial" panose="020B0604020202020204" pitchFamily="34" charset="0"/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cs typeface="Arial" panose="020B0604020202020204" pitchFamily="34" charset="0"/>
                <a:sym typeface="+mn-ea"/>
              </a:rPr>
              <a:t>资源分配</a:t>
            </a:r>
            <a:endParaRPr lang="zh-CN" altLang="zh-CN" sz="1200" dirty="0">
              <a:latin typeface="+mn-ea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atin typeface="+mn-ea"/>
                <a:cs typeface="Arial" panose="020B0604020202020204" pitchFamily="34" charset="0"/>
              </a:rPr>
              <a:t>缺点：现有的车辆间通信协议旨在提高通信性能，而忽略了车队控制的要求。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+mn-ea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60587" y="3103120"/>
            <a:ext cx="6983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综上所述</a:t>
            </a:r>
            <a:r>
              <a:rPr lang="zh-CN" altLang="en-US" dirty="0"/>
              <a:t>，这样一个复杂的系统应该紧密地集成计算、通信和控制技术，不仅需要研究先进的车队控制方案，还需要研究高效</a:t>
            </a:r>
            <a:r>
              <a:rPr lang="zh-CN" altLang="en-US" dirty="0" smtClean="0"/>
              <a:t>的通信</a:t>
            </a:r>
            <a:r>
              <a:rPr lang="zh-CN" altLang="en-US" dirty="0"/>
              <a:t>机制，以便在车队内传播协同感知信息（</a:t>
            </a:r>
            <a:r>
              <a:rPr lang="en-US" altLang="zh-CN" dirty="0"/>
              <a:t>CAM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35093" y="4049051"/>
            <a:ext cx="7599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C. Hong </a:t>
            </a:r>
            <a:r>
              <a:rPr lang="en-US" altLang="zh-CN" sz="1100" i="1" dirty="0"/>
              <a:t>et al</a:t>
            </a:r>
            <a:r>
              <a:rPr lang="en-US" altLang="zh-CN" sz="1100" dirty="0"/>
              <a:t>., "A Joint Design of Platoon Communication and Control Based on LTE-V2V," in </a:t>
            </a:r>
            <a:r>
              <a:rPr lang="en-US" altLang="zh-CN" sz="1100" i="1" dirty="0"/>
              <a:t>IEEE Transactions on Vehicular Technology</a:t>
            </a:r>
            <a:r>
              <a:rPr lang="en-US" altLang="zh-CN" sz="1100" dirty="0"/>
              <a:t>, vol. 69, no. 12, pp. 15893-15907, Dec. 2020,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10.1109/TVT.2020.3037239</a:t>
            </a:r>
            <a:r>
              <a:rPr lang="en-US" altLang="zh-CN" sz="1100" dirty="0" smtClean="0"/>
              <a:t>.</a:t>
            </a:r>
          </a:p>
          <a:p>
            <a:endParaRPr lang="en-US" altLang="zh-CN" sz="1100" dirty="0" smtClean="0"/>
          </a:p>
          <a:p>
            <a:r>
              <a:rPr lang="en-US" altLang="zh-CN" sz="1100" dirty="0"/>
              <a:t>J. Mei, K. Zheng, L. Zhao, L. Lei and X. Wang, "Joint Radio Resource Allocation and Control for Vehicle Platooning in LTE-V2V Network," in </a:t>
            </a:r>
            <a:r>
              <a:rPr lang="en-US" altLang="zh-CN" sz="1100" i="1" dirty="0"/>
              <a:t>IEEE Transactions on Vehicular Technology</a:t>
            </a:r>
            <a:r>
              <a:rPr lang="en-US" altLang="zh-CN" sz="1100" dirty="0"/>
              <a:t>, vol. 67, no. 12, pp. 12218-12230, Dec. 2018,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10.1109/TVT.2018.2874722.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216400" y="3144993"/>
            <a:ext cx="4077546" cy="1652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40107" y="1002453"/>
            <a:ext cx="4030133" cy="21132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73265" y="4774565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30" y="1071043"/>
            <a:ext cx="3721735" cy="975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86702" y="684106"/>
            <a:ext cx="354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设计方案概述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1"/>
          <a:stretch>
            <a:fillRect/>
          </a:stretch>
        </p:blipFill>
        <p:spPr>
          <a:xfrm>
            <a:off x="286702" y="1321878"/>
            <a:ext cx="3542444" cy="64979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20377" y="2147784"/>
            <a:ext cx="30750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车队通信和控制的联合</a:t>
            </a:r>
            <a:r>
              <a:rPr lang="zh-CN" altLang="en-US" dirty="0" smtClean="0"/>
              <a:t>系统设计：</a:t>
            </a:r>
            <a:endParaRPr lang="zh-CN" altLang="en-US" dirty="0"/>
          </a:p>
          <a:p>
            <a:r>
              <a:rPr lang="zh-CN" altLang="en-US" dirty="0" smtClean="0"/>
              <a:t>      采用</a:t>
            </a:r>
            <a:r>
              <a:rPr lang="zh-CN" altLang="en-US" dirty="0"/>
              <a:t>前车</a:t>
            </a:r>
            <a:r>
              <a:rPr lang="en-US" altLang="zh-CN" dirty="0"/>
              <a:t>-</a:t>
            </a:r>
            <a:r>
              <a:rPr lang="zh-CN" altLang="en-US" dirty="0"/>
              <a:t>头车跟随（</a:t>
            </a:r>
            <a:r>
              <a:rPr lang="en-US" altLang="zh-CN" dirty="0"/>
              <a:t>PLF</a:t>
            </a:r>
            <a:r>
              <a:rPr lang="zh-CN" altLang="en-US" dirty="0"/>
              <a:t>）控制策略，车队中每个车辆可以与前车和头车进行通信，车队控制依赖于车队中定期交换的协同感知信息（</a:t>
            </a:r>
            <a:r>
              <a:rPr lang="en-US" altLang="zh-CN" dirty="0"/>
              <a:t>CAM</a:t>
            </a:r>
            <a:r>
              <a:rPr lang="zh-CN" altLang="en-US" dirty="0"/>
              <a:t>）。车队中的每个车辆成员采用基于分布式模型预测控制（</a:t>
            </a:r>
            <a:r>
              <a:rPr lang="en-US" altLang="zh-CN" dirty="0"/>
              <a:t>DMPC</a:t>
            </a:r>
            <a:r>
              <a:rPr lang="zh-CN" altLang="en-US" dirty="0"/>
              <a:t>）的控制器根据前车和头车发送的协同感知信息计算控制输入，保持车队安全稳定驾驶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8" b="38803"/>
          <a:stretch>
            <a:fillRect/>
          </a:stretch>
        </p:blipFill>
        <p:spPr>
          <a:xfrm>
            <a:off x="4380230" y="3183770"/>
            <a:ext cx="3772220" cy="56262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492837" y="2177316"/>
            <a:ext cx="3318933" cy="748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阶段一：头车广播信息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头</a:t>
            </a:r>
            <a:r>
              <a:rPr lang="zh-CN" altLang="en-US" dirty="0" smtClean="0"/>
              <a:t>车状态信息（位置、速度）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子信道分配结果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8541" y="3816817"/>
            <a:ext cx="369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阶段二：</a:t>
            </a:r>
            <a:r>
              <a:rPr lang="zh-CN" altLang="en-US" sz="1200" dirty="0"/>
              <a:t>分配到资源的车将自己的状态信息传给后</a:t>
            </a:r>
            <a:r>
              <a:rPr lang="zh-CN" altLang="en-US" sz="1200" dirty="0" smtClean="0"/>
              <a:t>车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每</a:t>
            </a:r>
            <a:r>
              <a:rPr lang="zh-CN" altLang="en-US" sz="1200" dirty="0"/>
              <a:t>辆</a:t>
            </a:r>
            <a:r>
              <a:rPr lang="zh-CN" altLang="en-US" sz="1200" dirty="0" smtClean="0"/>
              <a:t>车根据</a:t>
            </a:r>
            <a:r>
              <a:rPr lang="zh-CN" altLang="en-US" sz="1200" dirty="0"/>
              <a:t>前车和头车</a:t>
            </a:r>
            <a:r>
              <a:rPr lang="zh-CN" altLang="en-US" sz="1200" dirty="0" smtClean="0"/>
              <a:t>发送状态信息</a:t>
            </a:r>
            <a:r>
              <a:rPr lang="zh-CN" altLang="en-US" sz="1200" dirty="0"/>
              <a:t>计算控制输入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保持车队安全稳定驾驶</a:t>
            </a:r>
            <a:r>
              <a:rPr lang="zh-CN" altLang="en-US" sz="1200" dirty="0" smtClean="0"/>
              <a:t>。然后，每辆车把状态信息传给头车，头车</a:t>
            </a:r>
            <a:r>
              <a:rPr lang="zh-CN" altLang="en-US" sz="1200" dirty="0"/>
              <a:t>根据</a:t>
            </a:r>
            <a:r>
              <a:rPr lang="zh-CN" altLang="en-US" sz="1200" dirty="0" smtClean="0"/>
              <a:t>状态误差做资源分配决策。</a:t>
            </a:r>
            <a:endParaRPr lang="zh-CN" altLang="en-US" sz="1200" dirty="0"/>
          </a:p>
        </p:txBody>
      </p:sp>
      <p:sp>
        <p:nvSpPr>
          <p:cNvPr id="4" name="文本框 3"/>
          <p:cNvSpPr txBox="1"/>
          <p:nvPr/>
        </p:nvSpPr>
        <p:spPr>
          <a:xfrm>
            <a:off x="1228201" y="1167989"/>
            <a:ext cx="2843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      1     2                    M-1  M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480" y="772159"/>
            <a:ext cx="265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控制系统设计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53" y="1233824"/>
            <a:ext cx="319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分布式模型预测控制（</a:t>
            </a:r>
            <a:r>
              <a:rPr lang="en-US" altLang="zh-CN" dirty="0"/>
              <a:t>DMPC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4480" y="4543336"/>
            <a:ext cx="8473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Y. Zheng, S. E. Li, K. Li, F. </a:t>
            </a:r>
            <a:r>
              <a:rPr lang="en-US" altLang="zh-CN" sz="1100" dirty="0" err="1"/>
              <a:t>Borrelli</a:t>
            </a:r>
            <a:r>
              <a:rPr lang="en-US" altLang="zh-CN" sz="1100" dirty="0"/>
              <a:t> and J. K. Hedrick, "Distributed Model Predictive Control for Heterogeneous Vehicle Platoons Under Unidirectional Topologies," in </a:t>
            </a:r>
            <a:r>
              <a:rPr lang="en-US" altLang="zh-CN" sz="1100" i="1" dirty="0"/>
              <a:t>IEEE Transactions on Control Systems Technology</a:t>
            </a:r>
            <a:r>
              <a:rPr lang="en-US" altLang="zh-CN" sz="1100" dirty="0"/>
              <a:t>, vol. 25, no. 3, pp. 899-910, May 2017,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10.1109/TCST.2016.2594588.</a:t>
            </a:r>
            <a:endParaRPr lang="zh-CN" altLang="en-US" sz="1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46" y="1002991"/>
            <a:ext cx="5451454" cy="31891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87292" y="1030622"/>
            <a:ext cx="1632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预测窗口：</a:t>
            </a:r>
            <a:r>
              <a:rPr lang="en-US" altLang="zh-CN" sz="1100" dirty="0" smtClean="0"/>
              <a:t>N</a:t>
            </a:r>
            <a:r>
              <a:rPr lang="zh-CN" altLang="en-US" sz="1100" dirty="0" smtClean="0"/>
              <a:t>帧</a:t>
            </a:r>
            <a:endParaRPr lang="zh-CN" altLang="en-US" sz="1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02519" y="1734882"/>
            <a:ext cx="77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控制输入</a:t>
            </a:r>
            <a:endParaRPr lang="zh-CN" altLang="en-US" sz="1100" dirty="0"/>
          </a:p>
        </p:txBody>
      </p:sp>
      <p:sp>
        <p:nvSpPr>
          <p:cNvPr id="9" name="文本框 8"/>
          <p:cNvSpPr txBox="1"/>
          <p:nvPr/>
        </p:nvSpPr>
        <p:spPr>
          <a:xfrm>
            <a:off x="4058305" y="2041278"/>
            <a:ext cx="561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状态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15399" y="1865687"/>
            <a:ext cx="69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</a:t>
            </a:r>
            <a:r>
              <a:rPr lang="en-US" altLang="zh-CN" sz="1100" dirty="0" smtClean="0"/>
              <a:t>-T</a:t>
            </a:r>
            <a:r>
              <a:rPr lang="zh-CN" altLang="en-US" sz="1100" dirty="0" smtClean="0"/>
              <a:t>时刻</a:t>
            </a:r>
            <a:endParaRPr lang="zh-CN" altLang="en-US" sz="1100" dirty="0"/>
          </a:p>
        </p:txBody>
      </p:sp>
      <p:sp>
        <p:nvSpPr>
          <p:cNvPr id="5" name="文本框 4"/>
          <p:cNvSpPr txBox="1"/>
          <p:nvPr/>
        </p:nvSpPr>
        <p:spPr>
          <a:xfrm>
            <a:off x="6671733" y="2382128"/>
            <a:ext cx="162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下一帧的假定状态是上一帧的预测状态</a:t>
            </a:r>
            <a:endParaRPr lang="zh-CN" altLang="en-US" sz="11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21200" y="3207532"/>
            <a:ext cx="771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控制输入</a:t>
            </a:r>
            <a:endParaRPr lang="zh-CN" altLang="en-US" sz="11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60054" y="3469142"/>
            <a:ext cx="561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状态</a:t>
            </a:r>
            <a:endParaRPr lang="zh-CN" altLang="en-US" sz="11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824624" y="3338337"/>
            <a:ext cx="696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t</a:t>
            </a:r>
            <a:r>
              <a:rPr lang="zh-CN" altLang="en-US" sz="1100" dirty="0" smtClean="0"/>
              <a:t>时刻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5344160" y="3881120"/>
            <a:ext cx="596053" cy="230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88480" y="3881120"/>
            <a:ext cx="724747" cy="230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41852" y="3849803"/>
            <a:ext cx="69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当前帧</a:t>
            </a:r>
            <a:endParaRPr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88480" y="3865461"/>
            <a:ext cx="690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预测帧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480" y="772159"/>
            <a:ext cx="265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控制系统设计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53" y="1233824"/>
            <a:ext cx="319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离散时间车辆动态性模型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22300" y="1847850"/>
                <a:ext cx="3283271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panose="02040503050406030204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charset="0"/>
                        </a:rPr>
                        <m:t>+0.5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847850"/>
                <a:ext cx="3283271" cy="220253"/>
              </a:xfrm>
              <a:prstGeom prst="rect">
                <a:avLst/>
              </a:prstGeom>
              <a:blipFill rotWithShape="1">
                <a:blip r:embed="rId2"/>
                <a:stretch>
                  <a:fillRect r="-1673" b="-3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8364" y="2466117"/>
                <a:ext cx="2205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panose="02040503050406030204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64" y="2466117"/>
                <a:ext cx="2205989" cy="215444"/>
              </a:xfrm>
              <a:prstGeom prst="rect">
                <a:avLst/>
              </a:prstGeom>
              <a:blipFill rotWithShape="1">
                <a:blip r:embed="rId3"/>
                <a:stretch>
                  <a:fillRect l="-29" t="-191" r="-2763" b="-3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75305" y="3113629"/>
                <a:ext cx="1832105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05" y="3113629"/>
                <a:ext cx="1832105" cy="219484"/>
              </a:xfrm>
              <a:prstGeom prst="rect">
                <a:avLst/>
              </a:prstGeom>
              <a:blipFill rotWithShape="1">
                <a:blip r:embed="rId4"/>
                <a:stretch>
                  <a:fillRect l="-14" t="-102" r="-3653" b="-32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22300" y="4057650"/>
                <a:ext cx="4631909" cy="828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panose="02040503050406030204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charset="0"/>
                                      </a:rP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057650"/>
                <a:ext cx="4631909" cy="828688"/>
              </a:xfrm>
              <a:prstGeom prst="rect">
                <a:avLst/>
              </a:prstGeom>
              <a:blipFill rotWithShape="1">
                <a:blip r:embed="rId5"/>
                <a:stretch>
                  <a:fillRect r="-1380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2152810" y="3425456"/>
            <a:ext cx="222250" cy="679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480" y="772159"/>
            <a:ext cx="265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控制系统设计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53" y="1233824"/>
            <a:ext cx="319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目标函数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351" y="1526697"/>
                <a:ext cx="5198283" cy="82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</a:rPr>
                                            <m:t>,0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1" y="1526697"/>
                <a:ext cx="5198283" cy="825482"/>
              </a:xfrm>
              <a:prstGeom prst="rect">
                <a:avLst/>
              </a:prstGeom>
              <a:blipFill rotWithShape="1">
                <a:blip r:embed="rId2"/>
                <a:stretch>
                  <a:fillRect l="-5" t="-19" r="-1824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18204" y="2232311"/>
                <a:ext cx="3028393" cy="82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4" y="2232311"/>
                <a:ext cx="3028393" cy="825482"/>
              </a:xfrm>
              <a:prstGeom prst="rect">
                <a:avLst/>
              </a:prstGeom>
              <a:blipFill rotWithShape="1">
                <a:blip r:embed="rId3"/>
                <a:stretch>
                  <a:fillRect l="-1" t="-35" r="-295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6351" y="2985051"/>
                <a:ext cx="4008405" cy="82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||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51" y="2985051"/>
                <a:ext cx="4008405" cy="825482"/>
              </a:xfrm>
              <a:prstGeom prst="rect">
                <a:avLst/>
              </a:prstGeom>
              <a:blipFill rotWithShape="1">
                <a:blip r:embed="rId4"/>
                <a:stretch>
                  <a:fillRect l="-6" t="-67" r="-2806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11007" y="3748503"/>
                <a:ext cx="5080686" cy="82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07" y="3748503"/>
                <a:ext cx="5080686" cy="825482"/>
              </a:xfrm>
              <a:prstGeom prst="rect">
                <a:avLst/>
              </a:prstGeom>
              <a:blipFill rotWithShape="1">
                <a:blip r:embed="rId5"/>
                <a:stretch>
                  <a:fillRect l="-9" t="-12" r="-174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92853" y="4705791"/>
            <a:ext cx="786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C. Hong </a:t>
            </a:r>
            <a:r>
              <a:rPr lang="en-US" altLang="zh-CN" sz="1100" i="1" dirty="0"/>
              <a:t>et al</a:t>
            </a:r>
            <a:r>
              <a:rPr lang="en-US" altLang="zh-CN" sz="1100" dirty="0"/>
              <a:t>., "A Joint Design of Platoon Communication and Control Based on LTE-V2V," in </a:t>
            </a:r>
            <a:r>
              <a:rPr lang="en-US" altLang="zh-CN" sz="1100" i="1" dirty="0"/>
              <a:t>IEEE Transactions on Vehicular Technology</a:t>
            </a:r>
            <a:r>
              <a:rPr lang="en-US" altLang="zh-CN" sz="1100" dirty="0"/>
              <a:t>, vol. 69, no. 12, pp. 15893-15907, Dec. 2020,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10.1109/TVT.2020.3037239.</a:t>
            </a:r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822950" y="1835150"/>
            <a:ext cx="577850" cy="63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70650" y="1710695"/>
            <a:ext cx="1943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后车尽可能理想地跟随前车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741751" y="2568523"/>
            <a:ext cx="468299" cy="9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0050" y="2447295"/>
            <a:ext cx="51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为了保证驾驶的舒适，控制其更倾向于保持恒定的速度，即加速度应接近</a:t>
            </a:r>
            <a:r>
              <a:rPr lang="en-US" altLang="zh-CN" sz="1100" dirty="0" smtClean="0">
                <a:solidFill>
                  <a:schemeClr val="accent2"/>
                </a:solidFill>
              </a:rPr>
              <a:t>0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584925" y="3336256"/>
            <a:ext cx="468299" cy="9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23393" y="3205451"/>
            <a:ext cx="342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预测的状态应与假定的状态接近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21222" y="3973184"/>
            <a:ext cx="25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后车尽可能跟随头车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722308" y="4094412"/>
            <a:ext cx="468299" cy="957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480" y="772159"/>
            <a:ext cx="2655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控制系统设计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2853" y="1233824"/>
            <a:ext cx="319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控制器优化问题建模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92853" y="4705791"/>
            <a:ext cx="786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C. Hong </a:t>
            </a:r>
            <a:r>
              <a:rPr lang="en-US" altLang="zh-CN" sz="1100" i="1" dirty="0"/>
              <a:t>et al</a:t>
            </a:r>
            <a:r>
              <a:rPr lang="en-US" altLang="zh-CN" sz="1100" dirty="0"/>
              <a:t>., "A Joint Design of Platoon Communication and Control Based on LTE-V2V," in </a:t>
            </a:r>
            <a:r>
              <a:rPr lang="en-US" altLang="zh-CN" sz="1100" i="1" dirty="0"/>
              <a:t>IEEE Transactions on Vehicular Technology</a:t>
            </a:r>
            <a:r>
              <a:rPr lang="en-US" altLang="zh-CN" sz="1100" dirty="0"/>
              <a:t>, vol. 69, no. 12, pp. 15893-15907, Dec. 2020,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10.1109/TVT.2020.3037239.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94835" y="1555287"/>
                <a:ext cx="2734018" cy="346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…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</m:lim>
                          </m:limLow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5" y="1555287"/>
                <a:ext cx="2734018" cy="346762"/>
              </a:xfrm>
              <a:prstGeom prst="rect">
                <a:avLst/>
              </a:prstGeom>
              <a:blipFill rotWithShape="1">
                <a:blip r:embed="rId2"/>
                <a:stretch>
                  <a:fillRect l="-5" t="-50" r="-5347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94835" y="2027653"/>
                <a:ext cx="2629245" cy="22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charset="0"/>
                        </a:rPr>
                        <m:t>.</m:t>
                      </m:r>
                      <m:r>
                        <a:rPr lang="en-US" altLang="zh-CN">
                          <a:latin typeface="Cambria Math" panose="02040503050406030204" charset="0"/>
                        </a:rPr>
                        <m:t> 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5" y="2027653"/>
                <a:ext cx="2629245" cy="227626"/>
              </a:xfrm>
              <a:prstGeom prst="rect">
                <a:avLst/>
              </a:prstGeom>
              <a:blipFill rotWithShape="1">
                <a:blip r:embed="rId3"/>
                <a:stretch>
                  <a:fillRect l="-6" t="-43" r="-2445" b="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52115" y="2362364"/>
                <a:ext cx="2762103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15" y="2362364"/>
                <a:ext cx="2762103" cy="243143"/>
              </a:xfrm>
              <a:prstGeom prst="rect">
                <a:avLst/>
              </a:prstGeom>
              <a:blipFill rotWithShape="1">
                <a:blip r:embed="rId4"/>
                <a:stretch>
                  <a:fillRect l="-9" t="-67" r="-2594" b="-20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2115" y="2722812"/>
                <a:ext cx="1443216" cy="22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</a:rPr>
                        <m:t>0≤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15" y="2722812"/>
                <a:ext cx="1443216" cy="227626"/>
              </a:xfrm>
              <a:prstGeom prst="rect">
                <a:avLst/>
              </a:prstGeom>
              <a:blipFill rotWithShape="1">
                <a:blip r:embed="rId5"/>
                <a:stretch>
                  <a:fillRect l="-17" t="-249" r="-452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36738" y="3065822"/>
                <a:ext cx="3332835" cy="55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𝜀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≤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𝑎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𝑘</m:t>
                                        </m:r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𝜀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≤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𝑎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38" y="3065822"/>
                <a:ext cx="3332835" cy="559577"/>
              </a:xfrm>
              <a:prstGeom prst="rect">
                <a:avLst/>
              </a:prstGeom>
              <a:blipFill rotWithShape="1">
                <a:blip r:embed="rId6"/>
                <a:stretch>
                  <a:fillRect l="-3" t="-8" r="-149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52115" y="3740783"/>
                <a:ext cx="1838773" cy="227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15" y="3740783"/>
                <a:ext cx="1838773" cy="227626"/>
              </a:xfrm>
              <a:prstGeom prst="rect">
                <a:avLst/>
              </a:prstGeom>
              <a:blipFill rotWithShape="1">
                <a:blip r:embed="rId7"/>
                <a:stretch>
                  <a:fillRect l="-14" t="-278" r="-3864" b="-2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36738" y="4083793"/>
                <a:ext cx="3085465" cy="29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𝑎</m:t>
                          </m:r>
                        </m:sup>
                      </m:sSubSup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38" y="4083793"/>
                <a:ext cx="3085465" cy="293370"/>
              </a:xfrm>
              <a:prstGeom prst="rect">
                <a:avLst/>
              </a:prstGeom>
              <a:blipFill rotWithShape="1">
                <a:blip r:embed="rId8"/>
                <a:stretch>
                  <a:fillRect l="-4" t="-37" r="-285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3925901" y="2352787"/>
            <a:ext cx="398426" cy="649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94200" y="223196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车辆动态性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366011" y="3209753"/>
            <a:ext cx="434589" cy="30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68850" y="3082436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速度约束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121567" y="3849807"/>
            <a:ext cx="1558383" cy="551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79950" y="3719002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accent2"/>
                </a:solidFill>
              </a:rPr>
              <a:t>加速度约束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176905" y="4221969"/>
            <a:ext cx="434589" cy="30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533900" y="4091164"/>
            <a:ext cx="401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2"/>
                </a:solidFill>
              </a:rPr>
              <a:t>收敛</a:t>
            </a:r>
            <a:r>
              <a:rPr lang="zh-CN" altLang="en-US" sz="1100" dirty="0" smtClean="0">
                <a:solidFill>
                  <a:schemeClr val="accent2"/>
                </a:solidFill>
              </a:rPr>
              <a:t>约束：预测窗口末端，车</a:t>
            </a:r>
            <a:r>
              <a:rPr lang="en-US" altLang="zh-CN" sz="1100" dirty="0" smtClean="0">
                <a:solidFill>
                  <a:schemeClr val="accent2"/>
                </a:solidFill>
              </a:rPr>
              <a:t>m</a:t>
            </a:r>
            <a:r>
              <a:rPr lang="zh-CN" altLang="en-US" sz="1100" dirty="0" smtClean="0">
                <a:solidFill>
                  <a:schemeClr val="accent2"/>
                </a:solidFill>
              </a:rPr>
              <a:t>的状态与前车状态相同</a:t>
            </a:r>
            <a:endParaRPr lang="zh-CN" altLang="en-US" sz="1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480" y="772159"/>
            <a:ext cx="3862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通信模型及资源分配机制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1355725"/>
            <a:ext cx="4327525" cy="34801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3" y="841895"/>
            <a:ext cx="2973632" cy="2792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799013" y="3759200"/>
                <a:ext cx="1042465" cy="82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13" y="3759200"/>
                <a:ext cx="1042465" cy="821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99013" y="4479118"/>
                <a:ext cx="4089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1200" kern="100"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∈{1,2…</m:t>
                    </m:r>
                    <m:r>
                      <m:rPr>
                        <m:sty m:val="p"/>
                      </m:rPr>
                      <a:rPr lang="en-US" altLang="zh-CN" sz="1200" kern="100"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1200" kern="100"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12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表示第</a:t>
                </a:r>
                <a:r>
                  <a:rPr lang="en-US" altLang="zh-CN" sz="12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2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个要分配子信道的车，</a:t>
                </a:r>
                <a:r>
                  <a:rPr lang="en-US" altLang="zh-CN" sz="1200" kern="100" dirty="0" err="1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a%B</a:t>
                </a:r>
                <a:r>
                  <a:rPr lang="zh-CN" altLang="zh-CN" sz="1200" kern="100" dirty="0"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为分配的子信道的索引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13" y="4479118"/>
                <a:ext cx="40894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" t="-100" r="8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0,&quot;width&quot;:370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3f35a3-46c5-489b-94e4-3db92c0fcdc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1333</Words>
  <Application>Microsoft Office PowerPoint</Application>
  <PresentationFormat>全屏显示(16:9)</PresentationFormat>
  <Paragraphs>173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Cambria Math</vt:lpstr>
      <vt:lpstr>Segoe UI Semilight</vt:lpstr>
      <vt:lpstr>Times New Roman</vt:lpstr>
      <vt:lpstr>Wingdings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张 秋</vt:lpstr>
      <vt:lpstr>张 秋</vt:lpstr>
      <vt:lpstr>张 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达越</cp:lastModifiedBy>
  <cp:revision>210</cp:revision>
  <dcterms:created xsi:type="dcterms:W3CDTF">2016-05-20T12:59:00Z</dcterms:created>
  <dcterms:modified xsi:type="dcterms:W3CDTF">2021-12-26T09:45:05Z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36F9FA7CAE4C472199EF4308FBD0A1DD</vt:lpwstr>
  </property>
</Properties>
</file>