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59" r:id="rId3"/>
    <p:sldId id="300" r:id="rId5"/>
    <p:sldId id="365" r:id="rId6"/>
    <p:sldId id="405" r:id="rId7"/>
    <p:sldId id="406" r:id="rId8"/>
    <p:sldId id="407" r:id="rId9"/>
    <p:sldId id="372" r:id="rId10"/>
    <p:sldId id="408" r:id="rId11"/>
    <p:sldId id="409" r:id="rId12"/>
    <p:sldId id="410" r:id="rId13"/>
    <p:sldId id="411" r:id="rId14"/>
    <p:sldId id="412" r:id="rId15"/>
    <p:sldId id="389" r:id="rId16"/>
    <p:sldId id="416" r:id="rId17"/>
    <p:sldId id="417" r:id="rId18"/>
    <p:sldId id="420" r:id="rId19"/>
    <p:sldId id="415" r:id="rId20"/>
    <p:sldId id="427" r:id="rId21"/>
    <p:sldId id="423" r:id="rId22"/>
    <p:sldId id="424" r:id="rId23"/>
    <p:sldId id="426" r:id="rId24"/>
    <p:sldId id="428" r:id="rId25"/>
    <p:sldId id="288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4180"/>
    <a:srgbClr val="5B9BD5"/>
    <a:srgbClr val="1B4367"/>
    <a:srgbClr val="014180"/>
    <a:srgbClr val="4287C6"/>
    <a:srgbClr val="2980B4"/>
    <a:srgbClr val="1D4865"/>
    <a:srgbClr val="1D4971"/>
    <a:srgbClr val="51B3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102"/>
      </p:cViewPr>
      <p:guideLst>
        <p:guide orient="horz" pos="1706"/>
        <p:guide pos="2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wmf"/><Relationship Id="rId19" Type="http://schemas.openxmlformats.org/officeDocument/2006/relationships/vmlDrawing" Target="../drawings/vmlDrawing10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8.wmf"/><Relationship Id="rId16" Type="http://schemas.openxmlformats.org/officeDocument/2006/relationships/oleObject" Target="../embeddings/oleObject48.bin"/><Relationship Id="rId15" Type="http://schemas.openxmlformats.org/officeDocument/2006/relationships/oleObject" Target="../embeddings/oleObject47.bin"/><Relationship Id="rId14" Type="http://schemas.openxmlformats.org/officeDocument/2006/relationships/oleObject" Target="../embeddings/oleObject46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45.bin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93140" y="1865630"/>
            <a:ext cx="7411085" cy="6711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eaLnBrk="0" hangingPunct="0">
              <a:lnSpc>
                <a:spcPct val="140000"/>
              </a:lnSpc>
            </a:pPr>
            <a:r>
              <a:rPr lang="en-US" altLang="zh-CN" sz="2800" dirty="0">
                <a:solidFill>
                  <a:srgbClr val="1B4367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基于NOMA的车联网资源分配与功率控制问题</a:t>
            </a:r>
            <a:endParaRPr lang="en-US" altLang="zh-CN" sz="2800" dirty="0">
              <a:solidFill>
                <a:srgbClr val="1B4367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22110" y="4130675"/>
            <a:ext cx="1774825" cy="39772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lvl="0" eaLnBrk="0" hangingPunct="0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汇报人： 张雨洁    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6410" y="117475"/>
            <a:ext cx="2978150" cy="946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987165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293870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600575"/>
            <a:ext cx="374015" cy="14351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4907280"/>
            <a:ext cx="374015" cy="160020"/>
          </a:xfrm>
          <a:prstGeom prst="rect">
            <a:avLst/>
          </a:prstGeom>
          <a:solidFill>
            <a:srgbClr val="1B4367"/>
          </a:solidFill>
          <a:ln>
            <a:solidFill>
              <a:srgbClr val="1B4367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865505"/>
            <a:ext cx="2061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eMBB</a:t>
            </a:r>
            <a:r>
              <a:rPr lang="zh-CN" altLang="en-US"/>
              <a:t>资源分配问题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1535" y="1268730"/>
            <a:ext cx="6937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子问题P</a:t>
            </a:r>
            <a:r>
              <a:rPr lang="en-US"/>
              <a:t>5</a:t>
            </a:r>
            <a:r>
              <a:t>可以通过二级分解进一步拆分为功率分配和</a:t>
            </a:r>
            <a:r>
              <a:rPr lang="zh-CN"/>
              <a:t>资源块</a:t>
            </a:r>
            <a:r>
              <a:t>分配问题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4875" y="1671955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功率分配</a:t>
            </a:r>
          </a:p>
        </p:txBody>
      </p:sp>
      <p:graphicFrame>
        <p:nvGraphicFramePr>
          <p:cNvPr id="6" name="对象 -2147482615"/>
          <p:cNvGraphicFramePr>
            <a:graphicFrameLocks noChangeAspect="1"/>
          </p:cNvGraphicFramePr>
          <p:nvPr/>
        </p:nvGraphicFramePr>
        <p:xfrm>
          <a:off x="1448435" y="2075180"/>
          <a:ext cx="2317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82800" imgH="533400" progId="Equation.DSMT4">
                  <p:embed/>
                </p:oleObj>
              </mc:Choice>
              <mc:Fallback>
                <p:oleObj name="" r:id="rId1" imgW="2082800" imgH="533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8435" y="2075180"/>
                        <a:ext cx="231775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164965" y="1671955"/>
            <a:ext cx="219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）资源块</a:t>
            </a:r>
            <a:r>
              <a:t>分配</a:t>
            </a:r>
          </a:p>
        </p:txBody>
      </p:sp>
      <p:graphicFrame>
        <p:nvGraphicFramePr>
          <p:cNvPr id="9" name="对象 -2147482614"/>
          <p:cNvGraphicFramePr>
            <a:graphicFrameLocks noChangeAspect="1"/>
          </p:cNvGraphicFramePr>
          <p:nvPr/>
        </p:nvGraphicFramePr>
        <p:xfrm>
          <a:off x="1676400" y="3221990"/>
          <a:ext cx="198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981200" imgH="469900" progId="Equation.DSMT4">
                  <p:embed/>
                </p:oleObj>
              </mc:Choice>
              <mc:Fallback>
                <p:oleObj name="" r:id="rId3" imgW="1981200" imgH="4699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221990"/>
                        <a:ext cx="1981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12"/>
          <p:cNvGraphicFramePr>
            <a:graphicFrameLocks noChangeAspect="1"/>
          </p:cNvGraphicFramePr>
          <p:nvPr/>
        </p:nvGraphicFramePr>
        <p:xfrm>
          <a:off x="1953260" y="4244975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308100" imgH="508000" progId="Equation.DSMT4">
                  <p:embed/>
                </p:oleObj>
              </mc:Choice>
              <mc:Fallback>
                <p:oleObj name="" r:id="rId5" imgW="1308100" imgH="5080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260" y="4244975"/>
                        <a:ext cx="1308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29360" y="2765425"/>
            <a:ext cx="1786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根据</a:t>
            </a:r>
            <a:r>
              <a:rPr lang="en-US" altLang="zh-CN" sz="1200"/>
              <a:t>KKT</a:t>
            </a:r>
            <a:r>
              <a:rPr lang="zh-CN" altLang="en-US" sz="1200"/>
              <a:t>条件有：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1229360" y="3841750"/>
            <a:ext cx="1786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最优功率分配：</a:t>
            </a:r>
            <a:endParaRPr lang="zh-CN" altLang="en-US" sz="1200"/>
          </a:p>
        </p:txBody>
      </p:sp>
      <p:graphicFrame>
        <p:nvGraphicFramePr>
          <p:cNvPr id="15" name="对象 -2147482610"/>
          <p:cNvGraphicFramePr>
            <a:graphicFrameLocks noChangeAspect="1"/>
          </p:cNvGraphicFramePr>
          <p:nvPr/>
        </p:nvGraphicFramePr>
        <p:xfrm>
          <a:off x="4468178" y="2025015"/>
          <a:ext cx="452374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4305300" imgH="1041400" progId="Equation.DSMT4">
                  <p:embed/>
                </p:oleObj>
              </mc:Choice>
              <mc:Fallback>
                <p:oleObj name="" r:id="rId7" imgW="4305300" imgH="10414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8178" y="2025015"/>
                        <a:ext cx="4523740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-2147482609"/>
          <p:cNvGraphicFramePr>
            <a:graphicFrameLocks noChangeAspect="1"/>
          </p:cNvGraphicFramePr>
          <p:nvPr/>
        </p:nvGraphicFramePr>
        <p:xfrm>
          <a:off x="5051425" y="3518535"/>
          <a:ext cx="181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816100" imgH="241300" progId="Equation.KSEE3">
                  <p:embed/>
                </p:oleObj>
              </mc:Choice>
              <mc:Fallback>
                <p:oleObj name="" r:id="rId9" imgW="1816100" imgH="2413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1425" y="3518535"/>
                        <a:ext cx="1816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4370705" y="3165475"/>
            <a:ext cx="3178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资源块</a:t>
            </a:r>
            <a:r>
              <a:rPr lang="en-US" altLang="zh-CN" sz="1200"/>
              <a:t>b</a:t>
            </a:r>
            <a:r>
              <a:rPr lang="zh-CN" altLang="en-US" sz="1200"/>
              <a:t>分配给用户</a:t>
            </a:r>
            <a:r>
              <a:rPr lang="en-US" altLang="zh-CN" sz="1200"/>
              <a:t>k</a:t>
            </a:r>
            <a:r>
              <a:rPr lang="zh-CN" altLang="en-US" sz="1200"/>
              <a:t>可获得的收益为：</a:t>
            </a:r>
            <a:endParaRPr lang="zh-CN" altLang="en-US" sz="1200"/>
          </a:p>
        </p:txBody>
      </p:sp>
      <p:graphicFrame>
        <p:nvGraphicFramePr>
          <p:cNvPr id="20" name="对象 -2147482608"/>
          <p:cNvGraphicFramePr>
            <a:graphicFrameLocks noChangeAspect="1"/>
          </p:cNvGraphicFramePr>
          <p:nvPr/>
        </p:nvGraphicFramePr>
        <p:xfrm>
          <a:off x="5051425" y="4196715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2057400" imgH="482600" progId="Equation.KSEE3">
                  <p:embed/>
                </p:oleObj>
              </mc:Choice>
              <mc:Fallback>
                <p:oleObj name="" r:id="rId11" imgW="2057400" imgH="4826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1425" y="4196715"/>
                        <a:ext cx="2057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370705" y="3841750"/>
            <a:ext cx="3178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将资源块</a:t>
            </a:r>
            <a:r>
              <a:rPr lang="en-US" altLang="zh-CN" sz="1200"/>
              <a:t>b</a:t>
            </a:r>
            <a:r>
              <a:rPr lang="zh-CN" altLang="en-US" sz="1200"/>
              <a:t>分配给收益最大的</a:t>
            </a:r>
            <a:r>
              <a:rPr lang="zh-CN" altLang="en-US" sz="1200"/>
              <a:t>用户：</a:t>
            </a:r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9250" y="865505"/>
            <a:ext cx="2061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eMBB</a:t>
            </a:r>
            <a:r>
              <a:rPr lang="zh-CN" altLang="en-US"/>
              <a:t>资源分配问题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4630"/>
          <a:stretch>
            <a:fillRect/>
          </a:stretch>
        </p:blipFill>
        <p:spPr>
          <a:xfrm>
            <a:off x="842010" y="1172210"/>
            <a:ext cx="4617085" cy="3660140"/>
          </a:xfrm>
          <a:prstGeom prst="rect">
            <a:avLst/>
          </a:prstGeom>
        </p:spPr>
      </p:pic>
      <p:graphicFrame>
        <p:nvGraphicFramePr>
          <p:cNvPr id="4" name="对象 -2147482607"/>
          <p:cNvGraphicFramePr>
            <a:graphicFrameLocks noChangeAspect="1"/>
          </p:cNvGraphicFramePr>
          <p:nvPr/>
        </p:nvGraphicFramePr>
        <p:xfrm>
          <a:off x="5899150" y="2917190"/>
          <a:ext cx="2771140" cy="116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90800" imgH="1091565" progId="Equation.DSMT4">
                  <p:embed/>
                </p:oleObj>
              </mc:Choice>
              <mc:Fallback>
                <p:oleObj name="" r:id="rId2" imgW="2590800" imgH="10915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99150" y="2917190"/>
                        <a:ext cx="2771140" cy="1167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85485" y="2459990"/>
            <a:ext cx="1301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对偶变量</a:t>
            </a:r>
            <a:r>
              <a:rPr lang="zh-CN" altLang="en-US"/>
              <a:t>更新：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8475" y="95059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URLLC</a:t>
            </a:r>
            <a:r>
              <a:rPr lang="zh-CN" altLang="en-US"/>
              <a:t>资源分配问题</a:t>
            </a:r>
            <a:r>
              <a:rPr lang="en-US" altLang="zh-CN"/>
              <a:t>(mini-slot)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3" name="对象 -2147482591"/>
          <p:cNvGraphicFramePr>
            <a:graphicFrameLocks noChangeAspect="1"/>
          </p:cNvGraphicFramePr>
          <p:nvPr/>
        </p:nvGraphicFramePr>
        <p:xfrm>
          <a:off x="583565" y="1402715"/>
          <a:ext cx="4136390" cy="20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924300" imgH="2032000" progId="Equation.DSMT4">
                  <p:embed/>
                </p:oleObj>
              </mc:Choice>
              <mc:Fallback>
                <p:oleObj name="" r:id="rId1" imgW="3924300" imgH="2032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565" y="1402715"/>
                        <a:ext cx="4136390" cy="2096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86960" y="1725930"/>
            <a:ext cx="3949065" cy="1598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在eMBB资源分配阶段结束后，系统中分配给eMBB切片用户的资源块以及每个资源块上的功率也随之确定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提出两种调度策略进行</a:t>
            </a:r>
            <a:r>
              <a:rPr lang="en-US" altLang="zh-CN"/>
              <a:t>URLLC</a:t>
            </a:r>
            <a:r>
              <a:rPr lang="zh-CN" altLang="en-US"/>
              <a:t>资源分配</a:t>
            </a: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公式化</a:t>
            </a:r>
            <a:r>
              <a:rPr lang="zh-CN" altLang="en-US"/>
              <a:t>推导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6095" y="767715"/>
            <a:ext cx="6928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调度策略一：</a:t>
            </a:r>
            <a:r>
              <a:rPr lang="zh-CN" altLang="en-US" sz="1600">
                <a:sym typeface="+mn-ea"/>
              </a:rPr>
              <a:t>使</a:t>
            </a:r>
            <a:r>
              <a:rPr lang="en-US" altLang="zh-CN" sz="1600">
                <a:sym typeface="+mn-ea"/>
              </a:rPr>
              <a:t>URLLC</a:t>
            </a:r>
            <a:r>
              <a:rPr lang="zh-CN" altLang="en-US" sz="1600">
                <a:sym typeface="+mn-ea"/>
              </a:rPr>
              <a:t>用户尽可能少的与</a:t>
            </a:r>
            <a:r>
              <a:rPr lang="en-US" altLang="zh-CN" sz="1600">
                <a:sym typeface="+mn-ea"/>
              </a:rPr>
              <a:t>eMBB</a:t>
            </a:r>
            <a:r>
              <a:rPr lang="zh-CN" altLang="en-US" sz="1600">
                <a:sym typeface="+mn-ea"/>
              </a:rPr>
              <a:t>用户复用资源块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2040" y="1276350"/>
            <a:ext cx="5181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2000" y="1570990"/>
            <a:ext cx="77635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200"/>
              <a:t>1）根据eMBB和URLLC切片用户在资源块上的信道增益，将资源块集合B分为两个子集B1和B2，其中在子集B1中的资源块上均为eMBB用户为强用户，URLLC用户为弱用户；子集B2反之。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762000" y="1200150"/>
            <a:ext cx="4807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对于任意在mini-slot m</a:t>
            </a:r>
            <a:r>
              <a:rPr lang="en-US" altLang="zh-CN" sz="1200"/>
              <a:t> </a:t>
            </a:r>
            <a:r>
              <a:rPr lang="zh-CN" altLang="en-US" sz="1200"/>
              <a:t>中产生数据包的URLLC切片用户n：</a:t>
            </a:r>
            <a:endParaRPr lang="zh-CN" altLang="en-US" sz="1200"/>
          </a:p>
        </p:txBody>
      </p:sp>
      <p:grpSp>
        <p:nvGrpSpPr>
          <p:cNvPr id="32" name="组合 31"/>
          <p:cNvGrpSpPr/>
          <p:nvPr/>
        </p:nvGrpSpPr>
        <p:grpSpPr>
          <a:xfrm>
            <a:off x="5455285" y="2237105"/>
            <a:ext cx="1508760" cy="472440"/>
            <a:chOff x="8591" y="3961"/>
            <a:chExt cx="2376" cy="744"/>
          </a:xfrm>
        </p:grpSpPr>
        <p:grpSp>
          <p:nvGrpSpPr>
            <p:cNvPr id="21" name="组合 20"/>
            <p:cNvGrpSpPr/>
            <p:nvPr/>
          </p:nvGrpSpPr>
          <p:grpSpPr>
            <a:xfrm>
              <a:off x="8591" y="3961"/>
              <a:ext cx="2376" cy="744"/>
              <a:chOff x="9119" y="3961"/>
              <a:chExt cx="2376" cy="7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119" y="3961"/>
                <a:ext cx="2376" cy="7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17" name="对象 -2147482590"/>
              <p:cNvGraphicFramePr>
                <a:graphicFrameLocks noChangeAspect="1"/>
              </p:cNvGraphicFramePr>
              <p:nvPr/>
            </p:nvGraphicFramePr>
            <p:xfrm>
              <a:off x="10064" y="4095"/>
              <a:ext cx="1109" cy="4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" name="" r:id="rId1" imgW="533400" imgH="228600" progId="Equation.KSEE3">
                      <p:embed/>
                    </p:oleObj>
                  </mc:Choice>
                  <mc:Fallback>
                    <p:oleObj name="" r:id="rId1" imgW="533400" imgH="228600" progId="Equation.KSEE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064" y="4095"/>
                            <a:ext cx="1109" cy="4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文本框 24"/>
            <p:cNvSpPr txBox="1"/>
            <p:nvPr/>
          </p:nvSpPr>
          <p:spPr>
            <a:xfrm>
              <a:off x="8699" y="4095"/>
              <a:ext cx="6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B2</a:t>
              </a:r>
              <a:r>
                <a:rPr lang="en-US" altLang="zh-CN"/>
                <a:t>: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7990" y="2237105"/>
            <a:ext cx="1508760" cy="472440"/>
            <a:chOff x="3987" y="3961"/>
            <a:chExt cx="2376" cy="744"/>
          </a:xfrm>
        </p:grpSpPr>
        <p:grpSp>
          <p:nvGrpSpPr>
            <p:cNvPr id="26" name="组合 25"/>
            <p:cNvGrpSpPr/>
            <p:nvPr/>
          </p:nvGrpSpPr>
          <p:grpSpPr>
            <a:xfrm>
              <a:off x="3987" y="3961"/>
              <a:ext cx="2376" cy="744"/>
              <a:chOff x="3132" y="4026"/>
              <a:chExt cx="2376" cy="74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132" y="4026"/>
                <a:ext cx="2376" cy="7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-2147482590"/>
              <p:cNvGraphicFramePr>
                <a:graphicFrameLocks noChangeAspect="1"/>
              </p:cNvGraphicFramePr>
              <p:nvPr/>
            </p:nvGraphicFramePr>
            <p:xfrm>
              <a:off x="3981" y="4160"/>
              <a:ext cx="1160" cy="4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3" imgW="533400" imgH="228600" progId="Equation.KSEE3">
                      <p:embed/>
                    </p:oleObj>
                  </mc:Choice>
                  <mc:Fallback>
                    <p:oleObj name="" r:id="rId3" imgW="533400" imgH="228600" progId="Equation.KSEE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81" y="4160"/>
                            <a:ext cx="1160" cy="4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文本框 29"/>
            <p:cNvSpPr txBox="1"/>
            <p:nvPr/>
          </p:nvSpPr>
          <p:spPr>
            <a:xfrm>
              <a:off x="3987" y="4088"/>
              <a:ext cx="6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B1</a:t>
              </a:r>
              <a:r>
                <a:rPr lang="en-US" altLang="zh-CN"/>
                <a:t>: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784985" y="2915285"/>
            <a:ext cx="1813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eMBB用户为强用户</a:t>
            </a:r>
            <a:endParaRPr lang="zh-CN" altLang="en-US" sz="120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02885" y="2915285"/>
            <a:ext cx="1813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URLLC</a:t>
            </a:r>
            <a:r>
              <a:rPr lang="zh-CN" altLang="en-US" sz="1200">
                <a:sym typeface="+mn-ea"/>
              </a:rPr>
              <a:t>用户为强用户</a:t>
            </a:r>
            <a:endParaRPr lang="zh-CN" altLang="en-US" sz="1200">
              <a:sym typeface="+mn-ea"/>
            </a:endParaRPr>
          </a:p>
        </p:txBody>
      </p:sp>
      <p:graphicFrame>
        <p:nvGraphicFramePr>
          <p:cNvPr id="35" name="对象 -2147482624"/>
          <p:cNvGraphicFramePr>
            <a:graphicFrameLocks noChangeAspect="1"/>
          </p:cNvGraphicFramePr>
          <p:nvPr/>
        </p:nvGraphicFramePr>
        <p:xfrm>
          <a:off x="1292225" y="3302000"/>
          <a:ext cx="232092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2120900" imgH="393700" progId="Equation.KSEE3">
                  <p:embed/>
                </p:oleObj>
              </mc:Choice>
              <mc:Fallback>
                <p:oleObj name="" r:id="rId5" imgW="21209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2225" y="3302000"/>
                        <a:ext cx="2320925" cy="431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624"/>
          <p:cNvGraphicFramePr>
            <a:graphicFrameLocks noChangeAspect="1"/>
          </p:cNvGraphicFramePr>
          <p:nvPr/>
        </p:nvGraphicFramePr>
        <p:xfrm>
          <a:off x="1194118" y="3842068"/>
          <a:ext cx="266954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2438400" imgH="431800" progId="Equation.KSEE3">
                  <p:embed/>
                </p:oleObj>
              </mc:Choice>
              <mc:Fallback>
                <p:oleObj name="" r:id="rId7" imgW="2438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4118" y="3842068"/>
                        <a:ext cx="2669540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624"/>
          <p:cNvGraphicFramePr>
            <a:graphicFrameLocks noChangeAspect="1"/>
          </p:cNvGraphicFramePr>
          <p:nvPr/>
        </p:nvGraphicFramePr>
        <p:xfrm>
          <a:off x="5184775" y="3884930"/>
          <a:ext cx="2336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2133600" imgH="393700" progId="Equation.KSEE3">
                  <p:embed/>
                </p:oleObj>
              </mc:Choice>
              <mc:Fallback>
                <p:oleObj name="" r:id="rId9" imgW="21336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4775" y="3884930"/>
                        <a:ext cx="2336165" cy="431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624"/>
          <p:cNvGraphicFramePr>
            <a:graphicFrameLocks noChangeAspect="1"/>
          </p:cNvGraphicFramePr>
          <p:nvPr/>
        </p:nvGraphicFramePr>
        <p:xfrm>
          <a:off x="5018088" y="3300096"/>
          <a:ext cx="266954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2438400" imgH="431800" progId="Equation.KSEE3">
                  <p:embed/>
                </p:oleObj>
              </mc:Choice>
              <mc:Fallback>
                <p:oleObj name="" r:id="rId11" imgW="2438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8088" y="3300096"/>
                        <a:ext cx="2669540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762000" y="4425315"/>
            <a:ext cx="776351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2</a:t>
            </a:r>
            <a:r>
              <a:rPr lang="zh-CN" altLang="en-US" sz="1200"/>
              <a:t>）利用FTPA算法得到所有资源块上eMBB与URLLC用户之间的</a:t>
            </a:r>
            <a:r>
              <a:rPr lang="zh-CN" altLang="en-US" sz="1200" b="1"/>
              <a:t>功率分配</a:t>
            </a:r>
            <a:r>
              <a:rPr lang="zh-CN" altLang="en-US" sz="1200"/>
              <a:t>结果（功率初分配）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506095" y="935355"/>
            <a:ext cx="3918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调度策略一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815340" y="1390015"/>
            <a:ext cx="776351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3</a:t>
            </a:r>
            <a:r>
              <a:rPr lang="zh-CN" altLang="en-US" sz="1200"/>
              <a:t>）利用功率分配结果计算</a:t>
            </a:r>
            <a:r>
              <a:rPr lang="en-US" altLang="zh-CN" sz="1200"/>
              <a:t>              </a:t>
            </a:r>
            <a:r>
              <a:rPr lang="zh-CN" altLang="en-US" sz="1200"/>
              <a:t>和</a:t>
            </a:r>
            <a:endParaRPr lang="zh-CN" altLang="en-US" sz="12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4630" y="1421130"/>
          <a:ext cx="48387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19100" imgH="241300" progId="Equation.KSEE3">
                  <p:embed/>
                </p:oleObj>
              </mc:Choice>
              <mc:Fallback>
                <p:oleObj name="" r:id="rId1" imgW="4191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4630" y="1421130"/>
                        <a:ext cx="48387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9330" y="1413510"/>
          <a:ext cx="48387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19100" imgH="241300" progId="Equation.KSEE3">
                  <p:embed/>
                </p:oleObj>
              </mc:Choice>
              <mc:Fallback>
                <p:oleObj name="" r:id="rId3" imgW="4191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9330" y="1413510"/>
                        <a:ext cx="48387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5340" y="1865630"/>
            <a:ext cx="77635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4</a:t>
            </a:r>
            <a:r>
              <a:rPr lang="zh-CN" altLang="en-US" sz="1200"/>
              <a:t>）判断集合</a:t>
            </a:r>
            <a:r>
              <a:rPr lang="en-US" altLang="zh-CN" sz="1200"/>
              <a:t>B1</a:t>
            </a:r>
            <a:r>
              <a:rPr lang="zh-CN" altLang="en-US" sz="1200"/>
              <a:t>中是否有满足</a:t>
            </a:r>
            <a:r>
              <a:rPr lang="en-US" altLang="zh-CN" sz="1200"/>
              <a:t>                        </a:t>
            </a:r>
            <a:r>
              <a:rPr lang="zh-CN" altLang="en-US" sz="1200"/>
              <a:t>的资源块，若存在，则将资源块</a:t>
            </a:r>
            <a:r>
              <a:rPr lang="en-US" altLang="zh-CN" sz="1200" b="1"/>
              <a:t>b*</a:t>
            </a:r>
            <a:r>
              <a:rPr lang="zh-CN" altLang="en-US" sz="1200"/>
              <a:t>分配给用户</a:t>
            </a:r>
            <a:r>
              <a:rPr lang="en-US" altLang="zh-CN" sz="1200"/>
              <a:t>n</a:t>
            </a:r>
            <a:r>
              <a:rPr lang="zh-CN" altLang="en-US" sz="1200"/>
              <a:t>，执行步骤</a:t>
            </a:r>
            <a:r>
              <a:rPr lang="en-US" altLang="zh-CN" sz="1200"/>
              <a:t>(7)</a:t>
            </a:r>
            <a:r>
              <a:rPr lang="zh-CN" altLang="en-US" sz="1200"/>
              <a:t>；否则执行步骤</a:t>
            </a:r>
            <a:r>
              <a:rPr lang="en-US" altLang="zh-CN" sz="1200"/>
              <a:t>(5)</a:t>
            </a:r>
            <a:endParaRPr lang="en-US" altLang="zh-CN" sz="1200"/>
          </a:p>
        </p:txBody>
      </p:sp>
      <p:graphicFrame>
        <p:nvGraphicFramePr>
          <p:cNvPr id="8" name="对象 -2147482606"/>
          <p:cNvGraphicFramePr>
            <a:graphicFrameLocks noChangeAspect="1"/>
          </p:cNvGraphicFramePr>
          <p:nvPr/>
        </p:nvGraphicFramePr>
        <p:xfrm>
          <a:off x="2892426" y="1831975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28700" imgH="393700" progId="Equation.KSEE3">
                  <p:embed/>
                </p:oleObj>
              </mc:Choice>
              <mc:Fallback>
                <p:oleObj name="" r:id="rId5" imgW="1028700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2426" y="1831975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4630" y="2365375"/>
          <a:ext cx="152781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1193800" imgH="316865" progId="Equation.KSEE3">
                  <p:embed/>
                </p:oleObj>
              </mc:Choice>
              <mc:Fallback>
                <p:oleObj name="" r:id="rId7" imgW="1193800" imgH="3168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4630" y="2365375"/>
                        <a:ext cx="152781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670" y="2327275"/>
          <a:ext cx="58356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469900" imgH="254000" progId="Equation.KSEE3">
                  <p:embed/>
                </p:oleObj>
              </mc:Choice>
              <mc:Fallback>
                <p:oleObj name="" r:id="rId9" imgW="469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5670" y="2327275"/>
                        <a:ext cx="58356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15340" y="2863850"/>
            <a:ext cx="77635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5</a:t>
            </a:r>
            <a:r>
              <a:rPr lang="zh-CN" altLang="en-US" sz="1200"/>
              <a:t>）</a:t>
            </a:r>
            <a:r>
              <a:rPr lang="zh-CN" altLang="en-US" sz="1200">
                <a:sym typeface="+mn-ea"/>
              </a:rPr>
              <a:t>判断集合</a:t>
            </a:r>
            <a:r>
              <a:rPr lang="en-US" altLang="zh-CN" sz="1200">
                <a:sym typeface="+mn-ea"/>
              </a:rPr>
              <a:t>B2</a:t>
            </a:r>
            <a:r>
              <a:rPr lang="zh-CN" altLang="en-US" sz="1200">
                <a:sym typeface="+mn-ea"/>
              </a:rPr>
              <a:t>中是否有满足</a:t>
            </a:r>
            <a:r>
              <a:rPr lang="en-US" altLang="zh-CN" sz="1200">
                <a:sym typeface="+mn-ea"/>
              </a:rPr>
              <a:t>                        </a:t>
            </a:r>
            <a:r>
              <a:rPr lang="zh-CN" altLang="en-US" sz="1200">
                <a:sym typeface="+mn-ea"/>
              </a:rPr>
              <a:t>的资源块，若存在，则将资源块</a:t>
            </a:r>
            <a:r>
              <a:rPr lang="en-US" altLang="zh-CN" sz="1200">
                <a:sym typeface="+mn-ea"/>
              </a:rPr>
              <a:t>b*</a:t>
            </a:r>
            <a:r>
              <a:rPr lang="zh-CN" altLang="en-US" sz="1200">
                <a:sym typeface="+mn-ea"/>
              </a:rPr>
              <a:t>分配给用户</a:t>
            </a:r>
            <a:r>
              <a:rPr lang="en-US" altLang="zh-CN" sz="1200">
                <a:sym typeface="+mn-ea"/>
              </a:rPr>
              <a:t>n</a:t>
            </a:r>
            <a:r>
              <a:rPr lang="zh-CN" altLang="en-US" sz="1200">
                <a:sym typeface="+mn-ea"/>
              </a:rPr>
              <a:t>，执行步骤</a:t>
            </a:r>
            <a:r>
              <a:rPr lang="en-US" altLang="zh-CN" sz="1200">
                <a:sym typeface="+mn-ea"/>
              </a:rPr>
              <a:t>(7)</a:t>
            </a:r>
            <a:r>
              <a:rPr lang="zh-CN" altLang="en-US" sz="1200">
                <a:sym typeface="+mn-ea"/>
              </a:rPr>
              <a:t>；否则执行步骤</a:t>
            </a:r>
            <a:r>
              <a:rPr lang="en-US" altLang="zh-CN" sz="1200">
                <a:sym typeface="+mn-ea"/>
              </a:rPr>
              <a:t>(6)</a:t>
            </a:r>
            <a:endParaRPr lang="zh-CN" altLang="en-US" sz="1200">
              <a:sym typeface="+mn-ea"/>
            </a:endParaRPr>
          </a:p>
        </p:txBody>
      </p:sp>
      <p:graphicFrame>
        <p:nvGraphicFramePr>
          <p:cNvPr id="13" name="对象 -2147482606"/>
          <p:cNvGraphicFramePr>
            <a:graphicFrameLocks noChangeAspect="1"/>
          </p:cNvGraphicFramePr>
          <p:nvPr/>
        </p:nvGraphicFramePr>
        <p:xfrm>
          <a:off x="2892426" y="2827655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028700" imgH="393700" progId="Equation.KSEE3">
                  <p:embed/>
                </p:oleObj>
              </mc:Choice>
              <mc:Fallback>
                <p:oleObj name="" r:id="rId11" imgW="1028700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2426" y="2827655"/>
                        <a:ext cx="1028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4630" y="3323590"/>
          <a:ext cx="152781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1193800" imgH="316865" progId="Equation.KSEE3">
                  <p:embed/>
                </p:oleObj>
              </mc:Choice>
              <mc:Fallback>
                <p:oleObj name="" r:id="rId12" imgW="1193800" imgH="3168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4630" y="3323590"/>
                        <a:ext cx="152781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670" y="3292475"/>
          <a:ext cx="58356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469900" imgH="254000" progId="Equation.KSEE3">
                  <p:embed/>
                </p:oleObj>
              </mc:Choice>
              <mc:Fallback>
                <p:oleObj name="" r:id="rId14" imgW="469900" imgH="2540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5670" y="3292475"/>
                        <a:ext cx="58356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15340" y="3831590"/>
            <a:ext cx="776351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6</a:t>
            </a:r>
            <a:r>
              <a:rPr lang="zh-CN" altLang="en-US" sz="1200"/>
              <a:t>）在集合</a:t>
            </a:r>
            <a:r>
              <a:rPr lang="en-US" altLang="zh-CN" sz="1200"/>
              <a:t>B2</a:t>
            </a:r>
            <a:r>
              <a:rPr lang="zh-CN" altLang="en-US" sz="1200"/>
              <a:t>中按照</a:t>
            </a:r>
            <a:r>
              <a:rPr lang="en-US" altLang="zh-CN" sz="1200"/>
              <a:t>             </a:t>
            </a:r>
            <a:r>
              <a:rPr lang="zh-CN" altLang="en-US" sz="1200"/>
              <a:t>的大小顺序选择资源块，直至满足</a:t>
            </a:r>
            <a:r>
              <a:rPr lang="en-US" altLang="zh-CN" sz="1200"/>
              <a:t>                          </a:t>
            </a:r>
            <a:r>
              <a:rPr lang="zh-CN" altLang="en-US" sz="1200"/>
              <a:t>（尽可能减少资源块复用，减少</a:t>
            </a:r>
            <a:r>
              <a:rPr lang="en-US" altLang="zh-CN" sz="1200"/>
              <a:t>URLLC</a:t>
            </a:r>
            <a:r>
              <a:rPr lang="zh-CN" altLang="en-US" sz="1200"/>
              <a:t>用户的</a:t>
            </a:r>
            <a:r>
              <a:rPr lang="zh-CN" altLang="en-US" sz="1200"/>
              <a:t>干扰）</a:t>
            </a:r>
            <a:endParaRPr lang="zh-CN" altLang="en-US" sz="1200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7750" y="3862070"/>
          <a:ext cx="48387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419100" imgH="241300" progId="Equation.KSEE3">
                  <p:embed/>
                </p:oleObj>
              </mc:Choice>
              <mc:Fallback>
                <p:oleObj name="" r:id="rId15" imgW="4191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0" y="3862070"/>
                        <a:ext cx="483870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606"/>
          <p:cNvGraphicFramePr>
            <a:graphicFrameLocks noChangeAspect="1"/>
          </p:cNvGraphicFramePr>
          <p:nvPr/>
        </p:nvGraphicFramePr>
        <p:xfrm>
          <a:off x="5181284" y="3799840"/>
          <a:ext cx="10026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002665" imgH="393700" progId="Equation.KSEE3">
                  <p:embed/>
                </p:oleObj>
              </mc:Choice>
              <mc:Fallback>
                <p:oleObj name="" r:id="rId16" imgW="1002665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81284" y="3799840"/>
                        <a:ext cx="100266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815340" y="4385310"/>
            <a:ext cx="776351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200"/>
              <a:t>7</a:t>
            </a:r>
            <a:r>
              <a:rPr lang="zh-CN" altLang="en-US" sz="1200"/>
              <a:t>）在资源块集合</a:t>
            </a:r>
            <a:r>
              <a:rPr lang="en-US" altLang="zh-CN" sz="1200"/>
              <a:t>B</a:t>
            </a:r>
            <a:r>
              <a:rPr lang="zh-CN" altLang="en-US" sz="1200"/>
              <a:t>中删去已分配的资源块，返回步骤</a:t>
            </a:r>
            <a:r>
              <a:rPr lang="en-US" altLang="zh-CN" sz="1200"/>
              <a:t>(1),</a:t>
            </a:r>
            <a:r>
              <a:rPr lang="zh-CN" altLang="en-US" sz="1200"/>
              <a:t>直至分配完所有资源块或</a:t>
            </a:r>
            <a:r>
              <a:rPr lang="zh-CN" altLang="en-US" sz="1200"/>
              <a:t>用户</a:t>
            </a:r>
            <a:endParaRPr lang="zh-CN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6095" y="935355"/>
            <a:ext cx="3918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调度策略</a:t>
            </a:r>
            <a:r>
              <a:rPr lang="zh-CN" altLang="en-US" sz="1600"/>
              <a:t>二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29615" y="1272540"/>
            <a:ext cx="710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200"/>
              <a:t>调度策略一没有考虑</a:t>
            </a:r>
            <a:r>
              <a:rPr lang="en-US" altLang="zh-CN" sz="1200"/>
              <a:t>URLLC</a:t>
            </a:r>
            <a:r>
              <a:rPr lang="zh-CN" altLang="en-US" sz="1200"/>
              <a:t>用户之间的竞争，所以调度策略二将加入</a:t>
            </a:r>
            <a:r>
              <a:rPr lang="en-US" altLang="zh-CN" sz="1200"/>
              <a:t>KM</a:t>
            </a:r>
            <a:r>
              <a:rPr lang="zh-CN" altLang="en-US" sz="1200"/>
              <a:t>算法思想进行</a:t>
            </a:r>
            <a:r>
              <a:rPr lang="en-US" altLang="zh-CN" sz="1200"/>
              <a:t>URLLC</a:t>
            </a:r>
            <a:r>
              <a:rPr lang="zh-CN" altLang="en-US" sz="1200"/>
              <a:t>资源分配，具体调度</a:t>
            </a:r>
            <a:r>
              <a:rPr lang="zh-CN" altLang="en-US" sz="1200"/>
              <a:t>策略如下：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729615" y="1942465"/>
            <a:ext cx="52400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）确定</a:t>
            </a:r>
            <a:r>
              <a:rPr lang="en-US" altLang="zh-CN" sz="1200"/>
              <a:t>URLLC</a:t>
            </a:r>
            <a:r>
              <a:rPr lang="zh-CN" altLang="en-US" sz="1200"/>
              <a:t>用户的</a:t>
            </a:r>
            <a:r>
              <a:rPr lang="zh-CN" altLang="en-US" sz="1200" b="1"/>
              <a:t>权值矩阵</a:t>
            </a:r>
            <a:r>
              <a:rPr lang="en-US" altLang="zh-CN" sz="1200" b="1"/>
              <a:t>W</a:t>
            </a:r>
            <a:r>
              <a:rPr lang="zh-CN" altLang="en-US" sz="1200"/>
              <a:t>：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082040" y="2271395"/>
            <a:ext cx="4674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URLLC</a:t>
            </a:r>
            <a:r>
              <a:rPr lang="zh-CN" altLang="en-US" sz="1200"/>
              <a:t>用户</a:t>
            </a:r>
            <a:r>
              <a:rPr lang="en-US" altLang="zh-CN" sz="1200"/>
              <a:t>n</a:t>
            </a:r>
            <a:r>
              <a:rPr lang="zh-CN" altLang="en-US" sz="1200"/>
              <a:t>在资源块</a:t>
            </a:r>
            <a:r>
              <a:rPr lang="en-US" altLang="zh-CN" sz="1200"/>
              <a:t>b</a:t>
            </a:r>
            <a:r>
              <a:rPr lang="zh-CN" altLang="en-US" sz="1200"/>
              <a:t>上的权值定义为：</a:t>
            </a:r>
            <a:endParaRPr lang="zh-CN" altLang="en-US" sz="12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8430" y="229235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0" imgH="241300" progId="Equation.KSEE3">
                  <p:embed/>
                </p:oleObj>
              </mc:Choice>
              <mc:Fallback>
                <p:oleObj name="" r:id="rId1" imgW="1524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8430" y="2292350"/>
                        <a:ext cx="152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29615" y="2600325"/>
            <a:ext cx="7978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</a:t>
            </a:r>
            <a:r>
              <a:rPr lang="zh-CN" altLang="en-US" sz="1200"/>
              <a:t>）按照权值大小为</a:t>
            </a:r>
            <a:r>
              <a:rPr lang="en-US" altLang="zh-CN" sz="1200"/>
              <a:t>URLLC</a:t>
            </a:r>
            <a:r>
              <a:rPr lang="zh-CN" altLang="en-US" sz="1200"/>
              <a:t>用户</a:t>
            </a:r>
            <a:r>
              <a:rPr lang="en-US" altLang="zh-CN" sz="1200"/>
              <a:t>n</a:t>
            </a:r>
            <a:r>
              <a:rPr lang="zh-CN" altLang="en-US" sz="1200"/>
              <a:t>与用户</a:t>
            </a:r>
            <a:r>
              <a:rPr lang="en-US" altLang="zh-CN" sz="1200"/>
              <a:t>n+1</a:t>
            </a:r>
            <a:r>
              <a:rPr lang="zh-CN" altLang="en-US" sz="1200"/>
              <a:t>分配资源，并计算该分配方案下系统可获得的</a:t>
            </a:r>
            <a:r>
              <a:rPr lang="zh-CN" altLang="en-US" sz="1200" b="1"/>
              <a:t>总收益</a:t>
            </a:r>
            <a:r>
              <a:rPr lang="zh-CN" altLang="en-US" sz="1200"/>
              <a:t>：</a:t>
            </a:r>
            <a:r>
              <a:rPr lang="en-US" altLang="zh-CN" sz="1200"/>
              <a:t>eMBB</a:t>
            </a:r>
            <a:r>
              <a:rPr lang="zh-CN" altLang="en-US" sz="1200"/>
              <a:t>用户</a:t>
            </a:r>
            <a:r>
              <a:rPr lang="zh-CN" altLang="en-US" sz="1200"/>
              <a:t>总速率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729615" y="2945765"/>
            <a:ext cx="75247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200"/>
              <a:t>3</a:t>
            </a:r>
            <a:r>
              <a:rPr lang="zh-CN" altLang="en-US" sz="1200"/>
              <a:t>）判断分配给两个用户的资源是否有冲突，如果有，则分别计算用户</a:t>
            </a:r>
            <a:r>
              <a:rPr lang="en-US" altLang="zh-CN" sz="1200"/>
              <a:t>n</a:t>
            </a:r>
            <a:r>
              <a:rPr lang="zh-CN" altLang="en-US" sz="1200"/>
              <a:t>与用户</a:t>
            </a:r>
            <a:r>
              <a:rPr lang="en-US" altLang="zh-CN" sz="1200"/>
              <a:t>n+1</a:t>
            </a:r>
            <a:r>
              <a:rPr lang="zh-CN" altLang="en-US" sz="1200"/>
              <a:t>按照</a:t>
            </a:r>
            <a:r>
              <a:rPr lang="zh-CN" altLang="en-US" sz="1200" b="1"/>
              <a:t>次优权值</a:t>
            </a:r>
            <a:r>
              <a:rPr lang="zh-CN" altLang="en-US" sz="1200"/>
              <a:t>所分配资源后系统可以获得总收益，并选择总收益大的分配方案；否则执行步骤</a:t>
            </a:r>
            <a:r>
              <a:rPr lang="en-US" altLang="zh-CN" sz="1200"/>
              <a:t>(4)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729615" y="3553460"/>
            <a:ext cx="752475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200"/>
              <a:t>4</a:t>
            </a:r>
            <a:r>
              <a:rPr lang="zh-CN" altLang="en-US" sz="1200"/>
              <a:t>）</a:t>
            </a:r>
            <a:r>
              <a:rPr lang="zh-CN" altLang="en-US" sz="1200" b="1"/>
              <a:t>更新</a:t>
            </a:r>
            <a:r>
              <a:rPr lang="zh-CN" altLang="en-US" sz="1200"/>
              <a:t>权值矩阵</a:t>
            </a:r>
            <a:r>
              <a:rPr lang="en-US" altLang="zh-CN" sz="1200"/>
              <a:t>W</a:t>
            </a:r>
            <a:r>
              <a:rPr lang="zh-CN" altLang="en-US" sz="1200"/>
              <a:t>：将分配给用户</a:t>
            </a:r>
            <a:r>
              <a:rPr lang="en-US" altLang="zh-CN" sz="1200"/>
              <a:t>n</a:t>
            </a:r>
            <a:r>
              <a:rPr lang="zh-CN" altLang="en-US" sz="1200"/>
              <a:t>的资源块的权值赋为</a:t>
            </a:r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729615" y="3877945"/>
            <a:ext cx="7524750" cy="31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200"/>
              <a:t>5</a:t>
            </a:r>
            <a:r>
              <a:rPr lang="zh-CN" altLang="en-US" sz="1200"/>
              <a:t>）</a:t>
            </a:r>
            <a:r>
              <a:rPr lang="en-US" altLang="zh-CN" sz="1200"/>
              <a:t>n = n + 1</a:t>
            </a:r>
            <a:r>
              <a:rPr lang="zh-CN" altLang="en-US" sz="1200"/>
              <a:t>，返回步骤</a:t>
            </a:r>
            <a:r>
              <a:rPr lang="en-US" altLang="zh-CN" sz="1200"/>
              <a:t>(2)</a:t>
            </a:r>
            <a:r>
              <a:rPr lang="zh-CN" altLang="en-US" sz="1200"/>
              <a:t>，直至分配完所有用户或</a:t>
            </a:r>
            <a:r>
              <a:rPr lang="zh-CN" altLang="en-US" sz="1200"/>
              <a:t>资源块</a:t>
            </a:r>
            <a:endParaRPr lang="zh-CN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7980" y="3134360"/>
            <a:ext cx="2217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下一步工作计划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1815" y="1096645"/>
            <a:ext cx="845248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200"/>
              <a:t>[1] C. Sun, C. She, C. Yang, T. Q. S. Quek, Y. Li and B. Vucetic, "</a:t>
            </a:r>
            <a:r>
              <a:rPr lang="en-US" altLang="zh-CN" sz="1200" b="1"/>
              <a:t>Optimizing Resource Allocation in the Short Blocklength Regime for Ultra-Reliable and Low-Latency Communications</a:t>
            </a:r>
            <a:r>
              <a:rPr lang="en-US" altLang="zh-CN" sz="1200"/>
              <a:t>," in IEEE Transactions on Wireless Communications, vol. 18, no. 1, pp. 402-415, Jan. 2019, doi: 10.1109/TWC.2018.2880907.</a:t>
            </a:r>
            <a:endParaRPr lang="en-US" altLang="zh-CN" sz="1200"/>
          </a:p>
          <a:p>
            <a:pPr>
              <a:lnSpc>
                <a:spcPct val="120000"/>
              </a:lnSpc>
            </a:pPr>
            <a:r>
              <a:rPr lang="en-US" altLang="zh-CN" sz="1200"/>
              <a:t>[2] J. Tang, B. Shim and T. Q. S. Quek, "</a:t>
            </a:r>
            <a:r>
              <a:rPr lang="en-US" altLang="zh-CN" sz="1200" b="1"/>
              <a:t>Service Multiplexing and Revenue Maximization in Sliced C-RAN Incorporated With URLLC and Multicast eMBB</a:t>
            </a:r>
            <a:r>
              <a:rPr lang="en-US" altLang="zh-CN" sz="1200"/>
              <a:t>," in IEEE Journal on Selected Areas in Communications, vol. 37, no. 4, pp. 881-895, April 2019, doi: 10.1109/JSAC.2019.2898745.</a:t>
            </a:r>
            <a:endParaRPr lang="en-US" altLang="zh-CN" sz="1200"/>
          </a:p>
          <a:p>
            <a:pPr>
              <a:lnSpc>
                <a:spcPct val="120000"/>
              </a:lnSpc>
            </a:pPr>
            <a:r>
              <a:rPr lang="en-US" altLang="zh-CN" sz="1200"/>
              <a:t>[3] </a:t>
            </a:r>
            <a:r>
              <a:rPr lang="zh-CN" altLang="en-US" sz="1200"/>
              <a:t>A. K. Bairagi et al., "</a:t>
            </a:r>
            <a:r>
              <a:rPr lang="zh-CN" altLang="en-US" sz="1200" b="1"/>
              <a:t>Coexistence Mechanism Between eMBB and uRLLC in 5G Wireless Networks</a:t>
            </a:r>
            <a:r>
              <a:rPr lang="zh-CN" altLang="en-US" sz="1200"/>
              <a:t>," in IEEE Transactions on Communications, vol. 69, no. 3, pp. 1736-1749, March 2021, doi:</a:t>
            </a:r>
            <a:r>
              <a:rPr lang="en-US" altLang="zh-CN" sz="1200"/>
              <a:t> </a:t>
            </a:r>
            <a:r>
              <a:rPr lang="zh-CN" altLang="en-US" sz="1200"/>
              <a:t>10.1109/TCOMM.2020.3040307.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51815" y="3441065"/>
            <a:ext cx="845248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优化问题</a:t>
            </a:r>
            <a:r>
              <a:rPr lang="en-US" altLang="zh-CN"/>
              <a:t>2</a:t>
            </a:r>
            <a:r>
              <a:rPr lang="zh-CN" altLang="en-US"/>
              <a:t>的数学推导</a:t>
            </a:r>
            <a:endParaRPr lang="zh-CN" altLang="en-US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继续</a:t>
            </a:r>
            <a:r>
              <a:rPr lang="zh-CN" altLang="en-US"/>
              <a:t>完成仿真实现，对比三种调度策略的系统性能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980" y="789940"/>
            <a:ext cx="2217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其他</a:t>
            </a:r>
            <a:r>
              <a:rPr lang="zh-CN" altLang="en-US"/>
              <a:t>工作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343150" y="1950720"/>
            <a:ext cx="4457700" cy="1242060"/>
          </a:xfrm>
        </p:spPr>
        <p:txBody>
          <a:bodyPr/>
          <a:p>
            <a:pPr marL="0" indent="0" algn="dist">
              <a:buNone/>
            </a:pPr>
            <a:r>
              <a:rPr lang="en-US" altLang="zh-CN" sz="3200" dirty="0">
                <a:solidFill>
                  <a:srgbClr val="1B4367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车联网</a:t>
            </a:r>
            <a:r>
              <a:rPr lang="zh-CN" altLang="en-US" sz="3200" dirty="0">
                <a:solidFill>
                  <a:srgbClr val="1B4367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组工作</a:t>
            </a:r>
            <a:r>
              <a:rPr lang="zh-CN" altLang="en-US" sz="3200" dirty="0">
                <a:solidFill>
                  <a:srgbClr val="1B4367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进展</a:t>
            </a:r>
            <a:endParaRPr lang="zh-CN" altLang="en-US" sz="3200" dirty="0">
              <a:solidFill>
                <a:srgbClr val="1B4367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381691" y="1666793"/>
            <a:ext cx="25617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本周主要学习了有关李亚普诺夫长期优化的理论，并将其应用到模型中：</a:t>
            </a:r>
            <a:r>
              <a:rPr lang="en-US" altLang="zh-CN" dirty="0"/>
              <a:t>Lyapunov </a:t>
            </a:r>
            <a:r>
              <a:rPr lang="zh-CN" altLang="en-US" dirty="0"/>
              <a:t>优化原理如右图所示。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zh-CN" altLang="en-US" dirty="0"/>
              <a:t>因此我们可以将原有的系统模型做出部分修改，即采用动态长度帧结构，建立任务队列，在任务队列稳定且最大化网络吞吐量的条件下确定当前时隙帧长度。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6381691" y="1625376"/>
            <a:ext cx="2561716" cy="246221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5975" y="157939"/>
            <a:ext cx="189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王葳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31" y="1624450"/>
            <a:ext cx="2181529" cy="1095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1800" y="4511828"/>
            <a:ext cx="79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[1] L. </a:t>
            </a:r>
            <a:r>
              <a:rPr lang="en-US" altLang="zh-CN" sz="700" i="1" dirty="0" err="1">
                <a:latin typeface="Arial" panose="020B0604020202020204" pitchFamily="34" charset="0"/>
                <a:cs typeface="Arial" panose="020B0604020202020204" pitchFamily="34" charset="0"/>
              </a:rPr>
              <a:t>Tassiulas</a:t>
            </a:r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 and A. </a:t>
            </a:r>
            <a:r>
              <a:rPr lang="en-US" altLang="zh-CN" sz="700" i="1" dirty="0" err="1">
                <a:latin typeface="Arial" panose="020B0604020202020204" pitchFamily="34" charset="0"/>
                <a:cs typeface="Arial" panose="020B0604020202020204" pitchFamily="34" charset="0"/>
              </a:rPr>
              <a:t>Ephremides</a:t>
            </a:r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, "Stability properties of constrained queueing systems and scheduling policies for maximum throughput in </a:t>
            </a:r>
            <a:r>
              <a:rPr lang="en-US" altLang="zh-CN" sz="700" i="1" dirty="0" err="1">
                <a:latin typeface="Arial" panose="020B0604020202020204" pitchFamily="34" charset="0"/>
                <a:cs typeface="Arial" panose="020B0604020202020204" pitchFamily="34" charset="0"/>
              </a:rPr>
              <a:t>multihop</a:t>
            </a:r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 radio networks," 29th IEEE Conference on Decision and Control, 1990, pp. 2130-2132 vol.4, </a:t>
            </a:r>
            <a:r>
              <a:rPr lang="en-US" altLang="zh-CN" sz="700" i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: 10.1109/CDC.1990.204000.</a:t>
            </a:r>
            <a:endParaRPr lang="en-US" altLang="zh-CN" sz="7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[2] M. J. Neely, E. Modiano and C. Li, "Fairness and Optimal Stochastic Control for Heterogeneous Networks," in IEEE/ACM Transactions on Networking, vol. 16, no. 2, pp. 396-409, April 2008, </a:t>
            </a:r>
            <a:r>
              <a:rPr lang="en-US" altLang="zh-CN" sz="700" i="1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sz="700" i="1" dirty="0">
                <a:latin typeface="Arial" panose="020B0604020202020204" pitchFamily="34" charset="0"/>
                <a:cs typeface="Arial" panose="020B0604020202020204" pitchFamily="34" charset="0"/>
              </a:rPr>
              <a:t>: 10.1109/TNET.2007.900405.</a:t>
            </a:r>
            <a:endParaRPr lang="zh-CN" altLang="en-US" sz="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40536" y="1342009"/>
            <a:ext cx="2931664" cy="2748407"/>
            <a:chOff x="640536" y="1342009"/>
            <a:chExt cx="2931664" cy="274840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529" y="1501082"/>
              <a:ext cx="2563679" cy="24673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659" y="1903955"/>
              <a:ext cx="1369419" cy="51660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072" y="2486096"/>
              <a:ext cx="1982472" cy="7016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160" y="3176187"/>
              <a:ext cx="2555718" cy="36239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8072" y="3617848"/>
              <a:ext cx="1815276" cy="400947"/>
            </a:xfrm>
            <a:prstGeom prst="rect">
              <a:avLst/>
            </a:prstGeom>
            <a:noFill/>
          </p:spPr>
        </p:pic>
        <p:sp>
          <p:nvSpPr>
            <p:cNvPr id="27" name="矩形 26"/>
            <p:cNvSpPr/>
            <p:nvPr/>
          </p:nvSpPr>
          <p:spPr>
            <a:xfrm>
              <a:off x="640536" y="1342009"/>
              <a:ext cx="2931664" cy="274840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97252" y="3042676"/>
            <a:ext cx="1648080" cy="991809"/>
            <a:chOff x="3755770" y="1342009"/>
            <a:chExt cx="1648080" cy="99180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5770" y="1413631"/>
              <a:ext cx="1648080" cy="42407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0217" y="1747819"/>
              <a:ext cx="1361457" cy="58599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870792" y="1342009"/>
              <a:ext cx="1430882" cy="991809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箭头: 右 31"/>
          <p:cNvSpPr/>
          <p:nvPr/>
        </p:nvSpPr>
        <p:spPr>
          <a:xfrm>
            <a:off x="3661452" y="3371659"/>
            <a:ext cx="591476" cy="4125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022862" y="1624450"/>
            <a:ext cx="286065" cy="54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74591" y="1357807"/>
            <a:ext cx="535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帧长度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34850" y="1357807"/>
            <a:ext cx="654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处理速度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>
            <a:stCxn id="49" idx="2"/>
          </p:cNvCxnSpPr>
          <p:nvPr/>
        </p:nvCxnSpPr>
        <p:spPr>
          <a:xfrm flipH="1">
            <a:off x="5898229" y="1588639"/>
            <a:ext cx="63755" cy="31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327839" y="2479562"/>
            <a:ext cx="535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吞吐量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872305" y="2754775"/>
            <a:ext cx="645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队列稳定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53759" y="3510653"/>
            <a:ext cx="423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常数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98064" y="3089241"/>
            <a:ext cx="535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</a:rPr>
              <a:t>drift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79353" y="907420"/>
            <a:ext cx="299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Lyapunov optimization </a:t>
            </a:r>
            <a:r>
              <a:rPr lang="zh-CN" altLang="en-US" dirty="0"/>
              <a:t>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156" y="2867204"/>
            <a:ext cx="4572000" cy="21704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3969" y="703992"/>
            <a:ext cx="386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资源分配机制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1009" y="1028047"/>
                <a:ext cx="7680960" cy="1131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  <m:t>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0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  <m:t>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000" i="1" dirty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9" y="1028047"/>
                <a:ext cx="7680960" cy="1131592"/>
              </a:xfrm>
              <a:prstGeom prst="rect">
                <a:avLst/>
              </a:prstGeom>
              <a:blipFill rotWithShape="1">
                <a:blip r:embed="rId1"/>
                <a:stretch>
                  <a:fillRect l="-6" t="-55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4934" y="1733720"/>
                <a:ext cx="33276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Sup>
                          <m:sSub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34" y="1733720"/>
                <a:ext cx="3327642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17" t="-7070" r="-2132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14934" y="2848509"/>
                <a:ext cx="1418465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Sup>
                                <m:sSubSup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34" y="2848509"/>
                <a:ext cx="1418465" cy="692305"/>
              </a:xfrm>
              <a:prstGeom prst="rect">
                <a:avLst/>
              </a:prstGeom>
              <a:blipFill rotWithShape="1">
                <a:blip r:embed="rId3"/>
                <a:stretch>
                  <a:fillRect l="-39" t="-77" r="-1760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13227" y="3922237"/>
                <a:ext cx="1820172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7" y="3922237"/>
                <a:ext cx="1820172" cy="784638"/>
              </a:xfrm>
              <a:prstGeom prst="rect">
                <a:avLst/>
              </a:prstGeom>
              <a:blipFill rotWithShape="1">
                <a:blip r:embed="rId4"/>
                <a:stretch>
                  <a:fillRect l="-9" t="-61" r="2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92908" y="4730359"/>
                <a:ext cx="2383986" cy="30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1800" dirty="0"/>
                  <a:t>={</a:t>
                </a:r>
                <a:r>
                  <a:rPr lang="en-US" altLang="zh-CN" sz="1600" dirty="0"/>
                  <a:t>0,1</a:t>
                </a:r>
                <a:r>
                  <a:rPr lang="en-US" altLang="zh-CN" sz="1800" dirty="0"/>
                  <a:t>}           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8" y="4730359"/>
                <a:ext cx="2383986" cy="307264"/>
              </a:xfrm>
              <a:prstGeom prst="rect">
                <a:avLst/>
              </a:prstGeom>
              <a:blipFill rotWithShape="1">
                <a:blip r:embed="rId5"/>
                <a:stretch>
                  <a:fillRect l="-5" t="-79" r="-2890" b="-4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79156" y="3545066"/>
            <a:ext cx="46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s.t.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401099" y="2082566"/>
                <a:ext cx="4572000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099" y="2082566"/>
                <a:ext cx="4572000" cy="784638"/>
              </a:xfrm>
              <a:prstGeom prst="rect">
                <a:avLst/>
              </a:prstGeom>
              <a:blipFill rotWithShape="1">
                <a:blip r:embed="rId6"/>
                <a:stretch>
                  <a:fillRect l="9" t="-51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92908" y="3591489"/>
                <a:ext cx="3718134" cy="307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CN" sz="1800" dirty="0" err="1"/>
                  <a:t>Pr</a:t>
                </a:r>
                <a:r>
                  <a:rPr lang="en-US" altLang="zh-CN" sz="1800" dirty="0"/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8" y="3591489"/>
                <a:ext cx="3718134" cy="307264"/>
              </a:xfrm>
              <a:prstGeom prst="rect">
                <a:avLst/>
              </a:prstGeom>
              <a:blipFill rotWithShape="1">
                <a:blip r:embed="rId7"/>
                <a:stretch>
                  <a:fillRect l="-3" t="-184" r="-1904" b="-4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1206" y="1671992"/>
            <a:ext cx="4372794" cy="35410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65975" y="157939"/>
            <a:ext cx="189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张达越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01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3778250" y="3021965"/>
            <a:ext cx="1621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问题</a:t>
            </a:r>
            <a:r>
              <a:rPr lang="zh-CN" altLang="en-US" sz="2800" b="1">
                <a:solidFill>
                  <a:srgbClr val="014180"/>
                </a:solidFill>
              </a:rPr>
              <a:t>回顾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4480" y="772159"/>
            <a:ext cx="265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控制系统设计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853" y="1233824"/>
            <a:ext cx="31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控制系统建模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92853" y="4705791"/>
            <a:ext cx="786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C. Hong </a:t>
            </a:r>
            <a:r>
              <a:rPr lang="en-US" altLang="zh-CN" sz="1100" i="1" dirty="0"/>
              <a:t>et al</a:t>
            </a:r>
            <a:r>
              <a:rPr lang="en-US" altLang="zh-CN" sz="1100" dirty="0"/>
              <a:t>., "A Joint Design of Platoon Communication and Control Based on LTE-V2V," in </a:t>
            </a:r>
            <a:r>
              <a:rPr lang="en-US" altLang="zh-CN" sz="1100" i="1" dirty="0"/>
              <a:t>IEEE Transactions on Vehicular Technology</a:t>
            </a:r>
            <a:r>
              <a:rPr lang="en-US" altLang="zh-CN" sz="1100" dirty="0"/>
              <a:t>, vol. 69, no. 12, pp. 15893-15907, Dec. 2020,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10.1109/TVT.2020.3037239.</a:t>
            </a:r>
            <a:endParaRPr lang="en-US" altLang="zh-CN" sz="1100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94835" y="1555287"/>
                <a:ext cx="2990241" cy="353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5" y="1555287"/>
                <a:ext cx="2990241" cy="353751"/>
              </a:xfrm>
              <a:prstGeom prst="rect">
                <a:avLst/>
              </a:prstGeom>
              <a:blipFill rotWithShape="1">
                <a:blip r:embed="rId1"/>
                <a:stretch>
                  <a:fillRect l="-5" t="-49" r="-3413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94835" y="2027653"/>
                <a:ext cx="2629245" cy="227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5" y="2027653"/>
                <a:ext cx="2629245" cy="227626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19" b="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952115" y="2362364"/>
                <a:ext cx="2762103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2362364"/>
                <a:ext cx="2762103" cy="243143"/>
              </a:xfrm>
              <a:prstGeom prst="rect">
                <a:avLst/>
              </a:prstGeom>
              <a:blipFill rotWithShape="1">
                <a:blip r:embed="rId3"/>
                <a:stretch>
                  <a:fillRect l="-9" t="-67" r="-259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52115" y="2722812"/>
                <a:ext cx="1443216" cy="22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2722812"/>
                <a:ext cx="1443216" cy="227626"/>
              </a:xfrm>
              <a:prstGeom prst="rect">
                <a:avLst/>
              </a:prstGeom>
              <a:blipFill rotWithShape="1">
                <a:blip r:embed="rId4"/>
                <a:stretch>
                  <a:fillRect l="-17" t="-249" r="-452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36738" y="3065822"/>
                <a:ext cx="3332835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38" y="3065822"/>
                <a:ext cx="3332835" cy="559577"/>
              </a:xfrm>
              <a:prstGeom prst="rect">
                <a:avLst/>
              </a:prstGeom>
              <a:blipFill rotWithShape="1">
                <a:blip r:embed="rId5"/>
                <a:stretch>
                  <a:fillRect l="-3" t="-8" r="-149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952115" y="3740783"/>
                <a:ext cx="1838773" cy="22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3740783"/>
                <a:ext cx="1838773" cy="227626"/>
              </a:xfrm>
              <a:prstGeom prst="rect">
                <a:avLst/>
              </a:prstGeom>
              <a:blipFill rotWithShape="1">
                <a:blip r:embed="rId6"/>
                <a:stretch>
                  <a:fillRect l="-14" t="-278" r="-3864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6738" y="4083793"/>
                <a:ext cx="3085465" cy="29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38" y="4083793"/>
                <a:ext cx="3085465" cy="293370"/>
              </a:xfrm>
              <a:prstGeom prst="rect">
                <a:avLst/>
              </a:prstGeom>
              <a:blipFill rotWithShape="1">
                <a:blip r:embed="rId7"/>
                <a:stretch>
                  <a:fillRect l="-4" t="-37" r="-285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3925901" y="2352787"/>
            <a:ext cx="398426" cy="64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94200" y="223196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车辆动态性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366011" y="3209753"/>
            <a:ext cx="434589" cy="30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68850" y="308243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速度约束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3121567" y="3849807"/>
            <a:ext cx="1558383" cy="55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679950" y="371900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加速度约束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176905" y="4221969"/>
            <a:ext cx="434589" cy="30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533900" y="4091164"/>
            <a:ext cx="401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收敛约束：预测窗口末端，车</a:t>
            </a:r>
            <a:r>
              <a:rPr lang="en-US" altLang="zh-CN" sz="1100" dirty="0">
                <a:solidFill>
                  <a:schemeClr val="accent2"/>
                </a:solidFill>
              </a:rPr>
              <a:t>m</a:t>
            </a:r>
            <a:r>
              <a:rPr lang="zh-CN" altLang="en-US" sz="1100" dirty="0">
                <a:solidFill>
                  <a:schemeClr val="accent2"/>
                </a:solidFill>
              </a:rPr>
              <a:t>的状态与前车状态相同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339693" y="980157"/>
                <a:ext cx="3641253" cy="615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050" dirty="0"/>
              </a:p>
              <a:p>
                <a:endParaRPr lang="zh-CN" altLang="en-US" sz="105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93" y="980157"/>
                <a:ext cx="3641253" cy="615938"/>
              </a:xfrm>
              <a:prstGeom prst="rect">
                <a:avLst/>
              </a:prstGeom>
              <a:blipFill rotWithShape="1">
                <a:blip r:embed="rId8"/>
                <a:stretch>
                  <a:fillRect l="-17" t="-57" r="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359581" y="1453189"/>
                <a:ext cx="1984005" cy="615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050" dirty="0"/>
              </a:p>
              <a:p>
                <a:endParaRPr lang="zh-CN" altLang="en-US" sz="1050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81" y="1453189"/>
                <a:ext cx="1984005" cy="615938"/>
              </a:xfrm>
              <a:prstGeom prst="rect">
                <a:avLst/>
              </a:prstGeom>
              <a:blipFill rotWithShape="1">
                <a:blip r:embed="rId9"/>
                <a:stretch>
                  <a:fillRect l="-9" t="-50" r="2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357205" y="1971051"/>
                <a:ext cx="2738057" cy="615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050" dirty="0"/>
              </a:p>
              <a:p>
                <a:endParaRPr lang="zh-CN" altLang="en-US" sz="1050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05" y="1971051"/>
                <a:ext cx="2738057" cy="615938"/>
              </a:xfrm>
              <a:prstGeom prst="rect">
                <a:avLst/>
              </a:prstGeom>
              <a:blipFill rotWithShape="1">
                <a:blip r:embed="rId10"/>
                <a:stretch>
                  <a:fillRect l="-13" t="-2" r="10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357205" y="2466498"/>
                <a:ext cx="3537700" cy="615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funcPr>
                        <m:fName/>
                        <m:e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05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5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0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1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050" dirty="0"/>
              </a:p>
              <a:p>
                <a:endParaRPr lang="zh-CN" altLang="en-US" sz="1050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205" y="2466498"/>
                <a:ext cx="3537700" cy="615938"/>
              </a:xfrm>
              <a:prstGeom prst="rect">
                <a:avLst/>
              </a:prstGeom>
              <a:blipFill rotWithShape="1">
                <a:blip r:embed="rId11"/>
                <a:stretch>
                  <a:fillRect l="-10" t="-26" r="1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165975" y="157939"/>
            <a:ext cx="189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张达越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1495" y="802005"/>
            <a:ext cx="796861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张秋：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[1]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M. Moltafet, M. Leinonen, M. Codreanu and N. Pappas, "Power Minimization in Wireless Sensor Networks With Constrained AoI Using Stochastic Optimization," 2019 53rd Asilomar Conference on Signals, Systems, and Computers, 2019, pp. 406-410, doi: 10.1109/IEEECONF44664.2019.9048692.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、对系统模型中建立的信息年龄进行了李亚普诺优化。</a:t>
            </a:r>
            <a:endParaRPr lang="zh-CN" altLang="en-US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Mu, Enrique, and Milagros Pereyra-Rojas. "Understanding the analytic hierarchy process." Practical decision making. Springer, Cham, 2017. 7-22.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、利用层次分析法确定权重。</a:t>
            </a: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>
                <a:sym typeface="+mn-ea"/>
              </a:rPr>
              <a:t>[3]M. Giordani, A. Zanella, T. Higuchi, O. Altintas and M. Zorzi,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 "Investigating Value of Information in Future Vehicular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Communications," 2019 IEEE 2nd Connected and Automated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Vehicles Symposium (CAVS), 2019, pp. 1-5, doi: 10.1109/CAVS.2019.8887791.</a:t>
            </a:r>
            <a:endParaRPr lang="en-US" altLang="zh-CN" sz="1200">
              <a:sym typeface="+mn-ea"/>
            </a:endParaRPr>
          </a:p>
          <a:p>
            <a:r>
              <a:rPr lang="en-US" altLang="zh-CN" sz="1200" b="1">
                <a:sym typeface="+mn-ea"/>
              </a:rPr>
              <a:t>3</a:t>
            </a:r>
            <a:r>
              <a:rPr lang="zh-CN" altLang="en-US" sz="1200" b="1">
                <a:sym typeface="+mn-ea"/>
              </a:rPr>
              <a:t>、</a:t>
            </a:r>
            <a:endParaRPr lang="en-US" altLang="zh-CN" sz="1200" b="1"/>
          </a:p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3078480"/>
            <a:ext cx="4535170" cy="20199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2098675"/>
            <a:ext cx="2404110" cy="26695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65975" y="157939"/>
            <a:ext cx="189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张</a:t>
            </a:r>
            <a:r>
              <a:rPr lang="zh-CN" altLang="en-US" dirty="0">
                <a:solidFill>
                  <a:schemeClr val="bg1"/>
                </a:solidFill>
              </a:rPr>
              <a:t>秋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4555" y="1348740"/>
            <a:ext cx="7498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R. Molina-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Masegosa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Sepulcre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Gozalvez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Geo-Based Scheduling for C-V2X Networks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Transactions on Vehicular Technology, vol. 68, no. 9, pp. 8397-8407, Sept. 2019,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10.1109/TVT.2019.2924698.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190" y="2298065"/>
            <a:ext cx="75526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X. He, J.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Zhao, X. Hou and T. Luo, "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 Short-Term Sensing-Based Resource Selection Scheme for C-V2X Networks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Internet of Things Journal, vol. 7, no. 11, pp. 11209-11222, Nov. 2020,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10.1109/JIOT.2020.2996958.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975" y="157939"/>
            <a:ext cx="1898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陈浩</a:t>
            </a:r>
            <a:r>
              <a:rPr lang="zh-CN" altLang="en-US" dirty="0">
                <a:solidFill>
                  <a:schemeClr val="bg1"/>
                </a:solidFill>
              </a:rPr>
              <a:t>然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56701" y="1884748"/>
            <a:ext cx="4848287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 smtClean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1885950"/>
            <a:ext cx="3067685" cy="2183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68750" y="1885950"/>
            <a:ext cx="4801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最大化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切片的数据速率，保障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切片的时延与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</a:t>
            </a:r>
            <a:endParaRPr lang="zh-CN" altLang="en-US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考虑两种类型的下行链路请求，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用户数为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URLLC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用户数为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总数为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占用频率上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个子载波；每个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vRB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vRB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总数为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B*M</a:t>
            </a:r>
            <a:endParaRPr lang="zh-CN" altLang="en-US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eMBB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用户的调度周期为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slot, URLLC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的调度周期为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min-slot.</a:t>
            </a:r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en-US" altLang="zh-CN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NOMA</a:t>
            </a:r>
            <a:r>
              <a:rPr lang="zh-CN" altLang="en-US" sz="1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技术，考虑了eMBB用户和URLLC用户可以在同一RB上进行传输</a:t>
            </a:r>
            <a:endParaRPr lang="zh-CN" altLang="en-US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</a:t>
            </a:r>
            <a:r>
              <a:rPr lang="zh-CN" altLang="en-US" sz="2400">
                <a:solidFill>
                  <a:schemeClr val="bg1"/>
                </a:solidFill>
              </a:rPr>
              <a:t>回顾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675" y="819150"/>
            <a:ext cx="6856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研究问题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    </a:t>
            </a:r>
            <a:r>
              <a:rPr lang="zh-CN" altLang="en-US"/>
              <a:t>车联网场景下，基于</a:t>
            </a:r>
            <a:r>
              <a:rPr lang="en-US" altLang="zh-CN"/>
              <a:t>NOMA</a:t>
            </a:r>
            <a:r>
              <a:rPr lang="zh-CN" altLang="en-US"/>
              <a:t>技术的</a:t>
            </a:r>
            <a:r>
              <a:rPr lang="en-US" altLang="zh-CN"/>
              <a:t>eMBB</a:t>
            </a:r>
            <a:r>
              <a:rPr lang="zh-CN" altLang="en-US"/>
              <a:t>与</a:t>
            </a:r>
            <a:r>
              <a:rPr lang="en-US" altLang="zh-CN"/>
              <a:t>URLLC</a:t>
            </a:r>
            <a:r>
              <a:rPr lang="zh-CN" altLang="en-US"/>
              <a:t>业务协同调度问题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问题回顾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887730"/>
            <a:ext cx="263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/>
              <a:t>eMBB</a:t>
            </a:r>
            <a:r>
              <a:rPr lang="zh-CN" altLang="en-US" sz="1800"/>
              <a:t>切片速率分析</a:t>
            </a:r>
            <a:endParaRPr lang="zh-CN" altLang="en-US" sz="1800"/>
          </a:p>
        </p:txBody>
      </p:sp>
      <p:sp>
        <p:nvSpPr>
          <p:cNvPr id="100" name="文本框 99"/>
          <p:cNvSpPr txBox="1"/>
          <p:nvPr/>
        </p:nvSpPr>
        <p:spPr>
          <a:xfrm>
            <a:off x="735965" y="1360170"/>
            <a:ext cx="715835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NOMA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的解调特点，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eMBB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 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在资源块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上可获得的数据速率为：</a:t>
            </a:r>
            <a:endParaRPr lang="zh-CN" altLang="en-US" sz="12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943100" y="1649730"/>
          <a:ext cx="5379720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56300" imgH="838200" progId="Equation.KSEE3">
                  <p:embed/>
                </p:oleObj>
              </mc:Choice>
              <mc:Fallback>
                <p:oleObj name="" r:id="rId1" imgW="5956300" imgH="838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3100" y="1649730"/>
                        <a:ext cx="5379720" cy="756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18"/>
          <p:cNvGraphicFramePr>
            <a:graphicFrameLocks noChangeAspect="1"/>
          </p:cNvGraphicFramePr>
          <p:nvPr/>
        </p:nvGraphicFramePr>
        <p:xfrm>
          <a:off x="1495108" y="2481580"/>
          <a:ext cx="260286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2602865" imgH="482600" progId="Equation.KSEE3">
                  <p:embed/>
                </p:oleObj>
              </mc:Choice>
              <mc:Fallback>
                <p:oleObj name="" r:id="rId3" imgW="2602865" imgH="482600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108" y="2481580"/>
                        <a:ext cx="260286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16"/>
          <p:cNvGraphicFramePr>
            <a:graphicFrameLocks noChangeAspect="1"/>
          </p:cNvGraphicFramePr>
          <p:nvPr/>
        </p:nvGraphicFramePr>
        <p:xfrm>
          <a:off x="4627245" y="2481580"/>
          <a:ext cx="316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3162300" imgH="482600" progId="Equation.KSEE3">
                  <p:embed/>
                </p:oleObj>
              </mc:Choice>
              <mc:Fallback>
                <p:oleObj name="" r:id="rId5" imgW="3162300" imgH="482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7245" y="2481580"/>
                        <a:ext cx="3162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35965" y="303911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eMBB</a:t>
            </a: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 </a:t>
            </a: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可获得的总速率为：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6" name="对象 -2147482612"/>
          <p:cNvGraphicFramePr>
            <a:graphicFrameLocks noChangeAspect="1"/>
          </p:cNvGraphicFramePr>
          <p:nvPr/>
        </p:nvGraphicFramePr>
        <p:xfrm>
          <a:off x="3820160" y="4508500"/>
          <a:ext cx="873760" cy="27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800100" imgH="254000" progId="Equation.KSEE3">
                  <p:embed/>
                </p:oleObj>
              </mc:Choice>
              <mc:Fallback>
                <p:oleObj name="" r:id="rId7" imgW="800100" imgH="2540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0160" y="4508500"/>
                        <a:ext cx="873760" cy="277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607"/>
          <p:cNvGraphicFramePr>
            <a:graphicFrameLocks noChangeAspect="1"/>
          </p:cNvGraphicFramePr>
          <p:nvPr/>
        </p:nvGraphicFramePr>
        <p:xfrm>
          <a:off x="3947161" y="3515043"/>
          <a:ext cx="245745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2527300" imgH="482600" progId="Equation.KSEE3">
                  <p:embed/>
                </p:oleObj>
              </mc:Choice>
              <mc:Fallback>
                <p:oleObj name="" r:id="rId9" imgW="2527300" imgH="4826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47161" y="3515043"/>
                        <a:ext cx="245745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735965" y="416496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eMBB</a:t>
            </a:r>
            <a:r>
              <a:rPr 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切片用户的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QoS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7" name="对象 -2147482609"/>
          <p:cNvGraphicFramePr>
            <a:graphicFrameLocks noChangeAspect="1"/>
          </p:cNvGraphicFramePr>
          <p:nvPr/>
        </p:nvGraphicFramePr>
        <p:xfrm>
          <a:off x="1943100" y="3559810"/>
          <a:ext cx="1426845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371600" imgH="355600" progId="Equation.KSEE3">
                  <p:embed/>
                </p:oleObj>
              </mc:Choice>
              <mc:Fallback>
                <p:oleObj name="" r:id="rId11" imgW="1371600" imgH="355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3100" y="3559810"/>
                        <a:ext cx="1426845" cy="370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问题回顾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940" y="887730"/>
            <a:ext cx="360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/>
              <a:t>URLLC</a:t>
            </a:r>
            <a:r>
              <a:rPr lang="zh-CN" altLang="en-US" sz="1800"/>
              <a:t>切片时延与可靠性分析</a:t>
            </a:r>
            <a:endParaRPr lang="zh-CN" altLang="en-US" sz="1800"/>
          </a:p>
        </p:txBody>
      </p:sp>
      <p:sp>
        <p:nvSpPr>
          <p:cNvPr id="111" name="文本框 110"/>
          <p:cNvSpPr txBox="1"/>
          <p:nvPr/>
        </p:nvSpPr>
        <p:spPr>
          <a:xfrm>
            <a:off x="822325" y="1385570"/>
            <a:ext cx="759015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URLLC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mini-slot m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中可获得的数据速率为：</a:t>
            </a:r>
            <a:endParaRPr lang="zh-CN" altLang="en-US" sz="12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56"/>
          <p:cNvGraphicFramePr>
            <a:graphicFrameLocks noChangeAspect="1"/>
          </p:cNvGraphicFramePr>
          <p:nvPr/>
        </p:nvGraphicFramePr>
        <p:xfrm>
          <a:off x="2193290" y="1821815"/>
          <a:ext cx="417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4178300" imgH="482600" progId="Equation.KSEE3">
                  <p:embed/>
                </p:oleObj>
              </mc:Choice>
              <mc:Fallback>
                <p:oleObj name="" r:id="rId1" imgW="4178300" imgH="482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3290" y="1821815"/>
                        <a:ext cx="4178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9"/>
          <p:cNvGraphicFramePr>
            <a:graphicFrameLocks noChangeAspect="1"/>
          </p:cNvGraphicFramePr>
          <p:nvPr/>
        </p:nvGraphicFramePr>
        <p:xfrm>
          <a:off x="2936558" y="2433955"/>
          <a:ext cx="269176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2691765" imgH="622300" progId="Equation.KSEE3">
                  <p:embed/>
                </p:oleObj>
              </mc:Choice>
              <mc:Fallback>
                <p:oleObj name="" r:id="rId3" imgW="2691765" imgH="622300" progId="Equation.KSEE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6558" y="2433955"/>
                        <a:ext cx="269176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2325" y="3185795"/>
            <a:ext cx="759015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URLLC</a:t>
            </a:r>
            <a:r>
              <a:rPr 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业务的时延要求：用户所有的数据包在一个</a:t>
            </a:r>
            <a:r>
              <a:rPr lang="en-US" altLang="zh-CN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mini-slot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中传输</a:t>
            </a:r>
            <a:r>
              <a:rPr lang="zh-CN" altLang="en-US" sz="12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</a:t>
            </a:r>
            <a:endParaRPr lang="zh-CN" altLang="en-US" sz="12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6" name="对象 -2147482606"/>
          <p:cNvGraphicFramePr>
            <a:graphicFrameLocks noChangeAspect="1"/>
          </p:cNvGraphicFramePr>
          <p:nvPr/>
        </p:nvGraphicFramePr>
        <p:xfrm>
          <a:off x="3781743" y="3641090"/>
          <a:ext cx="10026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02665" imgH="393700" progId="Equation.KSEE3">
                  <p:embed/>
                </p:oleObj>
              </mc:Choice>
              <mc:Fallback>
                <p:oleObj name="" r:id="rId5" imgW="1002665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1743" y="3641090"/>
                        <a:ext cx="100266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问题回顾</a:t>
            </a:r>
            <a:endParaRPr lang="zh-CN" altLang="en-US" sz="240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1405" y="1153160"/>
            <a:ext cx="3427095" cy="3832225"/>
            <a:chOff x="1910" y="1672"/>
            <a:chExt cx="5397" cy="6035"/>
          </a:xfrm>
        </p:grpSpPr>
        <p:graphicFrame>
          <p:nvGraphicFramePr>
            <p:cNvPr id="3" name="对象 -2147482605"/>
            <p:cNvGraphicFramePr>
              <a:graphicFrameLocks noChangeAspect="1"/>
            </p:cNvGraphicFramePr>
            <p:nvPr/>
          </p:nvGraphicFramePr>
          <p:xfrm>
            <a:off x="1910" y="1672"/>
            <a:ext cx="212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" imgW="1346200" imgH="431800" progId="Equation.KSEE3">
                    <p:embed/>
                  </p:oleObj>
                </mc:Choice>
                <mc:Fallback>
                  <p:oleObj name="" r:id="rId1" imgW="1346200" imgH="431800" progId="Equation.KSEE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10" y="1672"/>
                          <a:ext cx="212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1"/>
            <p:cNvGraphicFramePr>
              <a:graphicFrameLocks noChangeAspect="1"/>
            </p:cNvGraphicFramePr>
            <p:nvPr/>
          </p:nvGraphicFramePr>
          <p:xfrm>
            <a:off x="1910" y="2562"/>
            <a:ext cx="530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3" imgW="3365500" imgH="393700" progId="Equation.KSEE3">
                    <p:embed/>
                  </p:oleObj>
                </mc:Choice>
                <mc:Fallback>
                  <p:oleObj name="" r:id="rId3" imgW="3365500" imgH="393700" progId="Equation.KSEE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10" y="2562"/>
                          <a:ext cx="5300" cy="6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-2147482612"/>
            <p:cNvGraphicFramePr>
              <a:graphicFrameLocks noChangeAspect="1"/>
            </p:cNvGraphicFramePr>
            <p:nvPr/>
          </p:nvGraphicFramePr>
          <p:xfrm>
            <a:off x="2596" y="3415"/>
            <a:ext cx="4661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5" imgW="2794000" imgH="254000" progId="Equation.KSEE3">
                    <p:embed/>
                  </p:oleObj>
                </mc:Choice>
                <mc:Fallback>
                  <p:oleObj name="" r:id="rId5" imgW="2794000" imgH="254000" progId="Equation.KSEE3">
                    <p:embed/>
                    <p:pic>
                      <p:nvPicPr>
                        <p:cNvPr id="0" name="图片 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96" y="3415"/>
                          <a:ext cx="4661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2"/>
            <p:cNvGraphicFramePr>
              <a:graphicFrameLocks noChangeAspect="1"/>
            </p:cNvGraphicFramePr>
            <p:nvPr/>
          </p:nvGraphicFramePr>
          <p:xfrm>
            <a:off x="2576" y="4069"/>
            <a:ext cx="470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7" imgW="2984500" imgH="342900" progId="Equation.KSEE3">
                    <p:embed/>
                  </p:oleObj>
                </mc:Choice>
                <mc:Fallback>
                  <p:oleObj name="" r:id="rId7" imgW="2984500" imgH="3429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76" y="4069"/>
                          <a:ext cx="4700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3"/>
            <p:cNvGraphicFramePr>
              <a:graphicFrameLocks noChangeAspect="1"/>
            </p:cNvGraphicFramePr>
            <p:nvPr/>
          </p:nvGraphicFramePr>
          <p:xfrm>
            <a:off x="2557" y="4838"/>
            <a:ext cx="47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9" imgW="3009900" imgH="228600" progId="Equation.KSEE3">
                    <p:embed/>
                  </p:oleObj>
                </mc:Choice>
                <mc:Fallback>
                  <p:oleObj name="" r:id="rId9" imgW="3009900" imgH="228600" progId="Equation.KSEE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7" y="4838"/>
                          <a:ext cx="47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4"/>
            <p:cNvGraphicFramePr>
              <a:graphicFrameLocks noChangeAspect="1"/>
            </p:cNvGraphicFramePr>
            <p:nvPr/>
          </p:nvGraphicFramePr>
          <p:xfrm>
            <a:off x="2536" y="5271"/>
            <a:ext cx="474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1" imgW="3009900" imgH="431800" progId="Equation.KSEE3">
                    <p:embed/>
                  </p:oleObj>
                </mc:Choice>
                <mc:Fallback>
                  <p:oleObj name="" r:id="rId11" imgW="3009900" imgH="431800" progId="Equation.KSEE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36" y="5271"/>
                          <a:ext cx="474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5"/>
            <p:cNvGraphicFramePr>
              <a:graphicFrameLocks noChangeAspect="1"/>
            </p:cNvGraphicFramePr>
            <p:nvPr/>
          </p:nvGraphicFramePr>
          <p:xfrm>
            <a:off x="2507" y="6063"/>
            <a:ext cx="480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13" imgW="3048000" imgH="431800" progId="Equation.KSEE3">
                    <p:embed/>
                  </p:oleObj>
                </mc:Choice>
                <mc:Fallback>
                  <p:oleObj name="" r:id="rId13" imgW="3048000" imgH="431800" progId="Equation.KSEE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07" y="6063"/>
                          <a:ext cx="480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6"/>
            <p:cNvGraphicFramePr>
              <a:graphicFrameLocks noChangeAspect="1"/>
            </p:cNvGraphicFramePr>
            <p:nvPr/>
          </p:nvGraphicFramePr>
          <p:xfrm>
            <a:off x="2497" y="6855"/>
            <a:ext cx="47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5" imgW="3022600" imgH="228600" progId="Equation.KSEE3">
                    <p:embed/>
                  </p:oleObj>
                </mc:Choice>
                <mc:Fallback>
                  <p:oleObj name="" r:id="rId15" imgW="3022600" imgH="2286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97" y="6855"/>
                          <a:ext cx="47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7"/>
            <p:cNvGraphicFramePr>
              <a:graphicFrameLocks noChangeAspect="1"/>
            </p:cNvGraphicFramePr>
            <p:nvPr/>
          </p:nvGraphicFramePr>
          <p:xfrm>
            <a:off x="2487" y="7327"/>
            <a:ext cx="474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7" imgW="3009900" imgH="241300" progId="Equation.KSEE3">
                    <p:embed/>
                  </p:oleObj>
                </mc:Choice>
                <mc:Fallback>
                  <p:oleObj name="" r:id="rId17" imgW="3009900" imgH="241300" progId="Equation.KSEE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87" y="7327"/>
                          <a:ext cx="4740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5773420" y="1388110"/>
            <a:ext cx="2115820" cy="1031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(1a)(1b)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约束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(1c)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：功率约束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(1d)(1e)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：用户的正交性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13375" y="2952115"/>
            <a:ext cx="3188335" cy="1414145"/>
            <a:chOff x="8656" y="4314"/>
            <a:chExt cx="5021" cy="2227"/>
          </a:xfrm>
        </p:grpSpPr>
        <p:sp>
          <p:nvSpPr>
            <p:cNvPr id="25" name="矩形 24"/>
            <p:cNvSpPr/>
            <p:nvPr/>
          </p:nvSpPr>
          <p:spPr>
            <a:xfrm>
              <a:off x="9636" y="4314"/>
              <a:ext cx="3035" cy="54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优化问题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NP-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难）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656" y="5604"/>
              <a:ext cx="2026" cy="93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eMBB</a:t>
              </a:r>
              <a:r>
                <a:rPr lang="zh-CN" altLang="en-US"/>
                <a:t>资源分配问题（</a:t>
              </a:r>
              <a:r>
                <a:rPr lang="en-US" altLang="zh-CN"/>
                <a:t>t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653" y="5604"/>
              <a:ext cx="2024" cy="93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URLLC</a:t>
              </a:r>
              <a:r>
                <a:rPr lang="zh-CN" altLang="en-US"/>
                <a:t>资源分配问题</a:t>
              </a:r>
              <a:r>
                <a:rPr lang="en-US" altLang="zh-CN"/>
                <a:t>(m)</a:t>
              </a:r>
              <a:endParaRPr lang="en-US" altLang="zh-CN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9671" y="4867"/>
              <a:ext cx="1485" cy="74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1156" y="4867"/>
              <a:ext cx="1515" cy="725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V="1">
            <a:off x="6706870" y="4087495"/>
            <a:ext cx="616585" cy="6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5450" y="810895"/>
            <a:ext cx="3607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800"/>
              <a:t>协同资源调度问题</a:t>
            </a:r>
            <a:r>
              <a:rPr lang="zh-CN" altLang="en-US" sz="1800"/>
              <a:t>建模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43960" y="1417955"/>
            <a:ext cx="1656000" cy="1440000"/>
          </a:xfrm>
          <a:prstGeom prst="ellipse">
            <a:avLst/>
          </a:prstGeom>
          <a:solidFill>
            <a:srgbClr val="0041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800"/>
              <a:t>02</a:t>
            </a:r>
            <a:endParaRPr lang="en-US" altLang="zh-CN" sz="4800"/>
          </a:p>
        </p:txBody>
      </p:sp>
      <p:sp>
        <p:nvSpPr>
          <p:cNvPr id="5" name="文本框 4"/>
          <p:cNvSpPr txBox="1"/>
          <p:nvPr/>
        </p:nvSpPr>
        <p:spPr>
          <a:xfrm>
            <a:off x="3738245" y="2988945"/>
            <a:ext cx="1667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4180"/>
                </a:solidFill>
              </a:rPr>
              <a:t>问题</a:t>
            </a:r>
            <a:r>
              <a:rPr lang="zh-CN" altLang="en-US" sz="2800" b="1">
                <a:solidFill>
                  <a:srgbClr val="014180"/>
                </a:solidFill>
              </a:rPr>
              <a:t>求解</a:t>
            </a:r>
            <a:endParaRPr lang="zh-CN" altLang="en-US" sz="2800" b="1">
              <a:solidFill>
                <a:srgbClr val="0141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9250" y="1019175"/>
            <a:ext cx="2662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eMBB</a:t>
            </a:r>
            <a:r>
              <a:rPr lang="zh-CN" altLang="en-US"/>
              <a:t>资源分配问题</a:t>
            </a:r>
            <a:r>
              <a:rPr lang="en-US" altLang="zh-CN"/>
              <a:t>(slot)</a:t>
            </a:r>
            <a:endParaRPr lang="en-US" altLang="zh-CN"/>
          </a:p>
        </p:txBody>
      </p:sp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514350" y="1449705"/>
          <a:ext cx="363982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48000" imgH="1879600" progId="Equation.KSEE3">
                  <p:embed/>
                </p:oleObj>
              </mc:Choice>
              <mc:Fallback>
                <p:oleObj name="" r:id="rId1" imgW="3048000" imgH="1879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1449705"/>
                        <a:ext cx="3639820" cy="224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14850" y="101917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URLLC</a:t>
            </a:r>
            <a:r>
              <a:rPr lang="zh-CN" altLang="en-US"/>
              <a:t>资源分配问题</a:t>
            </a:r>
            <a:r>
              <a:rPr lang="en-US" altLang="zh-CN"/>
              <a:t>(mini-slot)</a:t>
            </a:r>
            <a:endParaRPr lang="en-US" altLang="zh-CN"/>
          </a:p>
        </p:txBody>
      </p:sp>
      <p:graphicFrame>
        <p:nvGraphicFramePr>
          <p:cNvPr id="6" name="对象 -2147482591"/>
          <p:cNvGraphicFramePr>
            <a:graphicFrameLocks noChangeAspect="1"/>
          </p:cNvGraphicFramePr>
          <p:nvPr/>
        </p:nvGraphicFramePr>
        <p:xfrm>
          <a:off x="4266883" y="1449388"/>
          <a:ext cx="4414520" cy="228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924300" imgH="2032000" progId="Equation.DSMT4">
                  <p:embed/>
                </p:oleObj>
              </mc:Choice>
              <mc:Fallback>
                <p:oleObj name="" r:id="rId3" imgW="3924300" imgH="2032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6883" y="1449388"/>
                        <a:ext cx="4414520" cy="2286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9250" y="865505"/>
            <a:ext cx="2061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eMBB</a:t>
            </a:r>
            <a:r>
              <a:rPr lang="zh-CN" altLang="en-US"/>
              <a:t>资源分配问题</a:t>
            </a:r>
            <a:endParaRPr lang="zh-CN" altLang="en-US"/>
          </a:p>
        </p:txBody>
      </p:sp>
      <p:graphicFrame>
        <p:nvGraphicFramePr>
          <p:cNvPr id="4" name="对象 -2147482622"/>
          <p:cNvGraphicFramePr>
            <a:graphicFrameLocks noChangeAspect="1"/>
          </p:cNvGraphicFramePr>
          <p:nvPr/>
        </p:nvGraphicFramePr>
        <p:xfrm>
          <a:off x="1250633" y="1640840"/>
          <a:ext cx="5202555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635500" imgH="685800" progId="Equation.KSEE3">
                  <p:embed/>
                </p:oleObj>
              </mc:Choice>
              <mc:Fallback>
                <p:oleObj name="" r:id="rId1" imgW="4635500" imgH="685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0633" y="1640840"/>
                        <a:ext cx="5202555" cy="76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1535" y="1268730"/>
            <a:ext cx="3400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问题</a:t>
            </a:r>
            <a:r>
              <a:rPr lang="en-US" altLang="zh-CN" sz="1200"/>
              <a:t>P2</a:t>
            </a:r>
            <a:r>
              <a:rPr lang="zh-CN" altLang="en-US" sz="1200"/>
              <a:t>的拉格朗日函数可表示为：</a:t>
            </a:r>
            <a:endParaRPr lang="zh-CN" altLang="en-US" sz="1200"/>
          </a:p>
        </p:txBody>
      </p:sp>
      <p:graphicFrame>
        <p:nvGraphicFramePr>
          <p:cNvPr id="6" name="对象 -2147482619"/>
          <p:cNvGraphicFramePr>
            <a:graphicFrameLocks noChangeAspect="1"/>
          </p:cNvGraphicFramePr>
          <p:nvPr/>
        </p:nvGraphicFramePr>
        <p:xfrm>
          <a:off x="2673350" y="2893060"/>
          <a:ext cx="266954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349500" imgH="292100" progId="Equation.DSMT4">
                  <p:embed/>
                </p:oleObj>
              </mc:Choice>
              <mc:Fallback>
                <p:oleObj name="" r:id="rId3" imgW="2349500" imgH="292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350" y="2893060"/>
                        <a:ext cx="2669540" cy="332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51535" y="2513965"/>
            <a:ext cx="3400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因此拉格朗日函数对偶问题可表示为：</a:t>
            </a:r>
            <a:endParaRPr lang="zh-CN" altLang="en-US" sz="1200"/>
          </a:p>
        </p:txBody>
      </p:sp>
      <p:graphicFrame>
        <p:nvGraphicFramePr>
          <p:cNvPr id="9" name="对象 -2147482624"/>
          <p:cNvGraphicFramePr>
            <a:graphicFrameLocks noChangeAspect="1"/>
          </p:cNvGraphicFramePr>
          <p:nvPr/>
        </p:nvGraphicFramePr>
        <p:xfrm>
          <a:off x="6453505" y="751205"/>
          <a:ext cx="260477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048000" imgH="1879600" progId="Equation.KSEE3">
                  <p:embed/>
                </p:oleObj>
              </mc:Choice>
              <mc:Fallback>
                <p:oleObj name="" r:id="rId5" imgW="3048000" imgH="1879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505" y="751205"/>
                        <a:ext cx="2604770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14930" y="3676650"/>
          <a:ext cx="3900805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3619500" imgH="1168400" progId="Equation.DSMT4">
                  <p:embed/>
                </p:oleObj>
              </mc:Choice>
              <mc:Fallback>
                <p:oleObj name="" r:id="rId7" imgW="3619500" imgH="11684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4930" y="3676650"/>
                        <a:ext cx="3900805" cy="1259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1535" y="3297555"/>
            <a:ext cx="52260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进一步将</a:t>
            </a:r>
            <a:r>
              <a:rPr lang="en-US" altLang="zh-CN" sz="1200"/>
              <a:t>P4分解为在每个资源块上的B个子问题</a:t>
            </a:r>
            <a:r>
              <a:rPr lang="zh-CN" altLang="en-US" sz="1200"/>
              <a:t>：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7299325" y="86995"/>
            <a:ext cx="1536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问题求解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325,&quot;width&quot;:7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6005</Words>
  <Application>WPS 演示</Application>
  <PresentationFormat>全屏显示(16:9)</PresentationFormat>
  <Paragraphs>305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23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Times New Roman</vt:lpstr>
      <vt:lpstr>Wingdings</vt:lpstr>
      <vt:lpstr>Arial Unicode MS</vt:lpstr>
      <vt:lpstr>Calibri</vt:lpstr>
      <vt:lpstr>Cambria Math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让自己舒适的疯子</cp:lastModifiedBy>
  <cp:revision>168</cp:revision>
  <dcterms:created xsi:type="dcterms:W3CDTF">2016-05-20T12:59:00Z</dcterms:created>
  <dcterms:modified xsi:type="dcterms:W3CDTF">2022-01-16T08:52:23Z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699E341410F1483C99DD2FB2B8DE1314</vt:lpwstr>
  </property>
</Properties>
</file>