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39"/>
  </p:notesMasterIdLst>
  <p:handoutMasterIdLst>
    <p:handoutMasterId r:id="rId40"/>
  </p:handoutMasterIdLst>
  <p:sldIdLst>
    <p:sldId id="257" r:id="rId3"/>
    <p:sldId id="289" r:id="rId4"/>
    <p:sldId id="258" r:id="rId5"/>
    <p:sldId id="261" r:id="rId6"/>
    <p:sldId id="292" r:id="rId7"/>
    <p:sldId id="282" r:id="rId8"/>
    <p:sldId id="259" r:id="rId9"/>
    <p:sldId id="296" r:id="rId10"/>
    <p:sldId id="260" r:id="rId11"/>
    <p:sldId id="263" r:id="rId12"/>
    <p:sldId id="266" r:id="rId13"/>
    <p:sldId id="297" r:id="rId14"/>
    <p:sldId id="293" r:id="rId15"/>
    <p:sldId id="267" r:id="rId16"/>
    <p:sldId id="265" r:id="rId17"/>
    <p:sldId id="268" r:id="rId18"/>
    <p:sldId id="269" r:id="rId19"/>
    <p:sldId id="270" r:id="rId20"/>
    <p:sldId id="271" r:id="rId21"/>
    <p:sldId id="272" r:id="rId22"/>
    <p:sldId id="295" r:id="rId23"/>
    <p:sldId id="274" r:id="rId24"/>
    <p:sldId id="273" r:id="rId25"/>
    <p:sldId id="276" r:id="rId26"/>
    <p:sldId id="275" r:id="rId27"/>
    <p:sldId id="299" r:id="rId28"/>
    <p:sldId id="298" r:id="rId29"/>
    <p:sldId id="278" r:id="rId30"/>
    <p:sldId id="280" r:id="rId31"/>
    <p:sldId id="281" r:id="rId32"/>
    <p:sldId id="283" r:id="rId33"/>
    <p:sldId id="284" r:id="rId34"/>
    <p:sldId id="285" r:id="rId35"/>
    <p:sldId id="286" r:id="rId36"/>
    <p:sldId id="287" r:id="rId37"/>
    <p:sldId id="294" r:id="rId38"/>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88">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52"/>
    <p:restoredTop sz="86433"/>
  </p:normalViewPr>
  <p:slideViewPr>
    <p:cSldViewPr showGuides="1">
      <p:cViewPr varScale="1">
        <p:scale>
          <a:sx n="60" d="100"/>
          <a:sy n="60" d="100"/>
        </p:scale>
        <p:origin x="66" y="192"/>
      </p:cViewPr>
      <p:guideLst>
        <p:guide orient="horz" pos="2188"/>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1A075119-64C7-4D1F-832D-80DE7048874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AAB52522-3147-491F-857C-8C64D1438FD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8A310B2-740C-4C01-8FD3-D0F69F2B4DB4}" type="datetimeFigureOut">
              <a:rPr lang="zh-CN" altLang="en-US" smtClean="0"/>
              <a:t>2022/3/4</a:t>
            </a:fld>
            <a:endParaRPr lang="zh-CN" altLang="en-US"/>
          </a:p>
        </p:txBody>
      </p:sp>
      <p:sp>
        <p:nvSpPr>
          <p:cNvPr id="4" name="页脚占位符 3">
            <a:extLst>
              <a:ext uri="{FF2B5EF4-FFF2-40B4-BE49-F238E27FC236}">
                <a16:creationId xmlns:a16="http://schemas.microsoft.com/office/drawing/2014/main" id="{3467DD81-22D0-4804-8AA1-C13582FD037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02510011-A5FE-4F6A-9104-07818D6614A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3B9C13-A628-4FFA-9F24-EF5EF375E9EE}" type="slidenum">
              <a:rPr lang="zh-CN" altLang="en-US" smtClean="0"/>
              <a:t>‹#›</a:t>
            </a:fld>
            <a:endParaRPr lang="zh-CN" altLang="en-US"/>
          </a:p>
        </p:txBody>
      </p:sp>
    </p:spTree>
    <p:extLst>
      <p:ext uri="{BB962C8B-B14F-4D97-AF65-F5344CB8AC3E}">
        <p14:creationId xmlns:p14="http://schemas.microsoft.com/office/powerpoint/2010/main" val="376638835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3628E0-1CEB-454B-822F-DC0C4B2FAB1E}" type="datetimeFigureOut">
              <a:rPr lang="zh-CN" altLang="en-US" smtClean="0"/>
              <a:t>2022/3/4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79B168-9850-4060-A1C4-D264315CE41D}" type="slidenum">
              <a:rPr lang="zh-CN" altLang="en-US" smtClean="0"/>
              <a:t>‹#›</a:t>
            </a:fld>
            <a:endParaRPr lang="zh-CN" altLang="en-US"/>
          </a:p>
        </p:txBody>
      </p:sp>
    </p:spTree>
    <p:extLst>
      <p:ext uri="{BB962C8B-B14F-4D97-AF65-F5344CB8AC3E}">
        <p14:creationId xmlns:p14="http://schemas.microsoft.com/office/powerpoint/2010/main" val="247497319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A79B168-9850-4060-A1C4-D264315CE41D}" type="slidenum">
              <a:rPr lang="zh-CN" altLang="en-US" smtClean="0"/>
              <a:t>24</a:t>
            </a:fld>
            <a:endParaRPr lang="zh-CN" altLang="en-US"/>
          </a:p>
        </p:txBody>
      </p:sp>
    </p:spTree>
    <p:extLst>
      <p:ext uri="{BB962C8B-B14F-4D97-AF65-F5344CB8AC3E}">
        <p14:creationId xmlns:p14="http://schemas.microsoft.com/office/powerpoint/2010/main" val="1937524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2504"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4296" y="1600200"/>
            <a:ext cx="4032504"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2504"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4296" y="1600200"/>
            <a:ext cx="4032504"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 1025"/>
          <p:cNvSpPr>
            <a:spLocks noGrp="1"/>
          </p:cNvSpPr>
          <p:nvPr>
            <p:ph type="title"/>
          </p:nvPr>
        </p:nvSpPr>
        <p:spPr>
          <a:xfrm>
            <a:off x="457200" y="274638"/>
            <a:ext cx="8229600" cy="1143000"/>
          </a:xfrm>
          <a:prstGeom prst="rect">
            <a:avLst/>
          </a:prstGeom>
          <a:noFill/>
          <a:ln w="9525">
            <a:noFill/>
          </a:ln>
        </p:spPr>
        <p:txBody>
          <a:bodyPr anchor="ctr" anchorCtr="0"/>
          <a:lstStyle/>
          <a:p>
            <a:pPr lvl="0"/>
            <a:r>
              <a:rPr lang="zh-CN" altLang="en-US" dirty="0"/>
              <a:t>单击此处编辑母版标题样式</a:t>
            </a:r>
          </a:p>
        </p:txBody>
      </p:sp>
      <p:sp>
        <p:nvSpPr>
          <p:cNvPr id="1027" name="文本占位符 1026"/>
          <p:cNvSpPr>
            <a:spLocks noGrp="1"/>
          </p:cNvSpPr>
          <p:nvPr>
            <p:ph type="body" idx="1"/>
          </p:nvPr>
        </p:nvSpPr>
        <p:spPr>
          <a:xfrm>
            <a:off x="457200" y="1600200"/>
            <a:ext cx="8229600" cy="4525963"/>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endParaRPr lang="zh-CN" altLang="en-US" dirty="0">
              <a:latin typeface="Arial" panose="020B0604020202020204" pitchFamily="34" charset="0"/>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zh-CN" altLang="en-US" dirty="0">
              <a:latin typeface="Arial" panose="020B0604020202020204" pitchFamily="34" charset="0"/>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 1025"/>
          <p:cNvSpPr>
            <a:spLocks noGrp="1"/>
          </p:cNvSpPr>
          <p:nvPr>
            <p:ph type="title"/>
          </p:nvPr>
        </p:nvSpPr>
        <p:spPr>
          <a:xfrm>
            <a:off x="457200" y="274638"/>
            <a:ext cx="8229600" cy="1143000"/>
          </a:xfrm>
          <a:prstGeom prst="rect">
            <a:avLst/>
          </a:prstGeom>
          <a:noFill/>
          <a:ln w="9525">
            <a:noFill/>
          </a:ln>
        </p:spPr>
        <p:txBody>
          <a:bodyPr anchor="ctr" anchorCtr="0"/>
          <a:lstStyle/>
          <a:p>
            <a:pPr lvl="0"/>
            <a:r>
              <a:rPr lang="zh-CN" altLang="en-US" dirty="0"/>
              <a:t>单击此处编辑母版标题样式</a:t>
            </a:r>
          </a:p>
        </p:txBody>
      </p:sp>
      <p:sp>
        <p:nvSpPr>
          <p:cNvPr id="1027" name="文本占位符 1026"/>
          <p:cNvSpPr>
            <a:spLocks noGrp="1"/>
          </p:cNvSpPr>
          <p:nvPr>
            <p:ph type="body" idx="1"/>
          </p:nvPr>
        </p:nvSpPr>
        <p:spPr>
          <a:xfrm>
            <a:off x="457200" y="1600200"/>
            <a:ext cx="8229600" cy="4525963"/>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endParaRPr lang="zh-CN" altLang="en-US" dirty="0">
              <a:latin typeface="Arial" panose="020B0604020202020204" pitchFamily="34" charset="0"/>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zh-CN" altLang="en-US" dirty="0">
              <a:latin typeface="Arial" panose="020B0604020202020204" pitchFamily="34" charset="0"/>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13.xml"/><Relationship Id="rId5" Type="http://schemas.openxmlformats.org/officeDocument/2006/relationships/image" Target="../media/image15.png"/><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1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jpeg"/><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jpeg"/><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7" name="图片 3076" descr="a4"/>
          <p:cNvPicPr>
            <a:picLocks noChangeAspect="1"/>
          </p:cNvPicPr>
          <p:nvPr/>
        </p:nvPicPr>
        <p:blipFill>
          <a:blip r:embed="rId2"/>
          <a:stretch>
            <a:fillRect/>
          </a:stretch>
        </p:blipFill>
        <p:spPr>
          <a:xfrm>
            <a:off x="0" y="0"/>
            <a:ext cx="9144000" cy="6858000"/>
          </a:xfrm>
          <a:prstGeom prst="rect">
            <a:avLst/>
          </a:prstGeom>
          <a:noFill/>
          <a:ln w="9525">
            <a:noFill/>
          </a:ln>
        </p:spPr>
      </p:pic>
      <p:sp>
        <p:nvSpPr>
          <p:cNvPr id="3074" name="标题 3073"/>
          <p:cNvSpPr>
            <a:spLocks noGrp="1"/>
          </p:cNvSpPr>
          <p:nvPr>
            <p:ph type="title"/>
          </p:nvPr>
        </p:nvSpPr>
        <p:spPr>
          <a:xfrm>
            <a:off x="7596188" y="260350"/>
            <a:ext cx="1090612" cy="287338"/>
          </a:xfrm>
          <a:ln/>
        </p:spPr>
        <p:txBody>
          <a:bodyPr anchor="ctr" anchorCtr="0"/>
          <a:lstStyle/>
          <a:p>
            <a:r>
              <a:rPr lang="zh-CN" altLang="en-US" sz="1400" dirty="0">
                <a:solidFill>
                  <a:schemeClr val="bg1"/>
                </a:solidFill>
              </a:rPr>
              <a:t>论文汇报</a:t>
            </a:r>
          </a:p>
        </p:txBody>
      </p:sp>
      <p:sp>
        <p:nvSpPr>
          <p:cNvPr id="3075" name="文本占位符 3074"/>
          <p:cNvSpPr>
            <a:spLocks noGrp="1"/>
          </p:cNvSpPr>
          <p:nvPr>
            <p:ph type="body" idx="1"/>
          </p:nvPr>
        </p:nvSpPr>
        <p:spPr>
          <a:ln/>
        </p:spPr>
        <p:txBody>
          <a:bodyPr/>
          <a:lstStyle/>
          <a:p>
            <a:pPr marL="0" indent="0">
              <a:lnSpc>
                <a:spcPct val="130000"/>
              </a:lnSpc>
              <a:buNone/>
            </a:pPr>
            <a:endParaRPr lang="en-US" altLang="zh-CN" sz="1800" b="1"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endParaRPr>
          </a:p>
          <a:p>
            <a:pPr marL="457200" lvl="1" indent="0">
              <a:lnSpc>
                <a:spcPct val="130000"/>
              </a:lnSpc>
              <a:buNone/>
            </a:pPr>
            <a:endParaRPr lang="en-US" altLang="zh-CN" sz="1800" b="1"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endParaRPr>
          </a:p>
          <a:p>
            <a:pPr marL="0" indent="0">
              <a:buNone/>
            </a:pPr>
            <a:endParaRPr lang="en-US" altLang="zh-CN" sz="1800" b="1"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endParaRPr>
          </a:p>
          <a:p>
            <a:pPr marL="0" indent="0">
              <a:buNone/>
            </a:pPr>
            <a:endParaRPr lang="en-US" altLang="zh-CN" sz="1800" b="1"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endParaRPr>
          </a:p>
          <a:p>
            <a:pPr marL="0" indent="0">
              <a:buNone/>
            </a:pPr>
            <a:endParaRPr lang="en-US" altLang="zh-CN" sz="1800" b="1"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endParaRPr>
          </a:p>
          <a:p>
            <a:pPr marL="0" indent="0">
              <a:buNone/>
            </a:pPr>
            <a:endParaRPr lang="en-US" altLang="zh-CN" sz="1800" b="1"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endParaRPr>
          </a:p>
          <a:p>
            <a:pPr marL="0" indent="0">
              <a:buNone/>
            </a:pPr>
            <a:endParaRPr lang="en-US" altLang="zh-CN" sz="1800" b="1"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endParaRPr>
          </a:p>
          <a:p>
            <a:pPr marL="0" indent="0">
              <a:buNone/>
            </a:pPr>
            <a:endParaRPr lang="en-US" altLang="zh-CN" sz="1800" b="1"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endParaRPr>
          </a:p>
          <a:p>
            <a:pPr marL="0" indent="0">
              <a:buNone/>
            </a:pPr>
            <a:endParaRPr lang="en-US" altLang="zh-CN" sz="1800" b="1"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endParaRPr>
          </a:p>
          <a:p>
            <a:pPr marL="0" indent="0" algn="ctr">
              <a:buNone/>
            </a:pPr>
            <a:r>
              <a:rPr lang="zh-CN" altLang="en-US" sz="1800" b="1"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汇报人：温瑶</a:t>
            </a:r>
            <a:endParaRPr lang="en-US" altLang="zh-CN" sz="1800" b="1"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endParaRPr>
          </a:p>
          <a:p>
            <a:pPr marL="0" indent="0" algn="ctr">
              <a:buNone/>
            </a:pPr>
            <a:r>
              <a:rPr lang="en-US" altLang="zh-CN" sz="1800" b="1"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2022</a:t>
            </a:r>
            <a:r>
              <a:rPr lang="zh-CN" altLang="en-US" sz="1800" b="1"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年</a:t>
            </a:r>
            <a:r>
              <a:rPr lang="en-US" altLang="zh-CN" sz="1800" b="1"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en-US" sz="1800" b="1"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月</a:t>
            </a:r>
            <a:r>
              <a:rPr lang="en-US" altLang="zh-CN" sz="1800" b="1"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6</a:t>
            </a:r>
            <a:r>
              <a:rPr lang="zh-CN" altLang="en-US" sz="1800" b="1"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日</a:t>
            </a:r>
            <a:endParaRPr lang="en-US" altLang="zh-CN" sz="1800" b="1"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 name="灯片编号占位符 3">
            <a:extLst>
              <a:ext uri="{FF2B5EF4-FFF2-40B4-BE49-F238E27FC236}">
                <a16:creationId xmlns:a16="http://schemas.microsoft.com/office/drawing/2014/main" id="{5B28D106-1BB8-4C7B-9955-3921BCC5DDFA}"/>
              </a:ext>
            </a:extLst>
          </p:cNvPr>
          <p:cNvSpPr>
            <a:spLocks noGrp="1"/>
          </p:cNvSpPr>
          <p:nvPr>
            <p:ph type="sldNum" sz="quarter" idx="12"/>
          </p:nvPr>
        </p:nvSpPr>
        <p:spPr/>
        <p:txBody>
          <a:bodyPr/>
          <a:lstStyle/>
          <a:p>
            <a:pPr lvl="0"/>
            <a:fld id="{9A0DB2DC-4C9A-4742-B13C-FB6460FD3503}" type="slidenum">
              <a:rPr lang="zh-CN" altLang="en-US" smtClean="0">
                <a:latin typeface="Arial" panose="020B0604020202020204" pitchFamily="34" charset="0"/>
              </a:rPr>
              <a:pPr lvl="0"/>
              <a:t>1</a:t>
            </a:fld>
            <a:endParaRPr lang="zh-CN" altLang="en-US" dirty="0">
              <a:latin typeface="Arial" panose="020B0604020202020204" pitchFamily="34" charset="0"/>
            </a:endParaRPr>
          </a:p>
        </p:txBody>
      </p:sp>
      <p:sp>
        <p:nvSpPr>
          <p:cNvPr id="2" name="矩形 1">
            <a:extLst>
              <a:ext uri="{FF2B5EF4-FFF2-40B4-BE49-F238E27FC236}">
                <a16:creationId xmlns:a16="http://schemas.microsoft.com/office/drawing/2014/main" id="{5425B24D-FF77-47EE-8CE9-E3A7040355BF}"/>
              </a:ext>
            </a:extLst>
          </p:cNvPr>
          <p:cNvSpPr/>
          <p:nvPr/>
        </p:nvSpPr>
        <p:spPr>
          <a:xfrm>
            <a:off x="1043608" y="2852936"/>
            <a:ext cx="6624736" cy="755784"/>
          </a:xfrm>
          <a:prstGeom prst="rect">
            <a:avLst/>
          </a:prstGeom>
        </p:spPr>
        <p:txBody>
          <a:bodyPr wrap="square">
            <a:spAutoFit/>
          </a:bodyPr>
          <a:lstStyle/>
          <a:p>
            <a:pPr>
              <a:lnSpc>
                <a:spcPct val="130000"/>
              </a:lnSpc>
            </a:pPr>
            <a:r>
              <a:rPr lang="zh-CN" altLang="en-US" sz="3600" b="1" dirty="0">
                <a:ln w="0"/>
                <a:solidFill>
                  <a:schemeClr val="accent2"/>
                </a:solidFill>
                <a:effectLst>
                  <a:reflection blurRad="6350" stA="53000" endA="300" endPos="35500" dir="5400000" sy="-90000" algn="bl" rotWithShape="0"/>
                </a:effectLst>
                <a:latin typeface="等线" panose="020F0502020204030204"/>
                <a:ea typeface="等线" panose="02010600030101010101" pitchFamily="2" charset="-122"/>
              </a:rPr>
              <a:t>基于动态神经网络的传感器部署</a:t>
            </a:r>
            <a:endParaRPr lang="en-US" altLang="zh-CN" sz="3600" b="1" dirty="0">
              <a:ln w="0"/>
              <a:solidFill>
                <a:schemeClr val="accent2"/>
              </a:solidFill>
              <a:effectLst>
                <a:reflection blurRad="6350" stA="53000" endA="300" endPos="35500" dir="5400000" sy="-90000" algn="bl" rotWithShape="0"/>
              </a:effectLst>
              <a:latin typeface="等线" panose="020F0502020204030204"/>
              <a:ea typeface="等线"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7" name="图片 3076" descr="a4"/>
          <p:cNvPicPr>
            <a:picLocks noChangeAspect="1"/>
          </p:cNvPicPr>
          <p:nvPr/>
        </p:nvPicPr>
        <p:blipFill>
          <a:blip r:embed="rId2"/>
          <a:stretch>
            <a:fillRect/>
          </a:stretch>
        </p:blipFill>
        <p:spPr>
          <a:xfrm>
            <a:off x="0" y="0"/>
            <a:ext cx="9144000" cy="6858000"/>
          </a:xfrm>
          <a:prstGeom prst="rect">
            <a:avLst/>
          </a:prstGeom>
          <a:noFill/>
          <a:ln w="9525">
            <a:noFill/>
          </a:ln>
        </p:spPr>
      </p:pic>
      <p:sp>
        <p:nvSpPr>
          <p:cNvPr id="3074" name="标题 3073"/>
          <p:cNvSpPr>
            <a:spLocks noGrp="1"/>
          </p:cNvSpPr>
          <p:nvPr>
            <p:ph type="title"/>
          </p:nvPr>
        </p:nvSpPr>
        <p:spPr>
          <a:xfrm>
            <a:off x="7596188" y="260350"/>
            <a:ext cx="1090612" cy="287338"/>
          </a:xfrm>
        </p:spPr>
        <p:txBody>
          <a:bodyPr anchor="ctr" anchorCtr="0"/>
          <a:lstStyle/>
          <a:p>
            <a:r>
              <a:rPr lang="zh-CN" altLang="en-US" sz="1400" dirty="0">
                <a:solidFill>
                  <a:schemeClr val="bg1"/>
                </a:solidFill>
              </a:rPr>
              <a:t>论文汇报</a:t>
            </a:r>
          </a:p>
        </p:txBody>
      </p:sp>
      <p:sp>
        <p:nvSpPr>
          <p:cNvPr id="3075" name="文本占位符 3074"/>
          <p:cNvSpPr>
            <a:spLocks noGrp="1"/>
          </p:cNvSpPr>
          <p:nvPr>
            <p:ph type="body" idx="1"/>
          </p:nvPr>
        </p:nvSpPr>
        <p:spPr/>
        <p:txBody>
          <a:bodyPr/>
          <a:lstStyle/>
          <a:p>
            <a:pPr marL="0" indent="0" latinLnBrk="1">
              <a:lnSpc>
                <a:spcPct val="150000"/>
              </a:lnSpc>
              <a:buNone/>
            </a:pPr>
            <a:r>
              <a:rPr lang="zh-CN" altLang="en-US" sz="2400" dirty="0"/>
              <a:t>在区域或者块级进行自适应推理。主要包含两条线路：</a:t>
            </a:r>
          </a:p>
          <a:p>
            <a:pPr latinLnBrk="1">
              <a:lnSpc>
                <a:spcPct val="150000"/>
              </a:lnSpc>
            </a:pPr>
            <a:r>
              <a:rPr lang="en-US" altLang="zh-CN" sz="2400" dirty="0">
                <a:solidFill>
                  <a:schemeClr val="accent2"/>
                </a:solidFill>
                <a:latin typeface="Times New Roman" panose="02020603050405020304" pitchFamily="18" charset="0"/>
                <a:cs typeface="Times New Roman" panose="02020603050405020304" pitchFamily="18" charset="0"/>
              </a:rPr>
              <a:t>Dynamic transformations</a:t>
            </a:r>
            <a:r>
              <a:rPr lang="zh-CN" altLang="en-US" sz="2400" dirty="0"/>
              <a:t>：常见于细粒度图像分类；</a:t>
            </a:r>
          </a:p>
          <a:p>
            <a:pPr latinLnBrk="1">
              <a:lnSpc>
                <a:spcPct val="150000"/>
              </a:lnSpc>
            </a:pPr>
            <a:r>
              <a:rPr lang="en-US" altLang="zh-CN" sz="2400" dirty="0">
                <a:solidFill>
                  <a:schemeClr val="accent2"/>
                </a:solidFill>
                <a:latin typeface="Times New Roman" panose="02020603050405020304" pitchFamily="18" charset="0"/>
                <a:cs typeface="Times New Roman" panose="02020603050405020304" pitchFamily="18" charset="0"/>
              </a:rPr>
              <a:t>Hard attention</a:t>
            </a:r>
            <a:r>
              <a:rPr lang="zh-CN" altLang="en-US" sz="2400" dirty="0"/>
              <a:t>：比如</a:t>
            </a:r>
            <a:r>
              <a:rPr lang="en-US" altLang="zh-CN" sz="2400" dirty="0" err="1">
                <a:latin typeface="Times New Roman" panose="02020603050405020304" pitchFamily="18" charset="0"/>
                <a:cs typeface="Times New Roman" panose="02020603050405020304" pitchFamily="18" charset="0"/>
              </a:rPr>
              <a:t>GFNet</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RA-CNN</a:t>
            </a:r>
            <a:r>
              <a:rPr lang="zh-CN" altLang="en-US" sz="2400" dirty="0"/>
              <a:t>。</a:t>
            </a:r>
          </a:p>
        </p:txBody>
      </p:sp>
      <p:sp>
        <p:nvSpPr>
          <p:cNvPr id="2" name="矩形 1">
            <a:extLst>
              <a:ext uri="{FF2B5EF4-FFF2-40B4-BE49-F238E27FC236}">
                <a16:creationId xmlns:a16="http://schemas.microsoft.com/office/drawing/2014/main" id="{4DAC5AFB-010F-47A2-BA98-F6C1780EB61E}"/>
              </a:ext>
            </a:extLst>
          </p:cNvPr>
          <p:cNvSpPr/>
          <p:nvPr/>
        </p:nvSpPr>
        <p:spPr>
          <a:xfrm>
            <a:off x="-108520" y="1052737"/>
            <a:ext cx="5184576" cy="524567"/>
          </a:xfrm>
          <a:prstGeom prst="rect">
            <a:avLst/>
          </a:prstGeom>
        </p:spPr>
        <p:txBody>
          <a:bodyPr wrap="square">
            <a:spAutoFit/>
          </a:bodyPr>
          <a:lstStyle/>
          <a:p>
            <a:pPr lvl="1">
              <a:lnSpc>
                <a:spcPct val="130000"/>
              </a:lnSpc>
              <a:spcBef>
                <a:spcPct val="20000"/>
              </a:spcBef>
            </a:pPr>
            <a:r>
              <a:rPr lang="en-US" altLang="zh-CN" sz="2400" b="1" dirty="0">
                <a:solidFill>
                  <a:srgbClr val="333399"/>
                </a:solidFill>
                <a:latin typeface="Times New Roman" panose="02020603050405020304" pitchFamily="18" charset="0"/>
                <a:ea typeface="黑体" panose="02010609060101010101" pitchFamily="49" charset="-122"/>
                <a:cs typeface="Times New Roman" panose="02020603050405020304" pitchFamily="18" charset="0"/>
              </a:rPr>
              <a:t>Region-level Dynamic Networks</a:t>
            </a:r>
          </a:p>
        </p:txBody>
      </p:sp>
      <p:pic>
        <p:nvPicPr>
          <p:cNvPr id="6" name="图片 5">
            <a:extLst>
              <a:ext uri="{FF2B5EF4-FFF2-40B4-BE49-F238E27FC236}">
                <a16:creationId xmlns:a16="http://schemas.microsoft.com/office/drawing/2014/main" id="{F5CDB80B-DA00-414C-B59F-31298500E0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683" y="3369602"/>
            <a:ext cx="7775749" cy="2906649"/>
          </a:xfrm>
          <a:prstGeom prst="rect">
            <a:avLst/>
          </a:prstGeom>
        </p:spPr>
      </p:pic>
      <p:sp>
        <p:nvSpPr>
          <p:cNvPr id="7" name="灯片编号占位符 6">
            <a:extLst>
              <a:ext uri="{FF2B5EF4-FFF2-40B4-BE49-F238E27FC236}">
                <a16:creationId xmlns:a16="http://schemas.microsoft.com/office/drawing/2014/main" id="{B7D6AD03-A558-440E-8052-A5096E57BE60}"/>
              </a:ext>
            </a:extLst>
          </p:cNvPr>
          <p:cNvSpPr>
            <a:spLocks noGrp="1"/>
          </p:cNvSpPr>
          <p:nvPr>
            <p:ph type="sldNum" sz="quarter" idx="12"/>
          </p:nvPr>
        </p:nvSpPr>
        <p:spPr/>
        <p:txBody>
          <a:bodyPr/>
          <a:lstStyle/>
          <a:p>
            <a:pPr lvl="0"/>
            <a:fld id="{9A0DB2DC-4C9A-4742-B13C-FB6460FD3503}" type="slidenum">
              <a:rPr lang="zh-CN" altLang="en-US" smtClean="0">
                <a:latin typeface="Arial" panose="020B0604020202020204" pitchFamily="34" charset="0"/>
              </a:rPr>
              <a:t>10</a:t>
            </a:fld>
            <a:endParaRPr lang="zh-CN" altLang="en-US" dirty="0">
              <a:latin typeface="Arial" panose="020B0604020202020204" pitchFamily="34" charset="0"/>
            </a:endParaRPr>
          </a:p>
        </p:txBody>
      </p:sp>
    </p:spTree>
    <p:extLst>
      <p:ext uri="{BB962C8B-B14F-4D97-AF65-F5344CB8AC3E}">
        <p14:creationId xmlns:p14="http://schemas.microsoft.com/office/powerpoint/2010/main" val="1735669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7" name="图片 3076" descr="a4"/>
          <p:cNvPicPr>
            <a:picLocks noChangeAspect="1"/>
          </p:cNvPicPr>
          <p:nvPr/>
        </p:nvPicPr>
        <p:blipFill>
          <a:blip r:embed="rId2"/>
          <a:stretch>
            <a:fillRect/>
          </a:stretch>
        </p:blipFill>
        <p:spPr>
          <a:xfrm>
            <a:off x="12559" y="0"/>
            <a:ext cx="9144000" cy="6858000"/>
          </a:xfrm>
          <a:prstGeom prst="rect">
            <a:avLst/>
          </a:prstGeom>
          <a:noFill/>
          <a:ln w="9525">
            <a:noFill/>
          </a:ln>
        </p:spPr>
      </p:pic>
      <p:sp>
        <p:nvSpPr>
          <p:cNvPr id="3074" name="标题 3073"/>
          <p:cNvSpPr>
            <a:spLocks noGrp="1"/>
          </p:cNvSpPr>
          <p:nvPr>
            <p:ph type="title"/>
          </p:nvPr>
        </p:nvSpPr>
        <p:spPr>
          <a:xfrm>
            <a:off x="7596188" y="260350"/>
            <a:ext cx="1090612" cy="287338"/>
          </a:xfrm>
        </p:spPr>
        <p:txBody>
          <a:bodyPr anchor="ctr" anchorCtr="0"/>
          <a:lstStyle/>
          <a:p>
            <a:r>
              <a:rPr lang="zh-CN" altLang="en-US" sz="1400" dirty="0">
                <a:solidFill>
                  <a:schemeClr val="bg1"/>
                </a:solidFill>
              </a:rPr>
              <a:t>论文汇报</a:t>
            </a:r>
          </a:p>
        </p:txBody>
      </p:sp>
      <p:sp>
        <p:nvSpPr>
          <p:cNvPr id="2" name="矩形 1">
            <a:extLst>
              <a:ext uri="{FF2B5EF4-FFF2-40B4-BE49-F238E27FC236}">
                <a16:creationId xmlns:a16="http://schemas.microsoft.com/office/drawing/2014/main" id="{4DAC5AFB-010F-47A2-BA98-F6C1780EB61E}"/>
              </a:ext>
            </a:extLst>
          </p:cNvPr>
          <p:cNvSpPr/>
          <p:nvPr/>
        </p:nvSpPr>
        <p:spPr>
          <a:xfrm>
            <a:off x="-108520" y="1052737"/>
            <a:ext cx="5688632" cy="524567"/>
          </a:xfrm>
          <a:prstGeom prst="rect">
            <a:avLst/>
          </a:prstGeom>
        </p:spPr>
        <p:txBody>
          <a:bodyPr wrap="square">
            <a:spAutoFit/>
          </a:bodyPr>
          <a:lstStyle/>
          <a:p>
            <a:pPr lvl="1">
              <a:lnSpc>
                <a:spcPct val="130000"/>
              </a:lnSpc>
              <a:spcBef>
                <a:spcPct val="20000"/>
              </a:spcBef>
            </a:pPr>
            <a:r>
              <a:rPr lang="en-US" altLang="zh-CN" sz="2400" b="1" dirty="0">
                <a:solidFill>
                  <a:srgbClr val="333399"/>
                </a:solidFill>
                <a:latin typeface="Times New Roman" panose="02020603050405020304" pitchFamily="18" charset="0"/>
                <a:ea typeface="黑体" panose="02010609060101010101" pitchFamily="49" charset="-122"/>
                <a:cs typeface="Times New Roman" panose="02020603050405020304" pitchFamily="18" charset="0"/>
              </a:rPr>
              <a:t>Resolution-level Dynamic Networks</a:t>
            </a:r>
          </a:p>
        </p:txBody>
      </p:sp>
      <p:sp>
        <p:nvSpPr>
          <p:cNvPr id="6" name="内容占位符 5">
            <a:extLst>
              <a:ext uri="{FF2B5EF4-FFF2-40B4-BE49-F238E27FC236}">
                <a16:creationId xmlns:a16="http://schemas.microsoft.com/office/drawing/2014/main" id="{E09EE299-49BE-494A-A682-E98571141FC6}"/>
              </a:ext>
            </a:extLst>
          </p:cNvPr>
          <p:cNvSpPr>
            <a:spLocks noGrp="1"/>
          </p:cNvSpPr>
          <p:nvPr>
            <p:ph idx="1"/>
          </p:nvPr>
        </p:nvSpPr>
        <p:spPr>
          <a:xfrm>
            <a:off x="467544" y="1484784"/>
            <a:ext cx="7992888" cy="4464496"/>
          </a:xfrm>
        </p:spPr>
        <p:txBody>
          <a:bodyPr/>
          <a:lstStyle/>
          <a:p>
            <a:pPr marL="0" indent="0">
              <a:lnSpc>
                <a:spcPct val="150000"/>
              </a:lnSpc>
              <a:buNone/>
            </a:pPr>
            <a:r>
              <a:rPr lang="zh-CN" altLang="en-US" sz="2000" dirty="0"/>
              <a:t>       </a:t>
            </a:r>
            <a:r>
              <a:rPr lang="zh-CN" altLang="en-US" sz="2400" dirty="0"/>
              <a:t>分辨率级动态网络对不同图像采用自适应分辨率，从而减少高分辨率表征带来的冗余计算。现有的方法主要包括</a:t>
            </a:r>
            <a:endParaRPr lang="en-US" altLang="zh-CN" sz="2400" dirty="0"/>
          </a:p>
          <a:p>
            <a:pPr marL="0" indent="0">
              <a:lnSpc>
                <a:spcPct val="150000"/>
              </a:lnSpc>
              <a:buNone/>
            </a:pPr>
            <a:r>
              <a:rPr lang="en-US" altLang="zh-CN" sz="2400" dirty="0"/>
              <a:t>1</a:t>
            </a:r>
            <a:r>
              <a:rPr lang="zh-CN" altLang="en-US" sz="2400" dirty="0"/>
              <a:t>）用自适应比率调整输入，动态分辨率可以通过使用自适应比例缩放特征来实现</a:t>
            </a:r>
            <a:endParaRPr lang="en-US" altLang="zh-CN" sz="2400" dirty="0"/>
          </a:p>
          <a:p>
            <a:pPr marL="0" indent="0">
              <a:lnSpc>
                <a:spcPct val="150000"/>
              </a:lnSpc>
              <a:buNone/>
            </a:pPr>
            <a:r>
              <a:rPr lang="en-US" altLang="zh-CN" sz="2400" dirty="0"/>
              <a:t>2</a:t>
            </a:r>
            <a:r>
              <a:rPr lang="zh-CN" altLang="en-US" sz="2400" dirty="0"/>
              <a:t>）在多尺度架构中选择性地激活具有不同分辨率的子网络 </a:t>
            </a:r>
            <a:endParaRPr lang="zh-CN" altLang="en-US" sz="2000" dirty="0"/>
          </a:p>
        </p:txBody>
      </p:sp>
      <p:sp>
        <p:nvSpPr>
          <p:cNvPr id="8" name="灯片编号占位符 7">
            <a:extLst>
              <a:ext uri="{FF2B5EF4-FFF2-40B4-BE49-F238E27FC236}">
                <a16:creationId xmlns:a16="http://schemas.microsoft.com/office/drawing/2014/main" id="{61D0400A-8C59-489D-B61A-9F7185105418}"/>
              </a:ext>
            </a:extLst>
          </p:cNvPr>
          <p:cNvSpPr>
            <a:spLocks noGrp="1"/>
          </p:cNvSpPr>
          <p:nvPr>
            <p:ph type="sldNum" sz="quarter" idx="12"/>
          </p:nvPr>
        </p:nvSpPr>
        <p:spPr/>
        <p:txBody>
          <a:bodyPr/>
          <a:lstStyle/>
          <a:p>
            <a:pPr lvl="0"/>
            <a:fld id="{9A0DB2DC-4C9A-4742-B13C-FB6460FD3503}" type="slidenum">
              <a:rPr lang="zh-CN" altLang="en-US" smtClean="0">
                <a:latin typeface="Arial" panose="020B0604020202020204" pitchFamily="34" charset="0"/>
              </a:rPr>
              <a:t>11</a:t>
            </a:fld>
            <a:endParaRPr lang="zh-CN" altLang="en-US" dirty="0">
              <a:latin typeface="Arial" panose="020B0604020202020204" pitchFamily="34" charset="0"/>
            </a:endParaRPr>
          </a:p>
        </p:txBody>
      </p:sp>
    </p:spTree>
    <p:extLst>
      <p:ext uri="{BB962C8B-B14F-4D97-AF65-F5344CB8AC3E}">
        <p14:creationId xmlns:p14="http://schemas.microsoft.com/office/powerpoint/2010/main" val="314519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7" name="图片 3076" descr="a4"/>
          <p:cNvPicPr>
            <a:picLocks noChangeAspect="1"/>
          </p:cNvPicPr>
          <p:nvPr/>
        </p:nvPicPr>
        <p:blipFill>
          <a:blip r:embed="rId2"/>
          <a:stretch>
            <a:fillRect/>
          </a:stretch>
        </p:blipFill>
        <p:spPr>
          <a:xfrm>
            <a:off x="12559" y="0"/>
            <a:ext cx="9144000" cy="6858000"/>
          </a:xfrm>
          <a:prstGeom prst="rect">
            <a:avLst/>
          </a:prstGeom>
          <a:noFill/>
          <a:ln w="9525">
            <a:noFill/>
          </a:ln>
        </p:spPr>
      </p:pic>
      <p:sp>
        <p:nvSpPr>
          <p:cNvPr id="3074" name="标题 3073"/>
          <p:cNvSpPr>
            <a:spLocks noGrp="1"/>
          </p:cNvSpPr>
          <p:nvPr>
            <p:ph type="title"/>
          </p:nvPr>
        </p:nvSpPr>
        <p:spPr>
          <a:xfrm>
            <a:off x="7596188" y="260350"/>
            <a:ext cx="1090612" cy="287338"/>
          </a:xfrm>
        </p:spPr>
        <p:txBody>
          <a:bodyPr anchor="ctr" anchorCtr="0"/>
          <a:lstStyle/>
          <a:p>
            <a:r>
              <a:rPr lang="zh-CN" altLang="en-US" sz="1400" dirty="0">
                <a:solidFill>
                  <a:schemeClr val="bg1"/>
                </a:solidFill>
              </a:rPr>
              <a:t>论文汇报</a:t>
            </a:r>
          </a:p>
        </p:txBody>
      </p:sp>
      <p:sp>
        <p:nvSpPr>
          <p:cNvPr id="2" name="矩形 1">
            <a:extLst>
              <a:ext uri="{FF2B5EF4-FFF2-40B4-BE49-F238E27FC236}">
                <a16:creationId xmlns:a16="http://schemas.microsoft.com/office/drawing/2014/main" id="{4DAC5AFB-010F-47A2-BA98-F6C1780EB61E}"/>
              </a:ext>
            </a:extLst>
          </p:cNvPr>
          <p:cNvSpPr/>
          <p:nvPr/>
        </p:nvSpPr>
        <p:spPr>
          <a:xfrm>
            <a:off x="-108520" y="1052737"/>
            <a:ext cx="5688632" cy="524567"/>
          </a:xfrm>
          <a:prstGeom prst="rect">
            <a:avLst/>
          </a:prstGeom>
        </p:spPr>
        <p:txBody>
          <a:bodyPr wrap="square">
            <a:spAutoFit/>
          </a:bodyPr>
          <a:lstStyle/>
          <a:p>
            <a:pPr lvl="1">
              <a:lnSpc>
                <a:spcPct val="130000"/>
              </a:lnSpc>
              <a:spcBef>
                <a:spcPct val="20000"/>
              </a:spcBef>
            </a:pPr>
            <a:r>
              <a:rPr lang="en-US" altLang="zh-CN" sz="2400" b="1" dirty="0">
                <a:solidFill>
                  <a:srgbClr val="333399"/>
                </a:solidFill>
                <a:latin typeface="Times New Roman" panose="02020603050405020304" pitchFamily="18" charset="0"/>
                <a:ea typeface="黑体" panose="02010609060101010101" pitchFamily="49" charset="-122"/>
                <a:cs typeface="Times New Roman" panose="02020603050405020304" pitchFamily="18" charset="0"/>
              </a:rPr>
              <a:t>Resolution-level Dynamic Networks</a:t>
            </a:r>
          </a:p>
        </p:txBody>
      </p:sp>
      <p:sp>
        <p:nvSpPr>
          <p:cNvPr id="6" name="内容占位符 5">
            <a:extLst>
              <a:ext uri="{FF2B5EF4-FFF2-40B4-BE49-F238E27FC236}">
                <a16:creationId xmlns:a16="http://schemas.microsoft.com/office/drawing/2014/main" id="{E09EE299-49BE-494A-A682-E98571141FC6}"/>
              </a:ext>
            </a:extLst>
          </p:cNvPr>
          <p:cNvSpPr>
            <a:spLocks noGrp="1"/>
          </p:cNvSpPr>
          <p:nvPr>
            <p:ph idx="1"/>
          </p:nvPr>
        </p:nvSpPr>
        <p:spPr>
          <a:xfrm>
            <a:off x="4788024" y="1577304"/>
            <a:ext cx="4176906" cy="4588000"/>
          </a:xfrm>
        </p:spPr>
        <p:txBody>
          <a:bodyPr/>
          <a:lstStyle/>
          <a:p>
            <a:pPr marL="0" indent="0">
              <a:lnSpc>
                <a:spcPct val="150000"/>
              </a:lnSpc>
              <a:buNone/>
            </a:pPr>
            <a:r>
              <a:rPr lang="en-US" altLang="zh-CN" sz="2000" dirty="0">
                <a:ea typeface="宋体" panose="02010600030101010101" pitchFamily="2" charset="-122"/>
                <a:cs typeface="Times New Roman" panose="02020603050405020304" pitchFamily="18" charset="0"/>
              </a:rPr>
              <a:t>       </a:t>
            </a:r>
            <a:r>
              <a:rPr lang="zh-CN" altLang="zh-CN" sz="2000" dirty="0">
                <a:ea typeface="宋体" panose="02010600030101010101" pitchFamily="2" charset="-122"/>
                <a:cs typeface="Times New Roman" panose="02020603050405020304" pitchFamily="18" charset="0"/>
              </a:rPr>
              <a:t>分辨率自适应网络建立多尺度架构</a:t>
            </a:r>
            <a:r>
              <a:rPr lang="en-US" altLang="zh-CN" sz="2000" dirty="0">
                <a:ea typeface="宋体" panose="02010600030101010101" pitchFamily="2" charset="-122"/>
                <a:cs typeface="Times New Roman" panose="02020603050405020304" pitchFamily="18" charset="0"/>
              </a:rPr>
              <a:t> </a:t>
            </a:r>
            <a:r>
              <a:rPr lang="zh-CN" altLang="zh-CN" sz="2000" dirty="0">
                <a:ea typeface="宋体" panose="02010600030101010101" pitchFamily="2" charset="-122"/>
                <a:cs typeface="Times New Roman" panose="02020603050405020304" pitchFamily="18" charset="0"/>
              </a:rPr>
              <a:t>，用不同的子网络处理不同分辨率的特征，并将这些子网络从小到大顺序执行。通过允许在某一中间时刻，</a:t>
            </a:r>
            <a:r>
              <a:rPr lang="zh-CN" altLang="en-US" sz="2000" dirty="0">
                <a:ea typeface="宋体" panose="02010600030101010101" pitchFamily="2" charset="-122"/>
                <a:cs typeface="Times New Roman" panose="02020603050405020304" pitchFamily="18" charset="0"/>
              </a:rPr>
              <a:t>若</a:t>
            </a:r>
            <a:r>
              <a:rPr lang="zh-CN" altLang="zh-CN" sz="2000" dirty="0">
                <a:ea typeface="宋体" panose="02010600030101010101" pitchFamily="2" charset="-122"/>
                <a:cs typeface="Times New Roman" panose="02020603050405020304" pitchFamily="18" charset="0"/>
              </a:rPr>
              <a:t>当前隐状态可以用于解决所需任务，则提前终止</a:t>
            </a:r>
            <a:r>
              <a:rPr lang="zh-CN" altLang="en-US" sz="2000" dirty="0">
                <a:ea typeface="宋体" panose="02010600030101010101" pitchFamily="2" charset="-122"/>
                <a:cs typeface="Times New Roman" panose="02020603050405020304" pitchFamily="18" charset="0"/>
              </a:rPr>
              <a:t>并退出</a:t>
            </a:r>
            <a:r>
              <a:rPr lang="zh-CN" altLang="zh-CN" sz="2000" dirty="0">
                <a:ea typeface="宋体" panose="02010600030101010101" pitchFamily="2" charset="-122"/>
                <a:cs typeface="Times New Roman" panose="02020603050405020304" pitchFamily="18" charset="0"/>
              </a:rPr>
              <a:t>，从而避免调用处理更大分辨率特征的子网络。</a:t>
            </a:r>
            <a:endParaRPr lang="zh-CN" altLang="en-US" sz="2000" dirty="0"/>
          </a:p>
        </p:txBody>
      </p:sp>
      <p:pic>
        <p:nvPicPr>
          <p:cNvPr id="7" name="图片 6">
            <a:extLst>
              <a:ext uri="{FF2B5EF4-FFF2-40B4-BE49-F238E27FC236}">
                <a16:creationId xmlns:a16="http://schemas.microsoft.com/office/drawing/2014/main" id="{D74476B9-04E3-4400-981E-7AE5082BD1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586" y="1916832"/>
            <a:ext cx="4496427" cy="3581900"/>
          </a:xfrm>
          <a:prstGeom prst="rect">
            <a:avLst/>
          </a:prstGeom>
        </p:spPr>
      </p:pic>
      <p:sp>
        <p:nvSpPr>
          <p:cNvPr id="8" name="灯片编号占位符 7">
            <a:extLst>
              <a:ext uri="{FF2B5EF4-FFF2-40B4-BE49-F238E27FC236}">
                <a16:creationId xmlns:a16="http://schemas.microsoft.com/office/drawing/2014/main" id="{61D0400A-8C59-489D-B61A-9F7185105418}"/>
              </a:ext>
            </a:extLst>
          </p:cNvPr>
          <p:cNvSpPr>
            <a:spLocks noGrp="1"/>
          </p:cNvSpPr>
          <p:nvPr>
            <p:ph type="sldNum" sz="quarter" idx="12"/>
          </p:nvPr>
        </p:nvSpPr>
        <p:spPr/>
        <p:txBody>
          <a:bodyPr/>
          <a:lstStyle/>
          <a:p>
            <a:pPr lvl="0"/>
            <a:fld id="{9A0DB2DC-4C9A-4742-B13C-FB6460FD3503}" type="slidenum">
              <a:rPr lang="zh-CN" altLang="en-US" smtClean="0">
                <a:latin typeface="Arial" panose="020B0604020202020204" pitchFamily="34" charset="0"/>
              </a:rPr>
              <a:t>12</a:t>
            </a:fld>
            <a:endParaRPr lang="zh-CN" altLang="en-US" dirty="0">
              <a:latin typeface="Arial" panose="020B0604020202020204" pitchFamily="34" charset="0"/>
            </a:endParaRPr>
          </a:p>
        </p:txBody>
      </p:sp>
    </p:spTree>
    <p:extLst>
      <p:ext uri="{BB962C8B-B14F-4D97-AF65-F5344CB8AC3E}">
        <p14:creationId xmlns:p14="http://schemas.microsoft.com/office/powerpoint/2010/main" val="626280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7" name="图片 3076" descr="a4"/>
          <p:cNvPicPr>
            <a:picLocks noChangeAspect="1"/>
          </p:cNvPicPr>
          <p:nvPr/>
        </p:nvPicPr>
        <p:blipFill>
          <a:blip r:embed="rId2"/>
          <a:stretch>
            <a:fillRect/>
          </a:stretch>
        </p:blipFill>
        <p:spPr>
          <a:xfrm>
            <a:off x="0" y="-104403"/>
            <a:ext cx="9144000" cy="6858000"/>
          </a:xfrm>
          <a:prstGeom prst="rect">
            <a:avLst/>
          </a:prstGeom>
          <a:noFill/>
          <a:ln w="9525">
            <a:noFill/>
          </a:ln>
        </p:spPr>
      </p:pic>
      <p:sp>
        <p:nvSpPr>
          <p:cNvPr id="3074" name="标题 3073"/>
          <p:cNvSpPr>
            <a:spLocks noGrp="1"/>
          </p:cNvSpPr>
          <p:nvPr>
            <p:ph type="title"/>
          </p:nvPr>
        </p:nvSpPr>
        <p:spPr>
          <a:xfrm>
            <a:off x="7596188" y="260350"/>
            <a:ext cx="1090612" cy="287338"/>
          </a:xfrm>
        </p:spPr>
        <p:txBody>
          <a:bodyPr anchor="ctr" anchorCtr="0"/>
          <a:lstStyle/>
          <a:p>
            <a:r>
              <a:rPr lang="zh-CN" altLang="en-US" sz="1400" dirty="0">
                <a:solidFill>
                  <a:schemeClr val="bg1"/>
                </a:solidFill>
              </a:rPr>
              <a:t>论文汇报</a:t>
            </a:r>
          </a:p>
        </p:txBody>
      </p:sp>
      <p:sp>
        <p:nvSpPr>
          <p:cNvPr id="3075" name="文本占位符 3074"/>
          <p:cNvSpPr>
            <a:spLocks noGrp="1"/>
          </p:cNvSpPr>
          <p:nvPr>
            <p:ph type="body" idx="1"/>
          </p:nvPr>
        </p:nvSpPr>
        <p:spPr/>
        <p:txBody>
          <a:bodyPr/>
          <a:lstStyle/>
          <a:p>
            <a:pPr marL="0" indent="0">
              <a:lnSpc>
                <a:spcPct val="150000"/>
              </a:lnSpc>
              <a:buNone/>
            </a:pPr>
            <a:r>
              <a:rPr lang="en-US" altLang="zh-CN" sz="2400" dirty="0">
                <a:latin typeface="+mn-ea"/>
              </a:rPr>
              <a:t>1</a:t>
            </a:r>
            <a:r>
              <a:rPr lang="zh-CN" altLang="en-US" sz="2400" dirty="0">
                <a:latin typeface="+mn-ea"/>
              </a:rPr>
              <a:t>）减少计算冗余，做出正确的预测可能只需要处理一小部分像素或具有自适应计算量的区域。</a:t>
            </a:r>
            <a:br>
              <a:rPr lang="en-US" altLang="zh-CN" sz="2400" dirty="0">
                <a:latin typeface="+mn-ea"/>
              </a:rPr>
            </a:br>
            <a:r>
              <a:rPr lang="en-US" altLang="zh-CN" sz="2400" dirty="0">
                <a:latin typeface="+mn-ea"/>
              </a:rPr>
              <a:t>2</a:t>
            </a:r>
            <a:r>
              <a:rPr lang="zh-CN" altLang="en-US" sz="2400" dirty="0">
                <a:latin typeface="+mn-ea"/>
              </a:rPr>
              <a:t>）根据低分辨率表示足以为大多数输入产生良好性能的观察结果。</a:t>
            </a:r>
            <a:endParaRPr lang="en-US" altLang="zh-CN" sz="2400" dirty="0">
              <a:latin typeface="+mn-ea"/>
            </a:endParaRPr>
          </a:p>
          <a:p>
            <a:pPr marL="0" indent="0">
              <a:buNone/>
            </a:pPr>
            <a:endParaRPr dirty="0"/>
          </a:p>
        </p:txBody>
      </p:sp>
      <p:sp>
        <p:nvSpPr>
          <p:cNvPr id="2" name="矩形 1">
            <a:extLst>
              <a:ext uri="{FF2B5EF4-FFF2-40B4-BE49-F238E27FC236}">
                <a16:creationId xmlns:a16="http://schemas.microsoft.com/office/drawing/2014/main" id="{4DAC5AFB-010F-47A2-BA98-F6C1780EB61E}"/>
              </a:ext>
            </a:extLst>
          </p:cNvPr>
          <p:cNvSpPr/>
          <p:nvPr/>
        </p:nvSpPr>
        <p:spPr>
          <a:xfrm>
            <a:off x="431131" y="1124744"/>
            <a:ext cx="2400016" cy="461665"/>
          </a:xfrm>
          <a:prstGeom prst="rect">
            <a:avLst/>
          </a:prstGeom>
        </p:spPr>
        <p:txBody>
          <a:bodyPr wrap="none">
            <a:spAutoFit/>
          </a:bodyPr>
          <a:lstStyle/>
          <a:p>
            <a:r>
              <a:rPr lang="zh-CN" altLang="en-US" sz="2400" b="1"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空间动态的作用</a:t>
            </a:r>
          </a:p>
        </p:txBody>
      </p:sp>
      <p:sp>
        <p:nvSpPr>
          <p:cNvPr id="4" name="灯片编号占位符 3">
            <a:extLst>
              <a:ext uri="{FF2B5EF4-FFF2-40B4-BE49-F238E27FC236}">
                <a16:creationId xmlns:a16="http://schemas.microsoft.com/office/drawing/2014/main" id="{11E01FF2-F92B-4DAA-9DB4-3BBAB7B101C5}"/>
              </a:ext>
            </a:extLst>
          </p:cNvPr>
          <p:cNvSpPr>
            <a:spLocks noGrp="1"/>
          </p:cNvSpPr>
          <p:nvPr>
            <p:ph type="sldNum" sz="quarter" idx="12"/>
          </p:nvPr>
        </p:nvSpPr>
        <p:spPr/>
        <p:txBody>
          <a:bodyPr/>
          <a:lstStyle/>
          <a:p>
            <a:pPr lvl="0"/>
            <a:fld id="{9A0DB2DC-4C9A-4742-B13C-FB6460FD3503}" type="slidenum">
              <a:rPr lang="zh-CN" altLang="en-US" smtClean="0">
                <a:latin typeface="Arial" panose="020B0604020202020204" pitchFamily="34" charset="0"/>
              </a:rPr>
              <a:t>13</a:t>
            </a:fld>
            <a:endParaRPr lang="zh-CN" altLang="en-US" dirty="0">
              <a:latin typeface="Arial" panose="020B0604020202020204" pitchFamily="34" charset="0"/>
            </a:endParaRPr>
          </a:p>
        </p:txBody>
      </p:sp>
    </p:spTree>
    <p:extLst>
      <p:ext uri="{BB962C8B-B14F-4D97-AF65-F5344CB8AC3E}">
        <p14:creationId xmlns:p14="http://schemas.microsoft.com/office/powerpoint/2010/main" val="33184628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7" name="图片 3076" descr="a4"/>
          <p:cNvPicPr>
            <a:picLocks noChangeAspect="1"/>
          </p:cNvPicPr>
          <p:nvPr/>
        </p:nvPicPr>
        <p:blipFill>
          <a:blip r:embed="rId2"/>
          <a:stretch>
            <a:fillRect/>
          </a:stretch>
        </p:blipFill>
        <p:spPr>
          <a:xfrm>
            <a:off x="17100" y="-6668"/>
            <a:ext cx="9161780" cy="6871335"/>
          </a:xfrm>
          <a:prstGeom prst="rect">
            <a:avLst/>
          </a:prstGeom>
          <a:noFill/>
          <a:ln w="9525">
            <a:noFill/>
          </a:ln>
        </p:spPr>
      </p:pic>
      <p:sp>
        <p:nvSpPr>
          <p:cNvPr id="3074" name="标题 3073"/>
          <p:cNvSpPr>
            <a:spLocks noGrp="1"/>
          </p:cNvSpPr>
          <p:nvPr>
            <p:ph type="title"/>
          </p:nvPr>
        </p:nvSpPr>
        <p:spPr>
          <a:xfrm>
            <a:off x="7596188" y="260350"/>
            <a:ext cx="1090612" cy="287338"/>
          </a:xfrm>
        </p:spPr>
        <p:txBody>
          <a:bodyPr anchor="ctr" anchorCtr="0"/>
          <a:lstStyle/>
          <a:p>
            <a:r>
              <a:rPr lang="zh-CN" altLang="en-US" sz="1400" dirty="0">
                <a:solidFill>
                  <a:schemeClr val="bg1"/>
                </a:solidFill>
              </a:rPr>
              <a:t>论文汇报</a:t>
            </a:r>
          </a:p>
        </p:txBody>
      </p:sp>
      <p:sp>
        <p:nvSpPr>
          <p:cNvPr id="7" name="矩形 6">
            <a:extLst>
              <a:ext uri="{FF2B5EF4-FFF2-40B4-BE49-F238E27FC236}">
                <a16:creationId xmlns:a16="http://schemas.microsoft.com/office/drawing/2014/main" id="{31421B04-91B6-4B9A-B67B-F31C935D5BD2}"/>
              </a:ext>
            </a:extLst>
          </p:cNvPr>
          <p:cNvSpPr/>
          <p:nvPr/>
        </p:nvSpPr>
        <p:spPr>
          <a:xfrm>
            <a:off x="546622" y="2950994"/>
            <a:ext cx="1553631" cy="707886"/>
          </a:xfrm>
          <a:prstGeom prst="rect">
            <a:avLst/>
          </a:prstGeom>
          <a:noFill/>
        </p:spPr>
        <p:txBody>
          <a:bodyPr wrap="none" lIns="91440" tIns="45720" rIns="91440" bIns="45720">
            <a:spAutoFit/>
          </a:bodyPr>
          <a:lstStyle/>
          <a:p>
            <a:pPr algn="ctr" fontAlgn="auto">
              <a:spcBef>
                <a:spcPts val="0"/>
              </a:spcBef>
              <a:spcAft>
                <a:spcPts val="0"/>
              </a:spcAft>
            </a:pPr>
            <a:r>
              <a:rPr lang="en-US" altLang="zh-CN" sz="4000" b="1" dirty="0">
                <a:ln w="9525">
                  <a:solidFill>
                    <a:prstClr val="white"/>
                  </a:solidFill>
                  <a:prstDash val="solid"/>
                </a:ln>
                <a:solidFill>
                  <a:schemeClr val="accent2"/>
                </a:solidFill>
                <a:effectLst>
                  <a:outerShdw blurRad="12700" dist="38100" dir="2700000" algn="tl" rotWithShape="0">
                    <a:srgbClr val="5B9BD5">
                      <a:lumMod val="60000"/>
                      <a:lumOff val="40000"/>
                    </a:srgbClr>
                  </a:outerShdw>
                </a:effectLst>
                <a:latin typeface="Times New Roman" panose="02020603050405020304" pitchFamily="18" charset="0"/>
                <a:ea typeface="等线" panose="02010600030101010101" pitchFamily="2" charset="-122"/>
                <a:cs typeface="Times New Roman" panose="02020603050405020304" pitchFamily="18" charset="0"/>
              </a:rPr>
              <a:t>Part 2</a:t>
            </a:r>
            <a:endParaRPr lang="zh-CN" altLang="en-US" sz="4000" b="1" dirty="0">
              <a:ln w="9525">
                <a:solidFill>
                  <a:prstClr val="white"/>
                </a:solidFill>
                <a:prstDash val="solid"/>
              </a:ln>
              <a:solidFill>
                <a:schemeClr val="accent2"/>
              </a:solidFill>
              <a:effectLst>
                <a:outerShdw blurRad="12700" dist="38100" dir="2700000" algn="tl" rotWithShape="0">
                  <a:srgbClr val="5B9BD5">
                    <a:lumMod val="60000"/>
                    <a:lumOff val="40000"/>
                  </a:srgbClr>
                </a:outerShdw>
              </a:effectLst>
              <a:latin typeface="Times New Roman" panose="02020603050405020304" pitchFamily="18" charset="0"/>
              <a:ea typeface="等线" panose="02010600030101010101" pitchFamily="2" charset="-122"/>
              <a:cs typeface="Times New Roman" panose="02020603050405020304" pitchFamily="18" charset="0"/>
            </a:endParaRPr>
          </a:p>
        </p:txBody>
      </p:sp>
      <p:sp>
        <p:nvSpPr>
          <p:cNvPr id="8" name="矩形 7">
            <a:extLst>
              <a:ext uri="{FF2B5EF4-FFF2-40B4-BE49-F238E27FC236}">
                <a16:creationId xmlns:a16="http://schemas.microsoft.com/office/drawing/2014/main" id="{307A3A25-E839-4203-B765-44E3AF6886D7}"/>
              </a:ext>
            </a:extLst>
          </p:cNvPr>
          <p:cNvSpPr/>
          <p:nvPr/>
        </p:nvSpPr>
        <p:spPr>
          <a:xfrm>
            <a:off x="2108898" y="3006650"/>
            <a:ext cx="6855397" cy="596574"/>
          </a:xfrm>
          <a:prstGeom prst="rect">
            <a:avLst/>
          </a:prstGeom>
          <a:noFill/>
        </p:spPr>
        <p:txBody>
          <a:bodyPr wrap="square" lIns="91440" tIns="45720" rIns="91440" bIns="45720">
            <a:spAutoFit/>
          </a:bodyPr>
          <a:lstStyle/>
          <a:p>
            <a:pPr algn="ctr">
              <a:lnSpc>
                <a:spcPct val="130000"/>
              </a:lnSpc>
            </a:pPr>
            <a:r>
              <a:rPr lang="en-US" altLang="zh-CN" sz="2800" b="1"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Temporal-wise Dynamic Networks</a:t>
            </a:r>
          </a:p>
        </p:txBody>
      </p:sp>
      <p:sp>
        <p:nvSpPr>
          <p:cNvPr id="3" name="灯片编号占位符 2">
            <a:extLst>
              <a:ext uri="{FF2B5EF4-FFF2-40B4-BE49-F238E27FC236}">
                <a16:creationId xmlns:a16="http://schemas.microsoft.com/office/drawing/2014/main" id="{2B9C932D-45F3-42E5-A17E-7B2C7536EDD7}"/>
              </a:ext>
            </a:extLst>
          </p:cNvPr>
          <p:cNvSpPr>
            <a:spLocks noGrp="1"/>
          </p:cNvSpPr>
          <p:nvPr>
            <p:ph type="sldNum" sz="quarter" idx="12"/>
          </p:nvPr>
        </p:nvSpPr>
        <p:spPr/>
        <p:txBody>
          <a:bodyPr/>
          <a:lstStyle/>
          <a:p>
            <a:pPr lvl="0"/>
            <a:fld id="{9A0DB2DC-4C9A-4742-B13C-FB6460FD3503}" type="slidenum">
              <a:rPr lang="zh-CN" altLang="en-US" smtClean="0">
                <a:latin typeface="Arial" panose="020B0604020202020204" pitchFamily="34" charset="0"/>
              </a:rPr>
              <a:t>14</a:t>
            </a:fld>
            <a:endParaRPr lang="zh-CN" altLang="en-US" dirty="0">
              <a:latin typeface="Arial" panose="020B0604020202020204" pitchFamily="34" charset="0"/>
            </a:endParaRPr>
          </a:p>
        </p:txBody>
      </p:sp>
    </p:spTree>
    <p:extLst>
      <p:ext uri="{BB962C8B-B14F-4D97-AF65-F5344CB8AC3E}">
        <p14:creationId xmlns:p14="http://schemas.microsoft.com/office/powerpoint/2010/main" val="17458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7" name="图片 3076" descr="a4"/>
          <p:cNvPicPr>
            <a:picLocks noChangeAspect="1"/>
          </p:cNvPicPr>
          <p:nvPr/>
        </p:nvPicPr>
        <p:blipFill>
          <a:blip r:embed="rId2"/>
          <a:stretch>
            <a:fillRect/>
          </a:stretch>
        </p:blipFill>
        <p:spPr>
          <a:xfrm>
            <a:off x="0" y="12667"/>
            <a:ext cx="9144000" cy="6858000"/>
          </a:xfrm>
          <a:prstGeom prst="rect">
            <a:avLst/>
          </a:prstGeom>
          <a:noFill/>
          <a:ln w="9525">
            <a:noFill/>
          </a:ln>
        </p:spPr>
      </p:pic>
      <p:sp>
        <p:nvSpPr>
          <p:cNvPr id="3074" name="标题 3073"/>
          <p:cNvSpPr>
            <a:spLocks noGrp="1"/>
          </p:cNvSpPr>
          <p:nvPr>
            <p:ph type="title"/>
          </p:nvPr>
        </p:nvSpPr>
        <p:spPr>
          <a:xfrm>
            <a:off x="7596188" y="260350"/>
            <a:ext cx="1090612" cy="287338"/>
          </a:xfrm>
        </p:spPr>
        <p:txBody>
          <a:bodyPr anchor="ctr" anchorCtr="0"/>
          <a:lstStyle/>
          <a:p>
            <a:r>
              <a:rPr lang="zh-CN" altLang="en-US" sz="1400" dirty="0">
                <a:solidFill>
                  <a:schemeClr val="bg1"/>
                </a:solidFill>
              </a:rPr>
              <a:t>论文汇报</a:t>
            </a:r>
          </a:p>
        </p:txBody>
      </p:sp>
      <p:sp>
        <p:nvSpPr>
          <p:cNvPr id="3075" name="文本占位符 3074"/>
          <p:cNvSpPr>
            <a:spLocks noGrp="1"/>
          </p:cNvSpPr>
          <p:nvPr>
            <p:ph type="body" idx="1"/>
          </p:nvPr>
        </p:nvSpPr>
        <p:spPr>
          <a:xfrm>
            <a:off x="457200" y="1600200"/>
            <a:ext cx="8363272" cy="5121275"/>
          </a:xfrm>
        </p:spPr>
        <p:txBody>
          <a:bodyPr/>
          <a:lstStyle/>
          <a:p>
            <a:pPr marL="0" indent="0">
              <a:lnSpc>
                <a:spcPct val="150000"/>
              </a:lnSpc>
              <a:buNone/>
            </a:pPr>
            <a:r>
              <a:rPr lang="zh-CN" altLang="en-US" dirty="0"/>
              <a:t>      </a:t>
            </a:r>
            <a:r>
              <a:rPr lang="zh-CN" altLang="en-US" sz="2400" dirty="0"/>
              <a:t>时间自适应动态网络被设计用来对时序数据（如文本、视频等）不同时间位置的数据进行自适应计算。</a:t>
            </a:r>
            <a:endParaRPr lang="en-US" altLang="zh-CN" sz="2400" dirty="0"/>
          </a:p>
          <a:p>
            <a:pPr lvl="0">
              <a:lnSpc>
                <a:spcPct val="150000"/>
              </a:lnSpc>
              <a:buFont typeface="Wingdings" panose="05000000000000000000" pitchFamily="2" charset="2"/>
              <a:buChar char="l"/>
            </a:pPr>
            <a:r>
              <a:rPr lang="en-US" altLang="zh-CN" sz="2400" dirty="0">
                <a:solidFill>
                  <a:srgbClr val="333399"/>
                </a:solidFill>
                <a:latin typeface="Times New Roman" panose="02020603050405020304" pitchFamily="18" charset="0"/>
                <a:cs typeface="Times New Roman" panose="02020603050405020304" pitchFamily="18" charset="0"/>
              </a:rPr>
              <a:t>RNN-based Dynamic Text Processing</a:t>
            </a:r>
            <a:r>
              <a:rPr lang="zh-CN" altLang="en-US" sz="2400" dirty="0">
                <a:solidFill>
                  <a:srgbClr val="000000"/>
                </a:solidFill>
                <a:latin typeface="宋体"/>
              </a:rPr>
              <a:t>：在每一步分配适当的计算量，包括隐藏状态的动态更新和提前退出</a:t>
            </a:r>
            <a:r>
              <a:rPr lang="en-US" altLang="zh-CN" sz="2400" dirty="0">
                <a:solidFill>
                  <a:srgbClr val="000000"/>
                </a:solidFill>
                <a:latin typeface="宋体"/>
              </a:rPr>
              <a:t>RNN</a:t>
            </a:r>
            <a:r>
              <a:rPr lang="zh-CN" altLang="en-US" sz="2400" dirty="0">
                <a:solidFill>
                  <a:srgbClr val="000000"/>
                </a:solidFill>
                <a:latin typeface="宋体"/>
              </a:rPr>
              <a:t>。</a:t>
            </a:r>
            <a:endParaRPr lang="en-US" altLang="zh-CN" sz="2400" dirty="0">
              <a:solidFill>
                <a:srgbClr val="000000"/>
              </a:solidFill>
              <a:latin typeface="宋体"/>
            </a:endParaRPr>
          </a:p>
          <a:p>
            <a:pPr lvl="0">
              <a:lnSpc>
                <a:spcPct val="150000"/>
              </a:lnSpc>
              <a:buFont typeface="Wingdings" panose="05000000000000000000" pitchFamily="2" charset="2"/>
              <a:buChar char="l"/>
            </a:pPr>
            <a:r>
              <a:rPr lang="en-US" altLang="zh-CN" sz="2400" dirty="0">
                <a:solidFill>
                  <a:srgbClr val="333399"/>
                </a:solidFill>
                <a:latin typeface="Times New Roman" panose="02020603050405020304" pitchFamily="18" charset="0"/>
                <a:cs typeface="Times New Roman" panose="02020603050405020304" pitchFamily="18" charset="0"/>
              </a:rPr>
              <a:t>Temporal-wise Dynamic Video Recognition</a:t>
            </a:r>
            <a:r>
              <a:rPr lang="zh-CN" altLang="en-US" sz="2400" dirty="0">
                <a:solidFill>
                  <a:srgbClr val="000000"/>
                </a:solidFill>
                <a:latin typeface="宋体"/>
              </a:rPr>
              <a:t>：根据输入为不同帧分配自适应计算资源，包括基于动态</a:t>
            </a:r>
            <a:r>
              <a:rPr lang="en-US" altLang="zh-CN" sz="2400" dirty="0">
                <a:solidFill>
                  <a:srgbClr val="000000"/>
                </a:solidFill>
                <a:latin typeface="宋体"/>
              </a:rPr>
              <a:t>RNN</a:t>
            </a:r>
            <a:r>
              <a:rPr lang="zh-CN" altLang="en-US" sz="2400" dirty="0">
                <a:solidFill>
                  <a:srgbClr val="000000"/>
                </a:solidFill>
                <a:latin typeface="宋体"/>
              </a:rPr>
              <a:t>的视频识别和动态关键帧采样。</a:t>
            </a:r>
          </a:p>
          <a:p>
            <a:pPr marL="0" indent="0">
              <a:lnSpc>
                <a:spcPct val="150000"/>
              </a:lnSpc>
              <a:buNone/>
            </a:pPr>
            <a:endParaRPr sz="2400" dirty="0"/>
          </a:p>
        </p:txBody>
      </p:sp>
      <p:sp>
        <p:nvSpPr>
          <p:cNvPr id="2" name="矩形 1">
            <a:extLst>
              <a:ext uri="{FF2B5EF4-FFF2-40B4-BE49-F238E27FC236}">
                <a16:creationId xmlns:a16="http://schemas.microsoft.com/office/drawing/2014/main" id="{4DAC5AFB-010F-47A2-BA98-F6C1780EB61E}"/>
              </a:ext>
            </a:extLst>
          </p:cNvPr>
          <p:cNvSpPr/>
          <p:nvPr/>
        </p:nvSpPr>
        <p:spPr>
          <a:xfrm>
            <a:off x="183435" y="1075633"/>
            <a:ext cx="6696744" cy="524567"/>
          </a:xfrm>
          <a:prstGeom prst="rect">
            <a:avLst/>
          </a:prstGeom>
        </p:spPr>
        <p:txBody>
          <a:bodyPr wrap="square">
            <a:spAutoFit/>
          </a:bodyPr>
          <a:lstStyle/>
          <a:p>
            <a:pPr marL="342900" indent="-342900">
              <a:lnSpc>
                <a:spcPct val="130000"/>
              </a:lnSpc>
              <a:buFont typeface="Wingdings" panose="05000000000000000000" pitchFamily="2" charset="2"/>
              <a:buChar char="n"/>
            </a:pPr>
            <a:r>
              <a:rPr lang="en-US" altLang="zh-CN" sz="2400" b="1"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Temporal-wise Dynamic Networks</a:t>
            </a:r>
          </a:p>
        </p:txBody>
      </p:sp>
      <p:sp>
        <p:nvSpPr>
          <p:cNvPr id="4" name="灯片编号占位符 3">
            <a:extLst>
              <a:ext uri="{FF2B5EF4-FFF2-40B4-BE49-F238E27FC236}">
                <a16:creationId xmlns:a16="http://schemas.microsoft.com/office/drawing/2014/main" id="{523E6356-A34E-4510-A838-BD9F94FB2346}"/>
              </a:ext>
            </a:extLst>
          </p:cNvPr>
          <p:cNvSpPr>
            <a:spLocks noGrp="1"/>
          </p:cNvSpPr>
          <p:nvPr>
            <p:ph type="sldNum" sz="quarter" idx="12"/>
          </p:nvPr>
        </p:nvSpPr>
        <p:spPr/>
        <p:txBody>
          <a:bodyPr/>
          <a:lstStyle/>
          <a:p>
            <a:pPr lvl="0"/>
            <a:fld id="{9A0DB2DC-4C9A-4742-B13C-FB6460FD3503}" type="slidenum">
              <a:rPr lang="zh-CN" altLang="en-US" smtClean="0">
                <a:latin typeface="Arial" panose="020B0604020202020204" pitchFamily="34" charset="0"/>
              </a:rPr>
              <a:t>15</a:t>
            </a:fld>
            <a:endParaRPr lang="zh-CN" altLang="en-US" dirty="0">
              <a:latin typeface="Arial" panose="020B0604020202020204" pitchFamily="34" charset="0"/>
            </a:endParaRPr>
          </a:p>
        </p:txBody>
      </p:sp>
    </p:spTree>
    <p:extLst>
      <p:ext uri="{BB962C8B-B14F-4D97-AF65-F5344CB8AC3E}">
        <p14:creationId xmlns:p14="http://schemas.microsoft.com/office/powerpoint/2010/main" val="32113156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7" name="图片 3076" descr="a4"/>
          <p:cNvPicPr>
            <a:picLocks noChangeAspect="1"/>
          </p:cNvPicPr>
          <p:nvPr/>
        </p:nvPicPr>
        <p:blipFill>
          <a:blip r:embed="rId2"/>
          <a:stretch>
            <a:fillRect/>
          </a:stretch>
        </p:blipFill>
        <p:spPr>
          <a:xfrm>
            <a:off x="15424" y="0"/>
            <a:ext cx="9144000" cy="6858000"/>
          </a:xfrm>
          <a:prstGeom prst="rect">
            <a:avLst/>
          </a:prstGeom>
          <a:noFill/>
          <a:ln w="9525">
            <a:noFill/>
          </a:ln>
        </p:spPr>
      </p:pic>
      <p:sp>
        <p:nvSpPr>
          <p:cNvPr id="3074" name="标题 3073"/>
          <p:cNvSpPr>
            <a:spLocks noGrp="1"/>
          </p:cNvSpPr>
          <p:nvPr>
            <p:ph type="title"/>
          </p:nvPr>
        </p:nvSpPr>
        <p:spPr>
          <a:xfrm>
            <a:off x="7596188" y="260350"/>
            <a:ext cx="1090612" cy="287338"/>
          </a:xfrm>
        </p:spPr>
        <p:txBody>
          <a:bodyPr anchor="ctr" anchorCtr="0"/>
          <a:lstStyle/>
          <a:p>
            <a:r>
              <a:rPr lang="zh-CN" altLang="en-US" sz="1400" dirty="0">
                <a:solidFill>
                  <a:schemeClr val="bg1"/>
                </a:solidFill>
              </a:rPr>
              <a:t>论文汇报</a:t>
            </a:r>
          </a:p>
        </p:txBody>
      </p:sp>
      <mc:AlternateContent xmlns:mc="http://schemas.openxmlformats.org/markup-compatibility/2006" xmlns:a14="http://schemas.microsoft.com/office/drawing/2010/main">
        <mc:Choice Requires="a14">
          <p:sp>
            <p:nvSpPr>
              <p:cNvPr id="3075" name="文本占位符 3074"/>
              <p:cNvSpPr>
                <a:spLocks noGrp="1"/>
              </p:cNvSpPr>
              <p:nvPr>
                <p:ph type="body" idx="1"/>
              </p:nvPr>
            </p:nvSpPr>
            <p:spPr/>
            <p:txBody>
              <a:bodyPr/>
              <a:lstStyle/>
              <a:p>
                <a:pPr marL="0" indent="0">
                  <a:buNone/>
                </a:pPr>
                <a:r>
                  <a:rPr lang="en-US" altLang="zh-CN" sz="2400" dirty="0">
                    <a:solidFill>
                      <a:schemeClr val="accent2"/>
                    </a:solidFill>
                    <a:latin typeface="Times New Roman" panose="02020603050405020304" pitchFamily="18" charset="0"/>
                    <a:cs typeface="Times New Roman" panose="02020603050405020304" pitchFamily="18" charset="0"/>
                  </a:rPr>
                  <a:t>Skipping the update</a:t>
                </a:r>
              </a:p>
              <a:p>
                <a:pPr marL="0" indent="0">
                  <a:lnSpc>
                    <a:spcPct val="150000"/>
                  </a:lnSpc>
                  <a:buNone/>
                </a:pPr>
                <a:r>
                  <a:rPr lang="zh-CN" altLang="en-US" sz="2400" dirty="0">
                    <a:latin typeface="+mn-ea"/>
                  </a:rPr>
                  <a:t>    忽略不重要的输入，将上一时刻的状态复制至下一时刻。对于某些时间位置的不重要输入，动态模型可以学习完全跳过隐藏状态的更新。</a:t>
                </a:r>
                <a:endParaRPr lang="en-US" altLang="zh-CN" sz="2400" dirty="0">
                  <a:latin typeface="+mn-ea"/>
                </a:endParaRPr>
              </a:p>
              <a:p>
                <a:pPr marL="0" indent="0" algn="ctr">
                  <a:buNone/>
                </a:pP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h</m:t>
                        </m:r>
                      </m:e>
                      <m:sub>
                        <m:r>
                          <a:rPr lang="en-US" altLang="zh-CN" sz="2400" b="0" i="1" smtClean="0">
                            <a:latin typeface="Cambria Math" panose="02040503050406030204" pitchFamily="18" charset="0"/>
                          </a:rPr>
                          <m:t>𝑡</m:t>
                        </m:r>
                      </m:sub>
                    </m:sSub>
                  </m:oMath>
                </a14:m>
                <a:r>
                  <a:rPr lang="en-US" altLang="zh-CN" sz="2400" dirty="0">
                    <a:latin typeface="+mn-ea"/>
                  </a:rPr>
                  <a:t>=</a:t>
                </a:r>
                <a14:m>
                  <m:oMath xmlns:m="http://schemas.openxmlformats.org/officeDocument/2006/math">
                    <m:sSub>
                      <m:sSubPr>
                        <m:ctrlPr>
                          <a:rPr lang="en-US" altLang="zh-CN" sz="2400" i="1" dirty="0" smtClean="0">
                            <a:latin typeface="Cambria Math" panose="02040503050406030204" pitchFamily="18" charset="0"/>
                          </a:rPr>
                        </m:ctrlPr>
                      </m:sSubPr>
                      <m:e>
                        <m:r>
                          <a:rPr lang="zh-CN" altLang="en-US" sz="2400" i="1" dirty="0" smtClean="0">
                            <a:latin typeface="Cambria Math" panose="02040503050406030204" pitchFamily="18" charset="0"/>
                          </a:rPr>
                          <m:t>𝛼</m:t>
                        </m:r>
                      </m:e>
                      <m:sub>
                        <m:r>
                          <a:rPr lang="en-US" altLang="zh-CN" sz="2400" b="0" i="1" dirty="0" smtClean="0">
                            <a:latin typeface="Cambria Math" panose="02040503050406030204" pitchFamily="18" charset="0"/>
                          </a:rPr>
                          <m:t>𝑡</m:t>
                        </m:r>
                      </m:sub>
                    </m:sSub>
                    <m:sSub>
                      <m:sSubPr>
                        <m:ctrlPr>
                          <a:rPr lang="en-US" altLang="zh-CN" sz="2400" i="1" dirty="0" smtClean="0">
                            <a:latin typeface="Cambria Math" panose="02040503050406030204" pitchFamily="18" charset="0"/>
                          </a:rPr>
                        </m:ctrlPr>
                      </m:sSubPr>
                      <m:e>
                        <m:r>
                          <a:rPr lang="en-US" altLang="zh-CN" sz="2400" b="0" i="1" dirty="0" smtClean="0">
                            <a:latin typeface="Cambria Math" panose="02040503050406030204" pitchFamily="18" charset="0"/>
                          </a:rPr>
                          <m:t>𝐹</m:t>
                        </m:r>
                      </m:e>
                      <m:sub>
                        <m:r>
                          <a:rPr lang="en-US" altLang="zh-CN" sz="2400" b="0" i="1" dirty="0" smtClean="0">
                            <a:latin typeface="Cambria Math" panose="02040503050406030204" pitchFamily="18" charset="0"/>
                          </a:rPr>
                          <m:t>𝑡</m:t>
                        </m:r>
                      </m:sub>
                    </m:sSub>
                  </m:oMath>
                </a14:m>
                <a:r>
                  <a:rPr lang="en-US" altLang="zh-CN" sz="2400" dirty="0">
                    <a:latin typeface="+mn-ea"/>
                  </a:rPr>
                  <a:t>(</a:t>
                </a:r>
                <a14:m>
                  <m:oMath xmlns:m="http://schemas.openxmlformats.org/officeDocument/2006/math">
                    <m:sSub>
                      <m:sSubPr>
                        <m:ctrlPr>
                          <a:rPr lang="en-US" altLang="zh-CN" sz="2400" i="1" dirty="0" smtClean="0">
                            <a:latin typeface="Cambria Math" panose="02040503050406030204" pitchFamily="18" charset="0"/>
                          </a:rPr>
                        </m:ctrlPr>
                      </m:sSubPr>
                      <m:e>
                        <m:r>
                          <a:rPr lang="en-US" altLang="zh-CN" sz="2400" b="0" i="1" dirty="0" smtClean="0">
                            <a:latin typeface="Cambria Math" panose="02040503050406030204" pitchFamily="18" charset="0"/>
                          </a:rPr>
                          <m:t>𝑥</m:t>
                        </m:r>
                      </m:e>
                      <m:sub>
                        <m:r>
                          <a:rPr lang="en-US" altLang="zh-CN" sz="2400" b="0" i="1" dirty="0" smtClean="0">
                            <a:latin typeface="Cambria Math" panose="02040503050406030204" pitchFamily="18" charset="0"/>
                          </a:rPr>
                          <m:t>𝑡</m:t>
                        </m:r>
                      </m:sub>
                    </m:sSub>
                  </m:oMath>
                </a14:m>
                <a:r>
                  <a:rPr lang="en-US" altLang="zh-CN" sz="2400" dirty="0">
                    <a:latin typeface="+mn-ea"/>
                  </a:rPr>
                  <a:t>,</a:t>
                </a:r>
                <a14:m>
                  <m:oMath xmlns:m="http://schemas.openxmlformats.org/officeDocument/2006/math">
                    <m:sSub>
                      <m:sSubPr>
                        <m:ctrlPr>
                          <a:rPr lang="en-US" altLang="zh-CN" sz="2400" i="1" dirty="0" smtClean="0">
                            <a:latin typeface="Cambria Math" panose="02040503050406030204" pitchFamily="18" charset="0"/>
                          </a:rPr>
                        </m:ctrlPr>
                      </m:sSubPr>
                      <m:e>
                        <m:r>
                          <a:rPr lang="en-US" altLang="zh-CN" sz="2400" b="0" i="1" dirty="0" smtClean="0">
                            <a:latin typeface="Cambria Math" panose="02040503050406030204" pitchFamily="18" charset="0"/>
                          </a:rPr>
                          <m:t>h</m:t>
                        </m:r>
                      </m:e>
                      <m:sub>
                        <m:r>
                          <a:rPr lang="en-US" altLang="zh-CN" sz="2400" b="0" i="1" dirty="0" smtClean="0">
                            <a:latin typeface="Cambria Math" panose="02040503050406030204" pitchFamily="18" charset="0"/>
                          </a:rPr>
                          <m:t>𝑡</m:t>
                        </m:r>
                        <m:r>
                          <a:rPr lang="en-US" altLang="zh-CN" sz="2400" b="0" i="1" dirty="0" smtClean="0">
                            <a:latin typeface="Cambria Math" panose="02040503050406030204" pitchFamily="18" charset="0"/>
                          </a:rPr>
                          <m:t>−1</m:t>
                        </m:r>
                      </m:sub>
                    </m:sSub>
                  </m:oMath>
                </a14:m>
                <a:r>
                  <a:rPr lang="en-US" altLang="zh-CN" sz="2400" dirty="0">
                    <a:latin typeface="+mn-ea"/>
                  </a:rPr>
                  <a:t>)+(1-</a:t>
                </a:r>
                <a14:m>
                  <m:oMath xmlns:m="http://schemas.openxmlformats.org/officeDocument/2006/math">
                    <m:sSub>
                      <m:sSubPr>
                        <m:ctrlPr>
                          <a:rPr lang="en-US" altLang="zh-CN" sz="2400" i="1" smtClean="0">
                            <a:latin typeface="Cambria Math" panose="02040503050406030204" pitchFamily="18" charset="0"/>
                          </a:rPr>
                        </m:ctrlPr>
                      </m:sSubPr>
                      <m:e>
                        <m:r>
                          <a:rPr lang="zh-CN" altLang="en-US" sz="2400" i="1" smtClean="0">
                            <a:latin typeface="Cambria Math" panose="02040503050406030204" pitchFamily="18" charset="0"/>
                          </a:rPr>
                          <m:t>𝛼</m:t>
                        </m:r>
                      </m:e>
                      <m:sub>
                        <m:r>
                          <a:rPr lang="en-US" altLang="zh-CN" sz="2400" b="0" i="1" smtClean="0">
                            <a:latin typeface="Cambria Math" panose="02040503050406030204" pitchFamily="18" charset="0"/>
                          </a:rPr>
                          <m:t>𝑡</m:t>
                        </m:r>
                      </m:sub>
                    </m:sSub>
                  </m:oMath>
                </a14:m>
                <a:r>
                  <a:rPr lang="en-US" altLang="zh-CN" sz="2400" dirty="0">
                    <a:latin typeface="+mn-ea"/>
                  </a:rPr>
                  <a:t>)</a:t>
                </a:r>
                <a:r>
                  <a:rPr lang="en-US" altLang="zh-CN" sz="2400" dirty="0">
                    <a:solidFill>
                      <a:srgbClr val="000000"/>
                    </a:solidFill>
                  </a:rPr>
                  <a:t> </a:t>
                </a:r>
                <a14:m>
                  <m:oMath xmlns:m="http://schemas.openxmlformats.org/officeDocument/2006/math">
                    <m:sSub>
                      <m:sSubPr>
                        <m:ctrlPr>
                          <a:rPr lang="en-US" altLang="zh-CN" sz="2400" i="1" dirty="0">
                            <a:solidFill>
                              <a:srgbClr val="000000"/>
                            </a:solidFill>
                            <a:latin typeface="Cambria Math" panose="02040503050406030204" pitchFamily="18" charset="0"/>
                          </a:rPr>
                        </m:ctrlPr>
                      </m:sSubPr>
                      <m:e>
                        <m:r>
                          <a:rPr lang="en-US" altLang="zh-CN" sz="2400" i="1" dirty="0">
                            <a:solidFill>
                              <a:srgbClr val="000000"/>
                            </a:solidFill>
                            <a:latin typeface="Cambria Math" panose="02040503050406030204" pitchFamily="18" charset="0"/>
                          </a:rPr>
                          <m:t>h</m:t>
                        </m:r>
                      </m:e>
                      <m:sub>
                        <m:r>
                          <a:rPr lang="en-US" altLang="zh-CN" sz="2400" i="1" dirty="0">
                            <a:solidFill>
                              <a:srgbClr val="000000"/>
                            </a:solidFill>
                            <a:latin typeface="Cambria Math" panose="02040503050406030204" pitchFamily="18" charset="0"/>
                          </a:rPr>
                          <m:t>𝑡</m:t>
                        </m:r>
                        <m:r>
                          <a:rPr lang="en-US" altLang="zh-CN" sz="2400" i="1" dirty="0">
                            <a:solidFill>
                              <a:srgbClr val="000000"/>
                            </a:solidFill>
                            <a:latin typeface="Cambria Math" panose="02040503050406030204" pitchFamily="18" charset="0"/>
                          </a:rPr>
                          <m:t>−1</m:t>
                        </m:r>
                      </m:sub>
                    </m:sSub>
                  </m:oMath>
                </a14:m>
                <a:r>
                  <a:rPr lang="en-US" altLang="zh-CN" sz="2400" dirty="0">
                    <a:latin typeface="+mn-ea"/>
                  </a:rPr>
                  <a:t>,</a:t>
                </a:r>
                <a:r>
                  <a:rPr lang="en-US" altLang="zh-CN" sz="2400" dirty="0">
                    <a:solidFill>
                      <a:srgbClr val="000000"/>
                    </a:solidFill>
                  </a:rPr>
                  <a:t> </a:t>
                </a:r>
                <a14:m>
                  <m:oMath xmlns:m="http://schemas.openxmlformats.org/officeDocument/2006/math">
                    <m:sSub>
                      <m:sSubPr>
                        <m:ctrlPr>
                          <a:rPr lang="en-US" altLang="zh-CN"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𝛼</m:t>
                        </m:r>
                      </m:e>
                      <m:sub>
                        <m:r>
                          <a:rPr lang="en-US" altLang="zh-CN" sz="2400" i="1">
                            <a:solidFill>
                              <a:srgbClr val="000000"/>
                            </a:solidFill>
                            <a:latin typeface="Cambria Math" panose="02040503050406030204" pitchFamily="18" charset="0"/>
                          </a:rPr>
                          <m:t>𝑡</m:t>
                        </m:r>
                      </m:sub>
                    </m:sSub>
                    <m:r>
                      <a:rPr lang="en-US" altLang="zh-CN" sz="2400" i="1" smtClean="0">
                        <a:solidFill>
                          <a:srgbClr val="000000"/>
                        </a:solidFill>
                        <a:latin typeface="Cambria Math" panose="02040503050406030204" pitchFamily="18" charset="0"/>
                        <a:ea typeface="Cambria Math" panose="02040503050406030204" pitchFamily="18" charset="0"/>
                      </a:rPr>
                      <m:t>∈</m:t>
                    </m:r>
                    <m:r>
                      <a:rPr lang="en-US" altLang="zh-CN" sz="2400" b="0" i="1" smtClean="0">
                        <a:solidFill>
                          <a:srgbClr val="000000"/>
                        </a:solidFill>
                        <a:latin typeface="Cambria Math" panose="02040503050406030204" pitchFamily="18" charset="0"/>
                        <a:ea typeface="Cambria Math" panose="02040503050406030204" pitchFamily="18" charset="0"/>
                      </a:rPr>
                      <m:t>{0,1}</m:t>
                    </m:r>
                  </m:oMath>
                </a14:m>
                <a:endParaRPr lang="en-US" altLang="zh-CN" sz="2400" dirty="0">
                  <a:latin typeface="+mn-ea"/>
                </a:endParaRPr>
              </a:p>
              <a:p>
                <a:pPr marL="0" indent="0">
                  <a:buNone/>
                </a:pPr>
                <a:endParaRPr sz="2800" dirty="0"/>
              </a:p>
            </p:txBody>
          </p:sp>
        </mc:Choice>
        <mc:Fallback xmlns="">
          <p:sp>
            <p:nvSpPr>
              <p:cNvPr id="3075" name="文本占位符 3074"/>
              <p:cNvSpPr>
                <a:spLocks noGrp="1" noRot="1" noChangeAspect="1" noMove="1" noResize="1" noEditPoints="1" noAdjustHandles="1" noChangeArrowheads="1" noChangeShapeType="1" noTextEdit="1"/>
              </p:cNvSpPr>
              <p:nvPr>
                <p:ph type="body" idx="1"/>
              </p:nvPr>
            </p:nvSpPr>
            <p:spPr>
              <a:blipFill>
                <a:blip r:embed="rId3"/>
                <a:stretch>
                  <a:fillRect l="-1111" t="-1078" r="-3333"/>
                </a:stretch>
              </a:blipFill>
            </p:spPr>
            <p:txBody>
              <a:bodyPr/>
              <a:lstStyle/>
              <a:p>
                <a:r>
                  <a:rPr lang="zh-CN" altLang="en-US">
                    <a:noFill/>
                  </a:rPr>
                  <a:t> </a:t>
                </a:r>
              </a:p>
            </p:txBody>
          </p:sp>
        </mc:Fallback>
      </mc:AlternateContent>
      <p:sp>
        <p:nvSpPr>
          <p:cNvPr id="2" name="矩形 1">
            <a:extLst>
              <a:ext uri="{FF2B5EF4-FFF2-40B4-BE49-F238E27FC236}">
                <a16:creationId xmlns:a16="http://schemas.microsoft.com/office/drawing/2014/main" id="{4DAC5AFB-010F-47A2-BA98-F6C1780EB61E}"/>
              </a:ext>
            </a:extLst>
          </p:cNvPr>
          <p:cNvSpPr/>
          <p:nvPr/>
        </p:nvSpPr>
        <p:spPr>
          <a:xfrm>
            <a:off x="-108520" y="1052737"/>
            <a:ext cx="6480720" cy="524567"/>
          </a:xfrm>
          <a:prstGeom prst="rect">
            <a:avLst/>
          </a:prstGeom>
        </p:spPr>
        <p:txBody>
          <a:bodyPr wrap="square">
            <a:spAutoFit/>
          </a:bodyPr>
          <a:lstStyle/>
          <a:p>
            <a:pPr lvl="1">
              <a:lnSpc>
                <a:spcPct val="130000"/>
              </a:lnSpc>
            </a:pPr>
            <a:r>
              <a:rPr lang="en-US" altLang="zh-CN" sz="2400" b="1"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RNN-based Dynamic Text Processing</a:t>
            </a:r>
          </a:p>
        </p:txBody>
      </p:sp>
      <p:pic>
        <p:nvPicPr>
          <p:cNvPr id="8" name="图片 7">
            <a:extLst>
              <a:ext uri="{FF2B5EF4-FFF2-40B4-BE49-F238E27FC236}">
                <a16:creationId xmlns:a16="http://schemas.microsoft.com/office/drawing/2014/main" id="{39D7E7C7-F27E-45F4-8F62-AC9734130A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9207" y="4194173"/>
            <a:ext cx="3257723" cy="2320134"/>
          </a:xfrm>
          <a:prstGeom prst="rect">
            <a:avLst/>
          </a:prstGeom>
        </p:spPr>
      </p:pic>
      <p:sp>
        <p:nvSpPr>
          <p:cNvPr id="9" name="灯片编号占位符 8">
            <a:extLst>
              <a:ext uri="{FF2B5EF4-FFF2-40B4-BE49-F238E27FC236}">
                <a16:creationId xmlns:a16="http://schemas.microsoft.com/office/drawing/2014/main" id="{7A5C4E36-ED48-4F70-AD98-C97D0F958986}"/>
              </a:ext>
            </a:extLst>
          </p:cNvPr>
          <p:cNvSpPr>
            <a:spLocks noGrp="1"/>
          </p:cNvSpPr>
          <p:nvPr>
            <p:ph type="sldNum" sz="quarter" idx="12"/>
          </p:nvPr>
        </p:nvSpPr>
        <p:spPr/>
        <p:txBody>
          <a:bodyPr/>
          <a:lstStyle/>
          <a:p>
            <a:pPr lvl="0"/>
            <a:fld id="{9A0DB2DC-4C9A-4742-B13C-FB6460FD3503}" type="slidenum">
              <a:rPr lang="zh-CN" altLang="en-US" smtClean="0">
                <a:latin typeface="Arial" panose="020B0604020202020204" pitchFamily="34" charset="0"/>
              </a:rPr>
              <a:t>16</a:t>
            </a:fld>
            <a:endParaRPr lang="zh-CN" altLang="en-US" dirty="0">
              <a:latin typeface="Arial" panose="020B0604020202020204" pitchFamily="34" charset="0"/>
            </a:endParaRPr>
          </a:p>
        </p:txBody>
      </p:sp>
    </p:spTree>
    <p:extLst>
      <p:ext uri="{BB962C8B-B14F-4D97-AF65-F5344CB8AC3E}">
        <p14:creationId xmlns:p14="http://schemas.microsoft.com/office/powerpoint/2010/main" val="42116414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7" name="图片 3076" descr="a4"/>
          <p:cNvPicPr>
            <a:picLocks noChangeAspect="1"/>
          </p:cNvPicPr>
          <p:nvPr/>
        </p:nvPicPr>
        <p:blipFill>
          <a:blip r:embed="rId2"/>
          <a:stretch>
            <a:fillRect/>
          </a:stretch>
        </p:blipFill>
        <p:spPr>
          <a:xfrm>
            <a:off x="27167" y="0"/>
            <a:ext cx="9144000" cy="6858000"/>
          </a:xfrm>
          <a:prstGeom prst="rect">
            <a:avLst/>
          </a:prstGeom>
          <a:noFill/>
          <a:ln w="9525">
            <a:noFill/>
          </a:ln>
        </p:spPr>
      </p:pic>
      <p:sp>
        <p:nvSpPr>
          <p:cNvPr id="3074" name="标题 3073"/>
          <p:cNvSpPr>
            <a:spLocks noGrp="1"/>
          </p:cNvSpPr>
          <p:nvPr>
            <p:ph type="title"/>
          </p:nvPr>
        </p:nvSpPr>
        <p:spPr>
          <a:xfrm>
            <a:off x="7596188" y="260350"/>
            <a:ext cx="1090612" cy="287338"/>
          </a:xfrm>
        </p:spPr>
        <p:txBody>
          <a:bodyPr anchor="ctr" anchorCtr="0"/>
          <a:lstStyle/>
          <a:p>
            <a:r>
              <a:rPr lang="zh-CN" altLang="en-US" sz="1400" dirty="0">
                <a:solidFill>
                  <a:schemeClr val="bg1"/>
                </a:solidFill>
              </a:rPr>
              <a:t>论文汇报</a:t>
            </a:r>
          </a:p>
        </p:txBody>
      </p:sp>
      <p:sp>
        <p:nvSpPr>
          <p:cNvPr id="3075" name="文本占位符 3074"/>
          <p:cNvSpPr>
            <a:spLocks noGrp="1"/>
          </p:cNvSpPr>
          <p:nvPr>
            <p:ph type="body" idx="1"/>
          </p:nvPr>
        </p:nvSpPr>
        <p:spPr/>
        <p:txBody>
          <a:bodyPr/>
          <a:lstStyle/>
          <a:p>
            <a:pPr marL="0" indent="0">
              <a:buNone/>
            </a:pPr>
            <a:r>
              <a:rPr lang="en-US" altLang="zh-CN" sz="2400" dirty="0">
                <a:solidFill>
                  <a:schemeClr val="accent2"/>
                </a:solidFill>
                <a:latin typeface="Times New Roman" panose="02020603050405020304" pitchFamily="18" charset="0"/>
                <a:cs typeface="Times New Roman" panose="02020603050405020304" pitchFamily="18" charset="0"/>
              </a:rPr>
              <a:t>Coarse update</a:t>
            </a:r>
          </a:p>
          <a:p>
            <a:pPr marL="0" indent="0">
              <a:lnSpc>
                <a:spcPct val="150000"/>
              </a:lnSpc>
              <a:buNone/>
            </a:pPr>
            <a:r>
              <a:rPr lang="zh-CN" altLang="en-US" sz="2400" dirty="0"/>
              <a:t>       调用不同宽度的子网络来更新隐状态的部分维度，动态模型可以使用自适应分配的操作更新隐藏状态</a:t>
            </a:r>
            <a:endParaRPr lang="en-US" altLang="zh-CN" sz="2400" dirty="0"/>
          </a:p>
          <a:p>
            <a:pPr marL="0" indent="0">
              <a:buNone/>
            </a:pPr>
            <a:endParaRPr sz="2400" dirty="0"/>
          </a:p>
        </p:txBody>
      </p:sp>
      <p:sp>
        <p:nvSpPr>
          <p:cNvPr id="2" name="矩形 1">
            <a:extLst>
              <a:ext uri="{FF2B5EF4-FFF2-40B4-BE49-F238E27FC236}">
                <a16:creationId xmlns:a16="http://schemas.microsoft.com/office/drawing/2014/main" id="{4DAC5AFB-010F-47A2-BA98-F6C1780EB61E}"/>
              </a:ext>
            </a:extLst>
          </p:cNvPr>
          <p:cNvSpPr/>
          <p:nvPr/>
        </p:nvSpPr>
        <p:spPr>
          <a:xfrm>
            <a:off x="-108520" y="1052737"/>
            <a:ext cx="6480720" cy="524567"/>
          </a:xfrm>
          <a:prstGeom prst="rect">
            <a:avLst/>
          </a:prstGeom>
        </p:spPr>
        <p:txBody>
          <a:bodyPr wrap="square">
            <a:spAutoFit/>
          </a:bodyPr>
          <a:lstStyle/>
          <a:p>
            <a:pPr lvl="1">
              <a:lnSpc>
                <a:spcPct val="130000"/>
              </a:lnSpc>
            </a:pPr>
            <a:r>
              <a:rPr lang="en-US" altLang="zh-CN" sz="2400" b="1"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RNN-based Dynamic Text Processing</a:t>
            </a:r>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B6120C09-4DF9-4F27-BBFB-FE3CEDC2E3CF}"/>
                  </a:ext>
                </a:extLst>
              </p:cNvPr>
              <p:cNvSpPr/>
              <p:nvPr/>
            </p:nvSpPr>
            <p:spPr>
              <a:xfrm>
                <a:off x="2699792" y="3244334"/>
                <a:ext cx="4372854" cy="369332"/>
              </a:xfrm>
              <a:prstGeom prst="rect">
                <a:avLst/>
              </a:prstGeom>
            </p:spPr>
            <p:txBody>
              <a:bodyPr wrap="square">
                <a:spAutoFit/>
              </a:bodyPr>
              <a:lstStyle/>
              <a:p>
                <a:pPr algn="ct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𝑡</m:t>
                        </m:r>
                      </m:sub>
                    </m:sSub>
                  </m:oMath>
                </a14:m>
                <a:r>
                  <a:rPr lang="en-US" altLang="zh-CN" dirty="0">
                    <a:latin typeface="+mn-ea"/>
                  </a:rPr>
                  <a:t>=</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𝐹</m:t>
                        </m:r>
                      </m:e>
                      <m:sub>
                        <m:r>
                          <a:rPr lang="en-US" altLang="zh-CN" i="1" dirty="0">
                            <a:latin typeface="Cambria Math" panose="02040503050406030204" pitchFamily="18" charset="0"/>
                          </a:rPr>
                          <m:t>𝑡</m:t>
                        </m:r>
                      </m:sub>
                    </m:sSub>
                  </m:oMath>
                </a14:m>
                <a:r>
                  <a:rPr lang="en-US" altLang="zh-CN" dirty="0">
                    <a:latin typeface="+mn-ea"/>
                  </a:rPr>
                  <a:t>((</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𝑥</m:t>
                        </m:r>
                      </m:e>
                      <m:sub>
                        <m:r>
                          <a:rPr lang="en-US" altLang="zh-CN" i="1" dirty="0">
                            <a:latin typeface="Cambria Math" panose="02040503050406030204" pitchFamily="18" charset="0"/>
                          </a:rPr>
                          <m:t>𝑡</m:t>
                        </m:r>
                      </m:sub>
                    </m:sSub>
                  </m:oMath>
                </a14:m>
                <a:r>
                  <a:rPr lang="en-US" altLang="zh-CN" dirty="0">
                    <a:latin typeface="+mn-ea"/>
                  </a:rPr>
                  <a:t>,</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h</m:t>
                        </m:r>
                      </m:e>
                      <m:sub>
                        <m:r>
                          <a:rPr lang="en-US" altLang="zh-CN" i="1" dirty="0">
                            <a:latin typeface="Cambria Math" panose="02040503050406030204" pitchFamily="18" charset="0"/>
                          </a:rPr>
                          <m:t>𝑡</m:t>
                        </m:r>
                        <m:r>
                          <a:rPr lang="en-US" altLang="zh-CN" i="1" dirty="0">
                            <a:latin typeface="Cambria Math" panose="02040503050406030204" pitchFamily="18" charset="0"/>
                          </a:rPr>
                          <m:t>−1</m:t>
                        </m:r>
                      </m:sub>
                    </m:sSub>
                  </m:oMath>
                </a14:m>
                <a:r>
                  <a:rPr lang="en-US" altLang="zh-CN" dirty="0">
                    <a:latin typeface="+mn-ea"/>
                  </a:rPr>
                  <a:t>),</a:t>
                </a:r>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h</m:t>
                        </m:r>
                      </m:e>
                      <m:sub>
                        <m:r>
                          <a:rPr lang="en-US" altLang="zh-CN" b="0" i="1" dirty="0" smtClean="0">
                            <a:latin typeface="Cambria Math" panose="02040503050406030204" pitchFamily="18" charset="0"/>
                          </a:rPr>
                          <m:t>𝑡</m:t>
                        </m:r>
                        <m:r>
                          <a:rPr lang="en-US" altLang="zh-CN" b="0" i="1" dirty="0" smtClean="0">
                            <a:latin typeface="Cambria Math" panose="02040503050406030204" pitchFamily="18" charset="0"/>
                          </a:rPr>
                          <m:t>−1</m:t>
                        </m:r>
                      </m:sub>
                    </m:sSub>
                  </m:oMath>
                </a14:m>
                <a:r>
                  <a:rPr lang="en-US" altLang="zh-CN" dirty="0">
                    <a:latin typeface="+mn-ea"/>
                  </a:rPr>
                  <a:t>),</a:t>
                </a:r>
                <a:r>
                  <a:rPr lang="en-US" altLang="zh-CN" dirty="0">
                    <a:solidFill>
                      <a:srgbClr val="000000"/>
                    </a:solidFill>
                  </a:rPr>
                  <a:t> </a:t>
                </a:r>
                <a14:m>
                  <m:oMath xmlns:m="http://schemas.openxmlformats.org/officeDocument/2006/math">
                    <m:r>
                      <a:rPr lang="en-US" altLang="zh-CN" b="0" i="1" smtClean="0">
                        <a:solidFill>
                          <a:srgbClr val="000000"/>
                        </a:solidFill>
                        <a:latin typeface="Cambria Math" panose="02040503050406030204" pitchFamily="18" charset="0"/>
                      </a:rPr>
                      <m:t>𝑡</m:t>
                    </m:r>
                    <m:r>
                      <a:rPr lang="en-US" altLang="zh-CN" b="0" i="1" smtClean="0">
                        <a:solidFill>
                          <a:srgbClr val="000000"/>
                        </a:solidFill>
                        <a:latin typeface="Cambria Math" panose="02040503050406030204" pitchFamily="18" charset="0"/>
                      </a:rPr>
                      <m:t>=1,2,…,</m:t>
                    </m:r>
                    <m:r>
                      <a:rPr lang="en-US" altLang="zh-CN" b="0" i="1" smtClean="0">
                        <a:solidFill>
                          <a:srgbClr val="000000"/>
                        </a:solidFill>
                        <a:latin typeface="Cambria Math" panose="02040503050406030204" pitchFamily="18" charset="0"/>
                      </a:rPr>
                      <m:t>𝑇</m:t>
                    </m:r>
                  </m:oMath>
                </a14:m>
                <a:endParaRPr lang="en-US" altLang="zh-CN" dirty="0">
                  <a:latin typeface="+mn-ea"/>
                </a:endParaRPr>
              </a:p>
            </p:txBody>
          </p:sp>
        </mc:Choice>
        <mc:Fallback xmlns="">
          <p:sp>
            <p:nvSpPr>
              <p:cNvPr id="4" name="矩形 3">
                <a:extLst>
                  <a:ext uri="{FF2B5EF4-FFF2-40B4-BE49-F238E27FC236}">
                    <a16:creationId xmlns:a16="http://schemas.microsoft.com/office/drawing/2014/main" id="{B6120C09-4DF9-4F27-BBFB-FE3CEDC2E3CF}"/>
                  </a:ext>
                </a:extLst>
              </p:cNvPr>
              <p:cNvSpPr>
                <a:spLocks noRot="1" noChangeAspect="1" noMove="1" noResize="1" noEditPoints="1" noAdjustHandles="1" noChangeArrowheads="1" noChangeShapeType="1" noTextEdit="1"/>
              </p:cNvSpPr>
              <p:nvPr/>
            </p:nvSpPr>
            <p:spPr>
              <a:xfrm>
                <a:off x="2699792" y="3244334"/>
                <a:ext cx="4372854" cy="369332"/>
              </a:xfrm>
              <a:prstGeom prst="rect">
                <a:avLst/>
              </a:prstGeom>
              <a:blipFill>
                <a:blip r:embed="rId3"/>
                <a:stretch>
                  <a:fillRect t="-11475" b="-21311"/>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213EA78B-E1CA-4F01-B033-98CBC0FFCA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74258" y="3713565"/>
            <a:ext cx="3581900" cy="2800741"/>
          </a:xfrm>
          <a:prstGeom prst="rect">
            <a:avLst/>
          </a:prstGeom>
        </p:spPr>
      </p:pic>
      <p:sp>
        <p:nvSpPr>
          <p:cNvPr id="9" name="灯片编号占位符 8">
            <a:extLst>
              <a:ext uri="{FF2B5EF4-FFF2-40B4-BE49-F238E27FC236}">
                <a16:creationId xmlns:a16="http://schemas.microsoft.com/office/drawing/2014/main" id="{246FC098-1F6E-4440-9B6D-A68359FF3258}"/>
              </a:ext>
            </a:extLst>
          </p:cNvPr>
          <p:cNvSpPr>
            <a:spLocks noGrp="1"/>
          </p:cNvSpPr>
          <p:nvPr>
            <p:ph type="sldNum" sz="quarter" idx="12"/>
          </p:nvPr>
        </p:nvSpPr>
        <p:spPr/>
        <p:txBody>
          <a:bodyPr/>
          <a:lstStyle/>
          <a:p>
            <a:pPr lvl="0"/>
            <a:fld id="{9A0DB2DC-4C9A-4742-B13C-FB6460FD3503}" type="slidenum">
              <a:rPr lang="zh-CN" altLang="en-US" smtClean="0">
                <a:latin typeface="Arial" panose="020B0604020202020204" pitchFamily="34" charset="0"/>
              </a:rPr>
              <a:t>17</a:t>
            </a:fld>
            <a:endParaRPr lang="zh-CN" altLang="en-US" dirty="0">
              <a:latin typeface="Arial" panose="020B0604020202020204" pitchFamily="34" charset="0"/>
            </a:endParaRPr>
          </a:p>
        </p:txBody>
      </p:sp>
    </p:spTree>
    <p:extLst>
      <p:ext uri="{BB962C8B-B14F-4D97-AF65-F5344CB8AC3E}">
        <p14:creationId xmlns:p14="http://schemas.microsoft.com/office/powerpoint/2010/main" val="42654986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7" name="图片 3076" descr="a4"/>
          <p:cNvPicPr>
            <a:picLocks noChangeAspect="1"/>
          </p:cNvPicPr>
          <p:nvPr/>
        </p:nvPicPr>
        <p:blipFill>
          <a:blip r:embed="rId2"/>
          <a:stretch>
            <a:fillRect/>
          </a:stretch>
        </p:blipFill>
        <p:spPr>
          <a:xfrm>
            <a:off x="0" y="0"/>
            <a:ext cx="9144000" cy="6858000"/>
          </a:xfrm>
          <a:prstGeom prst="rect">
            <a:avLst/>
          </a:prstGeom>
          <a:noFill/>
          <a:ln w="9525">
            <a:noFill/>
          </a:ln>
        </p:spPr>
      </p:pic>
      <p:sp>
        <p:nvSpPr>
          <p:cNvPr id="3074" name="标题 3073"/>
          <p:cNvSpPr>
            <a:spLocks noGrp="1"/>
          </p:cNvSpPr>
          <p:nvPr>
            <p:ph type="title"/>
          </p:nvPr>
        </p:nvSpPr>
        <p:spPr>
          <a:xfrm>
            <a:off x="7596188" y="260350"/>
            <a:ext cx="1090612" cy="287338"/>
          </a:xfrm>
        </p:spPr>
        <p:txBody>
          <a:bodyPr anchor="ctr" anchorCtr="0"/>
          <a:lstStyle/>
          <a:p>
            <a:r>
              <a:rPr lang="zh-CN" altLang="en-US" sz="1400" dirty="0">
                <a:solidFill>
                  <a:schemeClr val="bg1"/>
                </a:solidFill>
              </a:rPr>
              <a:t>论文汇报</a:t>
            </a:r>
          </a:p>
        </p:txBody>
      </p:sp>
      <p:sp>
        <p:nvSpPr>
          <p:cNvPr id="3075" name="文本占位符 3074"/>
          <p:cNvSpPr>
            <a:spLocks noGrp="1"/>
          </p:cNvSpPr>
          <p:nvPr>
            <p:ph type="body" idx="1"/>
          </p:nvPr>
        </p:nvSpPr>
        <p:spPr/>
        <p:txBody>
          <a:bodyPr/>
          <a:lstStyle/>
          <a:p>
            <a:pPr marL="0" indent="0">
              <a:buNone/>
            </a:pPr>
            <a:r>
              <a:rPr lang="en-US" altLang="zh-CN" sz="2400" dirty="0">
                <a:solidFill>
                  <a:schemeClr val="accent2"/>
                </a:solidFill>
                <a:latin typeface="Times New Roman" panose="02020603050405020304" pitchFamily="18" charset="0"/>
                <a:cs typeface="Times New Roman" panose="02020603050405020304" pitchFamily="18" charset="0"/>
              </a:rPr>
              <a:t>Selective updates in hierarchical RNNs</a:t>
            </a:r>
          </a:p>
          <a:p>
            <a:pPr marL="0" indent="0">
              <a:buNone/>
            </a:pPr>
            <a:r>
              <a:rPr lang="zh-CN" altLang="en-US" sz="2400" dirty="0"/>
              <a:t>      在多尺度架构中，高层次的</a:t>
            </a:r>
            <a:r>
              <a:rPr lang="en-US" altLang="zh-CN" sz="2400" dirty="0">
                <a:latin typeface="Times New Roman" panose="02020603050405020304" pitchFamily="18" charset="0"/>
                <a:cs typeface="Times New Roman" panose="02020603050405020304" pitchFamily="18" charset="0"/>
              </a:rPr>
              <a:t>RNN</a:t>
            </a:r>
            <a:r>
              <a:rPr lang="zh-CN" altLang="en-US" sz="2400" dirty="0"/>
              <a:t>根据低层输出选择性更新其状态</a:t>
            </a:r>
            <a:endParaRPr sz="2400" dirty="0"/>
          </a:p>
        </p:txBody>
      </p:sp>
      <p:sp>
        <p:nvSpPr>
          <p:cNvPr id="2" name="矩形 1">
            <a:extLst>
              <a:ext uri="{FF2B5EF4-FFF2-40B4-BE49-F238E27FC236}">
                <a16:creationId xmlns:a16="http://schemas.microsoft.com/office/drawing/2014/main" id="{4DAC5AFB-010F-47A2-BA98-F6C1780EB61E}"/>
              </a:ext>
            </a:extLst>
          </p:cNvPr>
          <p:cNvSpPr/>
          <p:nvPr/>
        </p:nvSpPr>
        <p:spPr>
          <a:xfrm>
            <a:off x="-108520" y="1052737"/>
            <a:ext cx="6480720" cy="524567"/>
          </a:xfrm>
          <a:prstGeom prst="rect">
            <a:avLst/>
          </a:prstGeom>
        </p:spPr>
        <p:txBody>
          <a:bodyPr wrap="square">
            <a:spAutoFit/>
          </a:bodyPr>
          <a:lstStyle/>
          <a:p>
            <a:pPr lvl="1">
              <a:lnSpc>
                <a:spcPct val="130000"/>
              </a:lnSpc>
            </a:pPr>
            <a:r>
              <a:rPr lang="en-US" altLang="zh-CN" sz="2400" b="1"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RNN-based Dynamic Text Processing</a:t>
            </a:r>
          </a:p>
        </p:txBody>
      </p:sp>
      <p:pic>
        <p:nvPicPr>
          <p:cNvPr id="6" name="图片 5">
            <a:extLst>
              <a:ext uri="{FF2B5EF4-FFF2-40B4-BE49-F238E27FC236}">
                <a16:creationId xmlns:a16="http://schemas.microsoft.com/office/drawing/2014/main" id="{FA7A1278-CEB0-469C-8593-40CAB90E52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5260" y="3473450"/>
            <a:ext cx="4153480" cy="2476846"/>
          </a:xfrm>
          <a:prstGeom prst="rect">
            <a:avLst/>
          </a:prstGeom>
        </p:spPr>
      </p:pic>
      <p:sp>
        <p:nvSpPr>
          <p:cNvPr id="7" name="灯片编号占位符 6">
            <a:extLst>
              <a:ext uri="{FF2B5EF4-FFF2-40B4-BE49-F238E27FC236}">
                <a16:creationId xmlns:a16="http://schemas.microsoft.com/office/drawing/2014/main" id="{A23D33A1-58BD-4381-9ADD-5CFA78DEEA52}"/>
              </a:ext>
            </a:extLst>
          </p:cNvPr>
          <p:cNvSpPr>
            <a:spLocks noGrp="1"/>
          </p:cNvSpPr>
          <p:nvPr>
            <p:ph type="sldNum" sz="quarter" idx="12"/>
          </p:nvPr>
        </p:nvSpPr>
        <p:spPr/>
        <p:txBody>
          <a:bodyPr/>
          <a:lstStyle/>
          <a:p>
            <a:pPr lvl="0"/>
            <a:fld id="{9A0DB2DC-4C9A-4742-B13C-FB6460FD3503}" type="slidenum">
              <a:rPr lang="zh-CN" altLang="en-US" smtClean="0">
                <a:latin typeface="Arial" panose="020B0604020202020204" pitchFamily="34" charset="0"/>
              </a:rPr>
              <a:t>18</a:t>
            </a:fld>
            <a:endParaRPr lang="zh-CN" altLang="en-US" dirty="0">
              <a:latin typeface="Arial" panose="020B0604020202020204" pitchFamily="34" charset="0"/>
            </a:endParaRPr>
          </a:p>
        </p:txBody>
      </p:sp>
    </p:spTree>
    <p:extLst>
      <p:ext uri="{BB962C8B-B14F-4D97-AF65-F5344CB8AC3E}">
        <p14:creationId xmlns:p14="http://schemas.microsoft.com/office/powerpoint/2010/main" val="13642847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7" name="图片 3076" descr="a4"/>
          <p:cNvPicPr>
            <a:picLocks noChangeAspect="1"/>
          </p:cNvPicPr>
          <p:nvPr/>
        </p:nvPicPr>
        <p:blipFill>
          <a:blip r:embed="rId2"/>
          <a:stretch>
            <a:fillRect/>
          </a:stretch>
        </p:blipFill>
        <p:spPr>
          <a:xfrm>
            <a:off x="0" y="9744"/>
            <a:ext cx="9144000" cy="6858000"/>
          </a:xfrm>
          <a:prstGeom prst="rect">
            <a:avLst/>
          </a:prstGeom>
          <a:noFill/>
          <a:ln w="9525">
            <a:noFill/>
          </a:ln>
        </p:spPr>
      </p:pic>
      <p:sp>
        <p:nvSpPr>
          <p:cNvPr id="3074" name="标题 3073"/>
          <p:cNvSpPr>
            <a:spLocks noGrp="1"/>
          </p:cNvSpPr>
          <p:nvPr>
            <p:ph type="title"/>
          </p:nvPr>
        </p:nvSpPr>
        <p:spPr>
          <a:xfrm>
            <a:off x="7596188" y="260350"/>
            <a:ext cx="1090612" cy="287338"/>
          </a:xfrm>
        </p:spPr>
        <p:txBody>
          <a:bodyPr anchor="ctr" anchorCtr="0"/>
          <a:lstStyle/>
          <a:p>
            <a:r>
              <a:rPr lang="zh-CN" altLang="en-US" sz="1400" dirty="0">
                <a:solidFill>
                  <a:schemeClr val="bg1"/>
                </a:solidFill>
              </a:rPr>
              <a:t>论文汇报</a:t>
            </a:r>
          </a:p>
        </p:txBody>
      </p:sp>
      <p:sp>
        <p:nvSpPr>
          <p:cNvPr id="3075" name="文本占位符 3074"/>
          <p:cNvSpPr>
            <a:spLocks noGrp="1"/>
          </p:cNvSpPr>
          <p:nvPr>
            <p:ph type="body" idx="1"/>
          </p:nvPr>
        </p:nvSpPr>
        <p:spPr>
          <a:xfrm>
            <a:off x="4644008" y="1787190"/>
            <a:ext cx="4536951" cy="4363059"/>
          </a:xfrm>
        </p:spPr>
        <p:txBody>
          <a:bodyPr/>
          <a:lstStyle/>
          <a:p>
            <a:pPr marL="0" indent="0">
              <a:buNone/>
            </a:pPr>
            <a:r>
              <a:rPr lang="en-US" altLang="zh-CN" sz="2400" dirty="0">
                <a:solidFill>
                  <a:schemeClr val="accent2"/>
                </a:solidFill>
                <a:latin typeface="Times New Roman" panose="02020603050405020304" pitchFamily="18" charset="0"/>
                <a:cs typeface="Times New Roman" panose="02020603050405020304" pitchFamily="18" charset="0"/>
              </a:rPr>
              <a:t> Temporally Early Exiting in RNNs</a:t>
            </a:r>
            <a:r>
              <a:rPr lang="zh-CN" altLang="en-US" sz="2800" dirty="0"/>
              <a:t>      </a:t>
            </a:r>
            <a:endParaRPr lang="en-US" altLang="zh-CN" sz="2800" dirty="0"/>
          </a:p>
          <a:p>
            <a:pPr marL="0" indent="0">
              <a:lnSpc>
                <a:spcPct val="150000"/>
              </a:lnSpc>
              <a:buNone/>
            </a:pPr>
            <a:r>
              <a:rPr lang="zh-CN" altLang="en-US" sz="2400" dirty="0">
                <a:latin typeface="+mn-ea"/>
              </a:rPr>
              <a:t>    在很多场景中，只根据时序数据的开头就可以解决所需的任务。动态</a:t>
            </a:r>
            <a:r>
              <a:rPr lang="en-US" altLang="zh-CN" sz="2400" dirty="0">
                <a:latin typeface="+mn-ea"/>
              </a:rPr>
              <a:t>RNN</a:t>
            </a:r>
            <a:r>
              <a:rPr lang="zh-CN" altLang="en-US" sz="2400" dirty="0">
                <a:latin typeface="+mn-ea"/>
              </a:rPr>
              <a:t>在每一时刻判断当前隐状态是否足以解决任务。如是，则终止推理。</a:t>
            </a:r>
            <a:endParaRPr sz="2400" dirty="0">
              <a:latin typeface="+mn-ea"/>
            </a:endParaRPr>
          </a:p>
        </p:txBody>
      </p:sp>
      <p:sp>
        <p:nvSpPr>
          <p:cNvPr id="2" name="矩形 1">
            <a:extLst>
              <a:ext uri="{FF2B5EF4-FFF2-40B4-BE49-F238E27FC236}">
                <a16:creationId xmlns:a16="http://schemas.microsoft.com/office/drawing/2014/main" id="{4DAC5AFB-010F-47A2-BA98-F6C1780EB61E}"/>
              </a:ext>
            </a:extLst>
          </p:cNvPr>
          <p:cNvSpPr/>
          <p:nvPr/>
        </p:nvSpPr>
        <p:spPr>
          <a:xfrm>
            <a:off x="-108520" y="1052737"/>
            <a:ext cx="6480720" cy="524567"/>
          </a:xfrm>
          <a:prstGeom prst="rect">
            <a:avLst/>
          </a:prstGeom>
        </p:spPr>
        <p:txBody>
          <a:bodyPr wrap="square">
            <a:spAutoFit/>
          </a:bodyPr>
          <a:lstStyle/>
          <a:p>
            <a:pPr lvl="1">
              <a:lnSpc>
                <a:spcPct val="130000"/>
              </a:lnSpc>
            </a:pPr>
            <a:r>
              <a:rPr lang="en-US" altLang="zh-CN" sz="2400" b="1"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RNN-based Dynamic Text Processing</a:t>
            </a:r>
          </a:p>
        </p:txBody>
      </p:sp>
      <p:pic>
        <p:nvPicPr>
          <p:cNvPr id="7" name="图片 6">
            <a:extLst>
              <a:ext uri="{FF2B5EF4-FFF2-40B4-BE49-F238E27FC236}">
                <a16:creationId xmlns:a16="http://schemas.microsoft.com/office/drawing/2014/main" id="{EC1C0F3A-068F-4491-91C0-BE357563C4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889" y="1777462"/>
            <a:ext cx="4201111" cy="4363059"/>
          </a:xfrm>
          <a:prstGeom prst="rect">
            <a:avLst/>
          </a:prstGeom>
        </p:spPr>
      </p:pic>
      <p:sp>
        <p:nvSpPr>
          <p:cNvPr id="8" name="灯片编号占位符 7">
            <a:extLst>
              <a:ext uri="{FF2B5EF4-FFF2-40B4-BE49-F238E27FC236}">
                <a16:creationId xmlns:a16="http://schemas.microsoft.com/office/drawing/2014/main" id="{8BFE2D0D-127A-4D7B-91D7-82937542EEE7}"/>
              </a:ext>
            </a:extLst>
          </p:cNvPr>
          <p:cNvSpPr>
            <a:spLocks noGrp="1"/>
          </p:cNvSpPr>
          <p:nvPr>
            <p:ph type="sldNum" sz="quarter" idx="12"/>
          </p:nvPr>
        </p:nvSpPr>
        <p:spPr/>
        <p:txBody>
          <a:bodyPr/>
          <a:lstStyle/>
          <a:p>
            <a:pPr lvl="0"/>
            <a:fld id="{9A0DB2DC-4C9A-4742-B13C-FB6460FD3503}" type="slidenum">
              <a:rPr lang="zh-CN" altLang="en-US" smtClean="0">
                <a:latin typeface="Arial" panose="020B0604020202020204" pitchFamily="34" charset="0"/>
              </a:rPr>
              <a:t>19</a:t>
            </a:fld>
            <a:endParaRPr lang="zh-CN" altLang="en-US" dirty="0">
              <a:latin typeface="Arial" panose="020B0604020202020204" pitchFamily="34" charset="0"/>
            </a:endParaRPr>
          </a:p>
        </p:txBody>
      </p:sp>
    </p:spTree>
    <p:extLst>
      <p:ext uri="{BB962C8B-B14F-4D97-AF65-F5344CB8AC3E}">
        <p14:creationId xmlns:p14="http://schemas.microsoft.com/office/powerpoint/2010/main" val="435159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7" name="图片 3076" descr="a4"/>
          <p:cNvPicPr>
            <a:picLocks noChangeAspect="1"/>
          </p:cNvPicPr>
          <p:nvPr/>
        </p:nvPicPr>
        <p:blipFill>
          <a:blip r:embed="rId2"/>
          <a:stretch>
            <a:fillRect/>
          </a:stretch>
        </p:blipFill>
        <p:spPr>
          <a:xfrm>
            <a:off x="0" y="0"/>
            <a:ext cx="9144000" cy="6858000"/>
          </a:xfrm>
          <a:prstGeom prst="rect">
            <a:avLst/>
          </a:prstGeom>
          <a:noFill/>
          <a:ln w="9525">
            <a:noFill/>
          </a:ln>
        </p:spPr>
      </p:pic>
      <p:sp>
        <p:nvSpPr>
          <p:cNvPr id="3074" name="标题 3073"/>
          <p:cNvSpPr>
            <a:spLocks noGrp="1"/>
          </p:cNvSpPr>
          <p:nvPr>
            <p:ph type="title"/>
          </p:nvPr>
        </p:nvSpPr>
        <p:spPr>
          <a:xfrm>
            <a:off x="7596188" y="260350"/>
            <a:ext cx="1090612" cy="287338"/>
          </a:xfrm>
          <a:ln/>
        </p:spPr>
        <p:txBody>
          <a:bodyPr anchor="ctr" anchorCtr="0"/>
          <a:lstStyle/>
          <a:p>
            <a:r>
              <a:rPr lang="zh-CN" altLang="en-US" sz="1400" dirty="0">
                <a:solidFill>
                  <a:schemeClr val="bg1"/>
                </a:solidFill>
              </a:rPr>
              <a:t>论文汇报</a:t>
            </a:r>
          </a:p>
        </p:txBody>
      </p:sp>
      <p:sp>
        <p:nvSpPr>
          <p:cNvPr id="3075" name="文本占位符 3074"/>
          <p:cNvSpPr>
            <a:spLocks noGrp="1"/>
          </p:cNvSpPr>
          <p:nvPr>
            <p:ph type="body" idx="1"/>
          </p:nvPr>
        </p:nvSpPr>
        <p:spPr>
          <a:ln/>
        </p:spPr>
        <p:txBody>
          <a:bodyPr/>
          <a:lstStyle/>
          <a:p>
            <a:pPr>
              <a:buFont typeface="Wingdings" panose="05000000000000000000" charset="0"/>
              <a:buChar char="n"/>
            </a:pPr>
            <a:r>
              <a:rPr lang="en-US" altLang="zh-CN" sz="1800" b="1"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Spatial-wise Dynamic Networks</a:t>
            </a:r>
            <a:endParaRPr lang="zh-CN" altLang="en-US" sz="1800" b="1"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endParaRPr>
          </a:p>
          <a:p>
            <a:pPr marL="800100" lvl="1" indent="-342900">
              <a:lnSpc>
                <a:spcPct val="130000"/>
              </a:lnSpc>
              <a:buFont typeface="Wingdings" panose="05000000000000000000" pitchFamily="2" charset="2"/>
              <a:buChar char="Ø"/>
            </a:pPr>
            <a:r>
              <a:rPr lang="en-US" altLang="zh-CN" sz="1800" b="1"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 Pixel-level Dynamic Networks</a:t>
            </a:r>
          </a:p>
          <a:p>
            <a:pPr marL="800100" lvl="1" indent="-342900">
              <a:lnSpc>
                <a:spcPct val="130000"/>
              </a:lnSpc>
              <a:buFont typeface="Wingdings" panose="05000000000000000000" pitchFamily="2" charset="2"/>
              <a:buChar char="Ø"/>
            </a:pPr>
            <a:r>
              <a:rPr lang="en-US" altLang="zh-CN" sz="1800" b="1"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Region-level Dynamic Networks</a:t>
            </a:r>
          </a:p>
          <a:p>
            <a:pPr marL="800100" lvl="1" indent="-342900">
              <a:lnSpc>
                <a:spcPct val="130000"/>
              </a:lnSpc>
              <a:buFont typeface="Wingdings" panose="05000000000000000000" pitchFamily="2" charset="2"/>
              <a:buChar char="Ø"/>
            </a:pPr>
            <a:r>
              <a:rPr lang="en-US" altLang="zh-CN" sz="1800" b="1"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Resolution-level Dynamic Networks</a:t>
            </a:r>
          </a:p>
          <a:p>
            <a:pPr marL="342900" indent="-342900">
              <a:lnSpc>
                <a:spcPct val="130000"/>
              </a:lnSpc>
              <a:buFont typeface="Wingdings" panose="05000000000000000000" pitchFamily="2" charset="2"/>
              <a:buChar char="n"/>
            </a:pPr>
            <a:r>
              <a:rPr lang="en-US" altLang="zh-CN" sz="1800" b="1"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Temporal-wise Dynamic Networks</a:t>
            </a:r>
          </a:p>
          <a:p>
            <a:pPr marL="800100" lvl="1" indent="-342900">
              <a:lnSpc>
                <a:spcPct val="130000"/>
              </a:lnSpc>
              <a:buFont typeface="Wingdings" panose="05000000000000000000" pitchFamily="2" charset="2"/>
              <a:buChar char="Ø"/>
            </a:pPr>
            <a:r>
              <a:rPr lang="en-US" altLang="zh-CN" sz="1800" b="1"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RNN-based Dynamic Text Processing</a:t>
            </a:r>
          </a:p>
          <a:p>
            <a:pPr marL="800100" lvl="1" indent="-342900">
              <a:lnSpc>
                <a:spcPct val="130000"/>
              </a:lnSpc>
              <a:buFont typeface="Wingdings" panose="05000000000000000000" pitchFamily="2" charset="2"/>
              <a:buChar char="Ø"/>
            </a:pPr>
            <a:r>
              <a:rPr lang="en-US" altLang="zh-CN" sz="1800" b="1"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Temporal-wise Dynamic Video Recognition</a:t>
            </a:r>
          </a:p>
          <a:p>
            <a:pPr marL="800100" lvl="1" indent="-342900">
              <a:lnSpc>
                <a:spcPct val="130000"/>
              </a:lnSpc>
              <a:buFont typeface="Wingdings" panose="05000000000000000000" pitchFamily="2" charset="2"/>
              <a:buChar char="Ø"/>
            </a:pPr>
            <a:endParaRPr lang="en-US" altLang="zh-CN" sz="1800" b="1"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nSpc>
                <a:spcPct val="130000"/>
              </a:lnSpc>
              <a:buFont typeface="Wingdings" panose="05000000000000000000" pitchFamily="2" charset="2"/>
              <a:buChar char="n"/>
            </a:pPr>
            <a:r>
              <a:rPr lang="en-US" altLang="zh-CN" sz="1800" b="1"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Dynamic Convolutions: Exploiting Spatial Sparsity for Faster Inference</a:t>
            </a:r>
          </a:p>
          <a:p>
            <a:pPr>
              <a:lnSpc>
                <a:spcPct val="130000"/>
              </a:lnSpc>
              <a:buFont typeface="Wingdings" panose="05000000000000000000" pitchFamily="2" charset="2"/>
              <a:buChar char="n"/>
            </a:pPr>
            <a:r>
              <a:rPr lang="zh-CN" altLang="en-US" sz="1800" b="1" dirty="0">
                <a:ln w="0"/>
                <a:solidFill>
                  <a:schemeClr val="accent2"/>
                </a:solidFill>
                <a:effectLst>
                  <a:reflection blurRad="6350" stA="53000" endA="300" endPos="35500" dir="5400000" sy="-90000" algn="bl" rotWithShape="0"/>
                </a:effectLst>
                <a:latin typeface="等线" panose="020F0502020204030204"/>
                <a:ea typeface="等线" panose="02010600030101010101" pitchFamily="2" charset="-122"/>
              </a:rPr>
              <a:t>基于动态神经网络的传感器部署</a:t>
            </a:r>
            <a:endParaRPr lang="en-US" altLang="zh-CN" sz="1800" b="1" dirty="0">
              <a:ln w="0"/>
              <a:solidFill>
                <a:schemeClr val="accent2"/>
              </a:solidFill>
              <a:effectLst>
                <a:reflection blurRad="6350" stA="53000" endA="300" endPos="35500" dir="5400000" sy="-90000" algn="bl" rotWithShape="0"/>
              </a:effectLst>
              <a:latin typeface="等线" panose="020F0502020204030204"/>
              <a:ea typeface="等线" panose="02010600030101010101" pitchFamily="2" charset="-122"/>
            </a:endParaRPr>
          </a:p>
          <a:p>
            <a:pPr marL="0" indent="0">
              <a:lnSpc>
                <a:spcPct val="130000"/>
              </a:lnSpc>
              <a:buNone/>
            </a:pPr>
            <a:endParaRPr lang="en-US" altLang="zh-CN" sz="1800" b="1"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endParaRPr>
          </a:p>
          <a:p>
            <a:pPr marL="457200" lvl="1" indent="0">
              <a:lnSpc>
                <a:spcPct val="130000"/>
              </a:lnSpc>
              <a:buNone/>
            </a:pPr>
            <a:endParaRPr lang="en-US" altLang="zh-CN" sz="1800" b="1"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endParaRPr>
          </a:p>
          <a:p>
            <a:pPr marL="0" indent="0">
              <a:buNone/>
            </a:pPr>
            <a:endParaRPr lang="en-US" altLang="zh-CN" sz="1800" b="1"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 name="文本框 2"/>
          <p:cNvSpPr txBox="1"/>
          <p:nvPr/>
        </p:nvSpPr>
        <p:spPr>
          <a:xfrm>
            <a:off x="539750" y="980208"/>
            <a:ext cx="3492764" cy="584775"/>
          </a:xfrm>
          <a:prstGeom prst="rect">
            <a:avLst/>
          </a:prstGeom>
          <a:noFill/>
        </p:spPr>
        <p:txBody>
          <a:bodyPr wrap="square" rtlCol="0">
            <a:spAutoFit/>
          </a:bodyPr>
          <a:lstStyle/>
          <a:p>
            <a:r>
              <a:rPr lang="zh-CN" altLang="en-US" sz="3200" b="1" dirty="0">
                <a:latin typeface="Times New Roman" panose="02020603050405020304" pitchFamily="18" charset="0"/>
                <a:ea typeface="黑体" panose="02010609060101010101" pitchFamily="49" charset="-122"/>
                <a:cs typeface="Times New Roman" panose="02020603050405020304" pitchFamily="18" charset="0"/>
              </a:rPr>
              <a:t>目录</a:t>
            </a:r>
          </a:p>
        </p:txBody>
      </p:sp>
      <p:sp>
        <p:nvSpPr>
          <p:cNvPr id="4" name="灯片编号占位符 3">
            <a:extLst>
              <a:ext uri="{FF2B5EF4-FFF2-40B4-BE49-F238E27FC236}">
                <a16:creationId xmlns:a16="http://schemas.microsoft.com/office/drawing/2014/main" id="{5B28D106-1BB8-4C7B-9955-3921BCC5DDFA}"/>
              </a:ext>
            </a:extLst>
          </p:cNvPr>
          <p:cNvSpPr>
            <a:spLocks noGrp="1"/>
          </p:cNvSpPr>
          <p:nvPr>
            <p:ph type="sldNum" sz="quarter" idx="12"/>
          </p:nvPr>
        </p:nvSpPr>
        <p:spPr/>
        <p:txBody>
          <a:bodyPr/>
          <a:lstStyle/>
          <a:p>
            <a:pPr lvl="0"/>
            <a:fld id="{9A0DB2DC-4C9A-4742-B13C-FB6460FD3503}" type="slidenum">
              <a:rPr lang="zh-CN" altLang="en-US" smtClean="0">
                <a:latin typeface="Arial" panose="020B0604020202020204" pitchFamily="34" charset="0"/>
              </a:rPr>
              <a:pPr lvl="0"/>
              <a:t>2</a:t>
            </a:fld>
            <a:endParaRPr lang="zh-CN" altLang="en-US" dirty="0">
              <a:latin typeface="Arial" panose="020B0604020202020204" pitchFamily="34" charset="0"/>
            </a:endParaRPr>
          </a:p>
        </p:txBody>
      </p:sp>
    </p:spTree>
    <p:extLst>
      <p:ext uri="{BB962C8B-B14F-4D97-AF65-F5344CB8AC3E}">
        <p14:creationId xmlns:p14="http://schemas.microsoft.com/office/powerpoint/2010/main" val="2924072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7" name="图片 3076" descr="a4"/>
          <p:cNvPicPr>
            <a:picLocks noChangeAspect="1"/>
          </p:cNvPicPr>
          <p:nvPr/>
        </p:nvPicPr>
        <p:blipFill>
          <a:blip r:embed="rId2"/>
          <a:stretch>
            <a:fillRect/>
          </a:stretch>
        </p:blipFill>
        <p:spPr>
          <a:xfrm>
            <a:off x="0" y="0"/>
            <a:ext cx="9144000" cy="6858000"/>
          </a:xfrm>
          <a:prstGeom prst="rect">
            <a:avLst/>
          </a:prstGeom>
          <a:noFill/>
          <a:ln w="9525">
            <a:noFill/>
          </a:ln>
        </p:spPr>
      </p:pic>
      <p:sp>
        <p:nvSpPr>
          <p:cNvPr id="3074" name="标题 3073"/>
          <p:cNvSpPr>
            <a:spLocks noGrp="1"/>
          </p:cNvSpPr>
          <p:nvPr>
            <p:ph type="title"/>
          </p:nvPr>
        </p:nvSpPr>
        <p:spPr>
          <a:xfrm>
            <a:off x="7596188" y="260350"/>
            <a:ext cx="1090612" cy="287338"/>
          </a:xfrm>
        </p:spPr>
        <p:txBody>
          <a:bodyPr anchor="ctr" anchorCtr="0"/>
          <a:lstStyle/>
          <a:p>
            <a:r>
              <a:rPr lang="zh-CN" altLang="en-US" sz="1400" dirty="0">
                <a:solidFill>
                  <a:schemeClr val="bg1"/>
                </a:solidFill>
              </a:rPr>
              <a:t>论文汇报</a:t>
            </a:r>
          </a:p>
        </p:txBody>
      </p:sp>
      <p:sp>
        <p:nvSpPr>
          <p:cNvPr id="3075" name="文本占位符 3074"/>
          <p:cNvSpPr>
            <a:spLocks noGrp="1"/>
          </p:cNvSpPr>
          <p:nvPr>
            <p:ph type="body" idx="1"/>
          </p:nvPr>
        </p:nvSpPr>
        <p:spPr/>
        <p:txBody>
          <a:bodyPr/>
          <a:lstStyle/>
          <a:p>
            <a:pPr marL="0" indent="0">
              <a:buNone/>
            </a:pPr>
            <a:r>
              <a:rPr lang="en-US" altLang="zh-CN" sz="2400" dirty="0">
                <a:solidFill>
                  <a:schemeClr val="accent2"/>
                </a:solidFill>
                <a:latin typeface="Times New Roman" panose="02020603050405020304" pitchFamily="18" charset="0"/>
                <a:cs typeface="Times New Roman" panose="02020603050405020304" pitchFamily="18" charset="0"/>
              </a:rPr>
              <a:t> Jumping in Texts</a:t>
            </a:r>
            <a:endParaRPr lang="en-US" altLang="zh-CN" sz="2800" dirty="0"/>
          </a:p>
          <a:p>
            <a:pPr marL="0" indent="0">
              <a:lnSpc>
                <a:spcPct val="150000"/>
              </a:lnSpc>
              <a:buNone/>
            </a:pPr>
            <a:r>
              <a:rPr lang="zh-CN" altLang="en-US" sz="2400" dirty="0"/>
              <a:t>       动态网络也可以在每一时刻跳过一定数量的输入，决定从数据的何位置读取输入</a:t>
            </a:r>
            <a:r>
              <a:rPr lang="zh-CN" altLang="en-US" sz="2400" dirty="0">
                <a:latin typeface="+mn-ea"/>
              </a:rPr>
              <a:t>。</a:t>
            </a:r>
            <a:endParaRPr sz="2400" dirty="0">
              <a:latin typeface="+mn-ea"/>
            </a:endParaRPr>
          </a:p>
        </p:txBody>
      </p:sp>
      <p:sp>
        <p:nvSpPr>
          <p:cNvPr id="2" name="矩形 1">
            <a:extLst>
              <a:ext uri="{FF2B5EF4-FFF2-40B4-BE49-F238E27FC236}">
                <a16:creationId xmlns:a16="http://schemas.microsoft.com/office/drawing/2014/main" id="{4DAC5AFB-010F-47A2-BA98-F6C1780EB61E}"/>
              </a:ext>
            </a:extLst>
          </p:cNvPr>
          <p:cNvSpPr/>
          <p:nvPr/>
        </p:nvSpPr>
        <p:spPr>
          <a:xfrm>
            <a:off x="-108520" y="1052737"/>
            <a:ext cx="6480720" cy="524567"/>
          </a:xfrm>
          <a:prstGeom prst="rect">
            <a:avLst/>
          </a:prstGeom>
        </p:spPr>
        <p:txBody>
          <a:bodyPr wrap="square">
            <a:spAutoFit/>
          </a:bodyPr>
          <a:lstStyle/>
          <a:p>
            <a:pPr lvl="1">
              <a:lnSpc>
                <a:spcPct val="130000"/>
              </a:lnSpc>
            </a:pPr>
            <a:r>
              <a:rPr lang="en-US" altLang="zh-CN" sz="2400" b="1"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RNN-based Dynamic Text Processing</a:t>
            </a:r>
          </a:p>
        </p:txBody>
      </p:sp>
      <p:pic>
        <p:nvPicPr>
          <p:cNvPr id="6" name="图片 5">
            <a:extLst>
              <a:ext uri="{FF2B5EF4-FFF2-40B4-BE49-F238E27FC236}">
                <a16:creationId xmlns:a16="http://schemas.microsoft.com/office/drawing/2014/main" id="{6ADF22BE-B636-4813-9AD6-9F1372045F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8567" y="3679184"/>
            <a:ext cx="4525006" cy="2505425"/>
          </a:xfrm>
          <a:prstGeom prst="rect">
            <a:avLst/>
          </a:prstGeom>
        </p:spPr>
      </p:pic>
      <p:sp>
        <p:nvSpPr>
          <p:cNvPr id="7" name="灯片编号占位符 6">
            <a:extLst>
              <a:ext uri="{FF2B5EF4-FFF2-40B4-BE49-F238E27FC236}">
                <a16:creationId xmlns:a16="http://schemas.microsoft.com/office/drawing/2014/main" id="{6A6EE1B4-7201-4A9A-A6E7-3EC245A4C202}"/>
              </a:ext>
            </a:extLst>
          </p:cNvPr>
          <p:cNvSpPr>
            <a:spLocks noGrp="1"/>
          </p:cNvSpPr>
          <p:nvPr>
            <p:ph type="sldNum" sz="quarter" idx="12"/>
          </p:nvPr>
        </p:nvSpPr>
        <p:spPr/>
        <p:txBody>
          <a:bodyPr/>
          <a:lstStyle/>
          <a:p>
            <a:pPr lvl="0"/>
            <a:fld id="{9A0DB2DC-4C9A-4742-B13C-FB6460FD3503}" type="slidenum">
              <a:rPr lang="zh-CN" altLang="en-US" smtClean="0">
                <a:latin typeface="Arial" panose="020B0604020202020204" pitchFamily="34" charset="0"/>
              </a:rPr>
              <a:t>20</a:t>
            </a:fld>
            <a:endParaRPr lang="zh-CN" altLang="en-US" dirty="0">
              <a:latin typeface="Arial" panose="020B0604020202020204" pitchFamily="34" charset="0"/>
            </a:endParaRPr>
          </a:p>
        </p:txBody>
      </p:sp>
    </p:spTree>
    <p:extLst>
      <p:ext uri="{BB962C8B-B14F-4D97-AF65-F5344CB8AC3E}">
        <p14:creationId xmlns:p14="http://schemas.microsoft.com/office/powerpoint/2010/main" val="32475654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7" name="图片 3076" descr="a4"/>
          <p:cNvPicPr>
            <a:picLocks noChangeAspect="1"/>
          </p:cNvPicPr>
          <p:nvPr/>
        </p:nvPicPr>
        <p:blipFill>
          <a:blip r:embed="rId2"/>
          <a:stretch>
            <a:fillRect/>
          </a:stretch>
        </p:blipFill>
        <p:spPr>
          <a:xfrm>
            <a:off x="0" y="-104403"/>
            <a:ext cx="9144000" cy="6858000"/>
          </a:xfrm>
          <a:prstGeom prst="rect">
            <a:avLst/>
          </a:prstGeom>
          <a:noFill/>
          <a:ln w="9525">
            <a:noFill/>
          </a:ln>
        </p:spPr>
      </p:pic>
      <p:sp>
        <p:nvSpPr>
          <p:cNvPr id="3074" name="标题 3073"/>
          <p:cNvSpPr>
            <a:spLocks noGrp="1"/>
          </p:cNvSpPr>
          <p:nvPr>
            <p:ph type="title"/>
          </p:nvPr>
        </p:nvSpPr>
        <p:spPr>
          <a:xfrm>
            <a:off x="7596188" y="260350"/>
            <a:ext cx="1090612" cy="287338"/>
          </a:xfrm>
        </p:spPr>
        <p:txBody>
          <a:bodyPr anchor="ctr" anchorCtr="0"/>
          <a:lstStyle/>
          <a:p>
            <a:r>
              <a:rPr lang="zh-CN" altLang="en-US" sz="1400" dirty="0">
                <a:solidFill>
                  <a:schemeClr val="bg1"/>
                </a:solidFill>
              </a:rPr>
              <a:t>论文汇报</a:t>
            </a:r>
          </a:p>
        </p:txBody>
      </p:sp>
      <p:sp>
        <p:nvSpPr>
          <p:cNvPr id="3075" name="文本占位符 3074"/>
          <p:cNvSpPr>
            <a:spLocks noGrp="1"/>
          </p:cNvSpPr>
          <p:nvPr>
            <p:ph type="body" idx="1"/>
          </p:nvPr>
        </p:nvSpPr>
        <p:spPr/>
        <p:txBody>
          <a:bodyPr/>
          <a:lstStyle/>
          <a:p>
            <a:pPr marL="0" indent="0">
              <a:lnSpc>
                <a:spcPct val="150000"/>
              </a:lnSpc>
              <a:buNone/>
            </a:pPr>
            <a:r>
              <a:rPr lang="en-US" altLang="zh-CN" sz="2400" dirty="0">
                <a:latin typeface="+mn-ea"/>
              </a:rPr>
              <a:t>1</a:t>
            </a:r>
            <a:r>
              <a:rPr lang="zh-CN" altLang="en-US" sz="2400" dirty="0">
                <a:latin typeface="+mn-ea"/>
              </a:rPr>
              <a:t>）动态更新循环模型每个时间步中的隐藏状态根据输入为不同帧分配自适应计算资源。</a:t>
            </a:r>
            <a:br>
              <a:rPr lang="en-US" altLang="zh-CN" sz="2400" dirty="0">
                <a:latin typeface="+mn-ea"/>
              </a:rPr>
            </a:br>
            <a:r>
              <a:rPr lang="en-US" altLang="zh-CN" sz="2400" dirty="0">
                <a:latin typeface="+mn-ea"/>
              </a:rPr>
              <a:t>2</a:t>
            </a:r>
            <a:r>
              <a:rPr lang="zh-CN" altLang="en-US" sz="2400" dirty="0">
                <a:latin typeface="+mn-ea"/>
              </a:rPr>
              <a:t>）对关键帧执行自适应预采样。</a:t>
            </a:r>
            <a:endParaRPr lang="en-US" altLang="zh-CN" sz="2400" dirty="0">
              <a:latin typeface="+mn-ea"/>
            </a:endParaRPr>
          </a:p>
          <a:p>
            <a:pPr marL="0" lvl="0" indent="0">
              <a:lnSpc>
                <a:spcPct val="150000"/>
              </a:lnSpc>
              <a:buNone/>
            </a:pPr>
            <a:r>
              <a:rPr lang="en-US" altLang="zh-CN" sz="2400" dirty="0">
                <a:solidFill>
                  <a:srgbClr val="000000"/>
                </a:solidFill>
                <a:latin typeface="+mn-ea"/>
              </a:rPr>
              <a:t>3</a:t>
            </a:r>
            <a:r>
              <a:rPr lang="zh-CN" altLang="en-US" sz="2400" dirty="0">
                <a:solidFill>
                  <a:srgbClr val="000000"/>
                </a:solidFill>
                <a:latin typeface="+mn-ea"/>
              </a:rPr>
              <a:t>）可以通过在不重要的时间位置动态地为输入分配较少的计算来提高网络效率。</a:t>
            </a:r>
            <a:endParaRPr lang="en-US" altLang="zh-CN" sz="2400" dirty="0">
              <a:solidFill>
                <a:srgbClr val="000000"/>
              </a:solidFill>
              <a:latin typeface="+mn-ea"/>
            </a:endParaRPr>
          </a:p>
          <a:p>
            <a:pPr marL="0" lvl="0" indent="0">
              <a:lnSpc>
                <a:spcPct val="150000"/>
              </a:lnSpc>
              <a:buNone/>
            </a:pPr>
            <a:r>
              <a:rPr lang="en-US" altLang="zh-CN" sz="2400" dirty="0">
                <a:solidFill>
                  <a:srgbClr val="000000"/>
                </a:solidFill>
                <a:latin typeface="+mn-ea"/>
              </a:rPr>
              <a:t>4</a:t>
            </a:r>
            <a:r>
              <a:rPr lang="zh-CN" altLang="en-US" sz="2400" dirty="0">
                <a:solidFill>
                  <a:srgbClr val="000000"/>
                </a:solidFill>
                <a:latin typeface="+mn-ea"/>
              </a:rPr>
              <a:t>）减少冗余计算：</a:t>
            </a:r>
          </a:p>
          <a:p>
            <a:pPr marL="457200" lvl="0" indent="457200">
              <a:lnSpc>
                <a:spcPct val="150000"/>
              </a:lnSpc>
              <a:buFontTx/>
              <a:buAutoNum type="arabicParenR"/>
            </a:pPr>
            <a:r>
              <a:rPr lang="zh-CN" altLang="en-US" sz="2400" dirty="0">
                <a:solidFill>
                  <a:srgbClr val="000000"/>
                </a:solidFill>
                <a:latin typeface="+mn-ea"/>
              </a:rPr>
              <a:t>对于某些“不重要”位置的输入，分配较少的计算；</a:t>
            </a:r>
          </a:p>
          <a:p>
            <a:pPr marL="0" lvl="0" indent="457200">
              <a:lnSpc>
                <a:spcPct val="150000"/>
              </a:lnSpc>
              <a:buNone/>
            </a:pPr>
            <a:r>
              <a:rPr lang="en-US" altLang="zh-CN" sz="2400" dirty="0">
                <a:solidFill>
                  <a:srgbClr val="000000"/>
                </a:solidFill>
                <a:latin typeface="+mn-ea"/>
              </a:rPr>
              <a:t>2) </a:t>
            </a:r>
            <a:r>
              <a:rPr lang="zh-CN" altLang="en-US" sz="2400" dirty="0">
                <a:solidFill>
                  <a:srgbClr val="000000"/>
                </a:solidFill>
                <a:latin typeface="+mn-ea"/>
              </a:rPr>
              <a:t>仅在一部分采样出的时间位置上执行计算。</a:t>
            </a:r>
            <a:endParaRPr lang="en-US" altLang="zh-CN" sz="2400" dirty="0">
              <a:solidFill>
                <a:srgbClr val="000000"/>
              </a:solidFill>
              <a:latin typeface="+mn-ea"/>
            </a:endParaRPr>
          </a:p>
          <a:p>
            <a:pPr marL="0" indent="0">
              <a:lnSpc>
                <a:spcPct val="150000"/>
              </a:lnSpc>
              <a:buNone/>
            </a:pPr>
            <a:endParaRPr dirty="0"/>
          </a:p>
        </p:txBody>
      </p:sp>
      <p:sp>
        <p:nvSpPr>
          <p:cNvPr id="2" name="矩形 1">
            <a:extLst>
              <a:ext uri="{FF2B5EF4-FFF2-40B4-BE49-F238E27FC236}">
                <a16:creationId xmlns:a16="http://schemas.microsoft.com/office/drawing/2014/main" id="{4DAC5AFB-010F-47A2-BA98-F6C1780EB61E}"/>
              </a:ext>
            </a:extLst>
          </p:cNvPr>
          <p:cNvSpPr/>
          <p:nvPr/>
        </p:nvSpPr>
        <p:spPr>
          <a:xfrm>
            <a:off x="431131" y="1124744"/>
            <a:ext cx="3278462" cy="461665"/>
          </a:xfrm>
          <a:prstGeom prst="rect">
            <a:avLst/>
          </a:prstGeom>
        </p:spPr>
        <p:txBody>
          <a:bodyPr wrap="none">
            <a:spAutoFit/>
          </a:bodyPr>
          <a:lstStyle/>
          <a:p>
            <a:r>
              <a:rPr lang="zh-CN" altLang="en-US" sz="2400" b="1"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时间自适应动态的作用</a:t>
            </a:r>
          </a:p>
        </p:txBody>
      </p:sp>
      <p:sp>
        <p:nvSpPr>
          <p:cNvPr id="4" name="灯片编号占位符 3">
            <a:extLst>
              <a:ext uri="{FF2B5EF4-FFF2-40B4-BE49-F238E27FC236}">
                <a16:creationId xmlns:a16="http://schemas.microsoft.com/office/drawing/2014/main" id="{11E01FF2-F92B-4DAA-9DB4-3BBAB7B101C5}"/>
              </a:ext>
            </a:extLst>
          </p:cNvPr>
          <p:cNvSpPr>
            <a:spLocks noGrp="1"/>
          </p:cNvSpPr>
          <p:nvPr>
            <p:ph type="sldNum" sz="quarter" idx="12"/>
          </p:nvPr>
        </p:nvSpPr>
        <p:spPr/>
        <p:txBody>
          <a:bodyPr/>
          <a:lstStyle/>
          <a:p>
            <a:pPr lvl="0"/>
            <a:fld id="{9A0DB2DC-4C9A-4742-B13C-FB6460FD3503}" type="slidenum">
              <a:rPr lang="zh-CN" altLang="en-US" smtClean="0">
                <a:latin typeface="Arial" panose="020B0604020202020204" pitchFamily="34" charset="0"/>
              </a:rPr>
              <a:t>21</a:t>
            </a:fld>
            <a:endParaRPr lang="zh-CN" altLang="en-US" dirty="0">
              <a:latin typeface="Arial" panose="020B0604020202020204" pitchFamily="34" charset="0"/>
            </a:endParaRPr>
          </a:p>
        </p:txBody>
      </p:sp>
    </p:spTree>
    <p:extLst>
      <p:ext uri="{BB962C8B-B14F-4D97-AF65-F5344CB8AC3E}">
        <p14:creationId xmlns:p14="http://schemas.microsoft.com/office/powerpoint/2010/main" val="13519726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7" name="图片 3076" descr="a4"/>
          <p:cNvPicPr>
            <a:picLocks noChangeAspect="1"/>
          </p:cNvPicPr>
          <p:nvPr/>
        </p:nvPicPr>
        <p:blipFill>
          <a:blip r:embed="rId2"/>
          <a:stretch>
            <a:fillRect/>
          </a:stretch>
        </p:blipFill>
        <p:spPr>
          <a:xfrm>
            <a:off x="-17780" y="-13335"/>
            <a:ext cx="9161780" cy="6871335"/>
          </a:xfrm>
          <a:prstGeom prst="rect">
            <a:avLst/>
          </a:prstGeom>
          <a:noFill/>
          <a:ln w="9525">
            <a:noFill/>
          </a:ln>
        </p:spPr>
      </p:pic>
      <p:sp>
        <p:nvSpPr>
          <p:cNvPr id="3074" name="标题 3073"/>
          <p:cNvSpPr>
            <a:spLocks noGrp="1"/>
          </p:cNvSpPr>
          <p:nvPr>
            <p:ph type="title"/>
          </p:nvPr>
        </p:nvSpPr>
        <p:spPr>
          <a:xfrm>
            <a:off x="7596188" y="260350"/>
            <a:ext cx="1090612" cy="287338"/>
          </a:xfrm>
        </p:spPr>
        <p:txBody>
          <a:bodyPr anchor="ctr" anchorCtr="0"/>
          <a:lstStyle/>
          <a:p>
            <a:r>
              <a:rPr lang="zh-CN" altLang="en-US" sz="1400" dirty="0">
                <a:solidFill>
                  <a:schemeClr val="bg1"/>
                </a:solidFill>
              </a:rPr>
              <a:t>论文汇报</a:t>
            </a:r>
          </a:p>
        </p:txBody>
      </p:sp>
      <p:sp>
        <p:nvSpPr>
          <p:cNvPr id="7" name="矩形 6">
            <a:extLst>
              <a:ext uri="{FF2B5EF4-FFF2-40B4-BE49-F238E27FC236}">
                <a16:creationId xmlns:a16="http://schemas.microsoft.com/office/drawing/2014/main" id="{31421B04-91B6-4B9A-B67B-F31C935D5BD2}"/>
              </a:ext>
            </a:extLst>
          </p:cNvPr>
          <p:cNvSpPr/>
          <p:nvPr/>
        </p:nvSpPr>
        <p:spPr>
          <a:xfrm>
            <a:off x="262953" y="2958613"/>
            <a:ext cx="1553631" cy="707886"/>
          </a:xfrm>
          <a:prstGeom prst="rect">
            <a:avLst/>
          </a:prstGeom>
          <a:noFill/>
        </p:spPr>
        <p:txBody>
          <a:bodyPr wrap="none" lIns="91440" tIns="45720" rIns="91440" bIns="45720">
            <a:spAutoFit/>
          </a:bodyPr>
          <a:lstStyle/>
          <a:p>
            <a:pPr algn="ctr" fontAlgn="auto">
              <a:spcBef>
                <a:spcPts val="0"/>
              </a:spcBef>
              <a:spcAft>
                <a:spcPts val="0"/>
              </a:spcAft>
            </a:pPr>
            <a:r>
              <a:rPr lang="en-US" altLang="zh-CN" sz="4000" b="1" dirty="0">
                <a:ln w="9525">
                  <a:solidFill>
                    <a:prstClr val="white"/>
                  </a:solidFill>
                  <a:prstDash val="solid"/>
                </a:ln>
                <a:solidFill>
                  <a:schemeClr val="accent2"/>
                </a:solidFill>
                <a:effectLst>
                  <a:outerShdw blurRad="12700" dist="38100" dir="2700000" algn="tl" rotWithShape="0">
                    <a:srgbClr val="5B9BD5">
                      <a:lumMod val="60000"/>
                      <a:lumOff val="40000"/>
                    </a:srgbClr>
                  </a:outerShdw>
                </a:effectLst>
                <a:latin typeface="Times New Roman" panose="02020603050405020304" pitchFamily="18" charset="0"/>
                <a:ea typeface="等线" panose="02010600030101010101" pitchFamily="2" charset="-122"/>
                <a:cs typeface="Times New Roman" panose="02020603050405020304" pitchFamily="18" charset="0"/>
              </a:rPr>
              <a:t>Part 3</a:t>
            </a:r>
            <a:endParaRPr lang="zh-CN" altLang="en-US" sz="4000" b="1" dirty="0">
              <a:ln w="9525">
                <a:solidFill>
                  <a:prstClr val="white"/>
                </a:solidFill>
                <a:prstDash val="solid"/>
              </a:ln>
              <a:solidFill>
                <a:schemeClr val="accent2"/>
              </a:solidFill>
              <a:effectLst>
                <a:outerShdw blurRad="12700" dist="38100" dir="2700000" algn="tl" rotWithShape="0">
                  <a:srgbClr val="5B9BD5">
                    <a:lumMod val="60000"/>
                    <a:lumOff val="40000"/>
                  </a:srgbClr>
                </a:outerShdw>
              </a:effectLst>
              <a:latin typeface="Times New Roman" panose="02020603050405020304" pitchFamily="18" charset="0"/>
              <a:ea typeface="等线" panose="02010600030101010101" pitchFamily="2" charset="-122"/>
              <a:cs typeface="Times New Roman" panose="02020603050405020304" pitchFamily="18" charset="0"/>
            </a:endParaRPr>
          </a:p>
        </p:txBody>
      </p:sp>
      <p:sp>
        <p:nvSpPr>
          <p:cNvPr id="8" name="矩形 7">
            <a:extLst>
              <a:ext uri="{FF2B5EF4-FFF2-40B4-BE49-F238E27FC236}">
                <a16:creationId xmlns:a16="http://schemas.microsoft.com/office/drawing/2014/main" id="{307A3A25-E839-4203-B765-44E3AF6886D7}"/>
              </a:ext>
            </a:extLst>
          </p:cNvPr>
          <p:cNvSpPr/>
          <p:nvPr/>
        </p:nvSpPr>
        <p:spPr>
          <a:xfrm>
            <a:off x="1941545" y="2958613"/>
            <a:ext cx="6855397" cy="954107"/>
          </a:xfrm>
          <a:prstGeom prst="rect">
            <a:avLst/>
          </a:prstGeom>
          <a:noFill/>
        </p:spPr>
        <p:txBody>
          <a:bodyPr wrap="square" lIns="91440" tIns="45720" rIns="91440" bIns="45720">
            <a:spAutoFit/>
          </a:bodyPr>
          <a:lstStyle/>
          <a:p>
            <a:pPr algn="ctr" fontAlgn="auto">
              <a:spcBef>
                <a:spcPts val="0"/>
              </a:spcBef>
              <a:spcAft>
                <a:spcPts val="0"/>
              </a:spcAft>
            </a:pPr>
            <a:r>
              <a:rPr lang="en-US" altLang="zh-CN" sz="2800" b="1" dirty="0">
                <a:ln w="0"/>
                <a:solidFill>
                  <a:schemeClr val="accent2"/>
                </a:solidFill>
                <a:effectLst>
                  <a:reflection blurRad="6350" stA="53000" endA="300" endPos="35500" dir="5400000" sy="-90000" algn="bl" rotWithShape="0"/>
                </a:effectLst>
                <a:latin typeface="Times New Roman" panose="02020603050405020304" pitchFamily="18" charset="0"/>
                <a:ea typeface="等线" panose="02010600030101010101" pitchFamily="2" charset="-122"/>
                <a:cs typeface="Times New Roman" panose="02020603050405020304" pitchFamily="18" charset="0"/>
              </a:rPr>
              <a:t>Dynamic Convolutions: Exploiting Spatial Sparsity for Faster Inference</a:t>
            </a:r>
          </a:p>
        </p:txBody>
      </p:sp>
      <p:sp>
        <p:nvSpPr>
          <p:cNvPr id="3" name="灯片编号占位符 2">
            <a:extLst>
              <a:ext uri="{FF2B5EF4-FFF2-40B4-BE49-F238E27FC236}">
                <a16:creationId xmlns:a16="http://schemas.microsoft.com/office/drawing/2014/main" id="{8B8D3B48-50C5-40A8-8C74-4257C60C99E8}"/>
              </a:ext>
            </a:extLst>
          </p:cNvPr>
          <p:cNvSpPr>
            <a:spLocks noGrp="1"/>
          </p:cNvSpPr>
          <p:nvPr>
            <p:ph type="sldNum" sz="quarter" idx="12"/>
          </p:nvPr>
        </p:nvSpPr>
        <p:spPr/>
        <p:txBody>
          <a:bodyPr/>
          <a:lstStyle/>
          <a:p>
            <a:pPr lvl="0"/>
            <a:fld id="{9A0DB2DC-4C9A-4742-B13C-FB6460FD3503}" type="slidenum">
              <a:rPr lang="zh-CN" altLang="en-US" smtClean="0">
                <a:latin typeface="Arial" panose="020B0604020202020204" pitchFamily="34" charset="0"/>
              </a:rPr>
              <a:t>22</a:t>
            </a:fld>
            <a:endParaRPr lang="zh-CN" altLang="en-US" dirty="0">
              <a:latin typeface="Arial" panose="020B0604020202020204" pitchFamily="34" charset="0"/>
            </a:endParaRPr>
          </a:p>
        </p:txBody>
      </p:sp>
    </p:spTree>
    <p:extLst>
      <p:ext uri="{BB962C8B-B14F-4D97-AF65-F5344CB8AC3E}">
        <p14:creationId xmlns:p14="http://schemas.microsoft.com/office/powerpoint/2010/main" val="28923474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7" name="图片 3076" descr="a4"/>
          <p:cNvPicPr>
            <a:picLocks noChangeAspect="1"/>
          </p:cNvPicPr>
          <p:nvPr/>
        </p:nvPicPr>
        <p:blipFill>
          <a:blip r:embed="rId2"/>
          <a:stretch>
            <a:fillRect/>
          </a:stretch>
        </p:blipFill>
        <p:spPr>
          <a:xfrm>
            <a:off x="0" y="-53181"/>
            <a:ext cx="9144000" cy="6858000"/>
          </a:xfrm>
          <a:prstGeom prst="rect">
            <a:avLst/>
          </a:prstGeom>
          <a:noFill/>
          <a:ln w="9525">
            <a:noFill/>
          </a:ln>
        </p:spPr>
      </p:pic>
      <p:sp>
        <p:nvSpPr>
          <p:cNvPr id="3074" name="标题 3073"/>
          <p:cNvSpPr>
            <a:spLocks noGrp="1"/>
          </p:cNvSpPr>
          <p:nvPr>
            <p:ph type="title"/>
          </p:nvPr>
        </p:nvSpPr>
        <p:spPr>
          <a:xfrm>
            <a:off x="7596188" y="260350"/>
            <a:ext cx="1090612" cy="287338"/>
          </a:xfrm>
        </p:spPr>
        <p:txBody>
          <a:bodyPr anchor="ctr" anchorCtr="0"/>
          <a:lstStyle/>
          <a:p>
            <a:r>
              <a:rPr lang="zh-CN" altLang="en-US" sz="1400" dirty="0">
                <a:solidFill>
                  <a:schemeClr val="bg1"/>
                </a:solidFill>
              </a:rPr>
              <a:t>论文汇报</a:t>
            </a:r>
          </a:p>
        </p:txBody>
      </p:sp>
      <p:sp>
        <p:nvSpPr>
          <p:cNvPr id="3075" name="文本占位符 3074"/>
          <p:cNvSpPr>
            <a:spLocks noGrp="1"/>
          </p:cNvSpPr>
          <p:nvPr>
            <p:ph type="body" idx="1"/>
          </p:nvPr>
        </p:nvSpPr>
        <p:spPr/>
        <p:txBody>
          <a:bodyPr/>
          <a:lstStyle/>
          <a:p>
            <a:pPr marL="0" indent="0">
              <a:buNone/>
            </a:pPr>
            <a:r>
              <a:rPr lang="zh-CN" altLang="en-US" sz="2800" dirty="0">
                <a:solidFill>
                  <a:schemeClr val="accent2"/>
                </a:solidFill>
              </a:rPr>
              <a:t> </a:t>
            </a:r>
            <a:r>
              <a:rPr lang="zh-CN" altLang="en-US" sz="2400" dirty="0">
                <a:solidFill>
                  <a:schemeClr val="accent2"/>
                </a:solidFill>
                <a:latin typeface="+mn-ea"/>
              </a:rPr>
              <a:t>核心思想：</a:t>
            </a:r>
            <a:endParaRPr lang="en-US" altLang="zh-CN" sz="2400" dirty="0">
              <a:solidFill>
                <a:schemeClr val="accent2"/>
              </a:solidFill>
              <a:latin typeface="+mn-ea"/>
            </a:endParaRPr>
          </a:p>
          <a:p>
            <a:pPr marL="0" indent="0">
              <a:lnSpc>
                <a:spcPct val="150000"/>
              </a:lnSpc>
              <a:buNone/>
            </a:pPr>
            <a:r>
              <a:rPr lang="en-US" altLang="zh-CN" sz="2400" dirty="0">
                <a:latin typeface="+mn-ea"/>
              </a:rPr>
              <a:t>    </a:t>
            </a:r>
            <a:r>
              <a:rPr lang="zh-CN" altLang="en-US" sz="2400" dirty="0">
                <a:latin typeface="+mn-ea"/>
              </a:rPr>
              <a:t>现代卷积神经网络对图像中的每个像素应用相同的操作。然而，并非所有图像区域都同等重要。为了解决这种效率低下的问题，本文提出了一种根据输入图像动态应用卷积的方法。首先引入了一个剩余块，其中一个小的选通分支学习应该评估哪些空间位置。这些离散的选通决策是使用</a:t>
            </a:r>
            <a:r>
              <a:rPr lang="en-US" altLang="zh-CN" sz="2400" dirty="0">
                <a:latin typeface="Times New Roman" panose="02020603050405020304" pitchFamily="18" charset="0"/>
                <a:cs typeface="Times New Roman" panose="02020603050405020304" pitchFamily="18" charset="0"/>
              </a:rPr>
              <a:t>Gumbel </a:t>
            </a:r>
            <a:r>
              <a:rPr lang="en-US" altLang="zh-CN" sz="2400" dirty="0" err="1">
                <a:latin typeface="Times New Roman" panose="02020603050405020304" pitchFamily="18" charset="0"/>
                <a:cs typeface="Times New Roman" panose="02020603050405020304" pitchFamily="18" charset="0"/>
              </a:rPr>
              <a:t>Softmax</a:t>
            </a:r>
            <a:r>
              <a:rPr lang="zh-CN" altLang="en-US" sz="2400" dirty="0">
                <a:latin typeface="+mn-ea"/>
              </a:rPr>
              <a:t>技巧，结合稀疏性标准进行端到端训练。</a:t>
            </a:r>
            <a:endParaRPr sz="2400" dirty="0">
              <a:latin typeface="+mn-ea"/>
            </a:endParaRPr>
          </a:p>
        </p:txBody>
      </p:sp>
      <p:sp>
        <p:nvSpPr>
          <p:cNvPr id="2" name="矩形 1">
            <a:extLst>
              <a:ext uri="{FF2B5EF4-FFF2-40B4-BE49-F238E27FC236}">
                <a16:creationId xmlns:a16="http://schemas.microsoft.com/office/drawing/2014/main" id="{4DAC5AFB-010F-47A2-BA98-F6C1780EB61E}"/>
              </a:ext>
            </a:extLst>
          </p:cNvPr>
          <p:cNvSpPr/>
          <p:nvPr/>
        </p:nvSpPr>
        <p:spPr>
          <a:xfrm>
            <a:off x="-108520" y="1052736"/>
            <a:ext cx="8352928" cy="452496"/>
          </a:xfrm>
          <a:prstGeom prst="rect">
            <a:avLst/>
          </a:prstGeom>
        </p:spPr>
        <p:txBody>
          <a:bodyPr wrap="square">
            <a:spAutoFit/>
          </a:bodyPr>
          <a:lstStyle/>
          <a:p>
            <a:pPr>
              <a:lnSpc>
                <a:spcPct val="130000"/>
              </a:lnSpc>
            </a:pPr>
            <a:r>
              <a:rPr lang="en-US" altLang="zh-CN" b="1"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Dynamic Convolutions: Exploiting Spatial Sparsity for Faster Inference</a:t>
            </a:r>
          </a:p>
        </p:txBody>
      </p:sp>
      <p:sp>
        <p:nvSpPr>
          <p:cNvPr id="4" name="灯片编号占位符 3">
            <a:extLst>
              <a:ext uri="{FF2B5EF4-FFF2-40B4-BE49-F238E27FC236}">
                <a16:creationId xmlns:a16="http://schemas.microsoft.com/office/drawing/2014/main" id="{89DD1A0A-2804-4D2B-980C-579F0A42C573}"/>
              </a:ext>
            </a:extLst>
          </p:cNvPr>
          <p:cNvSpPr>
            <a:spLocks noGrp="1"/>
          </p:cNvSpPr>
          <p:nvPr>
            <p:ph type="sldNum" sz="quarter" idx="12"/>
          </p:nvPr>
        </p:nvSpPr>
        <p:spPr/>
        <p:txBody>
          <a:bodyPr/>
          <a:lstStyle/>
          <a:p>
            <a:pPr lvl="0"/>
            <a:fld id="{9A0DB2DC-4C9A-4742-B13C-FB6460FD3503}" type="slidenum">
              <a:rPr lang="zh-CN" altLang="en-US" smtClean="0">
                <a:latin typeface="Arial" panose="020B0604020202020204" pitchFamily="34" charset="0"/>
              </a:rPr>
              <a:t>23</a:t>
            </a:fld>
            <a:endParaRPr lang="zh-CN" altLang="en-US" dirty="0">
              <a:latin typeface="Arial" panose="020B0604020202020204" pitchFamily="34" charset="0"/>
            </a:endParaRPr>
          </a:p>
        </p:txBody>
      </p:sp>
    </p:spTree>
    <p:extLst>
      <p:ext uri="{BB962C8B-B14F-4D97-AF65-F5344CB8AC3E}">
        <p14:creationId xmlns:p14="http://schemas.microsoft.com/office/powerpoint/2010/main" val="31668816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7" name="图片 3076" descr="a4"/>
          <p:cNvPicPr>
            <a:picLocks noChangeAspect="1"/>
          </p:cNvPicPr>
          <p:nvPr/>
        </p:nvPicPr>
        <p:blipFill>
          <a:blip r:embed="rId3"/>
          <a:stretch>
            <a:fillRect/>
          </a:stretch>
        </p:blipFill>
        <p:spPr>
          <a:xfrm>
            <a:off x="0" y="0"/>
            <a:ext cx="9144000" cy="6858000"/>
          </a:xfrm>
          <a:prstGeom prst="rect">
            <a:avLst/>
          </a:prstGeom>
          <a:noFill/>
          <a:ln w="9525">
            <a:noFill/>
          </a:ln>
        </p:spPr>
      </p:pic>
      <p:sp>
        <p:nvSpPr>
          <p:cNvPr id="3074" name="标题 3073"/>
          <p:cNvSpPr>
            <a:spLocks noGrp="1"/>
          </p:cNvSpPr>
          <p:nvPr>
            <p:ph type="title"/>
          </p:nvPr>
        </p:nvSpPr>
        <p:spPr>
          <a:xfrm>
            <a:off x="7596188" y="260350"/>
            <a:ext cx="1090612" cy="287338"/>
          </a:xfrm>
        </p:spPr>
        <p:txBody>
          <a:bodyPr anchor="ctr" anchorCtr="0"/>
          <a:lstStyle/>
          <a:p>
            <a:r>
              <a:rPr lang="zh-CN" altLang="en-US" sz="1400" dirty="0">
                <a:solidFill>
                  <a:schemeClr val="bg1"/>
                </a:solidFill>
              </a:rPr>
              <a:t>论文汇报</a:t>
            </a:r>
          </a:p>
        </p:txBody>
      </p:sp>
      <p:sp>
        <p:nvSpPr>
          <p:cNvPr id="3075" name="文本占位符 3074"/>
          <p:cNvSpPr>
            <a:spLocks noGrp="1"/>
          </p:cNvSpPr>
          <p:nvPr>
            <p:ph type="body" idx="1"/>
          </p:nvPr>
        </p:nvSpPr>
        <p:spPr>
          <a:xfrm>
            <a:off x="5292080" y="1700808"/>
            <a:ext cx="3851920" cy="4425355"/>
          </a:xfrm>
        </p:spPr>
        <p:txBody>
          <a:bodyPr/>
          <a:lstStyle/>
          <a:p>
            <a:pPr marL="0" indent="0">
              <a:buNone/>
            </a:pPr>
            <a:endParaRPr lang="en-US" sz="2400" dirty="0">
              <a:latin typeface="+mn-ea"/>
            </a:endParaRPr>
          </a:p>
          <a:p>
            <a:pPr>
              <a:lnSpc>
                <a:spcPct val="150000"/>
              </a:lnSpc>
              <a:buFont typeface="Wingdings" panose="05000000000000000000" pitchFamily="2" charset="2"/>
              <a:buChar char="l"/>
            </a:pPr>
            <a:r>
              <a:rPr lang="en-US" sz="2400" dirty="0">
                <a:solidFill>
                  <a:schemeClr val="accent2"/>
                </a:solidFill>
                <a:latin typeface="Times New Roman" panose="02020603050405020304" pitchFamily="18" charset="0"/>
                <a:cs typeface="Times New Roman" panose="02020603050405020304" pitchFamily="18" charset="0"/>
              </a:rPr>
              <a:t>Gumbel-</a:t>
            </a:r>
            <a:r>
              <a:rPr lang="en-US" sz="2400" dirty="0" err="1">
                <a:solidFill>
                  <a:schemeClr val="accent2"/>
                </a:solidFill>
                <a:latin typeface="Times New Roman" panose="02020603050405020304" pitchFamily="18" charset="0"/>
                <a:cs typeface="Times New Roman" panose="02020603050405020304" pitchFamily="18" charset="0"/>
              </a:rPr>
              <a:t>Softmax</a:t>
            </a:r>
            <a:r>
              <a:rPr lang="en-US" sz="2400" dirty="0">
                <a:solidFill>
                  <a:schemeClr val="accent2"/>
                </a:solidFill>
                <a:latin typeface="Times New Roman" panose="02020603050405020304" pitchFamily="18" charset="0"/>
                <a:cs typeface="Times New Roman" panose="02020603050405020304" pitchFamily="18" charset="0"/>
              </a:rPr>
              <a:t> trick</a:t>
            </a:r>
          </a:p>
          <a:p>
            <a:pPr>
              <a:lnSpc>
                <a:spcPct val="150000"/>
              </a:lnSpc>
              <a:buFont typeface="Wingdings" panose="05000000000000000000" pitchFamily="2" charset="2"/>
              <a:buChar char="l"/>
            </a:pPr>
            <a:r>
              <a:rPr lang="en-US" sz="2400" dirty="0">
                <a:solidFill>
                  <a:schemeClr val="accent2"/>
                </a:solidFill>
                <a:latin typeface="Times New Roman" panose="02020603050405020304" pitchFamily="18" charset="0"/>
                <a:cs typeface="Times New Roman" panose="02020603050405020304" pitchFamily="18" charset="0"/>
              </a:rPr>
              <a:t>Mask dilation</a:t>
            </a:r>
          </a:p>
          <a:p>
            <a:pPr>
              <a:lnSpc>
                <a:spcPct val="150000"/>
              </a:lnSpc>
              <a:buFont typeface="Wingdings" panose="05000000000000000000" pitchFamily="2" charset="2"/>
              <a:buChar char="l"/>
            </a:pPr>
            <a:r>
              <a:rPr lang="en-US" sz="2400" dirty="0">
                <a:solidFill>
                  <a:schemeClr val="accent2"/>
                </a:solidFill>
                <a:latin typeface="Times New Roman" panose="02020603050405020304" pitchFamily="18" charset="0"/>
                <a:cs typeface="Times New Roman" panose="02020603050405020304" pitchFamily="18" charset="0"/>
              </a:rPr>
              <a:t>Masked gather operation</a:t>
            </a:r>
          </a:p>
          <a:p>
            <a:pPr>
              <a:lnSpc>
                <a:spcPct val="150000"/>
              </a:lnSpc>
              <a:buFont typeface="Wingdings" panose="05000000000000000000" pitchFamily="2" charset="2"/>
              <a:buChar char="l"/>
            </a:pPr>
            <a:r>
              <a:rPr lang="en-US" sz="2400" dirty="0">
                <a:solidFill>
                  <a:schemeClr val="accent2"/>
                </a:solidFill>
                <a:latin typeface="Times New Roman" panose="02020603050405020304" pitchFamily="18" charset="0"/>
                <a:cs typeface="Times New Roman" panose="02020603050405020304" pitchFamily="18" charset="0"/>
              </a:rPr>
              <a:t>Modified 3x3 </a:t>
            </a:r>
            <a:r>
              <a:rPr lang="en-US" sz="2400" dirty="0" err="1">
                <a:solidFill>
                  <a:schemeClr val="accent2"/>
                </a:solidFill>
                <a:latin typeface="Times New Roman" panose="02020603050405020304" pitchFamily="18" charset="0"/>
                <a:cs typeface="Times New Roman" panose="02020603050405020304" pitchFamily="18" charset="0"/>
              </a:rPr>
              <a:t>Depthwise</a:t>
            </a:r>
            <a:r>
              <a:rPr lang="en-US" sz="2400" dirty="0">
                <a:solidFill>
                  <a:schemeClr val="accent2"/>
                </a:solidFill>
                <a:latin typeface="Times New Roman" panose="02020603050405020304" pitchFamily="18" charset="0"/>
                <a:cs typeface="Times New Roman" panose="02020603050405020304" pitchFamily="18" charset="0"/>
              </a:rPr>
              <a:t> Convolution</a:t>
            </a:r>
            <a:endParaRPr sz="2400" dirty="0">
              <a:solidFill>
                <a:schemeClr val="accent2"/>
              </a:solidFill>
              <a:latin typeface="Times New Roman" panose="02020603050405020304" pitchFamily="18" charset="0"/>
              <a:cs typeface="Times New Roman" panose="02020603050405020304" pitchFamily="18" charset="0"/>
            </a:endParaRPr>
          </a:p>
        </p:txBody>
      </p:sp>
      <p:sp>
        <p:nvSpPr>
          <p:cNvPr id="2" name="矩形 1">
            <a:extLst>
              <a:ext uri="{FF2B5EF4-FFF2-40B4-BE49-F238E27FC236}">
                <a16:creationId xmlns:a16="http://schemas.microsoft.com/office/drawing/2014/main" id="{4DAC5AFB-010F-47A2-BA98-F6C1780EB61E}"/>
              </a:ext>
            </a:extLst>
          </p:cNvPr>
          <p:cNvSpPr/>
          <p:nvPr/>
        </p:nvSpPr>
        <p:spPr>
          <a:xfrm>
            <a:off x="-108520" y="1052737"/>
            <a:ext cx="6480720" cy="524567"/>
          </a:xfrm>
          <a:prstGeom prst="rect">
            <a:avLst/>
          </a:prstGeom>
        </p:spPr>
        <p:txBody>
          <a:bodyPr wrap="square">
            <a:spAutoFit/>
          </a:bodyPr>
          <a:lstStyle/>
          <a:p>
            <a:pPr lvl="1">
              <a:lnSpc>
                <a:spcPct val="130000"/>
              </a:lnSpc>
            </a:pPr>
            <a:r>
              <a:rPr lang="en-US" altLang="zh-CN" sz="2400" b="1"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Model:</a:t>
            </a:r>
          </a:p>
        </p:txBody>
      </p:sp>
      <p:pic>
        <p:nvPicPr>
          <p:cNvPr id="4" name="图片 3">
            <a:extLst>
              <a:ext uri="{FF2B5EF4-FFF2-40B4-BE49-F238E27FC236}">
                <a16:creationId xmlns:a16="http://schemas.microsoft.com/office/drawing/2014/main" id="{91CD4710-CC21-4194-A55D-3F75EBFDB3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070" y="2132856"/>
            <a:ext cx="4824978" cy="3158868"/>
          </a:xfrm>
          <a:prstGeom prst="rect">
            <a:avLst/>
          </a:prstGeom>
        </p:spPr>
      </p:pic>
      <p:sp>
        <p:nvSpPr>
          <p:cNvPr id="3" name="对话气泡: 圆角矩形 2">
            <a:extLst>
              <a:ext uri="{FF2B5EF4-FFF2-40B4-BE49-F238E27FC236}">
                <a16:creationId xmlns:a16="http://schemas.microsoft.com/office/drawing/2014/main" id="{676C1FCB-08B9-4D13-A09B-B47B599BD437}"/>
              </a:ext>
            </a:extLst>
          </p:cNvPr>
          <p:cNvSpPr/>
          <p:nvPr/>
        </p:nvSpPr>
        <p:spPr>
          <a:xfrm rot="10800000" flipV="1">
            <a:off x="0" y="2307815"/>
            <a:ext cx="1981150" cy="555552"/>
          </a:xfrm>
          <a:prstGeom prst="wedgeRoundRectCallout">
            <a:avLst>
              <a:gd name="adj1" fmla="val -351"/>
              <a:gd name="adj2" fmla="val 259966"/>
              <a:gd name="adj3" fmla="val 16667"/>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latin typeface="Times New Roman" panose="02020603050405020304" pitchFamily="18" charset="0"/>
                <a:cs typeface="Times New Roman" panose="02020603050405020304" pitchFamily="18" charset="0"/>
              </a:rPr>
              <a:t>Gumbel-</a:t>
            </a:r>
            <a:r>
              <a:rPr lang="en-US" altLang="zh-CN" dirty="0" err="1">
                <a:solidFill>
                  <a:schemeClr val="tx1"/>
                </a:solidFill>
                <a:latin typeface="Times New Roman" panose="02020603050405020304" pitchFamily="18" charset="0"/>
                <a:cs typeface="Times New Roman" panose="02020603050405020304" pitchFamily="18" charset="0"/>
              </a:rPr>
              <a:t>Softmax</a:t>
            </a:r>
            <a:r>
              <a:rPr lang="en-US" altLang="zh-CN" dirty="0">
                <a:solidFill>
                  <a:schemeClr val="tx1"/>
                </a:solidFill>
                <a:latin typeface="Times New Roman" panose="02020603050405020304" pitchFamily="18" charset="0"/>
                <a:cs typeface="Times New Roman" panose="02020603050405020304" pitchFamily="18" charset="0"/>
              </a:rPr>
              <a:t> trick</a:t>
            </a:r>
          </a:p>
        </p:txBody>
      </p:sp>
      <p:sp>
        <p:nvSpPr>
          <p:cNvPr id="5" name="对话气泡: 圆角矩形 4">
            <a:extLst>
              <a:ext uri="{FF2B5EF4-FFF2-40B4-BE49-F238E27FC236}">
                <a16:creationId xmlns:a16="http://schemas.microsoft.com/office/drawing/2014/main" id="{BFD5F278-75C5-4004-A38E-FFE7DCB7E4C6}"/>
              </a:ext>
            </a:extLst>
          </p:cNvPr>
          <p:cNvSpPr/>
          <p:nvPr/>
        </p:nvSpPr>
        <p:spPr>
          <a:xfrm>
            <a:off x="1691680" y="5589240"/>
            <a:ext cx="1800200" cy="536923"/>
          </a:xfrm>
          <a:prstGeom prst="wedgeRoundRectCallout">
            <a:avLst>
              <a:gd name="adj1" fmla="val -48688"/>
              <a:gd name="adj2" fmla="val -280855"/>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latin typeface="Times New Roman" panose="02020603050405020304" pitchFamily="18" charset="0"/>
                <a:cs typeface="Times New Roman" panose="02020603050405020304" pitchFamily="18" charset="0"/>
              </a:rPr>
              <a:t>Mask dilation</a:t>
            </a:r>
          </a:p>
        </p:txBody>
      </p:sp>
      <p:sp>
        <p:nvSpPr>
          <p:cNvPr id="6" name="对话气泡: 圆角矩形 5">
            <a:extLst>
              <a:ext uri="{FF2B5EF4-FFF2-40B4-BE49-F238E27FC236}">
                <a16:creationId xmlns:a16="http://schemas.microsoft.com/office/drawing/2014/main" id="{840D9943-0BE2-4952-8C6E-05FEBE97BE0F}"/>
              </a:ext>
            </a:extLst>
          </p:cNvPr>
          <p:cNvSpPr/>
          <p:nvPr/>
        </p:nvSpPr>
        <p:spPr>
          <a:xfrm>
            <a:off x="1981151" y="1254061"/>
            <a:ext cx="1944216" cy="513539"/>
          </a:xfrm>
          <a:prstGeom prst="wedgeRoundRectCallout">
            <a:avLst>
              <a:gd name="adj1" fmla="val -61038"/>
              <a:gd name="adj2" fmla="val 292253"/>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latin typeface="Times New Roman" panose="02020603050405020304" pitchFamily="18" charset="0"/>
                <a:cs typeface="Times New Roman" panose="02020603050405020304" pitchFamily="18" charset="0"/>
              </a:rPr>
              <a:t>Masked gather operation</a:t>
            </a:r>
          </a:p>
        </p:txBody>
      </p:sp>
      <p:sp>
        <p:nvSpPr>
          <p:cNvPr id="7" name="对话气泡: 圆角矩形 6">
            <a:extLst>
              <a:ext uri="{FF2B5EF4-FFF2-40B4-BE49-F238E27FC236}">
                <a16:creationId xmlns:a16="http://schemas.microsoft.com/office/drawing/2014/main" id="{C33FBD4A-FA10-4795-BF00-F546F6A05A72}"/>
              </a:ext>
            </a:extLst>
          </p:cNvPr>
          <p:cNvSpPr/>
          <p:nvPr/>
        </p:nvSpPr>
        <p:spPr>
          <a:xfrm>
            <a:off x="4644008" y="5256143"/>
            <a:ext cx="2808312" cy="657556"/>
          </a:xfrm>
          <a:prstGeom prst="wedgeRoundRectCallout">
            <a:avLst>
              <a:gd name="adj1" fmla="val -116414"/>
              <a:gd name="adj2" fmla="val -386082"/>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Modified 3x3 </a:t>
            </a:r>
            <a:r>
              <a:rPr lang="en-US" altLang="zh-CN" dirty="0" err="1">
                <a:solidFill>
                  <a:schemeClr val="tx1"/>
                </a:solidFill>
                <a:latin typeface="Times New Roman" panose="02020603050405020304" pitchFamily="18" charset="0"/>
                <a:cs typeface="Times New Roman" panose="02020603050405020304" pitchFamily="18" charset="0"/>
              </a:rPr>
              <a:t>Depthwise</a:t>
            </a:r>
            <a:r>
              <a:rPr lang="en-US" altLang="zh-CN" dirty="0">
                <a:solidFill>
                  <a:schemeClr val="tx1"/>
                </a:solidFill>
                <a:latin typeface="Times New Roman" panose="02020603050405020304" pitchFamily="18" charset="0"/>
                <a:cs typeface="Times New Roman" panose="02020603050405020304" pitchFamily="18" charset="0"/>
              </a:rPr>
              <a:t> Convolution</a:t>
            </a:r>
          </a:p>
        </p:txBody>
      </p:sp>
      <p:sp>
        <p:nvSpPr>
          <p:cNvPr id="9" name="灯片编号占位符 8">
            <a:extLst>
              <a:ext uri="{FF2B5EF4-FFF2-40B4-BE49-F238E27FC236}">
                <a16:creationId xmlns:a16="http://schemas.microsoft.com/office/drawing/2014/main" id="{D1F345DE-59CB-4F11-A9EA-5A3F60766409}"/>
              </a:ext>
            </a:extLst>
          </p:cNvPr>
          <p:cNvSpPr>
            <a:spLocks noGrp="1"/>
          </p:cNvSpPr>
          <p:nvPr>
            <p:ph type="sldNum" sz="quarter" idx="12"/>
          </p:nvPr>
        </p:nvSpPr>
        <p:spPr/>
        <p:txBody>
          <a:bodyPr/>
          <a:lstStyle/>
          <a:p>
            <a:pPr lvl="0"/>
            <a:fld id="{9A0DB2DC-4C9A-4742-B13C-FB6460FD3503}" type="slidenum">
              <a:rPr lang="zh-CN" altLang="en-US" smtClean="0">
                <a:latin typeface="Arial" panose="020B0604020202020204" pitchFamily="34" charset="0"/>
              </a:rPr>
              <a:t>24</a:t>
            </a:fld>
            <a:endParaRPr lang="zh-CN" altLang="en-US" dirty="0">
              <a:latin typeface="Arial" panose="020B0604020202020204" pitchFamily="34" charset="0"/>
            </a:endParaRPr>
          </a:p>
        </p:txBody>
      </p:sp>
    </p:spTree>
    <p:extLst>
      <p:ext uri="{BB962C8B-B14F-4D97-AF65-F5344CB8AC3E}">
        <p14:creationId xmlns:p14="http://schemas.microsoft.com/office/powerpoint/2010/main" val="3648680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075">
                                            <p:txEl>
                                              <p:pRg st="1" end="1"/>
                                            </p:txEl>
                                          </p:spTgt>
                                        </p:tgtEl>
                                        <p:attrNameLst>
                                          <p:attrName>style.visibility</p:attrName>
                                        </p:attrNameLst>
                                      </p:cBhvr>
                                      <p:to>
                                        <p:strVal val="visible"/>
                                      </p:to>
                                    </p:set>
                                    <p:animEffect transition="in" filter="wipe(down)">
                                      <p:cBhvr>
                                        <p:cTn id="27" dur="500"/>
                                        <p:tgtEl>
                                          <p:spTgt spid="3075">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075">
                                            <p:txEl>
                                              <p:pRg st="2" end="2"/>
                                            </p:txEl>
                                          </p:spTgt>
                                        </p:tgtEl>
                                        <p:attrNameLst>
                                          <p:attrName>style.visibility</p:attrName>
                                        </p:attrNameLst>
                                      </p:cBhvr>
                                      <p:to>
                                        <p:strVal val="visible"/>
                                      </p:to>
                                    </p:set>
                                    <p:animEffect transition="in" filter="wipe(down)">
                                      <p:cBhvr>
                                        <p:cTn id="32" dur="500"/>
                                        <p:tgtEl>
                                          <p:spTgt spid="3075">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075">
                                            <p:txEl>
                                              <p:pRg st="3" end="3"/>
                                            </p:txEl>
                                          </p:spTgt>
                                        </p:tgtEl>
                                        <p:attrNameLst>
                                          <p:attrName>style.visibility</p:attrName>
                                        </p:attrNameLst>
                                      </p:cBhvr>
                                      <p:to>
                                        <p:strVal val="visible"/>
                                      </p:to>
                                    </p:set>
                                    <p:animEffect transition="in" filter="wipe(down)">
                                      <p:cBhvr>
                                        <p:cTn id="37" dur="500"/>
                                        <p:tgtEl>
                                          <p:spTgt spid="3075">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075">
                                            <p:txEl>
                                              <p:pRg st="4" end="4"/>
                                            </p:txEl>
                                          </p:spTgt>
                                        </p:tgtEl>
                                        <p:attrNameLst>
                                          <p:attrName>style.visibility</p:attrName>
                                        </p:attrNameLst>
                                      </p:cBhvr>
                                      <p:to>
                                        <p:strVal val="visible"/>
                                      </p:to>
                                    </p:set>
                                    <p:animEffect transition="in" filter="wipe(down)">
                                      <p:cBhvr>
                                        <p:cTn id="42" dur="500"/>
                                        <p:tgtEl>
                                          <p:spTgt spid="30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p:bldP spid="3" grpId="0" animBg="1"/>
      <p:bldP spid="5" grpId="0" animBg="1"/>
      <p:bldP spid="6" grpId="0" animBg="1"/>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7" name="图片 3076" descr="a4"/>
          <p:cNvPicPr>
            <a:picLocks noChangeAspect="1"/>
          </p:cNvPicPr>
          <p:nvPr/>
        </p:nvPicPr>
        <p:blipFill>
          <a:blip r:embed="rId2"/>
          <a:stretch>
            <a:fillRect/>
          </a:stretch>
        </p:blipFill>
        <p:spPr>
          <a:xfrm>
            <a:off x="0" y="0"/>
            <a:ext cx="9144000" cy="6858000"/>
          </a:xfrm>
          <a:prstGeom prst="rect">
            <a:avLst/>
          </a:prstGeom>
          <a:noFill/>
          <a:ln w="9525">
            <a:noFill/>
          </a:ln>
        </p:spPr>
      </p:pic>
      <p:sp>
        <p:nvSpPr>
          <p:cNvPr id="3074" name="标题 3073"/>
          <p:cNvSpPr>
            <a:spLocks noGrp="1"/>
          </p:cNvSpPr>
          <p:nvPr>
            <p:ph type="title"/>
          </p:nvPr>
        </p:nvSpPr>
        <p:spPr>
          <a:xfrm>
            <a:off x="7596188" y="260350"/>
            <a:ext cx="1090612" cy="287338"/>
          </a:xfrm>
        </p:spPr>
        <p:txBody>
          <a:bodyPr anchor="ctr" anchorCtr="0"/>
          <a:lstStyle/>
          <a:p>
            <a:r>
              <a:rPr lang="zh-CN" altLang="en-US" sz="1400" dirty="0">
                <a:solidFill>
                  <a:schemeClr val="bg1"/>
                </a:solidFill>
              </a:rPr>
              <a:t>论文汇报</a:t>
            </a:r>
          </a:p>
        </p:txBody>
      </p:sp>
      <mc:AlternateContent xmlns:mc="http://schemas.openxmlformats.org/markup-compatibility/2006">
        <mc:Choice xmlns:a14="http://schemas.microsoft.com/office/drawing/2010/main" Requires="a14">
          <p:sp>
            <p:nvSpPr>
              <p:cNvPr id="3075" name="文本占位符 3074"/>
              <p:cNvSpPr>
                <a:spLocks noGrp="1"/>
              </p:cNvSpPr>
              <p:nvPr>
                <p:ph type="body" idx="1"/>
              </p:nvPr>
            </p:nvSpPr>
            <p:spPr/>
            <p:txBody>
              <a:bodyPr/>
              <a:lstStyle/>
              <a:p>
                <a:pPr marL="0" indent="0">
                  <a:lnSpc>
                    <a:spcPct val="150000"/>
                  </a:lnSpc>
                  <a:buNone/>
                </a:pPr>
                <a:r>
                  <a:rPr lang="zh-CN" altLang="en-US" sz="2400" dirty="0"/>
                  <a:t>假设类别概率</a:t>
                </a:r>
                <a14:m>
                  <m:oMath xmlns:m="http://schemas.openxmlformats.org/officeDocument/2006/math">
                    <m:r>
                      <a:rPr lang="zh-CN" altLang="en-US" sz="2400" i="1" smtClean="0">
                        <a:latin typeface="Cambria Math" panose="02040503050406030204" pitchFamily="18" charset="0"/>
                      </a:rPr>
                      <m:t>𝜋</m:t>
                    </m:r>
                    <m:r>
                      <a:rPr lang="en-US" altLang="zh-CN" sz="2400" i="1" smtClean="0">
                        <a:latin typeface="Cambria Math" panose="02040503050406030204" pitchFamily="18" charset="0"/>
                        <a:ea typeface="Cambria Math" panose="02040503050406030204" pitchFamily="18" charset="0"/>
                      </a:rPr>
                      <m:t>=</m:t>
                    </m:r>
                    <m:sSub>
                      <m:sSubPr>
                        <m:ctrlPr>
                          <a:rPr lang="en-US" altLang="zh-CN" sz="2400" i="1" smtClean="0">
                            <a:latin typeface="Cambria Math" panose="02040503050406030204" pitchFamily="18" charset="0"/>
                            <a:ea typeface="Cambria Math" panose="02040503050406030204" pitchFamily="18" charset="0"/>
                          </a:rPr>
                        </m:ctrlPr>
                      </m:sSubPr>
                      <m:e>
                        <m:r>
                          <a:rPr lang="zh-CN" altLang="en-US" sz="2400" i="1" smtClean="0">
                            <a:latin typeface="Cambria Math" panose="02040503050406030204" pitchFamily="18" charset="0"/>
                            <a:ea typeface="Cambria Math" panose="02040503050406030204" pitchFamily="18" charset="0"/>
                          </a:rPr>
                          <m:t>𝜋</m:t>
                        </m:r>
                      </m:e>
                      <m:sub>
                        <m:r>
                          <a:rPr lang="en-US" altLang="zh-CN" sz="2400" b="0" i="1" smtClean="0">
                            <a:latin typeface="Cambria Math" panose="02040503050406030204" pitchFamily="18" charset="0"/>
                            <a:ea typeface="Cambria Math" panose="02040503050406030204" pitchFamily="18" charset="0"/>
                          </a:rPr>
                          <m:t>1</m:t>
                        </m:r>
                      </m:sub>
                    </m:sSub>
                  </m:oMath>
                </a14:m>
                <a:r>
                  <a:rPr lang="en-US" sz="2400" dirty="0">
                    <a:latin typeface="+mn-ea"/>
                  </a:rPr>
                  <a:t>,</a:t>
                </a:r>
                <a14:m>
                  <m:oMath xmlns:m="http://schemas.openxmlformats.org/officeDocument/2006/math">
                    <m:sSub>
                      <m:sSubPr>
                        <m:ctrlPr>
                          <a:rPr lang="en-US" altLang="zh-CN" sz="2400" i="1" dirty="0" smtClean="0">
                            <a:latin typeface="Cambria Math" panose="02040503050406030204" pitchFamily="18" charset="0"/>
                            <a:ea typeface="Cambria Math" panose="02040503050406030204" pitchFamily="18" charset="0"/>
                          </a:rPr>
                        </m:ctrlPr>
                      </m:sSubPr>
                      <m:e>
                        <m:r>
                          <a:rPr lang="zh-CN" altLang="en-US" sz="2400" i="1" dirty="0" smtClean="0">
                            <a:latin typeface="Cambria Math" panose="02040503050406030204" pitchFamily="18" charset="0"/>
                            <a:ea typeface="Cambria Math" panose="02040503050406030204" pitchFamily="18" charset="0"/>
                          </a:rPr>
                          <m:t>𝜋</m:t>
                        </m:r>
                      </m:e>
                      <m:sub>
                        <m:r>
                          <a:rPr lang="en-US" altLang="zh-CN" sz="2400" b="0" i="1" dirty="0" smtClean="0">
                            <a:latin typeface="Cambria Math" panose="02040503050406030204" pitchFamily="18" charset="0"/>
                            <a:ea typeface="Cambria Math" panose="02040503050406030204" pitchFamily="18" charset="0"/>
                          </a:rPr>
                          <m:t>2</m:t>
                        </m:r>
                      </m:sub>
                    </m:sSub>
                  </m:oMath>
                </a14:m>
                <a:r>
                  <a:rPr lang="en-US" sz="2400" dirty="0">
                    <a:latin typeface="+mn-ea"/>
                  </a:rPr>
                  <a:t>,…,</a:t>
                </a:r>
                <a14:m>
                  <m:oMath xmlns:m="http://schemas.openxmlformats.org/officeDocument/2006/math">
                    <m:sSub>
                      <m:sSubPr>
                        <m:ctrlPr>
                          <a:rPr lang="en-US" altLang="zh-CN" sz="2400" i="1" dirty="0" smtClean="0">
                            <a:latin typeface="Cambria Math" panose="02040503050406030204" pitchFamily="18" charset="0"/>
                          </a:rPr>
                        </m:ctrlPr>
                      </m:sSubPr>
                      <m:e>
                        <m:r>
                          <a:rPr lang="zh-CN" altLang="en-US" sz="2400" i="1" dirty="0" smtClean="0">
                            <a:latin typeface="Cambria Math" panose="02040503050406030204" pitchFamily="18" charset="0"/>
                          </a:rPr>
                          <m:t>𝜋</m:t>
                        </m:r>
                      </m:e>
                      <m:sub>
                        <m:r>
                          <a:rPr lang="en-US" altLang="zh-CN" sz="2400" b="0" i="1" dirty="0" smtClean="0">
                            <a:latin typeface="Cambria Math" panose="02040503050406030204" pitchFamily="18" charset="0"/>
                          </a:rPr>
                          <m:t>𝑛</m:t>
                        </m:r>
                      </m:sub>
                    </m:sSub>
                  </m:oMath>
                </a14:m>
                <a:r>
                  <a:rPr lang="en-US" sz="2400" dirty="0">
                    <a:latin typeface="+mn-ea"/>
                  </a:rPr>
                  <a:t>,</a:t>
                </a:r>
                <a:r>
                  <a:rPr lang="zh-CN" altLang="en-US" sz="2400" dirty="0">
                    <a:latin typeface="+mn-ea"/>
                  </a:rPr>
                  <a:t>那么离散样本采样：</a:t>
                </a:r>
                <a:endParaRPr lang="en-US" altLang="zh-CN" sz="2400" dirty="0">
                  <a:latin typeface="+mn-ea"/>
                </a:endParaRPr>
              </a:p>
              <a:p>
                <a:pPr marL="0" indent="0">
                  <a:lnSpc>
                    <a:spcPct val="150000"/>
                  </a:lnSpc>
                  <a:buNone/>
                </a:pPr>
                <a:endParaRPr lang="en-US" altLang="zh-CN" sz="2400" dirty="0">
                  <a:latin typeface="+mn-ea"/>
                </a:endParaRPr>
              </a:p>
              <a:p>
                <a:pPr marL="0" indent="0">
                  <a:lnSpc>
                    <a:spcPct val="150000"/>
                  </a:lnSpc>
                  <a:buNone/>
                </a:pPr>
                <a:endParaRPr lang="en-US" altLang="zh-CN" sz="2400" dirty="0">
                  <a:latin typeface="+mn-ea"/>
                </a:endParaRPr>
              </a:p>
              <a:p>
                <a:pPr marL="0" indent="0">
                  <a:lnSpc>
                    <a:spcPct val="150000"/>
                  </a:lnSpc>
                  <a:buNone/>
                </a:pPr>
                <a:r>
                  <a:rPr lang="zh-CN" altLang="en-US" sz="2400" dirty="0">
                    <a:latin typeface="+mn-ea"/>
                  </a:rPr>
                  <a:t>其中</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𝑔</m:t>
                        </m:r>
                      </m:e>
                      <m:sub>
                        <m:r>
                          <a:rPr lang="en-US" altLang="zh-CN" sz="2400" b="0" i="1" smtClean="0">
                            <a:latin typeface="Cambria Math" panose="02040503050406030204" pitchFamily="18" charset="0"/>
                          </a:rPr>
                          <m:t>𝑖</m:t>
                        </m:r>
                      </m:sub>
                    </m:sSub>
                  </m:oMath>
                </a14:m>
                <a:r>
                  <a:rPr lang="zh-CN" altLang="en-US" sz="2400" dirty="0">
                    <a:latin typeface="+mn-ea"/>
                  </a:rPr>
                  <a:t>是</a:t>
                </a:r>
                <a:r>
                  <a:rPr lang="en-US" altLang="zh-CN" sz="2400" dirty="0">
                    <a:latin typeface="Times New Roman" panose="02020603050405020304" pitchFamily="18" charset="0"/>
                    <a:cs typeface="Times New Roman" panose="02020603050405020304" pitchFamily="18" charset="0"/>
                  </a:rPr>
                  <a:t>Gumbel</a:t>
                </a:r>
                <a:r>
                  <a:rPr lang="zh-CN" altLang="en-US" sz="2400" dirty="0">
                    <a:latin typeface="+mn-ea"/>
                    <a:cs typeface="Times New Roman" panose="02020603050405020304" pitchFamily="18" charset="0"/>
                  </a:rPr>
                  <a:t>分布中提取的噪声，</a:t>
                </a:r>
                <a:r>
                  <a:rPr lang="en-US" altLang="zh-CN" sz="2400" dirty="0">
                    <a:solidFill>
                      <a:schemeClr val="tx2"/>
                    </a:solidFill>
                    <a:latin typeface="Times New Roman" panose="02020603050405020304" pitchFamily="18" charset="0"/>
                    <a:cs typeface="Times New Roman" panose="02020603050405020304" pitchFamily="18" charset="0"/>
                  </a:rPr>
                  <a:t>Gumbel </a:t>
                </a:r>
                <a:r>
                  <a:rPr lang="en-US" altLang="zh-CN" sz="2400" dirty="0" err="1">
                    <a:solidFill>
                      <a:schemeClr val="tx2"/>
                    </a:solidFill>
                    <a:latin typeface="Times New Roman" panose="02020603050405020304" pitchFamily="18" charset="0"/>
                    <a:cs typeface="Times New Roman" panose="02020603050405020304" pitchFamily="18" charset="0"/>
                  </a:rPr>
                  <a:t>Softmax</a:t>
                </a:r>
                <a:r>
                  <a:rPr lang="zh-CN" altLang="en-US" sz="2400" dirty="0">
                    <a:solidFill>
                      <a:schemeClr val="tx2"/>
                    </a:solidFill>
                    <a:latin typeface="Times New Roman" panose="02020603050405020304" pitchFamily="18" charset="0"/>
                    <a:cs typeface="Times New Roman" panose="02020603050405020304" pitchFamily="18" charset="0"/>
                  </a:rPr>
                  <a:t> </a:t>
                </a:r>
                <a:r>
                  <a:rPr lang="en-US" altLang="zh-CN" sz="240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trick</a:t>
                </a:r>
                <a:r>
                  <a:rPr lang="zh-CN" altLang="en-US" sz="2400" dirty="0">
                    <a:latin typeface="+mn-ea"/>
                    <a:cs typeface="Times New Roman" panose="02020603050405020304" pitchFamily="18" charset="0"/>
                  </a:rPr>
                  <a:t>通过将</a:t>
                </a:r>
                <a:r>
                  <a:rPr lang="en-US" altLang="zh-CN" sz="2400" dirty="0">
                    <a:solidFill>
                      <a:schemeClr val="tx2"/>
                    </a:solidFill>
                    <a:latin typeface="Times New Roman" panose="02020603050405020304" pitchFamily="18" charset="0"/>
                    <a:cs typeface="Times New Roman" panose="02020603050405020304" pitchFamily="18" charset="0"/>
                  </a:rPr>
                  <a:t>argmax</a:t>
                </a:r>
                <a:r>
                  <a:rPr lang="zh-CN" altLang="en-US" sz="2400" dirty="0">
                    <a:latin typeface="+mn-ea"/>
                    <a:cs typeface="Times New Roman" panose="02020603050405020304" pitchFamily="18" charset="0"/>
                  </a:rPr>
                  <a:t>操作替换为</a:t>
                </a:r>
                <a:r>
                  <a:rPr lang="en-US" altLang="zh-CN" sz="2400" dirty="0" err="1">
                    <a:latin typeface="Times New Roman" panose="02020603050405020304" pitchFamily="18" charset="0"/>
                    <a:cs typeface="Times New Roman" panose="02020603050405020304" pitchFamily="18" charset="0"/>
                  </a:rPr>
                  <a:t>Softmax</a:t>
                </a:r>
                <a:r>
                  <a:rPr lang="zh-CN" altLang="en-US" sz="2400" dirty="0">
                    <a:latin typeface="+mn-ea"/>
                    <a:cs typeface="Times New Roman" panose="02020603050405020304" pitchFamily="18" charset="0"/>
                  </a:rPr>
                  <a:t>来定义连续可微近似：</a:t>
                </a:r>
                <a:endParaRPr lang="en-US" altLang="zh-CN" sz="2400" dirty="0">
                  <a:latin typeface="+mn-ea"/>
                  <a:cs typeface="Times New Roman" panose="02020603050405020304" pitchFamily="18" charset="0"/>
                </a:endParaRPr>
              </a:p>
              <a:p>
                <a:pPr marL="0" indent="0">
                  <a:lnSpc>
                    <a:spcPct val="150000"/>
                  </a:lnSpc>
                  <a:buNone/>
                </a:pPr>
                <a:endParaRPr sz="2400" dirty="0">
                  <a:latin typeface="Times New Roman" panose="02020603050405020304" pitchFamily="18" charset="0"/>
                  <a:cs typeface="Times New Roman" panose="02020603050405020304" pitchFamily="18" charset="0"/>
                </a:endParaRPr>
              </a:p>
            </p:txBody>
          </p:sp>
        </mc:Choice>
        <mc:Fallback>
          <p:sp>
            <p:nvSpPr>
              <p:cNvPr id="3075" name="文本占位符 3074"/>
              <p:cNvSpPr>
                <a:spLocks noGrp="1" noRot="1" noChangeAspect="1" noMove="1" noResize="1" noEditPoints="1" noAdjustHandles="1" noChangeArrowheads="1" noChangeShapeType="1" noTextEdit="1"/>
              </p:cNvSpPr>
              <p:nvPr>
                <p:ph type="body" idx="1"/>
              </p:nvPr>
            </p:nvSpPr>
            <p:spPr>
              <a:blipFill>
                <a:blip r:embed="rId3"/>
                <a:stretch>
                  <a:fillRect l="-1111"/>
                </a:stretch>
              </a:blipFill>
            </p:spPr>
            <p:txBody>
              <a:bodyPr/>
              <a:lstStyle/>
              <a:p>
                <a:r>
                  <a:rPr lang="zh-CN" altLang="en-US">
                    <a:noFill/>
                  </a:rPr>
                  <a:t> </a:t>
                </a:r>
              </a:p>
            </p:txBody>
          </p:sp>
        </mc:Fallback>
      </mc:AlternateContent>
      <p:sp>
        <p:nvSpPr>
          <p:cNvPr id="2" name="矩形 1">
            <a:extLst>
              <a:ext uri="{FF2B5EF4-FFF2-40B4-BE49-F238E27FC236}">
                <a16:creationId xmlns:a16="http://schemas.microsoft.com/office/drawing/2014/main" id="{4DAC5AFB-010F-47A2-BA98-F6C1780EB61E}"/>
              </a:ext>
            </a:extLst>
          </p:cNvPr>
          <p:cNvSpPr/>
          <p:nvPr/>
        </p:nvSpPr>
        <p:spPr>
          <a:xfrm>
            <a:off x="-108520" y="1052737"/>
            <a:ext cx="6480720" cy="461665"/>
          </a:xfrm>
          <a:prstGeom prst="rect">
            <a:avLst/>
          </a:prstGeom>
        </p:spPr>
        <p:txBody>
          <a:bodyPr wrap="square">
            <a:spAutoFit/>
          </a:bodyPr>
          <a:lstStyle/>
          <a:p>
            <a:r>
              <a:rPr lang="en-US" altLang="zh-CN" sz="2400" dirty="0">
                <a:solidFill>
                  <a:schemeClr val="accent2"/>
                </a:solidFill>
                <a:latin typeface="+mn-ea"/>
              </a:rPr>
              <a:t>    </a:t>
            </a:r>
            <a:r>
              <a:rPr lang="en-US" altLang="zh-CN" sz="2400" dirty="0">
                <a:solidFill>
                  <a:schemeClr val="accent2"/>
                </a:solidFill>
                <a:latin typeface="Times New Roman" panose="02020603050405020304" pitchFamily="18" charset="0"/>
                <a:cs typeface="Times New Roman" panose="02020603050405020304" pitchFamily="18" charset="0"/>
              </a:rPr>
              <a:t>Gumbel-</a:t>
            </a:r>
            <a:r>
              <a:rPr lang="en-US" altLang="zh-CN" sz="2400" dirty="0" err="1">
                <a:solidFill>
                  <a:schemeClr val="accent2"/>
                </a:solidFill>
                <a:latin typeface="Times New Roman" panose="02020603050405020304" pitchFamily="18" charset="0"/>
                <a:cs typeface="Times New Roman" panose="02020603050405020304" pitchFamily="18" charset="0"/>
              </a:rPr>
              <a:t>Softmax</a:t>
            </a:r>
            <a:r>
              <a:rPr lang="en-US" altLang="zh-CN" sz="2400" dirty="0">
                <a:solidFill>
                  <a:schemeClr val="accent2"/>
                </a:solidFill>
                <a:latin typeface="Times New Roman" panose="02020603050405020304" pitchFamily="18" charset="0"/>
                <a:cs typeface="Times New Roman" panose="02020603050405020304" pitchFamily="18" charset="0"/>
              </a:rPr>
              <a:t> trick</a:t>
            </a:r>
          </a:p>
        </p:txBody>
      </p:sp>
      <p:sp>
        <p:nvSpPr>
          <p:cNvPr id="7" name="灯片编号占位符 6">
            <a:extLst>
              <a:ext uri="{FF2B5EF4-FFF2-40B4-BE49-F238E27FC236}">
                <a16:creationId xmlns:a16="http://schemas.microsoft.com/office/drawing/2014/main" id="{ABED3B15-3721-4BB2-B7C7-B7C83E837F72}"/>
              </a:ext>
            </a:extLst>
          </p:cNvPr>
          <p:cNvSpPr>
            <a:spLocks noGrp="1"/>
          </p:cNvSpPr>
          <p:nvPr>
            <p:ph type="sldNum" sz="quarter" idx="12"/>
          </p:nvPr>
        </p:nvSpPr>
        <p:spPr/>
        <p:txBody>
          <a:bodyPr/>
          <a:lstStyle/>
          <a:p>
            <a:pPr lvl="0"/>
            <a:fld id="{9A0DB2DC-4C9A-4742-B13C-FB6460FD3503}" type="slidenum">
              <a:rPr lang="zh-CN" altLang="en-US" smtClean="0">
                <a:latin typeface="Arial" panose="020B0604020202020204" pitchFamily="34" charset="0"/>
              </a:rPr>
              <a:t>25</a:t>
            </a:fld>
            <a:endParaRPr lang="zh-CN" altLang="en-US" dirty="0">
              <a:latin typeface="Arial" panose="020B0604020202020204" pitchFamily="34" charset="0"/>
            </a:endParaRPr>
          </a:p>
        </p:txBody>
      </p:sp>
      <p:pic>
        <p:nvPicPr>
          <p:cNvPr id="4" name="图片 3">
            <a:extLst>
              <a:ext uri="{FF2B5EF4-FFF2-40B4-BE49-F238E27FC236}">
                <a16:creationId xmlns:a16="http://schemas.microsoft.com/office/drawing/2014/main" id="{44D65CED-C429-4290-9DDA-B113B91E45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07705" y="2553563"/>
            <a:ext cx="5112568" cy="762649"/>
          </a:xfrm>
          <a:prstGeom prst="rect">
            <a:avLst/>
          </a:prstGeom>
        </p:spPr>
      </p:pic>
      <p:pic>
        <p:nvPicPr>
          <p:cNvPr id="8" name="图片 7">
            <a:extLst>
              <a:ext uri="{FF2B5EF4-FFF2-40B4-BE49-F238E27FC236}">
                <a16:creationId xmlns:a16="http://schemas.microsoft.com/office/drawing/2014/main" id="{F7442882-EDD6-4908-A6D4-71CE6F35056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95214" y="5032225"/>
            <a:ext cx="4725059" cy="1076475"/>
          </a:xfrm>
          <a:prstGeom prst="rect">
            <a:avLst/>
          </a:prstGeom>
        </p:spPr>
      </p:pic>
    </p:spTree>
    <p:extLst>
      <p:ext uri="{BB962C8B-B14F-4D97-AF65-F5344CB8AC3E}">
        <p14:creationId xmlns:p14="http://schemas.microsoft.com/office/powerpoint/2010/main" val="39129594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7" name="图片 3076" descr="a4"/>
          <p:cNvPicPr>
            <a:picLocks noChangeAspect="1"/>
          </p:cNvPicPr>
          <p:nvPr/>
        </p:nvPicPr>
        <p:blipFill>
          <a:blip r:embed="rId2"/>
          <a:stretch>
            <a:fillRect/>
          </a:stretch>
        </p:blipFill>
        <p:spPr>
          <a:xfrm>
            <a:off x="0" y="0"/>
            <a:ext cx="9144000" cy="6858000"/>
          </a:xfrm>
          <a:prstGeom prst="rect">
            <a:avLst/>
          </a:prstGeom>
          <a:noFill/>
          <a:ln w="9525">
            <a:noFill/>
          </a:ln>
        </p:spPr>
      </p:pic>
      <p:sp>
        <p:nvSpPr>
          <p:cNvPr id="3074" name="标题 3073"/>
          <p:cNvSpPr>
            <a:spLocks noGrp="1"/>
          </p:cNvSpPr>
          <p:nvPr>
            <p:ph type="title"/>
          </p:nvPr>
        </p:nvSpPr>
        <p:spPr>
          <a:xfrm>
            <a:off x="7596188" y="260350"/>
            <a:ext cx="1090612" cy="287338"/>
          </a:xfrm>
        </p:spPr>
        <p:txBody>
          <a:bodyPr anchor="ctr" anchorCtr="0"/>
          <a:lstStyle/>
          <a:p>
            <a:r>
              <a:rPr lang="zh-CN" altLang="en-US" sz="1400" dirty="0">
                <a:solidFill>
                  <a:schemeClr val="bg1"/>
                </a:solidFill>
              </a:rPr>
              <a:t>论文汇报</a:t>
            </a:r>
          </a:p>
        </p:txBody>
      </p:sp>
      <mc:AlternateContent xmlns:mc="http://schemas.openxmlformats.org/markup-compatibility/2006">
        <mc:Choice xmlns:a14="http://schemas.microsoft.com/office/drawing/2010/main" Requires="a14">
          <p:sp>
            <p:nvSpPr>
              <p:cNvPr id="3075" name="文本占位符 3074"/>
              <p:cNvSpPr>
                <a:spLocks noGrp="1"/>
              </p:cNvSpPr>
              <p:nvPr>
                <p:ph type="body" idx="1"/>
              </p:nvPr>
            </p:nvSpPr>
            <p:spPr/>
            <p:txBody>
              <a:bodyPr/>
              <a:lstStyle/>
              <a:p>
                <a:pPr marL="0" indent="0">
                  <a:lnSpc>
                    <a:spcPct val="150000"/>
                  </a:lnSpc>
                  <a:buNone/>
                </a:pPr>
                <a:r>
                  <a:rPr lang="zh-CN" altLang="en-US" sz="2400" dirty="0">
                    <a:latin typeface="Times New Roman" panose="02020603050405020304" pitchFamily="18" charset="0"/>
                    <a:cs typeface="Times New Roman" panose="02020603050405020304" pitchFamily="18" charset="0"/>
                  </a:rPr>
                  <a:t>决策</a:t>
                </a:r>
                <a14:m>
                  <m:oMath xmlns:m="http://schemas.openxmlformats.org/officeDocument/2006/math">
                    <m:r>
                      <a:rPr lang="en-US" altLang="zh-CN" sz="2400" b="0" i="1" smtClean="0">
                        <a:latin typeface="Cambria Math" panose="02040503050406030204" pitchFamily="18" charset="0"/>
                        <a:cs typeface="Times New Roman" panose="02020603050405020304" pitchFamily="18" charset="0"/>
                      </a:rPr>
                      <m:t>𝑚</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r>
                      <a:rPr lang="zh-CN" altLang="en-US" sz="2400" i="1">
                        <a:latin typeface="Cambria Math" panose="02040503050406030204" pitchFamily="18" charset="0"/>
                        <a:ea typeface="Cambria Math" panose="02040503050406030204" pitchFamily="18" charset="0"/>
                        <a:cs typeface="Times New Roman" panose="02020603050405020304" pitchFamily="18" charset="0"/>
                      </a:rPr>
                      <m:t>由</m:t>
                    </m:r>
                  </m:oMath>
                </a14:m>
                <a:r>
                  <a:rPr lang="zh-CN" altLang="en-US" sz="2400" dirty="0">
                    <a:latin typeface="Times New Roman" panose="02020603050405020304" pitchFamily="18" charset="0"/>
                    <a:cs typeface="Times New Roman" panose="02020603050405020304" pitchFamily="18" charset="0"/>
                  </a:rPr>
                  <a:t>神经网络输出转换为使用</a:t>
                </a:r>
                <a:r>
                  <a:rPr lang="en-US" altLang="zh-CN" sz="2400" dirty="0">
                    <a:latin typeface="Times New Roman" panose="02020603050405020304" pitchFamily="18" charset="0"/>
                    <a:cs typeface="Times New Roman" panose="02020603050405020304" pitchFamily="18" charset="0"/>
                  </a:rPr>
                  <a:t>sigmoid </a:t>
                </a:r>
                <a:r>
                  <a:rPr lang="el-GR" altLang="zh-CN" sz="2400" dirty="0">
                    <a:latin typeface="Times New Roman" panose="02020603050405020304" pitchFamily="18" charset="0"/>
                    <a:cs typeface="Times New Roman" panose="02020603050405020304" pitchFamily="18" charset="0"/>
                  </a:rPr>
                  <a:t>σ</a:t>
                </a:r>
                <a:r>
                  <a:rPr lang="zh-CN" altLang="en-US" sz="2400" dirty="0">
                    <a:latin typeface="Times New Roman" panose="02020603050405020304" pitchFamily="18" charset="0"/>
                    <a:cs typeface="Times New Roman" panose="02020603050405020304" pitchFamily="18" charset="0"/>
                  </a:rPr>
                  <a:t>执行像素的概率</a:t>
                </a:r>
                <a14:m>
                  <m:oMath xmlns:m="http://schemas.openxmlformats.org/officeDocument/2006/math">
                    <m:sSub>
                      <m:sSubPr>
                        <m:ctrlPr>
                          <a:rPr lang="en-US" altLang="zh-CN" sz="2400" i="1">
                            <a:solidFill>
                              <a:srgbClr val="000000"/>
                            </a:solidFill>
                            <a:latin typeface="Cambria Math" panose="02040503050406030204" pitchFamily="18" charset="0"/>
                            <a:ea typeface="Cambria Math" panose="02040503050406030204" pitchFamily="18" charset="0"/>
                          </a:rPr>
                        </m:ctrlPr>
                      </m:sSubPr>
                      <m:e>
                        <m:r>
                          <a:rPr lang="zh-CN" altLang="en-US" sz="2400" i="1">
                            <a:solidFill>
                              <a:srgbClr val="000000"/>
                            </a:solidFill>
                            <a:latin typeface="Cambria Math" panose="02040503050406030204" pitchFamily="18" charset="0"/>
                            <a:ea typeface="Cambria Math" panose="02040503050406030204" pitchFamily="18" charset="0"/>
                          </a:rPr>
                          <m:t>𝜋</m:t>
                        </m:r>
                      </m:e>
                      <m:sub>
                        <m:r>
                          <a:rPr lang="en-US" altLang="zh-CN" sz="2400" i="1">
                            <a:solidFill>
                              <a:srgbClr val="000000"/>
                            </a:solidFill>
                            <a:latin typeface="Cambria Math" panose="02040503050406030204" pitchFamily="18" charset="0"/>
                            <a:ea typeface="Cambria Math" panose="02040503050406030204" pitchFamily="18" charset="0"/>
                          </a:rPr>
                          <m:t>1</m:t>
                        </m:r>
                      </m:sub>
                    </m:sSub>
                  </m:oMath>
                </a14:m>
                <a:r>
                  <a:rPr lang="zh-CN" altLang="en-US"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marL="0" indent="0">
                  <a:lnSpc>
                    <a:spcPct val="150000"/>
                  </a:lnSpc>
                  <a:buNone/>
                </a:pPr>
                <a:endParaRPr lang="en-US" altLang="zh-CN" sz="2400" dirty="0">
                  <a:latin typeface="Times New Roman" panose="02020603050405020304" pitchFamily="18" charset="0"/>
                  <a:cs typeface="Times New Roman" panose="02020603050405020304" pitchFamily="18" charset="0"/>
                </a:endParaRPr>
              </a:p>
              <a:p>
                <a:pPr marL="0" indent="0">
                  <a:lnSpc>
                    <a:spcPct val="150000"/>
                  </a:lnSpc>
                  <a:buNone/>
                </a:pPr>
                <a:r>
                  <a:rPr lang="zh-CN" altLang="en-US" sz="2400" dirty="0">
                    <a:latin typeface="Times New Roman" panose="02020603050405020304" pitchFamily="18" charset="0"/>
                    <a:cs typeface="Times New Roman" panose="02020603050405020304" pitchFamily="18" charset="0"/>
                  </a:rPr>
                  <a:t>则可将</a:t>
                </a:r>
                <a14:m>
                  <m:oMath xmlns:m="http://schemas.openxmlformats.org/officeDocument/2006/math">
                    <m:sSub>
                      <m:sSubPr>
                        <m:ctrlPr>
                          <a:rPr lang="en-US" altLang="zh-CN" sz="2400" b="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𝑦</m:t>
                        </m:r>
                      </m:e>
                      <m:sub>
                        <m:r>
                          <a:rPr lang="en-US" altLang="zh-CN" sz="2400" b="0" i="1" smtClean="0">
                            <a:latin typeface="Cambria Math" panose="02040503050406030204" pitchFamily="18" charset="0"/>
                            <a:cs typeface="Times New Roman" panose="02020603050405020304" pitchFamily="18" charset="0"/>
                          </a:rPr>
                          <m:t>1</m:t>
                        </m:r>
                      </m:sub>
                    </m:sSub>
                  </m:oMath>
                </a14:m>
                <a:r>
                  <a:rPr lang="zh-CN" altLang="en-US" sz="2400" dirty="0">
                    <a:latin typeface="Times New Roman" panose="02020603050405020304" pitchFamily="18" charset="0"/>
                    <a:cs typeface="Times New Roman" panose="02020603050405020304" pitchFamily="18" charset="0"/>
                  </a:rPr>
                  <a:t>化简为：</a:t>
                </a:r>
                <a:endParaRPr lang="en-US" altLang="zh-CN" sz="2400" dirty="0">
                  <a:latin typeface="Times New Roman" panose="02020603050405020304" pitchFamily="18" charset="0"/>
                  <a:cs typeface="Times New Roman" panose="02020603050405020304" pitchFamily="18" charset="0"/>
                </a:endParaRPr>
              </a:p>
              <a:p>
                <a:pPr marL="0" indent="0">
                  <a:lnSpc>
                    <a:spcPct val="150000"/>
                  </a:lnSpc>
                  <a:buNone/>
                </a:pPr>
                <a:endParaRPr lang="en-US" altLang="zh-CN" sz="2400" dirty="0">
                  <a:latin typeface="Times New Roman" panose="02020603050405020304" pitchFamily="18" charset="0"/>
                  <a:cs typeface="Times New Roman" panose="02020603050405020304" pitchFamily="18" charset="0"/>
                </a:endParaRPr>
              </a:p>
              <a:p>
                <a:pPr marL="0" indent="0">
                  <a:lnSpc>
                    <a:spcPct val="150000"/>
                  </a:lnSpc>
                  <a:buNone/>
                </a:pPr>
                <a:r>
                  <a:rPr lang="zh-CN" altLang="en-US" sz="2400" dirty="0">
                    <a:latin typeface="Times New Roman" panose="02020603050405020304" pitchFamily="18" charset="0"/>
                    <a:cs typeface="Times New Roman" panose="02020603050405020304" pitchFamily="18" charset="0"/>
                  </a:rPr>
                  <a:t>那么采样化简为：</a:t>
                </a:r>
                <a:endParaRPr lang="en-US" altLang="zh-CN" sz="2400" dirty="0">
                  <a:latin typeface="Times New Roman" panose="02020603050405020304" pitchFamily="18" charset="0"/>
                  <a:cs typeface="Times New Roman" panose="02020603050405020304" pitchFamily="18" charset="0"/>
                </a:endParaRPr>
              </a:p>
            </p:txBody>
          </p:sp>
        </mc:Choice>
        <mc:Fallback>
          <p:sp>
            <p:nvSpPr>
              <p:cNvPr id="3075" name="文本占位符 3074"/>
              <p:cNvSpPr>
                <a:spLocks noGrp="1" noRot="1" noChangeAspect="1" noMove="1" noResize="1" noEditPoints="1" noAdjustHandles="1" noChangeArrowheads="1" noChangeShapeType="1" noTextEdit="1"/>
              </p:cNvSpPr>
              <p:nvPr>
                <p:ph type="body" idx="1"/>
              </p:nvPr>
            </p:nvSpPr>
            <p:spPr>
              <a:blipFill>
                <a:blip r:embed="rId3"/>
                <a:stretch>
                  <a:fillRect l="-1111"/>
                </a:stretch>
              </a:blipFill>
            </p:spPr>
            <p:txBody>
              <a:bodyPr/>
              <a:lstStyle/>
              <a:p>
                <a:r>
                  <a:rPr lang="zh-CN" altLang="en-US">
                    <a:noFill/>
                  </a:rPr>
                  <a:t> </a:t>
                </a:r>
              </a:p>
            </p:txBody>
          </p:sp>
        </mc:Fallback>
      </mc:AlternateContent>
      <p:sp>
        <p:nvSpPr>
          <p:cNvPr id="2" name="矩形 1">
            <a:extLst>
              <a:ext uri="{FF2B5EF4-FFF2-40B4-BE49-F238E27FC236}">
                <a16:creationId xmlns:a16="http://schemas.microsoft.com/office/drawing/2014/main" id="{4DAC5AFB-010F-47A2-BA98-F6C1780EB61E}"/>
              </a:ext>
            </a:extLst>
          </p:cNvPr>
          <p:cNvSpPr/>
          <p:nvPr/>
        </p:nvSpPr>
        <p:spPr>
          <a:xfrm>
            <a:off x="-108520" y="1052737"/>
            <a:ext cx="6480720" cy="461665"/>
          </a:xfrm>
          <a:prstGeom prst="rect">
            <a:avLst/>
          </a:prstGeom>
        </p:spPr>
        <p:txBody>
          <a:bodyPr wrap="square">
            <a:spAutoFit/>
          </a:bodyPr>
          <a:lstStyle/>
          <a:p>
            <a:r>
              <a:rPr lang="en-US" altLang="zh-CN" sz="2400" dirty="0">
                <a:solidFill>
                  <a:schemeClr val="accent2"/>
                </a:solidFill>
                <a:latin typeface="+mn-ea"/>
              </a:rPr>
              <a:t>    </a:t>
            </a:r>
            <a:r>
              <a:rPr lang="en-US" altLang="zh-CN" sz="2400" dirty="0">
                <a:solidFill>
                  <a:schemeClr val="accent2"/>
                </a:solidFill>
                <a:latin typeface="Times New Roman" panose="02020603050405020304" pitchFamily="18" charset="0"/>
                <a:cs typeface="Times New Roman" panose="02020603050405020304" pitchFamily="18" charset="0"/>
              </a:rPr>
              <a:t>Gumbel-</a:t>
            </a:r>
            <a:r>
              <a:rPr lang="en-US" altLang="zh-CN" sz="2400" dirty="0" err="1">
                <a:solidFill>
                  <a:schemeClr val="accent2"/>
                </a:solidFill>
                <a:latin typeface="Times New Roman" panose="02020603050405020304" pitchFamily="18" charset="0"/>
                <a:cs typeface="Times New Roman" panose="02020603050405020304" pitchFamily="18" charset="0"/>
              </a:rPr>
              <a:t>Softmax</a:t>
            </a:r>
            <a:r>
              <a:rPr lang="en-US" altLang="zh-CN" sz="2400" dirty="0">
                <a:solidFill>
                  <a:schemeClr val="accent2"/>
                </a:solidFill>
                <a:latin typeface="Times New Roman" panose="02020603050405020304" pitchFamily="18" charset="0"/>
                <a:cs typeface="Times New Roman" panose="02020603050405020304" pitchFamily="18" charset="0"/>
              </a:rPr>
              <a:t> trick</a:t>
            </a:r>
          </a:p>
        </p:txBody>
      </p:sp>
      <p:sp>
        <p:nvSpPr>
          <p:cNvPr id="7" name="灯片编号占位符 6">
            <a:extLst>
              <a:ext uri="{FF2B5EF4-FFF2-40B4-BE49-F238E27FC236}">
                <a16:creationId xmlns:a16="http://schemas.microsoft.com/office/drawing/2014/main" id="{ABED3B15-3721-4BB2-B7C7-B7C83E837F72}"/>
              </a:ext>
            </a:extLst>
          </p:cNvPr>
          <p:cNvSpPr>
            <a:spLocks noGrp="1"/>
          </p:cNvSpPr>
          <p:nvPr>
            <p:ph type="sldNum" sz="quarter" idx="12"/>
          </p:nvPr>
        </p:nvSpPr>
        <p:spPr/>
        <p:txBody>
          <a:bodyPr/>
          <a:lstStyle/>
          <a:p>
            <a:pPr lvl="0"/>
            <a:fld id="{9A0DB2DC-4C9A-4742-B13C-FB6460FD3503}" type="slidenum">
              <a:rPr lang="zh-CN" altLang="en-US" smtClean="0">
                <a:latin typeface="Arial" panose="020B0604020202020204" pitchFamily="34" charset="0"/>
              </a:rPr>
              <a:t>26</a:t>
            </a:fld>
            <a:endParaRPr lang="zh-CN" altLang="en-US" dirty="0">
              <a:latin typeface="Arial" panose="020B0604020202020204" pitchFamily="34" charset="0"/>
            </a:endParaRPr>
          </a:p>
        </p:txBody>
      </p:sp>
      <p:pic>
        <p:nvPicPr>
          <p:cNvPr id="5" name="图片 4">
            <a:extLst>
              <a:ext uri="{FF2B5EF4-FFF2-40B4-BE49-F238E27FC236}">
                <a16:creationId xmlns:a16="http://schemas.microsoft.com/office/drawing/2014/main" id="{A481A7F1-B733-4B67-9ED6-744D48AA4D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51920" y="2885970"/>
            <a:ext cx="1533739" cy="457264"/>
          </a:xfrm>
          <a:prstGeom prst="rect">
            <a:avLst/>
          </a:prstGeom>
        </p:spPr>
      </p:pic>
      <p:pic>
        <p:nvPicPr>
          <p:cNvPr id="9" name="图片 8">
            <a:extLst>
              <a:ext uri="{FF2B5EF4-FFF2-40B4-BE49-F238E27FC236}">
                <a16:creationId xmlns:a16="http://schemas.microsoft.com/office/drawing/2014/main" id="{865CDB00-E75C-41C5-B988-A99FEA69B64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71800" y="3986114"/>
            <a:ext cx="3057952" cy="819264"/>
          </a:xfrm>
          <a:prstGeom prst="rect">
            <a:avLst/>
          </a:prstGeom>
        </p:spPr>
      </p:pic>
      <p:pic>
        <p:nvPicPr>
          <p:cNvPr id="11" name="图片 10">
            <a:extLst>
              <a:ext uri="{FF2B5EF4-FFF2-40B4-BE49-F238E27FC236}">
                <a16:creationId xmlns:a16="http://schemas.microsoft.com/office/drawing/2014/main" id="{3BD2AF7B-69B3-46EE-BBBD-6258FDBA289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32311" y="5157192"/>
            <a:ext cx="5772956" cy="1448002"/>
          </a:xfrm>
          <a:prstGeom prst="rect">
            <a:avLst/>
          </a:prstGeom>
        </p:spPr>
      </p:pic>
    </p:spTree>
    <p:extLst>
      <p:ext uri="{BB962C8B-B14F-4D97-AF65-F5344CB8AC3E}">
        <p14:creationId xmlns:p14="http://schemas.microsoft.com/office/powerpoint/2010/main" val="10165704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7" name="图片 3076" descr="a4"/>
          <p:cNvPicPr>
            <a:picLocks noChangeAspect="1"/>
          </p:cNvPicPr>
          <p:nvPr/>
        </p:nvPicPr>
        <p:blipFill>
          <a:blip r:embed="rId2"/>
          <a:stretch>
            <a:fillRect/>
          </a:stretch>
        </p:blipFill>
        <p:spPr>
          <a:xfrm>
            <a:off x="0" y="0"/>
            <a:ext cx="9144000" cy="6858000"/>
          </a:xfrm>
          <a:prstGeom prst="rect">
            <a:avLst/>
          </a:prstGeom>
          <a:noFill/>
          <a:ln w="9525">
            <a:noFill/>
          </a:ln>
        </p:spPr>
      </p:pic>
      <p:sp>
        <p:nvSpPr>
          <p:cNvPr id="3074" name="标题 3073"/>
          <p:cNvSpPr>
            <a:spLocks noGrp="1"/>
          </p:cNvSpPr>
          <p:nvPr>
            <p:ph type="title"/>
          </p:nvPr>
        </p:nvSpPr>
        <p:spPr>
          <a:xfrm>
            <a:off x="7596188" y="260350"/>
            <a:ext cx="1090612" cy="287338"/>
          </a:xfrm>
        </p:spPr>
        <p:txBody>
          <a:bodyPr anchor="ctr" anchorCtr="0"/>
          <a:lstStyle/>
          <a:p>
            <a:r>
              <a:rPr lang="zh-CN" altLang="en-US" sz="1400" dirty="0">
                <a:solidFill>
                  <a:schemeClr val="bg1"/>
                </a:solidFill>
              </a:rPr>
              <a:t>论文汇报</a:t>
            </a:r>
          </a:p>
        </p:txBody>
      </p:sp>
      <p:sp>
        <p:nvSpPr>
          <p:cNvPr id="3075" name="文本占位符 3074"/>
          <p:cNvSpPr>
            <a:spLocks noGrp="1"/>
          </p:cNvSpPr>
          <p:nvPr>
            <p:ph type="body" idx="1"/>
          </p:nvPr>
        </p:nvSpPr>
        <p:spPr/>
        <p:txBody>
          <a:bodyPr/>
          <a:lstStyle/>
          <a:p>
            <a:pPr marL="0" indent="0">
              <a:lnSpc>
                <a:spcPct val="150000"/>
              </a:lnSpc>
              <a:buNone/>
            </a:pPr>
            <a:r>
              <a:rPr lang="zh-CN" altLang="en-US" sz="2400" dirty="0"/>
              <a:t>       根据概率来进行采样，而不是直接简单的输出概率最大的值。使用</a:t>
            </a:r>
            <a:r>
              <a:rPr lang="en-US" altLang="zh-CN" sz="2400" dirty="0">
                <a:latin typeface="Times New Roman" panose="02020603050405020304" pitchFamily="18" charset="0"/>
                <a:cs typeface="Times New Roman" panose="02020603050405020304" pitchFamily="18" charset="0"/>
              </a:rPr>
              <a:t>Gumbel </a:t>
            </a:r>
            <a:r>
              <a:rPr lang="en-US" altLang="zh-CN" sz="2400" dirty="0" err="1">
                <a:latin typeface="Times New Roman" panose="02020603050405020304" pitchFamily="18" charset="0"/>
                <a:cs typeface="Times New Roman" panose="02020603050405020304" pitchFamily="18" charset="0"/>
              </a:rPr>
              <a:t>Softmax</a:t>
            </a:r>
            <a:r>
              <a:rPr lang="zh-CN" altLang="en-US" sz="2400" dirty="0"/>
              <a:t>技巧端到端训练像素选通掩模，取</a:t>
            </a:r>
            <a:r>
              <a:rPr lang="en-US" altLang="zh-CN" sz="2400" dirty="0"/>
              <a:t>&gt;=0</a:t>
            </a:r>
            <a:r>
              <a:rPr lang="zh-CN" altLang="en-US" sz="2400" dirty="0"/>
              <a:t>部分</a:t>
            </a:r>
          </a:p>
          <a:p>
            <a:pPr marL="0" indent="0">
              <a:buNone/>
            </a:pPr>
            <a:endParaRPr sz="2400" dirty="0">
              <a:latin typeface="+mn-ea"/>
            </a:endParaRPr>
          </a:p>
        </p:txBody>
      </p:sp>
      <p:sp>
        <p:nvSpPr>
          <p:cNvPr id="2" name="矩形 1">
            <a:extLst>
              <a:ext uri="{FF2B5EF4-FFF2-40B4-BE49-F238E27FC236}">
                <a16:creationId xmlns:a16="http://schemas.microsoft.com/office/drawing/2014/main" id="{4DAC5AFB-010F-47A2-BA98-F6C1780EB61E}"/>
              </a:ext>
            </a:extLst>
          </p:cNvPr>
          <p:cNvSpPr/>
          <p:nvPr/>
        </p:nvSpPr>
        <p:spPr>
          <a:xfrm>
            <a:off x="-108520" y="1052737"/>
            <a:ext cx="6480720" cy="461665"/>
          </a:xfrm>
          <a:prstGeom prst="rect">
            <a:avLst/>
          </a:prstGeom>
        </p:spPr>
        <p:txBody>
          <a:bodyPr wrap="square">
            <a:spAutoFit/>
          </a:bodyPr>
          <a:lstStyle/>
          <a:p>
            <a:r>
              <a:rPr lang="en-US" altLang="zh-CN" sz="2400" dirty="0">
                <a:solidFill>
                  <a:schemeClr val="accent2"/>
                </a:solidFill>
                <a:latin typeface="+mn-ea"/>
              </a:rPr>
              <a:t>    </a:t>
            </a:r>
            <a:r>
              <a:rPr lang="en-US" altLang="zh-CN" sz="2400" dirty="0">
                <a:solidFill>
                  <a:schemeClr val="accent2"/>
                </a:solidFill>
                <a:latin typeface="Times New Roman" panose="02020603050405020304" pitchFamily="18" charset="0"/>
                <a:cs typeface="Times New Roman" panose="02020603050405020304" pitchFamily="18" charset="0"/>
              </a:rPr>
              <a:t>Gumbel-</a:t>
            </a:r>
            <a:r>
              <a:rPr lang="en-US" altLang="zh-CN" sz="2400" dirty="0" err="1">
                <a:solidFill>
                  <a:schemeClr val="accent2"/>
                </a:solidFill>
                <a:latin typeface="Times New Roman" panose="02020603050405020304" pitchFamily="18" charset="0"/>
                <a:cs typeface="Times New Roman" panose="02020603050405020304" pitchFamily="18" charset="0"/>
              </a:rPr>
              <a:t>Softmax</a:t>
            </a:r>
            <a:r>
              <a:rPr lang="en-US" altLang="zh-CN" sz="2400" dirty="0">
                <a:solidFill>
                  <a:schemeClr val="accent2"/>
                </a:solidFill>
                <a:latin typeface="Times New Roman" panose="02020603050405020304" pitchFamily="18" charset="0"/>
                <a:cs typeface="Times New Roman" panose="02020603050405020304" pitchFamily="18" charset="0"/>
              </a:rPr>
              <a:t> trick</a:t>
            </a:r>
          </a:p>
        </p:txBody>
      </p:sp>
      <p:pic>
        <p:nvPicPr>
          <p:cNvPr id="5" name="图片 4">
            <a:extLst>
              <a:ext uri="{FF2B5EF4-FFF2-40B4-BE49-F238E27FC236}">
                <a16:creationId xmlns:a16="http://schemas.microsoft.com/office/drawing/2014/main" id="{69BA9FCC-2802-4C5C-A12A-3944A92E63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3902" y="3210518"/>
            <a:ext cx="5752286" cy="3061158"/>
          </a:xfrm>
          <a:prstGeom prst="rect">
            <a:avLst/>
          </a:prstGeom>
        </p:spPr>
      </p:pic>
      <p:sp>
        <p:nvSpPr>
          <p:cNvPr id="7" name="灯片编号占位符 6">
            <a:extLst>
              <a:ext uri="{FF2B5EF4-FFF2-40B4-BE49-F238E27FC236}">
                <a16:creationId xmlns:a16="http://schemas.microsoft.com/office/drawing/2014/main" id="{ABED3B15-3721-4BB2-B7C7-B7C83E837F72}"/>
              </a:ext>
            </a:extLst>
          </p:cNvPr>
          <p:cNvSpPr>
            <a:spLocks noGrp="1"/>
          </p:cNvSpPr>
          <p:nvPr>
            <p:ph type="sldNum" sz="quarter" idx="12"/>
          </p:nvPr>
        </p:nvSpPr>
        <p:spPr/>
        <p:txBody>
          <a:bodyPr/>
          <a:lstStyle/>
          <a:p>
            <a:pPr lvl="0"/>
            <a:fld id="{9A0DB2DC-4C9A-4742-B13C-FB6460FD3503}" type="slidenum">
              <a:rPr lang="zh-CN" altLang="en-US" smtClean="0">
                <a:latin typeface="Arial" panose="020B0604020202020204" pitchFamily="34" charset="0"/>
              </a:rPr>
              <a:t>27</a:t>
            </a:fld>
            <a:endParaRPr lang="zh-CN" altLang="en-US" dirty="0">
              <a:latin typeface="Arial" panose="020B0604020202020204" pitchFamily="34" charset="0"/>
            </a:endParaRPr>
          </a:p>
        </p:txBody>
      </p:sp>
    </p:spTree>
    <p:extLst>
      <p:ext uri="{BB962C8B-B14F-4D97-AF65-F5344CB8AC3E}">
        <p14:creationId xmlns:p14="http://schemas.microsoft.com/office/powerpoint/2010/main" val="27974260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7" name="图片 3076" descr="a4"/>
          <p:cNvPicPr>
            <a:picLocks noChangeAspect="1"/>
          </p:cNvPicPr>
          <p:nvPr/>
        </p:nvPicPr>
        <p:blipFill>
          <a:blip r:embed="rId2"/>
          <a:stretch>
            <a:fillRect/>
          </a:stretch>
        </p:blipFill>
        <p:spPr>
          <a:xfrm>
            <a:off x="5463" y="0"/>
            <a:ext cx="9144000" cy="6858000"/>
          </a:xfrm>
          <a:prstGeom prst="rect">
            <a:avLst/>
          </a:prstGeom>
          <a:noFill/>
          <a:ln w="9525">
            <a:noFill/>
          </a:ln>
        </p:spPr>
      </p:pic>
      <p:sp>
        <p:nvSpPr>
          <p:cNvPr id="3074" name="标题 3073"/>
          <p:cNvSpPr>
            <a:spLocks noGrp="1"/>
          </p:cNvSpPr>
          <p:nvPr>
            <p:ph type="title"/>
          </p:nvPr>
        </p:nvSpPr>
        <p:spPr>
          <a:xfrm>
            <a:off x="7596188" y="260350"/>
            <a:ext cx="1090612" cy="287338"/>
          </a:xfrm>
        </p:spPr>
        <p:txBody>
          <a:bodyPr anchor="ctr" anchorCtr="0"/>
          <a:lstStyle/>
          <a:p>
            <a:r>
              <a:rPr lang="zh-CN" altLang="en-US" sz="1400" dirty="0">
                <a:solidFill>
                  <a:schemeClr val="bg1"/>
                </a:solidFill>
              </a:rPr>
              <a:t>论文汇报</a:t>
            </a:r>
          </a:p>
        </p:txBody>
      </p:sp>
      <p:sp>
        <p:nvSpPr>
          <p:cNvPr id="3075" name="文本占位符 3074"/>
          <p:cNvSpPr>
            <a:spLocks noGrp="1"/>
          </p:cNvSpPr>
          <p:nvPr>
            <p:ph type="body" idx="1"/>
          </p:nvPr>
        </p:nvSpPr>
        <p:spPr/>
        <p:txBody>
          <a:bodyPr/>
          <a:lstStyle/>
          <a:p>
            <a:pPr marL="0" indent="0">
              <a:buNone/>
            </a:pPr>
            <a:r>
              <a:rPr lang="zh-CN" altLang="en-US" sz="2400" dirty="0"/>
              <a:t>掩模扩张，掩模在形态上被放大</a:t>
            </a:r>
            <a:endParaRPr sz="2400" dirty="0">
              <a:latin typeface="+mn-ea"/>
            </a:endParaRPr>
          </a:p>
        </p:txBody>
      </p:sp>
      <p:sp>
        <p:nvSpPr>
          <p:cNvPr id="2" name="矩形 1">
            <a:extLst>
              <a:ext uri="{FF2B5EF4-FFF2-40B4-BE49-F238E27FC236}">
                <a16:creationId xmlns:a16="http://schemas.microsoft.com/office/drawing/2014/main" id="{4DAC5AFB-010F-47A2-BA98-F6C1780EB61E}"/>
              </a:ext>
            </a:extLst>
          </p:cNvPr>
          <p:cNvSpPr/>
          <p:nvPr/>
        </p:nvSpPr>
        <p:spPr>
          <a:xfrm>
            <a:off x="-108520" y="1052737"/>
            <a:ext cx="6480720" cy="461665"/>
          </a:xfrm>
          <a:prstGeom prst="rect">
            <a:avLst/>
          </a:prstGeom>
        </p:spPr>
        <p:txBody>
          <a:bodyPr wrap="square">
            <a:spAutoFit/>
          </a:bodyPr>
          <a:lstStyle/>
          <a:p>
            <a:r>
              <a:rPr lang="en-US" altLang="zh-CN" sz="2400" dirty="0">
                <a:solidFill>
                  <a:schemeClr val="accent2"/>
                </a:solidFill>
                <a:latin typeface="+mn-ea"/>
              </a:rPr>
              <a:t>    </a:t>
            </a:r>
            <a:r>
              <a:rPr lang="en-US" altLang="zh-CN" sz="2400" dirty="0">
                <a:solidFill>
                  <a:schemeClr val="accent2"/>
                </a:solidFill>
                <a:latin typeface="Times New Roman" panose="02020603050405020304" pitchFamily="18" charset="0"/>
                <a:cs typeface="Times New Roman" panose="02020603050405020304" pitchFamily="18" charset="0"/>
              </a:rPr>
              <a:t>Mask dilation</a:t>
            </a:r>
          </a:p>
        </p:txBody>
      </p:sp>
      <p:pic>
        <p:nvPicPr>
          <p:cNvPr id="4" name="图片 3">
            <a:extLst>
              <a:ext uri="{FF2B5EF4-FFF2-40B4-BE49-F238E27FC236}">
                <a16:creationId xmlns:a16="http://schemas.microsoft.com/office/drawing/2014/main" id="{C4387022-6310-4DCF-A592-2525ADE1B2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1795" y="2936246"/>
            <a:ext cx="4772691" cy="3124636"/>
          </a:xfrm>
          <a:prstGeom prst="rect">
            <a:avLst/>
          </a:prstGeom>
        </p:spPr>
      </p:pic>
      <p:sp>
        <p:nvSpPr>
          <p:cNvPr id="5" name="矩形 4">
            <a:extLst>
              <a:ext uri="{FF2B5EF4-FFF2-40B4-BE49-F238E27FC236}">
                <a16:creationId xmlns:a16="http://schemas.microsoft.com/office/drawing/2014/main" id="{1F2413EE-D5E8-4973-A391-101345A1E53D}"/>
              </a:ext>
            </a:extLst>
          </p:cNvPr>
          <p:cNvSpPr/>
          <p:nvPr/>
        </p:nvSpPr>
        <p:spPr>
          <a:xfrm>
            <a:off x="3419872" y="4077072"/>
            <a:ext cx="1008112" cy="136815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灯片编号占位符 5">
            <a:extLst>
              <a:ext uri="{FF2B5EF4-FFF2-40B4-BE49-F238E27FC236}">
                <a16:creationId xmlns:a16="http://schemas.microsoft.com/office/drawing/2014/main" id="{00C3B2F4-A5BD-4AC0-A8C1-6060E3EB35DF}"/>
              </a:ext>
            </a:extLst>
          </p:cNvPr>
          <p:cNvSpPr>
            <a:spLocks noGrp="1"/>
          </p:cNvSpPr>
          <p:nvPr>
            <p:ph type="sldNum" sz="quarter" idx="12"/>
          </p:nvPr>
        </p:nvSpPr>
        <p:spPr/>
        <p:txBody>
          <a:bodyPr/>
          <a:lstStyle/>
          <a:p>
            <a:pPr lvl="0"/>
            <a:fld id="{9A0DB2DC-4C9A-4742-B13C-FB6460FD3503}" type="slidenum">
              <a:rPr lang="zh-CN" altLang="en-US" smtClean="0">
                <a:latin typeface="Arial" panose="020B0604020202020204" pitchFamily="34" charset="0"/>
              </a:rPr>
              <a:t>28</a:t>
            </a:fld>
            <a:endParaRPr lang="zh-CN" altLang="en-US" dirty="0">
              <a:latin typeface="Arial" panose="020B0604020202020204" pitchFamily="34" charset="0"/>
            </a:endParaRPr>
          </a:p>
        </p:txBody>
      </p:sp>
    </p:spTree>
    <p:extLst>
      <p:ext uri="{BB962C8B-B14F-4D97-AF65-F5344CB8AC3E}">
        <p14:creationId xmlns:p14="http://schemas.microsoft.com/office/powerpoint/2010/main" val="397093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7" name="图片 3076" descr="a4"/>
          <p:cNvPicPr>
            <a:picLocks noChangeAspect="1"/>
          </p:cNvPicPr>
          <p:nvPr/>
        </p:nvPicPr>
        <p:blipFill>
          <a:blip r:embed="rId2"/>
          <a:stretch>
            <a:fillRect/>
          </a:stretch>
        </p:blipFill>
        <p:spPr>
          <a:xfrm>
            <a:off x="0" y="0"/>
            <a:ext cx="9144000" cy="6858000"/>
          </a:xfrm>
          <a:prstGeom prst="rect">
            <a:avLst/>
          </a:prstGeom>
          <a:noFill/>
          <a:ln w="9525">
            <a:noFill/>
          </a:ln>
        </p:spPr>
      </p:pic>
      <p:sp>
        <p:nvSpPr>
          <p:cNvPr id="3074" name="标题 3073"/>
          <p:cNvSpPr>
            <a:spLocks noGrp="1"/>
          </p:cNvSpPr>
          <p:nvPr>
            <p:ph type="title"/>
          </p:nvPr>
        </p:nvSpPr>
        <p:spPr>
          <a:xfrm>
            <a:off x="7596188" y="260350"/>
            <a:ext cx="1090612" cy="287338"/>
          </a:xfrm>
        </p:spPr>
        <p:txBody>
          <a:bodyPr anchor="ctr" anchorCtr="0"/>
          <a:lstStyle/>
          <a:p>
            <a:r>
              <a:rPr lang="zh-CN" altLang="en-US" sz="1400" dirty="0">
                <a:solidFill>
                  <a:schemeClr val="bg1"/>
                </a:solidFill>
              </a:rPr>
              <a:t>论文汇报</a:t>
            </a:r>
          </a:p>
        </p:txBody>
      </p:sp>
      <p:sp>
        <p:nvSpPr>
          <p:cNvPr id="3075" name="文本占位符 3074"/>
          <p:cNvSpPr>
            <a:spLocks noGrp="1"/>
          </p:cNvSpPr>
          <p:nvPr>
            <p:ph type="body" idx="1"/>
          </p:nvPr>
        </p:nvSpPr>
        <p:spPr/>
        <p:txBody>
          <a:bodyPr/>
          <a:lstStyle/>
          <a:p>
            <a:pPr marL="0" indent="0">
              <a:lnSpc>
                <a:spcPct val="150000"/>
              </a:lnSpc>
              <a:buNone/>
            </a:pPr>
            <a:r>
              <a:rPr lang="zh-CN" altLang="en-US" sz="2400" dirty="0">
                <a:latin typeface="+mn-ea"/>
              </a:rPr>
              <a:t>    剩余块的输入</a:t>
            </a:r>
            <a:r>
              <a:rPr lang="en-US" altLang="zh-CN" sz="2400" dirty="0">
                <a:latin typeface="+mn-ea"/>
              </a:rPr>
              <a:t>I</a:t>
            </a:r>
            <a:r>
              <a:rPr lang="zh-CN" altLang="en-US" sz="2400" dirty="0">
                <a:latin typeface="+mn-ea"/>
              </a:rPr>
              <a:t>是一个</a:t>
            </a:r>
            <a:r>
              <a:rPr lang="en-US" altLang="zh-CN" sz="2400" dirty="0">
                <a:latin typeface="+mn-ea"/>
              </a:rPr>
              <a:t>4D</a:t>
            </a:r>
            <a:r>
              <a:rPr lang="zh-CN" altLang="en-US" sz="2400" dirty="0">
                <a:latin typeface="+mn-ea"/>
              </a:rPr>
              <a:t>张量，其尺寸为</a:t>
            </a:r>
            <a:r>
              <a:rPr lang="en-US" altLang="zh-CN" sz="2400" dirty="0">
                <a:latin typeface="+mn-ea"/>
              </a:rPr>
              <a:t>N×C×H×W</a:t>
            </a:r>
            <a:r>
              <a:rPr lang="zh-CN" altLang="en-US" sz="2400" dirty="0">
                <a:latin typeface="+mn-ea"/>
              </a:rPr>
              <a:t>，分别是批量大小、通道数、高度和宽度。聚集操作将活动空间位置复制到一个新的中间张量</a:t>
            </a:r>
            <a:r>
              <a:rPr lang="en-US" altLang="zh-CN" sz="2400" dirty="0">
                <a:latin typeface="+mn-ea"/>
              </a:rPr>
              <a:t>T</a:t>
            </a:r>
            <a:r>
              <a:rPr lang="zh-CN" altLang="en-US" sz="2400" dirty="0">
                <a:latin typeface="+mn-ea"/>
              </a:rPr>
              <a:t>，其尺寸为</a:t>
            </a:r>
            <a:r>
              <a:rPr lang="en-US" altLang="zh-CN" sz="2400" dirty="0">
                <a:latin typeface="+mn-ea"/>
              </a:rPr>
              <a:t>P×C×1×1</a:t>
            </a:r>
            <a:r>
              <a:rPr lang="zh-CN" altLang="en-US" sz="2400" dirty="0">
                <a:latin typeface="+mn-ea"/>
              </a:rPr>
              <a:t>，其中</a:t>
            </a:r>
            <a:r>
              <a:rPr lang="en-US" altLang="zh-CN" sz="2400" dirty="0">
                <a:latin typeface="+mn-ea"/>
              </a:rPr>
              <a:t>P</a:t>
            </a:r>
            <a:r>
              <a:rPr lang="zh-CN" altLang="en-US" sz="2400" dirty="0">
                <a:latin typeface="+mn-ea"/>
              </a:rPr>
              <a:t>是分布在批次的</a:t>
            </a:r>
            <a:r>
              <a:rPr lang="en-US" altLang="zh-CN" sz="2400" dirty="0">
                <a:latin typeface="+mn-ea"/>
              </a:rPr>
              <a:t>N</a:t>
            </a:r>
            <a:r>
              <a:rPr lang="zh-CN" altLang="en-US" sz="2400" dirty="0">
                <a:latin typeface="+mn-ea"/>
              </a:rPr>
              <a:t>个输入上的活动空间位置数。中间张量可以看作是大小为</a:t>
            </a:r>
            <a:r>
              <a:rPr lang="en-US" altLang="zh-CN" sz="2400" dirty="0">
                <a:latin typeface="+mn-ea"/>
              </a:rPr>
              <a:t>1×1</a:t>
            </a:r>
            <a:r>
              <a:rPr lang="zh-CN" altLang="en-US" sz="2400" dirty="0">
                <a:latin typeface="+mn-ea"/>
              </a:rPr>
              <a:t>的</a:t>
            </a:r>
            <a:r>
              <a:rPr lang="en-US" altLang="zh-CN" sz="2400" dirty="0">
                <a:latin typeface="+mn-ea"/>
              </a:rPr>
              <a:t>P</a:t>
            </a:r>
            <a:r>
              <a:rPr lang="zh-CN" altLang="en-US" sz="2400" dirty="0">
                <a:latin typeface="+mn-ea"/>
              </a:rPr>
              <a:t>图像，带有</a:t>
            </a:r>
            <a:r>
              <a:rPr lang="en-US" altLang="zh-CN" sz="2400" dirty="0">
                <a:latin typeface="+mn-ea"/>
              </a:rPr>
              <a:t>C</a:t>
            </a:r>
            <a:r>
              <a:rPr lang="zh-CN" altLang="en-US" sz="2400" dirty="0">
                <a:latin typeface="+mn-ea"/>
              </a:rPr>
              <a:t>通道。</a:t>
            </a:r>
            <a:endParaRPr sz="2400" dirty="0">
              <a:latin typeface="+mn-ea"/>
            </a:endParaRPr>
          </a:p>
        </p:txBody>
      </p:sp>
      <p:sp>
        <p:nvSpPr>
          <p:cNvPr id="2" name="矩形 1">
            <a:extLst>
              <a:ext uri="{FF2B5EF4-FFF2-40B4-BE49-F238E27FC236}">
                <a16:creationId xmlns:a16="http://schemas.microsoft.com/office/drawing/2014/main" id="{4DAC5AFB-010F-47A2-BA98-F6C1780EB61E}"/>
              </a:ext>
            </a:extLst>
          </p:cNvPr>
          <p:cNvSpPr/>
          <p:nvPr/>
        </p:nvSpPr>
        <p:spPr>
          <a:xfrm>
            <a:off x="-413525" y="1141136"/>
            <a:ext cx="6228184" cy="461665"/>
          </a:xfrm>
          <a:prstGeom prst="rect">
            <a:avLst/>
          </a:prstGeom>
        </p:spPr>
        <p:txBody>
          <a:bodyPr wrap="square">
            <a:spAutoFit/>
          </a:bodyPr>
          <a:lstStyle/>
          <a:p>
            <a:r>
              <a:rPr lang="en-US" altLang="zh-CN" sz="2400" dirty="0">
                <a:solidFill>
                  <a:schemeClr val="accent2"/>
                </a:solidFill>
                <a:latin typeface="+mn-ea"/>
              </a:rPr>
              <a:t>     </a:t>
            </a:r>
            <a:r>
              <a:rPr lang="en-US" altLang="zh-CN" sz="2400" dirty="0">
                <a:solidFill>
                  <a:schemeClr val="accent2"/>
                </a:solidFill>
                <a:latin typeface="Times New Roman" panose="02020603050405020304" pitchFamily="18" charset="0"/>
                <a:cs typeface="Times New Roman" panose="02020603050405020304" pitchFamily="18" charset="0"/>
              </a:rPr>
              <a:t>Masked gather operation</a:t>
            </a:r>
            <a:endParaRPr lang="en-US" altLang="zh-CN" sz="2400" dirty="0">
              <a:solidFill>
                <a:schemeClr val="accent2"/>
              </a:solidFill>
              <a:latin typeface="+mn-ea"/>
            </a:endParaRPr>
          </a:p>
        </p:txBody>
      </p:sp>
      <p:pic>
        <p:nvPicPr>
          <p:cNvPr id="7" name="图片 6">
            <a:extLst>
              <a:ext uri="{FF2B5EF4-FFF2-40B4-BE49-F238E27FC236}">
                <a16:creationId xmlns:a16="http://schemas.microsoft.com/office/drawing/2014/main" id="{66CDDD83-A5FA-4323-A4E4-808E6D5C66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8124" y="4273852"/>
            <a:ext cx="3863460" cy="2529371"/>
          </a:xfrm>
          <a:prstGeom prst="rect">
            <a:avLst/>
          </a:prstGeom>
        </p:spPr>
      </p:pic>
      <p:sp>
        <p:nvSpPr>
          <p:cNvPr id="3" name="矩形 2">
            <a:extLst>
              <a:ext uri="{FF2B5EF4-FFF2-40B4-BE49-F238E27FC236}">
                <a16:creationId xmlns:a16="http://schemas.microsoft.com/office/drawing/2014/main" id="{5CEB6A9A-50E6-4B77-869E-57879C9443E0}"/>
              </a:ext>
            </a:extLst>
          </p:cNvPr>
          <p:cNvSpPr/>
          <p:nvPr/>
        </p:nvSpPr>
        <p:spPr>
          <a:xfrm>
            <a:off x="3419872" y="4513634"/>
            <a:ext cx="648072" cy="64355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灯片编号占位符 4">
            <a:extLst>
              <a:ext uri="{FF2B5EF4-FFF2-40B4-BE49-F238E27FC236}">
                <a16:creationId xmlns:a16="http://schemas.microsoft.com/office/drawing/2014/main" id="{0020B671-2238-4C5D-B2A7-084F35009334}"/>
              </a:ext>
            </a:extLst>
          </p:cNvPr>
          <p:cNvSpPr>
            <a:spLocks noGrp="1"/>
          </p:cNvSpPr>
          <p:nvPr>
            <p:ph type="sldNum" sz="quarter" idx="12"/>
          </p:nvPr>
        </p:nvSpPr>
        <p:spPr/>
        <p:txBody>
          <a:bodyPr/>
          <a:lstStyle/>
          <a:p>
            <a:pPr lvl="0"/>
            <a:fld id="{9A0DB2DC-4C9A-4742-B13C-FB6460FD3503}" type="slidenum">
              <a:rPr lang="zh-CN" altLang="en-US" smtClean="0">
                <a:latin typeface="Arial" panose="020B0604020202020204" pitchFamily="34" charset="0"/>
              </a:rPr>
              <a:t>29</a:t>
            </a:fld>
            <a:endParaRPr lang="zh-CN" altLang="en-US" dirty="0">
              <a:latin typeface="Arial" panose="020B0604020202020204" pitchFamily="34" charset="0"/>
            </a:endParaRPr>
          </a:p>
        </p:txBody>
      </p:sp>
    </p:spTree>
    <p:extLst>
      <p:ext uri="{BB962C8B-B14F-4D97-AF65-F5344CB8AC3E}">
        <p14:creationId xmlns:p14="http://schemas.microsoft.com/office/powerpoint/2010/main" val="1340455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7" name="图片 3076" descr="a4"/>
          <p:cNvPicPr>
            <a:picLocks noChangeAspect="1"/>
          </p:cNvPicPr>
          <p:nvPr/>
        </p:nvPicPr>
        <p:blipFill>
          <a:blip r:embed="rId2"/>
          <a:stretch>
            <a:fillRect/>
          </a:stretch>
        </p:blipFill>
        <p:spPr>
          <a:xfrm>
            <a:off x="-17780" y="0"/>
            <a:ext cx="9161780" cy="6871335"/>
          </a:xfrm>
          <a:prstGeom prst="rect">
            <a:avLst/>
          </a:prstGeom>
          <a:noFill/>
          <a:ln w="9525">
            <a:noFill/>
          </a:ln>
        </p:spPr>
      </p:pic>
      <p:sp>
        <p:nvSpPr>
          <p:cNvPr id="3074" name="标题 3073"/>
          <p:cNvSpPr>
            <a:spLocks noGrp="1"/>
          </p:cNvSpPr>
          <p:nvPr>
            <p:ph type="title"/>
          </p:nvPr>
        </p:nvSpPr>
        <p:spPr>
          <a:xfrm>
            <a:off x="7596188" y="260350"/>
            <a:ext cx="1090612" cy="287338"/>
          </a:xfrm>
        </p:spPr>
        <p:txBody>
          <a:bodyPr anchor="ctr" anchorCtr="0"/>
          <a:lstStyle/>
          <a:p>
            <a:r>
              <a:rPr lang="zh-CN" altLang="en-US" sz="1400" dirty="0">
                <a:solidFill>
                  <a:schemeClr val="bg1"/>
                </a:solidFill>
              </a:rPr>
              <a:t>论文汇报</a:t>
            </a:r>
          </a:p>
        </p:txBody>
      </p:sp>
      <p:sp>
        <p:nvSpPr>
          <p:cNvPr id="7" name="矩形 6">
            <a:extLst>
              <a:ext uri="{FF2B5EF4-FFF2-40B4-BE49-F238E27FC236}">
                <a16:creationId xmlns:a16="http://schemas.microsoft.com/office/drawing/2014/main" id="{31421B04-91B6-4B9A-B67B-F31C935D5BD2}"/>
              </a:ext>
            </a:extLst>
          </p:cNvPr>
          <p:cNvSpPr/>
          <p:nvPr/>
        </p:nvSpPr>
        <p:spPr>
          <a:xfrm>
            <a:off x="477784" y="3043327"/>
            <a:ext cx="1553630" cy="707886"/>
          </a:xfrm>
          <a:prstGeom prst="rect">
            <a:avLst/>
          </a:prstGeom>
          <a:noFill/>
        </p:spPr>
        <p:txBody>
          <a:bodyPr wrap="none" lIns="91440" tIns="45720" rIns="91440" bIns="45720">
            <a:spAutoFit/>
          </a:bodyPr>
          <a:lstStyle/>
          <a:p>
            <a:pPr algn="ctr" fontAlgn="auto">
              <a:spcBef>
                <a:spcPts val="0"/>
              </a:spcBef>
              <a:spcAft>
                <a:spcPts val="0"/>
              </a:spcAft>
            </a:pPr>
            <a:r>
              <a:rPr lang="en-US" altLang="zh-CN" sz="4000" b="1" dirty="0">
                <a:ln w="9525">
                  <a:solidFill>
                    <a:prstClr val="white"/>
                  </a:solidFill>
                  <a:prstDash val="solid"/>
                </a:ln>
                <a:solidFill>
                  <a:schemeClr val="accent2"/>
                </a:solidFill>
                <a:effectLst>
                  <a:outerShdw blurRad="12700" dist="38100" dir="2700000" algn="tl" rotWithShape="0">
                    <a:srgbClr val="5B9BD5">
                      <a:lumMod val="60000"/>
                      <a:lumOff val="40000"/>
                    </a:srgbClr>
                  </a:outerShdw>
                </a:effectLst>
                <a:latin typeface="Times New Roman" panose="02020603050405020304" pitchFamily="18" charset="0"/>
                <a:ea typeface="等线" panose="02010600030101010101" pitchFamily="2" charset="-122"/>
                <a:cs typeface="Times New Roman" panose="02020603050405020304" pitchFamily="18" charset="0"/>
              </a:rPr>
              <a:t>Part 1</a:t>
            </a:r>
            <a:endParaRPr lang="zh-CN" altLang="en-US" sz="4000" b="1" dirty="0">
              <a:ln w="9525">
                <a:solidFill>
                  <a:prstClr val="white"/>
                </a:solidFill>
                <a:prstDash val="solid"/>
              </a:ln>
              <a:solidFill>
                <a:schemeClr val="accent2"/>
              </a:solidFill>
              <a:effectLst>
                <a:outerShdw blurRad="12700" dist="38100" dir="2700000" algn="tl" rotWithShape="0">
                  <a:srgbClr val="5B9BD5">
                    <a:lumMod val="60000"/>
                    <a:lumOff val="40000"/>
                  </a:srgbClr>
                </a:outerShdw>
              </a:effectLst>
              <a:latin typeface="Times New Roman" panose="02020603050405020304" pitchFamily="18" charset="0"/>
              <a:ea typeface="等线" panose="02010600030101010101" pitchFamily="2" charset="-122"/>
              <a:cs typeface="Times New Roman" panose="02020603050405020304" pitchFamily="18" charset="0"/>
            </a:endParaRPr>
          </a:p>
        </p:txBody>
      </p:sp>
      <p:sp>
        <p:nvSpPr>
          <p:cNvPr id="8" name="矩形 7">
            <a:extLst>
              <a:ext uri="{FF2B5EF4-FFF2-40B4-BE49-F238E27FC236}">
                <a16:creationId xmlns:a16="http://schemas.microsoft.com/office/drawing/2014/main" id="{307A3A25-E839-4203-B765-44E3AF6886D7}"/>
              </a:ext>
            </a:extLst>
          </p:cNvPr>
          <p:cNvSpPr/>
          <p:nvPr/>
        </p:nvSpPr>
        <p:spPr>
          <a:xfrm>
            <a:off x="1938057" y="3135660"/>
            <a:ext cx="6566616" cy="523220"/>
          </a:xfrm>
          <a:prstGeom prst="rect">
            <a:avLst/>
          </a:prstGeom>
          <a:noFill/>
        </p:spPr>
        <p:txBody>
          <a:bodyPr wrap="square" lIns="91440" tIns="45720" rIns="91440" bIns="45720">
            <a:spAutoFit/>
          </a:bodyPr>
          <a:lstStyle/>
          <a:p>
            <a:pPr algn="ctr"/>
            <a:r>
              <a:rPr lang="en-US" altLang="zh-CN" sz="2800" b="1"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    Spatial-wise Dynamic Networks</a:t>
            </a:r>
            <a:endParaRPr lang="zh-CN" altLang="en-US" sz="2800" b="1"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 name="灯片编号占位符 2">
            <a:extLst>
              <a:ext uri="{FF2B5EF4-FFF2-40B4-BE49-F238E27FC236}">
                <a16:creationId xmlns:a16="http://schemas.microsoft.com/office/drawing/2014/main" id="{C20B6495-FFC6-42E0-B482-3719971B7698}"/>
              </a:ext>
            </a:extLst>
          </p:cNvPr>
          <p:cNvSpPr>
            <a:spLocks noGrp="1"/>
          </p:cNvSpPr>
          <p:nvPr>
            <p:ph type="sldNum" sz="quarter" idx="12"/>
          </p:nvPr>
        </p:nvSpPr>
        <p:spPr/>
        <p:txBody>
          <a:bodyPr/>
          <a:lstStyle/>
          <a:p>
            <a:pPr lvl="0"/>
            <a:fld id="{9A0DB2DC-4C9A-4742-B13C-FB6460FD3503}" type="slidenum">
              <a:rPr lang="zh-CN" altLang="en-US" smtClean="0">
                <a:latin typeface="Arial" panose="020B0604020202020204" pitchFamily="34" charset="0"/>
              </a:rPr>
              <a:t>3</a:t>
            </a:fld>
            <a:endParaRPr lang="zh-CN" altLang="en-US" dirty="0">
              <a:latin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7" name="图片 3076" descr="a4"/>
          <p:cNvPicPr>
            <a:picLocks noChangeAspect="1"/>
          </p:cNvPicPr>
          <p:nvPr/>
        </p:nvPicPr>
        <p:blipFill>
          <a:blip r:embed="rId2"/>
          <a:stretch>
            <a:fillRect/>
          </a:stretch>
        </p:blipFill>
        <p:spPr>
          <a:xfrm>
            <a:off x="0" y="0"/>
            <a:ext cx="9144000" cy="6858000"/>
          </a:xfrm>
          <a:prstGeom prst="rect">
            <a:avLst/>
          </a:prstGeom>
          <a:noFill/>
          <a:ln w="9525">
            <a:noFill/>
          </a:ln>
        </p:spPr>
      </p:pic>
      <p:sp>
        <p:nvSpPr>
          <p:cNvPr id="3074" name="标题 3073"/>
          <p:cNvSpPr>
            <a:spLocks noGrp="1"/>
          </p:cNvSpPr>
          <p:nvPr>
            <p:ph type="title"/>
          </p:nvPr>
        </p:nvSpPr>
        <p:spPr>
          <a:xfrm>
            <a:off x="7596188" y="260350"/>
            <a:ext cx="1090612" cy="287338"/>
          </a:xfrm>
        </p:spPr>
        <p:txBody>
          <a:bodyPr anchor="ctr" anchorCtr="0"/>
          <a:lstStyle/>
          <a:p>
            <a:r>
              <a:rPr lang="zh-CN" altLang="en-US" sz="1400" dirty="0">
                <a:solidFill>
                  <a:schemeClr val="bg1"/>
                </a:solidFill>
              </a:rPr>
              <a:t>论文汇报</a:t>
            </a:r>
          </a:p>
        </p:txBody>
      </p:sp>
      <p:sp>
        <p:nvSpPr>
          <p:cNvPr id="3075" name="文本占位符 3074"/>
          <p:cNvSpPr>
            <a:spLocks noGrp="1"/>
          </p:cNvSpPr>
          <p:nvPr>
            <p:ph type="body" idx="1"/>
          </p:nvPr>
        </p:nvSpPr>
        <p:spPr/>
        <p:txBody>
          <a:bodyPr/>
          <a:lstStyle/>
          <a:p>
            <a:pPr marL="0" indent="0">
              <a:buNone/>
            </a:pPr>
            <a:r>
              <a:rPr lang="zh-CN" altLang="en-US" sz="2400" dirty="0">
                <a:latin typeface="+mn-ea"/>
              </a:rPr>
              <a:t>    </a:t>
            </a:r>
            <a:r>
              <a:rPr lang="zh-CN" altLang="en-US" sz="2400" dirty="0"/>
              <a:t>深度卷积将</a:t>
            </a:r>
            <a:r>
              <a:rPr lang="en-US" altLang="zh-CN" sz="2400" dirty="0"/>
              <a:t>3×3</a:t>
            </a:r>
            <a:r>
              <a:rPr lang="zh-CN" altLang="en-US" sz="2400" dirty="0"/>
              <a:t>卷积内核分别应用于每个通道，利用特定</a:t>
            </a:r>
            <a:r>
              <a:rPr lang="zh-CN" altLang="en-US" sz="2400" dirty="0">
                <a:latin typeface="+mn-ea"/>
              </a:rPr>
              <a:t>的</a:t>
            </a:r>
            <a:r>
              <a:rPr lang="en-US" altLang="zh-CN" sz="2400" dirty="0">
                <a:latin typeface="+mn-ea"/>
              </a:rPr>
              <a:t>CUDA</a:t>
            </a:r>
            <a:r>
              <a:rPr lang="zh-CN" altLang="en-US" sz="2400" dirty="0">
                <a:latin typeface="+mn-ea"/>
              </a:rPr>
              <a:t>内核，该内核在</a:t>
            </a:r>
            <a:r>
              <a:rPr lang="en-US" altLang="zh-CN" sz="2400" dirty="0">
                <a:latin typeface="+mn-ea"/>
              </a:rPr>
              <a:t>T</a:t>
            </a:r>
            <a:r>
              <a:rPr lang="zh-CN" altLang="en-US" sz="2400" dirty="0">
                <a:latin typeface="+mn-ea"/>
              </a:rPr>
              <a:t>上有效地应用了通道过滤。由于</a:t>
            </a:r>
            <a:r>
              <a:rPr lang="en-US" altLang="zh-CN" sz="2400" dirty="0">
                <a:latin typeface="+mn-ea"/>
              </a:rPr>
              <a:t>T</a:t>
            </a:r>
            <a:r>
              <a:rPr lang="zh-CN" altLang="en-US" sz="2400" dirty="0">
                <a:latin typeface="+mn-ea"/>
              </a:rPr>
              <a:t>的尺寸为</a:t>
            </a:r>
            <a:r>
              <a:rPr lang="en-US" altLang="zh-CN" sz="2400" dirty="0">
                <a:latin typeface="+mn-ea"/>
              </a:rPr>
              <a:t>P×C×1×1</a:t>
            </a:r>
            <a:r>
              <a:rPr lang="zh-CN" altLang="en-US" sz="2400" dirty="0">
                <a:latin typeface="+mn-ea"/>
              </a:rPr>
              <a:t>，因此</a:t>
            </a:r>
            <a:r>
              <a:rPr lang="en-US" altLang="zh-CN" sz="2400" dirty="0">
                <a:latin typeface="+mn-ea"/>
              </a:rPr>
              <a:t>T</a:t>
            </a:r>
            <a:r>
              <a:rPr lang="zh-CN" altLang="en-US" sz="2400" dirty="0">
                <a:latin typeface="+mn-ea"/>
              </a:rPr>
              <a:t>元素之间的空间关系丢失。在处理</a:t>
            </a:r>
            <a:r>
              <a:rPr lang="en-US" altLang="zh-CN" sz="2400" dirty="0">
                <a:latin typeface="+mn-ea"/>
              </a:rPr>
              <a:t>T</a:t>
            </a:r>
            <a:r>
              <a:rPr lang="zh-CN" altLang="en-US" sz="2400" dirty="0">
                <a:latin typeface="+mn-ea"/>
              </a:rPr>
              <a:t>中的元素</a:t>
            </a:r>
            <a:r>
              <a:rPr lang="en-US" altLang="zh-CN" sz="2400" dirty="0">
                <a:latin typeface="+mn-ea"/>
              </a:rPr>
              <a:t>t</a:t>
            </a:r>
            <a:r>
              <a:rPr lang="zh-CN" altLang="en-US" sz="2400" dirty="0">
                <a:latin typeface="+mn-ea"/>
              </a:rPr>
              <a:t>时，我们的实现使用从</a:t>
            </a:r>
            <a:r>
              <a:rPr lang="en-US" altLang="zh-CN" sz="2400" dirty="0">
                <a:latin typeface="+mn-ea"/>
              </a:rPr>
              <a:t>T</a:t>
            </a:r>
            <a:r>
              <a:rPr lang="zh-CN" altLang="en-US" sz="2400" dirty="0">
                <a:latin typeface="+mn-ea"/>
              </a:rPr>
              <a:t>到</a:t>
            </a:r>
            <a:r>
              <a:rPr lang="en-US" altLang="zh-CN" sz="2400" dirty="0">
                <a:latin typeface="+mn-ea"/>
              </a:rPr>
              <a:t>I</a:t>
            </a:r>
            <a:r>
              <a:rPr lang="zh-CN" altLang="en-US" sz="2400" dirty="0">
                <a:latin typeface="+mn-ea"/>
              </a:rPr>
              <a:t>的索引映射来检索空间邻居的内存位置。</a:t>
            </a:r>
            <a:endParaRPr sz="2400" dirty="0">
              <a:latin typeface="+mn-ea"/>
            </a:endParaRPr>
          </a:p>
        </p:txBody>
      </p:sp>
      <p:pic>
        <p:nvPicPr>
          <p:cNvPr id="7" name="图片 6">
            <a:extLst>
              <a:ext uri="{FF2B5EF4-FFF2-40B4-BE49-F238E27FC236}">
                <a16:creationId xmlns:a16="http://schemas.microsoft.com/office/drawing/2014/main" id="{66CDDD83-A5FA-4323-A4E4-808E6D5C66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5694" y="3688914"/>
            <a:ext cx="4772691" cy="3124636"/>
          </a:xfrm>
          <a:prstGeom prst="rect">
            <a:avLst/>
          </a:prstGeom>
        </p:spPr>
      </p:pic>
      <p:sp>
        <p:nvSpPr>
          <p:cNvPr id="3" name="矩形 2">
            <a:extLst>
              <a:ext uri="{FF2B5EF4-FFF2-40B4-BE49-F238E27FC236}">
                <a16:creationId xmlns:a16="http://schemas.microsoft.com/office/drawing/2014/main" id="{0B877F3E-6DED-4D06-B7C1-E81883550919}"/>
              </a:ext>
            </a:extLst>
          </p:cNvPr>
          <p:cNvSpPr/>
          <p:nvPr/>
        </p:nvSpPr>
        <p:spPr>
          <a:xfrm>
            <a:off x="457200" y="1086099"/>
            <a:ext cx="5400600" cy="5474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chemeClr val="accent2"/>
                </a:solidFill>
                <a:latin typeface="Times New Roman" panose="02020603050405020304" pitchFamily="18" charset="0"/>
                <a:cs typeface="Times New Roman" panose="02020603050405020304" pitchFamily="18" charset="0"/>
              </a:rPr>
              <a:t>Modified 3x3 </a:t>
            </a:r>
            <a:r>
              <a:rPr lang="en-US" altLang="zh-CN" sz="2400" dirty="0" err="1">
                <a:solidFill>
                  <a:schemeClr val="accent2"/>
                </a:solidFill>
                <a:latin typeface="Times New Roman" panose="02020603050405020304" pitchFamily="18" charset="0"/>
                <a:cs typeface="Times New Roman" panose="02020603050405020304" pitchFamily="18" charset="0"/>
              </a:rPr>
              <a:t>Depthwise</a:t>
            </a:r>
            <a:r>
              <a:rPr lang="en-US" altLang="zh-CN" sz="2400" dirty="0">
                <a:solidFill>
                  <a:schemeClr val="accent2"/>
                </a:solidFill>
                <a:latin typeface="Times New Roman" panose="02020603050405020304" pitchFamily="18" charset="0"/>
                <a:cs typeface="Times New Roman" panose="02020603050405020304" pitchFamily="18" charset="0"/>
              </a:rPr>
              <a:t> Convolution</a:t>
            </a:r>
          </a:p>
        </p:txBody>
      </p:sp>
      <p:sp>
        <p:nvSpPr>
          <p:cNvPr id="4" name="矩形 3">
            <a:extLst>
              <a:ext uri="{FF2B5EF4-FFF2-40B4-BE49-F238E27FC236}">
                <a16:creationId xmlns:a16="http://schemas.microsoft.com/office/drawing/2014/main" id="{329318BE-7EA4-4B48-A5E9-0480F3F6B90C}"/>
              </a:ext>
            </a:extLst>
          </p:cNvPr>
          <p:cNvSpPr/>
          <p:nvPr/>
        </p:nvSpPr>
        <p:spPr>
          <a:xfrm>
            <a:off x="4788024" y="4149080"/>
            <a:ext cx="720080" cy="7200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灯片编号占位符 4">
            <a:extLst>
              <a:ext uri="{FF2B5EF4-FFF2-40B4-BE49-F238E27FC236}">
                <a16:creationId xmlns:a16="http://schemas.microsoft.com/office/drawing/2014/main" id="{21596256-3205-4F54-B75A-196DEE66A9DF}"/>
              </a:ext>
            </a:extLst>
          </p:cNvPr>
          <p:cNvSpPr>
            <a:spLocks noGrp="1"/>
          </p:cNvSpPr>
          <p:nvPr>
            <p:ph type="sldNum" sz="quarter" idx="12"/>
          </p:nvPr>
        </p:nvSpPr>
        <p:spPr/>
        <p:txBody>
          <a:bodyPr/>
          <a:lstStyle/>
          <a:p>
            <a:pPr lvl="0"/>
            <a:fld id="{9A0DB2DC-4C9A-4742-B13C-FB6460FD3503}" type="slidenum">
              <a:rPr lang="zh-CN" altLang="en-US" smtClean="0">
                <a:latin typeface="Arial" panose="020B0604020202020204" pitchFamily="34" charset="0"/>
              </a:rPr>
              <a:t>30</a:t>
            </a:fld>
            <a:endParaRPr lang="zh-CN" altLang="en-US" dirty="0">
              <a:latin typeface="Arial" panose="020B0604020202020204" pitchFamily="34" charset="0"/>
            </a:endParaRPr>
          </a:p>
        </p:txBody>
      </p:sp>
    </p:spTree>
    <p:extLst>
      <p:ext uri="{BB962C8B-B14F-4D97-AF65-F5344CB8AC3E}">
        <p14:creationId xmlns:p14="http://schemas.microsoft.com/office/powerpoint/2010/main" val="4091689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7" name="图片 3076" descr="a4"/>
          <p:cNvPicPr>
            <a:picLocks noChangeAspect="1"/>
          </p:cNvPicPr>
          <p:nvPr/>
        </p:nvPicPr>
        <p:blipFill>
          <a:blip r:embed="rId2"/>
          <a:stretch>
            <a:fillRect/>
          </a:stretch>
        </p:blipFill>
        <p:spPr>
          <a:xfrm>
            <a:off x="-17780" y="-13335"/>
            <a:ext cx="9161780" cy="6871335"/>
          </a:xfrm>
          <a:prstGeom prst="rect">
            <a:avLst/>
          </a:prstGeom>
          <a:noFill/>
          <a:ln w="9525">
            <a:noFill/>
          </a:ln>
        </p:spPr>
      </p:pic>
      <p:sp>
        <p:nvSpPr>
          <p:cNvPr id="3074" name="标题 3073"/>
          <p:cNvSpPr>
            <a:spLocks noGrp="1"/>
          </p:cNvSpPr>
          <p:nvPr>
            <p:ph type="title"/>
          </p:nvPr>
        </p:nvSpPr>
        <p:spPr>
          <a:xfrm>
            <a:off x="7596188" y="260350"/>
            <a:ext cx="1090612" cy="287338"/>
          </a:xfrm>
        </p:spPr>
        <p:txBody>
          <a:bodyPr anchor="ctr" anchorCtr="0"/>
          <a:lstStyle/>
          <a:p>
            <a:r>
              <a:rPr lang="zh-CN" altLang="en-US" sz="1400" dirty="0">
                <a:solidFill>
                  <a:schemeClr val="bg1"/>
                </a:solidFill>
              </a:rPr>
              <a:t>论文汇报</a:t>
            </a:r>
          </a:p>
        </p:txBody>
      </p:sp>
      <p:sp>
        <p:nvSpPr>
          <p:cNvPr id="7" name="矩形 6">
            <a:extLst>
              <a:ext uri="{FF2B5EF4-FFF2-40B4-BE49-F238E27FC236}">
                <a16:creationId xmlns:a16="http://schemas.microsoft.com/office/drawing/2014/main" id="{31421B04-91B6-4B9A-B67B-F31C935D5BD2}"/>
              </a:ext>
            </a:extLst>
          </p:cNvPr>
          <p:cNvSpPr/>
          <p:nvPr/>
        </p:nvSpPr>
        <p:spPr>
          <a:xfrm>
            <a:off x="250129" y="2958613"/>
            <a:ext cx="1579279" cy="707886"/>
          </a:xfrm>
          <a:prstGeom prst="rect">
            <a:avLst/>
          </a:prstGeom>
          <a:noFill/>
        </p:spPr>
        <p:txBody>
          <a:bodyPr wrap="none" lIns="91440" tIns="45720" rIns="91440" bIns="45720">
            <a:spAutoFit/>
          </a:bodyPr>
          <a:lstStyle/>
          <a:p>
            <a:pPr algn="ctr" fontAlgn="auto">
              <a:spcBef>
                <a:spcPts val="0"/>
              </a:spcBef>
              <a:spcAft>
                <a:spcPts val="0"/>
              </a:spcAft>
            </a:pPr>
            <a:r>
              <a:rPr lang="en-US" altLang="zh-CN" sz="4000" b="1" dirty="0">
                <a:ln w="9525">
                  <a:solidFill>
                    <a:prstClr val="white"/>
                  </a:solidFill>
                  <a:prstDash val="solid"/>
                </a:ln>
                <a:solidFill>
                  <a:schemeClr val="accent2"/>
                </a:solidFill>
                <a:effectLst>
                  <a:outerShdw blurRad="12700" dist="38100" dir="2700000" algn="tl" rotWithShape="0">
                    <a:srgbClr val="5B9BD5">
                      <a:lumMod val="60000"/>
                      <a:lumOff val="40000"/>
                    </a:srgbClr>
                  </a:outerShdw>
                </a:effectLst>
                <a:latin typeface="Times New Roman" panose="02020603050405020304" pitchFamily="18" charset="0"/>
                <a:ea typeface="等线" panose="02010600030101010101" pitchFamily="2" charset="-122"/>
                <a:cs typeface="Times New Roman" panose="02020603050405020304" pitchFamily="18" charset="0"/>
              </a:rPr>
              <a:t>Part</a:t>
            </a:r>
            <a:r>
              <a:rPr lang="en-US" altLang="zh-CN" sz="4000" b="1" dirty="0">
                <a:ln w="9525">
                  <a:solidFill>
                    <a:prstClr val="white"/>
                  </a:solidFill>
                  <a:prstDash val="solid"/>
                </a:ln>
                <a:solidFill>
                  <a:schemeClr val="accent2"/>
                </a:solidFill>
                <a:effectLst>
                  <a:outerShdw blurRad="12700" dist="38100" dir="2700000" algn="tl" rotWithShape="0">
                    <a:srgbClr val="5B9BD5">
                      <a:lumMod val="60000"/>
                      <a:lumOff val="40000"/>
                    </a:srgbClr>
                  </a:outerShdw>
                </a:effectLst>
                <a:latin typeface="等线" panose="020F0502020204030204"/>
                <a:ea typeface="等线" panose="02010600030101010101" pitchFamily="2" charset="-122"/>
              </a:rPr>
              <a:t> 4</a:t>
            </a:r>
            <a:endParaRPr lang="zh-CN" altLang="en-US" sz="4000" b="1" dirty="0">
              <a:ln w="9525">
                <a:solidFill>
                  <a:prstClr val="white"/>
                </a:solidFill>
                <a:prstDash val="solid"/>
              </a:ln>
              <a:solidFill>
                <a:schemeClr val="accent2"/>
              </a:solidFill>
              <a:effectLst>
                <a:outerShdw blurRad="12700" dist="38100" dir="2700000" algn="tl" rotWithShape="0">
                  <a:srgbClr val="5B9BD5">
                    <a:lumMod val="60000"/>
                    <a:lumOff val="40000"/>
                  </a:srgbClr>
                </a:outerShdw>
              </a:effectLst>
              <a:latin typeface="等线" panose="020F0502020204030204"/>
              <a:ea typeface="等线" panose="02010600030101010101" pitchFamily="2" charset="-122"/>
            </a:endParaRPr>
          </a:p>
        </p:txBody>
      </p:sp>
      <p:sp>
        <p:nvSpPr>
          <p:cNvPr id="8" name="矩形 7">
            <a:extLst>
              <a:ext uri="{FF2B5EF4-FFF2-40B4-BE49-F238E27FC236}">
                <a16:creationId xmlns:a16="http://schemas.microsoft.com/office/drawing/2014/main" id="{307A3A25-E839-4203-B765-44E3AF6886D7}"/>
              </a:ext>
            </a:extLst>
          </p:cNvPr>
          <p:cNvSpPr/>
          <p:nvPr/>
        </p:nvSpPr>
        <p:spPr>
          <a:xfrm>
            <a:off x="1900025" y="3050946"/>
            <a:ext cx="6855397" cy="523220"/>
          </a:xfrm>
          <a:prstGeom prst="rect">
            <a:avLst/>
          </a:prstGeom>
          <a:noFill/>
        </p:spPr>
        <p:txBody>
          <a:bodyPr wrap="square" lIns="91440" tIns="45720" rIns="91440" bIns="45720">
            <a:spAutoFit/>
          </a:bodyPr>
          <a:lstStyle/>
          <a:p>
            <a:pPr algn="ctr" fontAlgn="auto">
              <a:spcBef>
                <a:spcPts val="0"/>
              </a:spcBef>
              <a:spcAft>
                <a:spcPts val="0"/>
              </a:spcAft>
            </a:pPr>
            <a:r>
              <a:rPr lang="zh-CN" altLang="en-US" sz="2800" b="1" dirty="0">
                <a:ln w="0"/>
                <a:solidFill>
                  <a:schemeClr val="accent2"/>
                </a:solidFill>
                <a:effectLst>
                  <a:reflection blurRad="6350" stA="53000" endA="300" endPos="35500" dir="5400000" sy="-90000" algn="bl" rotWithShape="0"/>
                </a:effectLst>
                <a:latin typeface="+mn-ea"/>
                <a:ea typeface="+mn-ea"/>
              </a:rPr>
              <a:t>基于动态神经网络的传感器部署</a:t>
            </a:r>
            <a:endParaRPr lang="en-US" altLang="zh-CN" sz="2800" b="1" dirty="0">
              <a:ln w="0"/>
              <a:solidFill>
                <a:schemeClr val="accent2"/>
              </a:solidFill>
              <a:effectLst>
                <a:reflection blurRad="6350" stA="53000" endA="300" endPos="35500" dir="5400000" sy="-90000" algn="bl" rotWithShape="0"/>
              </a:effectLst>
              <a:latin typeface="+mn-ea"/>
              <a:ea typeface="+mn-ea"/>
            </a:endParaRPr>
          </a:p>
        </p:txBody>
      </p:sp>
      <p:sp>
        <p:nvSpPr>
          <p:cNvPr id="3" name="灯片编号占位符 2">
            <a:extLst>
              <a:ext uri="{FF2B5EF4-FFF2-40B4-BE49-F238E27FC236}">
                <a16:creationId xmlns:a16="http://schemas.microsoft.com/office/drawing/2014/main" id="{1AE5FED3-818D-443E-9FDA-2E07161B8EEF}"/>
              </a:ext>
            </a:extLst>
          </p:cNvPr>
          <p:cNvSpPr>
            <a:spLocks noGrp="1"/>
          </p:cNvSpPr>
          <p:nvPr>
            <p:ph type="sldNum" sz="quarter" idx="12"/>
          </p:nvPr>
        </p:nvSpPr>
        <p:spPr/>
        <p:txBody>
          <a:bodyPr/>
          <a:lstStyle/>
          <a:p>
            <a:pPr lvl="0"/>
            <a:fld id="{9A0DB2DC-4C9A-4742-B13C-FB6460FD3503}" type="slidenum">
              <a:rPr lang="zh-CN" altLang="en-US" smtClean="0">
                <a:latin typeface="Arial" panose="020B0604020202020204" pitchFamily="34" charset="0"/>
              </a:rPr>
              <a:t>31</a:t>
            </a:fld>
            <a:endParaRPr lang="zh-CN" altLang="en-US" dirty="0">
              <a:latin typeface="Arial" panose="020B0604020202020204" pitchFamily="34" charset="0"/>
            </a:endParaRPr>
          </a:p>
        </p:txBody>
      </p:sp>
    </p:spTree>
    <p:extLst>
      <p:ext uri="{BB962C8B-B14F-4D97-AF65-F5344CB8AC3E}">
        <p14:creationId xmlns:p14="http://schemas.microsoft.com/office/powerpoint/2010/main" val="21181730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7" name="图片 3076" descr="a4"/>
          <p:cNvPicPr>
            <a:picLocks noChangeAspect="1"/>
          </p:cNvPicPr>
          <p:nvPr/>
        </p:nvPicPr>
        <p:blipFill>
          <a:blip r:embed="rId2"/>
          <a:stretch>
            <a:fillRect/>
          </a:stretch>
        </p:blipFill>
        <p:spPr>
          <a:xfrm>
            <a:off x="0" y="0"/>
            <a:ext cx="9144000" cy="6858000"/>
          </a:xfrm>
          <a:prstGeom prst="rect">
            <a:avLst/>
          </a:prstGeom>
          <a:noFill/>
          <a:ln w="9525">
            <a:noFill/>
          </a:ln>
        </p:spPr>
      </p:pic>
      <p:sp>
        <p:nvSpPr>
          <p:cNvPr id="3074" name="标题 3073"/>
          <p:cNvSpPr>
            <a:spLocks noGrp="1"/>
          </p:cNvSpPr>
          <p:nvPr>
            <p:ph type="title"/>
          </p:nvPr>
        </p:nvSpPr>
        <p:spPr>
          <a:xfrm>
            <a:off x="7596188" y="260350"/>
            <a:ext cx="1090612" cy="287338"/>
          </a:xfrm>
        </p:spPr>
        <p:txBody>
          <a:bodyPr anchor="ctr" anchorCtr="0"/>
          <a:lstStyle/>
          <a:p>
            <a:r>
              <a:rPr lang="zh-CN" altLang="en-US" sz="1400" dirty="0">
                <a:solidFill>
                  <a:schemeClr val="bg1"/>
                </a:solidFill>
              </a:rPr>
              <a:t>论文汇报</a:t>
            </a:r>
          </a:p>
        </p:txBody>
      </p:sp>
      <p:sp>
        <p:nvSpPr>
          <p:cNvPr id="3075" name="文本占位符 3074"/>
          <p:cNvSpPr>
            <a:spLocks noGrp="1"/>
          </p:cNvSpPr>
          <p:nvPr>
            <p:ph type="body" idx="1"/>
          </p:nvPr>
        </p:nvSpPr>
        <p:spPr>
          <a:xfrm>
            <a:off x="323528" y="808038"/>
            <a:ext cx="8363272" cy="5318125"/>
          </a:xfrm>
        </p:spPr>
        <p:txBody>
          <a:bodyPr/>
          <a:lstStyle/>
          <a:p>
            <a:pPr marL="0" indent="0">
              <a:lnSpc>
                <a:spcPct val="150000"/>
              </a:lnSpc>
              <a:buNone/>
            </a:pPr>
            <a:r>
              <a:rPr lang="zh-CN" altLang="en-US" sz="2400" dirty="0">
                <a:solidFill>
                  <a:schemeClr val="accent2"/>
                </a:solidFill>
              </a:rPr>
              <a:t>想法：</a:t>
            </a:r>
            <a:endParaRPr lang="en-US" altLang="zh-CN" sz="2400" dirty="0">
              <a:solidFill>
                <a:schemeClr val="accent2"/>
              </a:solidFill>
            </a:endParaRPr>
          </a:p>
          <a:p>
            <a:pPr marL="0" indent="0">
              <a:lnSpc>
                <a:spcPct val="150000"/>
              </a:lnSpc>
              <a:buNone/>
            </a:pPr>
            <a:r>
              <a:rPr lang="en-US" altLang="zh-CN" sz="1800" dirty="0"/>
              <a:t>1</a:t>
            </a:r>
            <a:r>
              <a:rPr lang="zh-CN" altLang="en-US" sz="1800" dirty="0"/>
              <a:t>、利用遥感或者航拍数据集，做图像分类的训练，从而实现训练蓝色选择器目的</a:t>
            </a:r>
            <a:endParaRPr lang="en-US" altLang="zh-CN" sz="1800" dirty="0"/>
          </a:p>
          <a:p>
            <a:pPr marL="0" indent="0">
              <a:lnSpc>
                <a:spcPct val="150000"/>
              </a:lnSpc>
              <a:buNone/>
            </a:pPr>
            <a:r>
              <a:rPr lang="zh-CN" altLang="en-US" sz="1800" dirty="0"/>
              <a:t> </a:t>
            </a:r>
            <a:r>
              <a:rPr lang="en-US" altLang="zh-CN" sz="1800" dirty="0"/>
              <a:t>2</a:t>
            </a:r>
            <a:r>
              <a:rPr lang="zh-CN" altLang="en-US" sz="1800" dirty="0"/>
              <a:t>、再一次将图片送到训练好的蓝色部分的神经网络里面，判断哪些区域是重要的， 从而降低传感器布置的数量，或者传感器的精度。</a:t>
            </a:r>
            <a:endParaRPr lang="en-US" altLang="zh-CN" sz="1800" dirty="0"/>
          </a:p>
          <a:p>
            <a:pPr marL="0" indent="0">
              <a:lnSpc>
                <a:spcPct val="150000"/>
              </a:lnSpc>
              <a:buNone/>
            </a:pPr>
            <a:r>
              <a:rPr lang="zh-CN" altLang="en-US" sz="1800" dirty="0"/>
              <a:t> </a:t>
            </a:r>
            <a:r>
              <a:rPr lang="en-US" altLang="zh-CN" sz="1800" dirty="0"/>
              <a:t>3</a:t>
            </a:r>
            <a:r>
              <a:rPr lang="zh-CN" altLang="en-US" sz="1800" dirty="0"/>
              <a:t>、在降低传感器的精度和数量后，将新的图片送入到橙色的判别器中，研究识别精度的变化。</a:t>
            </a:r>
            <a:endParaRPr lang="en-US" altLang="zh-CN" sz="1800" dirty="0"/>
          </a:p>
          <a:p>
            <a:pPr marL="0" indent="0">
              <a:lnSpc>
                <a:spcPct val="150000"/>
              </a:lnSpc>
              <a:buNone/>
            </a:pPr>
            <a:r>
              <a:rPr lang="zh-CN" altLang="en-US" sz="1800" dirty="0">
                <a:solidFill>
                  <a:schemeClr val="accent2"/>
                </a:solidFill>
              </a:rPr>
              <a:t>目的</a:t>
            </a:r>
            <a:r>
              <a:rPr lang="en-US" altLang="zh-CN" sz="1800" dirty="0">
                <a:solidFill>
                  <a:schemeClr val="accent2"/>
                </a:solidFill>
              </a:rPr>
              <a:t>:</a:t>
            </a:r>
            <a:r>
              <a:rPr lang="zh-CN" altLang="en-US" sz="1800" dirty="0"/>
              <a:t>保证识别准确率的情况下尽可能少的布置传感器</a:t>
            </a:r>
            <a:endParaRPr sz="1800" dirty="0">
              <a:latin typeface="+mn-ea"/>
            </a:endParaRPr>
          </a:p>
        </p:txBody>
      </p:sp>
      <p:pic>
        <p:nvPicPr>
          <p:cNvPr id="8" name="图片 7">
            <a:extLst>
              <a:ext uri="{FF2B5EF4-FFF2-40B4-BE49-F238E27FC236}">
                <a16:creationId xmlns:a16="http://schemas.microsoft.com/office/drawing/2014/main" id="{7F643DBC-3373-4203-BBFA-107533F6B9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4084301"/>
            <a:ext cx="6840612" cy="2513349"/>
          </a:xfrm>
          <a:prstGeom prst="rect">
            <a:avLst/>
          </a:prstGeom>
        </p:spPr>
      </p:pic>
      <p:sp>
        <p:nvSpPr>
          <p:cNvPr id="2" name="灯片编号占位符 1">
            <a:extLst>
              <a:ext uri="{FF2B5EF4-FFF2-40B4-BE49-F238E27FC236}">
                <a16:creationId xmlns:a16="http://schemas.microsoft.com/office/drawing/2014/main" id="{BE266754-9B08-424B-AF2D-B2CF17446707}"/>
              </a:ext>
            </a:extLst>
          </p:cNvPr>
          <p:cNvSpPr>
            <a:spLocks noGrp="1"/>
          </p:cNvSpPr>
          <p:nvPr>
            <p:ph type="sldNum" sz="quarter" idx="12"/>
          </p:nvPr>
        </p:nvSpPr>
        <p:spPr/>
        <p:txBody>
          <a:bodyPr/>
          <a:lstStyle/>
          <a:p>
            <a:pPr lvl="0"/>
            <a:fld id="{9A0DB2DC-4C9A-4742-B13C-FB6460FD3503}" type="slidenum">
              <a:rPr lang="zh-CN" altLang="en-US" smtClean="0">
                <a:latin typeface="Arial" panose="020B0604020202020204" pitchFamily="34" charset="0"/>
              </a:rPr>
              <a:t>32</a:t>
            </a:fld>
            <a:endParaRPr lang="zh-CN" altLang="en-US" dirty="0">
              <a:latin typeface="Arial" panose="020B0604020202020204" pitchFamily="34" charset="0"/>
            </a:endParaRPr>
          </a:p>
        </p:txBody>
      </p:sp>
    </p:spTree>
    <p:extLst>
      <p:ext uri="{BB962C8B-B14F-4D97-AF65-F5344CB8AC3E}">
        <p14:creationId xmlns:p14="http://schemas.microsoft.com/office/powerpoint/2010/main" val="26906222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7" name="图片 3076" descr="a4"/>
          <p:cNvPicPr>
            <a:picLocks noChangeAspect="1"/>
          </p:cNvPicPr>
          <p:nvPr/>
        </p:nvPicPr>
        <p:blipFill>
          <a:blip r:embed="rId2"/>
          <a:stretch>
            <a:fillRect/>
          </a:stretch>
        </p:blipFill>
        <p:spPr>
          <a:xfrm>
            <a:off x="0" y="0"/>
            <a:ext cx="9144000" cy="6858000"/>
          </a:xfrm>
          <a:prstGeom prst="rect">
            <a:avLst/>
          </a:prstGeom>
          <a:noFill/>
          <a:ln w="9525">
            <a:noFill/>
          </a:ln>
        </p:spPr>
      </p:pic>
      <p:sp>
        <p:nvSpPr>
          <p:cNvPr id="3074" name="标题 3073"/>
          <p:cNvSpPr>
            <a:spLocks noGrp="1"/>
          </p:cNvSpPr>
          <p:nvPr>
            <p:ph type="title"/>
          </p:nvPr>
        </p:nvSpPr>
        <p:spPr>
          <a:xfrm>
            <a:off x="7596188" y="260350"/>
            <a:ext cx="1090612" cy="287338"/>
          </a:xfrm>
        </p:spPr>
        <p:txBody>
          <a:bodyPr anchor="ctr" anchorCtr="0"/>
          <a:lstStyle/>
          <a:p>
            <a:r>
              <a:rPr lang="zh-CN" altLang="en-US" sz="1400" dirty="0">
                <a:solidFill>
                  <a:schemeClr val="bg1"/>
                </a:solidFill>
              </a:rPr>
              <a:t>论文汇报</a:t>
            </a:r>
          </a:p>
        </p:txBody>
      </p:sp>
      <mc:AlternateContent xmlns:mc="http://schemas.openxmlformats.org/markup-compatibility/2006" xmlns:a14="http://schemas.microsoft.com/office/drawing/2010/main">
        <mc:Choice Requires="a14">
          <p:sp>
            <p:nvSpPr>
              <p:cNvPr id="3075" name="文本占位符 3074"/>
              <p:cNvSpPr>
                <a:spLocks noGrp="1"/>
              </p:cNvSpPr>
              <p:nvPr>
                <p:ph type="body" idx="1"/>
              </p:nvPr>
            </p:nvSpPr>
            <p:spPr>
              <a:xfrm>
                <a:off x="323528" y="1086100"/>
                <a:ext cx="8363272" cy="5040064"/>
              </a:xfrm>
            </p:spPr>
            <p:txBody>
              <a:bodyPr/>
              <a:lstStyle/>
              <a:p>
                <a:pPr marL="0" indent="0">
                  <a:buNone/>
                </a:pPr>
                <a:r>
                  <a:rPr lang="zh-CN" altLang="en-US" sz="2400" dirty="0">
                    <a:solidFill>
                      <a:schemeClr val="accent2"/>
                    </a:solidFill>
                  </a:rPr>
                  <a:t>训练方法：</a:t>
                </a:r>
                <a:endParaRPr lang="en-US" altLang="zh-CN" sz="2400" dirty="0">
                  <a:solidFill>
                    <a:schemeClr val="accent2"/>
                  </a:solidFill>
                </a:endParaRPr>
              </a:p>
              <a:p>
                <a:pPr marL="0" indent="0">
                  <a:lnSpc>
                    <a:spcPct val="150000"/>
                  </a:lnSpc>
                  <a:buNone/>
                </a:pPr>
                <a:r>
                  <a:rPr lang="en-US" altLang="zh-CN" sz="1800" dirty="0"/>
                  <a:t>1)</a:t>
                </a:r>
                <a:r>
                  <a:rPr lang="zh-CN" altLang="en-US" sz="1800" dirty="0"/>
                  <a:t>、对于一个具体的图片 </a:t>
                </a:r>
                <a14:m>
                  <m:oMath xmlns:m="http://schemas.openxmlformats.org/officeDocument/2006/math">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𝑋</m:t>
                        </m:r>
                      </m:e>
                      <m:sub>
                        <m:r>
                          <a:rPr lang="en-US" altLang="zh-CN" sz="1800" b="0" i="1" smtClean="0">
                            <a:latin typeface="Cambria Math" panose="02040503050406030204" pitchFamily="18" charset="0"/>
                          </a:rPr>
                          <m:t>𝑖</m:t>
                        </m:r>
                      </m:sub>
                    </m:sSub>
                  </m:oMath>
                </a14:m>
                <a:r>
                  <a:rPr lang="en-US" altLang="zh-CN" sz="1800" dirty="0"/>
                  <a:t>(</a:t>
                </a:r>
                <a14:m>
                  <m:oMath xmlns:m="http://schemas.openxmlformats.org/officeDocument/2006/math">
                    <m:r>
                      <a:rPr lang="en-US" altLang="zh-CN" sz="1800" b="0" i="1" dirty="0" smtClean="0">
                        <a:latin typeface="Cambria Math" panose="02040503050406030204" pitchFamily="18" charset="0"/>
                      </a:rPr>
                      <m:t>𝑖</m:t>
                    </m:r>
                  </m:oMath>
                </a14:m>
                <a:r>
                  <a:rPr lang="en-US" altLang="zh-CN" sz="1800" dirty="0"/>
                  <a:t> ∈ 1, …, </a:t>
                </a:r>
                <a14:m>
                  <m:oMath xmlns:m="http://schemas.openxmlformats.org/officeDocument/2006/math">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𝑁</m:t>
                    </m:r>
                    <m:r>
                      <a:rPr lang="en-US" altLang="zh-CN" sz="1800" b="0" i="1" smtClean="0">
                        <a:latin typeface="Cambria Math" panose="02040503050406030204" pitchFamily="18" charset="0"/>
                      </a:rPr>
                      <m:t>|</m:t>
                    </m:r>
                  </m:oMath>
                </a14:m>
                <a:r>
                  <a:rPr lang="en-US" altLang="zh-CN" sz="1800" dirty="0"/>
                  <a:t> , |N| </a:t>
                </a:r>
                <a:r>
                  <a:rPr lang="zh-CN" altLang="en-US" sz="1800" dirty="0"/>
                  <a:t>为训练集的大小</a:t>
                </a:r>
                <a:r>
                  <a:rPr lang="en-US" altLang="zh-CN" sz="1800" dirty="0"/>
                  <a:t>)</a:t>
                </a:r>
                <a:r>
                  <a:rPr lang="zh-CN" altLang="en-US" sz="1800" dirty="0"/>
                  <a:t>对应标签</a:t>
                </a:r>
                <a14:m>
                  <m:oMath xmlns:m="http://schemas.openxmlformats.org/officeDocument/2006/math">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𝑌</m:t>
                        </m:r>
                      </m:e>
                      <m:sub>
                        <m:r>
                          <a:rPr lang="en-US" altLang="zh-CN" sz="1800" b="0" i="1" smtClean="0">
                            <a:latin typeface="Cambria Math" panose="02040503050406030204" pitchFamily="18" charset="0"/>
                          </a:rPr>
                          <m:t>𝑖</m:t>
                        </m:r>
                      </m:sub>
                    </m:sSub>
                  </m:oMath>
                </a14:m>
                <a:r>
                  <a:rPr lang="zh-CN" altLang="en-US" sz="1800" dirty="0"/>
                  <a:t>。先用所有的</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𝑋</m:t>
                        </m:r>
                      </m:e>
                      <m:sub>
                        <m:r>
                          <a:rPr lang="en-US" altLang="zh-CN" sz="1800" i="1">
                            <a:latin typeface="Cambria Math" panose="02040503050406030204" pitchFamily="18" charset="0"/>
                          </a:rPr>
                          <m:t>𝑖</m:t>
                        </m:r>
                      </m:sub>
                    </m:sSub>
                  </m:oMath>
                </a14:m>
                <a:r>
                  <a:rPr lang="zh-CN" altLang="en-US" sz="1800" dirty="0"/>
                  <a:t>和</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𝑌</m:t>
                        </m:r>
                      </m:e>
                      <m:sub>
                        <m:r>
                          <a:rPr lang="en-US" altLang="zh-CN" sz="1800" i="1">
                            <a:latin typeface="Cambria Math" panose="02040503050406030204" pitchFamily="18" charset="0"/>
                          </a:rPr>
                          <m:t>𝑖</m:t>
                        </m:r>
                      </m:sub>
                    </m:sSub>
                  </m:oMath>
                </a14:m>
                <a:r>
                  <a:rPr lang="zh-CN" altLang="en-US" sz="1800" dirty="0"/>
                  <a:t>通过训练，实现蓝色选择器和橙色判别器的收敛。 </a:t>
                </a:r>
                <a:endParaRPr lang="en-US" altLang="zh-CN" sz="1800" dirty="0"/>
              </a:p>
              <a:p>
                <a:pPr marL="0" indent="0">
                  <a:lnSpc>
                    <a:spcPct val="150000"/>
                  </a:lnSpc>
                  <a:buNone/>
                </a:pPr>
                <a:r>
                  <a:rPr lang="en-US" altLang="zh-CN" sz="1800" dirty="0"/>
                  <a:t>2)</a:t>
                </a:r>
                <a:r>
                  <a:rPr lang="zh-CN" altLang="en-US" sz="1800" dirty="0"/>
                  <a:t>、当网络收敛之后，再把所有的图片</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𝑋</m:t>
                        </m:r>
                      </m:e>
                      <m:sub>
                        <m:r>
                          <a:rPr lang="en-US" altLang="zh-CN" sz="1800" i="1">
                            <a:latin typeface="Cambria Math" panose="02040503050406030204" pitchFamily="18" charset="0"/>
                          </a:rPr>
                          <m:t>𝑖</m:t>
                        </m:r>
                      </m:sub>
                    </m:sSub>
                  </m:oMath>
                </a14:m>
                <a:r>
                  <a:rPr lang="zh-CN" altLang="en-US" sz="1800" dirty="0"/>
                  <a:t>依次送入到选择器当中</a:t>
                </a:r>
                <a:r>
                  <a:rPr lang="en-US" altLang="zh-CN" sz="1800" dirty="0"/>
                  <a:t>,</a:t>
                </a:r>
                <a:r>
                  <a:rPr lang="zh-CN" altLang="en-US" sz="1800" dirty="0"/>
                  <a:t>获得选择矩阵</a:t>
                </a:r>
                <a14:m>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𝑆</m:t>
                        </m:r>
                      </m:e>
                      <m:sub>
                        <m:r>
                          <a:rPr lang="en-US" altLang="zh-CN" sz="1800" b="0" i="1" smtClean="0">
                            <a:latin typeface="Cambria Math" panose="02040503050406030204" pitchFamily="18" charset="0"/>
                          </a:rPr>
                          <m:t>𝑖</m:t>
                        </m:r>
                      </m:sub>
                    </m:sSub>
                  </m:oMath>
                </a14:m>
                <a:r>
                  <a:rPr lang="zh-CN" altLang="en-US" sz="1800" dirty="0"/>
                  <a:t>。</a:t>
                </a:r>
                <a:endParaRPr lang="en-US" altLang="zh-CN" sz="1800" dirty="0"/>
              </a:p>
              <a:p>
                <a:pPr marL="0" indent="0">
                  <a:lnSpc>
                    <a:spcPct val="150000"/>
                  </a:lnSpc>
                  <a:buNone/>
                </a:pPr>
                <a:r>
                  <a:rPr lang="zh-CN" altLang="en-US" sz="1800" dirty="0"/>
                  <a:t> </a:t>
                </a:r>
                <a:r>
                  <a:rPr lang="en-US" altLang="zh-CN" sz="1800" dirty="0"/>
                  <a:t>3)</a:t>
                </a:r>
                <a:r>
                  <a:rPr lang="zh-CN" altLang="en-US" sz="1800" dirty="0"/>
                  <a:t>、根据</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𝑆</m:t>
                        </m:r>
                      </m:e>
                      <m:sub>
                        <m:r>
                          <a:rPr lang="en-US" altLang="zh-CN" sz="1800" i="1">
                            <a:latin typeface="Cambria Math" panose="02040503050406030204" pitchFamily="18" charset="0"/>
                          </a:rPr>
                          <m:t>𝑖</m:t>
                        </m:r>
                      </m:sub>
                    </m:sSub>
                  </m:oMath>
                </a14:m>
                <a:r>
                  <a:rPr lang="zh-CN" altLang="en-US" sz="1800" dirty="0"/>
                  <a:t>对图片</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𝑋</m:t>
                        </m:r>
                      </m:e>
                      <m:sub>
                        <m:r>
                          <a:rPr lang="en-US" altLang="zh-CN" sz="1800" i="1">
                            <a:latin typeface="Cambria Math" panose="02040503050406030204" pitchFamily="18" charset="0"/>
                          </a:rPr>
                          <m:t>𝑖</m:t>
                        </m:r>
                      </m:sub>
                    </m:sSub>
                  </m:oMath>
                </a14:m>
                <a:r>
                  <a:rPr lang="zh-CN" altLang="en-US" sz="1800" dirty="0"/>
                  <a:t>做精度降低的处理，获得新的图片</a:t>
                </a:r>
                <a14:m>
                  <m:oMath xmlns:m="http://schemas.openxmlformats.org/officeDocument/2006/math">
                    <m:sSubSup>
                      <m:sSubSupPr>
                        <m:ctrlPr>
                          <a:rPr lang="en-US" altLang="zh-CN" sz="1800" i="1" smtClean="0">
                            <a:latin typeface="Cambria Math" panose="02040503050406030204" pitchFamily="18" charset="0"/>
                          </a:rPr>
                        </m:ctrlPr>
                      </m:sSubSupPr>
                      <m:e>
                        <m:r>
                          <a:rPr lang="en-US" altLang="zh-CN" sz="1800" b="0" i="1" smtClean="0">
                            <a:latin typeface="Cambria Math" panose="02040503050406030204" pitchFamily="18" charset="0"/>
                          </a:rPr>
                          <m:t>𝑋</m:t>
                        </m:r>
                      </m:e>
                      <m:sub>
                        <m:r>
                          <a:rPr lang="en-US" altLang="zh-CN" sz="1800" b="0" i="1" smtClean="0">
                            <a:latin typeface="Cambria Math" panose="02040503050406030204" pitchFamily="18" charset="0"/>
                          </a:rPr>
                          <m:t>𝑖</m:t>
                        </m:r>
                      </m:sub>
                      <m:sup>
                        <m:r>
                          <a:rPr lang="en-US" altLang="zh-CN" sz="1800" b="0" i="1" smtClean="0">
                            <a:latin typeface="Cambria Math" panose="02040503050406030204" pitchFamily="18" charset="0"/>
                          </a:rPr>
                          <m:t>∗</m:t>
                        </m:r>
                      </m:sup>
                    </m:sSubSup>
                  </m:oMath>
                </a14:m>
                <a:r>
                  <a:rPr lang="zh-CN" altLang="en-US" sz="1800" dirty="0"/>
                  <a:t>。 </a:t>
                </a:r>
                <a:endParaRPr lang="en-US" altLang="zh-CN" sz="1800" dirty="0"/>
              </a:p>
              <a:p>
                <a:pPr marL="0" indent="0">
                  <a:lnSpc>
                    <a:spcPct val="150000"/>
                  </a:lnSpc>
                  <a:buNone/>
                </a:pPr>
                <a:r>
                  <a:rPr lang="en-US" altLang="zh-CN" sz="1800" dirty="0"/>
                  <a:t>4)</a:t>
                </a:r>
                <a:r>
                  <a:rPr lang="zh-CN" altLang="en-US" sz="1800" dirty="0"/>
                  <a:t>、再用之前获得的</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𝑆</m:t>
                        </m:r>
                      </m:e>
                      <m:sub>
                        <m:r>
                          <a:rPr lang="en-US" altLang="zh-CN" sz="1800" i="1">
                            <a:latin typeface="Cambria Math" panose="02040503050406030204" pitchFamily="18" charset="0"/>
                          </a:rPr>
                          <m:t>𝑖</m:t>
                        </m:r>
                      </m:sub>
                    </m:sSub>
                  </m:oMath>
                </a14:m>
                <a:r>
                  <a:rPr lang="zh-CN" altLang="en-US" sz="1800" dirty="0"/>
                  <a:t>对</a:t>
                </a:r>
                <a14:m>
                  <m:oMath xmlns:m="http://schemas.openxmlformats.org/officeDocument/2006/math">
                    <m:sSubSup>
                      <m:sSubSupPr>
                        <m:ctrlPr>
                          <a:rPr lang="en-US" altLang="zh-CN" sz="1800" i="1">
                            <a:latin typeface="Cambria Math" panose="02040503050406030204" pitchFamily="18" charset="0"/>
                          </a:rPr>
                        </m:ctrlPr>
                      </m:sSubSupPr>
                      <m:e>
                        <m:r>
                          <a:rPr lang="en-US" altLang="zh-CN" sz="1800" i="1">
                            <a:latin typeface="Cambria Math" panose="02040503050406030204" pitchFamily="18" charset="0"/>
                          </a:rPr>
                          <m:t>𝑋</m:t>
                        </m:r>
                      </m:e>
                      <m:sub>
                        <m:r>
                          <a:rPr lang="en-US" altLang="zh-CN" sz="1800" i="1">
                            <a:latin typeface="Cambria Math" panose="02040503050406030204" pitchFamily="18" charset="0"/>
                          </a:rPr>
                          <m:t>𝑖</m:t>
                        </m:r>
                      </m:sub>
                      <m:sup>
                        <m:r>
                          <a:rPr lang="en-US" altLang="zh-CN" sz="1800" i="1">
                            <a:latin typeface="Cambria Math" panose="02040503050406030204" pitchFamily="18" charset="0"/>
                          </a:rPr>
                          <m:t>∗</m:t>
                        </m:r>
                      </m:sup>
                    </m:sSubSup>
                  </m:oMath>
                </a14:m>
                <a:r>
                  <a:rPr lang="zh-CN" altLang="en-US" sz="1800" dirty="0"/>
                  <a:t>做内积或者区域选择，获得</a:t>
                </a:r>
                <a14:m>
                  <m:oMath xmlns:m="http://schemas.openxmlformats.org/officeDocument/2006/math">
                    <m:sSubSup>
                      <m:sSubSupPr>
                        <m:ctrlPr>
                          <a:rPr lang="en-US" altLang="zh-CN" sz="1800" i="1">
                            <a:latin typeface="Cambria Math" panose="02040503050406030204" pitchFamily="18" charset="0"/>
                          </a:rPr>
                        </m:ctrlPr>
                      </m:sSubSupPr>
                      <m:e>
                        <m:r>
                          <a:rPr lang="en-US" altLang="zh-CN" sz="1800" i="1">
                            <a:latin typeface="Cambria Math" panose="02040503050406030204" pitchFamily="18" charset="0"/>
                          </a:rPr>
                          <m:t>𝑋</m:t>
                        </m:r>
                      </m:e>
                      <m:sub>
                        <m:r>
                          <a:rPr lang="en-US" altLang="zh-CN" sz="1800" i="1">
                            <a:latin typeface="Cambria Math" panose="02040503050406030204" pitchFamily="18" charset="0"/>
                          </a:rPr>
                          <m:t>𝑖</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𝑠𝑒𝑙𝑒𝑐𝑡𝑒𝑑</m:t>
                        </m:r>
                      </m:sub>
                      <m:sup>
                        <m:r>
                          <a:rPr lang="en-US" altLang="zh-CN" sz="1800" i="1">
                            <a:latin typeface="Cambria Math" panose="02040503050406030204" pitchFamily="18" charset="0"/>
                          </a:rPr>
                          <m:t>∗</m:t>
                        </m:r>
                      </m:sup>
                    </m:sSubSup>
                  </m:oMath>
                </a14:m>
                <a:r>
                  <a:rPr lang="zh-CN" altLang="en-US" sz="1800" dirty="0"/>
                  <a:t>，将</a:t>
                </a:r>
                <a14:m>
                  <m:oMath xmlns:m="http://schemas.openxmlformats.org/officeDocument/2006/math">
                    <m:sSubSup>
                      <m:sSubSupPr>
                        <m:ctrlPr>
                          <a:rPr lang="en-US" altLang="zh-CN" sz="1800" i="1">
                            <a:latin typeface="Cambria Math" panose="02040503050406030204" pitchFamily="18" charset="0"/>
                          </a:rPr>
                        </m:ctrlPr>
                      </m:sSubSupPr>
                      <m:e>
                        <m:r>
                          <a:rPr lang="en-US" altLang="zh-CN" sz="1800" i="1">
                            <a:latin typeface="Cambria Math" panose="02040503050406030204" pitchFamily="18" charset="0"/>
                          </a:rPr>
                          <m:t>𝑋</m:t>
                        </m:r>
                      </m:e>
                      <m:sub>
                        <m:r>
                          <a:rPr lang="en-US" altLang="zh-CN" sz="1800" i="1">
                            <a:latin typeface="Cambria Math" panose="02040503050406030204" pitchFamily="18" charset="0"/>
                          </a:rPr>
                          <m:t>𝑖</m:t>
                        </m:r>
                        <m:r>
                          <a:rPr lang="en-US" altLang="zh-CN" sz="1800" i="1">
                            <a:latin typeface="Cambria Math" panose="02040503050406030204" pitchFamily="18" charset="0"/>
                          </a:rPr>
                          <m:t>,</m:t>
                        </m:r>
                        <m:r>
                          <a:rPr lang="en-US" altLang="zh-CN" sz="1800" i="1">
                            <a:latin typeface="Cambria Math" panose="02040503050406030204" pitchFamily="18" charset="0"/>
                          </a:rPr>
                          <m:t>𝑠𝑒𝑙𝑒𝑐𝑡𝑒𝑑</m:t>
                        </m:r>
                      </m:sub>
                      <m:sup>
                        <m:r>
                          <a:rPr lang="en-US" altLang="zh-CN" sz="1800" i="1">
                            <a:latin typeface="Cambria Math" panose="02040503050406030204" pitchFamily="18" charset="0"/>
                          </a:rPr>
                          <m:t>∗</m:t>
                        </m:r>
                      </m:sup>
                    </m:sSubSup>
                  </m:oMath>
                </a14:m>
                <a:r>
                  <a:rPr lang="zh-CN" altLang="en-US" sz="1800" dirty="0"/>
                  <a:t> 送入到橙色的判别器中，获得预测的标签</a:t>
                </a:r>
                <a14:m>
                  <m:oMath xmlns:m="http://schemas.openxmlformats.org/officeDocument/2006/math">
                    <m:sSubSup>
                      <m:sSubSupPr>
                        <m:ctrlPr>
                          <a:rPr lang="en-US" altLang="zh-CN" sz="1800" i="1">
                            <a:latin typeface="Cambria Math" panose="02040503050406030204" pitchFamily="18" charset="0"/>
                          </a:rPr>
                        </m:ctrlPr>
                      </m:sSubSupPr>
                      <m:e>
                        <m:r>
                          <a:rPr lang="en-US" altLang="zh-CN" sz="1800" b="0" i="1" smtClean="0">
                            <a:latin typeface="Cambria Math" panose="02040503050406030204" pitchFamily="18" charset="0"/>
                          </a:rPr>
                          <m:t>𝑌</m:t>
                        </m:r>
                      </m:e>
                      <m:sub>
                        <m:r>
                          <a:rPr lang="en-US" altLang="zh-CN" sz="1800" i="1">
                            <a:latin typeface="Cambria Math" panose="02040503050406030204" pitchFamily="18" charset="0"/>
                          </a:rPr>
                          <m:t>𝑖</m:t>
                        </m:r>
                        <m:r>
                          <a:rPr lang="en-US" altLang="zh-CN" sz="1800" i="1">
                            <a:latin typeface="Cambria Math" panose="02040503050406030204" pitchFamily="18" charset="0"/>
                          </a:rPr>
                          <m:t>,</m:t>
                        </m:r>
                        <m:r>
                          <a:rPr lang="en-US" altLang="zh-CN" sz="1800" i="1">
                            <a:latin typeface="Cambria Math" panose="02040503050406030204" pitchFamily="18" charset="0"/>
                          </a:rPr>
                          <m:t>𝑠𝑒𝑙𝑒𝑐𝑡𝑒𝑑</m:t>
                        </m:r>
                      </m:sub>
                      <m:sup>
                        <m:r>
                          <a:rPr lang="en-US" altLang="zh-CN" sz="1800" i="1">
                            <a:latin typeface="Cambria Math" panose="02040503050406030204" pitchFamily="18" charset="0"/>
                          </a:rPr>
                          <m:t>∗</m:t>
                        </m:r>
                      </m:sup>
                    </m:sSubSup>
                    <m:r>
                      <a:rPr lang="en-US" altLang="zh-CN" sz="1800" i="1">
                        <a:latin typeface="Cambria Math" panose="02040503050406030204" pitchFamily="18" charset="0"/>
                      </a:rPr>
                      <m:t> </m:t>
                    </m:r>
                  </m:oMath>
                </a14:m>
                <a:r>
                  <a:rPr lang="zh-CN" altLang="en-US" sz="1800" dirty="0"/>
                  <a:t>。</a:t>
                </a:r>
                <a:endParaRPr lang="en-US" altLang="zh-CN" sz="1800" dirty="0"/>
              </a:p>
            </p:txBody>
          </p:sp>
        </mc:Choice>
        <mc:Fallback xmlns="">
          <p:sp>
            <p:nvSpPr>
              <p:cNvPr id="3075" name="文本占位符 3074"/>
              <p:cNvSpPr>
                <a:spLocks noGrp="1" noRot="1" noChangeAspect="1" noMove="1" noResize="1" noEditPoints="1" noAdjustHandles="1" noChangeArrowheads="1" noChangeShapeType="1" noTextEdit="1"/>
              </p:cNvSpPr>
              <p:nvPr>
                <p:ph type="body" idx="1"/>
              </p:nvPr>
            </p:nvSpPr>
            <p:spPr>
              <a:xfrm>
                <a:off x="323528" y="1086100"/>
                <a:ext cx="8363272" cy="5040064"/>
              </a:xfrm>
              <a:blipFill>
                <a:blip r:embed="rId3"/>
                <a:stretch>
                  <a:fillRect l="-1093" t="-1330" r="-3353"/>
                </a:stretch>
              </a:blipFill>
            </p:spPr>
            <p:txBody>
              <a:bodyPr/>
              <a:lstStyle/>
              <a:p>
                <a:r>
                  <a:rPr lang="zh-CN" altLang="en-US">
                    <a:noFill/>
                  </a:rPr>
                  <a:t> </a:t>
                </a:r>
              </a:p>
            </p:txBody>
          </p:sp>
        </mc:Fallback>
      </mc:AlternateContent>
      <p:pic>
        <p:nvPicPr>
          <p:cNvPr id="8" name="图片 7">
            <a:extLst>
              <a:ext uri="{FF2B5EF4-FFF2-40B4-BE49-F238E27FC236}">
                <a16:creationId xmlns:a16="http://schemas.microsoft.com/office/drawing/2014/main" id="{7F643DBC-3373-4203-BBFA-107533F6B9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3460" y="4295846"/>
            <a:ext cx="6264844" cy="2301803"/>
          </a:xfrm>
          <a:prstGeom prst="rect">
            <a:avLst/>
          </a:prstGeom>
        </p:spPr>
      </p:pic>
      <p:sp>
        <p:nvSpPr>
          <p:cNvPr id="2" name="灯片编号占位符 1">
            <a:extLst>
              <a:ext uri="{FF2B5EF4-FFF2-40B4-BE49-F238E27FC236}">
                <a16:creationId xmlns:a16="http://schemas.microsoft.com/office/drawing/2014/main" id="{515E5E09-8CAE-4B65-9405-8CDEA708A718}"/>
              </a:ext>
            </a:extLst>
          </p:cNvPr>
          <p:cNvSpPr>
            <a:spLocks noGrp="1"/>
          </p:cNvSpPr>
          <p:nvPr>
            <p:ph type="sldNum" sz="quarter" idx="12"/>
          </p:nvPr>
        </p:nvSpPr>
        <p:spPr/>
        <p:txBody>
          <a:bodyPr/>
          <a:lstStyle/>
          <a:p>
            <a:pPr lvl="0"/>
            <a:fld id="{9A0DB2DC-4C9A-4742-B13C-FB6460FD3503}" type="slidenum">
              <a:rPr lang="zh-CN" altLang="en-US" smtClean="0">
                <a:latin typeface="Arial" panose="020B0604020202020204" pitchFamily="34" charset="0"/>
              </a:rPr>
              <a:t>33</a:t>
            </a:fld>
            <a:endParaRPr lang="zh-CN" altLang="en-US" dirty="0">
              <a:latin typeface="Arial" panose="020B0604020202020204" pitchFamily="34" charset="0"/>
            </a:endParaRPr>
          </a:p>
        </p:txBody>
      </p:sp>
    </p:spTree>
    <p:extLst>
      <p:ext uri="{BB962C8B-B14F-4D97-AF65-F5344CB8AC3E}">
        <p14:creationId xmlns:p14="http://schemas.microsoft.com/office/powerpoint/2010/main" val="14462349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7" name="图片 3076" descr="a4"/>
          <p:cNvPicPr>
            <a:picLocks noChangeAspect="1"/>
          </p:cNvPicPr>
          <p:nvPr/>
        </p:nvPicPr>
        <p:blipFill>
          <a:blip r:embed="rId2"/>
          <a:stretch>
            <a:fillRect/>
          </a:stretch>
        </p:blipFill>
        <p:spPr>
          <a:xfrm>
            <a:off x="0" y="0"/>
            <a:ext cx="9144000" cy="6858000"/>
          </a:xfrm>
          <a:prstGeom prst="rect">
            <a:avLst/>
          </a:prstGeom>
          <a:noFill/>
          <a:ln w="9525">
            <a:noFill/>
          </a:ln>
        </p:spPr>
      </p:pic>
      <p:sp>
        <p:nvSpPr>
          <p:cNvPr id="3074" name="标题 3073"/>
          <p:cNvSpPr>
            <a:spLocks noGrp="1"/>
          </p:cNvSpPr>
          <p:nvPr>
            <p:ph type="title"/>
          </p:nvPr>
        </p:nvSpPr>
        <p:spPr>
          <a:xfrm>
            <a:off x="7596188" y="260350"/>
            <a:ext cx="1090612" cy="287338"/>
          </a:xfrm>
        </p:spPr>
        <p:txBody>
          <a:bodyPr anchor="ctr" anchorCtr="0"/>
          <a:lstStyle/>
          <a:p>
            <a:r>
              <a:rPr lang="zh-CN" altLang="en-US" sz="1400" dirty="0">
                <a:solidFill>
                  <a:schemeClr val="bg1"/>
                </a:solidFill>
              </a:rPr>
              <a:t>论文汇报</a:t>
            </a:r>
          </a:p>
        </p:txBody>
      </p:sp>
      <mc:AlternateContent xmlns:mc="http://schemas.openxmlformats.org/markup-compatibility/2006" xmlns:a14="http://schemas.microsoft.com/office/drawing/2010/main">
        <mc:Choice Requires="a14">
          <p:sp>
            <p:nvSpPr>
              <p:cNvPr id="3075" name="文本占位符 3074"/>
              <p:cNvSpPr>
                <a:spLocks noGrp="1"/>
              </p:cNvSpPr>
              <p:nvPr>
                <p:ph type="body" idx="1"/>
              </p:nvPr>
            </p:nvSpPr>
            <p:spPr/>
            <p:txBody>
              <a:bodyPr/>
              <a:lstStyle/>
              <a:p>
                <a:pPr marL="0" indent="0">
                  <a:lnSpc>
                    <a:spcPct val="150000"/>
                  </a:lnSpc>
                  <a:buNone/>
                </a:pPr>
                <a:r>
                  <a:rPr lang="zh-CN" altLang="en-US" sz="1800" dirty="0"/>
                  <a:t>      需要对比的使在当前传感器的放置精度下</a:t>
                </a:r>
                <a14:m>
                  <m:oMath xmlns:m="http://schemas.openxmlformats.org/officeDocument/2006/math">
                    <m:nary>
                      <m:naryPr>
                        <m:chr m:val="∑"/>
                        <m:ctrlPr>
                          <a:rPr lang="zh-CN" altLang="en-US" sz="1800" i="1" smtClean="0">
                            <a:latin typeface="Cambria Math" panose="02040503050406030204" pitchFamily="18" charset="0"/>
                          </a:rPr>
                        </m:ctrlPr>
                      </m:naryPr>
                      <m:sub>
                        <m:r>
                          <m:rPr>
                            <m:brk m:alnAt="23"/>
                          </m:rP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=0</m:t>
                        </m:r>
                      </m:sub>
                      <m:sup>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𝑁</m:t>
                        </m:r>
                        <m:r>
                          <a:rPr lang="en-US" altLang="zh-CN" sz="1800" b="0" i="1" smtClean="0">
                            <a:latin typeface="Cambria Math" panose="02040503050406030204" pitchFamily="18" charset="0"/>
                          </a:rPr>
                          <m:t>|</m:t>
                        </m:r>
                      </m:sup>
                      <m:e>
                        <m:r>
                          <a:rPr lang="en-US" altLang="zh-CN" sz="1800" b="0" i="1" smtClean="0">
                            <a:latin typeface="Cambria Math" panose="02040503050406030204" pitchFamily="18" charset="0"/>
                          </a:rPr>
                          <m:t>||</m:t>
                        </m:r>
                        <m:sSubSup>
                          <m:sSubSupPr>
                            <m:ctrlPr>
                              <a:rPr lang="en-US" altLang="zh-CN" sz="1800" i="1">
                                <a:latin typeface="Cambria Math" panose="02040503050406030204" pitchFamily="18" charset="0"/>
                              </a:rPr>
                            </m:ctrlPr>
                          </m:sSubSupPr>
                          <m:e>
                            <m:r>
                              <a:rPr lang="en-US" altLang="zh-CN" sz="1800" i="1">
                                <a:latin typeface="Cambria Math" panose="02040503050406030204" pitchFamily="18" charset="0"/>
                              </a:rPr>
                              <m:t>𝑌</m:t>
                            </m:r>
                          </m:e>
                          <m:sub>
                            <m:r>
                              <a:rPr lang="en-US" altLang="zh-CN" sz="1800" i="1">
                                <a:latin typeface="Cambria Math" panose="02040503050406030204" pitchFamily="18" charset="0"/>
                              </a:rPr>
                              <m:t>𝑖</m:t>
                            </m:r>
                            <m:r>
                              <a:rPr lang="en-US" altLang="zh-CN" sz="1800" i="1">
                                <a:latin typeface="Cambria Math" panose="02040503050406030204" pitchFamily="18" charset="0"/>
                              </a:rPr>
                              <m:t>,</m:t>
                            </m:r>
                            <m:r>
                              <a:rPr lang="en-US" altLang="zh-CN" sz="1800" i="1">
                                <a:latin typeface="Cambria Math" panose="02040503050406030204" pitchFamily="18" charset="0"/>
                              </a:rPr>
                              <m:t>𝑠𝑒𝑙𝑒𝑐𝑡𝑒𝑑</m:t>
                            </m:r>
                          </m:sub>
                          <m:sup>
                            <m:r>
                              <a:rPr lang="en-US" altLang="zh-CN" sz="1800" i="1">
                                <a:latin typeface="Cambria Math" panose="02040503050406030204" pitchFamily="18" charset="0"/>
                              </a:rPr>
                              <m:t>∗</m:t>
                            </m:r>
                          </m:sup>
                        </m:sSubSup>
                        <m:r>
                          <a:rPr lang="en-US" altLang="zh-CN" sz="1800" b="0" i="1" smtClean="0">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𝑌</m:t>
                            </m:r>
                          </m:e>
                          <m:sub>
                            <m:r>
                              <a:rPr lang="en-US" altLang="zh-CN" sz="1800" i="1">
                                <a:latin typeface="Cambria Math" panose="02040503050406030204" pitchFamily="18" charset="0"/>
                              </a:rPr>
                              <m:t>𝑖</m:t>
                            </m:r>
                          </m:sub>
                        </m:sSub>
                        <m:r>
                          <a:rPr lang="en-US" altLang="zh-CN" sz="1800" b="0" i="1" smtClean="0">
                            <a:latin typeface="Cambria Math" panose="02040503050406030204" pitchFamily="18" charset="0"/>
                          </a:rPr>
                          <m:t>||</m:t>
                        </m:r>
                      </m:e>
                    </m:nary>
                  </m:oMath>
                </a14:m>
                <a:r>
                  <a:rPr lang="zh-CN" altLang="en-US" sz="1800" dirty="0"/>
                  <a:t>和直接使用原图</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𝑋</m:t>
                        </m:r>
                      </m:e>
                      <m:sub>
                        <m:r>
                          <a:rPr lang="en-US" altLang="zh-CN" sz="1800" i="1">
                            <a:latin typeface="Cambria Math" panose="02040503050406030204" pitchFamily="18" charset="0"/>
                          </a:rPr>
                          <m:t>𝑖</m:t>
                        </m:r>
                      </m:sub>
                    </m:sSub>
                  </m:oMath>
                </a14:m>
                <a:r>
                  <a:rPr lang="zh-CN" altLang="en-US" sz="1800" dirty="0"/>
                  <a:t>获得的 预测标签</a:t>
                </a:r>
                <a14:m>
                  <m:oMath xmlns:m="http://schemas.openxmlformats.org/officeDocument/2006/math">
                    <m:sSubSup>
                      <m:sSubSupPr>
                        <m:ctrlPr>
                          <a:rPr lang="en-US" altLang="zh-CN" sz="1800" i="1" smtClean="0">
                            <a:latin typeface="Cambria Math" panose="02040503050406030204" pitchFamily="18" charset="0"/>
                          </a:rPr>
                        </m:ctrlPr>
                      </m:sSubSupPr>
                      <m:e>
                        <m:r>
                          <a:rPr lang="en-US" altLang="zh-CN" sz="1800" b="0" i="1" smtClean="0">
                            <a:latin typeface="Cambria Math" panose="02040503050406030204" pitchFamily="18" charset="0"/>
                          </a:rPr>
                          <m:t>𝑌</m:t>
                        </m:r>
                      </m:e>
                      <m:sub>
                        <m:r>
                          <a:rPr lang="en-US" altLang="zh-CN" sz="1800" b="0" i="1" smtClean="0">
                            <a:latin typeface="Cambria Math" panose="02040503050406030204" pitchFamily="18" charset="0"/>
                          </a:rPr>
                          <m:t>𝑖</m:t>
                        </m:r>
                      </m:sub>
                      <m:sup>
                        <m:r>
                          <a:rPr lang="en-US" altLang="zh-CN" sz="1800" b="0" i="1" smtClean="0">
                            <a:latin typeface="Cambria Math" panose="02040503050406030204" pitchFamily="18" charset="0"/>
                          </a:rPr>
                          <m:t>∗</m:t>
                        </m:r>
                      </m:sup>
                    </m:sSubSup>
                  </m:oMath>
                </a14:m>
                <a:r>
                  <a:rPr lang="zh-CN" altLang="en-US" sz="1800" dirty="0"/>
                  <a:t>的</a:t>
                </a:r>
                <a14:m>
                  <m:oMath xmlns:m="http://schemas.openxmlformats.org/officeDocument/2006/math">
                    <m:nary>
                      <m:naryPr>
                        <m:chr m:val="∑"/>
                        <m:ctrlPr>
                          <a:rPr lang="zh-CN" altLang="en-US" sz="1800" i="1">
                            <a:latin typeface="Cambria Math" panose="02040503050406030204" pitchFamily="18" charset="0"/>
                          </a:rPr>
                        </m:ctrlPr>
                      </m:naryPr>
                      <m:sub>
                        <m:r>
                          <m:rPr>
                            <m:brk m:alnAt="23"/>
                          </m:rPr>
                          <a:rPr lang="en-US" altLang="zh-CN" sz="1800" i="1">
                            <a:latin typeface="Cambria Math" panose="02040503050406030204" pitchFamily="18" charset="0"/>
                          </a:rPr>
                          <m:t>𝑖</m:t>
                        </m:r>
                        <m:r>
                          <a:rPr lang="en-US" altLang="zh-CN" sz="1800" i="1">
                            <a:latin typeface="Cambria Math" panose="02040503050406030204" pitchFamily="18" charset="0"/>
                          </a:rPr>
                          <m:t>=0</m:t>
                        </m:r>
                      </m:sub>
                      <m:sup>
                        <m:r>
                          <a:rPr lang="en-US" altLang="zh-CN" sz="1800" i="1">
                            <a:latin typeface="Cambria Math" panose="02040503050406030204" pitchFamily="18" charset="0"/>
                          </a:rPr>
                          <m:t>|</m:t>
                        </m:r>
                        <m:r>
                          <a:rPr lang="en-US" altLang="zh-CN" sz="1800" i="1">
                            <a:latin typeface="Cambria Math" panose="02040503050406030204" pitchFamily="18" charset="0"/>
                          </a:rPr>
                          <m:t>𝑁</m:t>
                        </m:r>
                        <m:r>
                          <a:rPr lang="en-US" altLang="zh-CN" sz="1800" i="1">
                            <a:latin typeface="Cambria Math" panose="02040503050406030204" pitchFamily="18" charset="0"/>
                          </a:rPr>
                          <m:t>|</m:t>
                        </m:r>
                      </m:sup>
                      <m:e>
                        <m:r>
                          <a:rPr lang="en-US" altLang="zh-CN" sz="1800" i="1">
                            <a:latin typeface="Cambria Math" panose="02040503050406030204" pitchFamily="18" charset="0"/>
                          </a:rPr>
                          <m:t>||</m:t>
                        </m:r>
                        <m:sSubSup>
                          <m:sSubSupPr>
                            <m:ctrlPr>
                              <a:rPr lang="en-US" altLang="zh-CN" sz="1800" i="1">
                                <a:latin typeface="Cambria Math" panose="02040503050406030204" pitchFamily="18" charset="0"/>
                              </a:rPr>
                            </m:ctrlPr>
                          </m:sSubSupPr>
                          <m:e>
                            <m:r>
                              <a:rPr lang="en-US" altLang="zh-CN" sz="1800" i="1">
                                <a:latin typeface="Cambria Math" panose="02040503050406030204" pitchFamily="18" charset="0"/>
                              </a:rPr>
                              <m:t>𝑌</m:t>
                            </m:r>
                          </m:e>
                          <m:sub>
                            <m:r>
                              <a:rPr lang="en-US" altLang="zh-CN" sz="1800" i="1">
                                <a:latin typeface="Cambria Math" panose="02040503050406030204" pitchFamily="18" charset="0"/>
                              </a:rPr>
                              <m:t>𝑖</m:t>
                            </m:r>
                          </m:sub>
                          <m:sup>
                            <m:r>
                              <a:rPr lang="en-US" altLang="zh-CN" sz="1800" i="1">
                                <a:latin typeface="Cambria Math" panose="02040503050406030204" pitchFamily="18" charset="0"/>
                              </a:rPr>
                              <m:t>∗</m:t>
                            </m:r>
                          </m:sup>
                        </m:sSubSup>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𝑌</m:t>
                            </m:r>
                          </m:e>
                          <m:sub>
                            <m:r>
                              <a:rPr lang="en-US" altLang="zh-CN" sz="1800" i="1">
                                <a:latin typeface="Cambria Math" panose="02040503050406030204" pitchFamily="18" charset="0"/>
                              </a:rPr>
                              <m:t>𝑖</m:t>
                            </m:r>
                          </m:sub>
                        </m:sSub>
                        <m:r>
                          <a:rPr lang="en-US" altLang="zh-CN" sz="1800" i="1">
                            <a:latin typeface="Cambria Math" panose="02040503050406030204" pitchFamily="18" charset="0"/>
                          </a:rPr>
                          <m:t>||</m:t>
                        </m:r>
                      </m:e>
                    </m:nary>
                  </m:oMath>
                </a14:m>
                <a:r>
                  <a:rPr lang="zh-CN" altLang="en-US" sz="1800" dirty="0"/>
                  <a:t>之间的差值。这里的</a:t>
                </a:r>
                <a14:m>
                  <m:oMath xmlns:m="http://schemas.openxmlformats.org/officeDocument/2006/math">
                    <m:sSubSup>
                      <m:sSubSupPr>
                        <m:ctrlPr>
                          <a:rPr lang="en-US" altLang="zh-CN" sz="1800" i="1">
                            <a:latin typeface="Cambria Math" panose="02040503050406030204" pitchFamily="18" charset="0"/>
                          </a:rPr>
                        </m:ctrlPr>
                      </m:sSubSupPr>
                      <m:e>
                        <m:r>
                          <a:rPr lang="en-US" altLang="zh-CN" sz="1800" i="1">
                            <a:latin typeface="Cambria Math" panose="02040503050406030204" pitchFamily="18" charset="0"/>
                          </a:rPr>
                          <m:t>𝑌</m:t>
                        </m:r>
                      </m:e>
                      <m:sub>
                        <m:r>
                          <a:rPr lang="en-US" altLang="zh-CN" sz="1800" i="1">
                            <a:latin typeface="Cambria Math" panose="02040503050406030204" pitchFamily="18" charset="0"/>
                          </a:rPr>
                          <m:t>𝑖</m:t>
                        </m:r>
                      </m:sub>
                      <m:sup>
                        <m:r>
                          <a:rPr lang="en-US" altLang="zh-CN" sz="1800" i="1">
                            <a:latin typeface="Cambria Math" panose="02040503050406030204" pitchFamily="18" charset="0"/>
                          </a:rPr>
                          <m:t>∗</m:t>
                        </m:r>
                      </m:sup>
                    </m:sSubSup>
                  </m:oMath>
                </a14:m>
                <a:r>
                  <a:rPr lang="zh-CN" altLang="en-US" sz="1800" dirty="0"/>
                  <a:t>要对比两种算法，一个是把原图送到动 态神经网络的算法得到的预测标签，一个是把原图直接送入到普通的 </a:t>
                </a:r>
                <a:r>
                  <a:rPr lang="en-US" altLang="zh-CN" sz="1800" dirty="0"/>
                  <a:t>CNN </a:t>
                </a:r>
                <a:r>
                  <a:rPr lang="zh-CN" altLang="en-US" sz="1800" dirty="0"/>
                  <a:t>比如 </a:t>
                </a:r>
                <a:r>
                  <a:rPr lang="en-US" altLang="zh-CN" sz="1800" dirty="0"/>
                  <a:t>VGG16</a:t>
                </a:r>
                <a:r>
                  <a:rPr lang="zh-CN" altLang="en-US" sz="1800" dirty="0"/>
                  <a:t>， </a:t>
                </a:r>
                <a:r>
                  <a:rPr lang="en-US" altLang="zh-CN" sz="1800" dirty="0"/>
                  <a:t>ResNet50 </a:t>
                </a:r>
                <a:r>
                  <a:rPr lang="zh-CN" altLang="en-US" sz="1800" dirty="0"/>
                  <a:t>网络得到的预测标签。</a:t>
                </a:r>
                <a:endParaRPr lang="en-US" altLang="zh-CN" sz="1800" dirty="0"/>
              </a:p>
            </p:txBody>
          </p:sp>
        </mc:Choice>
        <mc:Fallback xmlns="">
          <p:sp>
            <p:nvSpPr>
              <p:cNvPr id="3075" name="文本占位符 3074"/>
              <p:cNvSpPr>
                <a:spLocks noGrp="1" noRot="1" noChangeAspect="1" noMove="1" noResize="1" noEditPoints="1" noAdjustHandles="1" noChangeArrowheads="1" noChangeShapeType="1" noTextEdit="1"/>
              </p:cNvSpPr>
              <p:nvPr>
                <p:ph type="body" idx="1"/>
              </p:nvPr>
            </p:nvSpPr>
            <p:spPr>
              <a:blipFill>
                <a:blip r:embed="rId3"/>
                <a:stretch>
                  <a:fillRect l="-593" t="-5930" r="-3333"/>
                </a:stretch>
              </a:blipFill>
            </p:spPr>
            <p:txBody>
              <a:bodyPr/>
              <a:lstStyle/>
              <a:p>
                <a:r>
                  <a:rPr lang="zh-CN" altLang="en-US">
                    <a:noFill/>
                  </a:rPr>
                  <a:t> </a:t>
                </a:r>
              </a:p>
            </p:txBody>
          </p:sp>
        </mc:Fallback>
      </mc:AlternateContent>
      <p:sp>
        <p:nvSpPr>
          <p:cNvPr id="3" name="矩形 2">
            <a:extLst>
              <a:ext uri="{FF2B5EF4-FFF2-40B4-BE49-F238E27FC236}">
                <a16:creationId xmlns:a16="http://schemas.microsoft.com/office/drawing/2014/main" id="{0B877F3E-6DED-4D06-B7C1-E81883550919}"/>
              </a:ext>
            </a:extLst>
          </p:cNvPr>
          <p:cNvSpPr/>
          <p:nvPr/>
        </p:nvSpPr>
        <p:spPr>
          <a:xfrm>
            <a:off x="457200" y="1086099"/>
            <a:ext cx="5400600" cy="5474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accent2"/>
                </a:solidFill>
                <a:latin typeface="+mn-ea"/>
              </a:rPr>
              <a:t>对比方法：</a:t>
            </a:r>
            <a:endParaRPr lang="en-US" altLang="zh-CN" sz="2400" dirty="0">
              <a:solidFill>
                <a:schemeClr val="accent2"/>
              </a:solidFill>
              <a:latin typeface="+mn-ea"/>
            </a:endParaRPr>
          </a:p>
        </p:txBody>
      </p:sp>
      <p:pic>
        <p:nvPicPr>
          <p:cNvPr id="8" name="图片 7">
            <a:extLst>
              <a:ext uri="{FF2B5EF4-FFF2-40B4-BE49-F238E27FC236}">
                <a16:creationId xmlns:a16="http://schemas.microsoft.com/office/drawing/2014/main" id="{7F643DBC-3373-4203-BBFA-107533F6B9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2589" y="3642893"/>
            <a:ext cx="6556961" cy="2409131"/>
          </a:xfrm>
          <a:prstGeom prst="rect">
            <a:avLst/>
          </a:prstGeom>
        </p:spPr>
      </p:pic>
      <p:sp>
        <p:nvSpPr>
          <p:cNvPr id="2" name="灯片编号占位符 1">
            <a:extLst>
              <a:ext uri="{FF2B5EF4-FFF2-40B4-BE49-F238E27FC236}">
                <a16:creationId xmlns:a16="http://schemas.microsoft.com/office/drawing/2014/main" id="{9C3BA593-5E7C-4A8A-9964-CD26310AC66E}"/>
              </a:ext>
            </a:extLst>
          </p:cNvPr>
          <p:cNvSpPr>
            <a:spLocks noGrp="1"/>
          </p:cNvSpPr>
          <p:nvPr>
            <p:ph type="sldNum" sz="quarter" idx="12"/>
          </p:nvPr>
        </p:nvSpPr>
        <p:spPr/>
        <p:txBody>
          <a:bodyPr/>
          <a:lstStyle/>
          <a:p>
            <a:pPr lvl="0"/>
            <a:fld id="{9A0DB2DC-4C9A-4742-B13C-FB6460FD3503}" type="slidenum">
              <a:rPr lang="zh-CN" altLang="en-US" smtClean="0">
                <a:latin typeface="Arial" panose="020B0604020202020204" pitchFamily="34" charset="0"/>
              </a:rPr>
              <a:t>34</a:t>
            </a:fld>
            <a:endParaRPr lang="zh-CN" altLang="en-US" dirty="0">
              <a:latin typeface="Arial" panose="020B0604020202020204" pitchFamily="34" charset="0"/>
            </a:endParaRPr>
          </a:p>
        </p:txBody>
      </p:sp>
    </p:spTree>
    <p:extLst>
      <p:ext uri="{BB962C8B-B14F-4D97-AF65-F5344CB8AC3E}">
        <p14:creationId xmlns:p14="http://schemas.microsoft.com/office/powerpoint/2010/main" val="10744949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7" name="图片 3076" descr="a4"/>
          <p:cNvPicPr>
            <a:picLocks noChangeAspect="1"/>
          </p:cNvPicPr>
          <p:nvPr/>
        </p:nvPicPr>
        <p:blipFill>
          <a:blip r:embed="rId2"/>
          <a:stretch>
            <a:fillRect/>
          </a:stretch>
        </p:blipFill>
        <p:spPr>
          <a:xfrm>
            <a:off x="0" y="19472"/>
            <a:ext cx="9144000" cy="6858000"/>
          </a:xfrm>
          <a:prstGeom prst="rect">
            <a:avLst/>
          </a:prstGeom>
          <a:noFill/>
          <a:ln w="9525">
            <a:noFill/>
          </a:ln>
        </p:spPr>
      </p:pic>
      <p:sp>
        <p:nvSpPr>
          <p:cNvPr id="3074" name="标题 3073"/>
          <p:cNvSpPr>
            <a:spLocks noGrp="1"/>
          </p:cNvSpPr>
          <p:nvPr>
            <p:ph type="title"/>
          </p:nvPr>
        </p:nvSpPr>
        <p:spPr>
          <a:xfrm>
            <a:off x="7596188" y="260350"/>
            <a:ext cx="1090612" cy="287338"/>
          </a:xfrm>
        </p:spPr>
        <p:txBody>
          <a:bodyPr anchor="ctr" anchorCtr="0"/>
          <a:lstStyle/>
          <a:p>
            <a:r>
              <a:rPr lang="zh-CN" altLang="en-US" sz="1400" dirty="0">
                <a:solidFill>
                  <a:schemeClr val="bg1"/>
                </a:solidFill>
              </a:rPr>
              <a:t>论文汇报</a:t>
            </a:r>
          </a:p>
        </p:txBody>
      </p:sp>
      <p:sp>
        <p:nvSpPr>
          <p:cNvPr id="3075" name="文本占位符 3074"/>
          <p:cNvSpPr>
            <a:spLocks noGrp="1"/>
          </p:cNvSpPr>
          <p:nvPr>
            <p:ph type="body" idx="1"/>
          </p:nvPr>
        </p:nvSpPr>
        <p:spPr/>
        <p:txBody>
          <a:bodyPr/>
          <a:lstStyle/>
          <a:p>
            <a:pPr marL="0" indent="0">
              <a:lnSpc>
                <a:spcPct val="150000"/>
              </a:lnSpc>
              <a:buNone/>
            </a:pPr>
            <a:r>
              <a:rPr lang="en-US" altLang="zh-CN" sz="2400" dirty="0">
                <a:latin typeface="Times New Roman" panose="02020603050405020304" pitchFamily="18" charset="0"/>
                <a:cs typeface="Times New Roman" panose="02020603050405020304" pitchFamily="18" charset="0"/>
              </a:rPr>
              <a:t>[1] </a:t>
            </a:r>
            <a:r>
              <a:rPr lang="en-US" altLang="zh-CN" sz="2400" dirty="0" err="1">
                <a:latin typeface="Times New Roman" panose="02020603050405020304" pitchFamily="18" charset="0"/>
                <a:cs typeface="Times New Roman" panose="02020603050405020304" pitchFamily="18" charset="0"/>
              </a:rPr>
              <a:t>Yizeng</a:t>
            </a:r>
            <a:r>
              <a:rPr lang="en-US" altLang="zh-CN" sz="2400" dirty="0">
                <a:latin typeface="Times New Roman" panose="02020603050405020304" pitchFamily="18" charset="0"/>
                <a:cs typeface="Times New Roman" panose="02020603050405020304" pitchFamily="18" charset="0"/>
              </a:rPr>
              <a:t> Han, Gao Huang, </a:t>
            </a:r>
            <a:r>
              <a:rPr lang="en-US" altLang="zh-CN" sz="2400" dirty="0" err="1">
                <a:latin typeface="Times New Roman" panose="02020603050405020304" pitchFamily="18" charset="0"/>
                <a:cs typeface="Times New Roman" panose="02020603050405020304" pitchFamily="18" charset="0"/>
              </a:rPr>
              <a:t>Shiji</a:t>
            </a:r>
            <a:r>
              <a:rPr lang="en-US" altLang="zh-CN" sz="2400" dirty="0">
                <a:latin typeface="Times New Roman" panose="02020603050405020304" pitchFamily="18" charset="0"/>
                <a:cs typeface="Times New Roman" panose="02020603050405020304" pitchFamily="18" charset="0"/>
              </a:rPr>
              <a:t> Song. Dynamic Neural Networks: A Survey. In CVPR, 2021.</a:t>
            </a:r>
          </a:p>
          <a:p>
            <a:pPr marL="0" indent="0">
              <a:lnSpc>
                <a:spcPct val="150000"/>
              </a:lnSpc>
              <a:buNone/>
            </a:pPr>
            <a:r>
              <a:rPr lang="en-US" altLang="zh-CN" sz="2400" dirty="0">
                <a:latin typeface="Times New Roman" panose="02020603050405020304" pitchFamily="18" charset="0"/>
                <a:cs typeface="Times New Roman" panose="02020603050405020304" pitchFamily="18" charset="0"/>
              </a:rPr>
              <a:t>[2] Thomas </a:t>
            </a:r>
            <a:r>
              <a:rPr lang="en-US" altLang="zh-CN" sz="2400" dirty="0" err="1">
                <a:latin typeface="Times New Roman" panose="02020603050405020304" pitchFamily="18" charset="0"/>
                <a:cs typeface="Times New Roman" panose="02020603050405020304" pitchFamily="18" charset="0"/>
              </a:rPr>
              <a:t>Verelst</a:t>
            </a:r>
            <a:r>
              <a:rPr lang="en-US" altLang="zh-CN" sz="2400" dirty="0">
                <a:latin typeface="Times New Roman" panose="02020603050405020304" pitchFamily="18" charset="0"/>
                <a:cs typeface="Times New Roman" panose="02020603050405020304" pitchFamily="18" charset="0"/>
              </a:rPr>
              <a:t> and </a:t>
            </a:r>
            <a:r>
              <a:rPr lang="en-US" altLang="zh-CN" sz="2400" dirty="0" err="1">
                <a:latin typeface="Times New Roman" panose="02020603050405020304" pitchFamily="18" charset="0"/>
                <a:cs typeface="Times New Roman" panose="02020603050405020304" pitchFamily="18" charset="0"/>
              </a:rPr>
              <a:t>Tinne</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Tuytelaars</a:t>
            </a:r>
            <a:r>
              <a:rPr lang="en-US" altLang="zh-CN" sz="2400" dirty="0">
                <a:latin typeface="Times New Roman" panose="02020603050405020304" pitchFamily="18" charset="0"/>
                <a:cs typeface="Times New Roman" panose="02020603050405020304" pitchFamily="18" charset="0"/>
              </a:rPr>
              <a:t>. Dynamic Convolutions: Exploiting Spatial Sparsity for Faster Inference. In CVPR, 2020.</a:t>
            </a:r>
          </a:p>
        </p:txBody>
      </p:sp>
      <p:sp>
        <p:nvSpPr>
          <p:cNvPr id="2" name="灯片编号占位符 1">
            <a:extLst>
              <a:ext uri="{FF2B5EF4-FFF2-40B4-BE49-F238E27FC236}">
                <a16:creationId xmlns:a16="http://schemas.microsoft.com/office/drawing/2014/main" id="{9C3BA593-5E7C-4A8A-9964-CD26310AC66E}"/>
              </a:ext>
            </a:extLst>
          </p:cNvPr>
          <p:cNvSpPr>
            <a:spLocks noGrp="1"/>
          </p:cNvSpPr>
          <p:nvPr>
            <p:ph type="sldNum" sz="quarter" idx="12"/>
          </p:nvPr>
        </p:nvSpPr>
        <p:spPr/>
        <p:txBody>
          <a:bodyPr/>
          <a:lstStyle/>
          <a:p>
            <a:pPr lvl="0"/>
            <a:fld id="{9A0DB2DC-4C9A-4742-B13C-FB6460FD3503}" type="slidenum">
              <a:rPr lang="zh-CN" altLang="en-US" smtClean="0">
                <a:latin typeface="Arial" panose="020B0604020202020204" pitchFamily="34" charset="0"/>
              </a:rPr>
              <a:t>35</a:t>
            </a:fld>
            <a:endParaRPr lang="zh-CN" altLang="en-US" dirty="0">
              <a:latin typeface="Arial" panose="020B0604020202020204" pitchFamily="34" charset="0"/>
            </a:endParaRPr>
          </a:p>
        </p:txBody>
      </p:sp>
      <p:sp>
        <p:nvSpPr>
          <p:cNvPr id="9" name="矩形 8">
            <a:extLst>
              <a:ext uri="{FF2B5EF4-FFF2-40B4-BE49-F238E27FC236}">
                <a16:creationId xmlns:a16="http://schemas.microsoft.com/office/drawing/2014/main" id="{4E20EB7B-9FF8-4B11-B57D-F3F3E1F4DDDE}"/>
              </a:ext>
            </a:extLst>
          </p:cNvPr>
          <p:cNvSpPr/>
          <p:nvPr/>
        </p:nvSpPr>
        <p:spPr>
          <a:xfrm>
            <a:off x="457200" y="1086099"/>
            <a:ext cx="5400600" cy="5474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accent2"/>
                </a:solidFill>
                <a:latin typeface="+mn-ea"/>
              </a:rPr>
              <a:t>参考文献</a:t>
            </a:r>
            <a:endParaRPr lang="en-US" altLang="zh-CN" sz="2400" dirty="0">
              <a:solidFill>
                <a:schemeClr val="accent2"/>
              </a:solidFill>
              <a:latin typeface="+mn-ea"/>
            </a:endParaRPr>
          </a:p>
        </p:txBody>
      </p:sp>
    </p:spTree>
    <p:extLst>
      <p:ext uri="{BB962C8B-B14F-4D97-AF65-F5344CB8AC3E}">
        <p14:creationId xmlns:p14="http://schemas.microsoft.com/office/powerpoint/2010/main" val="1701097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7" name="图片 3076" descr="a4"/>
          <p:cNvPicPr>
            <a:picLocks noChangeAspect="1"/>
          </p:cNvPicPr>
          <p:nvPr/>
        </p:nvPicPr>
        <p:blipFill>
          <a:blip r:embed="rId2"/>
          <a:stretch>
            <a:fillRect/>
          </a:stretch>
        </p:blipFill>
        <p:spPr>
          <a:xfrm>
            <a:off x="-4031" y="0"/>
            <a:ext cx="9144000" cy="6858000"/>
          </a:xfrm>
          <a:prstGeom prst="rect">
            <a:avLst/>
          </a:prstGeom>
          <a:noFill/>
          <a:ln w="9525">
            <a:noFill/>
          </a:ln>
        </p:spPr>
      </p:pic>
      <p:sp>
        <p:nvSpPr>
          <p:cNvPr id="3074" name="标题 3073"/>
          <p:cNvSpPr>
            <a:spLocks noGrp="1"/>
          </p:cNvSpPr>
          <p:nvPr>
            <p:ph type="title"/>
          </p:nvPr>
        </p:nvSpPr>
        <p:spPr>
          <a:xfrm>
            <a:off x="7596188" y="260350"/>
            <a:ext cx="1090612" cy="287338"/>
          </a:xfrm>
        </p:spPr>
        <p:txBody>
          <a:bodyPr anchor="ctr" anchorCtr="0"/>
          <a:lstStyle/>
          <a:p>
            <a:r>
              <a:rPr lang="zh-CN" altLang="en-US" sz="1400" dirty="0">
                <a:solidFill>
                  <a:schemeClr val="bg1"/>
                </a:solidFill>
              </a:rPr>
              <a:t>论文汇报</a:t>
            </a:r>
          </a:p>
        </p:txBody>
      </p:sp>
      <p:sp>
        <p:nvSpPr>
          <p:cNvPr id="2" name="灯片编号占位符 1">
            <a:extLst>
              <a:ext uri="{FF2B5EF4-FFF2-40B4-BE49-F238E27FC236}">
                <a16:creationId xmlns:a16="http://schemas.microsoft.com/office/drawing/2014/main" id="{9C3BA593-5E7C-4A8A-9964-CD26310AC66E}"/>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zh-CN" altLang="en-US"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36</a:t>
            </a:fld>
            <a:endParaRPr kumimoji="0" lang="zh-CN" altLang="en-US" sz="1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 name="矩形 2">
            <a:extLst>
              <a:ext uri="{FF2B5EF4-FFF2-40B4-BE49-F238E27FC236}">
                <a16:creationId xmlns:a16="http://schemas.microsoft.com/office/drawing/2014/main" id="{C57AD55F-FE42-40F1-9286-F500EC2242AA}"/>
              </a:ext>
            </a:extLst>
          </p:cNvPr>
          <p:cNvSpPr/>
          <p:nvPr/>
        </p:nvSpPr>
        <p:spPr>
          <a:xfrm>
            <a:off x="1759656" y="2967335"/>
            <a:ext cx="6196719" cy="923330"/>
          </a:xfrm>
          <a:prstGeom prst="rect">
            <a:avLst/>
          </a:prstGeom>
          <a:noFill/>
        </p:spPr>
        <p:txBody>
          <a:bodyPr wrap="square" lIns="91440" tIns="45720" rIns="91440" bIns="45720">
            <a:spAutoFit/>
          </a:bodyPr>
          <a:lstStyle/>
          <a:p>
            <a:pPr algn="ctr"/>
            <a:r>
              <a:rPr lang="zh-CN" altLang="en-US" sz="5400" b="1" dirty="0">
                <a:ln w="6600">
                  <a:solidFill>
                    <a:schemeClr val="accent2"/>
                  </a:solidFill>
                  <a:prstDash val="solid"/>
                </a:ln>
                <a:solidFill>
                  <a:srgbClr val="FFFFFF"/>
                </a:solidFill>
                <a:effectLst>
                  <a:outerShdw dist="38100" dir="2700000" algn="tl" rotWithShape="0">
                    <a:schemeClr val="accent2"/>
                  </a:outerShdw>
                </a:effectLst>
              </a:rPr>
              <a:t>感谢老师们的指导！</a:t>
            </a:r>
            <a:endParaRPr lang="zh-CN" altLang="en-US"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1587539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7" name="图片 3076" descr="a4"/>
          <p:cNvPicPr>
            <a:picLocks noChangeAspect="1"/>
          </p:cNvPicPr>
          <p:nvPr/>
        </p:nvPicPr>
        <p:blipFill>
          <a:blip r:embed="rId2"/>
          <a:stretch>
            <a:fillRect/>
          </a:stretch>
        </p:blipFill>
        <p:spPr>
          <a:xfrm>
            <a:off x="0" y="-104403"/>
            <a:ext cx="9144000" cy="6858000"/>
          </a:xfrm>
          <a:prstGeom prst="rect">
            <a:avLst/>
          </a:prstGeom>
          <a:noFill/>
          <a:ln w="9525">
            <a:noFill/>
          </a:ln>
        </p:spPr>
      </p:pic>
      <p:sp>
        <p:nvSpPr>
          <p:cNvPr id="3074" name="标题 3073"/>
          <p:cNvSpPr>
            <a:spLocks noGrp="1"/>
          </p:cNvSpPr>
          <p:nvPr>
            <p:ph type="title"/>
          </p:nvPr>
        </p:nvSpPr>
        <p:spPr>
          <a:xfrm>
            <a:off x="7596188" y="260350"/>
            <a:ext cx="1090612" cy="287338"/>
          </a:xfrm>
        </p:spPr>
        <p:txBody>
          <a:bodyPr anchor="ctr" anchorCtr="0"/>
          <a:lstStyle/>
          <a:p>
            <a:r>
              <a:rPr lang="zh-CN" altLang="en-US" sz="1400" dirty="0">
                <a:solidFill>
                  <a:schemeClr val="bg1"/>
                </a:solidFill>
              </a:rPr>
              <a:t>论文汇报</a:t>
            </a:r>
          </a:p>
        </p:txBody>
      </p:sp>
      <p:sp>
        <p:nvSpPr>
          <p:cNvPr id="3075" name="文本占位符 3074"/>
          <p:cNvSpPr>
            <a:spLocks noGrp="1"/>
          </p:cNvSpPr>
          <p:nvPr>
            <p:ph type="body" idx="1"/>
          </p:nvPr>
        </p:nvSpPr>
        <p:spPr/>
        <p:txBody>
          <a:bodyPr/>
          <a:lstStyle/>
          <a:p>
            <a:pPr marL="0" indent="0">
              <a:lnSpc>
                <a:spcPct val="150000"/>
              </a:lnSpc>
              <a:buNone/>
            </a:pPr>
            <a:r>
              <a:rPr lang="zh-CN" altLang="en-US" sz="2400" dirty="0">
                <a:latin typeface="Helvetica Neue"/>
              </a:rPr>
              <a:t>      空间动态网络旨在采用图像的不同空间位置进行自适应推理。按照动态计算的粒度，将其分为：</a:t>
            </a:r>
          </a:p>
          <a:p>
            <a:pPr>
              <a:lnSpc>
                <a:spcPct val="150000"/>
              </a:lnSpc>
              <a:buFont typeface="Arial" panose="020B0604020202020204" pitchFamily="34" charset="0"/>
              <a:buChar char="•"/>
            </a:pPr>
            <a:r>
              <a:rPr lang="en-US" altLang="zh-CN" sz="2400" dirty="0">
                <a:solidFill>
                  <a:schemeClr val="accent2"/>
                </a:solidFill>
                <a:latin typeface="Times New Roman" panose="02020603050405020304" pitchFamily="18" charset="0"/>
                <a:cs typeface="Times New Roman" panose="02020603050405020304" pitchFamily="18" charset="0"/>
              </a:rPr>
              <a:t>pixel level </a:t>
            </a:r>
            <a:r>
              <a:rPr lang="zh-CN" altLang="en-US" sz="2400" dirty="0">
                <a:solidFill>
                  <a:schemeClr val="accent2"/>
                </a:solidFill>
                <a:latin typeface="Times New Roman" panose="02020603050405020304" pitchFamily="18" charset="0"/>
                <a:cs typeface="Times New Roman" panose="02020603050405020304" pitchFamily="18" charset="0"/>
              </a:rPr>
              <a:t>（像素级别）</a:t>
            </a:r>
            <a:endParaRPr lang="en-US" altLang="zh-CN" sz="2400" dirty="0">
              <a:solidFill>
                <a:schemeClr val="accent2"/>
              </a:solidFill>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US" altLang="zh-CN" sz="2400" dirty="0">
                <a:solidFill>
                  <a:schemeClr val="accent2"/>
                </a:solidFill>
                <a:latin typeface="Times New Roman" panose="02020603050405020304" pitchFamily="18" charset="0"/>
                <a:cs typeface="Times New Roman" panose="02020603050405020304" pitchFamily="18" charset="0"/>
              </a:rPr>
              <a:t>region level</a:t>
            </a:r>
            <a:r>
              <a:rPr lang="zh-CN" altLang="en-US" sz="2400" dirty="0">
                <a:solidFill>
                  <a:schemeClr val="accent2"/>
                </a:solidFill>
                <a:latin typeface="Times New Roman" panose="02020603050405020304" pitchFamily="18" charset="0"/>
                <a:cs typeface="Times New Roman" panose="02020603050405020304" pitchFamily="18" charset="0"/>
              </a:rPr>
              <a:t>（区域级别）</a:t>
            </a:r>
            <a:endParaRPr lang="en-US" altLang="zh-CN" sz="2400" dirty="0">
              <a:solidFill>
                <a:schemeClr val="accent2"/>
              </a:solidFill>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US" altLang="zh-CN" sz="2400" dirty="0">
                <a:solidFill>
                  <a:schemeClr val="accent2"/>
                </a:solidFill>
                <a:latin typeface="Times New Roman" panose="02020603050405020304" pitchFamily="18" charset="0"/>
                <a:cs typeface="Times New Roman" panose="02020603050405020304" pitchFamily="18" charset="0"/>
              </a:rPr>
              <a:t>resolution level</a:t>
            </a:r>
            <a:r>
              <a:rPr lang="zh-CN" altLang="en-US" sz="2400" dirty="0">
                <a:solidFill>
                  <a:schemeClr val="accent2"/>
                </a:solidFill>
                <a:latin typeface="Times New Roman" panose="02020603050405020304" pitchFamily="18" charset="0"/>
                <a:cs typeface="Times New Roman" panose="02020603050405020304" pitchFamily="18" charset="0"/>
              </a:rPr>
              <a:t>（分辨率级别）</a:t>
            </a:r>
            <a:endParaRPr lang="en-US" altLang="zh-CN" sz="2400" dirty="0">
              <a:solidFill>
                <a:schemeClr val="accent2"/>
              </a:solidFill>
              <a:latin typeface="Times New Roman" panose="02020603050405020304" pitchFamily="18" charset="0"/>
              <a:cs typeface="Times New Roman" panose="02020603050405020304" pitchFamily="18" charset="0"/>
            </a:endParaRPr>
          </a:p>
          <a:p>
            <a:endParaRPr dirty="0"/>
          </a:p>
        </p:txBody>
      </p:sp>
      <p:sp>
        <p:nvSpPr>
          <p:cNvPr id="2" name="矩形 1">
            <a:extLst>
              <a:ext uri="{FF2B5EF4-FFF2-40B4-BE49-F238E27FC236}">
                <a16:creationId xmlns:a16="http://schemas.microsoft.com/office/drawing/2014/main" id="{4DAC5AFB-010F-47A2-BA98-F6C1780EB61E}"/>
              </a:ext>
            </a:extLst>
          </p:cNvPr>
          <p:cNvSpPr/>
          <p:nvPr/>
        </p:nvSpPr>
        <p:spPr>
          <a:xfrm>
            <a:off x="431131" y="1124744"/>
            <a:ext cx="4681090" cy="461665"/>
          </a:xfrm>
          <a:prstGeom prst="rect">
            <a:avLst/>
          </a:prstGeom>
        </p:spPr>
        <p:txBody>
          <a:bodyPr wrap="none">
            <a:spAutoFit/>
          </a:bodyPr>
          <a:lstStyle/>
          <a:p>
            <a:pPr>
              <a:buFont typeface="Wingdings" panose="05000000000000000000" charset="0"/>
              <a:buChar char="n"/>
            </a:pPr>
            <a:r>
              <a:rPr lang="zh-CN" altLang="en-US" sz="2400" b="1"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1"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Spatial-wise Dynamic Networks</a:t>
            </a:r>
            <a:endParaRPr lang="zh-CN" altLang="en-US" sz="2400" b="1"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 name="灯片编号占位符 3">
            <a:extLst>
              <a:ext uri="{FF2B5EF4-FFF2-40B4-BE49-F238E27FC236}">
                <a16:creationId xmlns:a16="http://schemas.microsoft.com/office/drawing/2014/main" id="{11E01FF2-F92B-4DAA-9DB4-3BBAB7B101C5}"/>
              </a:ext>
            </a:extLst>
          </p:cNvPr>
          <p:cNvSpPr>
            <a:spLocks noGrp="1"/>
          </p:cNvSpPr>
          <p:nvPr>
            <p:ph type="sldNum" sz="quarter" idx="12"/>
          </p:nvPr>
        </p:nvSpPr>
        <p:spPr/>
        <p:txBody>
          <a:bodyPr/>
          <a:lstStyle/>
          <a:p>
            <a:pPr lvl="0"/>
            <a:fld id="{9A0DB2DC-4C9A-4742-B13C-FB6460FD3503}" type="slidenum">
              <a:rPr lang="zh-CN" altLang="en-US" smtClean="0">
                <a:latin typeface="Arial" panose="020B0604020202020204" pitchFamily="34" charset="0"/>
              </a:rPr>
              <a:t>4</a:t>
            </a:fld>
            <a:endParaRPr lang="zh-CN" altLang="en-US" dirty="0">
              <a:latin typeface="Arial" panose="020B0604020202020204" pitchFamily="34" charset="0"/>
            </a:endParaRPr>
          </a:p>
        </p:txBody>
      </p:sp>
    </p:spTree>
    <p:extLst>
      <p:ext uri="{BB962C8B-B14F-4D97-AF65-F5344CB8AC3E}">
        <p14:creationId xmlns:p14="http://schemas.microsoft.com/office/powerpoint/2010/main" val="2161563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7" name="图片 3076" descr="a4"/>
          <p:cNvPicPr>
            <a:picLocks noChangeAspect="1"/>
          </p:cNvPicPr>
          <p:nvPr/>
        </p:nvPicPr>
        <p:blipFill>
          <a:blip r:embed="rId2"/>
          <a:stretch>
            <a:fillRect/>
          </a:stretch>
        </p:blipFill>
        <p:spPr>
          <a:xfrm>
            <a:off x="0" y="-104403"/>
            <a:ext cx="9144000" cy="6858000"/>
          </a:xfrm>
          <a:prstGeom prst="rect">
            <a:avLst/>
          </a:prstGeom>
          <a:noFill/>
          <a:ln w="9525">
            <a:noFill/>
          </a:ln>
        </p:spPr>
      </p:pic>
      <p:sp>
        <p:nvSpPr>
          <p:cNvPr id="3074" name="标题 3073"/>
          <p:cNvSpPr>
            <a:spLocks noGrp="1"/>
          </p:cNvSpPr>
          <p:nvPr>
            <p:ph type="title"/>
          </p:nvPr>
        </p:nvSpPr>
        <p:spPr>
          <a:xfrm>
            <a:off x="7596188" y="260350"/>
            <a:ext cx="1090612" cy="287338"/>
          </a:xfrm>
        </p:spPr>
        <p:txBody>
          <a:bodyPr anchor="ctr" anchorCtr="0"/>
          <a:lstStyle/>
          <a:p>
            <a:r>
              <a:rPr lang="zh-CN" altLang="en-US" sz="1400" dirty="0">
                <a:solidFill>
                  <a:schemeClr val="bg1"/>
                </a:solidFill>
              </a:rPr>
              <a:t>论文汇报</a:t>
            </a:r>
          </a:p>
        </p:txBody>
      </p:sp>
      <p:sp>
        <p:nvSpPr>
          <p:cNvPr id="3075" name="文本占位符 3074"/>
          <p:cNvSpPr>
            <a:spLocks noGrp="1"/>
          </p:cNvSpPr>
          <p:nvPr>
            <p:ph type="body" idx="1"/>
          </p:nvPr>
        </p:nvSpPr>
        <p:spPr/>
        <p:txBody>
          <a:bodyPr/>
          <a:lstStyle/>
          <a:p>
            <a:pPr>
              <a:lnSpc>
                <a:spcPct val="150000"/>
              </a:lnSpc>
              <a:buFont typeface="Wingdings" panose="05000000000000000000" pitchFamily="2" charset="2"/>
              <a:buChar char="l"/>
            </a:pPr>
            <a:r>
              <a:rPr lang="en-US" altLang="zh-CN" sz="2400" dirty="0">
                <a:solidFill>
                  <a:schemeClr val="accent2"/>
                </a:solidFill>
                <a:latin typeface="Times New Roman" panose="02020603050405020304" pitchFamily="18" charset="0"/>
                <a:cs typeface="Times New Roman" panose="02020603050405020304" pitchFamily="18" charset="0"/>
              </a:rPr>
              <a:t>Pixel-level Dynamic Networks</a:t>
            </a:r>
            <a:r>
              <a:rPr lang="zh-CN" altLang="en-US" sz="2400" dirty="0">
                <a:latin typeface="Times New Roman" panose="02020603050405020304" pitchFamily="18" charset="0"/>
                <a:cs typeface="Times New Roman" panose="02020603050405020304" pitchFamily="18" charset="0"/>
              </a:rPr>
              <a:t>：</a:t>
            </a:r>
            <a:r>
              <a:rPr lang="zh-CN" altLang="en-US" sz="2400" dirty="0"/>
              <a:t>在像素级执行自适应计算</a:t>
            </a:r>
            <a:endParaRPr lang="en-US" altLang="zh-CN" sz="24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l"/>
            </a:pPr>
            <a:r>
              <a:rPr lang="en-US" altLang="zh-CN" sz="2400" dirty="0">
                <a:solidFill>
                  <a:schemeClr val="accent2"/>
                </a:solidFill>
                <a:latin typeface="Times New Roman" panose="02020603050405020304" pitchFamily="18" charset="0"/>
                <a:cs typeface="Times New Roman" panose="02020603050405020304" pitchFamily="18" charset="0"/>
              </a:rPr>
              <a:t>Region-level Dynamic Networks</a:t>
            </a:r>
            <a:r>
              <a:rPr lang="zh-CN" altLang="en-US" sz="2400" dirty="0"/>
              <a:t>：对输入图像的区域执行自适应推理</a:t>
            </a:r>
            <a:endParaRPr lang="en-US" altLang="zh-CN" sz="2400" dirty="0"/>
          </a:p>
          <a:p>
            <a:pPr>
              <a:lnSpc>
                <a:spcPct val="150000"/>
              </a:lnSpc>
              <a:buFont typeface="Wingdings" panose="05000000000000000000" pitchFamily="2" charset="2"/>
              <a:buChar char="l"/>
            </a:pPr>
            <a:r>
              <a:rPr lang="en-US" altLang="zh-CN" sz="2400" dirty="0">
                <a:solidFill>
                  <a:schemeClr val="accent2"/>
                </a:solidFill>
                <a:latin typeface="Times New Roman" panose="02020603050405020304" pitchFamily="18" charset="0"/>
                <a:cs typeface="Times New Roman" panose="02020603050405020304" pitchFamily="18" charset="0"/>
              </a:rPr>
              <a:t>Resolution-level Dynamic Networks</a:t>
            </a:r>
            <a:r>
              <a:rPr lang="zh-CN" altLang="en-US" sz="2400" dirty="0">
                <a:latin typeface="Times New Roman" panose="02020603050405020304" pitchFamily="18" charset="0"/>
                <a:cs typeface="Times New Roman" panose="02020603050405020304" pitchFamily="18" charset="0"/>
              </a:rPr>
              <a:t>：</a:t>
            </a:r>
            <a:r>
              <a:rPr lang="zh-CN" altLang="en-US" sz="2400" dirty="0"/>
              <a:t>通过使用自适应分辨率处理特征表示，将每个图像作为一个整体来处理</a:t>
            </a:r>
            <a:endParaRPr lang="en-US" altLang="zh-CN" sz="2400" dirty="0"/>
          </a:p>
          <a:p>
            <a:pPr marL="0" indent="0">
              <a:buNone/>
            </a:pPr>
            <a:endParaRPr dirty="0"/>
          </a:p>
        </p:txBody>
      </p:sp>
      <p:sp>
        <p:nvSpPr>
          <p:cNvPr id="2" name="矩形 1">
            <a:extLst>
              <a:ext uri="{FF2B5EF4-FFF2-40B4-BE49-F238E27FC236}">
                <a16:creationId xmlns:a16="http://schemas.microsoft.com/office/drawing/2014/main" id="{4DAC5AFB-010F-47A2-BA98-F6C1780EB61E}"/>
              </a:ext>
            </a:extLst>
          </p:cNvPr>
          <p:cNvSpPr/>
          <p:nvPr/>
        </p:nvSpPr>
        <p:spPr>
          <a:xfrm>
            <a:off x="431131" y="1124744"/>
            <a:ext cx="3587842" cy="461665"/>
          </a:xfrm>
          <a:prstGeom prst="rect">
            <a:avLst/>
          </a:prstGeom>
        </p:spPr>
        <p:txBody>
          <a:bodyPr wrap="none">
            <a:spAutoFit/>
          </a:bodyPr>
          <a:lstStyle/>
          <a:p>
            <a:r>
              <a:rPr lang="zh-CN" altLang="en-US" sz="2400" b="1"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空间动态网络的具体应用</a:t>
            </a:r>
          </a:p>
        </p:txBody>
      </p:sp>
      <p:sp>
        <p:nvSpPr>
          <p:cNvPr id="4" name="灯片编号占位符 3">
            <a:extLst>
              <a:ext uri="{FF2B5EF4-FFF2-40B4-BE49-F238E27FC236}">
                <a16:creationId xmlns:a16="http://schemas.microsoft.com/office/drawing/2014/main" id="{11E01FF2-F92B-4DAA-9DB4-3BBAB7B101C5}"/>
              </a:ext>
            </a:extLst>
          </p:cNvPr>
          <p:cNvSpPr>
            <a:spLocks noGrp="1"/>
          </p:cNvSpPr>
          <p:nvPr>
            <p:ph type="sldNum" sz="quarter" idx="12"/>
          </p:nvPr>
        </p:nvSpPr>
        <p:spPr/>
        <p:txBody>
          <a:bodyPr/>
          <a:lstStyle/>
          <a:p>
            <a:pPr lvl="0"/>
            <a:fld id="{9A0DB2DC-4C9A-4742-B13C-FB6460FD3503}" type="slidenum">
              <a:rPr lang="zh-CN" altLang="en-US" smtClean="0">
                <a:latin typeface="Arial" panose="020B0604020202020204" pitchFamily="34" charset="0"/>
              </a:rPr>
              <a:t>5</a:t>
            </a:fld>
            <a:endParaRPr lang="zh-CN" altLang="en-US" dirty="0">
              <a:latin typeface="Arial" panose="020B0604020202020204" pitchFamily="34" charset="0"/>
            </a:endParaRPr>
          </a:p>
        </p:txBody>
      </p:sp>
    </p:spTree>
    <p:extLst>
      <p:ext uri="{BB962C8B-B14F-4D97-AF65-F5344CB8AC3E}">
        <p14:creationId xmlns:p14="http://schemas.microsoft.com/office/powerpoint/2010/main" val="4011222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7" name="图片 3076" descr="a4"/>
          <p:cNvPicPr>
            <a:picLocks noChangeAspect="1"/>
          </p:cNvPicPr>
          <p:nvPr/>
        </p:nvPicPr>
        <p:blipFill>
          <a:blip r:embed="rId2"/>
          <a:stretch>
            <a:fillRect/>
          </a:stretch>
        </p:blipFill>
        <p:spPr>
          <a:xfrm>
            <a:off x="0" y="0"/>
            <a:ext cx="9144000" cy="6858000"/>
          </a:xfrm>
          <a:prstGeom prst="rect">
            <a:avLst/>
          </a:prstGeom>
          <a:noFill/>
          <a:ln w="9525">
            <a:noFill/>
          </a:ln>
        </p:spPr>
      </p:pic>
      <p:sp>
        <p:nvSpPr>
          <p:cNvPr id="3074" name="标题 3073"/>
          <p:cNvSpPr>
            <a:spLocks noGrp="1"/>
          </p:cNvSpPr>
          <p:nvPr>
            <p:ph type="title"/>
          </p:nvPr>
        </p:nvSpPr>
        <p:spPr>
          <a:xfrm>
            <a:off x="7596188" y="260350"/>
            <a:ext cx="1090612" cy="287338"/>
          </a:xfrm>
        </p:spPr>
        <p:txBody>
          <a:bodyPr anchor="ctr" anchorCtr="0"/>
          <a:lstStyle/>
          <a:p>
            <a:r>
              <a:rPr lang="zh-CN" altLang="en-US" sz="1400" dirty="0">
                <a:solidFill>
                  <a:schemeClr val="bg1"/>
                </a:solidFill>
              </a:rPr>
              <a:t>论文汇报</a:t>
            </a:r>
          </a:p>
        </p:txBody>
      </p:sp>
      <p:sp>
        <p:nvSpPr>
          <p:cNvPr id="3075" name="文本占位符 3074"/>
          <p:cNvSpPr>
            <a:spLocks noGrp="1"/>
          </p:cNvSpPr>
          <p:nvPr>
            <p:ph type="body" idx="1"/>
          </p:nvPr>
        </p:nvSpPr>
        <p:spPr/>
        <p:txBody>
          <a:bodyPr/>
          <a:lstStyle/>
          <a:p>
            <a:pPr marL="0" indent="0" latinLnBrk="1">
              <a:lnSpc>
                <a:spcPct val="150000"/>
              </a:lnSpc>
              <a:buNone/>
            </a:pPr>
            <a:r>
              <a:rPr lang="en-US" altLang="zh-CN" sz="2400" dirty="0"/>
              <a:t>      </a:t>
            </a:r>
            <a:r>
              <a:rPr lang="zh-CN" altLang="zh-CN" sz="2400" dirty="0"/>
              <a:t>像素级动态网络对输入特征图的每个空间位置进行自适应计算</a:t>
            </a:r>
            <a:r>
              <a:rPr lang="zh-CN" altLang="en-US" sz="2400" dirty="0"/>
              <a:t>，包含以下两种类型：</a:t>
            </a:r>
          </a:p>
          <a:p>
            <a:pPr latinLnBrk="1">
              <a:lnSpc>
                <a:spcPct val="150000"/>
              </a:lnSpc>
            </a:pPr>
            <a:r>
              <a:rPr lang="en-US" altLang="zh-CN" sz="2400" dirty="0">
                <a:solidFill>
                  <a:schemeClr val="accent2"/>
                </a:solidFill>
                <a:latin typeface="Times New Roman" panose="02020603050405020304" pitchFamily="18" charset="0"/>
                <a:cs typeface="Times New Roman" panose="02020603050405020304" pitchFamily="18" charset="0"/>
              </a:rPr>
              <a:t>Dynamic architectures</a:t>
            </a:r>
            <a:r>
              <a:rPr lang="zh-CN" altLang="en-US" sz="2400" dirty="0"/>
              <a:t>：采用动态架构处理每个像素；</a:t>
            </a:r>
          </a:p>
          <a:p>
            <a:pPr latinLnBrk="1">
              <a:lnSpc>
                <a:spcPct val="150000"/>
              </a:lnSpc>
            </a:pPr>
            <a:r>
              <a:rPr lang="en-US" altLang="zh-CN" sz="2400" dirty="0">
                <a:solidFill>
                  <a:schemeClr val="accent2"/>
                </a:solidFill>
                <a:latin typeface="Times New Roman" panose="02020603050405020304" pitchFamily="18" charset="0"/>
                <a:cs typeface="Times New Roman" panose="02020603050405020304" pitchFamily="18" charset="0"/>
              </a:rPr>
              <a:t>Dynamic parameters</a:t>
            </a:r>
            <a:r>
              <a:rPr lang="zh-CN" altLang="en-US" sz="2400" dirty="0"/>
              <a:t>：采用动态参数处理每个像素。</a:t>
            </a:r>
          </a:p>
          <a:p>
            <a:endParaRPr dirty="0"/>
          </a:p>
        </p:txBody>
      </p:sp>
      <p:sp>
        <p:nvSpPr>
          <p:cNvPr id="3" name="矩形 2">
            <a:extLst>
              <a:ext uri="{FF2B5EF4-FFF2-40B4-BE49-F238E27FC236}">
                <a16:creationId xmlns:a16="http://schemas.microsoft.com/office/drawing/2014/main" id="{4DD9B1D1-D79F-42B1-9C32-DA9A455FAB72}"/>
              </a:ext>
            </a:extLst>
          </p:cNvPr>
          <p:cNvSpPr/>
          <p:nvPr/>
        </p:nvSpPr>
        <p:spPr>
          <a:xfrm>
            <a:off x="-108520" y="1051048"/>
            <a:ext cx="4592924" cy="524567"/>
          </a:xfrm>
          <a:prstGeom prst="rect">
            <a:avLst/>
          </a:prstGeom>
        </p:spPr>
        <p:txBody>
          <a:bodyPr wrap="none">
            <a:spAutoFit/>
          </a:bodyPr>
          <a:lstStyle/>
          <a:p>
            <a:pPr lvl="1">
              <a:lnSpc>
                <a:spcPct val="130000"/>
              </a:lnSpc>
              <a:spcBef>
                <a:spcPct val="20000"/>
              </a:spcBef>
            </a:pPr>
            <a:r>
              <a:rPr lang="en-US" altLang="zh-CN" sz="2400" b="1" dirty="0">
                <a:solidFill>
                  <a:srgbClr val="333399"/>
                </a:solidFill>
                <a:latin typeface="Times New Roman" panose="02020603050405020304" pitchFamily="18" charset="0"/>
                <a:ea typeface="黑体" panose="02010609060101010101" pitchFamily="49" charset="-122"/>
                <a:cs typeface="Times New Roman" panose="02020603050405020304" pitchFamily="18" charset="0"/>
              </a:rPr>
              <a:t>Pixel-level Dynamic Networks</a:t>
            </a:r>
          </a:p>
        </p:txBody>
      </p:sp>
      <p:sp>
        <p:nvSpPr>
          <p:cNvPr id="5" name="灯片编号占位符 4">
            <a:extLst>
              <a:ext uri="{FF2B5EF4-FFF2-40B4-BE49-F238E27FC236}">
                <a16:creationId xmlns:a16="http://schemas.microsoft.com/office/drawing/2014/main" id="{8AD31B57-713C-4E7B-86B2-3159A39DD3E1}"/>
              </a:ext>
            </a:extLst>
          </p:cNvPr>
          <p:cNvSpPr>
            <a:spLocks noGrp="1"/>
          </p:cNvSpPr>
          <p:nvPr>
            <p:ph type="sldNum" sz="quarter" idx="12"/>
          </p:nvPr>
        </p:nvSpPr>
        <p:spPr/>
        <p:txBody>
          <a:bodyPr/>
          <a:lstStyle/>
          <a:p>
            <a:pPr lvl="0"/>
            <a:fld id="{9A0DB2DC-4C9A-4742-B13C-FB6460FD3503}" type="slidenum">
              <a:rPr lang="zh-CN" altLang="en-US" smtClean="0">
                <a:latin typeface="Arial" panose="020B0604020202020204" pitchFamily="34" charset="0"/>
              </a:rPr>
              <a:t>6</a:t>
            </a:fld>
            <a:endParaRPr lang="zh-CN" altLang="en-US" dirty="0">
              <a:latin typeface="Arial" panose="020B0604020202020204" pitchFamily="34" charset="0"/>
            </a:endParaRPr>
          </a:p>
        </p:txBody>
      </p:sp>
    </p:spTree>
    <p:extLst>
      <p:ext uri="{BB962C8B-B14F-4D97-AF65-F5344CB8AC3E}">
        <p14:creationId xmlns:p14="http://schemas.microsoft.com/office/powerpoint/2010/main" val="890321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7" name="图片 3076" descr="a4"/>
          <p:cNvPicPr>
            <a:picLocks noChangeAspect="1"/>
          </p:cNvPicPr>
          <p:nvPr/>
        </p:nvPicPr>
        <p:blipFill>
          <a:blip r:embed="rId2"/>
          <a:stretch>
            <a:fillRect/>
          </a:stretch>
        </p:blipFill>
        <p:spPr>
          <a:xfrm>
            <a:off x="0" y="0"/>
            <a:ext cx="9144000" cy="6858000"/>
          </a:xfrm>
          <a:prstGeom prst="rect">
            <a:avLst/>
          </a:prstGeom>
          <a:noFill/>
          <a:ln w="9525">
            <a:noFill/>
          </a:ln>
        </p:spPr>
      </p:pic>
      <p:sp>
        <p:nvSpPr>
          <p:cNvPr id="3074" name="标题 3073"/>
          <p:cNvSpPr>
            <a:spLocks noGrp="1"/>
          </p:cNvSpPr>
          <p:nvPr>
            <p:ph type="title"/>
          </p:nvPr>
        </p:nvSpPr>
        <p:spPr>
          <a:xfrm>
            <a:off x="7596188" y="260350"/>
            <a:ext cx="1090612" cy="287338"/>
          </a:xfrm>
        </p:spPr>
        <p:txBody>
          <a:bodyPr anchor="ctr" anchorCtr="0"/>
          <a:lstStyle/>
          <a:p>
            <a:r>
              <a:rPr lang="zh-CN" altLang="en-US" sz="1400" dirty="0">
                <a:solidFill>
                  <a:schemeClr val="bg1"/>
                </a:solidFill>
              </a:rPr>
              <a:t>论文汇报</a:t>
            </a:r>
          </a:p>
        </p:txBody>
      </p:sp>
      <p:sp>
        <p:nvSpPr>
          <p:cNvPr id="3075" name="文本占位符 3074"/>
          <p:cNvSpPr>
            <a:spLocks noGrp="1"/>
          </p:cNvSpPr>
          <p:nvPr>
            <p:ph type="body" idx="1"/>
          </p:nvPr>
        </p:nvSpPr>
        <p:spPr/>
        <p:txBody>
          <a:bodyPr/>
          <a:lstStyle/>
          <a:p>
            <a:pPr marL="0" indent="0">
              <a:lnSpc>
                <a:spcPct val="150000"/>
              </a:lnSpc>
              <a:buNone/>
            </a:pPr>
            <a:r>
              <a:rPr lang="zh-CN" altLang="en-US" sz="2400" dirty="0">
                <a:solidFill>
                  <a:schemeClr val="accent2"/>
                </a:solidFill>
                <a:latin typeface="-apple-system"/>
              </a:rPr>
              <a:t>稀疏卷积：</a:t>
            </a:r>
            <a:r>
              <a:rPr lang="zh-CN" altLang="en-US" sz="2400" dirty="0"/>
              <a:t>工作整体操作过程大体如图所示，先使用一个网络学习稀疏性，生成空间掩码（稀疏矩阵），确定每个像素上的卷积执行，再送入动态卷积，进而对选中的像素进行稀疏卷积运算。</a:t>
            </a:r>
            <a:endParaRPr lang="en-US" altLang="zh-CN" sz="2400" dirty="0"/>
          </a:p>
        </p:txBody>
      </p:sp>
      <p:sp>
        <p:nvSpPr>
          <p:cNvPr id="2" name="矩形 1">
            <a:extLst>
              <a:ext uri="{FF2B5EF4-FFF2-40B4-BE49-F238E27FC236}">
                <a16:creationId xmlns:a16="http://schemas.microsoft.com/office/drawing/2014/main" id="{4DAC5AFB-010F-47A2-BA98-F6C1780EB61E}"/>
              </a:ext>
            </a:extLst>
          </p:cNvPr>
          <p:cNvSpPr/>
          <p:nvPr/>
        </p:nvSpPr>
        <p:spPr>
          <a:xfrm>
            <a:off x="179070" y="1017019"/>
            <a:ext cx="5329034" cy="524567"/>
          </a:xfrm>
          <a:prstGeom prst="rect">
            <a:avLst/>
          </a:prstGeom>
        </p:spPr>
        <p:txBody>
          <a:bodyPr wrap="square">
            <a:spAutoFit/>
          </a:bodyPr>
          <a:lstStyle/>
          <a:p>
            <a:pPr lvl="1">
              <a:lnSpc>
                <a:spcPct val="130000"/>
              </a:lnSpc>
              <a:spcBef>
                <a:spcPct val="20000"/>
              </a:spcBef>
            </a:pPr>
            <a:r>
              <a:rPr lang="en-US" altLang="zh-CN" sz="2400" b="1" dirty="0">
                <a:solidFill>
                  <a:srgbClr val="333399"/>
                </a:solidFill>
                <a:latin typeface="Times New Roman" panose="02020603050405020304" pitchFamily="18" charset="0"/>
                <a:ea typeface="黑体" panose="02010609060101010101" pitchFamily="49" charset="-122"/>
                <a:cs typeface="Times New Roman" panose="02020603050405020304" pitchFamily="18" charset="0"/>
              </a:rPr>
              <a:t>Pixel-wise dynamic architectures</a:t>
            </a:r>
          </a:p>
        </p:txBody>
      </p:sp>
      <p:pic>
        <p:nvPicPr>
          <p:cNvPr id="6" name="图片 5">
            <a:extLst>
              <a:ext uri="{FF2B5EF4-FFF2-40B4-BE49-F238E27FC236}">
                <a16:creationId xmlns:a16="http://schemas.microsoft.com/office/drawing/2014/main" id="{DA1FF0FE-101C-479C-87AB-B421F28040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1516" y="3985733"/>
            <a:ext cx="5760968" cy="2116671"/>
          </a:xfrm>
          <a:prstGeom prst="rect">
            <a:avLst/>
          </a:prstGeom>
        </p:spPr>
      </p:pic>
      <p:sp>
        <p:nvSpPr>
          <p:cNvPr id="7" name="灯片编号占位符 6">
            <a:extLst>
              <a:ext uri="{FF2B5EF4-FFF2-40B4-BE49-F238E27FC236}">
                <a16:creationId xmlns:a16="http://schemas.microsoft.com/office/drawing/2014/main" id="{5C6F14A1-C90C-43A6-B255-352C46C6AC1F}"/>
              </a:ext>
            </a:extLst>
          </p:cNvPr>
          <p:cNvSpPr>
            <a:spLocks noGrp="1"/>
          </p:cNvSpPr>
          <p:nvPr>
            <p:ph type="sldNum" sz="quarter" idx="12"/>
          </p:nvPr>
        </p:nvSpPr>
        <p:spPr/>
        <p:txBody>
          <a:bodyPr/>
          <a:lstStyle/>
          <a:p>
            <a:pPr lvl="0"/>
            <a:fld id="{9A0DB2DC-4C9A-4742-B13C-FB6460FD3503}" type="slidenum">
              <a:rPr lang="zh-CN" altLang="en-US" smtClean="0">
                <a:latin typeface="Arial" panose="020B0604020202020204" pitchFamily="34" charset="0"/>
              </a:rPr>
              <a:t>7</a:t>
            </a:fld>
            <a:endParaRPr lang="zh-CN" altLang="en-US" dirty="0">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7" name="图片 3076" descr="a4"/>
          <p:cNvPicPr>
            <a:picLocks noChangeAspect="1"/>
          </p:cNvPicPr>
          <p:nvPr/>
        </p:nvPicPr>
        <p:blipFill>
          <a:blip r:embed="rId2"/>
          <a:stretch>
            <a:fillRect/>
          </a:stretch>
        </p:blipFill>
        <p:spPr>
          <a:xfrm>
            <a:off x="0" y="0"/>
            <a:ext cx="9144000" cy="6858000"/>
          </a:xfrm>
          <a:prstGeom prst="rect">
            <a:avLst/>
          </a:prstGeom>
          <a:noFill/>
          <a:ln w="9525">
            <a:noFill/>
          </a:ln>
        </p:spPr>
      </p:pic>
      <p:sp>
        <p:nvSpPr>
          <p:cNvPr id="3074" name="标题 3073"/>
          <p:cNvSpPr>
            <a:spLocks noGrp="1"/>
          </p:cNvSpPr>
          <p:nvPr>
            <p:ph type="title"/>
          </p:nvPr>
        </p:nvSpPr>
        <p:spPr>
          <a:xfrm>
            <a:off x="7596188" y="260350"/>
            <a:ext cx="1090612" cy="287338"/>
          </a:xfrm>
        </p:spPr>
        <p:txBody>
          <a:bodyPr anchor="ctr" anchorCtr="0"/>
          <a:lstStyle/>
          <a:p>
            <a:r>
              <a:rPr lang="zh-CN" altLang="en-US" sz="1400" dirty="0">
                <a:solidFill>
                  <a:schemeClr val="bg1"/>
                </a:solidFill>
              </a:rPr>
              <a:t>论文汇报</a:t>
            </a:r>
          </a:p>
        </p:txBody>
      </p:sp>
      <p:sp>
        <p:nvSpPr>
          <p:cNvPr id="3075" name="文本占位符 3074"/>
          <p:cNvSpPr>
            <a:spLocks noGrp="1"/>
          </p:cNvSpPr>
          <p:nvPr>
            <p:ph type="body" idx="1"/>
          </p:nvPr>
        </p:nvSpPr>
        <p:spPr/>
        <p:txBody>
          <a:bodyPr/>
          <a:lstStyle/>
          <a:p>
            <a:pPr marL="0" indent="0">
              <a:lnSpc>
                <a:spcPct val="150000"/>
              </a:lnSpc>
              <a:buNone/>
            </a:pPr>
            <a:r>
              <a:rPr lang="zh-CN" altLang="en-US" sz="2400" dirty="0">
                <a:solidFill>
                  <a:schemeClr val="accent2"/>
                </a:solidFill>
              </a:rPr>
              <a:t>额外修正：</a:t>
            </a:r>
            <a:r>
              <a:rPr lang="zh-CN" altLang="en-US" sz="2400" dirty="0"/>
              <a:t>先对整张图（采用相对较少的计算）进行处理，再根据处理结果选中某些位置的像素进行额外修正，从而得到更加精细的特征表达。</a:t>
            </a:r>
          </a:p>
        </p:txBody>
      </p:sp>
      <p:sp>
        <p:nvSpPr>
          <p:cNvPr id="2" name="矩形 1">
            <a:extLst>
              <a:ext uri="{FF2B5EF4-FFF2-40B4-BE49-F238E27FC236}">
                <a16:creationId xmlns:a16="http://schemas.microsoft.com/office/drawing/2014/main" id="{4DAC5AFB-010F-47A2-BA98-F6C1780EB61E}"/>
              </a:ext>
            </a:extLst>
          </p:cNvPr>
          <p:cNvSpPr/>
          <p:nvPr/>
        </p:nvSpPr>
        <p:spPr>
          <a:xfrm>
            <a:off x="179070" y="1017019"/>
            <a:ext cx="5329034" cy="524567"/>
          </a:xfrm>
          <a:prstGeom prst="rect">
            <a:avLst/>
          </a:prstGeom>
        </p:spPr>
        <p:txBody>
          <a:bodyPr wrap="square">
            <a:spAutoFit/>
          </a:bodyPr>
          <a:lstStyle/>
          <a:p>
            <a:pPr lvl="1">
              <a:lnSpc>
                <a:spcPct val="130000"/>
              </a:lnSpc>
              <a:spcBef>
                <a:spcPct val="20000"/>
              </a:spcBef>
            </a:pPr>
            <a:r>
              <a:rPr lang="en-US" altLang="zh-CN" sz="2400" b="1" dirty="0">
                <a:solidFill>
                  <a:srgbClr val="333399"/>
                </a:solidFill>
                <a:latin typeface="Times New Roman" panose="02020603050405020304" pitchFamily="18" charset="0"/>
                <a:ea typeface="黑体" panose="02010609060101010101" pitchFamily="49" charset="-122"/>
                <a:cs typeface="Times New Roman" panose="02020603050405020304" pitchFamily="18" charset="0"/>
              </a:rPr>
              <a:t>Pixel-wise dynamic architectures</a:t>
            </a:r>
          </a:p>
        </p:txBody>
      </p:sp>
      <p:sp>
        <p:nvSpPr>
          <p:cNvPr id="7" name="灯片编号占位符 6">
            <a:extLst>
              <a:ext uri="{FF2B5EF4-FFF2-40B4-BE49-F238E27FC236}">
                <a16:creationId xmlns:a16="http://schemas.microsoft.com/office/drawing/2014/main" id="{5C6F14A1-C90C-43A6-B255-352C46C6AC1F}"/>
              </a:ext>
            </a:extLst>
          </p:cNvPr>
          <p:cNvSpPr>
            <a:spLocks noGrp="1"/>
          </p:cNvSpPr>
          <p:nvPr>
            <p:ph type="sldNum" sz="quarter" idx="12"/>
          </p:nvPr>
        </p:nvSpPr>
        <p:spPr/>
        <p:txBody>
          <a:bodyPr/>
          <a:lstStyle/>
          <a:p>
            <a:pPr lvl="0"/>
            <a:fld id="{9A0DB2DC-4C9A-4742-B13C-FB6460FD3503}" type="slidenum">
              <a:rPr lang="zh-CN" altLang="en-US" smtClean="0">
                <a:latin typeface="Arial" panose="020B0604020202020204" pitchFamily="34" charset="0"/>
              </a:rPr>
              <a:t>8</a:t>
            </a:fld>
            <a:endParaRPr lang="zh-CN" altLang="en-US" dirty="0">
              <a:latin typeface="Arial" panose="020B0604020202020204" pitchFamily="34" charset="0"/>
            </a:endParaRPr>
          </a:p>
        </p:txBody>
      </p:sp>
    </p:spTree>
    <p:extLst>
      <p:ext uri="{BB962C8B-B14F-4D97-AF65-F5344CB8AC3E}">
        <p14:creationId xmlns:p14="http://schemas.microsoft.com/office/powerpoint/2010/main" val="324767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7" name="图片 3076" descr="a4"/>
          <p:cNvPicPr>
            <a:picLocks noChangeAspect="1"/>
          </p:cNvPicPr>
          <p:nvPr/>
        </p:nvPicPr>
        <p:blipFill>
          <a:blip r:embed="rId2"/>
          <a:stretch>
            <a:fillRect/>
          </a:stretch>
        </p:blipFill>
        <p:spPr>
          <a:xfrm>
            <a:off x="0" y="-65155"/>
            <a:ext cx="9144000" cy="6858000"/>
          </a:xfrm>
          <a:prstGeom prst="rect">
            <a:avLst/>
          </a:prstGeom>
          <a:noFill/>
          <a:ln w="9525">
            <a:noFill/>
          </a:ln>
        </p:spPr>
      </p:pic>
      <p:sp>
        <p:nvSpPr>
          <p:cNvPr id="3074" name="标题 3073"/>
          <p:cNvSpPr>
            <a:spLocks noGrp="1"/>
          </p:cNvSpPr>
          <p:nvPr>
            <p:ph type="title"/>
          </p:nvPr>
        </p:nvSpPr>
        <p:spPr>
          <a:xfrm>
            <a:off x="7596188" y="260350"/>
            <a:ext cx="1090612" cy="287338"/>
          </a:xfrm>
        </p:spPr>
        <p:txBody>
          <a:bodyPr anchor="ctr" anchorCtr="0"/>
          <a:lstStyle/>
          <a:p>
            <a:r>
              <a:rPr lang="zh-CN" altLang="en-US" sz="1400" dirty="0">
                <a:solidFill>
                  <a:schemeClr val="bg1"/>
                </a:solidFill>
              </a:rPr>
              <a:t>论文汇报</a:t>
            </a:r>
          </a:p>
        </p:txBody>
      </p:sp>
      <p:sp>
        <p:nvSpPr>
          <p:cNvPr id="3075" name="文本占位符 3074"/>
          <p:cNvSpPr>
            <a:spLocks noGrp="1"/>
          </p:cNvSpPr>
          <p:nvPr>
            <p:ph type="body" idx="1"/>
          </p:nvPr>
        </p:nvSpPr>
        <p:spPr/>
        <p:txBody>
          <a:bodyPr/>
          <a:lstStyle/>
          <a:p>
            <a:pPr marL="0" indent="0">
              <a:lnSpc>
                <a:spcPct val="150000"/>
              </a:lnSpc>
              <a:buNone/>
            </a:pPr>
            <a:r>
              <a:rPr lang="zh-CN" altLang="en-US" sz="2400" dirty="0"/>
              <a:t>不同于在像素子集上完整调整卷积计算，动态网络还可以对每个像素执行数据依赖的卷积以提升其表达能力或者感受野。现有方案主要有以下三种：</a:t>
            </a:r>
          </a:p>
          <a:p>
            <a:pPr>
              <a:lnSpc>
                <a:spcPct val="150000"/>
              </a:lnSpc>
              <a:buFont typeface="Wingdings" panose="05000000000000000000" pitchFamily="2" charset="2"/>
              <a:buChar char="l"/>
            </a:pPr>
            <a:r>
              <a:rPr lang="en-US" altLang="zh-CN" sz="2400" dirty="0">
                <a:solidFill>
                  <a:schemeClr val="accent2"/>
                </a:solidFill>
                <a:latin typeface="Times New Roman" panose="02020603050405020304" pitchFamily="18" charset="0"/>
                <a:cs typeface="Times New Roman" panose="02020603050405020304" pitchFamily="18" charset="0"/>
              </a:rPr>
              <a:t>Dynamic weights</a:t>
            </a:r>
            <a:r>
              <a:rPr lang="zh-CN" altLang="en-US" sz="2400" dirty="0"/>
              <a:t>，包含动态卷积、动态区域卷积等。</a:t>
            </a:r>
          </a:p>
          <a:p>
            <a:pPr>
              <a:lnSpc>
                <a:spcPct val="150000"/>
              </a:lnSpc>
              <a:buFont typeface="Wingdings" panose="05000000000000000000" pitchFamily="2" charset="2"/>
              <a:buChar char="l"/>
            </a:pPr>
            <a:r>
              <a:rPr lang="en-US" altLang="zh-CN" sz="2400" dirty="0">
                <a:solidFill>
                  <a:schemeClr val="accent2"/>
                </a:solidFill>
                <a:latin typeface="Times New Roman" panose="02020603050405020304" pitchFamily="18" charset="0"/>
                <a:cs typeface="Times New Roman" panose="02020603050405020304" pitchFamily="18" charset="0"/>
              </a:rPr>
              <a:t>Dynamic reception fields</a:t>
            </a:r>
            <a:r>
              <a:rPr lang="zh-CN" altLang="en-US" sz="2400" dirty="0"/>
              <a:t>，包含形变卷积、自适应链接网络等。</a:t>
            </a:r>
          </a:p>
          <a:p>
            <a:pPr>
              <a:lnSpc>
                <a:spcPct val="150000"/>
              </a:lnSpc>
              <a:buFont typeface="Wingdings" panose="05000000000000000000" pitchFamily="2" charset="2"/>
              <a:buChar char="l"/>
            </a:pPr>
            <a:r>
              <a:rPr lang="en-US" altLang="zh-CN" sz="2400" dirty="0">
                <a:solidFill>
                  <a:schemeClr val="accent2"/>
                </a:solidFill>
                <a:latin typeface="Times New Roman" panose="02020603050405020304" pitchFamily="18" charset="0"/>
                <a:cs typeface="Times New Roman" panose="02020603050405020304" pitchFamily="18" charset="0"/>
              </a:rPr>
              <a:t>Pixel-wise dynamic feature</a:t>
            </a:r>
            <a:r>
              <a:rPr lang="zh-CN" altLang="en-US" sz="2400" dirty="0"/>
              <a:t>，包含空域注意力。</a:t>
            </a:r>
            <a:endParaRPr sz="2000" dirty="0">
              <a:solidFill>
                <a:schemeClr val="accent2"/>
              </a:solidFill>
              <a:latin typeface="Times New Roman" panose="02020603050405020304" pitchFamily="18" charset="0"/>
              <a:cs typeface="Times New Roman" panose="02020603050405020304" pitchFamily="18" charset="0"/>
            </a:endParaRPr>
          </a:p>
        </p:txBody>
      </p:sp>
      <p:sp>
        <p:nvSpPr>
          <p:cNvPr id="2" name="矩形 1">
            <a:extLst>
              <a:ext uri="{FF2B5EF4-FFF2-40B4-BE49-F238E27FC236}">
                <a16:creationId xmlns:a16="http://schemas.microsoft.com/office/drawing/2014/main" id="{39C7771E-AA10-4A1E-9EC1-006A69733240}"/>
              </a:ext>
            </a:extLst>
          </p:cNvPr>
          <p:cNvSpPr/>
          <p:nvPr/>
        </p:nvSpPr>
        <p:spPr>
          <a:xfrm>
            <a:off x="442343" y="1146614"/>
            <a:ext cx="4352474" cy="461665"/>
          </a:xfrm>
          <a:prstGeom prst="rect">
            <a:avLst/>
          </a:prstGeom>
        </p:spPr>
        <p:txBody>
          <a:bodyPr wrap="none">
            <a:spAutoFit/>
          </a:bodyPr>
          <a:lstStyle/>
          <a:p>
            <a:r>
              <a:rPr lang="en-US" altLang="zh-CN" sz="2400" b="1" dirty="0">
                <a:solidFill>
                  <a:schemeClr val="accent2"/>
                </a:solidFill>
                <a:latin typeface="Times New Roman" panose="02020603050405020304" pitchFamily="18" charset="0"/>
                <a:cs typeface="Times New Roman" panose="02020603050405020304" pitchFamily="18" charset="0"/>
              </a:rPr>
              <a:t>Pixel-wise Dynamic Parameters</a:t>
            </a:r>
          </a:p>
        </p:txBody>
      </p:sp>
      <p:sp>
        <p:nvSpPr>
          <p:cNvPr id="4" name="灯片编号占位符 3">
            <a:extLst>
              <a:ext uri="{FF2B5EF4-FFF2-40B4-BE49-F238E27FC236}">
                <a16:creationId xmlns:a16="http://schemas.microsoft.com/office/drawing/2014/main" id="{1E9F5ACC-1A41-4082-BC74-C97B414EC123}"/>
              </a:ext>
            </a:extLst>
          </p:cNvPr>
          <p:cNvSpPr>
            <a:spLocks noGrp="1"/>
          </p:cNvSpPr>
          <p:nvPr>
            <p:ph type="sldNum" sz="quarter" idx="12"/>
          </p:nvPr>
        </p:nvSpPr>
        <p:spPr/>
        <p:txBody>
          <a:bodyPr/>
          <a:lstStyle/>
          <a:p>
            <a:pPr lvl="0"/>
            <a:fld id="{9A0DB2DC-4C9A-4742-B13C-FB6460FD3503}" type="slidenum">
              <a:rPr lang="zh-CN" altLang="en-US" smtClean="0">
                <a:latin typeface="Arial" panose="020B0604020202020204" pitchFamily="34" charset="0"/>
              </a:rPr>
              <a:t>9</a:t>
            </a:fld>
            <a:endParaRPr lang="zh-CN" altLang="en-US" dirty="0">
              <a:latin typeface="Arial" panose="020B0604020202020204" pitchFamily="34" charset="0"/>
            </a:endParaRPr>
          </a:p>
        </p:txBody>
      </p:sp>
    </p:spTree>
  </p:cSld>
  <p:clrMapOvr>
    <a:masterClrMapping/>
  </p:clrMapOvr>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7103</TotalTime>
  <Words>1952</Words>
  <Application>Microsoft Office PowerPoint</Application>
  <PresentationFormat>全屏显示(4:3)</PresentationFormat>
  <Paragraphs>214</Paragraphs>
  <Slides>36</Slides>
  <Notes>1</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36</vt:i4>
      </vt:variant>
    </vt:vector>
  </HeadingPairs>
  <TitlesOfParts>
    <vt:vector size="47" baseType="lpstr">
      <vt:lpstr>-apple-system</vt:lpstr>
      <vt:lpstr>Helvetica Neue</vt:lpstr>
      <vt:lpstr>等线</vt:lpstr>
      <vt:lpstr>黑体</vt:lpstr>
      <vt:lpstr>宋体</vt:lpstr>
      <vt:lpstr>Arial</vt:lpstr>
      <vt:lpstr>Cambria Math</vt:lpstr>
      <vt:lpstr>Times New Roman</vt:lpstr>
      <vt:lpstr>Wingdings</vt:lpstr>
      <vt:lpstr>默认设计模板</vt:lpstr>
      <vt:lpstr>1_默认设计模板</vt:lpstr>
      <vt:lpstr>论文汇报</vt:lpstr>
      <vt:lpstr>论文汇报</vt:lpstr>
      <vt:lpstr>论文汇报</vt:lpstr>
      <vt:lpstr>论文汇报</vt:lpstr>
      <vt:lpstr>论文汇报</vt:lpstr>
      <vt:lpstr>论文汇报</vt:lpstr>
      <vt:lpstr>论文汇报</vt:lpstr>
      <vt:lpstr>论文汇报</vt:lpstr>
      <vt:lpstr>论文汇报</vt:lpstr>
      <vt:lpstr>论文汇报</vt:lpstr>
      <vt:lpstr>论文汇报</vt:lpstr>
      <vt:lpstr>论文汇报</vt:lpstr>
      <vt:lpstr>论文汇报</vt:lpstr>
      <vt:lpstr>论文汇报</vt:lpstr>
      <vt:lpstr>论文汇报</vt:lpstr>
      <vt:lpstr>论文汇报</vt:lpstr>
      <vt:lpstr>论文汇报</vt:lpstr>
      <vt:lpstr>论文汇报</vt:lpstr>
      <vt:lpstr>论文汇报</vt:lpstr>
      <vt:lpstr>论文汇报</vt:lpstr>
      <vt:lpstr>论文汇报</vt:lpstr>
      <vt:lpstr>论文汇报</vt:lpstr>
      <vt:lpstr>论文汇报</vt:lpstr>
      <vt:lpstr>论文汇报</vt:lpstr>
      <vt:lpstr>论文汇报</vt:lpstr>
      <vt:lpstr>论文汇报</vt:lpstr>
      <vt:lpstr>论文汇报</vt:lpstr>
      <vt:lpstr>论文汇报</vt:lpstr>
      <vt:lpstr>论文汇报</vt:lpstr>
      <vt:lpstr>论文汇报</vt:lpstr>
      <vt:lpstr>论文汇报</vt:lpstr>
      <vt:lpstr>论文汇报</vt:lpstr>
      <vt:lpstr>论文汇报</vt:lpstr>
      <vt:lpstr>论文汇报</vt:lpstr>
      <vt:lpstr>论文汇报</vt:lpstr>
      <vt:lpstr>论文汇报</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温瑶</cp:lastModifiedBy>
  <cp:revision>100</cp:revision>
  <dcterms:created xsi:type="dcterms:W3CDTF">2014-03-21T03:02:44Z</dcterms:created>
  <dcterms:modified xsi:type="dcterms:W3CDTF">2022-03-06T07:54:01Z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1401254021ED4665B6D8B0FAB51018E5</vt:lpwstr>
  </property>
  <property fmtid="{D5CDD505-2E9C-101B-9397-08002B2CF9AE}" pid="3" name="KSOProductBuildVer">
    <vt:lpwstr>2052-11.1.0.11365</vt:lpwstr>
  </property>
</Properties>
</file>