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72" r:id="rId1"/>
    <p:sldMasterId id="2147483684" r:id="rId2"/>
    <p:sldMasterId id="2147483690" r:id="rId3"/>
    <p:sldMasterId id="2147483696" r:id="rId4"/>
    <p:sldMasterId id="2147483702" r:id="rId5"/>
  </p:sldMasterIdLst>
  <p:notesMasterIdLst>
    <p:notesMasterId r:id="rId33"/>
  </p:notesMasterIdLst>
  <p:sldIdLst>
    <p:sldId id="277" r:id="rId6"/>
    <p:sldId id="360" r:id="rId7"/>
    <p:sldId id="364" r:id="rId8"/>
    <p:sldId id="366" r:id="rId9"/>
    <p:sldId id="367" r:id="rId10"/>
    <p:sldId id="353" r:id="rId11"/>
    <p:sldId id="354" r:id="rId12"/>
    <p:sldId id="378" r:id="rId13"/>
    <p:sldId id="327" r:id="rId14"/>
    <p:sldId id="356" r:id="rId15"/>
    <p:sldId id="379" r:id="rId16"/>
    <p:sldId id="380" r:id="rId17"/>
    <p:sldId id="381" r:id="rId18"/>
    <p:sldId id="368" r:id="rId19"/>
    <p:sldId id="352" r:id="rId20"/>
    <p:sldId id="382" r:id="rId21"/>
    <p:sldId id="383" r:id="rId22"/>
    <p:sldId id="384" r:id="rId23"/>
    <p:sldId id="386" r:id="rId24"/>
    <p:sldId id="387" r:id="rId25"/>
    <p:sldId id="389" r:id="rId26"/>
    <p:sldId id="390" r:id="rId27"/>
    <p:sldId id="391" r:id="rId28"/>
    <p:sldId id="394" r:id="rId29"/>
    <p:sldId id="395" r:id="rId30"/>
    <p:sldId id="370" r:id="rId31"/>
    <p:sldId id="392" r:id="rId32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>
          <p15:clr>
            <a:srgbClr val="A4A3A4"/>
          </p15:clr>
        </p15:guide>
        <p15:guide id="2" pos="5440">
          <p15:clr>
            <a:srgbClr val="A4A3A4"/>
          </p15:clr>
        </p15:guide>
        <p15:guide id="3" orient="horz" pos="1162" userDrawn="1">
          <p15:clr>
            <a:srgbClr val="A4A3A4"/>
          </p15:clr>
        </p15:guide>
        <p15:guide id="4" orient="horz" pos="2205" userDrawn="1">
          <p15:clr>
            <a:srgbClr val="A4A3A4"/>
          </p15:clr>
        </p15:guide>
        <p15:guide id="5" orient="horz" pos="3929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ch H." initials="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E8D0D0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415" autoAdjust="0"/>
  </p:normalViewPr>
  <p:slideViewPr>
    <p:cSldViewPr showGuides="1">
      <p:cViewPr>
        <p:scale>
          <a:sx n="125" d="100"/>
          <a:sy n="125" d="100"/>
        </p:scale>
        <p:origin x="360" y="-882"/>
      </p:cViewPr>
      <p:guideLst>
        <p:guide pos="312"/>
        <p:guide pos="5440"/>
        <p:guide orient="horz" pos="1162"/>
        <p:guide orient="horz" pos="2205"/>
        <p:guide orient="horz" pos="3929"/>
        <p:guide orient="horz"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tags" Target="tags/tag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C5F9F6C-745C-4B81-9FFC-3E56C27852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543D06-E918-4DE4-BD38-446BEAC6A3A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04EC82-0A02-44D9-AACC-28FF0D13EC99}" type="datetimeFigureOut">
              <a:rPr lang="zh-CN" altLang="en-US"/>
              <a:pPr>
                <a:defRPr/>
              </a:pPr>
              <a:t>2022/3/20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6FFFE2B-8D78-4619-B635-7657907B1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4C51AF0-AC9E-4D7B-AEB5-2CDDDA1EF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8E94D2-346D-421B-990E-2EF90698BC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153AE-4E6D-475C-8F1E-1D138B92C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65928-0602-41BE-8DAB-B846F77C1C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765928-0602-41BE-8DAB-B846F77C1C6E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06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902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2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703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176A3373-4FF5-4C35-813B-54FB051671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2F7771E-E7E0-4FAE-92AB-9B33769C79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E8DCF76E-6BA8-48B5-9D14-20E2CCEB9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B08FADD-4370-45C0-9A89-4D64EFE7F27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43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546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375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1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851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981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32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64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37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8496C64-7898-4306-B726-F97C2E220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C214F1C-E7E6-4723-A55E-324CAB95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C63A0B-FF82-4C04-9340-8D95E95E6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D7093-E109-4CE8-B60D-DEC07AEA34CA}" type="slidenum">
              <a:rPr lang="zh-CN" altLang="en-US">
                <a:solidFill>
                  <a:srgbClr val="000000"/>
                </a:solidFill>
              </a:rPr>
              <a:pPr/>
              <a:t>25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481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8496C64-7898-4306-B726-F97C2E220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4C214F1C-E7E6-4723-A55E-324CAB951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4AC63A0B-FF82-4C04-9340-8D95E95E6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CD7093-E109-4CE8-B60D-DEC07AEA34CA}" type="slidenum">
              <a:rPr lang="zh-CN" altLang="en-US">
                <a:solidFill>
                  <a:srgbClr val="000000"/>
                </a:solidFill>
              </a:rPr>
              <a:pPr/>
              <a:t>26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ABF8DA9D-2153-4962-8F5B-F826C25E3A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1D4DBE7-84A3-4011-BE5C-67A1966456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961727ED-B234-4BCF-945F-1E6676C0F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92080D-B55F-494A-85D6-77F679D66F18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82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6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3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5C679F6-5CA8-4F93-BBE5-A9D0AC6184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61418AE-CF8C-4FC2-900E-686442FA9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800876F-0876-4CFE-AFEC-01ECD9B54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3B6100-AC65-493E-9E02-09E1BBE72AF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17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94935145-44F0-4B46-8796-BAF6565A1E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87911261-C2B3-4E1C-83E3-2075D09098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FC2BE2EC-97B6-4575-BE81-862FBA541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328523-8AD4-4E58-B9D5-1C0E04185509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3BD35D-BDE3-4ED5-B6C3-41244BBD2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C651CBA-8759-44FD-A772-E42DA1049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E521BA3-E62A-4377-B889-2196DB850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D29C24-F6C6-4AF2-8CAF-1CC3C9073829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33BD35D-BDE3-4ED5-B6C3-41244BBD29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0C651CBA-8759-44FD-A772-E42DA1049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4E521BA3-E62A-4377-B889-2196DB850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D29C24-F6C6-4AF2-8CAF-1CC3C9073829}" type="slidenum">
              <a:rPr lang="zh-CN"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19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08FD5FB-845D-4B7E-99AE-6FC68D607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15BB87C5-371D-472C-8BC7-0D24143D5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38F9773-E1D3-48DF-89CE-1E2A607D3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699B4E-EB34-4C88-A3DD-EFBE531D818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1E4-DEFA-4FB8-91D5-62E7A41F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18ED-CFE8-4456-B0B9-63441809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7A02A-86C6-4A3D-8A7D-AFB7FDD3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9B411-BA3E-4EF8-90AC-A99E3074BD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227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ACAE-5E02-4915-AA0C-572736FE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E59E3-366D-4623-9DE5-C2672117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BFAFF-13E5-4A57-BB5F-92B7D75C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F5A17-07C9-4273-9EE7-64865A354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8876-9ACD-4F3D-AA6F-5DC00814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A878-C574-4427-850E-8125FAB2C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6317-89B4-4441-AAA1-C71DAE1F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EE8B0-16A4-44FC-B83D-651161A379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7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82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84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502047-223E-40A3-A0DB-8BCAE9231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F7DCE-21C1-4CE5-BDF3-D8F75CA344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D7C2E-F308-4014-8A6F-7A3959969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5EDC85-B588-4B42-82C0-13552D556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343647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3C7323-273E-496B-A564-AFB101C66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A56A01-0A35-4FAF-A371-1C9480B7E0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8330598-C86F-4ECE-B08A-711BA5C66F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498D8A-8257-4F40-9771-E4039F663B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4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584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984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E6D30A-A90E-4C47-9F27-3339AF3D8B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3C1A08-7556-4B67-8D37-DBCCDF7B97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A6625C-655D-46B9-948A-24B3EE21B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5D6D1B-6E4C-4858-86AD-722FE01514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49840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8398A1C-B2BC-4AF0-816F-6005744A46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03F4AE7-05C8-4DF0-AE69-543E3D55D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D42989-0D49-4C88-827E-FA1CC2CF9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1C3880-E47B-4B63-861B-52D35C3CF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54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C1ADC-29ED-4D62-83BC-E241CBA4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E3F74-A731-43A4-9A14-5DA617C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32471-2CA2-4133-A171-E1F56575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211D8-238C-453C-9526-5C2894D60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83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2488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698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ED190-4919-4286-B26B-09E5BDDAC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552288-1EB8-47E3-A1B5-7CBA5ED48C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329FAA-7406-4D51-86F2-2C7A91F1DF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28633E-C25D-4CEF-ACC9-289875D8A2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45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239438-296B-43AB-9B37-158ED49CF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A3A39D-656B-49C6-80C9-4B12BE7D21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F8442F-5F56-4891-8EAC-D416B5A1A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7BB7C7-9D7C-43B6-92C8-DE895EFA5A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196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2133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2586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9B05DF-E509-4AA1-B35C-6FF9F2916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13FDC-9BE9-426C-BBB0-30B9E20000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3690B-92C2-4E89-BC30-9BA27FE5C4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98269-EA99-4FC6-B2CB-F57B6D28DD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123090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4BE7B6-8348-4EB3-829C-01822D3544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531E9CA-BB94-44DC-9118-1A612B05C0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E34079-A956-4EFC-ABB6-77598D9F42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spcBef>
                <a:spcPct val="0"/>
              </a:spcBef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C9BB97-5435-446C-BB1F-BBFC6F93A1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0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3430-1F84-4E12-B42B-F26BB762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E6E7-5312-4442-A11C-35F4F0E6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09D-7B26-4E47-8849-A1A07A2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990B2-6C23-4E21-8416-A56DD12371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24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233429-5783-426D-A7FD-AE21E1EF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5782CCC-DE89-400F-A776-8C5BDF523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767DC2-F869-47D1-BDB3-F721443B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2ABBC-89E3-4B20-9690-3F8481742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23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712E39-6D70-4794-9CEB-92DAC85A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0B6E43-69A1-424E-B2AE-429CBD82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CCCF605-1211-41E9-A69C-874E26DF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50900-3823-430F-9CC1-C4D9CE763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39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6BAD62-45E5-4E98-B188-A62E13E8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66C1420-BA67-4B8B-8CB4-48C6CCAD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32E3B9-A48A-4141-8BF2-1F685720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77A5C-5472-421C-A77A-93F96E7102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306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9088990-FA41-4383-A9A8-72AB70AC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9184057-7CC6-4703-8EC5-EFEC7CBA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7C6DB1-5276-4314-B07A-CC8D000D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7E1D7-4068-4F77-8134-E5CFE77F47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39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CEEE1A0-749E-46EB-BF8C-29B62EF50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E38359-F5CD-4F77-8E48-12994F60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A2489E-A523-41A3-AF8B-3DF6487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97C4-5030-4990-8BE9-66C63D2BE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23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BCC81D2-C062-4DD0-8C1C-713BF47B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BD9779E-6E6F-47D0-B5AA-505DB2BE8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0AF704E-BF55-4822-A20D-F0BA19B8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F70E3-2C44-4882-9EE2-077B9BDD5C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50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jpe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.jpe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886829E-F638-443E-8645-15D0408D8B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4F86CDB-292F-40F2-912F-DB6469A570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C5896-5AAE-4F78-95F3-11EC6CD08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A32A-0449-4B9D-A080-64129E959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E101D-517D-4D96-9F2C-62011E51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0D4F45F-98A4-4A50-82F8-34CE6319C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5" r:id="rId1"/>
    <p:sldLayoutId id="2147484686" r:id="rId2"/>
    <p:sldLayoutId id="2147484687" r:id="rId3"/>
    <p:sldLayoutId id="2147484688" r:id="rId4"/>
    <p:sldLayoutId id="2147484689" r:id="rId5"/>
    <p:sldLayoutId id="2147484690" r:id="rId6"/>
    <p:sldLayoutId id="2147484691" r:id="rId7"/>
    <p:sldLayoutId id="2147484692" r:id="rId8"/>
    <p:sldLayoutId id="2147484693" r:id="rId9"/>
    <p:sldLayoutId id="2147484694" r:id="rId10"/>
    <p:sldLayoutId id="2147484695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7D36FCFE-A9D3-45FB-9DD8-C5CF492684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B119F8CA-4A95-4E18-AD45-8C44E44BBC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53E113-6164-4019-A76C-F6007D9CA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14025-99C2-4DE7-9DEF-4DC784CAD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BF006-77E1-4EC3-95EB-9182B97CA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83A10FFC-0AC6-40E4-81D0-528FDEEC62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2055" name="Picture 2" descr="E:\PPT汇报\矢量文件\未命名 -12.jpg">
            <a:extLst>
              <a:ext uri="{FF2B5EF4-FFF2-40B4-BE49-F238E27FC236}">
                <a16:creationId xmlns:a16="http://schemas.microsoft.com/office/drawing/2014/main" id="{59815273-E588-4137-A905-E818D206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6" r:id="rId1"/>
    <p:sldLayoutId id="2147484697" r:id="rId2"/>
    <p:sldLayoutId id="2147484698" r:id="rId3"/>
    <p:sldLayoutId id="214748469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137101EA-BF27-48BE-A4E7-A61ACC5B3B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8613150C-53FD-4866-865A-B2AB125670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F3BBD-63CF-4C6C-9359-C410A1A21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0AD098-B524-4E3A-9522-220DBD0AF9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D8EB3-FF24-4017-B9A2-E479F1C4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FA9DBD88-A366-4B2D-B7C8-E6D43ACD1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Picture 2" descr="E:\PPT汇报\矢量文件\未命名 -12.jpg">
            <a:extLst>
              <a:ext uri="{FF2B5EF4-FFF2-40B4-BE49-F238E27FC236}">
                <a16:creationId xmlns:a16="http://schemas.microsoft.com/office/drawing/2014/main" id="{7E03984D-2354-475F-AB0B-D973B4E8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>
            <a:extLst>
              <a:ext uri="{FF2B5EF4-FFF2-40B4-BE49-F238E27FC236}">
                <a16:creationId xmlns:a16="http://schemas.microsoft.com/office/drawing/2014/main" id="{BDAD96FC-8606-4FE1-95FD-EC6FEB8AB1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>
            <a:extLst>
              <a:ext uri="{FF2B5EF4-FFF2-40B4-BE49-F238E27FC236}">
                <a16:creationId xmlns:a16="http://schemas.microsoft.com/office/drawing/2014/main" id="{C1A9B9C1-B38A-4FC8-A8C4-6278D40BAE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23DF7-A8D2-4D36-AAD6-A8784BC32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B9411-7063-4565-8F03-DD7239549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6155C-E716-4D7A-BE61-3D0407B7E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4CBAB619-C2C4-4CD8-9C4C-81C4FFAC94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4103" name="Picture 2" descr="E:\PPT汇报\矢量文件\未命名 -12.jpg">
            <a:extLst>
              <a:ext uri="{FF2B5EF4-FFF2-40B4-BE49-F238E27FC236}">
                <a16:creationId xmlns:a16="http://schemas.microsoft.com/office/drawing/2014/main" id="{181D8CC9-3AD1-42E7-8FD9-CBE02B17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4" r:id="rId1"/>
    <p:sldLayoutId id="2147484705" r:id="rId2"/>
    <p:sldLayoutId id="2147484706" r:id="rId3"/>
    <p:sldLayoutId id="2147484707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>
            <a:extLst>
              <a:ext uri="{FF2B5EF4-FFF2-40B4-BE49-F238E27FC236}">
                <a16:creationId xmlns:a16="http://schemas.microsoft.com/office/drawing/2014/main" id="{832CA420-C6D3-478A-955B-20D18B103B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>
            <a:extLst>
              <a:ext uri="{FF2B5EF4-FFF2-40B4-BE49-F238E27FC236}">
                <a16:creationId xmlns:a16="http://schemas.microsoft.com/office/drawing/2014/main" id="{36EB1C39-899B-4CD1-851F-B294F6C83B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B4597-49D5-4255-8FFB-A08E91A12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E1B67-8E95-4E7F-A63F-DAEDA1550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spcBef>
                <a:spcPct val="20000"/>
              </a:spcBef>
              <a:defRPr sz="1200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华文新魏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E15FB-5B29-49E9-BF4E-8BADDFAE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20000"/>
              </a:spcBef>
              <a:defRPr sz="1200" b="1">
                <a:solidFill>
                  <a:srgbClr val="898989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9151FE6A-3C8B-48F7-B371-8637574B1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7" name="Picture 2" descr="E:\PPT汇报\矢量文件\未命名 -12.jpg">
            <a:extLst>
              <a:ext uri="{FF2B5EF4-FFF2-40B4-BE49-F238E27FC236}">
                <a16:creationId xmlns:a16="http://schemas.microsoft.com/office/drawing/2014/main" id="{12D6BFA2-0647-46C3-9A88-E4E171A3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08" r:id="rId1"/>
    <p:sldLayoutId id="2147484709" r:id="rId2"/>
    <p:sldLayoutId id="2147484710" r:id="rId3"/>
    <p:sldLayoutId id="214748471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5.png"/><Relationship Id="rId4" Type="http://schemas.openxmlformats.org/officeDocument/2006/relationships/image" Target="../media/image3.jpeg"/><Relationship Id="rId9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jpeg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1">
            <a:extLst>
              <a:ext uri="{FF2B5EF4-FFF2-40B4-BE49-F238E27FC236}">
                <a16:creationId xmlns:a16="http://schemas.microsoft.com/office/drawing/2014/main" id="{5C15FD24-92F9-4320-B2A3-8CFE40C59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标题 1">
            <a:extLst>
              <a:ext uri="{FF2B5EF4-FFF2-40B4-BE49-F238E27FC236}">
                <a16:creationId xmlns:a16="http://schemas.microsoft.com/office/drawing/2014/main" id="{6402155D-7EE5-4288-97BD-8083FC511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916113"/>
            <a:ext cx="8861425" cy="164306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4800" b="1" dirty="0">
                <a:latin typeface="+mn-lt"/>
                <a:ea typeface="+mn-ea"/>
                <a:cs typeface="+mn-ea"/>
                <a:sym typeface="+mn-lt"/>
              </a:rPr>
              <a:t>面向服务的空地网络资源调度</a:t>
            </a:r>
            <a:endParaRPr lang="en-US" altLang="zh-CN" sz="4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556" name="TextBox 8">
            <a:extLst>
              <a:ext uri="{FF2B5EF4-FFF2-40B4-BE49-F238E27FC236}">
                <a16:creationId xmlns:a16="http://schemas.microsoft.com/office/drawing/2014/main" id="{B4CCD248-A848-48BB-8F7A-D2F503277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439" y="5949280"/>
            <a:ext cx="2376561" cy="7080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报告人：贺靖超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accent2"/>
              </a:buClr>
              <a:buFontTx/>
              <a:buNone/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         2022.3.20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67200EEE-6434-4594-8D61-F6D8CF2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1" y="1052513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708150" algn="l"/>
              </a:tabLst>
            </a:pP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针对问题</a:t>
            </a:r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34">
            <a:extLst>
              <a:ext uri="{FF2B5EF4-FFF2-40B4-BE49-F238E27FC236}">
                <a16:creationId xmlns:a16="http://schemas.microsoft.com/office/drawing/2014/main" id="{4ACC822E-17ED-46B4-A59B-19EB44623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351849"/>
            <a:ext cx="8582989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358775"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参考文献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[1]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中的方法，将加入约束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14a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14b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1D40D0C-06D3-4DBC-99D5-F0AEEFD4F1AF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latinLnBrk="1" hangingPunct="1"/>
            <a:r>
              <a:rPr lang="en-US" altLang="zh-CN" sz="1200" b="1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[1]Z. Fei, Y. Wang, R. Sun, and Y. Liu, “Delay-oriented task scheduling and bandwidth allocation in fog computing networks,” </a:t>
            </a:r>
            <a:r>
              <a:rPr lang="en-US" altLang="zh-CN" sz="1200" b="1" i="1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2019 IEEE Glob. </a:t>
            </a:r>
            <a:r>
              <a:rPr lang="en-US" altLang="zh-CN" sz="1200" b="1" i="1" kern="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Commun</a:t>
            </a:r>
            <a:r>
              <a:rPr lang="en-US" altLang="zh-CN" sz="1200" b="1" i="1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 Conf. GLOBECOM 2019 - Proc.</a:t>
            </a:r>
            <a:r>
              <a:rPr lang="en-US" altLang="zh-CN" sz="1200" b="1" kern="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2019</a:t>
            </a:r>
            <a:endParaRPr lang="zh-CN" alt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68653D6-CB50-49B4-AD10-BCC9B7B251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7844" y="1818146"/>
            <a:ext cx="2808312" cy="116788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353A4AE-BD2C-462D-AB7D-B308E8B08879}"/>
              </a:ext>
            </a:extLst>
          </p:cNvPr>
          <p:cNvSpPr txBox="1"/>
          <p:nvPr/>
        </p:nvSpPr>
        <p:spPr>
          <a:xfrm>
            <a:off x="488189" y="2950644"/>
            <a:ext cx="814780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由于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14b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不是凸的，将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14b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引入优化目标里并将问题转为凸逼近问题。最终处理后的目标函数为：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E30FEC3-05D8-47AB-ABB0-D5C08AF464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280875"/>
              </p:ext>
            </p:extLst>
          </p:nvPr>
        </p:nvGraphicFramePr>
        <p:xfrm>
          <a:off x="1671686" y="3820877"/>
          <a:ext cx="5780813" cy="54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Equation" r:id="rId6" imgW="3705767" imgH="352898" progId="Equation.DSMT4">
                  <p:embed/>
                </p:oleObj>
              </mc:Choice>
              <mc:Fallback>
                <p:oleObj name="Equation" r:id="rId6" imgW="3705767" imgH="35289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1686" y="3820877"/>
                        <a:ext cx="5780813" cy="54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C3F4652C-D874-4956-9D85-24F22E4E5596}"/>
              </a:ext>
            </a:extLst>
          </p:cNvPr>
          <p:cNvSpPr txBox="1"/>
          <p:nvPr/>
        </p:nvSpPr>
        <p:spPr>
          <a:xfrm>
            <a:off x="606107" y="4561818"/>
            <a:ext cx="814780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其中，</a:t>
            </a:r>
            <a:endParaRPr lang="en-US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358775" algn="l">
              <a:lnSpc>
                <a:spcPct val="150000"/>
              </a:lnSpc>
            </a:pPr>
            <a:endParaRPr lang="en-US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60D48D94-AAE0-49C4-893E-6A975DADA4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68153"/>
              </p:ext>
            </p:extLst>
          </p:nvPr>
        </p:nvGraphicFramePr>
        <p:xfrm>
          <a:off x="1747264" y="4469366"/>
          <a:ext cx="3943808" cy="67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3" name="Equation" r:id="rId8" imgW="2271080" imgH="391108" progId="Equation.DSMT4">
                  <p:embed/>
                </p:oleObj>
              </mc:Choice>
              <mc:Fallback>
                <p:oleObj name="Equation" r:id="rId8" imgW="2271080" imgH="3911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47264" y="4469366"/>
                        <a:ext cx="3943808" cy="677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0B375F81-6EF5-48C1-BC02-F9564763EED9}"/>
              </a:ext>
            </a:extLst>
          </p:cNvPr>
          <p:cNvSpPr txBox="1"/>
          <p:nvPr/>
        </p:nvSpPr>
        <p:spPr>
          <a:xfrm>
            <a:off x="495301" y="5097674"/>
            <a:ext cx="8140700" cy="880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>
              <a:lnSpc>
                <a:spcPct val="150000"/>
              </a:lnSpc>
            </a:pPr>
            <a:r>
              <a:rPr lang="en-US" altLang="zh-CN" sz="18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zv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为服务</a:t>
            </a:r>
            <a:r>
              <a:rPr lang="en-US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q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在第</a:t>
            </a:r>
            <a:r>
              <a:rPr lang="en-US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v</a:t>
            </a:r>
            <a:r>
              <a:rPr lang="zh-CN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次迭代所产生的值。</a:t>
            </a:r>
            <a:r>
              <a:rPr lang="en-US" altLang="zh-CN" sz="18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为罚因子的权重值，用于调整非整数对目标函数所带来的罚值。</a:t>
            </a:r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49D1E30B-C883-40B5-A0A7-C9D93E7A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23799" y="6526285"/>
            <a:ext cx="2057400" cy="365125"/>
          </a:xfrm>
        </p:spPr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710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67200EEE-6434-4594-8D61-F6D8CF2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1" y="1052513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针对问题</a:t>
            </a:r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53A4AE-BD2C-462D-AB7D-B308E8B08879}"/>
              </a:ext>
            </a:extLst>
          </p:cNvPr>
          <p:cNvSpPr txBox="1"/>
          <p:nvPr/>
        </p:nvSpPr>
        <p:spPr>
          <a:xfrm>
            <a:off x="508000" y="1345524"/>
            <a:ext cx="814780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将约束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放大到如下形式：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C4E7B15-55D5-4DE8-9E18-67A172456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482425"/>
              </p:ext>
            </p:extLst>
          </p:nvPr>
        </p:nvGraphicFramePr>
        <p:xfrm>
          <a:off x="1020135" y="4461115"/>
          <a:ext cx="7091029" cy="724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5" imgW="4475363" imgH="457795" progId="Equation.DSMT4">
                  <p:embed/>
                </p:oleObj>
              </mc:Choice>
              <mc:Fallback>
                <p:oleObj name="Equation" r:id="rId5" imgW="4475363" imgH="4577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0135" y="4461115"/>
                        <a:ext cx="7091029" cy="724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6CA98C7-8785-4386-B607-7D9700F771BB}"/>
              </a:ext>
            </a:extLst>
          </p:cNvPr>
          <p:cNvSpPr txBox="1"/>
          <p:nvPr/>
        </p:nvSpPr>
        <p:spPr>
          <a:xfrm>
            <a:off x="131340" y="3910468"/>
            <a:ext cx="814780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即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BDD262A-EC79-46C6-A128-AD79D9A97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626021"/>
              </p:ext>
            </p:extLst>
          </p:nvPr>
        </p:nvGraphicFramePr>
        <p:xfrm>
          <a:off x="977449" y="1868953"/>
          <a:ext cx="7189101" cy="193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7" imgW="4317840" imgH="1180800" progId="Equation.DSMT4">
                  <p:embed/>
                </p:oleObj>
              </mc:Choice>
              <mc:Fallback>
                <p:oleObj name="Equation" r:id="rId7" imgW="4317840" imgH="1180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7449" y="1868953"/>
                        <a:ext cx="7189101" cy="193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BF550B66-00C2-4DC1-B651-A317D98D819E}"/>
              </a:ext>
            </a:extLst>
          </p:cNvPr>
          <p:cNvSpPr txBox="1"/>
          <p:nvPr/>
        </p:nvSpPr>
        <p:spPr>
          <a:xfrm>
            <a:off x="495300" y="5218418"/>
            <a:ext cx="81407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此时，不等式左边放缩成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max{x}-min{x}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的形式，此时不等式左边是凸的（关于底下的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暂未证明，但是目前影响并不大）</a:t>
            </a:r>
            <a:endParaRPr lang="en-US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F8CF5-6CA6-423E-A4A1-6C56429AB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37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653" name="文本框 5">
            <a:extLst>
              <a:ext uri="{FF2B5EF4-FFF2-40B4-BE49-F238E27FC236}">
                <a16:creationId xmlns:a16="http://schemas.microsoft.com/office/drawing/2014/main" id="{67200EEE-6434-4594-8D61-F6D8CF20C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1" y="1052513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针对问题</a:t>
            </a:r>
            <a:r>
              <a:rPr lang="en-US" altLang="zh-CN" sz="1800" b="1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53A4AE-BD2C-462D-AB7D-B308E8B08879}"/>
              </a:ext>
            </a:extLst>
          </p:cNvPr>
          <p:cNvSpPr txBox="1"/>
          <p:nvPr/>
        </p:nvSpPr>
        <p:spPr>
          <a:xfrm>
            <a:off x="508000" y="1410583"/>
            <a:ext cx="8147809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本周参考了一个放缩方法但是经过验证并不适用，而且暂时并未找到合适的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∑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yi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/xi)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形式的放缩方法。参考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[2]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中思路交错迭代优化，首先对于所构建的优化问题取消约束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后形成的新的优化问题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A98C7-8785-4386-B607-7D9700F771BB}"/>
              </a:ext>
            </a:extLst>
          </p:cNvPr>
          <p:cNvSpPr txBox="1"/>
          <p:nvPr/>
        </p:nvSpPr>
        <p:spPr>
          <a:xfrm>
            <a:off x="477911" y="4091388"/>
            <a:ext cx="8128000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 eaLnBrk="1" latinLnBrk="1" hangingPunct="1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进行优化，然后以约束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的等式左边为优化目标，得到优化后的收益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R0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。然后以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765EBE-9872-4C24-9238-9660F2DB1BD2}"/>
              </a:ext>
            </a:extLst>
          </p:cNvPr>
          <p:cNvSpPr txBox="1"/>
          <p:nvPr/>
        </p:nvSpPr>
        <p:spPr>
          <a:xfrm>
            <a:off x="0" y="6396334"/>
            <a:ext cx="914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12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[2] Y. Li, S. Xu, Y. Wu, and D. Li, “Network Energy Efficiency Maximization in UAV-Enabled Air-Ground Integrated Deployment,” </a:t>
            </a:r>
            <a:r>
              <a:rPr lang="en-US" altLang="zh-CN" sz="1200" b="1" i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IEEE Internet Things J.</a:t>
            </a:r>
            <a:r>
              <a:rPr lang="en-US" altLang="zh-CN" sz="12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, vol. 4662, no. c, pp. 1–14, 2022.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33C34CC4-8F82-470D-B7F9-E747E1218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066" y="2889836"/>
            <a:ext cx="3004655" cy="338554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>
            <a:lvl1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Maximize: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BE503D6-489D-47FC-BB6A-DF4DBE73A4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44381"/>
              </p:ext>
            </p:extLst>
          </p:nvPr>
        </p:nvGraphicFramePr>
        <p:xfrm>
          <a:off x="2262188" y="2689225"/>
          <a:ext cx="461803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5" imgW="2920680" imgH="457200" progId="Equation.DSMT4">
                  <p:embed/>
                </p:oleObj>
              </mc:Choice>
              <mc:Fallback>
                <p:oleObj name="Equation" r:id="rId5" imgW="2920680" imgH="457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3072FC2F-6FF3-4EDD-8EDE-25D5553768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2188" y="2689225"/>
                        <a:ext cx="4618037" cy="73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>
            <a:extLst>
              <a:ext uri="{FF2B5EF4-FFF2-40B4-BE49-F238E27FC236}">
                <a16:creationId xmlns:a16="http://schemas.microsoft.com/office/drawing/2014/main" id="{8E53F512-27C2-490B-9BE6-807BACBBD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459" y="3531973"/>
            <a:ext cx="3004655" cy="338554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>
            <a:lvl1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b="1" dirty="0" err="1">
                <a:latin typeface="+mn-lt"/>
                <a:ea typeface="+mn-ea"/>
                <a:cs typeface="+mn-ea"/>
                <a:sym typeface="+mn-lt"/>
              </a:rPr>
              <a:t>s.t.</a:t>
            </a:r>
            <a:r>
              <a:rPr lang="en-US" altLang="zh-CN" sz="1600" b="1" dirty="0">
                <a:latin typeface="+mn-lt"/>
                <a:ea typeface="+mn-ea"/>
                <a:cs typeface="+mn-ea"/>
                <a:sym typeface="+mn-lt"/>
              </a:rPr>
              <a:t>  C1-C5, C7-C15</a:t>
            </a:r>
            <a:r>
              <a:rPr lang="zh-CN" altLang="en-US" sz="16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16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A6E231E-8345-4E1A-BCEA-213C2128B0B0}"/>
              </a:ext>
            </a:extLst>
          </p:cNvPr>
          <p:cNvSpPr txBox="1"/>
          <p:nvPr/>
        </p:nvSpPr>
        <p:spPr>
          <a:xfrm>
            <a:off x="1903214" y="5029370"/>
            <a:ext cx="4660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R&lt;R0---16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EB282E-0B70-43C8-AFC2-AE9BEDAC908F}"/>
              </a:ext>
            </a:extLst>
          </p:cNvPr>
          <p:cNvSpPr txBox="1"/>
          <p:nvPr/>
        </p:nvSpPr>
        <p:spPr>
          <a:xfrm>
            <a:off x="507999" y="5525852"/>
            <a:ext cx="804189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 eaLnBrk="1" latinLnBrk="1" hangingPunct="1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为约束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，将原问题中的约束</a:t>
            </a: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的等式左边当作优化目标，即</a:t>
            </a:r>
            <a:endParaRPr lang="en-US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457200" algn="ctr" eaLnBrk="1" latinLnBrk="1" hangingPunct="1">
              <a:lnSpc>
                <a:spcPct val="150000"/>
              </a:lnSpc>
            </a:pPr>
            <a:r>
              <a:rPr lang="en-US" altLang="zh-CN" kern="100" dirty="0"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见下页）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4BD4FD98-C9C5-492C-97DE-BAB0FFF3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8511" y="6567502"/>
            <a:ext cx="2057400" cy="365125"/>
          </a:xfrm>
        </p:spPr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216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a2">
            <a:extLst>
              <a:ext uri="{FF2B5EF4-FFF2-40B4-BE49-F238E27FC236}">
                <a16:creationId xmlns:a16="http://schemas.microsoft.com/office/drawing/2014/main" id="{4140F118-0534-48DE-A682-FB83F310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解决方案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53A4AE-BD2C-462D-AB7D-B308E8B08879}"/>
              </a:ext>
            </a:extLst>
          </p:cNvPr>
          <p:cNvSpPr txBox="1"/>
          <p:nvPr/>
        </p:nvSpPr>
        <p:spPr>
          <a:xfrm>
            <a:off x="488191" y="2708137"/>
            <a:ext cx="8147809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有文献证明了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∑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yi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 /xi)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形式可以等价成一个凸函数，然后等价替换。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此处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若最终获得</a:t>
            </a:r>
            <a:r>
              <a:rPr lang="en-US" altLang="zh-CN" sz="1800" kern="1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tq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满足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C6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，则优化完成并得到优化变量；若不满足则令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R0=R0-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Δ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；继续优化直至最优解可达优化结束。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765EBE-9872-4C24-9238-9660F2DB1BD2}"/>
              </a:ext>
            </a:extLst>
          </p:cNvPr>
          <p:cNvSpPr txBox="1"/>
          <p:nvPr/>
        </p:nvSpPr>
        <p:spPr>
          <a:xfrm>
            <a:off x="1" y="6438770"/>
            <a:ext cx="9143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1" hangingPunct="1"/>
            <a:r>
              <a:rPr lang="en-US" altLang="zh-CN" sz="12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[2] Y. Li, S. Xu, Y. Wu, and D. Li, “Network Energy Efficiency Maximization in UAV-Enabled Air-Ground Integrated Deployment,” </a:t>
            </a:r>
            <a:r>
              <a:rPr lang="en-US" altLang="zh-CN" sz="1200" b="1" i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IEEE Internet Things J.</a:t>
            </a:r>
            <a:r>
              <a:rPr lang="en-US" altLang="zh-CN" sz="12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, vol. 4662, no. c, pp. 1–14, 2022.</a:t>
            </a:r>
            <a:endParaRPr lang="zh-CN" altLang="en-US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0505778-FEE2-4F5D-B773-49D897B2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495496"/>
            <a:ext cx="3004655" cy="40011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>
            <a:lvl1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Minimize: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0C7D3820-8F0F-4753-AC3F-68DAA9030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264532"/>
              </p:ext>
            </p:extLst>
          </p:nvPr>
        </p:nvGraphicFramePr>
        <p:xfrm>
          <a:off x="3109331" y="1179763"/>
          <a:ext cx="2448272" cy="1031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5" imgW="1130871" imgH="476900" progId="Equation.DSMT4">
                  <p:embed/>
                </p:oleObj>
              </mc:Choice>
              <mc:Fallback>
                <p:oleObj name="Equation" r:id="rId5" imgW="1130871" imgH="4769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0C7D3820-8F0F-4753-AC3F-68DAA90307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9331" y="1179763"/>
                        <a:ext cx="2448272" cy="10315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6A06B6F7-1C74-4F54-B2E9-85654147DAE4}"/>
              </a:ext>
            </a:extLst>
          </p:cNvPr>
          <p:cNvSpPr txBox="1"/>
          <p:nvPr/>
        </p:nvSpPr>
        <p:spPr>
          <a:xfrm>
            <a:off x="2003017" y="2216529"/>
            <a:ext cx="466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s.t.</a:t>
            </a:r>
            <a:r>
              <a:rPr lang="en-US" altLang="zh-CN" sz="20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C1-C5, C7-C16</a:t>
            </a:r>
            <a:endParaRPr lang="zh-CN" altLang="zh-CN" sz="20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85E59-8DEB-4458-A2BA-C94FD5AF08A8}"/>
              </a:ext>
            </a:extLst>
          </p:cNvPr>
          <p:cNvSpPr txBox="1"/>
          <p:nvPr/>
        </p:nvSpPr>
        <p:spPr>
          <a:xfrm>
            <a:off x="498094" y="4082913"/>
            <a:ext cx="8147809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存在问题：此处需要满足的是所有已接收服务的所有时延需求，需要采用多目标优化的方式。</a:t>
            </a: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考虑方案</a:t>
            </a:r>
            <a:endParaRPr lang="zh-CN" altLang="en-US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7051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· 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多目标同时优化</a:t>
            </a:r>
            <a:r>
              <a:rPr lang="en-US" altLang="zh-CN" sz="1800" kern="100" dirty="0" err="1">
                <a:effectLst/>
                <a:latin typeface="+mn-ea"/>
                <a:ea typeface="+mn-ea"/>
                <a:cs typeface="Times New Roman" panose="02020603050405020304" pitchFamily="18" charset="0"/>
              </a:rPr>
              <a:t>tq</a:t>
            </a:r>
            <a:endParaRPr lang="zh-CN" altLang="en-US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70510"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· </a:t>
            </a: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博弈论达到</a:t>
            </a:r>
            <a:r>
              <a:rPr lang="en-US" altLang="zh-CN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Nash Equilibrium</a:t>
            </a:r>
          </a:p>
          <a:p>
            <a:pPr indent="270510" algn="l">
              <a:lnSpc>
                <a:spcPct val="150000"/>
              </a:lnSpc>
            </a:pP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898D0B-D14D-4D22-AB3A-D32E55CA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8503" y="6584373"/>
            <a:ext cx="2057400" cy="365125"/>
          </a:xfrm>
        </p:spPr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18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58DBC2DC-C735-4708-8316-7390D979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6592" y="378806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latin typeface="+mn-lt"/>
                <a:ea typeface="+mn-ea"/>
                <a:cs typeface="+mn-ea"/>
                <a:sym typeface="+mn-lt"/>
              </a:rPr>
              <a:t>仿真参数设计</a:t>
            </a:r>
            <a:endParaRPr lang="zh-CN" altLang="en-US" sz="1100" b="1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E791FC3-CAAF-4A04-9DD5-B6F073115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84669"/>
              </p:ext>
            </p:extLst>
          </p:nvPr>
        </p:nvGraphicFramePr>
        <p:xfrm>
          <a:off x="495300" y="1124744"/>
          <a:ext cx="8137691" cy="5132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7662">
                  <a:extLst>
                    <a:ext uri="{9D8B030D-6E8A-4147-A177-3AD203B41FA5}">
                      <a16:colId xmlns:a16="http://schemas.microsoft.com/office/drawing/2014/main" val="643692663"/>
                    </a:ext>
                  </a:extLst>
                </a:gridCol>
                <a:gridCol w="5920029">
                  <a:extLst>
                    <a:ext uri="{9D8B030D-6E8A-4147-A177-3AD203B41FA5}">
                      <a16:colId xmlns:a16="http://schemas.microsoft.com/office/drawing/2014/main" val="779625468"/>
                    </a:ext>
                  </a:extLst>
                </a:gridCol>
              </a:tblGrid>
              <a:tr h="321463"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 err="1">
                          <a:effectLst/>
                        </a:rPr>
                        <a:t>cq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[2,3,1; 1,2,1; 3,2,1; 3,2,1]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898615"/>
                  </a:ext>
                </a:extLst>
              </a:tr>
              <a:tr h="321265"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Cn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2547470"/>
                  </a:ext>
                </a:extLst>
              </a:tr>
              <a:tr h="321265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p_max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0.5 W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0040058"/>
                  </a:ext>
                </a:extLst>
              </a:tr>
              <a:tr h="385518"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α</a:t>
                      </a:r>
                      <a:r>
                        <a:rPr lang="en-US" sz="2000" kern="0" baseline="-25000">
                          <a:effectLst/>
                        </a:rPr>
                        <a:t>p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8070673"/>
                  </a:ext>
                </a:extLst>
              </a:tr>
              <a:tr h="433346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k</a:t>
                      </a:r>
                      <a:r>
                        <a:rPr lang="zh-CN" sz="2000" kern="0">
                          <a:effectLst/>
                        </a:rPr>
                        <a:t>（非整数惩罚）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100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7633692"/>
                  </a:ext>
                </a:extLst>
              </a:tr>
              <a:tr h="365426"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 err="1">
                          <a:effectLst/>
                        </a:rPr>
                        <a:t>r</a:t>
                      </a:r>
                      <a:r>
                        <a:rPr lang="en-US" sz="2000" kern="0" baseline="-25000" dirty="0" err="1">
                          <a:effectLst/>
                        </a:rPr>
                        <a:t>q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[300, 550, 550, 1200] * 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742403"/>
                  </a:ext>
                </a:extLst>
              </a:tr>
              <a:tr h="349730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l</a:t>
                      </a:r>
                      <a:r>
                        <a:rPr lang="en-US" sz="2000" kern="0" baseline="-25000">
                          <a:effectLst/>
                        </a:rPr>
                        <a:t>q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[1.8; 2.5; 2.2; 2.7] *1e7 bit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728169"/>
                  </a:ext>
                </a:extLst>
              </a:tr>
              <a:tr h="398289"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L</a:t>
                      </a:r>
                      <a:r>
                        <a:rPr lang="en-US" sz="2000" kern="0" baseline="-25000" dirty="0">
                          <a:effectLst/>
                        </a:rPr>
                        <a:t>g1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1.5 Gbps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298514"/>
                  </a:ext>
                </a:extLst>
              </a:tr>
              <a:tr h="314853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L</a:t>
                      </a:r>
                      <a:r>
                        <a:rPr lang="en-US" sz="2000" kern="0" baseline="-25000">
                          <a:effectLst/>
                        </a:rPr>
                        <a:t>g2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1.5 Gbps</a:t>
                      </a:r>
                      <a:r>
                        <a:rPr lang="zh-CN" sz="2000" kern="0" dirty="0">
                          <a:effectLst/>
                        </a:rPr>
                        <a:t>（每条链路）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343527"/>
                  </a:ext>
                </a:extLst>
              </a:tr>
              <a:tr h="298555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N0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-174 dBm/Hz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7357660"/>
                  </a:ext>
                </a:extLst>
              </a:tr>
              <a:tr h="298555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B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100 MHz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224249"/>
                  </a:ext>
                </a:extLst>
              </a:tr>
              <a:tr h="349407"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BS</a:t>
                      </a:r>
                      <a:r>
                        <a:rPr lang="zh-CN" sz="2000" kern="0" dirty="0">
                          <a:effectLst/>
                        </a:rPr>
                        <a:t>位置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[200,200,0; 200,400,0;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0" dirty="0">
                          <a:effectLst/>
                        </a:rPr>
                        <a:t>400,200,0; 400,400,0]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9428925"/>
                  </a:ext>
                </a:extLst>
              </a:tr>
              <a:tr h="298555"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uav</a:t>
                      </a:r>
                      <a:r>
                        <a:rPr lang="zh-CN" sz="2000" kern="0">
                          <a:effectLst/>
                        </a:rPr>
                        <a:t>位置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[100,300,50; 300,100,50; 500,300,50]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903177"/>
                  </a:ext>
                </a:extLst>
              </a:tr>
              <a:tr h="303880">
                <a:tc>
                  <a:txBody>
                    <a:bodyPr/>
                    <a:lstStyle/>
                    <a:p>
                      <a:pPr algn="l"/>
                      <a:r>
                        <a:rPr lang="zh-CN" sz="2000" kern="0">
                          <a:effectLst/>
                        </a:rPr>
                        <a:t>γ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>
                          <a:effectLst/>
                        </a:rPr>
                        <a:t>3.72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0810361"/>
                  </a:ext>
                </a:extLst>
              </a:tr>
              <a:tr h="352438">
                <a:tc>
                  <a:txBody>
                    <a:bodyPr/>
                    <a:lstStyle/>
                    <a:p>
                      <a:pPr algn="l"/>
                      <a:r>
                        <a:rPr lang="zh-CN" sz="2000" kern="0" dirty="0">
                          <a:effectLst/>
                        </a:rPr>
                        <a:t>Ω</a:t>
                      </a:r>
                      <a:r>
                        <a:rPr lang="en-US" sz="2000" kern="0" baseline="-25000" dirty="0">
                          <a:effectLst/>
                        </a:rPr>
                        <a:t>n</a:t>
                      </a:r>
                      <a:r>
                        <a:rPr lang="en-US" sz="2000" kern="0" dirty="0">
                          <a:effectLst/>
                        </a:rPr>
                        <a:t>(</a:t>
                      </a:r>
                      <a:r>
                        <a:rPr lang="en-US" sz="2000" kern="0" dirty="0" err="1">
                          <a:effectLst/>
                        </a:rPr>
                        <a:t>uav</a:t>
                      </a:r>
                      <a:r>
                        <a:rPr lang="zh-CN" sz="2000" kern="0" dirty="0">
                          <a:effectLst/>
                        </a:rPr>
                        <a:t>负载</a:t>
                      </a:r>
                      <a:r>
                        <a:rPr lang="en-US" sz="2000" kern="0" dirty="0">
                          <a:effectLst/>
                        </a:rPr>
                        <a:t>)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0" dirty="0">
                          <a:effectLst/>
                        </a:rPr>
                        <a:t>Cn + 500 * </a:t>
                      </a:r>
                      <a:r>
                        <a:rPr lang="en-US" sz="2000" kern="0" dirty="0" err="1">
                          <a:effectLst/>
                        </a:rPr>
                        <a:t>p</a:t>
                      </a:r>
                      <a:r>
                        <a:rPr lang="en-US" sz="2000" kern="0" baseline="-25000" dirty="0" err="1">
                          <a:effectLst/>
                        </a:rPr>
                        <a:t>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26151"/>
                  </a:ext>
                </a:extLst>
              </a:tr>
            </a:tbl>
          </a:graphicData>
        </a:graphic>
      </p:graphicFrame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2DAAE98-42AF-4CD5-BDF9-67D630E9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906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6892F4-D328-487D-B661-8A0792014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6712"/>
            <a:ext cx="8178800" cy="5912228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472C8-BD74-450E-A275-148A601C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B450D1-639A-4CA7-9D33-B02F52B8E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836712"/>
            <a:ext cx="8140700" cy="5905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05CE16-B1B2-41FC-B5CE-AB63AEEDC2A7}"/>
              </a:ext>
            </a:extLst>
          </p:cNvPr>
          <p:cNvSpPr txBox="1"/>
          <p:nvPr/>
        </p:nvSpPr>
        <p:spPr>
          <a:xfrm>
            <a:off x="3131840" y="836712"/>
            <a:ext cx="354848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latin typeface="+mn-ea"/>
                <a:ea typeface="+mn-ea"/>
              </a:rPr>
              <a:t>服务数</a:t>
            </a:r>
            <a:r>
              <a:rPr lang="en-US" altLang="zh-CN" sz="2400" i="1" dirty="0">
                <a:latin typeface="+mn-ea"/>
                <a:ea typeface="+mn-ea"/>
              </a:rPr>
              <a:t>-</a:t>
            </a:r>
            <a:r>
              <a:rPr lang="zh-CN" altLang="en-US" sz="2400" i="1" dirty="0">
                <a:latin typeface="+mn-ea"/>
                <a:ea typeface="+mn-ea"/>
              </a:rPr>
              <a:t>各服务接受率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2C2108C-45D0-46F6-971C-8EDC5D7C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94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DBB697-80EF-4508-B50F-50CA8CC80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6713"/>
            <a:ext cx="8140700" cy="590540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C2F972-92ED-44E9-A9E2-2920ADA4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981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8840B-677F-44AB-9080-7206FFDE6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6713"/>
            <a:ext cx="8140700" cy="5884762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173D90B-3203-416C-AD08-7DA187E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504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D599DD-6CFF-4C53-BFE1-907EB4D1E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6711"/>
            <a:ext cx="8253164" cy="5884763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C494E73-3D3B-4E29-ACD7-CEB01AC0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68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60" y="1001374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网络模型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498400" y="1561600"/>
            <a:ext cx="45562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1" hangingPunct="1">
              <a:spcBef>
                <a:spcPts val="1200"/>
              </a:spcBef>
            </a:pPr>
            <a:r>
              <a:rPr lang="zh-CN" altLang="en-US" sz="1600" dirty="0">
                <a:latin typeface="+mj-ea"/>
                <a:ea typeface="+mj-ea"/>
              </a:rPr>
              <a:t>本网络模型主要由三部分内容组成：</a:t>
            </a:r>
            <a:r>
              <a:rPr lang="en-US" altLang="zh-CN" sz="1600" dirty="0">
                <a:latin typeface="+mj-ea"/>
                <a:ea typeface="+mj-ea"/>
              </a:rPr>
              <a:t>k</a:t>
            </a:r>
            <a:r>
              <a:rPr lang="zh-CN" altLang="en-US" sz="1600" dirty="0">
                <a:latin typeface="+mj-ea"/>
                <a:ea typeface="+mj-ea"/>
              </a:rPr>
              <a:t>个随机分布的地面用户、 </a:t>
            </a:r>
            <a:r>
              <a:rPr lang="en-US" altLang="zh-CN" sz="1600" dirty="0">
                <a:latin typeface="+mj-ea"/>
                <a:ea typeface="+mj-ea"/>
              </a:rPr>
              <a:t>N</a:t>
            </a:r>
            <a:r>
              <a:rPr lang="en-US" altLang="zh-CN" sz="1600" baseline="-25000" dirty="0">
                <a:latin typeface="+mj-ea"/>
                <a:ea typeface="+mj-ea"/>
              </a:rPr>
              <a:t>b</a:t>
            </a:r>
            <a:r>
              <a:rPr lang="zh-CN" altLang="en-US" sz="1600" dirty="0">
                <a:latin typeface="+mj-ea"/>
                <a:ea typeface="+mj-ea"/>
              </a:rPr>
              <a:t>个地面基站和</a:t>
            </a:r>
            <a:r>
              <a:rPr lang="en-US" altLang="zh-CN" sz="1600" dirty="0">
                <a:latin typeface="+mj-ea"/>
                <a:ea typeface="+mj-ea"/>
              </a:rPr>
              <a:t>N</a:t>
            </a:r>
            <a:r>
              <a:rPr lang="en-US" altLang="zh-CN" sz="1600" baseline="-25000" dirty="0">
                <a:latin typeface="+mj-ea"/>
                <a:ea typeface="+mj-ea"/>
              </a:rPr>
              <a:t>a</a:t>
            </a:r>
            <a:r>
              <a:rPr lang="zh-CN" altLang="en-US" sz="1600" dirty="0">
                <a:latin typeface="+mj-ea"/>
                <a:ea typeface="+mj-ea"/>
              </a:rPr>
              <a:t>个无人机。每个网络节点所能提供的计算资源</a:t>
            </a:r>
            <a:r>
              <a:rPr lang="en-US" altLang="zh-CN" sz="1600" dirty="0">
                <a:latin typeface="+mj-ea"/>
                <a:ea typeface="+mj-ea"/>
              </a:rPr>
              <a:t>c</a:t>
            </a:r>
            <a:r>
              <a:rPr lang="zh-CN" altLang="en-US" sz="1600" dirty="0">
                <a:latin typeface="+mj-ea"/>
                <a:ea typeface="+mj-ea"/>
              </a:rPr>
              <a:t>一定，节点能同时与多个目标进行通信。</a:t>
            </a:r>
            <a:endParaRPr lang="en-US" altLang="zh-CN" sz="1600" dirty="0">
              <a:latin typeface="+mj-ea"/>
              <a:ea typeface="+mj-ea"/>
            </a:endParaRPr>
          </a:p>
          <a:p>
            <a:pPr indent="457200" eaLnBrk="1" latinLnBrk="1" hangingPunct="1">
              <a:spcBef>
                <a:spcPts val="1200"/>
              </a:spcBef>
            </a:pPr>
            <a:r>
              <a:rPr lang="zh-CN" altLang="en-US" sz="1600" dirty="0">
                <a:latin typeface="+mj-ea"/>
                <a:ea typeface="+mj-ea"/>
              </a:rPr>
              <a:t>基站之间通过光纤连接且通信资源一定；基站到无人机最大速率一定；无人机与无人机采用</a:t>
            </a:r>
            <a:r>
              <a:rPr lang="en-US" altLang="zh-CN" sz="1600" dirty="0">
                <a:latin typeface="+mj-ea"/>
                <a:ea typeface="+mj-ea"/>
              </a:rPr>
              <a:t>FDMA</a:t>
            </a:r>
            <a:r>
              <a:rPr lang="zh-CN" altLang="en-US" sz="1600" dirty="0">
                <a:latin typeface="+mj-ea"/>
                <a:ea typeface="+mj-ea"/>
              </a:rPr>
              <a:t>的机制，总共占用</a:t>
            </a:r>
            <a:r>
              <a:rPr lang="en-US" altLang="zh-CN" sz="1600" dirty="0">
                <a:latin typeface="+mj-ea"/>
                <a:ea typeface="+mj-ea"/>
              </a:rPr>
              <a:t>B MHz</a:t>
            </a:r>
            <a:r>
              <a:rPr lang="zh-CN" altLang="en-US" sz="1600" dirty="0">
                <a:latin typeface="+mj-ea"/>
                <a:ea typeface="+mj-ea"/>
              </a:rPr>
              <a:t>的带宽。</a:t>
            </a:r>
            <a:endParaRPr lang="en-US" altLang="zh-CN" sz="1600" dirty="0">
              <a:latin typeface="+mj-ea"/>
              <a:ea typeface="+mj-ea"/>
            </a:endParaRPr>
          </a:p>
          <a:p>
            <a:pPr indent="457200" eaLnBrk="1" latinLnBrk="1" hangingPunct="1">
              <a:spcBef>
                <a:spcPts val="1200"/>
              </a:spcBef>
            </a:pPr>
            <a:r>
              <a:rPr lang="zh-CN" altLang="en-US" sz="1600" dirty="0">
                <a:latin typeface="+mj-ea"/>
                <a:ea typeface="+mj-ea"/>
              </a:rPr>
              <a:t>服务只在每个时隙开始时到达，每次到达的数目为</a:t>
            </a:r>
            <a:r>
              <a:rPr lang="en-US" altLang="zh-CN" sz="1600" dirty="0">
                <a:latin typeface="+mj-ea"/>
                <a:ea typeface="+mj-ea"/>
              </a:rPr>
              <a:t>q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网络模型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13">
            <a:extLst>
              <a:ext uri="{FF2B5EF4-FFF2-40B4-BE49-F238E27FC236}">
                <a16:creationId xmlns:a16="http://schemas.microsoft.com/office/drawing/2014/main" id="{439383B4-7AD4-4257-808E-28A1166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67" y="1076716"/>
            <a:ext cx="3922093" cy="356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表格 15">
            <a:extLst>
              <a:ext uri="{FF2B5EF4-FFF2-40B4-BE49-F238E27FC236}">
                <a16:creationId xmlns:a16="http://schemas.microsoft.com/office/drawing/2014/main" id="{E69DF8E4-389A-4819-A884-A819EC62D35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4183569"/>
              </p:ext>
            </p:extLst>
          </p:nvPr>
        </p:nvGraphicFramePr>
        <p:xfrm>
          <a:off x="498400" y="4803606"/>
          <a:ext cx="8466087" cy="19065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2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95">
                <a:tc>
                  <a:txBody>
                    <a:bodyPr/>
                    <a:lstStyle/>
                    <a:p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网络组成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以</a:t>
                      </a:r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过顶卫星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为中央控制器的一个集中式网络场景，包含</a:t>
                      </a:r>
                      <a:r>
                        <a:rPr lang="zh-CN" altLang="en-US" sz="1400" b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基站、无人机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（都支持通信、计算）两种基础通信设备。每个节点能同时与多目标进行通信。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2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信道模型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基站之间采用光纤连接，发送速率一定；无线链路采用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8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ea"/>
                          <a:sym typeface="+mn-lt"/>
                        </a:rPr>
                        <a:t>服务模型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每个服务是一条包含特定</a:t>
                      </a:r>
                      <a:r>
                        <a:rPr lang="en-US" altLang="zh-CN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VNF</a:t>
                      </a:r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的功能链，只有所有</a:t>
                      </a:r>
                      <a:r>
                        <a:rPr lang="en-US" altLang="zh-CN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VNF</a:t>
                      </a:r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都被完成并传输到目的端，服务才算完成。</a:t>
                      </a:r>
                      <a:endParaRPr lang="en-US" altLang="zh-CN" sz="1400" dirty="0"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786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设计目标</a:t>
                      </a: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+mj-ea"/>
                          <a:ea typeface="+mj-ea"/>
                          <a:cs typeface="+mn-ea"/>
                          <a:sym typeface="+mn-lt"/>
                        </a:rPr>
                        <a:t>无人机辅助增强网络服务功能链路部署，实现高效资源分配。</a:t>
                      </a:r>
                      <a:endParaRPr lang="en-US" altLang="zh-CN" sz="1400" dirty="0">
                        <a:latin typeface="+mj-ea"/>
                        <a:ea typeface="+mj-ea"/>
                        <a:cs typeface="+mn-ea"/>
                        <a:sym typeface="+mn-lt"/>
                      </a:endParaRPr>
                    </a:p>
                  </a:txBody>
                  <a:tcPr marL="91432" marR="91432"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5124A5C-A059-4374-864B-B15359BBB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816" y="5357546"/>
            <a:ext cx="1537664" cy="25224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0C789-4B1C-4189-83BC-97180AE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5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F68CF1-3180-4C5C-B9B2-DB8DEC378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6712"/>
            <a:ext cx="8140700" cy="588476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27DF5-93D1-4BCA-B274-C09E1094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165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D1CA9B-9411-446B-9C84-88A004654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836713"/>
            <a:ext cx="8140700" cy="588476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BF25F4-9D76-4B5B-BB54-78A3411B6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0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仿真结果</a:t>
            </a:r>
            <a:r>
              <a:rPr lang="en-US" altLang="zh-CN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252463-1787-4DB1-96D8-DEC6565E5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836712"/>
            <a:ext cx="8140700" cy="5905400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F9668-3FEF-4E01-9823-032B940F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3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>
            <a:extLst>
              <a:ext uri="{FF2B5EF4-FFF2-40B4-BE49-F238E27FC236}">
                <a16:creationId xmlns:a16="http://schemas.microsoft.com/office/drawing/2014/main" id="{6C1B6F5C-829F-4505-B8C3-657AB588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191" y="1052513"/>
            <a:ext cx="74909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仿真存在问题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E0414E-A614-4949-BFED-AFEAD4A85920}"/>
              </a:ext>
            </a:extLst>
          </p:cNvPr>
          <p:cNvSpPr txBox="1"/>
          <p:nvPr/>
        </p:nvSpPr>
        <p:spPr>
          <a:xfrm>
            <a:off x="508000" y="1410583"/>
            <a:ext cx="814780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8775" algn="l">
              <a:lnSpc>
                <a:spcPct val="150000"/>
              </a:lnSpc>
            </a:pPr>
            <a:r>
              <a:rPr lang="zh-CN" altLang="en-US" kern="100" dirty="0">
                <a:latin typeface="+mn-ea"/>
                <a:ea typeface="+mn-ea"/>
                <a:cs typeface="Times New Roman" panose="02020603050405020304" pitchFamily="18" charset="0"/>
              </a:rPr>
              <a:t>通信资源的分配与否在仿真中体现不明显；</a:t>
            </a:r>
            <a:endParaRPr lang="en-US" altLang="zh-CN" kern="1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358775" algn="l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负载均衡的条件在仿真中体现不明显</a:t>
            </a:r>
            <a:endParaRPr lang="zh-CN" altLang="zh-CN" sz="1800" kern="100" dirty="0"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FCACF-62B8-49DC-BE25-FA73B8F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304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a2">
            <a:extLst>
              <a:ext uri="{FF2B5EF4-FFF2-40B4-BE49-F238E27FC236}">
                <a16:creationId xmlns:a16="http://schemas.microsoft.com/office/drawing/2014/main" id="{C8AD159C-0CE5-4F4D-883E-4A2AA858D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C069FDA6-D993-4017-ADCC-21EC4F66E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15888"/>
            <a:ext cx="2170112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近期工作</a:t>
            </a: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9" name="Rectangle 37">
            <a:extLst>
              <a:ext uri="{FF2B5EF4-FFF2-40B4-BE49-F238E27FC236}">
                <a16:creationId xmlns:a16="http://schemas.microsoft.com/office/drawing/2014/main" id="{1301CE21-C02C-4E8B-BEDF-7222DC2A1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770063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0725" name="灯片编号占位符 1">
            <a:extLst>
              <a:ext uri="{FF2B5EF4-FFF2-40B4-BE49-F238E27FC236}">
                <a16:creationId xmlns:a16="http://schemas.microsoft.com/office/drawing/2014/main" id="{6442CD64-B1F7-4B57-A082-21D3087F1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830C9D-F2A6-4D74-B016-03C144509F56}" type="slidenum">
              <a:rPr lang="en-US" altLang="zh-CN"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solidFill>
                <a:srgbClr val="89898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6" name="文本框 7">
            <a:extLst>
              <a:ext uri="{FF2B5EF4-FFF2-40B4-BE49-F238E27FC236}">
                <a16:creationId xmlns:a16="http://schemas.microsoft.com/office/drawing/2014/main" id="{2EF9D5FA-EB40-46D8-8904-146754848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59" y="945634"/>
            <a:ext cx="215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、模型修改</a:t>
            </a:r>
          </a:p>
        </p:txBody>
      </p:sp>
      <p:sp>
        <p:nvSpPr>
          <p:cNvPr id="30727" name="文本框 1">
            <a:extLst>
              <a:ext uri="{FF2B5EF4-FFF2-40B4-BE49-F238E27FC236}">
                <a16:creationId xmlns:a16="http://schemas.microsoft.com/office/drawing/2014/main" id="{5C6F179C-AFAE-4976-8A6D-6ACE96F4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392386"/>
            <a:ext cx="1655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每一跳时延：</a:t>
            </a:r>
          </a:p>
        </p:txBody>
      </p:sp>
      <p:pic>
        <p:nvPicPr>
          <p:cNvPr id="30728" name="图片 2">
            <a:extLst>
              <a:ext uri="{FF2B5EF4-FFF2-40B4-BE49-F238E27FC236}">
                <a16:creationId xmlns:a16="http://schemas.microsoft.com/office/drawing/2014/main" id="{894261AA-7CA4-4E89-B74F-E93470DB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949" y="1311275"/>
            <a:ext cx="3240087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文本框 3">
            <a:extLst>
              <a:ext uri="{FF2B5EF4-FFF2-40B4-BE49-F238E27FC236}">
                <a16:creationId xmlns:a16="http://schemas.microsoft.com/office/drawing/2014/main" id="{9CB168AF-3BBA-493B-ABFB-8A536C8BF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75" y="1938503"/>
            <a:ext cx="30956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总时延（服务完成时间）：</a:t>
            </a:r>
          </a:p>
        </p:txBody>
      </p:sp>
      <p:pic>
        <p:nvPicPr>
          <p:cNvPr id="30730" name="图片 21">
            <a:extLst>
              <a:ext uri="{FF2B5EF4-FFF2-40B4-BE49-F238E27FC236}">
                <a16:creationId xmlns:a16="http://schemas.microsoft.com/office/drawing/2014/main" id="{2610DFCA-3D86-40AE-BFA4-1A9C368D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775" y="1821028"/>
            <a:ext cx="1376363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1" name="图片 17">
            <a:extLst>
              <a:ext uri="{FF2B5EF4-FFF2-40B4-BE49-F238E27FC236}">
                <a16:creationId xmlns:a16="http://schemas.microsoft.com/office/drawing/2014/main" id="{07EDB60E-E5D6-488D-B6CE-4190980F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88" y="2435390"/>
            <a:ext cx="1495425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2" name="文本框 19">
            <a:extLst>
              <a:ext uri="{FF2B5EF4-FFF2-40B4-BE49-F238E27FC236}">
                <a16:creationId xmlns:a16="http://schemas.microsoft.com/office/drawing/2014/main" id="{FCE0A263-83A1-4CD5-B36D-9F1D1513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3" y="2546515"/>
            <a:ext cx="1254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时延容忍度：</a:t>
            </a:r>
          </a:p>
        </p:txBody>
      </p:sp>
      <p:sp>
        <p:nvSpPr>
          <p:cNvPr id="30733" name="文本框 20">
            <a:extLst>
              <a:ext uri="{FF2B5EF4-FFF2-40B4-BE49-F238E27FC236}">
                <a16:creationId xmlns:a16="http://schemas.microsoft.com/office/drawing/2014/main" id="{DF29B78A-2B30-4A44-A3C4-6641EDBE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563" y="3094203"/>
            <a:ext cx="14478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时延收益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1400"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34" name="图片 26">
            <a:extLst>
              <a:ext uri="{FF2B5EF4-FFF2-40B4-BE49-F238E27FC236}">
                <a16:creationId xmlns:a16="http://schemas.microsoft.com/office/drawing/2014/main" id="{12B09309-3115-4439-857B-84F6FA21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896" y="3052538"/>
            <a:ext cx="1920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5" name="图片 28">
            <a:extLst>
              <a:ext uri="{FF2B5EF4-FFF2-40B4-BE49-F238E27FC236}">
                <a16:creationId xmlns:a16="http://schemas.microsoft.com/office/drawing/2014/main" id="{833DB8E2-BF63-4005-A5E0-FE546588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76" y="1775324"/>
            <a:ext cx="1052513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图片 45060">
            <a:extLst>
              <a:ext uri="{FF2B5EF4-FFF2-40B4-BE49-F238E27FC236}">
                <a16:creationId xmlns:a16="http://schemas.microsoft.com/office/drawing/2014/main" id="{0E0F8B59-C17D-4A93-9C8C-446934C0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00" y="3801988"/>
            <a:ext cx="11620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9" name="文本框 45061">
            <a:extLst>
              <a:ext uri="{FF2B5EF4-FFF2-40B4-BE49-F238E27FC236}">
                <a16:creationId xmlns:a16="http://schemas.microsoft.com/office/drawing/2014/main" id="{BAED8F4E-DFAA-4010-A0AB-9ECA0FB01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608" y="1422534"/>
            <a:ext cx="1131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移动成本：</a:t>
            </a:r>
          </a:p>
        </p:txBody>
      </p:sp>
      <p:sp>
        <p:nvSpPr>
          <p:cNvPr id="30740" name="文本框 40">
            <a:extLst>
              <a:ext uri="{FF2B5EF4-FFF2-40B4-BE49-F238E27FC236}">
                <a16:creationId xmlns:a16="http://schemas.microsoft.com/office/drawing/2014/main" id="{F6FF66CA-487C-4073-A74E-B986AD308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983" y="3211371"/>
            <a:ext cx="1536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发射功率成本：</a:t>
            </a:r>
          </a:p>
        </p:txBody>
      </p:sp>
      <p:sp>
        <p:nvSpPr>
          <p:cNvPr id="30741" name="文本框 41">
            <a:extLst>
              <a:ext uri="{FF2B5EF4-FFF2-40B4-BE49-F238E27FC236}">
                <a16:creationId xmlns:a16="http://schemas.microsoft.com/office/drawing/2014/main" id="{3F205B2C-3A18-4183-8443-1E3FA11B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608" y="4244666"/>
            <a:ext cx="106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</a:p>
        </p:txBody>
      </p:sp>
      <p:sp>
        <p:nvSpPr>
          <p:cNvPr id="30742" name="文本框 45063">
            <a:extLst>
              <a:ext uri="{FF2B5EF4-FFF2-40B4-BE49-F238E27FC236}">
                <a16:creationId xmlns:a16="http://schemas.microsoft.com/office/drawing/2014/main" id="{660667B4-11E0-4708-8F9A-ECE3A50E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200" y="3849613"/>
            <a:ext cx="1128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净收益：</a:t>
            </a:r>
          </a:p>
        </p:txBody>
      </p:sp>
      <p:sp>
        <p:nvSpPr>
          <p:cNvPr id="30743" name="文本框 4">
            <a:extLst>
              <a:ext uri="{FF2B5EF4-FFF2-40B4-BE49-F238E27FC236}">
                <a16:creationId xmlns:a16="http://schemas.microsoft.com/office/drawing/2014/main" id="{403E5534-D02C-4346-9F9F-42F3781D2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64" y="5506363"/>
            <a:ext cx="79216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[1] J. Li, W. Shi, H. Wu, S. Zhang, and X. Shen, “Cost-Aware Dynamic SFC Mapping and Scheduling in SDN/NFV-Enabled Space-Air-Ground Integrated Networks for Internet of Vehicles,” IEEE Internet Things J., vol. 4662, no. c, pp. 1–15, 2021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[2]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Khemka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 al., "Utility Functions and Resource Management in an Oversubscribed Heterogeneous Computing Environment," in IEEE Transactions on Computers, vol. 64, no. 8, pp. 2394-2407, 1 Aug. 2015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[3] </a:t>
            </a:r>
            <a:r>
              <a:rPr lang="en-US" altLang="zh-CN" sz="1200" dirty="0"/>
              <a:t>J. -W. Cho and J. -H. Kim, “Performance Comparison of Heuristic Algorithms for UAV Deployment with Low Power Consumption,” </a:t>
            </a:r>
            <a:r>
              <a:rPr lang="en-US" altLang="zh-CN" sz="1200" i="1" dirty="0"/>
              <a:t>2018 International Conference on Information and Communication Technology Convergence (ICTC)</a:t>
            </a:r>
            <a:r>
              <a:rPr lang="en-US" altLang="zh-CN" sz="1200" dirty="0"/>
              <a:t>, pp. 1067-1069,2018</a:t>
            </a:r>
            <a:endParaRPr lang="zh-CN" altLang="en-US" sz="1200" dirty="0"/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4" name="文本框 5">
            <a:extLst>
              <a:ext uri="{FF2B5EF4-FFF2-40B4-BE49-F238E27FC236}">
                <a16:creationId xmlns:a16="http://schemas.microsoft.com/office/drawing/2014/main" id="{D46D9644-2F66-4790-A4E4-D56557D8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586" y="2353310"/>
            <a:ext cx="271187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为所有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移动距离之和，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为单个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移动单位距离的成本，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UAV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移动的步数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6F2253-C5C1-49D7-809F-8BF5D9DB6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7636" y="3668639"/>
            <a:ext cx="1072572" cy="5038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3F8CAC6-74CB-4463-9AF4-6F0DAF8EAA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9123" y="4193608"/>
            <a:ext cx="2818266" cy="3491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B19BC8-E5F4-449A-81DD-29C81CA621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8105" y="1380267"/>
            <a:ext cx="1023150" cy="390817"/>
          </a:xfrm>
          <a:prstGeom prst="rect">
            <a:avLst/>
          </a:prstGeom>
        </p:spPr>
      </p:pic>
      <p:sp>
        <p:nvSpPr>
          <p:cNvPr id="34" name="文本框 41">
            <a:extLst>
              <a:ext uri="{FF2B5EF4-FFF2-40B4-BE49-F238E27FC236}">
                <a16:creationId xmlns:a16="http://schemas.microsoft.com/office/drawing/2014/main" id="{43C48946-6F4A-4DDF-85E7-E1E0BFDBA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608" y="3774697"/>
            <a:ext cx="14873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计算成本：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C4FA9F-CCFA-4EB9-9BC1-441EFD536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40251" y="1749450"/>
            <a:ext cx="1575039" cy="598959"/>
          </a:xfrm>
          <a:prstGeom prst="rect">
            <a:avLst/>
          </a:prstGeom>
        </p:spPr>
      </p:pic>
      <p:sp>
        <p:nvSpPr>
          <p:cNvPr id="29" name="文本框 7">
            <a:extLst>
              <a:ext uri="{FF2B5EF4-FFF2-40B4-BE49-F238E27FC236}">
                <a16:creationId xmlns:a16="http://schemas.microsoft.com/office/drawing/2014/main" id="{97FCD296-CCA6-43F4-94FF-BC2B6500D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50" y="4561542"/>
            <a:ext cx="215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、了解启发式算法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24504-60AD-4948-A438-413562FEA6EB}"/>
              </a:ext>
            </a:extLst>
          </p:cNvPr>
          <p:cNvSpPr txBox="1"/>
          <p:nvPr/>
        </p:nvSpPr>
        <p:spPr>
          <a:xfrm>
            <a:off x="534200" y="5131356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  <a:ea typeface="+mn-ea"/>
              </a:rPr>
              <a:t>通过文献</a:t>
            </a:r>
            <a:r>
              <a:rPr lang="en-US" altLang="zh-CN" sz="1400" dirty="0">
                <a:latin typeface="+mn-ea"/>
                <a:ea typeface="+mn-ea"/>
              </a:rPr>
              <a:t>[3]</a:t>
            </a:r>
            <a:r>
              <a:rPr lang="zh-CN" altLang="en-US" sz="1400" dirty="0">
                <a:latin typeface="+mn-ea"/>
                <a:ea typeface="+mn-ea"/>
              </a:rPr>
              <a:t>确定采用粒子群算法，后续完成相关仿真，和</a:t>
            </a:r>
            <a:r>
              <a:rPr lang="en-US" altLang="zh-CN" sz="1400" dirty="0">
                <a:latin typeface="+mn-ea"/>
                <a:ea typeface="+mn-ea"/>
              </a:rPr>
              <a:t>DQN</a:t>
            </a:r>
            <a:r>
              <a:rPr lang="zh-CN" altLang="en-US" sz="1400" dirty="0">
                <a:latin typeface="+mn-ea"/>
                <a:ea typeface="+mn-ea"/>
              </a:rPr>
              <a:t>算法进行对比</a:t>
            </a:r>
          </a:p>
        </p:txBody>
      </p:sp>
    </p:spTree>
    <p:extLst>
      <p:ext uri="{BB962C8B-B14F-4D97-AF65-F5344CB8AC3E}">
        <p14:creationId xmlns:p14="http://schemas.microsoft.com/office/powerpoint/2010/main" val="304488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2">
            <a:extLst>
              <a:ext uri="{FF2B5EF4-FFF2-40B4-BE49-F238E27FC236}">
                <a16:creationId xmlns:a16="http://schemas.microsoft.com/office/drawing/2014/main" id="{1F9F15DC-0630-43AD-8C69-77468243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9700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7BCC00F-F076-6F48-9994-9BF7708D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Arial"/>
                <a:ea typeface="微软雅黑"/>
                <a:cs typeface="+mn-ea"/>
                <a:sym typeface="+mn-lt"/>
              </a:rPr>
              <a:t>近期工作</a:t>
            </a:r>
          </a:p>
        </p:txBody>
      </p:sp>
      <p:sp>
        <p:nvSpPr>
          <p:cNvPr id="23558" name="文本框 5">
            <a:extLst>
              <a:ext uri="{FF2B5EF4-FFF2-40B4-BE49-F238E27FC236}">
                <a16:creationId xmlns:a16="http://schemas.microsoft.com/office/drawing/2014/main" id="{C5230A82-25C2-4EDA-91EA-158AD454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340225"/>
            <a:ext cx="849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9" name="文本框 1">
            <a:extLst>
              <a:ext uri="{FF2B5EF4-FFF2-40B4-BE49-F238E27FC236}">
                <a16:creationId xmlns:a16="http://schemas.microsoft.com/office/drawing/2014/main" id="{F8E43316-5E76-4994-B0C9-A2865929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-13573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D8C9EA-2BD5-4109-ABF3-B165AFC2E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38" y="1547813"/>
            <a:ext cx="4190346" cy="3201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AEC78A6-D120-42D3-A408-B7D4F5AB0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2" y="1576765"/>
            <a:ext cx="4190346" cy="31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95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 descr="a2">
            <a:extLst>
              <a:ext uri="{FF2B5EF4-FFF2-40B4-BE49-F238E27FC236}">
                <a16:creationId xmlns:a16="http://schemas.microsoft.com/office/drawing/2014/main" id="{1F9F15DC-0630-43AD-8C69-77468243E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3968BA0B-4512-43AC-A4E4-DDDC9B4D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39700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1600" b="1" dirty="0">
              <a:solidFill>
                <a:srgbClr val="FFFF00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556" name="文本框 4">
            <a:extLst>
              <a:ext uri="{FF2B5EF4-FFF2-40B4-BE49-F238E27FC236}">
                <a16:creationId xmlns:a16="http://schemas.microsoft.com/office/drawing/2014/main" id="{0DCDF595-EA2F-45E9-8D6F-CF623ED8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08050"/>
            <a:ext cx="8313738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06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ea"/>
                <a:ea typeface="+mn-ea"/>
                <a:sym typeface="+mn-lt"/>
              </a:rPr>
              <a:t>吴申：</a:t>
            </a:r>
            <a:endParaRPr lang="en-US" altLang="zh-CN" sz="1800" b="1" dirty="0">
              <a:solidFill>
                <a:srgbClr val="000000"/>
              </a:solidFill>
              <a:latin typeface="+mn-ea"/>
              <a:ea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论文撰写：</a:t>
            </a:r>
            <a:endParaRPr lang="en-US" altLang="zh-CN" sz="16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完成了论文的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Introduction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system model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problem solution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以及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performance evaluation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这几部分，还剩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related work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abstract</a:t>
            </a:r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没有完成</a:t>
            </a:r>
            <a:endParaRPr lang="zh-CN" altLang="zh-CN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7BCC00F-F076-6F48-9994-9BF7708D6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Arial"/>
                <a:ea typeface="微软雅黑"/>
                <a:cs typeface="+mn-ea"/>
                <a:sym typeface="+mn-lt"/>
              </a:rPr>
              <a:t>最近的工作</a:t>
            </a:r>
          </a:p>
        </p:txBody>
      </p:sp>
      <p:sp>
        <p:nvSpPr>
          <p:cNvPr id="23558" name="文本框 5">
            <a:extLst>
              <a:ext uri="{FF2B5EF4-FFF2-40B4-BE49-F238E27FC236}">
                <a16:creationId xmlns:a16="http://schemas.microsoft.com/office/drawing/2014/main" id="{C5230A82-25C2-4EDA-91EA-158AD454D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4340225"/>
            <a:ext cx="8496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3559" name="文本框 1">
            <a:extLst>
              <a:ext uri="{FF2B5EF4-FFF2-40B4-BE49-F238E27FC236}">
                <a16:creationId xmlns:a16="http://schemas.microsoft.com/office/drawing/2014/main" id="{F8E43316-5E76-4994-B0C9-A28659296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-13573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4" descr="a2">
            <a:extLst>
              <a:ext uri="{FF2B5EF4-FFF2-40B4-BE49-F238E27FC236}">
                <a16:creationId xmlns:a16="http://schemas.microsoft.com/office/drawing/2014/main" id="{8D159D0C-1887-4E2D-B55D-25EFC6C2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5">
            <a:extLst>
              <a:ext uri="{FF2B5EF4-FFF2-40B4-BE49-F238E27FC236}">
                <a16:creationId xmlns:a16="http://schemas.microsoft.com/office/drawing/2014/main" id="{6C1B6F5C-829F-4505-B8C3-657AB5886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3044279"/>
            <a:ext cx="749094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latin typeface="+mn-lt"/>
                <a:ea typeface="+mn-ea"/>
                <a:cs typeface="+mn-ea"/>
                <a:sym typeface="+mn-lt"/>
              </a:rPr>
              <a:t>谢 谢！</a:t>
            </a:r>
            <a:endParaRPr lang="en-US" altLang="zh-CN" sz="44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FCACF-62B8-49DC-BE25-FA73B8F9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00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98" y="911492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2. 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服务模型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495300" y="1311602"/>
            <a:ext cx="8140700" cy="2116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  <a:ea typeface="+mn-ea"/>
              </a:rPr>
              <a:t>本模型中，共有</a:t>
            </a:r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种服务类型：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低延迟低带宽、低延迟高带宽、高延迟低带宽和高延迟高带宽。</a:t>
            </a:r>
            <a:endParaRPr lang="en-US" altLang="zh-CN" dirty="0">
              <a:solidFill>
                <a:srgbClr val="FF0000"/>
              </a:solidFill>
              <a:latin typeface="+mn-ea"/>
              <a:ea typeface="+mn-ea"/>
            </a:endParaRPr>
          </a:p>
          <a:p>
            <a:pPr indent="45720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  <a:ea typeface="+mn-ea"/>
              </a:rPr>
              <a:t>每个服务</a:t>
            </a:r>
            <a:r>
              <a:rPr lang="en-US" altLang="zh-CN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都有自身的属性：数据包大小</a:t>
            </a:r>
            <a:r>
              <a:rPr lang="en-US" altLang="zh-CN" dirty="0" err="1">
                <a:latin typeface="+mn-ea"/>
                <a:ea typeface="+mn-ea"/>
              </a:rPr>
              <a:t>l</a:t>
            </a:r>
            <a:r>
              <a:rPr lang="en-US" altLang="zh-CN" baseline="-25000" dirty="0" err="1">
                <a:latin typeface="+mn-ea"/>
                <a:ea typeface="+mn-ea"/>
              </a:rPr>
              <a:t>q</a:t>
            </a: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zh-CN" altLang="en-US" dirty="0">
                <a:latin typeface="+mn-ea"/>
                <a:ea typeface="+mn-ea"/>
              </a:rPr>
              <a:t>、源端</a:t>
            </a:r>
            <a:r>
              <a:rPr lang="en-US" altLang="zh-CN" dirty="0">
                <a:latin typeface="+mn-ea"/>
                <a:ea typeface="+mn-ea"/>
              </a:rPr>
              <a:t>s</a:t>
            </a:r>
            <a:r>
              <a:rPr lang="en-US" altLang="zh-CN" baseline="-25000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、目的端</a:t>
            </a:r>
            <a:r>
              <a:rPr lang="en-US" altLang="zh-CN" dirty="0" err="1">
                <a:latin typeface="+mn-ea"/>
                <a:ea typeface="+mn-ea"/>
              </a:rPr>
              <a:t>d</a:t>
            </a:r>
            <a:r>
              <a:rPr lang="en-US" altLang="zh-CN" baseline="-25000" dirty="0" err="1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、服务功能链</a:t>
            </a:r>
            <a:r>
              <a:rPr lang="en-US" altLang="zh-CN" dirty="0" err="1">
                <a:latin typeface="+mn-ea"/>
                <a:ea typeface="+mn-ea"/>
              </a:rPr>
              <a:t>f</a:t>
            </a:r>
            <a:r>
              <a:rPr lang="en-US" altLang="zh-CN" baseline="-25000" dirty="0" err="1">
                <a:latin typeface="+mn-ea"/>
                <a:ea typeface="+mn-ea"/>
              </a:rPr>
              <a:t>q</a:t>
            </a:r>
            <a:r>
              <a:rPr lang="en-US" altLang="zh-CN" dirty="0">
                <a:latin typeface="+mn-ea"/>
                <a:ea typeface="+mn-ea"/>
              </a:rPr>
              <a:t>={f1,f2,…}</a:t>
            </a:r>
            <a:r>
              <a:rPr lang="zh-CN" altLang="en-US" dirty="0">
                <a:latin typeface="+mn-ea"/>
                <a:ea typeface="+mn-ea"/>
              </a:rPr>
              <a:t>和服务的收益</a:t>
            </a:r>
            <a:r>
              <a:rPr lang="en-US" altLang="zh-CN" dirty="0">
                <a:latin typeface="+mn-ea"/>
                <a:ea typeface="+mn-ea"/>
              </a:rPr>
              <a:t>r</a:t>
            </a:r>
            <a:r>
              <a:rPr lang="zh-CN" altLang="en-US" dirty="0">
                <a:latin typeface="+mn-ea"/>
                <a:ea typeface="+mn-ea"/>
              </a:rPr>
              <a:t>。若网络能满足服务的时延要求，则获得收益</a:t>
            </a:r>
            <a:r>
              <a:rPr lang="en-US" altLang="zh-CN" dirty="0" err="1">
                <a:latin typeface="+mn-ea"/>
                <a:ea typeface="+mn-ea"/>
              </a:rPr>
              <a:t>r</a:t>
            </a:r>
            <a:r>
              <a:rPr lang="en-US" altLang="zh-CN" baseline="-25000" dirty="0" err="1">
                <a:latin typeface="+mn-ea"/>
                <a:ea typeface="+mn-ea"/>
              </a:rPr>
              <a:t>q</a:t>
            </a:r>
            <a:r>
              <a:rPr lang="zh-CN" altLang="en-US" baseline="-25000" dirty="0">
                <a:latin typeface="+mn-ea"/>
                <a:ea typeface="+mn-ea"/>
              </a:rPr>
              <a:t>，</a:t>
            </a:r>
            <a:r>
              <a:rPr lang="zh-CN" altLang="en-US" dirty="0">
                <a:latin typeface="+mn-ea"/>
                <a:ea typeface="+mn-ea"/>
              </a:rPr>
              <a:t>若不能，则拒绝改服务，不获得收益。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服务与信道模型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6FA32E0A-20B4-4F1B-8CF5-870E3AEA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98" y="3472487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3. 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信道模型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20764E-FC0D-4B2E-8209-9DA7658F1D69}"/>
              </a:ext>
            </a:extLst>
          </p:cNvPr>
          <p:cNvSpPr txBox="1"/>
          <p:nvPr/>
        </p:nvSpPr>
        <p:spPr>
          <a:xfrm>
            <a:off x="495300" y="3853501"/>
            <a:ext cx="8140700" cy="1700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eaLnBrk="1" latin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基站（</a:t>
            </a:r>
            <a:r>
              <a:rPr lang="en-US" altLang="zh-CN" dirty="0" err="1">
                <a:latin typeface="+mn-ea"/>
                <a:ea typeface="+mn-ea"/>
              </a:rPr>
              <a:t>n,m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之间通过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光纤连接</a:t>
            </a:r>
            <a:r>
              <a:rPr lang="zh-CN" altLang="en-US" dirty="0">
                <a:latin typeface="+mn-ea"/>
                <a:ea typeface="+mn-ea"/>
              </a:rPr>
              <a:t>，最大传输速率为</a:t>
            </a:r>
            <a:r>
              <a:rPr lang="en-US" altLang="zh-CN" dirty="0">
                <a:latin typeface="+mn-ea"/>
                <a:ea typeface="+mn-ea"/>
              </a:rPr>
              <a:t>l</a:t>
            </a:r>
            <a:r>
              <a:rPr lang="en-US" altLang="zh-CN" baseline="-25000" dirty="0">
                <a:latin typeface="+mn-ea"/>
                <a:ea typeface="+mn-ea"/>
              </a:rPr>
              <a:t>g1</a:t>
            </a:r>
            <a:r>
              <a:rPr lang="zh-CN" altLang="en-US" dirty="0">
                <a:latin typeface="+mn-ea"/>
                <a:ea typeface="+mn-ea"/>
              </a:rPr>
              <a:t>；</a:t>
            </a:r>
            <a:endParaRPr lang="en-US" altLang="zh-CN" dirty="0">
              <a:latin typeface="+mn-ea"/>
              <a:ea typeface="+mn-ea"/>
            </a:endParaRPr>
          </a:p>
          <a:p>
            <a:pPr indent="457200" eaLnBrk="1" latin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基站到无人机的最大传输速率为</a:t>
            </a:r>
            <a:r>
              <a:rPr lang="en-US" altLang="zh-CN" dirty="0">
                <a:latin typeface="+mn-ea"/>
                <a:ea typeface="+mn-ea"/>
              </a:rPr>
              <a:t>l</a:t>
            </a:r>
            <a:r>
              <a:rPr lang="en-US" altLang="zh-CN" baseline="-25000" dirty="0">
                <a:latin typeface="+mn-ea"/>
                <a:ea typeface="+mn-ea"/>
              </a:rPr>
              <a:t>g2 </a:t>
            </a:r>
            <a:r>
              <a:rPr lang="zh-CN" altLang="en-US" baseline="-25000" dirty="0">
                <a:latin typeface="+mn-ea"/>
                <a:ea typeface="+mn-ea"/>
              </a:rPr>
              <a:t>；</a:t>
            </a:r>
            <a:endParaRPr lang="en-US" altLang="zh-CN" baseline="-25000" dirty="0">
              <a:latin typeface="+mn-ea"/>
              <a:ea typeface="+mn-ea"/>
            </a:endParaRPr>
          </a:p>
          <a:p>
            <a:pPr indent="457200" eaLnBrk="1" latinLnBrk="1" hangingPunct="1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无人机到无人机和无人机到基站之间为无线传输且信号受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大尺度衰落影响</a:t>
            </a:r>
            <a:r>
              <a:rPr lang="zh-CN" altLang="en-US" dirty="0">
                <a:latin typeface="+mn-ea"/>
                <a:ea typeface="+mn-ea"/>
              </a:rPr>
              <a:t>，无人机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与设备</a:t>
            </a:r>
            <a:r>
              <a:rPr lang="en-US" altLang="zh-CN" dirty="0">
                <a:latin typeface="+mn-ea"/>
                <a:ea typeface="+mn-ea"/>
              </a:rPr>
              <a:t>m</a:t>
            </a:r>
            <a:r>
              <a:rPr lang="zh-CN" altLang="en-US" dirty="0">
                <a:latin typeface="+mn-ea"/>
                <a:ea typeface="+mn-ea"/>
              </a:rPr>
              <a:t>之间的信道容量为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7B8E31E-00DD-4982-8B9A-0A730BCCC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701437"/>
              </p:ext>
            </p:extLst>
          </p:nvPr>
        </p:nvGraphicFramePr>
        <p:xfrm>
          <a:off x="2205038" y="5473068"/>
          <a:ext cx="31496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8" name="Equation" r:id="rId5" imgW="1815840" imgH="469800" progId="Equation.DSMT4">
                  <p:embed/>
                </p:oleObj>
              </mc:Choice>
              <mc:Fallback>
                <p:oleObj name="Equation" r:id="rId5" imgW="1815840" imgH="469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A1A6AA1-5C9E-40F8-BC9B-C411D078BC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5038" y="5473068"/>
                        <a:ext cx="3149600" cy="817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3C4E461D-988D-44B9-B636-5E268A988262}"/>
              </a:ext>
            </a:extLst>
          </p:cNvPr>
          <p:cNvSpPr txBox="1"/>
          <p:nvPr/>
        </p:nvSpPr>
        <p:spPr>
          <a:xfrm>
            <a:off x="495299" y="6198671"/>
            <a:ext cx="809421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其中，</a:t>
            </a:r>
            <a:r>
              <a:rPr lang="en-US" altLang="zh-CN" dirty="0">
                <a:latin typeface="+mn-ea"/>
                <a:ea typeface="+mn-ea"/>
              </a:rPr>
              <a:t>h</a:t>
            </a:r>
            <a:r>
              <a:rPr lang="zh-CN" altLang="en-US" dirty="0">
                <a:latin typeface="+mn-ea"/>
                <a:ea typeface="+mn-ea"/>
              </a:rPr>
              <a:t>为收发端之间的距离，</a:t>
            </a:r>
            <a:r>
              <a:rPr lang="en-US" altLang="zh-CN" dirty="0">
                <a:latin typeface="+mn-ea"/>
                <a:ea typeface="+mn-ea"/>
              </a:rPr>
              <a:t>γ</a:t>
            </a:r>
            <a:r>
              <a:rPr lang="zh-CN" altLang="en-US" dirty="0">
                <a:latin typeface="+mn-ea"/>
                <a:ea typeface="+mn-ea"/>
              </a:rPr>
              <a:t>为衰落因子，</a:t>
            </a:r>
            <a:r>
              <a:rPr lang="en-US" altLang="zh-CN" dirty="0">
                <a:latin typeface="+mn-ea"/>
                <a:ea typeface="+mn-ea"/>
              </a:rPr>
              <a:t>σ²</a:t>
            </a:r>
            <a:r>
              <a:rPr lang="zh-CN" altLang="en-US" dirty="0">
                <a:latin typeface="+mn-ea"/>
                <a:ea typeface="+mn-ea"/>
              </a:rPr>
              <a:t>为环境中的热噪声。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E9C7-21D3-4574-8725-86DBB610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99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17" y="907387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ea"/>
                <a:ea typeface="+mn-ea"/>
                <a:cs typeface="+mn-ea"/>
                <a:sym typeface="+mn-lt"/>
              </a:rPr>
              <a:t>4. </a:t>
            </a:r>
            <a:r>
              <a:rPr lang="zh-CN" altLang="en-US" sz="2000" b="1" dirty="0">
                <a:latin typeface="+mn-ea"/>
                <a:ea typeface="+mn-ea"/>
                <a:cs typeface="+mn-ea"/>
                <a:sym typeface="+mn-lt"/>
              </a:rPr>
              <a:t>时延模型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495300" y="1438351"/>
            <a:ext cx="7965828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完成服务</a:t>
            </a:r>
            <a:r>
              <a:rPr lang="en-US" altLang="zh-CN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所经历的时延有主要为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传输时延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处理时延</a:t>
            </a:r>
            <a:r>
              <a:rPr lang="zh-CN" altLang="en-US" dirty="0">
                <a:latin typeface="+mn-ea"/>
                <a:ea typeface="+mn-ea"/>
              </a:rPr>
              <a:t>：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ea"/>
                <a:ea typeface="+mn-ea"/>
                <a:cs typeface="+mn-ea"/>
                <a:sym typeface="+mn-lt"/>
              </a:rPr>
              <a:t>时延模型</a:t>
            </a:r>
            <a:endParaRPr lang="zh-CN" altLang="en-US" sz="1600" b="1" dirty="0">
              <a:solidFill>
                <a:srgbClr val="FFFF00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2DBE82-D671-4E50-98F9-30AB757B40A5}"/>
              </a:ext>
            </a:extLst>
          </p:cNvPr>
          <p:cNvSpPr txBox="1"/>
          <p:nvPr/>
        </p:nvSpPr>
        <p:spPr>
          <a:xfrm>
            <a:off x="495300" y="3730895"/>
            <a:ext cx="807214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为服务</a:t>
            </a:r>
            <a:r>
              <a:rPr lang="en-US" altLang="zh-CN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在每个节点所消耗的时间的总和。传输时延</a:t>
            </a:r>
            <a:r>
              <a:rPr lang="en-US" altLang="zh-CN" dirty="0" err="1">
                <a:latin typeface="+mn-ea"/>
                <a:ea typeface="+mn-ea"/>
              </a:rPr>
              <a:t>t</a:t>
            </a:r>
            <a:r>
              <a:rPr lang="en-US" altLang="zh-CN" baseline="-25000" dirty="0" err="1">
                <a:latin typeface="+mn-ea"/>
                <a:ea typeface="+mn-ea"/>
              </a:rPr>
              <a:t>communication</a:t>
            </a:r>
            <a:r>
              <a:rPr lang="en-US" altLang="zh-CN" dirty="0">
                <a:latin typeface="+mn-ea"/>
                <a:ea typeface="+mn-ea"/>
              </a:rPr>
              <a:t>:</a:t>
            </a: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AD9B13D6-7D11-40C3-A065-66D121ABAF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515661"/>
              </p:ext>
            </p:extLst>
          </p:nvPr>
        </p:nvGraphicFramePr>
        <p:xfrm>
          <a:off x="2483768" y="1919827"/>
          <a:ext cx="3024336" cy="448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9" name="Equation" r:id="rId5" imgW="1605629" imgH="238270" progId="Equation.DSMT4">
                  <p:embed/>
                </p:oleObj>
              </mc:Choice>
              <mc:Fallback>
                <p:oleObj name="Equation" r:id="rId5" imgW="1605629" imgH="2382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3768" y="1919827"/>
                        <a:ext cx="3024336" cy="448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5102F3A-FA3C-4005-B8CD-51CA73214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811015"/>
              </p:ext>
            </p:extLst>
          </p:nvPr>
        </p:nvGraphicFramePr>
        <p:xfrm>
          <a:off x="2445668" y="2741817"/>
          <a:ext cx="29162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name="Equation" r:id="rId7" imgW="1562040" imgH="444240" progId="Equation.DSMT4">
                  <p:embed/>
                </p:oleObj>
              </mc:Choice>
              <mc:Fallback>
                <p:oleObj name="Equation" r:id="rId7" imgW="15620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45668" y="2741817"/>
                        <a:ext cx="2916237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1CED932E-9BB4-422C-874A-0D97D4F46EBC}"/>
              </a:ext>
            </a:extLst>
          </p:cNvPr>
          <p:cNvSpPr txBox="1"/>
          <p:nvPr/>
        </p:nvSpPr>
        <p:spPr>
          <a:xfrm>
            <a:off x="495300" y="2360078"/>
            <a:ext cx="819693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</a:rPr>
              <a:t>其中，处理时延</a:t>
            </a:r>
            <a:r>
              <a:rPr lang="en-US" altLang="zh-CN" dirty="0" err="1">
                <a:latin typeface="+mn-ea"/>
                <a:ea typeface="+mn-ea"/>
              </a:rPr>
              <a:t>t</a:t>
            </a:r>
            <a:r>
              <a:rPr lang="en-US" altLang="zh-CN" baseline="-25000" dirty="0" err="1">
                <a:latin typeface="+mn-ea"/>
                <a:ea typeface="+mn-ea"/>
              </a:rPr>
              <a:t>computing</a:t>
            </a:r>
            <a:endParaRPr lang="en-US" altLang="zh-CN" dirty="0">
              <a:latin typeface="+mn-ea"/>
              <a:ea typeface="+mn-ea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7036448-CFFC-432F-8575-3FAB6DC7D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15878"/>
              </p:ext>
            </p:extLst>
          </p:nvPr>
        </p:nvGraphicFramePr>
        <p:xfrm>
          <a:off x="2098005" y="4123386"/>
          <a:ext cx="326390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1" name="Equation" r:id="rId9" imgW="1866600" imgH="469800" progId="Equation.DSMT4">
                  <p:embed/>
                </p:oleObj>
              </mc:Choice>
              <mc:Fallback>
                <p:oleObj name="Equation" r:id="rId9" imgW="18666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8005" y="4123386"/>
                        <a:ext cx="3263900" cy="82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32F8E1A-F13A-4977-A5C9-9697EAC815F2}"/>
              </a:ext>
            </a:extLst>
          </p:cNvPr>
          <p:cNvSpPr txBox="1"/>
          <p:nvPr/>
        </p:nvSpPr>
        <p:spPr>
          <a:xfrm>
            <a:off x="495300" y="5040692"/>
            <a:ext cx="8218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+mn-ea"/>
                <a:ea typeface="+mn-ea"/>
              </a:rPr>
              <a:t>其中，</a:t>
            </a:r>
            <a:r>
              <a:rPr lang="en-US" altLang="zh-CN" dirty="0" err="1">
                <a:latin typeface="+mn-ea"/>
                <a:ea typeface="+mn-ea"/>
              </a:rPr>
              <a:t>l</a:t>
            </a:r>
            <a:r>
              <a:rPr lang="en-US" altLang="zh-CN" baseline="-25000" dirty="0" err="1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为服务</a:t>
            </a:r>
            <a:r>
              <a:rPr lang="en-US" altLang="zh-CN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的数据包大小，</a:t>
            </a:r>
            <a:r>
              <a:rPr lang="en-US" altLang="zh-CN" dirty="0">
                <a:latin typeface="+mn-ea"/>
                <a:ea typeface="+mn-ea"/>
              </a:rPr>
              <a:t>l</a:t>
            </a:r>
            <a:r>
              <a:rPr lang="en-US" altLang="zh-CN" baseline="-25000" dirty="0">
                <a:latin typeface="+mn-ea"/>
                <a:ea typeface="+mn-ea"/>
              </a:rPr>
              <a:t>(</a:t>
            </a:r>
            <a:r>
              <a:rPr lang="en-US" altLang="zh-CN" baseline="-25000" dirty="0" err="1">
                <a:latin typeface="+mn-ea"/>
                <a:ea typeface="+mn-ea"/>
              </a:rPr>
              <a:t>n,m</a:t>
            </a:r>
            <a:r>
              <a:rPr lang="en-US" altLang="zh-CN" baseline="-25000" dirty="0">
                <a:latin typeface="+mn-ea"/>
                <a:ea typeface="+mn-ea"/>
              </a:rPr>
              <a:t>) </a:t>
            </a:r>
            <a:r>
              <a:rPr lang="zh-CN" altLang="en-US" dirty="0">
                <a:latin typeface="+mn-ea"/>
                <a:ea typeface="+mn-ea"/>
              </a:rPr>
              <a:t>是系统在链路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en-US" altLang="zh-CN" dirty="0" err="1">
                <a:latin typeface="+mn-ea"/>
                <a:ea typeface="+mn-ea"/>
              </a:rPr>
              <a:t>n,m</a:t>
            </a:r>
            <a:r>
              <a:rPr lang="en-US" altLang="zh-CN" dirty="0">
                <a:latin typeface="+mn-ea"/>
                <a:ea typeface="+mn-ea"/>
              </a:rPr>
              <a:t>)</a:t>
            </a:r>
            <a:r>
              <a:rPr lang="zh-CN" altLang="en-US" dirty="0">
                <a:latin typeface="+mn-ea"/>
                <a:ea typeface="+mn-ea"/>
              </a:rPr>
              <a:t>中分配给服务</a:t>
            </a:r>
            <a:r>
              <a:rPr lang="en-US" altLang="zh-CN" dirty="0">
                <a:latin typeface="+mn-ea"/>
                <a:ea typeface="+mn-ea"/>
              </a:rPr>
              <a:t>q</a:t>
            </a:r>
            <a:r>
              <a:rPr lang="zh-CN" altLang="en-US" dirty="0">
                <a:latin typeface="+mn-ea"/>
                <a:ea typeface="+mn-ea"/>
              </a:rPr>
              <a:t>的通信速率。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6CBC7-6421-4257-8E64-AF141C28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a2">
            <a:extLst>
              <a:ext uri="{FF2B5EF4-FFF2-40B4-BE49-F238E27FC236}">
                <a16:creationId xmlns:a16="http://schemas.microsoft.com/office/drawing/2014/main" id="{50F3059D-D80C-4B73-8F4B-05478ADBC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3">
            <a:extLst>
              <a:ext uri="{FF2B5EF4-FFF2-40B4-BE49-F238E27FC236}">
                <a16:creationId xmlns:a16="http://schemas.microsoft.com/office/drawing/2014/main" id="{205C94A4-EE79-400B-8658-B45A106E2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99" y="893220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ea"/>
                <a:ea typeface="+mn-ea"/>
                <a:cs typeface="+mn-ea"/>
                <a:sym typeface="+mn-lt"/>
              </a:rPr>
              <a:t>5. </a:t>
            </a:r>
            <a:r>
              <a:rPr lang="zh-CN" altLang="en-US" sz="2000" b="1" dirty="0">
                <a:latin typeface="+mn-ea"/>
                <a:ea typeface="+mn-ea"/>
                <a:cs typeface="+mn-ea"/>
                <a:sym typeface="+mn-lt"/>
              </a:rPr>
              <a:t>成本模型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5E93BB-FB97-47B4-8457-025698A17396}"/>
              </a:ext>
            </a:extLst>
          </p:cNvPr>
          <p:cNvSpPr txBox="1"/>
          <p:nvPr/>
        </p:nvSpPr>
        <p:spPr>
          <a:xfrm>
            <a:off x="251520" y="1331588"/>
            <a:ext cx="872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>
                <a:latin typeface="+mn-ea"/>
                <a:ea typeface="+mn-ea"/>
              </a:rPr>
              <a:t>网络中的主要成为由两部分组成：一是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计算成本</a:t>
            </a:r>
            <a:r>
              <a:rPr lang="zh-CN" altLang="en-US" dirty="0">
                <a:latin typeface="+mn-ea"/>
                <a:ea typeface="+mn-ea"/>
              </a:rPr>
              <a:t>，二是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通信成本</a:t>
            </a:r>
            <a:r>
              <a:rPr lang="zh-CN" altLang="en-US" dirty="0">
                <a:latin typeface="+mn-ea"/>
                <a:ea typeface="+mn-ea"/>
              </a:rPr>
              <a:t>，无人机和基站的成本函数如下</a:t>
            </a:r>
            <a:r>
              <a:rPr lang="en-US" altLang="zh-CN" dirty="0">
                <a:latin typeface="+mn-ea"/>
                <a:ea typeface="+mn-ea"/>
              </a:rPr>
              <a:t>: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394B636-795D-405D-8A6E-9CE1E0311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ea"/>
                <a:ea typeface="+mn-ea"/>
                <a:cs typeface="+mn-ea"/>
                <a:sym typeface="+mn-lt"/>
              </a:rPr>
              <a:t>业务场景</a:t>
            </a:r>
            <a:endParaRPr lang="zh-CN" altLang="en-US" sz="1600" b="1" dirty="0">
              <a:solidFill>
                <a:srgbClr val="FFFF00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8ABAD6D-A59A-47C6-92E8-A51DA36079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90800"/>
              </p:ext>
            </p:extLst>
          </p:nvPr>
        </p:nvGraphicFramePr>
        <p:xfrm>
          <a:off x="2236825" y="1882776"/>
          <a:ext cx="3919351" cy="80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" name="Equation" r:id="rId5" imgW="1688760" imgH="444240" progId="Equation.DSMT4">
                  <p:embed/>
                </p:oleObj>
              </mc:Choice>
              <mc:Fallback>
                <p:oleObj name="Equation" r:id="rId5" imgW="1688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36825" y="1882776"/>
                        <a:ext cx="3919351" cy="8029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>
            <a:extLst>
              <a:ext uri="{FF2B5EF4-FFF2-40B4-BE49-F238E27FC236}">
                <a16:creationId xmlns:a16="http://schemas.microsoft.com/office/drawing/2014/main" id="{3A4628B8-F27C-45C4-9854-BAAA20383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448836"/>
            <a:ext cx="6489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ea"/>
                <a:ea typeface="+mn-ea"/>
                <a:cs typeface="+mn-ea"/>
                <a:sym typeface="+mn-lt"/>
              </a:rPr>
              <a:t>6. </a:t>
            </a:r>
            <a:r>
              <a:rPr lang="zh-CN" altLang="en-US" sz="2000" b="1" dirty="0">
                <a:latin typeface="+mn-ea"/>
                <a:ea typeface="+mn-ea"/>
                <a:cs typeface="+mn-ea"/>
                <a:sym typeface="+mn-lt"/>
              </a:rPr>
              <a:t>无人机负载均衡模型：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773BF2E-8E05-4A36-B0B9-302EC9ED14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025410"/>
              </p:ext>
            </p:extLst>
          </p:nvPr>
        </p:nvGraphicFramePr>
        <p:xfrm>
          <a:off x="2619524" y="5760665"/>
          <a:ext cx="2952328" cy="82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4" name="Equation" r:id="rId7" imgW="1587240" imgH="444240" progId="Equation.DSMT4">
                  <p:embed/>
                </p:oleObj>
              </mc:Choice>
              <mc:Fallback>
                <p:oleObj name="Equation" r:id="rId7" imgW="15872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9524" y="5760665"/>
                        <a:ext cx="2952328" cy="826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2F6ECEC-F24C-4DC7-B18E-D9D29EBEB874}"/>
              </a:ext>
            </a:extLst>
          </p:cNvPr>
          <p:cNvSpPr txBox="1"/>
          <p:nvPr/>
        </p:nvSpPr>
        <p:spPr>
          <a:xfrm>
            <a:off x="232654" y="3929266"/>
            <a:ext cx="876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>
                <a:latin typeface="+mn-ea"/>
                <a:ea typeface="+mn-ea"/>
              </a:rPr>
              <a:t>无人机负载主要由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计算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通信</a:t>
            </a:r>
            <a:r>
              <a:rPr lang="zh-CN" altLang="en-US" dirty="0">
                <a:latin typeface="+mn-ea"/>
                <a:ea typeface="+mn-ea"/>
              </a:rPr>
              <a:t>引起，故每个无人机的负载情况为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B15DE09-04A0-4925-9434-D1C300EBF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610608"/>
              </p:ext>
            </p:extLst>
          </p:nvPr>
        </p:nvGraphicFramePr>
        <p:xfrm>
          <a:off x="2286000" y="4465638"/>
          <a:ext cx="37861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5" name="Equation" r:id="rId9" imgW="2019240" imgH="380880" progId="Equation.DSMT4">
                  <p:embed/>
                </p:oleObj>
              </mc:Choice>
              <mc:Fallback>
                <p:oleObj name="Equation" r:id="rId9" imgW="201924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86000" y="4465638"/>
                        <a:ext cx="378618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A711276E-982D-4E9E-87BD-804621B47972}"/>
              </a:ext>
            </a:extLst>
          </p:cNvPr>
          <p:cNvSpPr txBox="1"/>
          <p:nvPr/>
        </p:nvSpPr>
        <p:spPr>
          <a:xfrm>
            <a:off x="212424" y="5343414"/>
            <a:ext cx="876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hangingPunct="1">
              <a:spcBef>
                <a:spcPts val="1200"/>
              </a:spcBef>
            </a:pPr>
            <a:r>
              <a:rPr lang="zh-CN" altLang="en-US" dirty="0">
                <a:latin typeface="+mn-ea"/>
                <a:ea typeface="+mn-ea"/>
              </a:rPr>
              <a:t>用方差来衡量无人机之间的负载均衡偏差，即：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E3905-066D-4706-BF65-A6698DF2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38C049E-5318-4646-9DDA-1B483B857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138877"/>
              </p:ext>
            </p:extLst>
          </p:nvPr>
        </p:nvGraphicFramePr>
        <p:xfrm>
          <a:off x="2238374" y="2571504"/>
          <a:ext cx="2652885" cy="87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" name="Equation" r:id="rId11" imgW="1384200" imgH="457200" progId="Equation.DSMT4">
                  <p:embed/>
                </p:oleObj>
              </mc:Choice>
              <mc:Fallback>
                <p:oleObj name="Equation" r:id="rId11" imgW="13842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38374" y="2571504"/>
                        <a:ext cx="2652885" cy="87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389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 descr="a2">
            <a:extLst>
              <a:ext uri="{FF2B5EF4-FFF2-40B4-BE49-F238E27FC236}">
                <a16:creationId xmlns:a16="http://schemas.microsoft.com/office/drawing/2014/main" id="{E5B0B742-97D5-41F6-B0CF-7AC45A5ED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>
            <a:extLst>
              <a:ext uri="{FF2B5EF4-FFF2-40B4-BE49-F238E27FC236}">
                <a16:creationId xmlns:a16="http://schemas.microsoft.com/office/drawing/2014/main" id="{E0CBE2DD-6CD2-4D40-A592-942F88BC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117475"/>
            <a:ext cx="692308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问题建模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868" name="文本框 4">
            <a:extLst>
              <a:ext uri="{FF2B5EF4-FFF2-40B4-BE49-F238E27FC236}">
                <a16:creationId xmlns:a16="http://schemas.microsoft.com/office/drawing/2014/main" id="{FD23B66F-A2FC-466B-9EC3-5785F0879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1401100"/>
            <a:ext cx="8140699" cy="8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36195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本问题基于网络运营者的角度，以网络运营商的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收益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（主要与不同种类服务和对应服务完成情况有关）和网络运营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成本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为主要组成。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651DFE36-07E9-4007-8DA6-6421DC1CD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02420" y="988870"/>
            <a:ext cx="7543801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问题建模：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CE042BFC-DB8E-47FA-B3D2-9E8E8DDB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490" y="2687718"/>
            <a:ext cx="3004655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>
            <a:lvl1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228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dirty="0">
                <a:latin typeface="+mn-lt"/>
                <a:ea typeface="+mn-ea"/>
                <a:cs typeface="+mn-ea"/>
                <a:sym typeface="+mn-lt"/>
              </a:rPr>
              <a:t>Maximize: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B53093-B7B8-4415-9E33-B53C996ABF2A}"/>
              </a:ext>
            </a:extLst>
          </p:cNvPr>
          <p:cNvSpPr txBox="1"/>
          <p:nvPr/>
        </p:nvSpPr>
        <p:spPr>
          <a:xfrm>
            <a:off x="495301" y="5004376"/>
            <a:ext cx="760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关于约束，主要来自两个方面：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072FC2F-6FF3-4EDD-8EDE-25D5553768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43409"/>
              </p:ext>
            </p:extLst>
          </p:nvPr>
        </p:nvGraphicFramePr>
        <p:xfrm>
          <a:off x="2222500" y="2565400"/>
          <a:ext cx="59547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3" name="Equation" r:id="rId5" imgW="3708360" imgH="457200" progId="Equation.DSMT4">
                  <p:embed/>
                </p:oleObj>
              </mc:Choice>
              <mc:Fallback>
                <p:oleObj name="Equation" r:id="rId5" imgW="3708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500" y="2565400"/>
                        <a:ext cx="5954713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BD6BDC-1CE0-4872-944E-AE1659FC3F87}"/>
                  </a:ext>
                </a:extLst>
              </p:cNvPr>
              <p:cNvSpPr txBox="1"/>
              <p:nvPr/>
            </p:nvSpPr>
            <p:spPr>
              <a:xfrm>
                <a:off x="593490" y="3656449"/>
                <a:ext cx="7600447" cy="1223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zh-CN" sz="1600" dirty="0">
                    <a:latin typeface="+mn-ea"/>
                    <a:ea typeface="+mn-ea"/>
                    <a:cs typeface="+mn-ea"/>
                    <a:sym typeface="+mn-lt"/>
                  </a:rPr>
                  <a:t>为是否完成服务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𝑞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,</m:t>
                    </m:r>
                    <m:box>
                      <m:box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box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 </m:t>
                        </m:r>
                      </m:e>
                    </m:box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=1</m:t>
                    </m:r>
                  </m:oMath>
                </a14:m>
                <a:r>
                  <a:rPr lang="zh-CN" altLang="zh-CN" sz="1600" dirty="0">
                    <a:latin typeface="+mn-ea"/>
                    <a:ea typeface="+mn-ea"/>
                    <a:cs typeface="+mn-ea"/>
                    <a:sym typeface="+mn-lt"/>
                  </a:rPr>
                  <a:t>则为完成</a:t>
                </a:r>
                <a:r>
                  <a:rPr lang="en-US" altLang="zh-CN" sz="1600" dirty="0">
                    <a:latin typeface="+mn-ea"/>
                    <a:ea typeface="+mn-ea"/>
                    <a:cs typeface="+mn-ea"/>
                    <a:sym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反之</m:t>
                    </m:r>
                  </m:oMath>
                </a14:m>
                <a:r>
                  <a:rPr lang="zh-CN" altLang="zh-CN" sz="1600" dirty="0">
                    <a:latin typeface="+mn-ea"/>
                    <a:ea typeface="+mn-ea"/>
                    <a:cs typeface="+mn-ea"/>
                    <a:sym typeface="+mn-lt"/>
                  </a:rPr>
                  <a:t>则末完成</a:t>
                </a:r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；</a:t>
                </a:r>
                <a:r>
                  <a:rPr lang="zh-CN" altLang="zh-CN" sz="1600" dirty="0">
                    <a:latin typeface="+mn-ea"/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+mn-ea"/>
                    <a:ea typeface="+mn-ea"/>
                    <a:cs typeface="+mn-ea"/>
                    <a:sym typeface="+mn-lt"/>
                  </a:rPr>
                  <a:t> </a:t>
                </a:r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完成服务所能获得的收益；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c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是服务</a:t>
                </a:r>
                <a:r>
                  <a:rPr lang="en-US" altLang="zh-CN" sz="1600" dirty="0">
                    <a:latin typeface="+mn-ea"/>
                    <a:ea typeface="+mn-ea"/>
                    <a:cs typeface="+mn-ea"/>
                    <a:sym typeface="+mn-lt"/>
                  </a:rPr>
                  <a:t>q</a:t>
                </a:r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所需的计算资源带来的成本付出；</a:t>
                </a:r>
                <a:r>
                  <a:rPr lang="zh-CN" altLang="zh-CN" sz="1600" dirty="0">
                    <a:latin typeface="+mn-ea"/>
                    <a:ea typeface="+mn-ea"/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p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+mn-ea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无人机发射功率所带来的成本付出；</a:t>
                </a:r>
                <a:r>
                  <a:rPr lang="en-US" altLang="zh-CN" sz="1600" dirty="0">
                    <a:latin typeface="+mn-ea"/>
                    <a:ea typeface="+mn-ea"/>
                    <a:cs typeface="+mn-ea"/>
                    <a:sym typeface="+mn-lt"/>
                  </a:rPr>
                  <a:t>C</a:t>
                </a:r>
                <a:r>
                  <a:rPr lang="en-US" altLang="zh-CN" sz="1600" baseline="-25000" dirty="0">
                    <a:latin typeface="+mn-ea"/>
                    <a:ea typeface="+mn-ea"/>
                    <a:cs typeface="+mn-ea"/>
                    <a:sym typeface="+mn-lt"/>
                  </a:rPr>
                  <a:t>0</a:t>
                </a:r>
                <a:r>
                  <a:rPr lang="zh-CN" altLang="en-US" sz="1600" dirty="0">
                    <a:latin typeface="+mn-ea"/>
                    <a:ea typeface="+mn-ea"/>
                    <a:cs typeface="+mn-ea"/>
                    <a:sym typeface="+mn-lt"/>
                  </a:rPr>
                  <a:t>是网络的一些固定成本付出。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9BD6BDC-1CE0-4872-944E-AE1659FC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90" y="3656449"/>
                <a:ext cx="7600447" cy="1223027"/>
              </a:xfrm>
              <a:prstGeom prst="rect">
                <a:avLst/>
              </a:prstGeom>
              <a:blipFill>
                <a:blip r:embed="rId7"/>
                <a:stretch>
                  <a:fillRect l="-40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FF46118A-6092-4614-9B03-0C4816500A88}"/>
              </a:ext>
            </a:extLst>
          </p:cNvPr>
          <p:cNvSpPr txBox="1"/>
          <p:nvPr/>
        </p:nvSpPr>
        <p:spPr>
          <a:xfrm>
            <a:off x="743224" y="5406355"/>
            <a:ext cx="7644852" cy="830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700" dirty="0">
                <a:latin typeface="+mn-ea"/>
                <a:ea typeface="+mn-ea"/>
                <a:cs typeface="+mn-ea"/>
                <a:sym typeface="+mn-lt"/>
              </a:rPr>
              <a:t>服务功能链自身特性维持的约束；</a:t>
            </a:r>
            <a:endParaRPr lang="en-US" altLang="zh-CN" sz="1700" dirty="0"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700" dirty="0">
                <a:latin typeface="+mn-ea"/>
                <a:ea typeface="+mn-ea"/>
                <a:cs typeface="+mn-ea"/>
                <a:sym typeface="+mn-lt"/>
              </a:rPr>
              <a:t>网络节点资源和通信资源的约束。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8DC2EA-E5A9-41AC-80BD-87FCFC56F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0072"/>
              </p:ext>
            </p:extLst>
          </p:nvPr>
        </p:nvGraphicFramePr>
        <p:xfrm>
          <a:off x="2915816" y="3286561"/>
          <a:ext cx="277653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4" name="Equation" r:id="rId8" imgW="1523880" imgH="203040" progId="Equation.DSMT4">
                  <p:embed/>
                </p:oleObj>
              </mc:Choice>
              <mc:Fallback>
                <p:oleObj name="Equation" r:id="rId8" imgW="1523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15816" y="3286561"/>
                        <a:ext cx="2776537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274A6B33-20E7-428D-B356-A3576740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a2">
            <a:extLst>
              <a:ext uri="{FF2B5EF4-FFF2-40B4-BE49-F238E27FC236}">
                <a16:creationId xmlns:a16="http://schemas.microsoft.com/office/drawing/2014/main" id="{6FF24E39-D6E6-4E7E-A0C6-C000DE2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F266BBA8-DFC0-447E-B355-91B5B9A1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15888"/>
            <a:ext cx="3970337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约束条件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6" name="文本框 2">
            <a:extLst>
              <a:ext uri="{FF2B5EF4-FFF2-40B4-BE49-F238E27FC236}">
                <a16:creationId xmlns:a16="http://schemas.microsoft.com/office/drawing/2014/main" id="{C7353EA6-77EC-43D0-BD52-A744A2CC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875151"/>
            <a:ext cx="75438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800100" lvl="1" indent="-34290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lphaLcParenR"/>
              <a:defRPr/>
            </a:pP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服务链限制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3049619-3C68-4258-9BA4-89E149520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62" y="1207587"/>
            <a:ext cx="8132638" cy="15257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indent="361950" eaLnBrk="1" latinLnBrk="1" hangingPunct="1">
              <a:lnSpc>
                <a:spcPct val="150000"/>
              </a:lnSpc>
              <a:defRPr/>
            </a:pPr>
            <a:r>
              <a:rPr lang="zh-CN" altLang="zh-CN" sz="1600" dirty="0">
                <a:latin typeface="+mn-lt"/>
                <a:ea typeface="+mn-ea"/>
                <a:cs typeface="+mn-ea"/>
                <a:sym typeface="+mn-lt"/>
              </a:rPr>
              <a:t>本部分限制主要包括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SFC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在部署方面的限制，条件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限定服务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的起始点和终端，条件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限定进入系统的服务一定要完成，条件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限定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SFC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是端到端的，条件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限定每个被接收的服务的各个功能只能部署在单个节点上，条件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sz="1600" dirty="0">
                <a:latin typeface="+mn-lt"/>
                <a:ea typeface="+mn-ea"/>
                <a:cs typeface="+mn-ea"/>
                <a:sym typeface="+mn-lt"/>
              </a:rPr>
              <a:t>约束了服务的完成时间一定要在要求范围内。</a:t>
            </a:r>
            <a:endParaRPr lang="en-US" altLang="zh-CN" sz="16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524A6F5-F024-4394-9FE2-37CC828A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24262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0C217A5-748B-4949-B3BC-660E2B2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49515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FF27CAC8-F93D-4A33-BBD6-EC1C37F3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46" y="382333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D2BDBF57-9E35-459D-A46F-E3BF502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562240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1" name="对象 18">
            <a:extLst>
              <a:ext uri="{FF2B5EF4-FFF2-40B4-BE49-F238E27FC236}">
                <a16:creationId xmlns:a16="http://schemas.microsoft.com/office/drawing/2014/main" id="{862D8363-E881-4F96-AA65-65E96383E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05755"/>
              </p:ext>
            </p:extLst>
          </p:nvPr>
        </p:nvGraphicFramePr>
        <p:xfrm>
          <a:off x="6336544" y="306644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41" name="对象 18">
                        <a:extLst>
                          <a:ext uri="{FF2B5EF4-FFF2-40B4-BE49-F238E27FC236}">
                            <a16:creationId xmlns:a16="http://schemas.microsoft.com/office/drawing/2014/main" id="{862D8363-E881-4F96-AA65-65E96383E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44" y="3066442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02CC8630-414D-460B-A5FD-E31B79DA9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62" y="2936989"/>
            <a:ext cx="8132638" cy="3300299"/>
          </a:xfrm>
          <a:prstGeom prst="rect">
            <a:avLst/>
          </a:prstGeom>
        </p:spPr>
      </p:pic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641E201-554C-47D8-9D67-FA959EB6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4CFDFE4-F208-40DD-A31C-2E5498A051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584" y="5709831"/>
            <a:ext cx="422456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 descr="a2">
            <a:extLst>
              <a:ext uri="{FF2B5EF4-FFF2-40B4-BE49-F238E27FC236}">
                <a16:creationId xmlns:a16="http://schemas.microsoft.com/office/drawing/2014/main" id="{6FF24E39-D6E6-4E7E-A0C6-C000DE22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Rectangle 2">
            <a:extLst>
              <a:ext uri="{FF2B5EF4-FFF2-40B4-BE49-F238E27FC236}">
                <a16:creationId xmlns:a16="http://schemas.microsoft.com/office/drawing/2014/main" id="{F266BBA8-DFC0-447E-B355-91B5B9A1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115888"/>
            <a:ext cx="3970337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约束条件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796" name="文本框 2">
            <a:extLst>
              <a:ext uri="{FF2B5EF4-FFF2-40B4-BE49-F238E27FC236}">
                <a16:creationId xmlns:a16="http://schemas.microsoft.com/office/drawing/2014/main" id="{C7353EA6-77EC-43D0-BD52-A744A2CC8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3085" y="875151"/>
            <a:ext cx="7543800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28600" indent="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等线" panose="02010600030101010101" pitchFamily="2" charset="-122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latin typeface="+mn-lt"/>
                <a:ea typeface="+mn-ea"/>
                <a:cs typeface="+mn-ea"/>
                <a:sym typeface="+mn-lt"/>
              </a:rPr>
              <a:t>b)  </a:t>
            </a:r>
            <a:r>
              <a:rPr lang="zh-CN" altLang="en-US" sz="2000" b="1" dirty="0">
                <a:latin typeface="+mn-lt"/>
                <a:ea typeface="+mn-ea"/>
                <a:cs typeface="+mn-ea"/>
                <a:sym typeface="+mn-lt"/>
              </a:rPr>
              <a:t>网络资源限制</a:t>
            </a:r>
            <a:endParaRPr lang="en-US" altLang="zh-CN" sz="20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524A6F5-F024-4394-9FE2-37CC828A5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2242622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0C217A5-748B-4949-B3BC-660E2B2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238" y="349515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FF27CAC8-F93D-4A33-BBD6-EC1C37F3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46" y="382333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Rectangle 46">
            <a:extLst>
              <a:ext uri="{FF2B5EF4-FFF2-40B4-BE49-F238E27FC236}">
                <a16:creationId xmlns:a16="http://schemas.microsoft.com/office/drawing/2014/main" id="{D2BDBF57-9E35-459D-A46F-E3BF502B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5622409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1" name="对象 18">
            <a:extLst>
              <a:ext uri="{FF2B5EF4-FFF2-40B4-BE49-F238E27FC236}">
                <a16:creationId xmlns:a16="http://schemas.microsoft.com/office/drawing/2014/main" id="{862D8363-E881-4F96-AA65-65E96383E1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6544" y="3066442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5" imgW="435285" imgH="677109" progId="Equation.DSMT4">
                  <p:embed/>
                </p:oleObj>
              </mc:Choice>
              <mc:Fallback>
                <p:oleObj name="Equation" r:id="rId5" imgW="435285" imgH="677109" progId="Equation.DSMT4">
                  <p:embed/>
                  <p:pic>
                    <p:nvPicPr>
                      <p:cNvPr id="41" name="对象 18">
                        <a:extLst>
                          <a:ext uri="{FF2B5EF4-FFF2-40B4-BE49-F238E27FC236}">
                            <a16:creationId xmlns:a16="http://schemas.microsoft.com/office/drawing/2014/main" id="{862D8363-E881-4F96-AA65-65E96383E1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544" y="3066442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01779F5B-1035-41D9-8DB6-3DB8435BF2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900" y="2611954"/>
            <a:ext cx="6837560" cy="36253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35FC2A-82D3-4ACA-8A92-23D7A385D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8077" y="6196352"/>
            <a:ext cx="2263207" cy="661648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8A2FF60F-47B5-442E-A88C-066E76ADD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155215"/>
            <a:ext cx="8102207" cy="1525739"/>
          </a:xfrm>
          <a:prstGeom prst="rect">
            <a:avLst/>
          </a:prstGeom>
          <a:noFill/>
          <a:ln>
            <a:noFill/>
          </a:ln>
          <a:effectLst>
            <a:prstShdw prst="shdw12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wrap="square" anchor="ctr">
            <a:spAutoFit/>
          </a:bodyPr>
          <a:lstStyle/>
          <a:p>
            <a:pPr indent="361950" eaLnBrk="1" latinLnBrk="1" hangingPunct="1">
              <a:lnSpc>
                <a:spcPct val="150000"/>
              </a:lnSpc>
              <a:defRPr/>
            </a:pPr>
            <a:r>
              <a:rPr lang="zh-CN" altLang="zh-CN" sz="1600" dirty="0">
                <a:latin typeface="+mn-ea"/>
                <a:ea typeface="+mn-ea"/>
                <a:cs typeface="+mn-ea"/>
                <a:sym typeface="+mn-lt"/>
              </a:rPr>
              <a:t>本部分限制主要包括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网络资源的限制，条件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7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限定分配出的计算资源不能超出节点本身的最大计算资源；条件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8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为负载均衡限制；条件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9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限定分配出的功率不能超过无人机本身的最大功率；条件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限定接收门限；条件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11a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和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11b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约束了分配的信道资源；条件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13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限定所能使用的频谱资源最多为</a:t>
            </a:r>
            <a:r>
              <a:rPr lang="en-US" altLang="zh-CN" sz="1600" dirty="0">
                <a:latin typeface="+mn-ea"/>
                <a:ea typeface="+mn-ea"/>
                <a:cs typeface="+mn-ea"/>
                <a:sym typeface="+mn-lt"/>
              </a:rPr>
              <a:t>B</a:t>
            </a:r>
            <a:r>
              <a:rPr lang="zh-CN" altLang="en-US" sz="1600" dirty="0">
                <a:latin typeface="+mn-ea"/>
                <a:ea typeface="+mn-ea"/>
                <a:cs typeface="+mn-ea"/>
                <a:sym typeface="+mn-lt"/>
              </a:rPr>
              <a:t>。</a:t>
            </a:r>
            <a:endParaRPr lang="en-US" altLang="zh-CN" sz="160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DAAB61BD-FFA5-4C60-8FB7-D414A1C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136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4" descr="a2">
            <a:extLst>
              <a:ext uri="{FF2B5EF4-FFF2-40B4-BE49-F238E27FC236}">
                <a16:creationId xmlns:a16="http://schemas.microsoft.com/office/drawing/2014/main" id="{2D537795-6C2C-4D24-A326-4D80B896D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7C045884-E50E-43CA-87BE-4E091DDB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115888"/>
            <a:ext cx="38989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问题分解</a:t>
            </a:r>
            <a:endParaRPr lang="zh-CN" altLang="en-US" sz="1600" b="1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019" name="文本框 34">
            <a:extLst>
              <a:ext uri="{FF2B5EF4-FFF2-40B4-BE49-F238E27FC236}">
                <a16:creationId xmlns:a16="http://schemas.microsoft.com/office/drawing/2014/main" id="{4DA8556F-308A-4E27-A5EE-ECD9C5AFD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025988"/>
            <a:ext cx="8140700" cy="87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本优化问题是一个混合整数非线性问题，包含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x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y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和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z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三个整数变量和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p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b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两个连续变量；除此之外，约束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6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和约束</a:t>
            </a:r>
            <a:r>
              <a:rPr lang="en-US" altLang="zh-CN" dirty="0">
                <a:latin typeface="+mn-ea"/>
                <a:ea typeface="+mn-ea"/>
                <a:cs typeface="+mn-ea"/>
                <a:sym typeface="+mn-lt"/>
              </a:rPr>
              <a:t>8</a:t>
            </a:r>
            <a:r>
              <a:rPr lang="zh-CN" altLang="en-US" dirty="0">
                <a:latin typeface="+mn-ea"/>
                <a:ea typeface="+mn-ea"/>
                <a:cs typeface="+mn-ea"/>
                <a:sym typeface="+mn-lt"/>
              </a:rPr>
              <a:t>都是非凸的。</a:t>
            </a:r>
            <a:endParaRPr lang="en-US" altLang="zh-CN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1" name="文本框 34">
            <a:extLst>
              <a:ext uri="{FF2B5EF4-FFF2-40B4-BE49-F238E27FC236}">
                <a16:creationId xmlns:a16="http://schemas.microsoft.com/office/drawing/2014/main" id="{9E6324A5-9597-4978-A757-48C41E7DD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38" y="3789223"/>
            <a:ext cx="8602562" cy="45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所以，需要解决问题有三个。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5EA567-D6BC-4843-B35F-A3439D6A8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160" y="2016342"/>
            <a:ext cx="6264696" cy="8949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F281EDE-D3C1-44F3-AA2E-5C17F5CD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160" y="2924428"/>
            <a:ext cx="7704856" cy="622257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E3895B1-99C6-4E35-9079-D222CE18F45C}"/>
              </a:ext>
            </a:extLst>
          </p:cNvPr>
          <p:cNvSpPr txBox="1"/>
          <p:nvPr/>
        </p:nvSpPr>
        <p:spPr>
          <a:xfrm>
            <a:off x="2693428" y="4490221"/>
            <a:ext cx="4646428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整数变量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y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z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的放缩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约束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的放缩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约束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8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的转换或者放缩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DDA1618-1B0F-4813-B85E-062230F9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0211D8-238C-453C-9526-5C2894D60B7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默认设计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ziskk1p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10109</TotalTime>
  <Words>1925</Words>
  <Application>Microsoft Office PowerPoint</Application>
  <PresentationFormat>全屏显示(4:3)</PresentationFormat>
  <Paragraphs>203</Paragraphs>
  <Slides>27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Helvetica Neue</vt:lpstr>
      <vt:lpstr>等线</vt:lpstr>
      <vt:lpstr>微软雅黑</vt:lpstr>
      <vt:lpstr>Arial</vt:lpstr>
      <vt:lpstr>Calibri</vt:lpstr>
      <vt:lpstr>Calibri Light</vt:lpstr>
      <vt:lpstr>Cambria Math</vt:lpstr>
      <vt:lpstr>Times New Roman</vt:lpstr>
      <vt:lpstr>默认设计模板</vt:lpstr>
      <vt:lpstr>1_Office 主题</vt:lpstr>
      <vt:lpstr>2_Office 主题</vt:lpstr>
      <vt:lpstr>3_Office 主题</vt:lpstr>
      <vt:lpstr>4_Office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jch H.</cp:lastModifiedBy>
  <cp:revision>652</cp:revision>
  <dcterms:created xsi:type="dcterms:W3CDTF">2014-03-21T03:02:44Z</dcterms:created>
  <dcterms:modified xsi:type="dcterms:W3CDTF">2022-03-20T10:33:23Z</dcterms:modified>
</cp:coreProperties>
</file>