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6"/>
  </p:handoutMasterIdLst>
  <p:sldIdLst>
    <p:sldId id="395" r:id="rId3"/>
    <p:sldId id="433" r:id="rId4"/>
    <p:sldId id="396" r:id="rId5"/>
    <p:sldId id="472" r:id="rId6"/>
    <p:sldId id="399" r:id="rId7"/>
    <p:sldId id="398" r:id="rId9"/>
    <p:sldId id="435" r:id="rId10"/>
    <p:sldId id="453" r:id="rId11"/>
    <p:sldId id="470" r:id="rId12"/>
    <p:sldId id="402" r:id="rId13"/>
    <p:sldId id="410" r:id="rId14"/>
    <p:sldId id="422" r:id="rId15"/>
    <p:sldId id="473" r:id="rId16"/>
    <p:sldId id="405" r:id="rId17"/>
    <p:sldId id="474" r:id="rId18"/>
    <p:sldId id="475" r:id="rId19"/>
    <p:sldId id="438" r:id="rId20"/>
    <p:sldId id="491" r:id="rId21"/>
    <p:sldId id="487" r:id="rId22"/>
    <p:sldId id="488" r:id="rId23"/>
    <p:sldId id="489" r:id="rId24"/>
    <p:sldId id="490" r:id="rId25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ky123.Org" initials="S" lastIdx="2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004180"/>
    <a:srgbClr val="1B4367"/>
    <a:srgbClr val="014180"/>
    <a:srgbClr val="4287C6"/>
    <a:srgbClr val="2980B4"/>
    <a:srgbClr val="1D4865"/>
    <a:srgbClr val="1D4971"/>
    <a:srgbClr val="51B3CD"/>
    <a:srgbClr val="83C2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48" y="102"/>
      </p:cViewPr>
      <p:guideLst>
        <p:guide orient="horz" pos="175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commentAuthors" Target="commentAuthors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image" Target="../media/image28.w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0" Type="http://schemas.openxmlformats.org/officeDocument/2006/relationships/image" Target="../media/image30.wmf"/><Relationship Id="rId1" Type="http://schemas.openxmlformats.org/officeDocument/2006/relationships/image" Target="../media/image2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3"/>
            <a:ext cx="7886700" cy="4358879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0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5.bin"/><Relationship Id="rId22" Type="http://schemas.openxmlformats.org/officeDocument/2006/relationships/vmlDrawing" Target="../drawings/vmlDrawing3.vml"/><Relationship Id="rId21" Type="http://schemas.openxmlformats.org/officeDocument/2006/relationships/slideLayout" Target="../slideLayouts/slideLayout2.xml"/><Relationship Id="rId20" Type="http://schemas.openxmlformats.org/officeDocument/2006/relationships/image" Target="../media/image30.wmf"/><Relationship Id="rId2" Type="http://schemas.openxmlformats.org/officeDocument/2006/relationships/image" Target="../media/image21.wmf"/><Relationship Id="rId19" Type="http://schemas.openxmlformats.org/officeDocument/2006/relationships/oleObject" Target="../embeddings/oleObject13.bin"/><Relationship Id="rId18" Type="http://schemas.openxmlformats.org/officeDocument/2006/relationships/image" Target="../media/image29.wmf"/><Relationship Id="rId17" Type="http://schemas.openxmlformats.org/officeDocument/2006/relationships/oleObject" Target="../embeddings/oleObject12.bin"/><Relationship Id="rId16" Type="http://schemas.openxmlformats.org/officeDocument/2006/relationships/image" Target="../media/image28.w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png"/><Relationship Id="rId8" Type="http://schemas.openxmlformats.org/officeDocument/2006/relationships/image" Target="../media/image38.png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46.png"/><Relationship Id="rId15" Type="http://schemas.openxmlformats.org/officeDocument/2006/relationships/image" Target="../media/image45.png"/><Relationship Id="rId14" Type="http://schemas.openxmlformats.org/officeDocument/2006/relationships/image" Target="../media/image44.png"/><Relationship Id="rId13" Type="http://schemas.openxmlformats.org/officeDocument/2006/relationships/image" Target="../media/image43.png"/><Relationship Id="rId12" Type="http://schemas.openxmlformats.org/officeDocument/2006/relationships/image" Target="../media/image42.png"/><Relationship Id="rId11" Type="http://schemas.openxmlformats.org/officeDocument/2006/relationships/image" Target="../media/image41.png"/><Relationship Id="rId10" Type="http://schemas.openxmlformats.org/officeDocument/2006/relationships/image" Target="../media/image40.png"/><Relationship Id="rId1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image" Target="../media/image55.png"/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61.png"/><Relationship Id="rId14" Type="http://schemas.openxmlformats.org/officeDocument/2006/relationships/image" Target="../media/image60.png"/><Relationship Id="rId13" Type="http://schemas.openxmlformats.org/officeDocument/2006/relationships/image" Target="../media/image59.png"/><Relationship Id="rId12" Type="http://schemas.openxmlformats.org/officeDocument/2006/relationships/image" Target="../media/image58.png"/><Relationship Id="rId11" Type="http://schemas.openxmlformats.org/officeDocument/2006/relationships/image" Target="../media/image57.png"/><Relationship Id="rId10" Type="http://schemas.openxmlformats.org/officeDocument/2006/relationships/image" Target="../media/image56.png"/><Relationship Id="rId1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70.png"/><Relationship Id="rId8" Type="http://schemas.openxmlformats.org/officeDocument/2006/relationships/image" Target="../media/image69.png"/><Relationship Id="rId7" Type="http://schemas.openxmlformats.org/officeDocument/2006/relationships/image" Target="../media/image68.png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71.png"/><Relationship Id="rId1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71015" y="1560195"/>
            <a:ext cx="58953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基于信息年龄的车联网优化调度</a:t>
            </a:r>
            <a:endParaRPr lang="en-US" altLang="zh-CN" sz="3200"/>
          </a:p>
        </p:txBody>
      </p:sp>
      <p:sp>
        <p:nvSpPr>
          <p:cNvPr id="6" name="文本框 5"/>
          <p:cNvSpPr txBox="1"/>
          <p:nvPr/>
        </p:nvSpPr>
        <p:spPr>
          <a:xfrm>
            <a:off x="3594735" y="3369310"/>
            <a:ext cx="1954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800"/>
              <a:t>汇报人：张秋</a:t>
            </a:r>
            <a:endParaRPr lang="zh-CN" altLang="en-US" sz="1800"/>
          </a:p>
          <a:p>
            <a:pPr algn="ctr"/>
            <a:endParaRPr lang="zh-CN" altLang="en-US" sz="1800"/>
          </a:p>
          <a:p>
            <a:pPr algn="ctr"/>
            <a:r>
              <a:rPr lang="en-US" altLang="zh-CN" sz="1800"/>
              <a:t>2022</a:t>
            </a:r>
            <a:r>
              <a:rPr lang="zh-CN" altLang="en-US" sz="1800"/>
              <a:t>年</a:t>
            </a:r>
            <a:r>
              <a:rPr lang="en-US" altLang="zh-CN" sz="1800"/>
              <a:t>3</a:t>
            </a:r>
            <a:r>
              <a:rPr lang="zh-CN" altLang="en-US" sz="1800"/>
              <a:t>月</a:t>
            </a:r>
            <a:r>
              <a:rPr lang="en-US" altLang="zh-CN" sz="1800"/>
              <a:t>27</a:t>
            </a:r>
            <a:r>
              <a:rPr lang="zh-CN" altLang="en-US" sz="1800"/>
              <a:t>号</a:t>
            </a:r>
            <a:endParaRPr lang="zh-CN" altLang="en-US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125345" cy="287655"/>
          </a:xfrm>
        </p:spPr>
        <p:txBody>
          <a:bodyPr anchor="ctr">
            <a:normAutofit fontScale="90000"/>
          </a:bodyPr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调度策略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455295" y="815975"/>
                <a:ext cx="3559175" cy="1523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平均</a:t>
                </a:r>
                <a:r>
                  <a:rPr lang="en-US" altLang="zh-CN"/>
                  <a:t>AoI</a:t>
                </a:r>
                <a:r>
                  <a:rPr lang="zh-CN" altLang="en-US"/>
                  <a:t>最小化问题公式：</a:t>
                </a:r>
                <a:endParaRPr lang="zh-CN" alt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lim>
                          </m:limLow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    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𝑇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→∞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 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𝑇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    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𝑁𝑇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≤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𝜌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≤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5" y="815975"/>
                <a:ext cx="3559175" cy="15233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11175" y="2373630"/>
                <a:ext cx="3994785" cy="2691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首先定义李亚普诺夫函数：</a:t>
                </a:r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 , 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&gt;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李亚普诺夫漂移为：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t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时刻的惩罚：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75" y="2373630"/>
                <a:ext cx="3994785" cy="26917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105275" y="706755"/>
                <a:ext cx="4864735" cy="463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漂移加惩罚</a:t>
                </a:r>
                <a:r>
                  <a:rPr lang="zh-CN" altLang="en-US"/>
                  <a:t>为：</a:t>
                </a:r>
                <a:endParaRPr lang="zh-CN" altLang="en-US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∆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{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)]+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)|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}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/>
              </a:p>
              <a:p>
                <a:r>
                  <a:rPr lang="zh-CN" altLang="en-US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)=(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代入：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)]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𝐼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))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ea typeface="+mn-lt"/>
                    <a:cs typeface="Cambria Math" panose="02040503050406030204" charset="0"/>
                  </a:rPr>
                  <a:t>为了最小化</a:t>
                </a:r>
                <a:r>
                  <a:rPr lang="zh-CN" altLang="en-US">
                    <a:ea typeface="+mn-lt"/>
                    <a:cs typeface="Cambria Math" panose="02040503050406030204" charset="0"/>
                  </a:rPr>
                  <a:t>上式，可以得到一个新的调度策略：</a:t>
                </a:r>
                <a:endParaRPr lang="zh-CN" altLang="en-US">
                  <a:ea typeface="+mn-lt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charset="0"/>
                              <a:ea typeface="+mn-lt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ea typeface="+mn-lt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+mn-lt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+mn-lt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+mn-lt"/>
                              <a:cs typeface="Cambria Math" panose="02040503050406030204" charset="0"/>
                            </a:rPr>
                            <m:t>   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ea typeface="+mn-lt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+mn-lt"/>
                                      <a:cs typeface="Cambria Math" panose="0204050305040603020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+mn-lt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ea typeface="+mn-lt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+mn-lt"/>
                                      <a:cs typeface="Cambria Math" panose="0204050305040603020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+mn-lt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    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𝑁𝑇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)≤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𝜌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≤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>
                  <a:ea typeface="+mn-lt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5" y="706755"/>
                <a:ext cx="4864735" cy="4639310"/>
              </a:xfrm>
              <a:prstGeom prst="rect">
                <a:avLst/>
              </a:prstGeom>
              <a:blipFill rotWithShape="1">
                <a:blip r:embed="rId3"/>
                <a:stretch>
                  <a:fillRect r="-2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125345" cy="287655"/>
          </a:xfrm>
        </p:spPr>
        <p:txBody>
          <a:bodyPr anchor="ctr">
            <a:normAutofit fontScale="90000"/>
          </a:bodyPr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调度策略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92735" y="862965"/>
                <a:ext cx="8559165" cy="4367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平均</a:t>
                </a:r>
                <a:r>
                  <a:rPr lang="en-US" altLang="zh-CN" b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AoI</a:t>
                </a:r>
                <a:r>
                  <a:rPr lang="zh-CN" altLang="en-US" b="1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上限：</a:t>
                </a:r>
                <a:endParaRPr lang="zh-CN" altLang="en-US" b="1">
                  <a:latin typeface="Cambria Math" panose="02040503050406030204" charset="0"/>
                  <a:cs typeface="Cambria Math" panose="02040503050406030204" charset="0"/>
                  <a:sym typeface="+mn-ea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π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,⋯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为平均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AoI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最小化问题公式的一个平稳方案，由于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𝜔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独立于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𝐸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[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]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两边取期望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:</a:t>
                </a:r>
                <a:br>
                  <a:rPr lang="en-US" altLang="zh-CN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  <a:sym typeface="+mn-ea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/>
              </a:p>
              <a:p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，上式最后一项不大于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0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，为了使第一项最小化，让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再求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期望，得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到：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[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</a:rPr>
                  <a:t>在对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∈{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⋯,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求和取极限，又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&lt;∞,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微软雅黑" panose="020B0503020204020204" charset="-122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charset="0"/>
                        <a:ea typeface="微软雅黑" panose="020B0503020204020204" charset="-122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ea typeface="微软雅黑" panose="020B0503020204020204" charset="-122"/>
                    <a:cs typeface="Cambria Math" panose="02040503050406030204" charset="0"/>
                  </a:rPr>
                  <a:t>得：</a:t>
                </a:r>
                <a:endParaRPr lang="zh-CN" altLang="en-US">
                  <a:latin typeface="Cambria Math" panose="02040503050406030204" charset="0"/>
                  <a:ea typeface="微软雅黑" panose="020B0503020204020204" charset="-122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 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𝐸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≤</m:t>
                          </m:r>
                        </m:e>
                      </m:func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微软雅黑" panose="020B0503020204020204" charset="-122"/>
                    <a:ea typeface="微软雅黑" panose="020B0503020204020204" charset="-122"/>
                    <a:cs typeface="Cambria Math" panose="02040503050406030204" charset="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是在第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t+1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个时隙的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AoI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，因此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𝑁𝑇</m:t>
                              </m:r>
                            </m:den>
                          </m:f>
                        </m:e>
                      </m:func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ℎ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≤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𝜔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35" y="862965"/>
                <a:ext cx="8559165" cy="436753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125345" cy="287655"/>
          </a:xfrm>
        </p:spPr>
        <p:txBody>
          <a:bodyPr anchor="ctr">
            <a:normAutofit fontScale="90000"/>
          </a:bodyPr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调度策略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60045" y="1212215"/>
                <a:ext cx="3780155" cy="2947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i="1">
                                    <a:latin typeface="Cambria Math" panose="02040503050406030204" charset="0"/>
                                    <a:cs typeface="Cambria Math" panose="02040503050406030204" charset="0"/>
                                  </a:rPr>
                                  <m:t>𝜔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代入新的调度策略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得：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charset="0"/>
                              <a:ea typeface="+mn-lt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ea typeface="+mn-lt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+mn-lt"/>
                                      <a:cs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+mn-lt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)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+mn-lt"/>
                              <a:cs typeface="Cambria Math" panose="02040503050406030204" charset="0"/>
                            </a:rPr>
                            <m:t>   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[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charset="0"/>
                                              <a:cs typeface="Cambria Math" panose="02040503050406030204" charset="0"/>
                                            </a:rPr>
                                            <m:t>𝜔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ea typeface="+mn-lt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+mn-lt"/>
                                      <a:cs typeface="Cambria Math" panose="0204050305040603020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ea typeface="+mn-lt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ea typeface="+mn-lt"/>
                                  <a:cs typeface="Cambria Math" panose="02040503050406030204" charset="0"/>
                                </a:rPr>
                                <m:t>)]</m:t>
                              </m:r>
                            </m:e>
                          </m:nary>
                        </m:e>
                      </m:func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.    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𝑁𝑇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𝑇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1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𝑁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(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)≤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𝜌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≤</m:t>
                                  </m:r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1</m:t>
                                  </m:r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altLang="zh-CN">
                  <a:ea typeface="+mn-lt"/>
                  <a:cs typeface="Cambria Math" panose="02040503050406030204" charset="0"/>
                </a:endParaRPr>
              </a:p>
              <a:p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由于上述目标函数是调度策略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的线性组合，将更新索引设置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为：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)=</m:t>
                      </m:r>
                      <m:r>
                        <a:rPr lang="en-US" altLang="zh-CN" i="1">
                          <a:latin typeface="Cambria Math" panose="02040503050406030204" charset="0"/>
                          <a:ea typeface="+mn-lt"/>
                          <a:cs typeface="Cambria Math" panose="02040503050406030204" charset="0"/>
                        </a:rPr>
                        <m:t>[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𝜔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altLang="zh-CN" i="1">
                          <a:latin typeface="Cambria Math" panose="02040503050406030204" charset="0"/>
                          <a:ea typeface="+mn-lt"/>
                          <a:cs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ea typeface="+mn-lt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ea typeface="+mn-lt"/>
                              <a:cs typeface="Cambria Math" panose="02040503050406030204" charset="0"/>
                            </a:rPr>
                            <m:t>𝜔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ea typeface="+mn-lt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ea typeface="+mn-lt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ea typeface="+mn-lt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ea typeface="+mn-lt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ea typeface="+mn-lt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charset="0"/>
                          <a:ea typeface="+mn-lt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]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𝑡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45" y="1212215"/>
                <a:ext cx="3780155" cy="2947670"/>
              </a:xfrm>
              <a:prstGeom prst="rect">
                <a:avLst/>
              </a:prstGeom>
              <a:blipFill rotWithShape="1">
                <a:blip r:embed="rId1"/>
                <a:stretch>
                  <a:fillRect r="-1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ACD6YNKXRP($8N]2Y08P{L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45" y="790575"/>
            <a:ext cx="4533900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23365" y="1449070"/>
            <a:ext cx="64262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</a:rPr>
              <a:t>介绍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</a:rPr>
              <a:t>系统模型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/>
              <a:t>调度策略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FF0000"/>
                </a:solidFill>
              </a:rPr>
              <a:t>仿真</a:t>
            </a:r>
            <a:r>
              <a:rPr lang="zh-CN" altLang="en-US" sz="2000">
                <a:solidFill>
                  <a:srgbClr val="FF0000"/>
                </a:solidFill>
              </a:rPr>
              <a:t>结果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009775" cy="287655"/>
          </a:xfrm>
        </p:spPr>
        <p:txBody>
          <a:bodyPr anchor="ctr">
            <a:normAutofit fontScale="90000"/>
          </a:bodyPr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125345" cy="287655"/>
          </a:xfrm>
        </p:spPr>
        <p:txBody>
          <a:bodyPr anchor="ctr">
            <a:normAutofit fontScale="90000"/>
          </a:bodyPr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仿真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结果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9720" y="846455"/>
            <a:ext cx="5386070" cy="410083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472555" y="4604385"/>
                <a:ext cx="483235" cy="34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i="1">
                          <a:latin typeface="Cambria Math" panose="02040503050406030204" charset="0"/>
                          <a:cs typeface="Cambria Math" panose="02040503050406030204" charset="0"/>
                        </a:rPr>
                        <m:t>×</m:t>
                      </m:r>
                      <m:sSup>
                        <m:sSupPr>
                          <m:ctrlP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12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zh-CN" altLang="en-US" sz="120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555" y="4604385"/>
                <a:ext cx="483235" cy="3429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125345" cy="287655"/>
          </a:xfrm>
        </p:spPr>
        <p:txBody>
          <a:bodyPr anchor="ctr">
            <a:normAutofit fontScale="90000"/>
          </a:bodyPr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仿真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结果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13865" y="771525"/>
            <a:ext cx="5372735" cy="42697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125345" cy="287655"/>
          </a:xfrm>
        </p:spPr>
        <p:txBody>
          <a:bodyPr anchor="ctr">
            <a:normAutofit fontScale="90000"/>
          </a:bodyPr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仿真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结果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87830" y="825500"/>
            <a:ext cx="5398770" cy="421576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824605" y="2092325"/>
            <a:ext cx="17672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4000"/>
              <a:t>谢</a:t>
            </a:r>
            <a:r>
              <a:rPr lang="en-US" altLang="zh-CN" sz="4000"/>
              <a:t> </a:t>
            </a:r>
            <a:r>
              <a:rPr lang="zh-CN" sz="4000"/>
              <a:t>谢</a:t>
            </a:r>
            <a:endParaRPr lang="zh-CN" sz="4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086600" y="126365"/>
            <a:ext cx="188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00" dirty="0">
                <a:solidFill>
                  <a:schemeClr val="bg1"/>
                </a:solidFill>
              </a:rPr>
              <a:t>工作汇报</a:t>
            </a:r>
            <a:r>
              <a:rPr lang="en-US" altLang="zh-CN" sz="1800" dirty="0">
                <a:solidFill>
                  <a:schemeClr val="bg1"/>
                </a:solidFill>
              </a:rPr>
              <a:t>-</a:t>
            </a:r>
            <a:r>
              <a:rPr lang="zh-CN" altLang="en-US" sz="1800" dirty="0">
                <a:solidFill>
                  <a:schemeClr val="bg1"/>
                </a:solidFill>
              </a:rPr>
              <a:t>张雨洁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8475" y="922655"/>
            <a:ext cx="3918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/>
              <a:t>URLLC</a:t>
            </a:r>
            <a:r>
              <a:rPr lang="zh-CN" altLang="en-US"/>
              <a:t>资源分配问题</a:t>
            </a:r>
            <a:r>
              <a:rPr lang="en-US" altLang="zh-CN"/>
              <a:t>(mini-slot)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1524000" y="1381125"/>
            <a:ext cx="4679315" cy="1677670"/>
            <a:chOff x="1176" y="2691"/>
            <a:chExt cx="7178" cy="2507"/>
          </a:xfrm>
        </p:grpSpPr>
        <p:graphicFrame>
          <p:nvGraphicFramePr>
            <p:cNvPr id="26" name="对象 2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494" y="2691"/>
            <a:ext cx="3861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" r:id="rId1" imgW="2882900" imgH="254000" progId="Equation.KSEE3">
                    <p:embed/>
                  </p:oleObj>
                </mc:Choice>
                <mc:Fallback>
                  <p:oleObj name="" r:id="rId1" imgW="2882900" imgH="254000" progId="Equation.KSEE3">
                    <p:embed/>
                    <p:pic>
                      <p:nvPicPr>
                        <p:cNvPr id="0" name="图片 103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94" y="2691"/>
                          <a:ext cx="3861" cy="3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对象 2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573" y="3278"/>
            <a:ext cx="3311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" r:id="rId3" imgW="2451100" imgH="241300" progId="Equation.KSEE3">
                    <p:embed/>
                  </p:oleObj>
                </mc:Choice>
                <mc:Fallback>
                  <p:oleObj name="" r:id="rId3" imgW="2451100" imgH="241300" progId="Equation.KSEE3">
                    <p:embed/>
                    <p:pic>
                      <p:nvPicPr>
                        <p:cNvPr id="0" name="图片 103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573" y="3278"/>
                          <a:ext cx="3311" cy="3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组合 4"/>
            <p:cNvGrpSpPr/>
            <p:nvPr/>
          </p:nvGrpSpPr>
          <p:grpSpPr>
            <a:xfrm>
              <a:off x="1176" y="2760"/>
              <a:ext cx="3397" cy="2438"/>
              <a:chOff x="6796" y="2684"/>
              <a:chExt cx="3655" cy="2675"/>
            </a:xfrm>
          </p:grpSpPr>
          <p:graphicFrame>
            <p:nvGraphicFramePr>
              <p:cNvPr id="23" name="对象 22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6796" y="2684"/>
              <a:ext cx="1901" cy="4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3" name="" r:id="rId5" imgW="1676400" imgH="342900" progId="Equation.KSEE3">
                      <p:embed/>
                    </p:oleObj>
                  </mc:Choice>
                  <mc:Fallback>
                    <p:oleObj name="" r:id="rId5" imgW="1676400" imgH="342900" progId="Equation.KSEE3">
                      <p:embed/>
                      <p:pic>
                        <p:nvPicPr>
                          <p:cNvPr id="0" name="图片 1032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796" y="2684"/>
                            <a:ext cx="1901" cy="466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" name="对象 2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6813" y="3423"/>
              <a:ext cx="259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" name="" r:id="rId7" imgW="228600" imgH="165100" progId="Equation.KSEE3">
                      <p:embed/>
                    </p:oleObj>
                  </mc:Choice>
                  <mc:Fallback>
                    <p:oleObj name="" r:id="rId7" imgW="228600" imgH="165100" progId="Equation.KSEE3">
                      <p:embed/>
                      <p:pic>
                        <p:nvPicPr>
                          <p:cNvPr id="0" name="图片 1033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6813" y="3423"/>
                            <a:ext cx="259" cy="22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" name="对象 24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7142" y="3303"/>
              <a:ext cx="1700" cy="4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" name="" r:id="rId9" imgW="1498600" imgH="342900" progId="Equation.KSEE3">
                      <p:embed/>
                    </p:oleObj>
                  </mc:Choice>
                  <mc:Fallback>
                    <p:oleObj name="" r:id="rId9" imgW="1498600" imgH="342900" progId="Equation.KSEE3">
                      <p:embed/>
                      <p:pic>
                        <p:nvPicPr>
                          <p:cNvPr id="0" name="图片 103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7142" y="3303"/>
                            <a:ext cx="1700" cy="46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对象 2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7163" y="3920"/>
              <a:ext cx="1585" cy="4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" name="" r:id="rId11" imgW="1397000" imgH="342900" progId="Equation.KSEE3">
                      <p:embed/>
                    </p:oleObj>
                  </mc:Choice>
                  <mc:Fallback>
                    <p:oleObj name="" r:id="rId11" imgW="1397000" imgH="342900" progId="Equation.KSEE3">
                      <p:embed/>
                      <p:pic>
                        <p:nvPicPr>
                          <p:cNvPr id="0" name="图片 103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163" y="3920"/>
                            <a:ext cx="1585" cy="4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对象 27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7149" y="4480"/>
              <a:ext cx="735" cy="4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8" name="" r:id="rId13" imgW="647700" imgH="342900" progId="Equation.KSEE3">
                      <p:embed/>
                    </p:oleObj>
                  </mc:Choice>
                  <mc:Fallback>
                    <p:oleObj name="" r:id="rId13" imgW="647700" imgH="342900" progId="Equation.KSEE3">
                      <p:embed/>
                      <p:pic>
                        <p:nvPicPr>
                          <p:cNvPr id="0" name="图片 1037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149" y="4480"/>
                            <a:ext cx="735" cy="46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对象 32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7149" y="5040"/>
              <a:ext cx="3302" cy="3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" r:id="rId15" imgW="2362200" imgH="228600" progId="Equation.KSEE3">
                      <p:embed/>
                    </p:oleObj>
                  </mc:Choice>
                  <mc:Fallback>
                    <p:oleObj name="" r:id="rId15" imgW="2362200" imgH="228600" progId="Equation.KSEE3">
                      <p:embed/>
                      <p:pic>
                        <p:nvPicPr>
                          <p:cNvPr id="0" name="图片 1029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7149" y="5040"/>
                            <a:ext cx="3302" cy="319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66" y="3793"/>
            <a:ext cx="2210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17" imgW="2095500" imgH="342900" progId="Equation.KSEE3">
                    <p:embed/>
                  </p:oleObj>
                </mc:Choice>
                <mc:Fallback>
                  <p:oleObj name="" r:id="rId17" imgW="2095500" imgH="342900" progId="Equation.KSEE3">
                    <p:embed/>
                    <p:pic>
                      <p:nvPicPr>
                        <p:cNvPr id="0" name="图片 1036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4966" y="3793"/>
                          <a:ext cx="2210" cy="4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对象 2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325" y="4308"/>
            <a:ext cx="1072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" name="" r:id="rId19" imgW="1016000" imgH="342900" progId="Equation.KSEE3">
                    <p:embed/>
                  </p:oleObj>
                </mc:Choice>
                <mc:Fallback>
                  <p:oleObj name="" r:id="rId19" imgW="1016000" imgH="342900" progId="Equation.KSEE3">
                    <p:embed/>
                    <p:pic>
                      <p:nvPicPr>
                        <p:cNvPr id="0" name="图片 103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325" y="4308"/>
                          <a:ext cx="1072" cy="42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" name="组合 36"/>
          <p:cNvGrpSpPr/>
          <p:nvPr/>
        </p:nvGrpSpPr>
        <p:grpSpPr>
          <a:xfrm>
            <a:off x="1085850" y="3291205"/>
            <a:ext cx="2988945" cy="617855"/>
            <a:chOff x="1300" y="5113"/>
            <a:chExt cx="4707" cy="973"/>
          </a:xfrm>
        </p:grpSpPr>
        <p:sp>
          <p:nvSpPr>
            <p:cNvPr id="9" name="文本框 8"/>
            <p:cNvSpPr txBox="1"/>
            <p:nvPr/>
          </p:nvSpPr>
          <p:spPr>
            <a:xfrm>
              <a:off x="1300" y="5113"/>
              <a:ext cx="467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zh-CN" altLang="en-US" sz="1200"/>
                <a:t>通过</a:t>
              </a:r>
              <a:r>
                <a:rPr lang="zh-CN" altLang="en-US" sz="1200" b="1"/>
                <a:t>最小元素法</a:t>
              </a:r>
              <a:r>
                <a:rPr lang="zh-CN" altLang="en-US" sz="1200"/>
                <a:t>确定初始可行解</a:t>
              </a:r>
              <a:endParaRPr lang="zh-CN" altLang="en-US" sz="120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00" y="5652"/>
              <a:ext cx="4707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200">
                  <a:sym typeface="+mn-ea"/>
                </a:rPr>
                <a:t>通过</a:t>
              </a:r>
              <a:r>
                <a:rPr lang="zh-CN" altLang="en-US" sz="1200" b="1">
                  <a:sym typeface="+mn-ea"/>
                </a:rPr>
                <a:t>位势法</a:t>
              </a:r>
              <a:r>
                <a:rPr lang="zh-CN" altLang="en-US" sz="1200">
                  <a:sym typeface="+mn-ea"/>
                </a:rPr>
                <a:t>找到最优解</a:t>
              </a:r>
              <a:endParaRPr lang="zh-CN" altLang="en-US" sz="1200"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9330" y="1124892"/>
                <a:ext cx="2878737" cy="389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900" i="1" smtClean="0">
                              <a:latin typeface="Cambria Math" panose="0204050305040603020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900" i="1" smtClean="0"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900" i="1">
                                  <a:latin typeface="Cambria Math" panose="02040503050406030204" charset="0"/>
                                </a:rPr>
                                <m:t>e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𝑚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𝑚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−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900" i="1">
                              <a:latin typeface="Cambria Math" panose="02040503050406030204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900" i="1">
                                  <a:latin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900" i="1">
                                  <a:latin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900" i="1"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900" i="1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900" i="1">
                                  <a:latin typeface="Cambria Math" panose="02040503050406030204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900" i="1">
                                  <a:latin typeface="Cambria Math" panose="02040503050406030204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CN" altLang="zh-CN" sz="900" i="1">
                                      <a:latin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900" i="1">
                                      <a:latin typeface="Cambria Math" panose="02040503050406030204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zh-CN" altLang="zh-CN" sz="900" i="1">
                                          <a:latin typeface="Cambria Math" panose="0204050305040603020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||</m:t>
                                      </m:r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900" i="1">
                                          <a:latin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zh-CN" altLang="zh-CN" sz="900" i="1">
                                          <a:latin typeface="Cambria Math" panose="0204050305040603020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900" i="1">
                                          <a:latin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zh-CN" sz="900" i="1">
                                          <a:latin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zh-CN" sz="900" i="1">
                                              <a:latin typeface="Cambria Math" panose="0204050305040603020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900" i="1">
                                                  <a:latin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900" i="1">
                                                  <a:latin typeface="Cambria Math" panose="02040503050406030204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900" i="1">
                                                  <a:latin typeface="Cambria Math" panose="02040503050406030204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900" i="1">
                                              <a:latin typeface="Cambria Math" panose="0204050305040603020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900" i="1">
                                              <a:latin typeface="Cambria Math" panose="02040503050406030204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900" i="1">
                                  <a:latin typeface="Cambria Math" panose="02040503050406030204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sz="900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0" y="1124892"/>
                <a:ext cx="2878737" cy="389466"/>
              </a:xfrm>
              <a:prstGeom prst="rect">
                <a:avLst/>
              </a:prstGeom>
              <a:blipFill rotWithShape="1">
                <a:blip r:embed="rId1"/>
                <a:stretch>
                  <a:fillRect l="-4" t="-79" r="-758" b="1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1"/>
              <p:cNvSpPr txBox="1"/>
              <p:nvPr/>
            </p:nvSpPr>
            <p:spPr>
              <a:xfrm>
                <a:off x="69330" y="1540385"/>
                <a:ext cx="2697533" cy="5279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zh-CN"/>
                </a:defPPr>
                <a:lvl1pPr marL="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429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6858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287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145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003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743200" algn="l" defTabSz="685800" rtl="0" eaLnBrk="1" latinLnBrk="0" hangingPunct="1"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zh-CN" sz="900" i="1" smtClean="0">
                              <a:latin typeface="Cambria Math" panose="0204050305040603020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altLang="zh-CN" sz="900" i="1" smtClean="0"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𝑚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,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0</m:t>
                              </m:r>
                            </m:sub>
                          </m:sSub>
                        </m:fName>
                        <m:e>
                          <m:r>
                            <a:rPr lang="en-US" altLang="zh-CN" sz="900" i="1">
                              <a:latin typeface="Cambria Math" panose="02040503050406030204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zh-CN" altLang="zh-CN" sz="900" i="1">
                                  <a:latin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900" i="1">
                                  <a:latin typeface="Cambria Math" panose="02040503050406030204" charset="0"/>
                                </a:rPr>
                                <m:t>𝑘</m:t>
                              </m:r>
                              <m:r>
                                <a:rPr lang="en-US" altLang="zh-CN" sz="900" i="1"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900" i="1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900" i="1">
                                  <a:latin typeface="Cambria Math" panose="02040503050406030204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en-US" altLang="zh-CN" sz="900" i="1">
                                  <a:latin typeface="Cambria Math" panose="02040503050406030204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CN" altLang="zh-CN" sz="900" i="1">
                                      <a:latin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zh-CN" altLang="zh-CN" sz="900" i="1">
                                      <a:latin typeface="Cambria Math" panose="02040503050406030204" charset="0"/>
                                    </a:rPr>
                                  </m:ctrlPr>
                                </m:sSubPr>
                                <m:e>
                                  <m:sSubSup>
                                    <m:sSubSupPr>
                                      <m:ctrlPr>
                                        <a:rPr lang="zh-CN" altLang="zh-CN" sz="900" i="1">
                                          <a:latin typeface="Cambria Math" panose="0204050305040603020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||</m:t>
                                      </m:r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900" i="1">
                                          <a:latin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zh-CN" sz="900" i="1">
                                          <a:latin typeface="Cambria Math" panose="0204050305040603020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zh-CN" altLang="zh-CN" sz="900" i="1">
                                              <a:latin typeface="Cambria Math" panose="0204050305040603020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zh-CN" altLang="zh-CN" sz="900" i="1">
                                                  <a:latin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900" i="1">
                                                  <a:latin typeface="Cambria Math" panose="0204050305040603020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900" i="1">
                                                  <a:latin typeface="Cambria Math" panose="02040503050406030204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zh-CN" altLang="zh-CN" sz="900" i="1">
                                                  <a:latin typeface="Cambria Math" panose="0204050305040603020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900" i="1">
                                                  <a:latin typeface="Cambria Math" panose="0204050305040603020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  <m:r>
                                            <a:rPr lang="en-US" altLang="zh-CN" sz="900" i="1">
                                              <a:latin typeface="Cambria Math" panose="0204050305040603020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sz="900" i="1">
                                              <a:latin typeface="Cambria Math" panose="02040503050406030204" charset="0"/>
                                            </a:rPr>
                                            <m:t>𝑚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900" i="1">
                                                  <a:latin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900" i="1">
                                                  <a:latin typeface="Cambria Math" panose="02040503050406030204" charset="0"/>
                                                </a:rPr>
                                                <m:t>𝐷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900" i="1">
                                                  <a:latin typeface="Cambria Math" panose="02040503050406030204" charset="0"/>
                                                </a:rPr>
                                                <m:t>𝑐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sz="900" i="1">
                                              <a:latin typeface="Cambria Math" panose="02040503050406030204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zh-CN" altLang="zh-CN" sz="900" i="1">
                                                  <a:latin typeface="Cambria Math" panose="0204050305040603020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900" i="1">
                                                  <a:latin typeface="Cambria Math" panose="02040503050406030204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900" i="1">
                                                  <a:latin typeface="Cambria Math" panose="02040503050406030204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zh-CN" altLang="zh-CN" sz="900" i="1">
                                                  <a:latin typeface="Cambria Math" panose="02040503050406030204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sz="900" i="1">
                                                  <a:latin typeface="Cambria Math" panose="0204050305040603020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||</m:t>
                                  </m:r>
                                </m:e>
                                <m:sub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900" i="1">
                                  <a:latin typeface="Cambria Math" panose="02040503050406030204" charset="0"/>
                                </a:rPr>
                                <m:t>]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zh-CN" sz="900" dirty="0"/>
              </a:p>
              <a:p>
                <a:endParaRPr lang="zh-CN" altLang="en-US" sz="900" dirty="0"/>
              </a:p>
            </p:txBody>
          </p:sp>
        </mc:Choice>
        <mc:Fallback>
          <p:sp>
            <p:nvSpPr>
              <p:cNvPr id="11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0" y="1540385"/>
                <a:ext cx="2697533" cy="527965"/>
              </a:xfrm>
              <a:prstGeom prst="rect">
                <a:avLst/>
              </a:prstGeom>
              <a:blipFill rotWithShape="1">
                <a:blip r:embed="rId2"/>
                <a:stretch>
                  <a:fillRect l="-4" t="-97" r="-88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69330" y="830136"/>
                <a:ext cx="754181" cy="2368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900" i="1" smtClean="0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𝑚</m:t>
                        </m:r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,</m:t>
                        </m:r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900" dirty="0" smtClean="0"/>
                  <a:t> </a:t>
                </a:r>
                <a:r>
                  <a:rPr lang="en-US" altLang="zh-CN" sz="900" dirty="0" smtClean="0"/>
                  <a:t>= {0,1}</a:t>
                </a:r>
                <a:endParaRPr lang="zh-CN" altLang="en-US" sz="900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30" y="830136"/>
                <a:ext cx="754181" cy="236860"/>
              </a:xfrm>
              <a:prstGeom prst="rect">
                <a:avLst/>
              </a:prstGeom>
              <a:blipFill rotWithShape="1">
                <a:blip r:embed="rId3"/>
                <a:stretch>
                  <a:fillRect l="-15" t="-81" r="73" b="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484597" y="2492109"/>
                <a:ext cx="2748381" cy="239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900" i="1" smtClean="0">
                            <a:latin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900" b="0" i="1" smtClean="0">
                            <a:latin typeface="Cambria Math" panose="02040503050406030204" charset="0"/>
                          </a:rPr>
                          <m:t> </m:t>
                        </m:r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zh-CN" altLang="zh-CN" sz="9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𝑘</m:t>
                        </m:r>
                      </m:e>
                      <m:e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𝑡</m:t>
                        </m:r>
                      </m:e>
                    </m:d>
                    <m:r>
                      <a:rPr lang="en-US" altLang="zh-CN" sz="900" i="1">
                        <a:latin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zh-CN" altLang="zh-CN" sz="900" i="1">
                            <a:latin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[</m:t>
                        </m:r>
                        <m:sSubSup>
                          <m:sSubSupPr>
                            <m:ctrlPr>
                              <a:rPr lang="zh-CN" altLang="zh-CN" sz="900" i="1">
                                <a:latin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𝑝</m:t>
                            </m:r>
                          </m:sup>
                        </m:sSubSup>
                        <m:d>
                          <m:dPr>
                            <m:ctrlPr>
                              <a:rPr lang="zh-CN" altLang="zh-CN" sz="9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sz="900" i="1">
                                <a:latin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𝑝</m:t>
                            </m:r>
                          </m:sup>
                        </m:sSubSup>
                        <m:d>
                          <m:dPr>
                            <m:ctrlPr>
                              <a:rPr lang="zh-CN" altLang="zh-CN" sz="9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]</m:t>
                        </m:r>
                      </m:e>
                      <m:sup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zh-CN" altLang="en-US" sz="900" dirty="0" smtClean="0"/>
                  <a:t>                      （</a:t>
                </a:r>
                <a:r>
                  <a:rPr lang="en-US" altLang="zh-CN" sz="900" dirty="0" smtClean="0"/>
                  <a:t>1</a:t>
                </a:r>
                <a:r>
                  <a:rPr lang="zh-CN" altLang="en-US" sz="900" dirty="0" smtClean="0"/>
                  <a:t>）</a:t>
                </a:r>
                <a:endParaRPr lang="zh-CN" altLang="en-US" sz="9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97" y="2492109"/>
                <a:ext cx="2748381" cy="239168"/>
              </a:xfrm>
              <a:prstGeom prst="rect">
                <a:avLst/>
              </a:prstGeom>
              <a:blipFill rotWithShape="1">
                <a:blip r:embed="rId4"/>
                <a:stretch>
                  <a:fillRect l="-3" t="-154" r="7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484597" y="2825171"/>
                <a:ext cx="2815835" cy="2486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900" i="1" smtClean="0">
                            <a:latin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zh-CN" altLang="zh-CN" sz="9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𝑘</m:t>
                        </m:r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+</m:t>
                        </m:r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1</m:t>
                        </m:r>
                      </m:e>
                      <m:e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𝑡</m:t>
                        </m:r>
                        <m:r>
                          <a:rPr lang="zh-CN" altLang="zh-CN" sz="900" i="1" smtClean="0">
                            <a:latin typeface="Cambria Math" panose="02040503050406030204" charset="0"/>
                          </a:rPr>
                          <m:t> </m:t>
                        </m:r>
                      </m:e>
                    </m:d>
                    <m:r>
                      <a:rPr lang="en-US" altLang="zh-CN" sz="900" i="1">
                        <a:latin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zh-CN" altLang="zh-CN" sz="9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𝐹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𝑑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zh-CN" altLang="zh-CN" sz="900" i="1">
                            <a:latin typeface="Cambria Math" panose="02040503050406030204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zh-CN" altLang="zh-CN" sz="900" i="1">
                                <a:latin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𝑝</m:t>
                            </m:r>
                          </m:sup>
                        </m:sSubSup>
                        <m:d>
                          <m:dPr>
                            <m:ctrlPr>
                              <a:rPr lang="zh-CN" altLang="zh-CN" sz="9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,</m:t>
                        </m:r>
                        <m:sSubSup>
                          <m:sSubSupPr>
                            <m:ctrlPr>
                              <a:rPr lang="zh-CN" altLang="zh-CN" sz="900" i="1">
                                <a:latin typeface="Cambria Math" panose="02040503050406030204" charset="0"/>
                              </a:rPr>
                            </m:ctrlPr>
                          </m:sSubSup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𝑝</m:t>
                            </m:r>
                          </m:sup>
                        </m:sSubSup>
                        <m:d>
                          <m:dPr>
                            <m:ctrlPr>
                              <a:rPr lang="zh-CN" altLang="zh-CN" sz="900" i="1">
                                <a:latin typeface="Cambria Math" panose="02040503050406030204" charset="0"/>
                              </a:rPr>
                            </m:ctrlPr>
                          </m:d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𝑘</m:t>
                            </m:r>
                          </m:e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sz="900" dirty="0" smtClean="0"/>
                  <a:t>              （</a:t>
                </a:r>
                <a:r>
                  <a:rPr lang="en-US" altLang="zh-CN" sz="900" dirty="0" smtClean="0"/>
                  <a:t>2</a:t>
                </a:r>
                <a:r>
                  <a:rPr lang="zh-CN" altLang="en-US" sz="900" dirty="0" smtClean="0"/>
                  <a:t>）</a:t>
                </a:r>
                <a:endParaRPr lang="zh-CN" altLang="en-US" sz="900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97" y="2825171"/>
                <a:ext cx="2815835" cy="248658"/>
              </a:xfrm>
              <a:prstGeom prst="rect">
                <a:avLst/>
              </a:prstGeom>
              <a:blipFill rotWithShape="1">
                <a:blip r:embed="rId5"/>
                <a:stretch>
                  <a:fillRect l="-3" t="-23" r="12" b="1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矩形 16"/>
              <p:cNvSpPr/>
              <p:nvPr/>
            </p:nvSpPr>
            <p:spPr>
              <a:xfrm>
                <a:off x="484597" y="3174002"/>
                <a:ext cx="2773708" cy="452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900" i="1" smtClean="0">
                            <a:latin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900" b="0" i="1" smtClean="0">
                            <a:latin typeface="Cambria Math" panose="02040503050406030204" charset="0"/>
                          </a:rPr>
                          <m:t> </m:t>
                        </m:r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zh-CN" altLang="zh-CN" sz="9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900" b="0" i="1" smtClean="0">
                            <a:latin typeface="Cambria Math" panose="02040503050406030204" charset="0"/>
                          </a:rPr>
                          <m:t>0</m:t>
                        </m:r>
                      </m:e>
                      <m:e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9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900" i="1" dirty="0" smtClean="0">
                            <a:latin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900" i="1" dirty="0" smtClean="0">
                                <a:latin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900" i="1" dirty="0" smtClean="0">
                                      <a:latin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900" i="1" dirty="0">
                                      <a:latin typeface="Cambria Math" panose="02040503050406030204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altLang="zh-CN" sz="900" b="0" i="1" dirty="0" smtClean="0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900" b="0" i="1" dirty="0" smtClean="0">
                                      <a:latin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900" b="0" i="1" dirty="0" smtClean="0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900" b="0" i="1" dirty="0" smtClean="0">
                                  <a:latin typeface="Cambria Math" panose="02040503050406030204" charset="0"/>
                                </a:rPr>
                                <m:t> </m:t>
                              </m:r>
                              <m:r>
                                <a:rPr lang="en-US" altLang="zh-CN" sz="900" b="0" i="1" dirty="0" smtClean="0">
                                  <a:latin typeface="Cambria Math" panose="02040503050406030204" charset="0"/>
                                </a:rPr>
                                <m:t>   ,</m:t>
                              </m:r>
                              <m:sSub>
                                <m:sSubPr>
                                  <m:ctrlPr>
                                    <a:rPr lang="zh-CN" altLang="zh-CN" sz="900" i="1" smtClean="0">
                                      <a:latin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charset="0"/>
                                    </a:rPr>
                                    <m:t>                   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CN" altLang="zh-CN" sz="900" i="1" smtClean="0">
                                      <a:latin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sz="900" i="1">
                                      <a:latin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  <m:r>
                                    <a:rPr lang="en-US" altLang="zh-CN" sz="900" b="0" i="1" smtClean="0">
                                      <a:latin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sz="900" b="0" i="1" smtClean="0">
                                      <a:latin typeface="Cambria Math" panose="02040503050406030204" charset="0"/>
                                    </a:rPr>
                                    <m:t>𝑇</m:t>
                                  </m:r>
                                  <m:r>
                                    <a:rPr lang="zh-CN" altLang="zh-CN" sz="900" i="1" smtClean="0">
                                      <a:latin typeface="Cambria Math" panose="02040503050406030204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 ,</m:t>
                              </m:r>
                              <m:sSub>
                                <m:sSubPr>
                                  <m:ctrlPr>
                                    <a:rPr lang="zh-CN" altLang="zh-CN" sz="900" i="1" smtClean="0">
                                      <a:latin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900" b="0" i="1" smtClean="0">
                                      <a:latin typeface="Cambria Math" panose="02040503050406030204" charset="0"/>
                                    </a:rPr>
                                    <m:t>         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900" dirty="0" smtClean="0"/>
                  <a:t>             （</a:t>
                </a:r>
                <a:r>
                  <a:rPr lang="en-US" altLang="zh-CN" sz="900" dirty="0" smtClean="0"/>
                  <a:t>3</a:t>
                </a:r>
                <a:r>
                  <a:rPr lang="zh-CN" altLang="en-US" sz="900" dirty="0" smtClean="0"/>
                  <a:t>）</a:t>
                </a:r>
                <a:endParaRPr lang="zh-CN" altLang="en-US" sz="900" dirty="0"/>
              </a:p>
            </p:txBody>
          </p:sp>
        </mc:Choice>
        <mc:Fallback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97" y="3174002"/>
                <a:ext cx="2773708" cy="452047"/>
              </a:xfrm>
              <a:prstGeom prst="rect">
                <a:avLst/>
              </a:prstGeom>
              <a:blipFill rotWithShape="1">
                <a:blip r:embed="rId6"/>
                <a:stretch>
                  <a:fillRect l="-3" t="-60" r="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-707659" y="1867011"/>
                <a:ext cx="3993503" cy="525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000" i="1" smtClean="0">
                              <a:latin typeface="Cambria Math" panose="0204050305040603020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000" i="1" smtClean="0">
                                  <a:latin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00" i="0" smtClean="0">
                                  <a:latin typeface="Cambria Math" panose="02040503050406030204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zh-CN" altLang="zh-CN" sz="1000" i="1" smtClean="0">
                                      <a:latin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i="1">
                                      <a:latin typeface="Cambria Math" panose="02040503050406030204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000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zh-CN" sz="1000" i="1">
                                      <a:latin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000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latin typeface="Cambria Math" panose="02040503050406030204" charset="0"/>
                                </a:rPr>
                                <m:t>,</m:t>
                              </m:r>
                              <m:sSubSup>
                                <m:sSubSupPr>
                                  <m:ctrlPr>
                                    <a:rPr lang="zh-CN" altLang="zh-CN" sz="1000" i="1" smtClean="0">
                                      <a:latin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000" i="1">
                                      <a:latin typeface="Cambria Math" panose="0204050305040603020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zh-CN" sz="1000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sz="1000" i="1">
                                      <a:latin typeface="Cambria Math" panose="02040503050406030204" charset="0"/>
                                    </a:rPr>
                                    <m:t>𝑝</m:t>
                                  </m:r>
                                </m:sup>
                              </m:sSub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1000" i="1" smtClean="0">
                                  <a:latin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000" b="0" i="1" smtClean="0">
                                  <a:latin typeface="Cambria Math" panose="02040503050406030204" charset="0"/>
                                </a:rPr>
                                <m:t>𝑚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00" b="0" i="1" smtClean="0">
                                  <a:latin typeface="Cambria Math" panose="02040503050406030204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000" i="1" smtClean="0">
                                      <a:latin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00" i="1">
                                      <a:latin typeface="Cambria Math" panose="02040503050406030204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zh-CN" sz="1000" b="0" i="1" smtClean="0">
                                      <a:latin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000" b="0" i="1" smtClean="0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zh-CN" sz="1000" b="0" i="1" smtClean="0">
                                      <a:latin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sz="1000" b="0" i="1" smtClean="0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latin typeface="Cambria Math" panose="0204050305040603020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000" i="1" smtClean="0">
                                      <a:latin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zh-CN" sz="1000" b="0" i="1" smtClean="0">
                                      <a:latin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000" b="0" i="1" smtClean="0">
                                      <a:latin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7659" y="1867011"/>
                <a:ext cx="3993503" cy="525080"/>
              </a:xfrm>
              <a:prstGeom prst="rect">
                <a:avLst/>
              </a:prstGeom>
              <a:blipFill rotWithShape="1">
                <a:blip r:embed="rId7"/>
                <a:stretch>
                  <a:fillRect l="7" t="-21" r="9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矩形 18"/>
              <p:cNvSpPr/>
              <p:nvPr/>
            </p:nvSpPr>
            <p:spPr>
              <a:xfrm>
                <a:off x="491508" y="4010141"/>
                <a:ext cx="2741007" cy="239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900" smtClean="0">
                        <a:latin typeface="Cambria Math" panose="02040503050406030204" charset="0"/>
                      </a:rPr>
                      <m:t>0</m:t>
                    </m:r>
                    <m:r>
                      <a:rPr lang="en-US" altLang="zh-CN" sz="900" smtClean="0">
                        <a:latin typeface="Cambria Math" panose="02040503050406030204" charset="0"/>
                      </a:rPr>
                      <m:t>≤</m:t>
                    </m:r>
                    <m:sSubSup>
                      <m:sSubSupPr>
                        <m:ctrlPr>
                          <a:rPr lang="zh-CN" altLang="zh-CN" sz="900" i="1">
                            <a:latin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zh-CN" altLang="zh-CN" sz="9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𝑘</m:t>
                        </m:r>
                      </m:e>
                      <m:e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𝑡</m:t>
                        </m:r>
                      </m:e>
                    </m:d>
                    <m:r>
                      <a:rPr lang="en-US" altLang="zh-CN" sz="900" i="1">
                        <a:latin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zh-CN" altLang="zh-CN" sz="9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𝑣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𝑡ℎ</m:t>
                        </m:r>
                      </m:sub>
                    </m:sSub>
                  </m:oMath>
                </a14:m>
                <a:r>
                  <a:rPr lang="zh-CN" altLang="en-US" sz="900" dirty="0" smtClean="0"/>
                  <a:t>                                        （</a:t>
                </a:r>
                <a:r>
                  <a:rPr lang="en-US" altLang="zh-CN" sz="900" dirty="0" smtClean="0"/>
                  <a:t>5</a:t>
                </a:r>
                <a:r>
                  <a:rPr lang="zh-CN" altLang="en-US" sz="900" dirty="0" smtClean="0"/>
                  <a:t>）</a:t>
                </a:r>
                <a:endParaRPr lang="zh-CN" altLang="en-US" sz="900" dirty="0"/>
              </a:p>
            </p:txBody>
          </p:sp>
        </mc:Choice>
        <mc:Fallback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8" y="4010141"/>
                <a:ext cx="2741007" cy="239168"/>
              </a:xfrm>
              <a:prstGeom prst="rect">
                <a:avLst/>
              </a:prstGeom>
              <a:blipFill rotWithShape="1">
                <a:blip r:embed="rId8"/>
                <a:stretch>
                  <a:fillRect l="-1" t="-49" r="13" b="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419041" y="4691453"/>
                <a:ext cx="2894895" cy="4058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zh-CN" altLang="zh-CN" sz="900" i="1" smtClean="0">
                            <a:latin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zh-CN" altLang="zh-CN" sz="900" i="1">
                                <a:latin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zh-CN" altLang="zh-CN" sz="900" i="1">
                                      <a:latin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zh-CN" altLang="zh-CN" sz="900" i="1">
                                          <a:latin typeface="Cambria Math" panose="0204050305040603020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900" i="1">
                                          <a:latin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𝜀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≤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sz="900" i="1">
                                      <a:latin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900" i="1">
                                  <a:latin typeface="Cambria Math" panose="02040503050406030204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zh-CN" altLang="zh-CN" sz="900" i="1">
                                      <a:latin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𝑎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sz="900" i="1">
                                      <a:latin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900" i="1"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900" i="1">
                                  <a:latin typeface="Cambria Math" panose="02040503050406030204" charset="0"/>
                                </a:rPr>
                                <m:t>𝜀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CN" altLang="zh-CN" sz="900" i="1">
                                      <a:latin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zh-CN" altLang="zh-CN" sz="900" i="1">
                                          <a:latin typeface="Cambria Math" panose="0204050305040603020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𝑎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zh-CN" altLang="zh-CN" sz="900" i="1">
                                          <a:latin typeface="Cambria Math" panose="0204050305040603020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𝑘</m:t>
                                      </m:r>
                                    </m:e>
                                    <m:e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𝜀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≤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sz="900" i="1">
                                      <a:latin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900" i="1">
                                  <a:latin typeface="Cambria Math" panose="02040503050406030204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zh-CN" altLang="zh-CN" sz="900" i="1">
                                      <a:latin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+</m:t>
                                  </m:r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𝑎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sz="900" i="1">
                                      <a:latin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𝑘</m:t>
                                  </m:r>
                                </m:e>
                                <m:e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altLang="zh-CN" sz="900" i="1">
                                  <a:latin typeface="Cambria Math" panose="02040503050406030204" charset="0"/>
                                </a:rPr>
                                <m:t>+</m:t>
                              </m:r>
                              <m:r>
                                <a:rPr lang="en-US" altLang="zh-CN" sz="900" i="1">
                                  <a:latin typeface="Cambria Math" panose="02040503050406030204" charset="0"/>
                                </a:rPr>
                                <m:t>𝜀</m:t>
                              </m:r>
                            </m:e>
                          </m:mr>
                        </m:m>
                        <m:r>
                          <a:rPr lang="en-US" altLang="zh-CN" sz="900" b="0" i="1" smtClean="0">
                            <a:latin typeface="Cambria Math" panose="02040503050406030204" charset="0"/>
                          </a:rPr>
                          <m:t>    </m:t>
                        </m:r>
                      </m:e>
                    </m:d>
                  </m:oMath>
                </a14:m>
                <a:r>
                  <a:rPr lang="zh-CN" altLang="en-US" sz="900" dirty="0" smtClean="0"/>
                  <a:t>   （</a:t>
                </a:r>
                <a:r>
                  <a:rPr lang="en-US" altLang="zh-CN" sz="900" dirty="0" smtClean="0"/>
                  <a:t>7</a:t>
                </a:r>
                <a:r>
                  <a:rPr lang="zh-CN" altLang="en-US" sz="900" dirty="0" smtClean="0"/>
                  <a:t>）</a:t>
                </a:r>
                <a:endParaRPr lang="zh-CN" altLang="en-US" sz="900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41" y="4691453"/>
                <a:ext cx="2894895" cy="405880"/>
              </a:xfrm>
              <a:prstGeom prst="rect">
                <a:avLst/>
              </a:prstGeom>
              <a:blipFill rotWithShape="1">
                <a:blip r:embed="rId9"/>
                <a:stretch>
                  <a:fillRect l="-20" t="-18" r="17" b="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矩形 20"/>
              <p:cNvSpPr/>
              <p:nvPr/>
            </p:nvSpPr>
            <p:spPr>
              <a:xfrm>
                <a:off x="491508" y="4368042"/>
                <a:ext cx="2780889" cy="2391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900" i="1" smtClean="0">
                            <a:latin typeface="Cambria Math" panose="02040503050406030204" charset="0"/>
                          </a:rPr>
                        </m:ctrlPr>
                      </m:sSubSupPr>
                      <m:e>
                        <m:sSub>
                          <m:sSubPr>
                            <m:ctrlPr>
                              <a:rPr lang="zh-CN" altLang="zh-CN" sz="900" i="1"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𝑚𝑖𝑛</m:t>
                            </m:r>
                          </m:sub>
                        </m:sSub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≤</m:t>
                        </m:r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zh-CN" altLang="zh-CN" sz="9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𝑘</m:t>
                        </m:r>
                      </m:e>
                      <m:e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𝑡</m:t>
                        </m:r>
                      </m:e>
                    </m:d>
                    <m:r>
                      <a:rPr lang="en-US" altLang="zh-CN" sz="900" i="1">
                        <a:latin typeface="Cambria Math" panose="02040503050406030204" charset="0"/>
                      </a:rPr>
                      <m:t>≤</m:t>
                    </m:r>
                    <m:sSub>
                      <m:sSubPr>
                        <m:ctrlPr>
                          <a:rPr lang="zh-CN" altLang="zh-CN" sz="900" i="1">
                            <a:latin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zh-CN" altLang="en-US" sz="900" dirty="0" smtClean="0"/>
                  <a:t>                                （</a:t>
                </a:r>
                <a:r>
                  <a:rPr lang="en-US" altLang="zh-CN" sz="900" dirty="0" smtClean="0"/>
                  <a:t>6</a:t>
                </a:r>
                <a:r>
                  <a:rPr lang="zh-CN" altLang="en-US" sz="900" dirty="0" smtClean="0"/>
                  <a:t>）</a:t>
                </a:r>
                <a:endParaRPr lang="zh-CN" altLang="en-US" sz="900" dirty="0"/>
              </a:p>
            </p:txBody>
          </p:sp>
        </mc:Choice>
        <mc:Fallback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8" y="4368042"/>
                <a:ext cx="2780889" cy="239168"/>
              </a:xfrm>
              <a:prstGeom prst="rect">
                <a:avLst/>
              </a:prstGeom>
              <a:blipFill rotWithShape="1">
                <a:blip r:embed="rId10"/>
                <a:stretch>
                  <a:fillRect l="-1" t="-214" r="9" b="1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491508" y="3668171"/>
                <a:ext cx="2794336" cy="241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900" i="1" smtClean="0">
                            <a:latin typeface="Cambria Math" panose="0204050305040603020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900" b="0" i="1" smtClean="0">
                            <a:latin typeface="Cambria Math" panose="02040503050406030204" charset="0"/>
                          </a:rPr>
                          <m:t>𝑚</m:t>
                        </m:r>
                        <m:r>
                          <a:rPr lang="en-US" altLang="zh-CN" sz="900" b="0" i="1" smtClean="0">
                            <a:latin typeface="Cambria Math" panose="02040503050406030204" charset="0"/>
                          </a:rPr>
                          <m:t>=</m:t>
                        </m:r>
                        <m:r>
                          <a:rPr lang="en-US" altLang="zh-CN" sz="900" b="0" i="1" smtClean="0">
                            <a:latin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900" b="0" i="1" smtClean="0">
                            <a:latin typeface="Cambria Math" panose="02040503050406030204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zh-CN" altLang="zh-CN" sz="900" i="1" smtClean="0">
                                <a:latin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𝑚</m:t>
                            </m:r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,</m:t>
                            </m:r>
                            <m:r>
                              <a:rPr lang="en-US" altLang="zh-CN" sz="900" i="1">
                                <a:latin typeface="Cambria Math" panose="02040503050406030204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zh-CN" sz="900" dirty="0" smtClean="0"/>
                  <a:t>= </a:t>
                </a:r>
                <a:r>
                  <a:rPr lang="en-US" altLang="zh-CN" sz="900" dirty="0" smtClean="0"/>
                  <a:t>B                                               </a:t>
                </a:r>
                <a:r>
                  <a:rPr lang="zh-CN" altLang="en-US" sz="900" dirty="0" smtClean="0"/>
                  <a:t>（</a:t>
                </a:r>
                <a:r>
                  <a:rPr lang="en-US" altLang="zh-CN" sz="900" dirty="0" smtClean="0"/>
                  <a:t>4</a:t>
                </a:r>
                <a:r>
                  <a:rPr lang="zh-CN" altLang="en-US" sz="900" dirty="0" smtClean="0"/>
                  <a:t>）</a:t>
                </a:r>
                <a:r>
                  <a:rPr lang="en-US" altLang="zh-CN" sz="900" dirty="0" smtClean="0"/>
                  <a:t>         </a:t>
                </a:r>
                <a:endParaRPr lang="zh-CN" altLang="en-US" sz="900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08" y="3668171"/>
                <a:ext cx="2794336" cy="241797"/>
              </a:xfrm>
              <a:prstGeom prst="rect">
                <a:avLst/>
              </a:prstGeom>
              <a:blipFill rotWithShape="1">
                <a:blip r:embed="rId11"/>
                <a:stretch>
                  <a:fillRect l="-1" t="-170" r="13" b="1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277695" y="2491316"/>
            <a:ext cx="4276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 err="1" smtClean="0"/>
              <a:t>s.t.</a:t>
            </a:r>
            <a:endParaRPr lang="zh-CN" alt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4073553" y="1325815"/>
                <a:ext cx="1838131" cy="3172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charset="0"/>
                                </a:rPr>
                                <m:t>m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charset="0"/>
                            </a:rPr>
                            <m:t>e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3553" y="1325815"/>
                <a:ext cx="1838131" cy="317203"/>
              </a:xfrm>
              <a:prstGeom prst="rect">
                <a:avLst/>
              </a:prstGeom>
              <a:blipFill rotWithShape="1">
                <a:blip r:embed="rId12"/>
                <a:stretch>
                  <a:fillRect l="-2" t="-180" r="26" b="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594465" y="1610013"/>
                <a:ext cx="3034453" cy="680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 smtClean="0">
                              <a:latin typeface="Cambria Math" panose="0204050305040603020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 smtClean="0">
                                  <a:latin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i="0" smtClean="0">
                                  <a:latin typeface="Cambria Math" panose="02040503050406030204" charset="0"/>
                                </a:rPr>
                                <m:t>max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i="1">
                                          <a:latin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charset="0"/>
                                    </a:rPr>
                                    <m:t>∗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i="1" smtClean="0">
                                  <a:latin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charset="0"/>
                                </a:rPr>
                                <m:t>𝑚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latin typeface="Cambria Math" panose="02040503050406030204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 panose="02040503050406030204" charset="0"/>
                                    </a:rPr>
                                    <m:t>m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  <m:sSub>
                        <m:sSubPr>
                          <m:ctrlPr>
                            <a:rPr lang="zh-CN" altLang="zh-CN" i="1">
                              <a:latin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𝑚</m:t>
                          </m:r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4465" y="1610013"/>
                <a:ext cx="3034453" cy="680507"/>
              </a:xfrm>
              <a:prstGeom prst="rect">
                <a:avLst/>
              </a:prstGeom>
              <a:blipFill rotWithShape="1">
                <a:blip r:embed="rId13"/>
                <a:stretch>
                  <a:fillRect l="-12" t="-42" r="5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4073520" y="2359106"/>
            <a:ext cx="42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s.t.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464298" y="2541336"/>
            <a:ext cx="1612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(1)(2)(4)(5)(6)(7)</a:t>
            </a:r>
            <a:endParaRPr lang="zh-CN" altLang="en-US" sz="1100" dirty="0"/>
          </a:p>
        </p:txBody>
      </p:sp>
      <p:sp>
        <p:nvSpPr>
          <p:cNvPr id="10" name="文本框 9"/>
          <p:cNvSpPr txBox="1"/>
          <p:nvPr/>
        </p:nvSpPr>
        <p:spPr>
          <a:xfrm>
            <a:off x="4073218" y="1007331"/>
            <a:ext cx="2330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基于</a:t>
            </a:r>
            <a:r>
              <a:rPr lang="zh-CN" altLang="en-US" sz="1200" dirty="0"/>
              <a:t>追踪</a:t>
            </a:r>
            <a:r>
              <a:rPr lang="zh-CN" altLang="en-US" sz="1200" dirty="0" smtClean="0"/>
              <a:t>误差的子信道分配</a:t>
            </a:r>
            <a:endParaRPr lang="zh-CN" altLang="en-US" sz="1200" dirty="0"/>
          </a:p>
        </p:txBody>
      </p:sp>
      <p:sp>
        <p:nvSpPr>
          <p:cNvPr id="13" name="右箭头 12"/>
          <p:cNvSpPr/>
          <p:nvPr/>
        </p:nvSpPr>
        <p:spPr>
          <a:xfrm>
            <a:off x="5873750" y="1879600"/>
            <a:ext cx="696595" cy="219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747340" y="1007910"/>
            <a:ext cx="23300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解控制输入</a:t>
            </a:r>
            <a:endParaRPr lang="zh-CN" alt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6462617" y="1258057"/>
                <a:ext cx="2207990" cy="5250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000" i="1" smtClean="0">
                              <a:latin typeface="Cambria Math" panose="0204050305040603020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1000" i="1" smtClean="0">
                                  <a:latin typeface="Cambria Math" panose="0204050305040603020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000" i="0" smtClean="0">
                                  <a:latin typeface="Cambria Math" panose="02040503050406030204" charset="0"/>
                                </a:rPr>
                                <m:t>min</m:t>
                              </m:r>
                            </m:e>
                            <m:lim>
                              <m:sSup>
                                <m:sSupPr>
                                  <m:ctrlPr>
                                    <a:rPr lang="en-US" altLang="zh-CN" sz="1000" i="1" smtClean="0">
                                      <a:latin typeface="Cambria Math" panose="02040503050406030204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zh-CN" altLang="zh-CN" sz="1000" i="1">
                                          <a:latin typeface="Cambria Math" panose="02040503050406030204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000" i="1">
                                          <a:latin typeface="Cambria Math" panose="02040503050406030204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1000" i="1">
                                          <a:latin typeface="Cambria Math" panose="02040503050406030204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1000" i="1">
                                          <a:latin typeface="Cambria Math" panose="02040503050406030204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</m:e>
                                <m:sup>
                                  <m:r>
                                    <a:rPr lang="zh-CN" altLang="en-US" sz="1000" i="1">
                                      <a:latin typeface="Cambria Math" panose="02040503050406030204" charset="0"/>
                                    </a:rPr>
                                    <m:t>∗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1000" i="1" smtClean="0">
                                  <a:latin typeface="Cambria Math" panose="0204050305040603020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000" b="0" i="1" smtClean="0">
                                  <a:latin typeface="Cambria Math" panose="02040503050406030204" charset="0"/>
                                </a:rPr>
                                <m:t>𝑚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1000" b="0" i="1" smtClean="0">
                                  <a:latin typeface="Cambria Math" panose="0204050305040603020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000" b="0" i="1" smtClean="0">
                                  <a:latin typeface="Cambria Math" panose="02040503050406030204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000" i="1" smtClean="0">
                                      <a:latin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1000" i="1">
                                      <a:latin typeface="Cambria Math" panose="02040503050406030204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zh-CN" sz="1000" b="0" i="1" smtClean="0">
                                      <a:latin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000" b="0" i="1" smtClean="0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zh-CN" sz="1000" b="0" i="1" smtClean="0">
                                      <a:latin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sz="1000" b="0" i="1" smtClean="0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1000" b="0" i="1" smtClean="0">
                                  <a:latin typeface="Cambria Math" panose="02040503050406030204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sz="1000" i="1" smtClean="0">
                                      <a:latin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000" b="0" i="1" smtClean="0">
                                      <a:latin typeface="Cambria Math" panose="02040503050406030204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CN" sz="1000" b="0" i="1" smtClean="0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  <m:r>
                                    <a:rPr lang="en-US" altLang="zh-CN" sz="1000" b="0" i="1" smtClean="0">
                                      <a:latin typeface="Cambria Math" panose="02040503050406030204" charset="0"/>
                                    </a:rPr>
                                    <m:t>,</m:t>
                                  </m:r>
                                  <m:r>
                                    <a:rPr lang="en-US" altLang="zh-CN" sz="1000" b="0" i="1" smtClean="0">
                                      <a:latin typeface="Cambria Math" panose="0204050305040603020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sz="900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2617" y="1258057"/>
                <a:ext cx="2207990" cy="525080"/>
              </a:xfrm>
              <a:prstGeom prst="rect">
                <a:avLst/>
              </a:prstGeom>
              <a:blipFill rotWithShape="1">
                <a:blip r:embed="rId14"/>
                <a:stretch>
                  <a:fillRect l="-10" t="-23" r="14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/>
          <p:cNvSpPr txBox="1"/>
          <p:nvPr/>
        </p:nvSpPr>
        <p:spPr>
          <a:xfrm>
            <a:off x="6570358" y="1800296"/>
            <a:ext cx="427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s.t.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矩形 34"/>
              <p:cNvSpPr/>
              <p:nvPr/>
            </p:nvSpPr>
            <p:spPr>
              <a:xfrm>
                <a:off x="6843343" y="1769670"/>
                <a:ext cx="2100447" cy="4520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900" i="1" smtClean="0">
                            <a:latin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900" b="0" i="1" smtClean="0">
                            <a:latin typeface="Cambria Math" panose="02040503050406030204" charset="0"/>
                          </a:rPr>
                          <m:t> </m:t>
                        </m:r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zh-CN" altLang="zh-CN" sz="9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900" b="0" i="1" smtClean="0">
                            <a:latin typeface="Cambria Math" panose="02040503050406030204" charset="0"/>
                          </a:rPr>
                          <m:t>0</m:t>
                        </m:r>
                      </m:e>
                      <m:e>
                        <m:r>
                          <a:rPr lang="en-US" altLang="zh-CN" sz="900" i="1">
                            <a:latin typeface="Cambria Math" panose="0204050305040603020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9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900" i="1" dirty="0" smtClean="0">
                            <a:latin typeface="Cambria Math" panose="0204050305040603020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900" i="1" dirty="0" smtClean="0">
                                <a:latin typeface="Cambria Math" panose="0204050305040603020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900" i="1" dirty="0" smtClean="0">
                                      <a:latin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900" i="1" dirty="0">
                                      <a:latin typeface="Cambria Math" panose="02040503050406030204" charset="0"/>
                                    </a:rPr>
                                    <m:t>y</m:t>
                                  </m:r>
                                </m:e>
                                <m:sub>
                                  <m:r>
                                    <a:rPr lang="en-US" altLang="zh-CN" sz="900" b="0" i="1" dirty="0" smtClean="0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900" b="0" i="1" dirty="0" smtClean="0">
                                      <a:latin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CN" sz="900" b="0" i="1" dirty="0" smtClean="0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en-US" altLang="zh-CN" sz="900" b="0" i="1" dirty="0" smtClean="0">
                                  <a:latin typeface="Cambria Math" panose="02040503050406030204" charset="0"/>
                                </a:rPr>
                                <m:t> </m:t>
                              </m:r>
                              <m:r>
                                <a:rPr lang="en-US" altLang="zh-CN" sz="900" b="0" i="1" dirty="0" smtClean="0">
                                  <a:latin typeface="Cambria Math" panose="02040503050406030204" charset="0"/>
                                </a:rPr>
                                <m:t>   </m:t>
                              </m:r>
                              <m:r>
                                <a:rPr lang="zh-CN" altLang="en-US" sz="900" i="1" dirty="0">
                                  <a:latin typeface="Cambria Math" panose="02040503050406030204" charset="0"/>
                                </a:rPr>
                                <m:t>，</m:t>
                              </m:r>
                              <m:r>
                                <a:rPr lang="en-US" altLang="zh-CN" sz="900" b="0" i="1" dirty="0" smtClean="0">
                                  <a:latin typeface="Cambria Math" panose="02040503050406030204" charset="0"/>
                                </a:rPr>
                                <m:t>             </m:t>
                              </m:r>
                              <m:sSup>
                                <m:sSupPr>
                                  <m:ctrlP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900" i="1">
                                          <a:latin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zh-CN" altLang="zh-CN" sz="900" i="1" smtClean="0">
                                      <a:latin typeface="Cambria Math" panose="0204050305040603020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𝑝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zh-CN" altLang="zh-CN" sz="900" i="1">
                                      <a:latin typeface="Cambria Math" panose="0204050305040603020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𝑡</m:t>
                                  </m:r>
                                  <m:r>
                                    <a:rPr lang="en-US" altLang="zh-CN" sz="900" b="0" i="1" smtClean="0">
                                      <a:latin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sz="900" b="0" i="1" smtClean="0">
                                      <a:latin typeface="Cambria Math" panose="02040503050406030204" charset="0"/>
                                    </a:rPr>
                                    <m:t>𝑇</m:t>
                                  </m:r>
                                  <m:r>
                                    <a:rPr lang="zh-CN" altLang="zh-CN" sz="900" i="1" smtClean="0">
                                      <a:latin typeface="Cambria Math" panose="02040503050406030204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 ,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       </m:t>
                              </m:r>
                              <m:sSup>
                                <m:sSupPr>
                                  <m:ctrlP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zh-CN" altLang="zh-CN" sz="900" i="1">
                                          <a:latin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sz="900" i="1">
                                          <a:latin typeface="Cambria Math" panose="02040503050406030204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altLang="zh-CN" sz="900" i="1">
                                      <a:latin typeface="Cambria Math" panose="02040503050406030204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=</m:t>
                              </m:r>
                              <m:r>
                                <a:rPr lang="en-US" altLang="zh-CN" sz="900" b="0" i="1" smtClean="0">
                                  <a:latin typeface="Cambria Math" panose="0204050305040603020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900" dirty="0" smtClean="0"/>
                  <a:t>   </a:t>
                </a:r>
                <a:endParaRPr lang="zh-CN" altLang="en-US" sz="900" dirty="0"/>
              </a:p>
            </p:txBody>
          </p:sp>
        </mc:Choice>
        <mc:Fallback>
          <p:sp>
            <p:nvSpPr>
              <p:cNvPr id="35" name="矩形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343" y="1769670"/>
                <a:ext cx="2100447" cy="452047"/>
              </a:xfrm>
              <a:prstGeom prst="rect">
                <a:avLst/>
              </a:prstGeom>
              <a:blipFill rotWithShape="1">
                <a:blip r:embed="rId15"/>
                <a:stretch>
                  <a:fillRect l="-28" t="-124" r="-4332" b="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/>
          <p:cNvSpPr txBox="1"/>
          <p:nvPr/>
        </p:nvSpPr>
        <p:spPr>
          <a:xfrm>
            <a:off x="6896089" y="2257094"/>
            <a:ext cx="16129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(1)(2)(4)(5)(6)(7)</a:t>
            </a:r>
            <a:endParaRPr lang="zh-CN" altLang="en-US" sz="1100" dirty="0"/>
          </a:p>
        </p:txBody>
      </p:sp>
      <p:sp>
        <p:nvSpPr>
          <p:cNvPr id="37" name="右箭头 36"/>
          <p:cNvSpPr/>
          <p:nvPr/>
        </p:nvSpPr>
        <p:spPr>
          <a:xfrm>
            <a:off x="3213100" y="1888490"/>
            <a:ext cx="828675" cy="219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4315460" y="2265680"/>
                <a:ext cx="1596390" cy="25844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 smtClean="0">
                            <a:latin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000" b="0" i="1" smtClean="0">
                            <a:latin typeface="Cambria Math" panose="02040503050406030204" charset="0"/>
                          </a:rPr>
                          <m:t> </m:t>
                        </m:r>
                        <m:r>
                          <a:rPr lang="en-US" altLang="zh-CN" sz="1000" i="1">
                            <a:latin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000" i="1">
                            <a:latin typeface="Cambria Math" panose="02040503050406030204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zh-CN" altLang="zh-CN" sz="1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1000" b="0" i="1" smtClean="0">
                            <a:latin typeface="Cambria Math" panose="02040503050406030204" charset="0"/>
                          </a:rPr>
                          <m:t>0</m:t>
                        </m:r>
                      </m:e>
                      <m:e>
                        <m:r>
                          <a:rPr lang="en-US" altLang="zh-CN" sz="1000" i="1">
                            <a:latin typeface="Cambria Math" panose="0204050305040603020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zh-CN" sz="1000" dirty="0" smtClean="0">
                    <a:sym typeface="+mn-ea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1000" i="1" smtClean="0">
                            <a:latin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000" i="1">
                            <a:latin typeface="Cambria Math" panose="0204050305040603020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1000" i="1">
                            <a:latin typeface="Cambria Math" panose="02040503050406030204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1000" i="1">
                            <a:latin typeface="Cambria Math" panose="02040503050406030204" charset="0"/>
                          </a:rPr>
                          <m:t>𝑝</m:t>
                        </m:r>
                      </m:sup>
                    </m:sSubSup>
                    <m:d>
                      <m:dPr>
                        <m:ctrlPr>
                          <a:rPr lang="zh-CN" altLang="zh-CN" sz="1000" i="1">
                            <a:latin typeface="Cambria Math" panose="02040503050406030204" charset="0"/>
                          </a:rPr>
                        </m:ctrlPr>
                      </m:dPr>
                      <m:e>
                        <m:r>
                          <a:rPr lang="en-US" altLang="zh-CN" sz="1000" i="1">
                            <a:latin typeface="Cambria Math" panose="02040503050406030204" charset="0"/>
                          </a:rPr>
                          <m:t>1</m:t>
                        </m:r>
                      </m:e>
                      <m:e>
                        <m:r>
                          <a:rPr lang="en-US" altLang="zh-CN" sz="1000" i="1">
                            <a:latin typeface="Cambria Math" panose="02040503050406030204" charset="0"/>
                          </a:rPr>
                          <m:t>𝑡</m:t>
                        </m:r>
                        <m:r>
                          <a:rPr lang="en-US" altLang="zh-CN" sz="1000" b="0" i="1" smtClean="0">
                            <a:latin typeface="Cambria Math" panose="02040503050406030204" charset="0"/>
                          </a:rPr>
                          <m:t>−</m:t>
                        </m:r>
                        <m:r>
                          <a:rPr lang="en-US" altLang="zh-CN" sz="1000" b="0" i="1" smtClean="0">
                            <a:latin typeface="Cambria Math" panose="02040503050406030204" charset="0"/>
                          </a:rPr>
                          <m:t>𝑇</m:t>
                        </m:r>
                        <m:r>
                          <a:rPr lang="zh-CN" altLang="zh-CN" sz="1000" i="1" smtClean="0">
                            <a:latin typeface="Cambria Math" panose="02040503050406030204" charset="0"/>
                          </a:rPr>
                          <m:t> </m:t>
                        </m:r>
                      </m:e>
                    </m:d>
                  </m:oMath>
                </a14:m>
                <a:endParaRPr lang="zh-CN" altLang="zh-CN" sz="1000" i="1" smtClean="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60" y="2265680"/>
                <a:ext cx="1596390" cy="258445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本框 24"/>
          <p:cNvSpPr txBox="1"/>
          <p:nvPr/>
        </p:nvSpPr>
        <p:spPr>
          <a:xfrm>
            <a:off x="4382770" y="3286125"/>
            <a:ext cx="42875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Matlab中，</a:t>
            </a:r>
            <a:r>
              <a:rPr lang="zh-CN" altLang="en-US">
                <a:sym typeface="+mn-ea"/>
              </a:rPr>
              <a:t>使用fmincon函数，</a:t>
            </a:r>
            <a:r>
              <a:rPr lang="zh-CN" altLang="en-US"/>
              <a:t>求解非线性规划</a:t>
            </a:r>
            <a:endParaRPr lang="zh-CN" altLang="en-US"/>
          </a:p>
        </p:txBody>
      </p:sp>
      <p:sp>
        <p:nvSpPr>
          <p:cNvPr id="26" name="右箭头 25"/>
          <p:cNvSpPr/>
          <p:nvPr/>
        </p:nvSpPr>
        <p:spPr>
          <a:xfrm rot="5400000">
            <a:off x="6001385" y="2876550"/>
            <a:ext cx="584200" cy="2197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4382770" y="3816350"/>
            <a:ext cx="15290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/>
              <a:t>MPC</a:t>
            </a:r>
            <a:r>
              <a:rPr lang="zh-CN" altLang="en-US"/>
              <a:t>算法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464050" y="4346575"/>
            <a:ext cx="39624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仿真代码编写中，目前还没有完成，预计下次组会介绍一些仿真结果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7086600" y="126365"/>
            <a:ext cx="188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工作汇报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张达越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23365" y="1449070"/>
            <a:ext cx="64262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FF0000"/>
                </a:solidFill>
              </a:rPr>
              <a:t>介绍</a:t>
            </a:r>
            <a:endParaRPr lang="zh-CN" altLang="en-US" sz="20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/>
              <a:t>系统模型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/>
              <a:t>调度策略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/>
              <a:t>仿真</a:t>
            </a:r>
            <a:r>
              <a:rPr lang="zh-CN" altLang="en-US" sz="2000"/>
              <a:t>结果</a:t>
            </a:r>
            <a:endParaRPr lang="zh-CN" altLang="en-US" sz="2000"/>
          </a:p>
        </p:txBody>
      </p:sp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009775" cy="287655"/>
          </a:xfrm>
        </p:spPr>
        <p:txBody>
          <a:bodyPr anchor="ctr">
            <a:normAutofit fontScale="90000"/>
          </a:bodyPr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086600" y="126365"/>
            <a:ext cx="188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工作汇报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王葳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8475" y="922655"/>
            <a:ext cx="3918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长期优化问题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94819" y="1703733"/>
            <a:ext cx="8354362" cy="2035003"/>
            <a:chOff x="1275235" y="1926953"/>
            <a:chExt cx="11139149" cy="2713337"/>
          </a:xfrm>
        </p:grpSpPr>
        <p:grpSp>
          <p:nvGrpSpPr>
            <p:cNvPr id="56" name="组合 55"/>
            <p:cNvGrpSpPr/>
            <p:nvPr/>
          </p:nvGrpSpPr>
          <p:grpSpPr>
            <a:xfrm>
              <a:off x="1275235" y="1926953"/>
              <a:ext cx="8623774" cy="2713337"/>
              <a:chOff x="304800" y="2223082"/>
              <a:chExt cx="11582400" cy="4756340"/>
            </a:xfrm>
          </p:grpSpPr>
          <p:grpSp>
            <p:nvGrpSpPr>
              <p:cNvPr id="57" name="组合 56"/>
              <p:cNvGrpSpPr/>
              <p:nvPr/>
            </p:nvGrpSpPr>
            <p:grpSpPr>
              <a:xfrm>
                <a:off x="3476177" y="2546846"/>
                <a:ext cx="4860190" cy="3212701"/>
                <a:chOff x="7059553" y="3083736"/>
                <a:chExt cx="3901561" cy="243073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5" name="文本框 74"/>
                    <p:cNvSpPr txBox="1"/>
                    <p:nvPr/>
                  </p:nvSpPr>
                  <p:spPr>
                    <a:xfrm>
                      <a:off x="7938124" y="3083736"/>
                      <a:ext cx="1768188" cy="8399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kumimoji="0" lang="en-US" altLang="zh-CN" sz="10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𝑈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𝑇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=</m:t>
                                        </m:r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kumimoji="0" lang="en-US" altLang="zh-CN" sz="105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𝑀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kumimoji="0" lang="en-US" altLang="zh-CN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kumimoji="0" lang="en-US" altLang="zh-CN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  <m:t>𝑗</m:t>
                                            </m:r>
                                            <m:r>
                                              <a:rPr kumimoji="0" lang="en-US" altLang="zh-CN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  <m:t>=</m:t>
                                            </m:r>
                                            <m:r>
                                              <a:rPr kumimoji="0" lang="en-US" altLang="zh-CN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zh-CN" sz="105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  <m:t>𝑁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0" lang="en-US" altLang="zh-CN" sz="105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105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  <m:t> </m:t>
                                                </m:r>
                                                <m:r>
                                                  <a:rPr kumimoji="0" lang="en-US" altLang="zh-CN" sz="105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105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kumimoji="0" lang="en-US" altLang="zh-CN" sz="105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kumimoji="0" lang="en-US" altLang="zh-CN" sz="105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kumimoji="0" lang="en-US" altLang="zh-CN" sz="105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kumimoji="0" lang="en-US" altLang="zh-CN" sz="105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nary>
                                  </m:e>
                                </m:nary>
                              </m:e>
                            </m:func>
                          </m:oMath>
                        </m:oMathPara>
                      </a14:m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75" name="文本框 7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8124" y="3083736"/>
                      <a:ext cx="1768188" cy="839943"/>
                    </a:xfrm>
                    <a:prstGeom prst="rect">
                      <a:avLst/>
                    </a:prstGeom>
                    <a:blipFill rotWithShape="1">
                      <a:blip r:embed="rId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6" name="矩形 75"/>
                    <p:cNvSpPr/>
                    <p:nvPr/>
                  </p:nvSpPr>
                  <p:spPr>
                    <a:xfrm>
                      <a:off x="7059553" y="4070003"/>
                      <a:ext cx="3901561" cy="100164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+mn-cs"/>
                              </a:rPr>
                              <m:t>𝑠</m:t>
                            </m:r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+mn-cs"/>
                              </a:rPr>
                              <m:t>.</m:t>
                            </m:r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+mn-cs"/>
                              </a:rPr>
                              <m:t>𝑡</m:t>
                            </m:r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+mn-cs"/>
                              </a:rPr>
                              <m:t>. 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kumimoji="0" lang="en-US" altLang="zh-CN" sz="10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kumimoji="0" lang="en-US" altLang="zh-CN" sz="10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  <m:t>𝑇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ctrlP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𝑀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𝑗</m:t>
                                        </m:r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=</m:t>
                                        </m:r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kumimoji="0" lang="en-US" altLang="zh-CN" sz="105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𝑁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altLang="zh-CN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105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  <m:t>𝑈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0" lang="en-US" altLang="zh-CN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kumimoji="0" lang="en-US" altLang="zh-CN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  <m:t>𝑗</m:t>
                                            </m:r>
                                            <m:r>
                                              <a:rPr kumimoji="0" lang="en-US" altLang="zh-CN" sz="105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kumimoji="0" lang="en-US" altLang="zh-CN" sz="105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  <a:cs typeface="+mn-cs"/>
                                          </a:rPr>
                                          <m:t>≤</m:t>
                                        </m:r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  <a:cs typeface="+mn-cs"/>
                                          </a:rPr>
                                          <m:t>𝑇</m:t>
                                        </m:r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  <a:cs typeface="+mn-cs"/>
                                          </a:rPr>
                                          <m:t>∗</m:t>
                                        </m:r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ea typeface="Cambria Math" panose="02040503050406030204" charset="0"/>
                                            <a:cs typeface="+mn-cs"/>
                                          </a:rPr>
                                          <m:t>𝑁</m:t>
                                        </m:r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oMath>
                        </m:oMathPara>
                      </a14:m>
                      <a:endParaRPr kumimoji="0" lang="zh-CN" altLang="en-US" sz="105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76" name="矩形 7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9553" y="4070003"/>
                      <a:ext cx="3901561" cy="1001643"/>
                    </a:xfrm>
                    <a:prstGeom prst="rect">
                      <a:avLst/>
                    </a:prstGeom>
                    <a:blipFill rotWithShape="1">
                      <a:blip r:embed="rId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矩形 76"/>
                    <p:cNvSpPr/>
                    <p:nvPr/>
                  </p:nvSpPr>
                  <p:spPr>
                    <a:xfrm>
                      <a:off x="8350039" y="5056316"/>
                      <a:ext cx="1353755" cy="45815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, </m:t>
                              </m:r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∈(</m:t>
                          </m:r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0</m:t>
                          </m:r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)</m:t>
                          </m:r>
                        </m:oMath>
                      </a14:m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77" name="矩形 7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0039" y="5056316"/>
                      <a:ext cx="1353755" cy="458151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8" name="组合 57"/>
              <p:cNvGrpSpPr/>
              <p:nvPr/>
            </p:nvGrpSpPr>
            <p:grpSpPr>
              <a:xfrm>
                <a:off x="304800" y="2540160"/>
                <a:ext cx="3901561" cy="3248021"/>
                <a:chOff x="6947831" y="3029321"/>
                <a:chExt cx="3901561" cy="324802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1" name="文本框 70"/>
                    <p:cNvSpPr txBox="1"/>
                    <p:nvPr/>
                  </p:nvSpPr>
                  <p:spPr>
                    <a:xfrm>
                      <a:off x="8079147" y="3029321"/>
                      <a:ext cx="1877417" cy="11101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kumimoji="0" lang="en-US" altLang="zh-CN" sz="10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050" b="0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max</m:t>
                                    </m:r>
                                  </m:e>
                                  <m:lim>
                                    <m: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𝑈</m:t>
                                    </m:r>
                                  </m:lim>
                                </m:limLow>
                              </m:fName>
                              <m:e>
                                <m:nary>
                                  <m:naryPr>
                                    <m:chr m:val="∑"/>
                                    <m:ctrlP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𝑁</m:t>
                                    </m:r>
                                  </m:sup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kumimoji="0" lang="en-US" altLang="zh-CN" sz="105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kumimoji="0" lang="en-US" altLang="zh-CN" sz="105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𝑗</m:t>
                                        </m:r>
                                        <m:r>
                                          <a:rPr kumimoji="0" lang="en-US" altLang="zh-CN" sz="105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=</m:t>
                                        </m:r>
                                        <m:r>
                                          <a:rPr kumimoji="0" lang="en-US" altLang="zh-CN" sz="105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kumimoji="0" lang="en-US" altLang="zh-CN" sz="105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𝑀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altLang="zh-CN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0" lang="en-US" altLang="zh-CN" sz="105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105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  <m:t>𝑈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105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kumimoji="0" lang="en-US" altLang="zh-CN" sz="105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kumimoji="0" lang="en-US" altLang="zh-CN" sz="105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  <m:r>
                                              <a:rPr kumimoji="0" lang="en-US" altLang="zh-CN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0" lang="en-US" altLang="zh-CN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  <m:t>,</m:t>
                                            </m:r>
                                            <m:r>
                                              <a:rPr kumimoji="0" lang="en-US" altLang="zh-CN" sz="1050" b="0" i="1" u="none" strike="noStrike" kern="1200" cap="none" spc="0" normalizeH="0" baseline="0" noProof="0" smtClean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nary>
                              </m:e>
                            </m:func>
                          </m:oMath>
                        </m:oMathPara>
                      </a14:m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71" name="文本框 7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9147" y="3029321"/>
                      <a:ext cx="1877417" cy="1110154"/>
                    </a:xfrm>
                    <a:prstGeom prst="rect">
                      <a:avLst/>
                    </a:prstGeom>
                    <a:blipFill rotWithShape="1">
                      <a:blip r:embed="rId4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2" name="矩形 71"/>
                    <p:cNvSpPr/>
                    <p:nvPr/>
                  </p:nvSpPr>
                  <p:spPr>
                    <a:xfrm>
                      <a:off x="6947831" y="4070003"/>
                      <a:ext cx="3901561" cy="1323873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+mn-cs"/>
                              </a:rPr>
                              <m:t>𝑠</m:t>
                            </m:r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+mn-cs"/>
                              </a:rPr>
                              <m:t>.</m:t>
                            </m:r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+mn-cs"/>
                              </a:rPr>
                              <m:t>𝑡</m:t>
                            </m:r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+mn-cs"/>
                              </a:rPr>
                              <m:t>.         </m:t>
                            </m:r>
                            <m:nary>
                              <m:naryPr>
                                <m:chr m:val="∑"/>
                                <m:ctrlPr>
                                  <a:rPr kumimoji="0" lang="en-US" altLang="zh-CN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</m:ctrlPr>
                              </m:naryPr>
                              <m:sub>
                                <m:r>
                                  <a:rPr kumimoji="0" lang="en-US" altLang="zh-CN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  <m:t>𝑖</m:t>
                                </m:r>
                                <m:r>
                                  <a:rPr kumimoji="0" lang="en-US" altLang="zh-CN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altLang="zh-CN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0" lang="en-US" altLang="zh-CN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  <m:t>𝑁</m:t>
                                </m:r>
                              </m:sup>
                              <m:e>
                                <m:nary>
                                  <m:naryPr>
                                    <m:chr m:val="∑"/>
                                    <m:ctrlP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=</m:t>
                                    </m:r>
                                    <m: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𝑀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05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05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𝑈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05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kumimoji="0" lang="en-US" altLang="zh-CN" sz="105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,</m:t>
                                        </m:r>
                                        <m:r>
                                          <a:rPr kumimoji="0" lang="en-US" altLang="zh-CN" sz="105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ea typeface="Cambria Math" panose="02040503050406030204" charset="0"/>
                                        <a:cs typeface="+mn-cs"/>
                                      </a:rPr>
                                      <m:t>≤</m:t>
                                    </m:r>
                                    <m: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ea typeface="Cambria Math" panose="02040503050406030204" charset="0"/>
                                        <a:cs typeface="+mn-cs"/>
                                      </a:rPr>
                                      <m:t>𝑁</m:t>
                                    </m:r>
                                  </m:e>
                                </m:nary>
                              </m:e>
                            </m:nary>
                          </m:oMath>
                        </m:oMathPara>
                      </a14:m>
                      <a:endParaRPr kumimoji="0" lang="zh-CN" altLang="en-US" sz="105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72" name="矩形 7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47831" y="4070003"/>
                      <a:ext cx="3901561" cy="1323873"/>
                    </a:xfrm>
                    <a:prstGeom prst="rect">
                      <a:avLst/>
                    </a:prstGeom>
                    <a:blipFill rotWithShape="1">
                      <a:blip r:embed="rId5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3" name="矩形 72"/>
                    <p:cNvSpPr/>
                    <p:nvPr/>
                  </p:nvSpPr>
                  <p:spPr>
                    <a:xfrm>
                      <a:off x="8459636" y="5082735"/>
                      <a:ext cx="1662498" cy="59218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+mn-cs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altLang="zh-CN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+mn-cs"/>
                            </a:rPr>
                            <m:t>∗</m:t>
                          </m:r>
                          <m:sSub>
                            <m:sSubPr>
                              <m:ctrlP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oMath>
                      </a14:m>
                      <a:r>
                        <a:rPr kumimoji="0" lang="en-US" altLang="zh-CN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73" name="矩形 7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9636" y="5082735"/>
                      <a:ext cx="1662498" cy="592181"/>
                    </a:xfrm>
                    <a:prstGeom prst="rect">
                      <a:avLst/>
                    </a:prstGeom>
                    <a:blipFill rotWithShape="1">
                      <a:blip r:embed="rId6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4" name="矩形 73"/>
                    <p:cNvSpPr/>
                    <p:nvPr/>
                  </p:nvSpPr>
                  <p:spPr>
                    <a:xfrm>
                      <a:off x="8459636" y="5671803"/>
                      <a:ext cx="1503298" cy="60553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𝑖𝑗</m:t>
                              </m:r>
                            </m:sub>
                          </m:sSub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∈(</m:t>
                          </m:r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0</m:t>
                          </m:r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)</m:t>
                          </m:r>
                        </m:oMath>
                      </a14:m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74" name="矩形 7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59636" y="5671803"/>
                      <a:ext cx="1503298" cy="605539"/>
                    </a:xfrm>
                    <a:prstGeom prst="rect">
                      <a:avLst/>
                    </a:prstGeom>
                    <a:blipFill rotWithShape="1">
                      <a:blip r:embed="rId7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9" name="组合 58"/>
              <p:cNvGrpSpPr/>
              <p:nvPr/>
            </p:nvGrpSpPr>
            <p:grpSpPr>
              <a:xfrm>
                <a:off x="7027010" y="2606967"/>
                <a:ext cx="4860190" cy="3212701"/>
                <a:chOff x="7059553" y="3083736"/>
                <a:chExt cx="3901561" cy="2430731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8" name="文本框 67"/>
                    <p:cNvSpPr txBox="1"/>
                    <p:nvPr/>
                  </p:nvSpPr>
                  <p:spPr>
                    <a:xfrm>
                      <a:off x="7938124" y="3083736"/>
                      <a:ext cx="2736720" cy="90282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kumimoji="0" lang="en-US" altLang="zh-CN" sz="10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𝑈</m:t>
                                    </m:r>
                                  </m:lim>
                                </m:limLow>
                              </m:fName>
                              <m:e>
                                <m:func>
                                  <m:funcPr>
                                    <m:ctrlP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altLang="zh-CN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𝑇</m:t>
                                        </m:r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→∞</m:t>
                                        </m:r>
                                      </m:lim>
                                    </m:limLow>
                                    <m: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sup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  <m: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</m:func>
                              </m:e>
                            </m:func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altLang="zh-CN" sz="10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=</m:t>
                                        </m:r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𝑀</m:t>
                                        </m:r>
                                      </m:sup>
                                      <m:e>
                                        <m:nary>
                                          <m:naryPr>
                                            <m:chr m:val="∑"/>
                                            <m:ctrlPr>
                                              <a:rPr kumimoji="0" lang="en-US" altLang="zh-CN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kumimoji="0" lang="en-US" altLang="zh-CN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  <m:t>𝑗</m:t>
                                            </m:r>
                                            <m:r>
                                              <a:rPr kumimoji="0" lang="en-US" altLang="zh-CN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  <m:t>=</m:t>
                                            </m:r>
                                            <m:r>
                                              <a:rPr kumimoji="0" lang="en-US" altLang="zh-CN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zh-CN" sz="105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charset="0"/>
                                                <a:cs typeface="+mn-cs"/>
                                              </a:rPr>
                                              <m:t>𝑁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kumimoji="0" lang="en-US" altLang="zh-CN" sz="105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kumimoji="0" lang="en-US" altLang="zh-CN" sz="105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  <m:t>𝑐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kumimoji="0" lang="en-US" altLang="zh-CN" sz="105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  <m:t>𝑖</m:t>
                                                </m:r>
                                                <m:r>
                                                  <a:rPr kumimoji="0" lang="en-US" altLang="zh-CN" sz="105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kumimoji="0" lang="en-US" altLang="zh-CN" sz="105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kumimoji="0" lang="en-US" altLang="zh-CN" sz="105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  <m:t>,</m:t>
                                                </m:r>
                                                <m:r>
                                                  <a:rPr kumimoji="0" lang="en-US" altLang="zh-CN" sz="105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charset="0"/>
                                                    <a:cs typeface="+mn-cs"/>
                                                  </a:rPr>
                                                  <m:t>𝑡</m:t>
                                                </m:r>
                                              </m:sub>
                                            </m:sSub>
                                          </m:e>
                                        </m:nary>
                                      </m:e>
                                    </m:nary>
                                  </m:e>
                                </m:nary>
                              </m:e>
                            </m:d>
                          </m:oMath>
                        </m:oMathPara>
                      </a14:m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68" name="文本框 6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38124" y="3083736"/>
                      <a:ext cx="2736720" cy="902826"/>
                    </a:xfrm>
                    <a:prstGeom prst="rect">
                      <a:avLst/>
                    </a:prstGeom>
                    <a:blipFill rotWithShape="1">
                      <a:blip r:embed="rId8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9" name="矩形 68"/>
                    <p:cNvSpPr/>
                    <p:nvPr/>
                  </p:nvSpPr>
                  <p:spPr>
                    <a:xfrm>
                      <a:off x="7059553" y="4070003"/>
                      <a:ext cx="3901561" cy="965710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+mn-cs"/>
                              </a:rPr>
                              <m:t>𝑠</m:t>
                            </m:r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+mn-cs"/>
                              </a:rPr>
                              <m:t>.</m:t>
                            </m:r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+mn-cs"/>
                              </a:rPr>
                              <m:t>𝑡</m:t>
                            </m:r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+mn-cs"/>
                              </a:rPr>
                              <m:t>.</m:t>
                            </m:r>
                            <m:nary>
                              <m:naryPr>
                                <m:chr m:val="∑"/>
                                <m:ctrlPr>
                                  <a:rPr kumimoji="0" lang="en-US" altLang="zh-CN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</m:ctrlPr>
                              </m:naryPr>
                              <m:sub>
                                <m:r>
                                  <a:rPr kumimoji="0" lang="en-US" altLang="zh-CN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  <m:t>𝑖</m:t>
                                </m:r>
                                <m:r>
                                  <a:rPr kumimoji="0" lang="en-US" altLang="zh-CN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  <m:t>=</m:t>
                                </m:r>
                                <m:r>
                                  <a:rPr kumimoji="0" lang="en-US" altLang="zh-CN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kumimoji="0" lang="en-US" altLang="zh-CN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  <m:t>𝑀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𝑖</m:t>
                                    </m:r>
                                    <m: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𝑗</m:t>
                                    </m:r>
                                    <m: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,</m:t>
                                    </m:r>
                                    <m: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Cambria Math" panose="02040503050406030204" charset="0"/>
                                <a:cs typeface="+mn-cs"/>
                              </a:rPr>
                              <m:t>≤</m:t>
                            </m:r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Cambria Math" panose="02040503050406030204" charset="0"/>
                                <a:cs typeface="+mn-cs"/>
                              </a:rPr>
                              <m:t>𝑁</m:t>
                            </m:r>
                          </m:oMath>
                        </m:oMathPara>
                      </a14:m>
                      <a:endParaRPr kumimoji="0" lang="zh-CN" altLang="en-US" sz="105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69" name="矩形 6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9553" y="4070003"/>
                      <a:ext cx="3901561" cy="965710"/>
                    </a:xfrm>
                    <a:prstGeom prst="rect">
                      <a:avLst/>
                    </a:prstGeom>
                    <a:blipFill rotWithShape="1">
                      <a:blip r:embed="rId9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0" name="矩形 69"/>
                    <p:cNvSpPr/>
                    <p:nvPr/>
                  </p:nvSpPr>
                  <p:spPr>
                    <a:xfrm>
                      <a:off x="8350039" y="5056316"/>
                      <a:ext cx="1353755" cy="458151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en-US" altLang="zh-CN" sz="10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𝑗</m:t>
                              </m:r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, </m:t>
                              </m:r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∈(</m:t>
                          </m:r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0</m:t>
                          </m:r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)</m:t>
                          </m:r>
                        </m:oMath>
                      </a14:m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70" name="矩形 6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0039" y="5056316"/>
                      <a:ext cx="1353755" cy="458151"/>
                    </a:xfrm>
                    <a:prstGeom prst="rect">
                      <a:avLst/>
                    </a:prstGeom>
                    <a:blipFill rotWithShape="1">
                      <a:blip r:embed="rId3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0" name="矩形 59"/>
              <p:cNvSpPr/>
              <p:nvPr/>
            </p:nvSpPr>
            <p:spPr>
              <a:xfrm>
                <a:off x="572272" y="2223082"/>
                <a:ext cx="3423822" cy="375826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82276" y="2224480"/>
                <a:ext cx="3218150" cy="375826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8098602" y="2224480"/>
                <a:ext cx="3521125" cy="3758268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3" name="文本框 62"/>
              <p:cNvSpPr txBox="1"/>
              <p:nvPr/>
            </p:nvSpPr>
            <p:spPr>
              <a:xfrm>
                <a:off x="1565966" y="6091528"/>
                <a:ext cx="1558755" cy="537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短期优化问题</a:t>
                </a:r>
                <a:endPara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5211974" y="6093763"/>
                <a:ext cx="1558755" cy="537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长期优化问题</a:t>
                </a:r>
                <a:endPara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5" name="文本框 64"/>
              <p:cNvSpPr txBox="1"/>
              <p:nvPr/>
            </p:nvSpPr>
            <p:spPr>
              <a:xfrm>
                <a:off x="8669058" y="6118607"/>
                <a:ext cx="2380212" cy="8608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无穷时间维度期望优化问题</a:t>
                </a:r>
                <a:endPara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6" name="箭头: 右 65"/>
              <p:cNvSpPr/>
              <p:nvPr/>
            </p:nvSpPr>
            <p:spPr>
              <a:xfrm>
                <a:off x="3803137" y="6097061"/>
                <a:ext cx="728458" cy="362836"/>
              </a:xfrm>
              <a:prstGeom prst="rightArrow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67" name="箭头: 右 66"/>
              <p:cNvSpPr/>
              <p:nvPr/>
            </p:nvSpPr>
            <p:spPr>
              <a:xfrm>
                <a:off x="7526183" y="6089459"/>
                <a:ext cx="728458" cy="362836"/>
              </a:xfrm>
              <a:prstGeom prst="rightArrow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>
              <a:off x="9484853" y="1926953"/>
              <a:ext cx="2929531" cy="2143969"/>
              <a:chOff x="7027010" y="2468261"/>
              <a:chExt cx="4860190" cy="3270707"/>
            </a:xfrm>
          </p:grpSpPr>
          <p:grpSp>
            <p:nvGrpSpPr>
              <p:cNvPr id="101" name="组合 100"/>
              <p:cNvGrpSpPr/>
              <p:nvPr/>
            </p:nvGrpSpPr>
            <p:grpSpPr>
              <a:xfrm>
                <a:off x="7027010" y="2606970"/>
                <a:ext cx="4860190" cy="2894717"/>
                <a:chOff x="7059553" y="3083736"/>
                <a:chExt cx="3901561" cy="2190143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3" name="文本框 102"/>
                    <p:cNvSpPr txBox="1"/>
                    <p:nvPr/>
                  </p:nvSpPr>
                  <p:spPr>
                    <a:xfrm>
                      <a:off x="8140152" y="3083736"/>
                      <a:ext cx="2448007" cy="65768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unc>
                              <m:funcPr>
                                <m:ctrlPr>
                                  <a:rPr kumimoji="0" lang="en-US" altLang="zh-CN" sz="10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𝑈</m:t>
                                    </m:r>
                                  </m:lim>
                                </m:limLow>
                              </m:fName>
                              <m:e>
                                <m:func>
                                  <m:funcPr>
                                    <m:ctrlP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kumimoji="0" lang="en-US" altLang="zh-CN" sz="105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lim</m:t>
                                        </m:r>
                                      </m:e>
                                      <m:lim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𝑇</m:t>
                                        </m:r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→∞</m:t>
                                        </m:r>
                                      </m:lim>
                                    </m:limLow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sup</m:t>
                                    </m:r>
                                  </m:fName>
                                  <m:e>
                                    <m:f>
                                      <m:fPr>
                                        <m:ctrlP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𝑇</m:t>
                                        </m:r>
                                      </m:den>
                                    </m:f>
                                    <m:r>
                                      <a:rPr kumimoji="0" lang="en-US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𝐸</m:t>
                                    </m:r>
                                  </m:e>
                                </m:func>
                              </m:e>
                            </m:func>
                            <m:d>
                              <m:dPr>
                                <m:begChr m:val="["/>
                                <m:endChr m:val="]"/>
                                <m:ctrlPr>
                                  <a:rPr kumimoji="0" lang="en-US" altLang="zh-CN" sz="10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𝑇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 </m:t>
                                        </m:r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05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charset="0"/>
                                            <a:cs typeface="+mn-cs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oMath>
                        </m:oMathPara>
                      </a14:m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103" name="文本框 10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40152" y="3083736"/>
                      <a:ext cx="2448007" cy="657684"/>
                    </a:xfrm>
                    <a:prstGeom prst="rect">
                      <a:avLst/>
                    </a:prstGeom>
                    <a:blipFill rotWithShape="1">
                      <a:blip r:embed="rId10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4" name="矩形 103"/>
                    <p:cNvSpPr/>
                    <p:nvPr/>
                  </p:nvSpPr>
                  <p:spPr>
                    <a:xfrm>
                      <a:off x="7059553" y="3892281"/>
                      <a:ext cx="3901561" cy="710455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+mn-cs"/>
                              </a:rPr>
                              <m:t>𝑠</m:t>
                            </m:r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+mn-cs"/>
                              </a:rPr>
                              <m:t>.</m:t>
                            </m:r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+mn-cs"/>
                              </a:rPr>
                              <m:t>𝑡</m:t>
                            </m:r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cs typeface="+mn-cs"/>
                              </a:rPr>
                              <m:t>.</m:t>
                            </m:r>
                            <m:func>
                              <m:funcPr>
                                <m:ctrlPr>
                                  <a:rPr kumimoji="0" lang="en-US" altLang="zh-CN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zh-CN" sz="105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lim</m:t>
                                    </m:r>
                                  </m:e>
                                  <m:lim>
                                    <m: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𝑇</m:t>
                                    </m:r>
                                    <m: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→∞</m:t>
                                    </m:r>
                                  </m:lim>
                                </m:limLow>
                              </m:fName>
                              <m:e>
                                <m:f>
                                  <m:fPr>
                                    <m:ctrlP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kumimoji="0" lang="en-US" altLang="zh-CN" sz="105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𝑇</m:t>
                                    </m:r>
                                  </m:den>
                                </m:f>
                              </m:e>
                            </m:func>
                            <m:nary>
                              <m:naryPr>
                                <m:chr m:val="∑"/>
                                <m:subHide m:val="on"/>
                                <m:ctrlPr>
                                  <a:rPr kumimoji="0" lang="en-US" altLang="zh-CN" sz="105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</m:ctrlPr>
                              </m:naryPr>
                              <m:sub/>
                              <m:sup>
                                <m:r>
                                  <a:rPr kumimoji="0" lang="en-US" altLang="zh-CN" sz="10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kumimoji="0" lang="en-IE" altLang="zh-CN" sz="10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  <m:t>𝐸</m:t>
                                </m:r>
                                <m:r>
                                  <a:rPr kumimoji="0" lang="en-IE" altLang="zh-CN" sz="10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kumimoji="0" lang="en-IE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IE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a:rPr kumimoji="0" lang="en-IE" altLang="zh-CN" sz="105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charset="0"/>
                                        <a:cs typeface="+mn-cs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kumimoji="0" lang="en-IE" altLang="zh-CN" sz="105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charset="0"/>
                                    <a:cs typeface="+mn-cs"/>
                                  </a:rPr>
                                  <m:t>]</m:t>
                                </m:r>
                              </m:e>
                            </m:nary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Cambria Math" panose="02040503050406030204" charset="0"/>
                                <a:cs typeface="+mn-cs"/>
                              </a:rPr>
                              <m:t>≤</m:t>
                            </m:r>
                            <m:r>
                              <a:rPr kumimoji="0" lang="en-US" altLang="zh-CN" sz="105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charset="0"/>
                                <a:ea typeface="Cambria Math" panose="02040503050406030204" charset="0"/>
                                <a:cs typeface="+mn-cs"/>
                              </a:rPr>
                              <m:t>𝑞</m:t>
                            </m:r>
                          </m:oMath>
                        </m:oMathPara>
                      </a14:m>
                      <a:endParaRPr kumimoji="0" lang="zh-CN" altLang="en-US" sz="105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104" name="矩形 10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9553" y="3892281"/>
                      <a:ext cx="3901561" cy="710455"/>
                    </a:xfrm>
                    <a:prstGeom prst="rect">
                      <a:avLst/>
                    </a:prstGeom>
                    <a:blipFill rotWithShape="1">
                      <a:blip r:embed="rId11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05" name="矩形 104"/>
                    <p:cNvSpPr/>
                    <p:nvPr/>
                  </p:nvSpPr>
                  <p:spPr>
                    <a:xfrm>
                      <a:off x="8350039" y="4884937"/>
                      <a:ext cx="1463617" cy="38894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𝑈</m:t>
                              </m:r>
                            </m:e>
                            <m:sub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en-US" altLang="zh-CN" sz="10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𝑡</m:t>
                              </m:r>
                            </m:sub>
                          </m:sSub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∈(</m:t>
                          </m:r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0</m:t>
                          </m:r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1</m:t>
                          </m:r>
                          <m:r>
                            <a:rPr kumimoji="0" lang="en-US" altLang="zh-CN" sz="105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)</m:t>
                          </m:r>
                        </m:oMath>
                      </a14:m>
                      <a:r>
                        <a:rPr kumimoji="0" lang="zh-CN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  <a:endParaRPr kumimoji="0" lang="zh-CN" altLang="en-US" sz="105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p:txBody>
                </p:sp>
              </mc:Choice>
              <mc:Fallback>
                <p:sp>
                  <p:nvSpPr>
                    <p:cNvPr id="105" name="矩形 1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0039" y="4884937"/>
                      <a:ext cx="1463617" cy="388942"/>
                    </a:xfrm>
                    <a:prstGeom prst="rect">
                      <a:avLst/>
                    </a:prstGeom>
                    <a:blipFill rotWithShape="1">
                      <a:blip r:embed="rId12"/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02" name="矩形 101"/>
              <p:cNvSpPr/>
              <p:nvPr/>
            </p:nvSpPr>
            <p:spPr>
              <a:xfrm>
                <a:off x="7844748" y="2468261"/>
                <a:ext cx="3862119" cy="327070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0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p:grpSp>
        <p:sp>
          <p:nvSpPr>
            <p:cNvPr id="106" name="文本框 105"/>
            <p:cNvSpPr txBox="1"/>
            <p:nvPr/>
          </p:nvSpPr>
          <p:spPr>
            <a:xfrm>
              <a:off x="10333293" y="4128049"/>
              <a:ext cx="1595852" cy="4910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先尝试求解简化问题</a:t>
              </a:r>
              <a:endPara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07" name="箭头: 右 106"/>
            <p:cNvSpPr/>
            <p:nvPr/>
          </p:nvSpPr>
          <p:spPr>
            <a:xfrm>
              <a:off x="9448800" y="4136588"/>
              <a:ext cx="542380" cy="206986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3038071" y="1329366"/>
            <a:ext cx="3356870" cy="4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把原有的的全局最优问题转化成了求全局期望的上确界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109" name="直接箭头连接符 108"/>
          <p:cNvCxnSpPr>
            <a:stCxn id="115" idx="1"/>
            <a:endCxn id="64" idx="2"/>
          </p:cNvCxnSpPr>
          <p:nvPr/>
        </p:nvCxnSpPr>
        <p:spPr>
          <a:xfrm flipH="1" flipV="1">
            <a:off x="3570579" y="3589812"/>
            <a:ext cx="1717675" cy="1508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15" idx="3"/>
            <a:endCxn id="65" idx="2"/>
          </p:cNvCxnSpPr>
          <p:nvPr/>
        </p:nvCxnSpPr>
        <p:spPr>
          <a:xfrm flipH="1" flipV="1">
            <a:off x="5730427" y="3739037"/>
            <a:ext cx="1343660" cy="135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文本框 114"/>
          <p:cNvSpPr txBox="1"/>
          <p:nvPr/>
        </p:nvSpPr>
        <p:spPr>
          <a:xfrm>
            <a:off x="5288254" y="4971353"/>
            <a:ext cx="1785833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这两个问题并不等价</a:t>
            </a:r>
            <a:endParaRPr kumimoji="0" lang="zh-CN" altLang="en-US" sz="105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文本框 115"/>
              <p:cNvSpPr txBox="1"/>
              <p:nvPr/>
            </p:nvSpPr>
            <p:spPr>
              <a:xfrm>
                <a:off x="631368" y="4112534"/>
                <a:ext cx="2726055" cy="2076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IE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IE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+mn-cs"/>
                            </a:rPr>
                            <m:t>𝐻</m:t>
                          </m:r>
                        </m:e>
                        <m:sub>
                          <m:r>
                            <a:rPr kumimoji="0" lang="en-IE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+mn-cs"/>
                            </a:rPr>
                            <m:t>𝑡</m:t>
                          </m:r>
                          <m:r>
                            <a:rPr kumimoji="0" lang="en-IE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+mn-cs"/>
                            </a:rPr>
                            <m:t>+</m:t>
                          </m:r>
                          <m:r>
                            <a:rPr kumimoji="0" lang="en-IE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IE" altLang="zh-CN" sz="135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IE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IE" altLang="zh-CN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IE" altLang="zh-CN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E" altLang="zh-CN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IE" altLang="zh-CN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0" lang="en-IE" altLang="zh-CN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+mn-cs"/>
                                </a:rPr>
                                <m:t> +</m:t>
                              </m:r>
                              <m:sSub>
                                <m:sSubPr>
                                  <m:ctrlPr>
                                    <a:rPr kumimoji="0" lang="en-IE" altLang="zh-CN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E" altLang="zh-CN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+mn-cs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kumimoji="0" lang="en-IE" altLang="zh-CN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0" lang="en-IE" altLang="zh-CN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+mn-cs"/>
                                </a:rPr>
                                <m:t>𝑞</m:t>
                              </m:r>
                              <m:r>
                                <a:rPr kumimoji="0" lang="en-IE" altLang="zh-CN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+mn-cs"/>
                                </a:rPr>
                                <m:t> −</m:t>
                              </m:r>
                              <m:sSub>
                                <m:sSubPr>
                                  <m:ctrlPr>
                                    <a:rPr kumimoji="0" lang="en-IE" altLang="zh-CN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E" altLang="zh-CN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+mn-cs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0" lang="en-IE" altLang="zh-CN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+mn-c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kumimoji="0" lang="en-IE" altLang="zh-CN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+mn-cs"/>
                                </a:rPr>
                                <m:t>∗</m:t>
                              </m:r>
                              <m:r>
                                <a:rPr kumimoji="0" lang="zh-CN" altLang="en-US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+mn-cs"/>
                                </a:rPr>
                                <m:t>𝛾</m:t>
                              </m:r>
                              <m:d>
                                <m:dPr>
                                  <m:ctrlPr>
                                    <a:rPr kumimoji="0" lang="en-US" altLang="zh-CN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35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+mn-cs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kumimoji="0" lang="en-US" altLang="zh-CN" sz="13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3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charset="0"/>
                                          <a:cs typeface="+mn-cs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kumimoji="0" lang="en-US" altLang="zh-CN" sz="135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charset="0"/>
                                          <a:cs typeface="+mn-cs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kumimoji="0" lang="en-IE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+mn-cs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mc:Choice>
        <mc:Fallback>
          <p:sp>
            <p:nvSpPr>
              <p:cNvPr id="116" name="文本框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68" y="4112534"/>
                <a:ext cx="2726055" cy="207645"/>
              </a:xfrm>
              <a:prstGeom prst="rect">
                <a:avLst/>
              </a:prstGeom>
              <a:blipFill rotWithShape="1">
                <a:blip r:embed="rId13"/>
                <a:stretch>
                  <a:fillRect l="-7" t="-132" r="-2253" b="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/>
              <p:cNvSpPr txBox="1"/>
              <p:nvPr/>
            </p:nvSpPr>
            <p:spPr>
              <a:xfrm>
                <a:off x="874552" y="4485952"/>
                <a:ext cx="1950440" cy="385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pt-BR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pt-BR" altLang="zh-CN" sz="13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pt-BR" altLang="zh-CN" sz="135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+mn-cs"/>
                                </a:rPr>
                                <m:t>lim</m:t>
                              </m:r>
                            </m:e>
                            <m:lim>
                              <m:r>
                                <a:rPr kumimoji="0" lang="en-IE" altLang="zh-CN" sz="13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+mn-cs"/>
                                </a:rPr>
                                <m:t>𝑇</m:t>
                              </m:r>
                              <m:r>
                                <a:rPr kumimoji="0" lang="pt-BR" altLang="zh-CN" sz="13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+mn-cs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kumimoji="0" lang="en-US" altLang="zh-CN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IE" altLang="zh-CN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+mn-cs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0" lang="en-IE" altLang="zh-CN" sz="135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+mn-cs"/>
                                </a:rPr>
                                <m:t>𝑇</m:t>
                              </m:r>
                            </m:den>
                          </m:f>
                          <m:r>
                            <a:rPr kumimoji="0" lang="en-IE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+mn-cs"/>
                            </a:rPr>
                            <m:t> </m:t>
                          </m:r>
                          <m:r>
                            <a:rPr kumimoji="0" lang="en-IE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+mn-cs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kumimoji="0" lang="en-IE" altLang="zh-CN" sz="135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IE" altLang="zh-CN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IE" altLang="zh-CN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+mn-cs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0" lang="en-IE" altLang="zh-CN" sz="135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charset="0"/>
                                      <a:cs typeface="+mn-cs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IE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cs typeface="+mn-cs"/>
                            </a:rPr>
                            <m:t> </m:t>
                          </m:r>
                          <m:r>
                            <a:rPr kumimoji="0" lang="en-IE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=</m:t>
                          </m:r>
                          <m:r>
                            <a:rPr kumimoji="0" lang="en-IE" altLang="zh-CN" sz="13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Cambria Math" panose="02040503050406030204" charset="0"/>
                              <a:cs typeface="+mn-cs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kumimoji="0" lang="zh-CN" altLang="en-US" sz="13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mc:Choice>
        <mc:Fallback>
          <p:sp>
            <p:nvSpPr>
              <p:cNvPr id="117" name="文本框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552" y="4485952"/>
                <a:ext cx="1950440" cy="385445"/>
              </a:xfrm>
              <a:prstGeom prst="rect">
                <a:avLst/>
              </a:prstGeom>
              <a:blipFill rotWithShape="1">
                <a:blip r:embed="rId14"/>
                <a:stretch>
                  <a:fillRect l="-8" t="-81" r="26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文本框 117"/>
              <p:cNvSpPr txBox="1"/>
              <p:nvPr/>
            </p:nvSpPr>
            <p:spPr>
              <a:xfrm>
                <a:off x="4148627" y="4142122"/>
                <a:ext cx="2517854" cy="669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35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+mn-cs"/>
                        </a:rPr>
                        <m:t>𝑳</m:t>
                      </m:r>
                      <m:d>
                        <m:dPr>
                          <m:ctrlPr>
                            <a:rPr kumimoji="0" lang="en-US" altLang="zh-CN" sz="135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altLang="zh-CN" sz="135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+mn-cs"/>
                            </a:rPr>
                            <m:t>𝒕</m:t>
                          </m:r>
                        </m:e>
                      </m:d>
                      <m:r>
                        <a:rPr kumimoji="0" lang="en-US" altLang="zh-CN" sz="135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en-US" altLang="zh-CN" sz="135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altLang="zh-CN" sz="135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altLang="zh-CN" sz="135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+mn-cs"/>
                            </a:rPr>
                            <m:t>𝟐</m:t>
                          </m:r>
                        </m:den>
                      </m:f>
                      <m:r>
                        <a:rPr kumimoji="0" lang="en-US" altLang="zh-CN" sz="135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+mn-cs"/>
                        </a:rPr>
                        <m:t>𝑯</m:t>
                      </m:r>
                      <m:sSup>
                        <m:sSupPr>
                          <m:ctrlPr>
                            <a:rPr kumimoji="0" lang="en-US" altLang="zh-CN" sz="135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135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35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𝒕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135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+mn-cs"/>
                            </a:rPr>
                            <m:t>𝟐</m:t>
                          </m:r>
                        </m:sup>
                      </m:sSup>
                      <m:r>
                        <a:rPr kumimoji="0" lang="en-US" altLang="zh-CN" sz="135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+mn-cs"/>
                        </a:rPr>
                        <m:t>∗</m:t>
                      </m:r>
                      <m:r>
                        <a:rPr kumimoji="0" lang="zh-CN" altLang="en-US" sz="135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+mn-cs"/>
                        </a:rPr>
                        <m:t>𝜷</m:t>
                      </m:r>
                      <m:r>
                        <a:rPr kumimoji="0" lang="en-US" altLang="zh-CN" sz="135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+mn-cs"/>
                        </a:rPr>
                        <m:t>+ </m:t>
                      </m:r>
                      <m:r>
                        <a:rPr kumimoji="0" lang="zh-CN" altLang="en-US" sz="135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+mn-cs"/>
                        </a:rPr>
                        <m:t>𝜶</m:t>
                      </m:r>
                      <m:r>
                        <a:rPr kumimoji="0" lang="en-US" altLang="zh-CN" sz="135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+mn-cs"/>
                        </a:rPr>
                        <m:t>∗</m:t>
                      </m:r>
                      <m:r>
                        <a:rPr kumimoji="0" lang="en-US" altLang="zh-CN" sz="135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charset="0"/>
                          <a:ea typeface="微软雅黑" panose="020B0503020204020204" charset="-122"/>
                          <a:cs typeface="+mn-cs"/>
                        </a:rPr>
                        <m:t>𝑽</m:t>
                      </m:r>
                      <m:sSup>
                        <m:sSupPr>
                          <m:ctrlPr>
                            <a:rPr kumimoji="0" lang="en-US" altLang="zh-CN" sz="135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135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US" altLang="zh-CN" sz="135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charset="0"/>
                                  <a:ea typeface="微软雅黑" panose="020B0503020204020204" charset="-122"/>
                                  <a:cs typeface="+mn-cs"/>
                                </a:rPr>
                                <m:t>𝒕</m:t>
                              </m:r>
                            </m:e>
                          </m:d>
                        </m:e>
                        <m:sup>
                          <m:r>
                            <a:rPr kumimoji="0" lang="en-US" altLang="zh-CN" sz="135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charset="0"/>
                              <a:ea typeface="微软雅黑" panose="020B0503020204020204" charset="-122"/>
                              <a:cs typeface="+mn-cs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kumimoji="0" lang="en-US" altLang="zh-CN" sz="13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mc:Choice>
        <mc:Fallback>
          <p:sp>
            <p:nvSpPr>
              <p:cNvPr id="118" name="文本框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627" y="4142122"/>
                <a:ext cx="2517854" cy="669925"/>
              </a:xfrm>
              <a:prstGeom prst="rect">
                <a:avLst/>
              </a:prstGeom>
              <a:blipFill rotWithShape="1">
                <a:blip r:embed="rId15"/>
                <a:stretch>
                  <a:fillRect l="-7" t="-3" r="10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箭头: 右 120"/>
          <p:cNvSpPr/>
          <p:nvPr/>
        </p:nvSpPr>
        <p:spPr>
          <a:xfrm>
            <a:off x="3507725" y="4468461"/>
            <a:ext cx="406785" cy="155240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2" t="10964" r="7289" b="5980"/>
          <a:stretch>
            <a:fillRect/>
          </a:stretch>
        </p:blipFill>
        <p:spPr>
          <a:xfrm>
            <a:off x="590375" y="1391401"/>
            <a:ext cx="3240923" cy="162746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10397" r="8968" b="6177"/>
          <a:stretch>
            <a:fillRect/>
          </a:stretch>
        </p:blipFill>
        <p:spPr>
          <a:xfrm>
            <a:off x="4998791" y="835366"/>
            <a:ext cx="2371987" cy="136976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90" t="8133" r="6554" b="5561"/>
          <a:stretch>
            <a:fillRect/>
          </a:stretch>
        </p:blipFill>
        <p:spPr>
          <a:xfrm>
            <a:off x="5005082" y="2231376"/>
            <a:ext cx="2453780" cy="1434297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086600" y="126365"/>
            <a:ext cx="188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工作汇报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王葳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8475" y="922655"/>
            <a:ext cx="3918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长期优化问题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413274" y="2480538"/>
                <a:ext cx="1353692" cy="818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长期 </a:t>
                </a:r>
                <a14:m>
                  <m:oMath xmlns:m="http://schemas.openxmlformats.org/officeDocument/2006/math">
                    <m:r>
                      <a:rPr kumimoji="0" lang="zh-CN" altLang="en-US" sz="105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+mn-cs"/>
                      </a:rPr>
                      <m:t>𝜷</m:t>
                    </m:r>
                  </m:oMath>
                </a14:m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= 100</a:t>
                </a:r>
                <a:endPara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Error = 296</a:t>
                </a:r>
                <a:endPara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zh-CN" altLang="en-US" sz="105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+mn-cs"/>
                      </a:rPr>
                      <m:t>𝝆</m:t>
                    </m:r>
                    <m:r>
                      <a:rPr kumimoji="0" lang="en-US" altLang="zh-CN" sz="105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+mn-cs"/>
                      </a:rPr>
                      <m:t>=</m:t>
                    </m:r>
                  </m:oMath>
                </a14:m>
                <a:r>
                  <a: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</a:t>
                </a: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0.338 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74" y="2480538"/>
                <a:ext cx="1353692" cy="818515"/>
              </a:xfrm>
              <a:prstGeom prst="rect">
                <a:avLst/>
              </a:prstGeom>
              <a:blipFill rotWithShape="1">
                <a:blip r:embed="rId4"/>
                <a:stretch>
                  <a:fillRect l="-21" t="-28" r="12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3709101" y="1631482"/>
                <a:ext cx="934337" cy="1060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短期 </a:t>
                </a: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VOI</a:t>
                </a:r>
                <a:endPara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Error = 254</a:t>
                </a:r>
                <a:endPara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zh-CN" altLang="en-US" sz="105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+mn-cs"/>
                      </a:rPr>
                      <m:t>𝝆</m:t>
                    </m:r>
                    <m:r>
                      <a:rPr kumimoji="0" lang="en-US" altLang="zh-CN" sz="105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+mn-cs"/>
                      </a:rPr>
                      <m:t>=</m:t>
                    </m:r>
                  </m:oMath>
                </a14:m>
                <a:r>
                  <a: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</a:t>
                </a: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0.366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101" y="1631482"/>
                <a:ext cx="934337" cy="1060450"/>
              </a:xfrm>
              <a:prstGeom prst="rect">
                <a:avLst/>
              </a:prstGeom>
              <a:blipFill rotWithShape="1">
                <a:blip r:embed="rId5"/>
                <a:stretch>
                  <a:fillRect l="-7" t="-16" r="34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7434707" y="1127350"/>
                <a:ext cx="1310830" cy="818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长期</a:t>
                </a:r>
                <a14:m>
                  <m:oMath xmlns:m="http://schemas.openxmlformats.org/officeDocument/2006/math">
                    <m:r>
                      <a:rPr kumimoji="0" lang="en-US" altLang="zh-CN" sz="105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+mn-cs"/>
                      </a:rPr>
                      <m:t> </m:t>
                    </m:r>
                    <m:r>
                      <a:rPr kumimoji="0" lang="zh-CN" altLang="en-US" sz="105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+mn-cs"/>
                      </a:rPr>
                      <m:t>𝜷</m:t>
                    </m:r>
                  </m:oMath>
                </a14:m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= 1</a:t>
                </a:r>
                <a:endPara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Error = 242</a:t>
                </a:r>
                <a:endPara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zh-CN" altLang="en-US" sz="105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+mn-cs"/>
                      </a:rPr>
                      <m:t>𝝆</m:t>
                    </m:r>
                    <m:r>
                      <a:rPr kumimoji="0" lang="en-US" altLang="zh-CN" sz="105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+mn-cs"/>
                      </a:rPr>
                      <m:t>=</m:t>
                    </m:r>
                  </m:oMath>
                </a14:m>
                <a:r>
                  <a: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</a:t>
                </a: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0.500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707" y="1127350"/>
                <a:ext cx="1310830" cy="818515"/>
              </a:xfrm>
              <a:prstGeom prst="rect">
                <a:avLst/>
              </a:prstGeom>
              <a:blipFill rotWithShape="1">
                <a:blip r:embed="rId6"/>
                <a:stretch>
                  <a:fillRect l="-10" t="-27" r="24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3" t="9188" r="8211" b="7279"/>
          <a:stretch>
            <a:fillRect/>
          </a:stretch>
        </p:blipFill>
        <p:spPr>
          <a:xfrm>
            <a:off x="637356" y="3086944"/>
            <a:ext cx="3200402" cy="181822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3726355" y="3516987"/>
                <a:ext cx="998045" cy="818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固定更新频率</a:t>
                </a:r>
                <a:endPara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Error = 391</a:t>
                </a:r>
                <a:endParaRPr kumimoji="0" lang="en-US" altLang="zh-CN" sz="105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charset="0"/>
                  <a:ea typeface="微软雅黑" panose="020B050302020402020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zh-CN" altLang="en-US" sz="105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+mn-cs"/>
                      </a:rPr>
                      <m:t>𝝆</m:t>
                    </m:r>
                    <m:r>
                      <a:rPr kumimoji="0" lang="en-US" altLang="zh-CN" sz="105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+mn-cs"/>
                      </a:rPr>
                      <m:t>=</m:t>
                    </m:r>
                  </m:oMath>
                </a14:m>
                <a:r>
                  <a: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</a:t>
                </a: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0.333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55" y="3516987"/>
                <a:ext cx="998045" cy="818515"/>
              </a:xfrm>
              <a:prstGeom prst="rect">
                <a:avLst/>
              </a:prstGeom>
              <a:blipFill rotWithShape="1">
                <a:blip r:embed="rId8"/>
                <a:stretch>
                  <a:fillRect l="-18" t="-44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2" t="10397" r="8211" b="7890"/>
          <a:stretch>
            <a:fillRect/>
          </a:stretch>
        </p:blipFill>
        <p:spPr>
          <a:xfrm>
            <a:off x="4980926" y="3722298"/>
            <a:ext cx="2453780" cy="135464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/>
              <p:cNvSpPr txBox="1"/>
              <p:nvPr/>
            </p:nvSpPr>
            <p:spPr>
              <a:xfrm>
                <a:off x="7458862" y="3972434"/>
                <a:ext cx="1039326" cy="10604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长期 </a:t>
                </a:r>
                <a14:m>
                  <m:oMath xmlns:m="http://schemas.openxmlformats.org/officeDocument/2006/math">
                    <m:r>
                      <a:rPr kumimoji="0" lang="zh-CN" altLang="en-US" sz="105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ea typeface="微软雅黑" panose="020B0503020204020204" charset="-122"/>
                        <a:cs typeface="+mn-cs"/>
                      </a:rPr>
                      <m:t>𝜷</m:t>
                    </m:r>
                  </m:oMath>
                </a14:m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= 1000</a:t>
                </a:r>
                <a:endPara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Error = 372</a:t>
                </a:r>
                <a:endParaRPr kumimoji="0" lang="en-US" altLang="zh-CN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14:m>
                  <m:oMath xmlns:m="http://schemas.openxmlformats.org/officeDocument/2006/math">
                    <m:r>
                      <a:rPr kumimoji="0" lang="zh-CN" altLang="en-US" sz="105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+mn-cs"/>
                      </a:rPr>
                      <m:t>𝝆</m:t>
                    </m:r>
                    <m:r>
                      <a:rPr kumimoji="0" lang="en-US" altLang="zh-CN" sz="105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charset="0"/>
                        <a:cs typeface="+mn-cs"/>
                      </a:rPr>
                      <m:t>=</m:t>
                    </m:r>
                  </m:oMath>
                </a14:m>
                <a:r>
                  <a:rPr kumimoji="0" lang="zh-CN" altLang="en-US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</a:t>
                </a:r>
                <a:r>
                  <a:rPr kumimoji="0" lang="en-US" altLang="zh-CN" sz="105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0.333</a:t>
                </a:r>
                <a:endParaRPr kumimoji="0" lang="zh-CN" alt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</mc:Choice>
        <mc:Fallback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8862" y="3972434"/>
                <a:ext cx="1039326" cy="1060450"/>
              </a:xfrm>
              <a:prstGeom prst="rect">
                <a:avLst/>
              </a:prstGeom>
              <a:blipFill rotWithShape="1">
                <a:blip r:embed="rId10"/>
                <a:stretch>
                  <a:fillRect l="-15" t="-48" r="59" b="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7086600" y="126365"/>
            <a:ext cx="1883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工作汇报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-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王葳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8475" y="922655"/>
            <a:ext cx="39185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1000" marR="0" lvl="0" indent="-3810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无线传输问题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0555" y="4251389"/>
            <a:ext cx="8020925" cy="645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[1]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Arial" panose="020B0604020202020204" pitchFamily="34" charset="0"/>
              </a:rPr>
              <a:t>M. Eisen, M. M. Rashid, A. Ribeiro and D. Cavalcanti, "Scheduling Low Latency Traffic for Wireless Control Systems in 5G Networks," ICC 2020 - 2020 IEEE International Conference on Communications (ICC), 2020, pp. 1-6, doi: 10.1109/ICC40277.2020.9148943.</a:t>
            </a: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814" y="1684844"/>
            <a:ext cx="3850481" cy="29289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884" y="2133670"/>
            <a:ext cx="3086100" cy="3429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26183"/>
            <a:ext cx="3914775" cy="55721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299" y="2244129"/>
            <a:ext cx="3736181" cy="792956"/>
          </a:xfrm>
          <a:prstGeom prst="rect">
            <a:avLst/>
          </a:prstGeom>
        </p:spPr>
      </p:pic>
      <p:cxnSp>
        <p:nvCxnSpPr>
          <p:cNvPr id="12" name="直接箭头连接符 11"/>
          <p:cNvCxnSpPr/>
          <p:nvPr/>
        </p:nvCxnSpPr>
        <p:spPr>
          <a:xfrm>
            <a:off x="6316910" y="1526183"/>
            <a:ext cx="289420" cy="21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385732" y="1293141"/>
            <a:ext cx="2535573" cy="212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9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和误差有关，</a:t>
            </a:r>
            <a:r>
              <a:rPr kumimoji="0" lang="en-US" altLang="zh-CN" sz="79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l</a:t>
            </a:r>
            <a:r>
              <a:rPr kumimoji="0" lang="zh-CN" altLang="en-US" sz="79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是传输计数器             </a:t>
            </a:r>
            <a:endParaRPr kumimoji="0" lang="zh-CN" altLang="en-US" sz="79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5"/>
          <a:srcRect t="12821" b="9444"/>
          <a:stretch>
            <a:fillRect/>
          </a:stretch>
        </p:blipFill>
        <p:spPr>
          <a:xfrm>
            <a:off x="957656" y="3481048"/>
            <a:ext cx="4007644" cy="438708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2032233" y="3164747"/>
            <a:ext cx="195044" cy="316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580002" y="3192041"/>
            <a:ext cx="195044" cy="289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957656" y="2874935"/>
            <a:ext cx="161671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packet error rate (PER)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535548" y="2877910"/>
            <a:ext cx="3736181" cy="252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maximum time taken for a single transmission attempt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965299" y="3564649"/>
            <a:ext cx="77978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Trade-off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27" name="直接箭头连接符 26"/>
          <p:cNvCxnSpPr/>
          <p:nvPr/>
        </p:nvCxnSpPr>
        <p:spPr>
          <a:xfrm flipV="1">
            <a:off x="1373028" y="3773535"/>
            <a:ext cx="0" cy="231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83989" y="4005224"/>
            <a:ext cx="2669540" cy="252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modulation and coding scheme (MCS)</a:t>
            </a:r>
            <a:endParaRPr kumimoji="0" lang="zh-CN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949950" y="1161415"/>
            <a:ext cx="2740025" cy="3132455"/>
          </a:xfrm>
          <a:prstGeom prst="roundRect">
            <a:avLst/>
          </a:prstGeom>
          <a:noFill/>
          <a:ln>
            <a:solidFill>
              <a:srgbClr val="4287C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600">
              <a:sym typeface="+mn-ea"/>
            </a:endParaRPr>
          </a:p>
          <a:p>
            <a:pPr algn="l"/>
            <a:r>
              <a:rPr lang="en-US" altLang="zh-CN" sz="1600">
                <a:sym typeface="+mn-ea"/>
              </a:rPr>
              <a:t>       </a:t>
            </a:r>
            <a:r>
              <a:rPr lang="zh-CN" altLang="en-US" sz="1600">
                <a:sym typeface="+mn-ea"/>
              </a:rPr>
              <a:t>远程控制系统多终端情况下，假设下行链路是理想的，优化在资源受限情况下的</a:t>
            </a:r>
            <a:r>
              <a:rPr lang="en-US" altLang="zh-CN" sz="1600">
                <a:sym typeface="+mn-ea"/>
              </a:rPr>
              <a:t>V2I</a:t>
            </a:r>
            <a:r>
              <a:rPr lang="zh-CN" altLang="en-US" sz="1600">
                <a:sym typeface="+mn-ea"/>
              </a:rPr>
              <a:t>上行链路通信：</a:t>
            </a:r>
            <a:endParaRPr lang="zh-CN" altLang="en-US" sz="160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信息年龄最小化</a:t>
            </a:r>
            <a:endParaRPr lang="zh-CN" altLang="en-US" sz="1600">
              <a:sym typeface="+mn-ea"/>
            </a:endParaRPr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600">
                <a:sym typeface="+mn-ea"/>
              </a:rPr>
              <a:t>资源利用最大化</a:t>
            </a:r>
            <a:endParaRPr lang="zh-CN" altLang="en-US" sz="1600">
              <a:sym typeface="+mn-ea"/>
            </a:endParaRPr>
          </a:p>
          <a:p>
            <a:pPr marL="285750" indent="-285750" algn="l"/>
            <a:endParaRPr lang="zh-CN" altLang="en-US" sz="1600"/>
          </a:p>
          <a:p>
            <a:pPr algn="ctr"/>
            <a:endParaRPr lang="zh-CN" altLang="en-US" sz="1600"/>
          </a:p>
        </p:txBody>
      </p:sp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009775" cy="287655"/>
          </a:xfrm>
        </p:spPr>
        <p:txBody>
          <a:bodyPr anchor="ctr">
            <a:normAutofit fontScale="90000"/>
          </a:bodyPr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系统概括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290" y="1050925"/>
            <a:ext cx="5081270" cy="3353435"/>
          </a:xfrm>
          <a:prstGeom prst="rect">
            <a:avLst/>
          </a:prstGeom>
        </p:spPr>
      </p:pic>
      <p:sp>
        <p:nvSpPr>
          <p:cNvPr id="3083" name="文本框 11"/>
          <p:cNvSpPr txBox="1"/>
          <p:nvPr/>
        </p:nvSpPr>
        <p:spPr>
          <a:xfrm>
            <a:off x="3014345" y="3613785"/>
            <a:ext cx="17303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Control decisions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2" name="文本框 10"/>
          <p:cNvSpPr txBox="1"/>
          <p:nvPr/>
        </p:nvSpPr>
        <p:spPr>
          <a:xfrm>
            <a:off x="3014028" y="3888740"/>
            <a:ext cx="1730375" cy="274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Status updates</a:t>
            </a:r>
            <a:endParaRPr lang="en-US" altLang="zh-CN" sz="12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23365" y="1449070"/>
            <a:ext cx="64262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</a:rPr>
              <a:t>介绍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FF0000"/>
                </a:solidFill>
              </a:rPr>
              <a:t>系统模型</a:t>
            </a:r>
            <a:endParaRPr lang="zh-CN" altLang="en-US" sz="20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/>
              <a:t>调度策略</a:t>
            </a: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/>
              <a:t>仿真</a:t>
            </a:r>
            <a:r>
              <a:rPr lang="zh-CN" altLang="en-US" sz="2000"/>
              <a:t>结果</a:t>
            </a:r>
            <a:endParaRPr lang="zh-CN" altLang="en-US" sz="2000"/>
          </a:p>
        </p:txBody>
      </p:sp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009775" cy="287655"/>
          </a:xfrm>
        </p:spPr>
        <p:txBody>
          <a:bodyPr anchor="ctr">
            <a:normAutofit fontScale="90000"/>
          </a:bodyPr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125345" cy="287655"/>
          </a:xfrm>
        </p:spPr>
        <p:txBody>
          <a:bodyPr anchor="ctr">
            <a:normAutofit fontScale="90000"/>
          </a:bodyPr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系统模型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227330" y="932815"/>
                <a:ext cx="8460105" cy="3390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/>
                  <a:t>信息新鲜度</a:t>
                </a:r>
                <a:r>
                  <a:rPr lang="en-US" altLang="zh-CN" sz="1800"/>
                  <a:t>AoI :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ℎ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)=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𝑔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180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/>
                  <a:t>时间时隙化，</a:t>
                </a:r>
                <a:r>
                  <a:rPr lang="en-US" altLang="zh-CN" sz="1800"/>
                  <a:t>AoI</a:t>
                </a:r>
                <a:r>
                  <a:rPr lang="zh-CN" altLang="en-US" sz="1800"/>
                  <a:t>的递归方程：</a:t>
                </a:r>
                <a:endParaRPr lang="zh-CN" altLang="en-US" sz="1800"/>
              </a:p>
              <a:p>
                <a:pPr marL="285750" indent="-285750">
                  <a:buNone/>
                </a:pPr>
                <a:endParaRPr lang="en-US" altLang="zh-CN" sz="1800"/>
              </a:p>
              <a:p>
                <a:r>
                  <a:rPr lang="en-US" altLang="zh-CN" sz="1800">
                    <a:latin typeface="Cambria Math" panose="02040503050406030204" charset="0"/>
                  </a:rPr>
                  <a:t>                    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charset="0"/>
                      </a:rPr>
                      <m:t>h</m:t>
                    </m:r>
                    <m:r>
                      <a:rPr lang="en-US" altLang="zh-CN" sz="1800">
                        <a:latin typeface="Cambria Math" panose="0204050305040603020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1800">
                        <a:latin typeface="Cambria Math" panose="02040503050406030204" charset="0"/>
                      </a:rPr>
                      <m:t>t</m:t>
                    </m:r>
                    <m:r>
                      <a:rPr lang="en-US" altLang="zh-CN" sz="1800">
                        <a:latin typeface="Cambria Math" panose="02040503050406030204" charset="0"/>
                      </a:rPr>
                      <m:t>+</m:t>
                    </m:r>
                    <m:r>
                      <a:rPr lang="en-US" altLang="zh-CN" sz="1800">
                        <a:latin typeface="Cambria Math" panose="02040503050406030204" charset="0"/>
                      </a:rPr>
                      <m:t>1</m:t>
                    </m:r>
                    <m:r>
                      <a:rPr lang="en-US" altLang="zh-CN" sz="1800">
                        <a:latin typeface="Cambria Math" panose="02040503050406030204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1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eqArrPr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 ,     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𝑖𝑓𝑢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)=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ℎ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(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𝑡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)+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1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   ,     </m:t>
                            </m:r>
                            <m:r>
                              <a:rPr lang="en-US" altLang="zh-CN" sz="18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800">
                    <a:latin typeface="Cambria Math" panose="02040503050406030204" charset="0"/>
                  </a:rPr>
                  <a:t>  =</a:t>
                </a:r>
                <a:r>
                  <a:rPr lang="zh-CN" altLang="en-US" sz="1800">
                    <a:latin typeface="Cambria Math" panose="02040503050406030204" charset="0"/>
                  </a:rPr>
                  <a:t>（</a:t>
                </a:r>
                <a:r>
                  <a:rPr lang="en-US" altLang="zh-CN" sz="1800">
                    <a:latin typeface="Cambria Math" panose="02040503050406030204" charset="0"/>
                  </a:rPr>
                  <a:t>1-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𝑢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))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ℎ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𝑡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)+</m:t>
                    </m:r>
                    <m:r>
                      <a:rPr lang="en-US" altLang="zh-CN" sz="18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</m:oMath>
                </a14:m>
                <a:endParaRPr lang="en-US" altLang="zh-CN" sz="1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1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1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</a:rPr>
                  <a:t>平均吞吐量</a:t>
                </a:r>
                <a:r>
                  <a:rPr lang="zh-CN" altLang="en-US" sz="1800">
                    <a:latin typeface="Cambria Math" panose="02040503050406030204" charset="0"/>
                    <a:cs typeface="Cambria Math" panose="02040503050406030204" charset="0"/>
                  </a:rPr>
                  <a:t>约束：</a:t>
                </a:r>
                <a:endParaRPr lang="zh-CN" altLang="en-US" sz="1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sz="1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sz="1800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sz="1800"/>
                  <a:t>目标方程：</a:t>
                </a:r>
                <a:r>
                  <a:rPr lang="en-US" altLang="zh-CN" sz="1800"/>
                  <a:t>                                                                                </a:t>
                </a:r>
                <a:endParaRPr lang="en-US" altLang="zh-CN" sz="12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30" y="932815"/>
                <a:ext cx="8460105" cy="33909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47925" y="3046413"/>
          <a:ext cx="223901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2" imgW="1968500" imgH="431800" progId="Equation.KSEE3">
                  <p:embed/>
                </p:oleObj>
              </mc:Choice>
              <mc:Fallback>
                <p:oleObj name="" r:id="rId2" imgW="1968500" imgH="431800" progId="Equation.KSEE3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47925" y="3046413"/>
                        <a:ext cx="2239010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75168" y="3784600"/>
          <a:ext cx="2954020" cy="63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4" imgW="1879600" imgH="405765" progId="Equation.KSEE3">
                  <p:embed/>
                </p:oleObj>
              </mc:Choice>
              <mc:Fallback>
                <p:oleObj name="" r:id="rId4" imgW="1879600" imgH="405765" progId="Equation.KSEE3">
                  <p:embed/>
                  <p:pic>
                    <p:nvPicPr>
                      <p:cNvPr id="0" name="图片 51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5168" y="3784600"/>
                        <a:ext cx="2954020" cy="6375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125345" cy="287655"/>
          </a:xfrm>
        </p:spPr>
        <p:txBody>
          <a:bodyPr anchor="ctr">
            <a:normAutofit fontScale="90000"/>
          </a:bodyPr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系统模型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0990" y="976630"/>
            <a:ext cx="8224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</a:pPr>
            <a:r>
              <a:rPr lang="zh-CN" altLang="en-US" sz="1800"/>
              <a:t>为了满足平均吞吐量约束，定义一个</a:t>
            </a:r>
            <a:r>
              <a:rPr lang="zh-CN" altLang="en-US" sz="1800"/>
              <a:t>虚拟队列</a:t>
            </a:r>
            <a:r>
              <a:rPr lang="en-US" altLang="zh-CN" sz="1800"/>
              <a:t>    </a:t>
            </a:r>
            <a:r>
              <a:rPr lang="zh-CN" altLang="en-US" sz="1800"/>
              <a:t>：</a:t>
            </a:r>
            <a:endParaRPr lang="zh-CN" altLang="en-US" sz="1800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9550" y="1022985"/>
          <a:ext cx="286385" cy="32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1" imgW="203200" imgH="228600" progId="Equation.KSEE3">
                  <p:embed/>
                </p:oleObj>
              </mc:Choice>
              <mc:Fallback>
                <p:oleObj name="" r:id="rId1" imgW="2032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89550" y="1022985"/>
                        <a:ext cx="286385" cy="321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0" y="1599565"/>
            <a:ext cx="8078470" cy="19443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2440" y="862965"/>
            <a:ext cx="7289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方案一</a:t>
            </a:r>
            <a:r>
              <a:rPr lang="en-US" altLang="zh-CN"/>
              <a:t>AHP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125345" cy="287655"/>
          </a:xfrm>
        </p:spPr>
        <p:txBody>
          <a:bodyPr anchor="ctr">
            <a:normAutofit fontScale="90000"/>
          </a:bodyPr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权重确定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45820" y="1242695"/>
            <a:ext cx="32035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紧急性：信息的紧急程度。如遇到紧急停车等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持续性：信息是否在长时间内有效。例如天气信息等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信息价值：信息源的内在质量，例如距离等</a:t>
            </a:r>
            <a:endParaRPr lang="en-US" altLang="zh-CN"/>
          </a:p>
        </p:txBody>
      </p:sp>
      <p:pic>
        <p:nvPicPr>
          <p:cNvPr id="21" name="图片 17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988560" y="1534160"/>
            <a:ext cx="3856355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" y="2699385"/>
            <a:ext cx="4150995" cy="22313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78730" y="1299210"/>
            <a:ext cx="12915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九级标度</a:t>
            </a:r>
            <a:r>
              <a:rPr lang="zh-CN" altLang="en-US"/>
              <a:t>法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72440" y="862965"/>
            <a:ext cx="72898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方案二</a:t>
            </a:r>
            <a:r>
              <a:rPr lang="en-US" altLang="zh-CN"/>
              <a:t>CAM/DENM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125345" cy="287655"/>
          </a:xfrm>
        </p:spPr>
        <p:txBody>
          <a:bodyPr anchor="ctr">
            <a:normAutofit fontScale="90000"/>
          </a:bodyPr>
          <a:p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权重确定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8355" y="1616075"/>
            <a:ext cx="277177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CAMs</a:t>
            </a:r>
            <a:r>
              <a:rPr lang="zh-CN" altLang="en-US"/>
              <a:t>：恶劣天气、位置、车速等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en-US" altLang="zh-CN"/>
              <a:t>DENMs</a:t>
            </a:r>
            <a:r>
              <a:rPr lang="zh-CN" altLang="en-US"/>
              <a:t>：紧急停车、碰撞警告、违反信号灯等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endParaRPr lang="zh-CN" altLang="en-US"/>
          </a:p>
          <a:p>
            <a:pPr marL="285750" indent="-285750">
              <a:buNone/>
            </a:pPr>
            <a:r>
              <a:rPr lang="en-US" altLang="zh-CN"/>
              <a:t>     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1188720" y="2999740"/>
            <a:ext cx="2011680" cy="58801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800">
                <a:solidFill>
                  <a:schemeClr val="accent1"/>
                </a:solidFill>
              </a:rPr>
              <a:t>DENMs&gt;CAMs</a:t>
            </a:r>
            <a:endParaRPr lang="en-US" altLang="zh-CN" sz="1800">
              <a:solidFill>
                <a:schemeClr val="accent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26865" y="862965"/>
            <a:ext cx="4399915" cy="39884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507490" y="1449070"/>
            <a:ext cx="642620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</a:rPr>
              <a:t>介绍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chemeClr val="tx1"/>
                </a:solidFill>
              </a:rPr>
              <a:t>系统模型</a:t>
            </a:r>
            <a:endParaRPr lang="zh-CN" altLang="en-US" sz="200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>
                <a:solidFill>
                  <a:srgbClr val="FF0000"/>
                </a:solidFill>
              </a:rPr>
              <a:t>调度策略</a:t>
            </a:r>
            <a:endParaRPr lang="zh-CN" altLang="en-US" sz="200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zh-CN" alt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sz="2000"/>
              <a:t>仿真</a:t>
            </a:r>
            <a:r>
              <a:rPr lang="zh-CN" altLang="en-US" sz="2000"/>
              <a:t>结果</a:t>
            </a:r>
            <a:endParaRPr lang="zh-CN" altLang="en-US" sz="2000"/>
          </a:p>
        </p:txBody>
      </p:sp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6680200" y="210820"/>
            <a:ext cx="2009775" cy="287655"/>
          </a:xfrm>
        </p:spPr>
        <p:txBody>
          <a:bodyPr anchor="ctr">
            <a:normAutofit fontScale="90000"/>
          </a:bodyPr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录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200,&quot;width&quot;:7365}"/>
</p:tagLst>
</file>

<file path=ppt/tags/tag2.xml><?xml version="1.0" encoding="utf-8"?>
<p:tagLst xmlns:p="http://schemas.openxmlformats.org/presentationml/2006/main">
  <p:tag name="KSO_WM_UNIT_PLACING_PICTURE_USER_VIEWPORT" val="{&quot;height&quot;:7275,&quot;width&quot;:8025}"/>
</p:tagLst>
</file>

<file path=ppt/tags/tag3.xml><?xml version="1.0" encoding="utf-8"?>
<p:tagLst xmlns:p="http://schemas.openxmlformats.org/presentationml/2006/main">
  <p:tag name="KSO_WM_UNIT_PLACING_PICTURE_USER_VIEWPORT" val="{&quot;height&quot;:10050,&quot;width&quot;:12870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5189</Words>
  <Application>WPS 演示</Application>
  <PresentationFormat>全屏显示(16:9)</PresentationFormat>
  <Paragraphs>334</Paragraphs>
  <Slides>22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22</vt:i4>
      </vt:variant>
    </vt:vector>
  </HeadingPairs>
  <TitlesOfParts>
    <vt:vector size="44" baseType="lpstr">
      <vt:lpstr>Arial</vt:lpstr>
      <vt:lpstr>宋体</vt:lpstr>
      <vt:lpstr>Wingdings</vt:lpstr>
      <vt:lpstr>Wingdings</vt:lpstr>
      <vt:lpstr>微软雅黑</vt:lpstr>
      <vt:lpstr>Cambria Math</vt:lpstr>
      <vt:lpstr>Arial Unicode MS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 目 录</vt:lpstr>
      <vt:lpstr>系统概括</vt:lpstr>
      <vt:lpstr> 目 录</vt:lpstr>
      <vt:lpstr>系统模型</vt:lpstr>
      <vt:lpstr>系统模型</vt:lpstr>
      <vt:lpstr>权重确定</vt:lpstr>
      <vt:lpstr>权重确定</vt:lpstr>
      <vt:lpstr> 目 录</vt:lpstr>
      <vt:lpstr>调度策略</vt:lpstr>
      <vt:lpstr>调度策略</vt:lpstr>
      <vt:lpstr>调度策略</vt:lpstr>
      <vt:lpstr> 目 录</vt:lpstr>
      <vt:lpstr>仿真结果</vt:lpstr>
      <vt:lpstr>仿真结果</vt:lpstr>
      <vt:lpstr>仿真结果</vt:lpstr>
      <vt:lpstr>PowerPoint 演示文稿</vt:lpstr>
      <vt:lpstr>PowerPoint 演示文稿</vt:lpstr>
      <vt:lpstr>张达越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火禾长弓supergirl</cp:lastModifiedBy>
  <cp:revision>193</cp:revision>
  <dcterms:created xsi:type="dcterms:W3CDTF">2016-05-20T12:59:00Z</dcterms:created>
  <dcterms:modified xsi:type="dcterms:W3CDTF">2022-03-27T12:18:43Z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FC17988D27244AF8816E25FE3FFCDCE1</vt:lpwstr>
  </property>
</Properties>
</file>