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95" r:id="rId2"/>
    <p:sldId id="397" r:id="rId3"/>
    <p:sldId id="398" r:id="rId4"/>
    <p:sldId id="396" r:id="rId5"/>
    <p:sldId id="419" r:id="rId6"/>
    <p:sldId id="399" r:id="rId7"/>
    <p:sldId id="400" r:id="rId8"/>
    <p:sldId id="401" r:id="rId9"/>
    <p:sldId id="411" r:id="rId10"/>
    <p:sldId id="412" r:id="rId11"/>
    <p:sldId id="404" r:id="rId12"/>
    <p:sldId id="413" r:id="rId13"/>
    <p:sldId id="414" r:id="rId14"/>
    <p:sldId id="420" r:id="rId15"/>
    <p:sldId id="421" r:id="rId16"/>
    <p:sldId id="422" r:id="rId17"/>
    <p:sldId id="423" r:id="rId18"/>
    <p:sldId id="415" r:id="rId19"/>
    <p:sldId id="416" r:id="rId20"/>
    <p:sldId id="417" r:id="rId21"/>
    <p:sldId id="418" r:id="rId2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>
          <p15:clr>
            <a:srgbClr val="A4A3A4"/>
          </p15:clr>
        </p15:guide>
        <p15:guide id="2" pos="27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80"/>
    <a:srgbClr val="5B9BD5"/>
    <a:srgbClr val="1B4367"/>
    <a:srgbClr val="014180"/>
    <a:srgbClr val="4287C6"/>
    <a:srgbClr val="2980B4"/>
    <a:srgbClr val="1D4865"/>
    <a:srgbClr val="1D4971"/>
    <a:srgbClr val="51B3CD"/>
    <a:srgbClr val="83C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324"/>
      </p:cViewPr>
      <p:guideLst>
        <p:guide orient="horz" pos="1684"/>
        <p:guide pos="2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952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490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252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97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A2A25-6619-4C07-83A1-D13F937CD339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E6F63-AF0B-4873-98E4-C75A2AE80C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20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1">
              <a:rPr lang="zh-CN" altLang="en-US" smtClean="0"/>
              <a:t>2022/4/9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45.jpeg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44.wmf"/><Relationship Id="rId5" Type="http://schemas.openxmlformats.org/officeDocument/2006/relationships/image" Target="../media/image47.jpe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46.jpeg"/><Relationship Id="rId9" Type="http://schemas.openxmlformats.org/officeDocument/2006/relationships/image" Target="../media/image4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5.jpe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1110826" y="1551093"/>
            <a:ext cx="7071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车队无线资源分配和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控制的</a:t>
            </a:r>
            <a:r>
              <a:rPr lang="zh-CN" altLang="en-US" sz="32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联合优化</a:t>
            </a:r>
            <a:endParaRPr lang="zh-CN" altLang="en-US" sz="2800" dirty="0"/>
          </a:p>
        </p:txBody>
      </p:sp>
      <p:sp>
        <p:nvSpPr>
          <p:cNvPr id="24" name="文本框 5"/>
          <p:cNvSpPr txBox="1"/>
          <p:nvPr/>
        </p:nvSpPr>
        <p:spPr>
          <a:xfrm>
            <a:off x="3409093" y="3711626"/>
            <a:ext cx="2474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dirty="0"/>
              <a:t>报告人：张达越</a:t>
            </a:r>
            <a:endParaRPr lang="en-US" altLang="zh-CN" dirty="0"/>
          </a:p>
          <a:p>
            <a:r>
              <a:rPr lang="zh-CN" altLang="en-US" dirty="0"/>
              <a:t>时间：</a:t>
            </a:r>
            <a:r>
              <a:rPr lang="en-US" altLang="zh-CN" dirty="0" smtClean="0"/>
              <a:t>2022</a:t>
            </a:r>
            <a:r>
              <a:rPr lang="zh-CN" altLang="en-US" dirty="0" smtClean="0"/>
              <a:t>年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947756" y="28678"/>
            <a:ext cx="1964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仿真结果</a:t>
            </a:r>
            <a:endParaRPr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12" y="911479"/>
            <a:ext cx="4645275" cy="355009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80640" y="4660053"/>
            <a:ext cx="375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随着通信资源的恶化，控制性能也不断恶化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20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5"/>
          <p:cNvSpPr txBox="1"/>
          <p:nvPr/>
        </p:nvSpPr>
        <p:spPr>
          <a:xfrm flipH="1">
            <a:off x="2450146" y="2234407"/>
            <a:ext cx="3959225" cy="1284287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anchor="b"/>
          <a:lstStyle>
            <a:defPPr>
              <a:defRPr lang="zh-CN"/>
            </a:defPPr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lvl="5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lvl="6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lvl="7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lvl="8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7200" dirty="0">
                <a:solidFill>
                  <a:schemeClr val="bg1"/>
                </a:solidFill>
                <a:latin typeface="Segoe UI Semilight" panose="020B0402040204020203" pitchFamily="34" charset="0"/>
                <a:ea typeface="宋体" panose="02010600030101010101" pitchFamily="2" charset="-122"/>
              </a:rPr>
              <a:t>THANKS</a:t>
            </a:r>
            <a:r>
              <a:rPr lang="en-US" altLang="zh-CN" sz="8800" dirty="0">
                <a:solidFill>
                  <a:schemeClr val="bg1"/>
                </a:solidFill>
                <a:latin typeface="Segoe UI Semilight" panose="020B0402040204020203" pitchFamily="34" charset="0"/>
                <a:ea typeface="宋体" panose="02010600030101010101" pitchFamily="2" charset="-122"/>
              </a:rPr>
              <a:t>!</a:t>
            </a:r>
            <a:endParaRPr lang="en-GB" altLang="zh-CN" sz="8800" dirty="0">
              <a:solidFill>
                <a:schemeClr val="bg1"/>
              </a:solidFill>
              <a:latin typeface="Segoe UI Semilight" panose="020B0402040204020203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21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086600" y="126365"/>
            <a:ext cx="188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工作汇报</a:t>
            </a:r>
            <a:r>
              <a:rPr lang="en-US" altLang="zh-CN" sz="1800" dirty="0">
                <a:solidFill>
                  <a:schemeClr val="bg1"/>
                </a:solidFill>
              </a:rPr>
              <a:t>-</a:t>
            </a:r>
            <a:r>
              <a:rPr lang="zh-CN" altLang="en-US" sz="1800" dirty="0">
                <a:solidFill>
                  <a:schemeClr val="bg1"/>
                </a:solidFill>
              </a:rPr>
              <a:t>张雨洁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6" name="图片 5" descr="吞吐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940" y="1471295"/>
            <a:ext cx="2945765" cy="2209800"/>
          </a:xfrm>
          <a:prstGeom prst="rect">
            <a:avLst/>
          </a:prstGeom>
        </p:spPr>
      </p:pic>
      <p:pic>
        <p:nvPicPr>
          <p:cNvPr id="7" name="图片 6" descr="公平性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705" y="1489710"/>
            <a:ext cx="2937510" cy="21869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81000" y="982980"/>
            <a:ext cx="1726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仿真参数说明：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191510" y="3740785"/>
            <a:ext cx="24612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</a:t>
            </a:r>
            <a:r>
              <a:rPr lang="en-US" altLang="zh-CN" sz="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sz="9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1  URLLC</a:t>
            </a:r>
            <a:r>
              <a:rPr lang="zh-CN" altLang="en-US" sz="9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数据包对</a:t>
            </a:r>
            <a:r>
              <a:rPr lang="en-US" altLang="zh-CN" sz="9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eMBBs</a:t>
            </a:r>
            <a:r>
              <a:rPr lang="zh-CN" altLang="en-US" sz="9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数据速率的影响</a:t>
            </a:r>
            <a:r>
              <a:rPr lang="en-US" altLang="zh-CN"/>
              <a:t>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571615" y="3740785"/>
            <a:ext cx="1583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</a:t>
            </a:r>
            <a:r>
              <a:rPr lang="en-US" altLang="zh-CN" sz="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sz="9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  eMBB</a:t>
            </a:r>
            <a:r>
              <a:rPr lang="zh-CN" altLang="en-US" sz="9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用户公平性比较</a:t>
            </a:r>
            <a:r>
              <a:rPr lang="en-US" altLang="zh-CN"/>
              <a:t>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784475" y="982980"/>
            <a:ext cx="1726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仿真结果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" y="1489710"/>
            <a:ext cx="2454275" cy="226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97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086600" y="126365"/>
            <a:ext cx="188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</a:rPr>
              <a:t>工作汇报</a:t>
            </a:r>
            <a:r>
              <a:rPr lang="en-US" altLang="zh-CN" sz="1800" dirty="0">
                <a:solidFill>
                  <a:schemeClr val="bg1"/>
                </a:solidFill>
              </a:rPr>
              <a:t>-</a:t>
            </a:r>
            <a:r>
              <a:rPr lang="zh-CN" altLang="en-US" sz="1800" dirty="0">
                <a:solidFill>
                  <a:schemeClr val="bg1"/>
                </a:solidFill>
              </a:rPr>
              <a:t>张雨洁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4" name="图片 3" descr="ECDF_lamda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35" y="1504315"/>
            <a:ext cx="2864485" cy="2149475"/>
          </a:xfrm>
          <a:prstGeom prst="rect">
            <a:avLst/>
          </a:prstGeom>
        </p:spPr>
      </p:pic>
      <p:pic>
        <p:nvPicPr>
          <p:cNvPr id="5" name="图片 4" descr="ECDF_lamda_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370" y="1504315"/>
            <a:ext cx="2968625" cy="2226310"/>
          </a:xfrm>
          <a:prstGeom prst="rect">
            <a:avLst/>
          </a:prstGeom>
        </p:spPr>
      </p:pic>
      <p:pic>
        <p:nvPicPr>
          <p:cNvPr id="8" name="图片 7" descr="ECDF_lamda_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995" y="1575435"/>
            <a:ext cx="2778760" cy="2084070"/>
          </a:xfrm>
          <a:prstGeom prst="rect">
            <a:avLst/>
          </a:prstGeom>
        </p:spPr>
      </p:pic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55115" y="3730625"/>
          <a:ext cx="441325" cy="165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r:id="rId6" imgW="609600" imgH="228600" progId="Equation.KSEE3">
                  <p:embed/>
                </p:oleObj>
              </mc:Choice>
              <mc:Fallback>
                <p:oleObj r:id="rId6" imgW="609600" imgH="228600" progId="Equation.KSEE3">
                  <p:embed/>
                  <p:pic>
                    <p:nvPicPr>
                      <p:cNvPr id="9" name="对象 8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55115" y="3730625"/>
                        <a:ext cx="441325" cy="165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46893" y="3730625"/>
          <a:ext cx="450850" cy="165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r:id="rId8" imgW="622300" imgH="228600" progId="Equation.KSEE3">
                  <p:embed/>
                </p:oleObj>
              </mc:Choice>
              <mc:Fallback>
                <p:oleObj r:id="rId8" imgW="622300" imgH="228600" progId="Equation.KSEE3">
                  <p:embed/>
                  <p:pic>
                    <p:nvPicPr>
                      <p:cNvPr id="10" name="对象 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46893" y="3730625"/>
                        <a:ext cx="450850" cy="165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19633" y="3730625"/>
          <a:ext cx="450850" cy="165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r:id="rId10" imgW="622300" imgH="228600" progId="Equation.KSEE3">
                  <p:embed/>
                </p:oleObj>
              </mc:Choice>
              <mc:Fallback>
                <p:oleObj r:id="rId10" imgW="622300" imgH="228600" progId="Equation.KSEE3">
                  <p:embed/>
                  <p:pic>
                    <p:nvPicPr>
                      <p:cNvPr id="12" name="对象 1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19633" y="3730625"/>
                        <a:ext cx="450850" cy="165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699385" y="3896360"/>
            <a:ext cx="3746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</a:t>
            </a:r>
            <a:r>
              <a:rPr lang="en-US" altLang="zh-CN" sz="9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sz="9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3  URLLC</a:t>
            </a:r>
            <a:r>
              <a:rPr lang="zh-CN" altLang="en-US" sz="9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数据包的到达率对</a:t>
            </a:r>
            <a:r>
              <a:rPr lang="en-US" altLang="zh-CN" sz="9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eMBBs</a:t>
            </a:r>
            <a:r>
              <a:rPr lang="zh-CN" altLang="en-US" sz="900"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数据速率累积分布函数值的影响</a:t>
            </a:r>
            <a:r>
              <a:rPr lang="en-US" altLang="zh-CN"/>
              <a:t> 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33705" y="884555"/>
            <a:ext cx="1726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仿真结果</a:t>
            </a:r>
          </a:p>
        </p:txBody>
      </p:sp>
    </p:spTree>
    <p:extLst>
      <p:ext uri="{BB962C8B-B14F-4D97-AF65-F5344CB8AC3E}">
        <p14:creationId xmlns:p14="http://schemas.microsoft.com/office/powerpoint/2010/main" val="3294319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6"/>
          <a:stretch>
            <a:fillRect/>
          </a:stretch>
        </p:blipFill>
        <p:spPr>
          <a:xfrm>
            <a:off x="1275028" y="1504832"/>
            <a:ext cx="6111479" cy="35574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086600" y="126365"/>
            <a:ext cx="18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工作汇报</a:t>
            </a:r>
            <a:r>
              <a:rPr lang="en-US" altLang="zh-CN" sz="18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8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王葳</a:t>
            </a:r>
            <a:r>
              <a:rPr lang="zh-CN" altLang="en-US" sz="1399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0657" y="783457"/>
            <a:ext cx="3918585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  <a:defRPr/>
            </a:pPr>
            <a:r>
              <a:rPr lang="zh-CN" altLang="en-US" sz="1399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本周工作内容</a:t>
            </a:r>
            <a:endParaRPr lang="en-US" altLang="zh-CN" sz="1399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75727" y="1144144"/>
            <a:ext cx="3918585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399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399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论文撰写，具体论文大纲如下</a:t>
            </a:r>
            <a:endParaRPr lang="en-US" altLang="zh-CN" sz="1399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89352" y="1805221"/>
            <a:ext cx="314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35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√</a:t>
            </a:r>
            <a:endParaRPr lang="zh-CN" altLang="en-US" sz="135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89352" y="2243941"/>
            <a:ext cx="314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35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√</a:t>
            </a:r>
            <a:endParaRPr lang="zh-CN" altLang="en-US" sz="135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30541" y="2661946"/>
            <a:ext cx="314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35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√</a:t>
            </a:r>
            <a:endParaRPr lang="zh-CN" altLang="en-US" sz="135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73248" y="3283570"/>
            <a:ext cx="3145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35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√</a:t>
            </a:r>
            <a:endParaRPr lang="zh-CN" altLang="en-US" sz="135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4945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1880" y="1391089"/>
            <a:ext cx="6002715" cy="340720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86600" y="126365"/>
            <a:ext cx="18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工作汇报</a:t>
            </a:r>
            <a:r>
              <a:rPr lang="en-US" altLang="zh-CN" sz="18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8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王葳</a:t>
            </a:r>
            <a:r>
              <a:rPr lang="zh-CN" altLang="en-US" sz="1399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28415" y="910139"/>
            <a:ext cx="3918585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1399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399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长期优化部分仿真于预期结果不符合</a:t>
            </a:r>
            <a:endParaRPr lang="en-US" altLang="zh-CN" sz="1399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6952377" y="1257799"/>
            <a:ext cx="635467" cy="642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153326" y="998674"/>
            <a:ext cx="202594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825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队列是稳定的，但是状态偏差没能稳定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110164" y="2009481"/>
                <a:ext cx="2724528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E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E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IE" altLang="zh-CN" sz="135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E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E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E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IE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IE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sSub>
                                <m:sSubPr>
                                  <m:ctrlPr>
                                    <a:rPr lang="en-IE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E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IE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IE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IE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E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IE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IE" altLang="zh-CN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zh-CN" altLang="en-US" sz="135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35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35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IE" altLang="zh-CN" sz="13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zh-CN" altLang="en-US" sz="1350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64" y="2009481"/>
                <a:ext cx="2724528" cy="207749"/>
              </a:xfrm>
              <a:prstGeom prst="rect">
                <a:avLst/>
              </a:prstGeom>
              <a:blipFill>
                <a:blip r:embed="rId3"/>
                <a:stretch>
                  <a:fillRect l="-895" b="-2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/>
          <p:nvPr/>
        </p:nvCxnSpPr>
        <p:spPr>
          <a:xfrm flipV="1">
            <a:off x="1761687" y="2225705"/>
            <a:ext cx="0" cy="45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10164" y="2668105"/>
            <a:ext cx="246315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9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这里之前有个假设，被调度后是立即把</a:t>
            </a:r>
            <a:r>
              <a:rPr lang="en-US" altLang="zh-CN" sz="9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Vt</a:t>
            </a:r>
            <a:r>
              <a:rPr lang="zh-CN" altLang="en-US" sz="9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拉低的，但实际可能有一个过程，可能是由于这部分导致的，这里需要重新分析推导一下。</a:t>
            </a:r>
          </a:p>
        </p:txBody>
      </p:sp>
    </p:spTree>
    <p:extLst>
      <p:ext uri="{BB962C8B-B14F-4D97-AF65-F5344CB8AC3E}">
        <p14:creationId xmlns:p14="http://schemas.microsoft.com/office/powerpoint/2010/main" val="147050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%XUT9)VG7DHR99Q$H9WQ7H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35" y="1577975"/>
            <a:ext cx="2855595" cy="21837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9640"/>
            <a:ext cx="2908935" cy="34645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790" y="1381760"/>
            <a:ext cx="3166745" cy="23799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86600" y="126365"/>
            <a:ext cx="18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工作汇报</a:t>
            </a:r>
            <a:r>
              <a:rPr lang="en-US" altLang="zh-CN" sz="18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8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张秋</a:t>
            </a:r>
            <a:r>
              <a:rPr lang="zh-CN" altLang="en-US" sz="1399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399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014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ZPGDNT503L$IUV@M7]%5C2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" y="1288415"/>
            <a:ext cx="3553460" cy="27603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430" y="1288415"/>
            <a:ext cx="4342130" cy="32626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86600" y="126365"/>
            <a:ext cx="18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工作汇报</a:t>
            </a:r>
            <a:r>
              <a:rPr lang="en-US" altLang="zh-CN" sz="18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8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张秋</a:t>
            </a:r>
            <a:r>
              <a:rPr lang="zh-CN" altLang="en-US" sz="1399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1399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187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54411" y="622499"/>
            <a:ext cx="20810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陈敏：信箱原理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24594" y="973579"/>
            <a:ext cx="83999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从</a:t>
            </a:r>
            <a:r>
              <a:rPr lang="zh-CN" altLang="en-US" sz="1800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香农信息论的信息熵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的角度出发，设计一种数据质量控制算法嵌入移动终端，每当用户产生数据时，能够及时精准地</a:t>
            </a:r>
            <a:r>
              <a:rPr lang="zh-CN" altLang="en-US" sz="1800" u="sng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预测出该数据的传播是否能带来正面的能量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t="2215"/>
          <a:stretch>
            <a:fillRect/>
          </a:stretch>
        </p:blipFill>
        <p:spPr>
          <a:xfrm>
            <a:off x="1192696" y="1561128"/>
            <a:ext cx="6501102" cy="315855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77079" y="4661356"/>
            <a:ext cx="83071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Chen, Min, </a:t>
            </a:r>
            <a:r>
              <a:rPr lang="en-US" altLang="zh-C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Yixue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Hao, Hamid </a:t>
            </a:r>
            <a:r>
              <a:rPr lang="en-US" altLang="zh-CN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Gharavi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Victor CM Leung. "</a:t>
            </a:r>
            <a:r>
              <a:rPr lang="en-US" altLang="zh-C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 information measurements: A new perspective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." Information sciences 505 (2019): 487-497.</a:t>
            </a:r>
            <a:endParaRPr lang="zh-CN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45960" y="117458"/>
            <a:ext cx="18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工作汇报</a:t>
            </a:r>
            <a:r>
              <a:rPr lang="en-US" altLang="zh-CN" sz="18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8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陈浩然</a:t>
            </a:r>
            <a:endParaRPr lang="zh-CN" altLang="en-US" sz="1399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739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2322565" y="708036"/>
                <a:ext cx="4630641" cy="763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zh-CN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zh-CN" alt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zh-CN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sz="180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en-US" sz="1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1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zh-CN" altLang="en-US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en-US" sz="1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565" y="708036"/>
                <a:ext cx="4630641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-40247" y="904916"/>
                <a:ext cx="20320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zh-CN" altLang="en-US" sz="180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zh-CN" alt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en-US" sz="1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1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zh-CN" altLang="en-US" sz="1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zh-CN" alt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</m:oMath>
                  </m:oMathPara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247" y="904916"/>
                <a:ext cx="2032047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箭头: 右 2"/>
          <p:cNvSpPr/>
          <p:nvPr/>
        </p:nvSpPr>
        <p:spPr>
          <a:xfrm>
            <a:off x="1991800" y="972047"/>
            <a:ext cx="190832" cy="1967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/>
          </a:p>
        </p:txBody>
      </p:sp>
      <p:sp>
        <p:nvSpPr>
          <p:cNvPr id="6" name="文本框 5"/>
          <p:cNvSpPr txBox="1"/>
          <p:nvPr/>
        </p:nvSpPr>
        <p:spPr>
          <a:xfrm>
            <a:off x="524785" y="15505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信息量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878202" y="15245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信息熵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56575" y="2339793"/>
                <a:ext cx="4183646" cy="647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8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8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1800" dirty="0"/>
                  <a:t>可能出现的类别；</a:t>
                </a:r>
                <a:endParaRPr lang="en-US" altLang="zh-CN" sz="1800" dirty="0"/>
              </a:p>
              <a:p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8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1800" dirty="0"/>
                  <a:t>出现该类别的概率值（置信度）</a:t>
                </a: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75" y="2339793"/>
                <a:ext cx="4183646" cy="647741"/>
              </a:xfrm>
              <a:prstGeom prst="rect">
                <a:avLst/>
              </a:prstGeom>
              <a:blipFill>
                <a:blip r:embed="rId6"/>
                <a:stretch>
                  <a:fillRect t="-5660" r="-72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3360" y="1448046"/>
            <a:ext cx="4630640" cy="3653238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38042" y="3535218"/>
            <a:ext cx="4037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信息就是不确定的消除，但并不意味着信息量和信息熵越大，对应的信息价值有就越大。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045960" y="117458"/>
            <a:ext cx="18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工作汇报</a:t>
            </a:r>
            <a:r>
              <a:rPr lang="en-US" altLang="zh-CN" sz="18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8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陈浩然</a:t>
            </a:r>
            <a:endParaRPr lang="zh-CN" altLang="en-US" sz="1399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454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54986" y="29529"/>
            <a:ext cx="1923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</a:t>
            </a:r>
            <a:endParaRPr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0292" y="1280836"/>
            <a:ext cx="38608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随着</a:t>
            </a:r>
            <a:r>
              <a:rPr lang="zh-CN" altLang="en-US" dirty="0"/>
              <a:t>经济的不断发展，越来越多的人选择汽车作为代步工具，使得生活更加便捷。随着汽车工业和城市化的发展，越来越多的车辆行驶在连接相邻城市的高速公路上。据估计，目前全世界登记的机动车超过</a:t>
            </a:r>
            <a:r>
              <a:rPr lang="en-US" altLang="zh-CN" dirty="0"/>
              <a:t>10</a:t>
            </a:r>
            <a:r>
              <a:rPr lang="zh-CN" altLang="en-US" dirty="0"/>
              <a:t>亿辆，在未来</a:t>
            </a:r>
            <a:r>
              <a:rPr lang="en-US" altLang="zh-CN" dirty="0"/>
              <a:t>10</a:t>
            </a:r>
            <a:r>
              <a:rPr lang="zh-CN" altLang="en-US" dirty="0"/>
              <a:t>至</a:t>
            </a:r>
            <a:r>
              <a:rPr lang="en-US" altLang="zh-CN" dirty="0"/>
              <a:t>20</a:t>
            </a:r>
            <a:r>
              <a:rPr lang="zh-CN" altLang="en-US" dirty="0"/>
              <a:t>年内，这一数字将翻一番。因此，现代交通系统中的一系列关键问题变得越来越严重，如交通拥挤、交通事故、能源浪费和污染</a:t>
            </a:r>
            <a:r>
              <a:rPr lang="en-US" altLang="zh-CN" dirty="0"/>
              <a:t>[1]</a:t>
            </a:r>
            <a:r>
              <a:rPr lang="zh-CN" altLang="en-US" dirty="0"/>
              <a:t>。虽然道路建设投资可以在一定程度上缓解交通拥堵，但由于建设成本巨大和土地可用性有限，这是不可持续的。为了解决这些问题，一种有效的方法是将驾驶模式从单独驾驶改为基于车队的驾驶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375573" y="3821723"/>
            <a:ext cx="400304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       车队</a:t>
            </a:r>
            <a:r>
              <a:rPr lang="zh-CN" altLang="en-US" sz="1200" dirty="0"/>
              <a:t>是一</a:t>
            </a:r>
            <a:r>
              <a:rPr lang="zh-CN" altLang="en-US" sz="1200" dirty="0" smtClean="0"/>
              <a:t>组共同移动的车辆</a:t>
            </a:r>
            <a:r>
              <a:rPr lang="zh-CN" altLang="en-US" sz="1200" dirty="0"/>
              <a:t>，其中每个车队成员</a:t>
            </a:r>
            <a:r>
              <a:rPr lang="zh-CN" altLang="en-US" sz="1200" dirty="0" smtClean="0"/>
              <a:t>车辆跟随</a:t>
            </a:r>
            <a:r>
              <a:rPr lang="zh-CN" altLang="en-US" sz="1200" dirty="0"/>
              <a:t>头</a:t>
            </a:r>
            <a:r>
              <a:rPr lang="zh-CN" altLang="en-US" sz="1200" dirty="0" smtClean="0"/>
              <a:t>车并</a:t>
            </a:r>
            <a:r>
              <a:rPr lang="zh-CN" altLang="en-US" sz="1200" dirty="0"/>
              <a:t>与前面</a:t>
            </a:r>
            <a:r>
              <a:rPr lang="zh-CN" altLang="en-US" sz="1200" dirty="0" smtClean="0"/>
              <a:t>的车保持小且恒定的间距</a:t>
            </a:r>
            <a:r>
              <a:rPr lang="zh-CN" altLang="en-US" sz="1200" dirty="0"/>
              <a:t>。</a:t>
            </a:r>
          </a:p>
          <a:p>
            <a:endParaRPr lang="zh-CN" altLang="en-US" dirty="0"/>
          </a:p>
        </p:txBody>
      </p:sp>
      <p:pic>
        <p:nvPicPr>
          <p:cNvPr id="1026" name="Picture 2" descr="查看源图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66" y="992562"/>
            <a:ext cx="4067492" cy="27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689952" y="77184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信息的流行度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popularity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878106" y="1469511"/>
                <a:ext cx="20320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i="1"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106" y="1469511"/>
                <a:ext cx="2032047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797294" y="14695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信息的寿命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2878106" y="839602"/>
                <a:ext cx="2032047" cy="382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800" i="1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800" i="1"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i="1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106" y="839602"/>
                <a:ext cx="2032047" cy="382412"/>
              </a:xfrm>
              <a:prstGeom prst="rect">
                <a:avLst/>
              </a:prstGeom>
              <a:blipFill>
                <a:blip r:embed="rId5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5178161" y="861297"/>
                <a:ext cx="25539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：</m:t>
                    </m:r>
                  </m:oMath>
                </a14:m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信息</a:t>
                </a:r>
                <a:r>
                  <a:rPr lang="en-US" altLang="zh-CN" sz="18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的数据量大小</a:t>
                </a: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161" y="861297"/>
                <a:ext cx="2553969" cy="369332"/>
              </a:xfrm>
              <a:prstGeom prst="rect">
                <a:avLst/>
              </a:prstGeom>
              <a:blipFill>
                <a:blip r:embed="rId6"/>
                <a:stretch>
                  <a:fillRect t="-11475" r="-1909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689951" y="2178359"/>
            <a:ext cx="6931374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动态性：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信封的大小是变化的，因为在不同节点上都可以对数据包进行解析并添加批注；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一致性：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数据包到达终端时的各类属性均和信源发出端一致，如数据包的封装格式、编码方式等；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熵增性：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由于动态地添加了标注，所以会在每个数据包的原始信息基础上增加新的信息；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450"/>
              </a:spcBef>
              <a:spcAft>
                <a:spcPts val="450"/>
              </a:spcAft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安全性：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不同网络节点虽然可以直接拆包，但是没有对数据包原始数据进行直接修改的权限。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045960" y="117458"/>
            <a:ext cx="18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工作汇报</a:t>
            </a:r>
            <a:r>
              <a:rPr lang="en-US" altLang="zh-CN" sz="18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8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陈浩然</a:t>
            </a:r>
            <a:endParaRPr lang="zh-CN" altLang="en-US" sz="1399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0859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286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669765" y="2028676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18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个信息从产生到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时刻内信息的平均价值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792788" y="1079446"/>
                <a:ext cx="2432469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88" y="1079446"/>
                <a:ext cx="2432469" cy="879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661888" y="130807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t+1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时刻的信息价值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5419725" y="1805029"/>
                <a:ext cx="2032047" cy="715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725" y="1805029"/>
                <a:ext cx="2032047" cy="7152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681307" y="2771508"/>
            <a:ext cx="422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此信息从产生到经历时刻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后的价值度量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5540681" y="2598527"/>
                <a:ext cx="2588232" cy="715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[</m:t>
                          </m:r>
                          <m:nary>
                            <m:nary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681" y="2598527"/>
                <a:ext cx="2588232" cy="7152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651380" y="732749"/>
            <a:ext cx="316464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信息的价值和信息的大小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69765" y="3610269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信息在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t+1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时刻的大小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3197742" y="3355007"/>
                <a:ext cx="2588232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742" y="3355007"/>
                <a:ext cx="2588232" cy="879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/>
          <p:cNvSpPr txBox="1"/>
          <p:nvPr/>
        </p:nvSpPr>
        <p:spPr>
          <a:xfrm>
            <a:off x="661888" y="4335631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信息从产生到经历时刻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后最终大小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4948610" y="4168812"/>
                <a:ext cx="2588232" cy="715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zh-CN" altLang="en-US" sz="18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[</m:t>
                          </m:r>
                          <m:nary>
                            <m:nary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610" y="4168812"/>
                <a:ext cx="2588232" cy="7152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7045960" y="117458"/>
            <a:ext cx="1883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工作汇报</a:t>
            </a:r>
            <a:r>
              <a:rPr lang="en-US" altLang="zh-CN" sz="18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800" dirty="0" smtClean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陈浩然</a:t>
            </a:r>
            <a:endParaRPr lang="zh-CN" altLang="en-US" sz="1399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253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766559" y="0"/>
            <a:ext cx="2018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研究意义</a:t>
            </a:r>
            <a:endParaRPr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3466" y="1469813"/>
            <a:ext cx="75319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对于</a:t>
            </a:r>
            <a:r>
              <a:rPr lang="zh-CN" altLang="en-US" dirty="0"/>
              <a:t>车队通信或车队</a:t>
            </a:r>
            <a:r>
              <a:rPr lang="zh-CN" altLang="en-US" dirty="0" smtClean="0"/>
              <a:t>控制的研究已经比较成熟。但对于</a:t>
            </a:r>
            <a:r>
              <a:rPr lang="zh-CN" altLang="en-US" dirty="0"/>
              <a:t>车队通信相关的工作，现有的车辆间通信协议旨在提高通信性能，而忽略了车队控制的要求</a:t>
            </a:r>
            <a:r>
              <a:rPr lang="zh-CN" altLang="en-US" dirty="0" smtClean="0"/>
              <a:t>。对于传统的车队控制方案，</a:t>
            </a:r>
            <a:r>
              <a:rPr lang="zh-CN" altLang="en-US" dirty="0"/>
              <a:t>这些工作忽略了无线资源分配的重要</a:t>
            </a:r>
            <a:r>
              <a:rPr lang="zh-CN" altLang="en-US" dirty="0" smtClean="0"/>
              <a:t>作用。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C00000"/>
                </a:solidFill>
              </a:rPr>
              <a:t>联合考虑车队通信和控制的研究较少。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我研究</a:t>
            </a:r>
            <a:r>
              <a:rPr lang="zh-CN" altLang="en-US" dirty="0"/>
              <a:t>了基于车队的</a:t>
            </a:r>
            <a:r>
              <a:rPr lang="en-US" altLang="zh-CN" dirty="0"/>
              <a:t>V2V</a:t>
            </a:r>
            <a:r>
              <a:rPr lang="zh-CN" altLang="en-US" dirty="0"/>
              <a:t>通信和车队控制的联合优化，在资源受限的情况下进行车队内无线资源的调度，以减少连续车辆的位置误差，提高车队的安全性。</a:t>
            </a:r>
          </a:p>
          <a:p>
            <a:endParaRPr lang="zh-CN" altLang="en-US" dirty="0" smtClean="0">
              <a:solidFill>
                <a:srgbClr val="C00000"/>
              </a:solidFill>
            </a:endParaRPr>
          </a:p>
          <a:p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6625801" y="0"/>
            <a:ext cx="3547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系统模型</a:t>
            </a:r>
            <a:endParaRPr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5" r="13534" b="22473"/>
          <a:stretch/>
        </p:blipFill>
        <p:spPr>
          <a:xfrm>
            <a:off x="54188" y="1090507"/>
            <a:ext cx="5648960" cy="12713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87868" y="3069753"/>
            <a:ext cx="51815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车队间通信机制</a:t>
            </a:r>
            <a:endParaRPr lang="en-US" altLang="zh-CN" dirty="0" smtClean="0"/>
          </a:p>
          <a:p>
            <a:r>
              <a:rPr lang="zh-CN" altLang="en-US" dirty="0" smtClean="0"/>
              <a:t>       分配到子信道的跟随车辆将自己的实时状态信息发送给头车，</a:t>
            </a:r>
            <a:r>
              <a:rPr lang="zh-CN" altLang="en-US" dirty="0"/>
              <a:t>头车的控制器</a:t>
            </a:r>
            <a:r>
              <a:rPr lang="zh-CN" altLang="en-US" dirty="0" smtClean="0"/>
              <a:t>根据车队</a:t>
            </a:r>
            <a:r>
              <a:rPr lang="zh-CN" altLang="en-US" dirty="0"/>
              <a:t>中定期传输的状态</a:t>
            </a:r>
            <a:r>
              <a:rPr lang="zh-CN" altLang="en-US" dirty="0" smtClean="0"/>
              <a:t>信息进行无线资源分配与车队</a:t>
            </a:r>
            <a:r>
              <a:rPr lang="zh-CN" altLang="en-US" dirty="0"/>
              <a:t>控制的联合优化</a:t>
            </a:r>
            <a:r>
              <a:rPr lang="zh-CN" altLang="en-US" dirty="0" smtClean="0"/>
              <a:t>，</a:t>
            </a:r>
            <a:r>
              <a:rPr lang="zh-CN" altLang="en-US" dirty="0"/>
              <a:t>并</a:t>
            </a:r>
            <a:r>
              <a:rPr lang="zh-CN" altLang="en-US" dirty="0" smtClean="0"/>
              <a:t>将控制信息和无线资源分配结果的广播给跟随车辆，保持</a:t>
            </a:r>
            <a:r>
              <a:rPr lang="zh-CN" altLang="en-US" dirty="0"/>
              <a:t>车队安全稳定驾驶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43839" y="2361867"/>
            <a:ext cx="5459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</a:t>
            </a:r>
            <a:r>
              <a:rPr lang="en-US" altLang="zh-CN" sz="1200" dirty="0" smtClean="0"/>
              <a:t>M+1</a:t>
            </a:r>
            <a:r>
              <a:rPr lang="zh-CN" altLang="en-US" sz="1200" dirty="0" smtClean="0"/>
              <a:t>个车辆组成的车队在恒定间距策略下直线移动，每个控制周期有</a:t>
            </a:r>
            <a:r>
              <a:rPr lang="en-US" altLang="zh-CN" sz="1200" dirty="0" smtClean="0"/>
              <a:t>B</a:t>
            </a:r>
            <a:r>
              <a:rPr lang="zh-CN" altLang="en-US" sz="1200" dirty="0" smtClean="0"/>
              <a:t>个子信道可以用于跟随车辆将自己的状态</a:t>
            </a:r>
            <a:r>
              <a:rPr lang="zh-CN" altLang="en-US" sz="1200" dirty="0"/>
              <a:t>信息传给头车。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82452" y="1523057"/>
            <a:ext cx="31970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离散时间车辆动态性模型</a:t>
            </a:r>
            <a:endParaRPr lang="zh-CN" alt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6174069" y="1839864"/>
                <a:ext cx="22281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m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t</m:t>
                          </m:r>
                          <m:r>
                            <a:rPr lang="en-US" altLang="zh-CN">
                              <a:latin typeface="Cambria Math" panose="02040503050406030204" charset="0"/>
                            </a:rPr>
                            <m:t>+1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m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t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</a:rPr>
                        <m:t>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069" y="1839864"/>
                <a:ext cx="2228174" cy="215444"/>
              </a:xfrm>
              <a:prstGeom prst="rect">
                <a:avLst/>
              </a:prstGeom>
              <a:blipFill>
                <a:blip r:embed="rId3"/>
                <a:stretch>
                  <a:fillRect l="-548" r="-822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6196254" y="2146670"/>
                <a:ext cx="220598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m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t</m:t>
                          </m:r>
                          <m:r>
                            <a:rPr lang="en-US" altLang="zh-CN">
                              <a:latin typeface="Cambria Math" panose="02040503050406030204" charset="0"/>
                            </a:rPr>
                            <m:t>+1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m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t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</a:rPr>
                        <m:t>𝑇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254" y="2146670"/>
                <a:ext cx="2205989" cy="215444"/>
              </a:xfrm>
              <a:prstGeom prst="rect">
                <a:avLst/>
              </a:prstGeom>
              <a:blipFill>
                <a:blip r:embed="rId4"/>
                <a:stretch>
                  <a:fillRect l="-1105" r="-1657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6196254" y="2422100"/>
                <a:ext cx="1832105" cy="2194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m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</a:rPr>
                            <m:t>t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charset="0"/>
                                </a:rPr>
                                <m:t>m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254" y="2422100"/>
                <a:ext cx="1832105" cy="219484"/>
              </a:xfrm>
              <a:prstGeom prst="rect">
                <a:avLst/>
              </a:prstGeom>
              <a:blipFill>
                <a:blip r:embed="rId5"/>
                <a:stretch>
                  <a:fillRect l="-2326" r="-66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5597842" y="3326668"/>
                <a:ext cx="3548728" cy="5356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050">
                              <a:latin typeface="Cambria Math" panose="02040503050406030204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50">
                              <a:latin typeface="Cambria Math" panose="02040503050406030204" charset="0"/>
                            </a:rPr>
                            <m:t>m</m:t>
                          </m:r>
                        </m:sub>
                      </m:sSub>
                      <m:d>
                        <m:dPr>
                          <m:ctrlPr>
                            <a:rPr lang="zh-CN" altLang="zh-CN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050">
                              <a:latin typeface="Cambria Math" panose="02040503050406030204" charset="0"/>
                            </a:rPr>
                            <m:t>t</m:t>
                          </m:r>
                          <m:r>
                            <a:rPr lang="en-US" altLang="zh-CN" sz="1050">
                              <a:latin typeface="Cambria Math" panose="02040503050406030204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1050" i="1">
                          <a:latin typeface="Cambria Math" panose="02040503050406030204" charset="0"/>
                        </a:rPr>
                        <m:t>=</m:t>
                      </m:r>
                      <m:r>
                        <a:rPr lang="en-US" altLang="zh-CN" sz="105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050">
                                  <a:latin typeface="Cambria Math" panose="02040503050406030204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050">
                                  <a:latin typeface="Cambria Math" panose="02040503050406030204" charset="0"/>
                                </a:rPr>
                                <m:t>m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050">
                                  <a:latin typeface="Cambria Math" panose="02040503050406030204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altLang="zh-CN" sz="1050" i="1">
                              <a:latin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050" i="1">
                                  <a:latin typeface="Cambria Math" panose="0204050305040603020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050" i="1">
                                  <a:latin typeface="Cambria Math" panose="02040503050406030204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050" i="1">
                                  <a:latin typeface="Cambria Math" panose="02040503050406030204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altLang="zh-CN" sz="1050" i="1">
                          <a:latin typeface="Cambria Math" panose="0204050305040603020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0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050" i="1">
                                    <a:latin typeface="Cambria Math" panose="0204050305040603020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050" i="1">
                                    <a:latin typeface="Cambria Math" panose="02040503050406030204" charset="0"/>
                                  </a:rPr>
                                  <m:t>𝑇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50" i="1">
                                    <a:latin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050" i="1">
                                    <a:latin typeface="Cambria Math" panose="0204050305040603020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0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50">
                                        <a:latin typeface="Cambria Math" panose="02040503050406030204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1050">
                                        <a:latin typeface="Cambria Math" panose="02040503050406030204" charset="0"/>
                                      </a:rPr>
                                      <m:t>m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050">
                                        <a:latin typeface="Cambria Math" panose="02040503050406030204" charset="0"/>
                                      </a:rPr>
                                      <m:t>t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zh-CN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50" i="1">
                                        <a:latin typeface="Cambria Math" panose="0204050305040603020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sz="1050" i="1">
                                        <a:latin typeface="Cambria Math" panose="02040503050406030204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050" i="1">
                                        <a:latin typeface="Cambria Math" panose="02040503050406030204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zh-CN" sz="1050" i="1">
                          <a:latin typeface="Cambria Math" panose="02040503050406030204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05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50" i="1">
                                    <a:latin typeface="Cambria Math" panose="02040503050406030204" charset="0"/>
                                  </a:rPr>
                                  <m:t>𝑇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zh-CN" altLang="zh-CN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i="1">
                              <a:latin typeface="Cambria Math" panose="02040503050406030204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050" i="1">
                              <a:latin typeface="Cambria Math" panose="02040503050406030204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1050" i="1">
                          <a:latin typeface="Cambria Math" panose="02040503050406030204" charset="0"/>
                        </a:rPr>
                        <m:t>(</m:t>
                      </m:r>
                      <m:r>
                        <a:rPr lang="en-US" altLang="zh-CN" sz="1050" i="1">
                          <a:latin typeface="Cambria Math" panose="02040503050406030204" charset="0"/>
                        </a:rPr>
                        <m:t>𝑡</m:t>
                      </m:r>
                      <m:r>
                        <a:rPr lang="en-US" altLang="zh-CN" sz="1050" i="1">
                          <a:latin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zh-CN" sz="105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842" y="3326668"/>
                <a:ext cx="3548728" cy="5356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下箭头 28"/>
          <p:cNvSpPr/>
          <p:nvPr/>
        </p:nvSpPr>
        <p:spPr>
          <a:xfrm>
            <a:off x="7222867" y="2749363"/>
            <a:ext cx="130577" cy="456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97710" y="1178377"/>
            <a:ext cx="2404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车辆动态性模型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5997710" y="3862327"/>
            <a:ext cx="3095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控制模型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r>
              <a:rPr lang="zh-CN" altLang="en-US" dirty="0" smtClean="0"/>
              <a:t>     </a:t>
            </a:r>
            <a:r>
              <a:rPr lang="zh-CN" altLang="en-US" sz="1200" dirty="0" smtClean="0"/>
              <a:t>模型预测控制（</a:t>
            </a:r>
            <a:r>
              <a:rPr lang="en-US" altLang="zh-CN" sz="1200" dirty="0" smtClean="0"/>
              <a:t>MPC</a:t>
            </a:r>
            <a:r>
              <a:rPr lang="zh-CN" altLang="en-US" sz="1200" dirty="0" smtClean="0"/>
              <a:t>）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807201" y="-13547"/>
            <a:ext cx="214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问题建模</a:t>
            </a:r>
            <a:endParaRPr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8"/>
              <p:cNvSpPr txBox="1"/>
              <p:nvPr/>
            </p:nvSpPr>
            <p:spPr>
              <a:xfrm>
                <a:off x="4214969" y="1661454"/>
                <a:ext cx="3526799" cy="476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zh-CN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zh-CN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zh-CN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100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1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  <m:t>,0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zh-CN" sz="1100" dirty="0"/>
              </a:p>
            </p:txBody>
          </p:sp>
        </mc:Choice>
        <mc:Fallback>
          <p:sp>
            <p:nvSpPr>
              <p:cNvPr id="20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969" y="1661454"/>
                <a:ext cx="3526799" cy="476028"/>
              </a:xfrm>
              <a:prstGeom prst="rect">
                <a:avLst/>
              </a:prstGeom>
              <a:blipFill>
                <a:blip r:embed="rId2"/>
                <a:stretch>
                  <a:fillRect t="-117949" r="-864" b="-178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11"/>
              <p:cNvSpPr txBox="1"/>
              <p:nvPr/>
            </p:nvSpPr>
            <p:spPr>
              <a:xfrm>
                <a:off x="4086289" y="2237603"/>
                <a:ext cx="3587713" cy="6453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1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zh-CN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zh-CN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1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1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zh-CN" altLang="zh-CN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1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100" i="1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1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11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100" i="1">
                                                  <a:latin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1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zh-CN" altLang="zh-CN" sz="1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1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zh-CN" sz="1100" dirty="0"/>
              </a:p>
              <a:p>
                <a:endParaRPr lang="zh-CN" altLang="en-US" sz="1100" dirty="0"/>
              </a:p>
            </p:txBody>
          </p:sp>
        </mc:Choice>
        <mc:Fallback>
          <p:sp>
            <p:nvSpPr>
              <p:cNvPr id="21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289" y="2237603"/>
                <a:ext cx="3587713" cy="645305"/>
              </a:xfrm>
              <a:prstGeom prst="rect">
                <a:avLst/>
              </a:prstGeom>
              <a:blipFill>
                <a:blip r:embed="rId3"/>
                <a:stretch>
                  <a:fillRect t="-85849" b="-10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矩形 21"/>
              <p:cNvSpPr/>
              <p:nvPr/>
            </p:nvSpPr>
            <p:spPr>
              <a:xfrm>
                <a:off x="4214969" y="1392470"/>
                <a:ext cx="882678" cy="268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100" dirty="0" smtClean="0"/>
                  <a:t> </a:t>
                </a:r>
                <a:r>
                  <a:rPr lang="en-US" altLang="zh-CN" sz="1100" dirty="0" smtClean="0"/>
                  <a:t>= {0,1}</a:t>
                </a:r>
                <a:endParaRPr lang="zh-CN" altLang="en-US" sz="1100" dirty="0"/>
              </a:p>
            </p:txBody>
          </p:sp>
        </mc:Choice>
        <mc:Fallback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969" y="1392470"/>
                <a:ext cx="882678" cy="268984"/>
              </a:xfrm>
              <a:prstGeom prst="rect">
                <a:avLst/>
              </a:prstGeom>
              <a:blipFill>
                <a:blip r:embed="rId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534469" y="1848006"/>
                <a:ext cx="2096023" cy="2717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69" y="1848006"/>
                <a:ext cx="2096023" cy="271741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矩形 23"/>
              <p:cNvSpPr/>
              <p:nvPr/>
            </p:nvSpPr>
            <p:spPr>
              <a:xfrm>
                <a:off x="534470" y="2199803"/>
                <a:ext cx="2368405" cy="283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zh-CN" sz="11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70" y="2199803"/>
                <a:ext cx="2368405" cy="283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534470" y="2545569"/>
                <a:ext cx="2397708" cy="5319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1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zh-CN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11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1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100" i="1" dirty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en-US" altLang="zh-CN" sz="11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1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1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11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100" b="0" i="1" dirty="0" smtClean="0">
                                  <a:latin typeface="Cambria Math" panose="02040503050406030204" pitchFamily="18" charset="0"/>
                                </a:rPr>
                                <m:t>   ,</m:t>
                              </m:r>
                              <m:sSub>
                                <m:sSubPr>
                                  <m:ctrlPr>
                                    <a:rPr lang="zh-CN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zh-CN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zh-CN" altLang="zh-CN" sz="11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sSub>
                                <m:sSubPr>
                                  <m:ctrlPr>
                                    <a:rPr lang="zh-CN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         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70" y="2545569"/>
                <a:ext cx="2397708" cy="531940"/>
              </a:xfrm>
              <a:prstGeom prst="rect">
                <a:avLst/>
              </a:prstGeom>
              <a:blipFill>
                <a:blip r:embed="rId7"/>
                <a:stretch>
                  <a:fillRect l="-6616" t="-186207" b="-270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17"/>
              <p:cNvSpPr txBox="1"/>
              <p:nvPr/>
            </p:nvSpPr>
            <p:spPr>
              <a:xfrm>
                <a:off x="30244" y="1203340"/>
                <a:ext cx="2878667" cy="568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1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26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" y="1203340"/>
                <a:ext cx="2878667" cy="568297"/>
              </a:xfrm>
              <a:prstGeom prst="rect">
                <a:avLst/>
              </a:prstGeom>
              <a:blipFill>
                <a:blip r:embed="rId8"/>
                <a:stretch>
                  <a:fillRect t="-89362" b="-139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534469" y="4276944"/>
                <a:ext cx="1680525" cy="2717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69" y="4276944"/>
                <a:ext cx="1680525" cy="2717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1"/>
              <p:cNvSpPr txBox="1"/>
              <p:nvPr/>
            </p:nvSpPr>
            <p:spPr>
              <a:xfrm>
                <a:off x="586900" y="3932502"/>
                <a:ext cx="2649894" cy="274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1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zh-CN" altLang="zh-CN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1100" dirty="0" smtClean="0"/>
                  <a:t>= B</a:t>
                </a:r>
                <a:endParaRPr lang="zh-CN" altLang="en-US" sz="1100" dirty="0"/>
              </a:p>
            </p:txBody>
          </p:sp>
        </mc:Choice>
        <mc:Fallback>
          <p:sp>
            <p:nvSpPr>
              <p:cNvPr id="30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00" y="3932502"/>
                <a:ext cx="2649894" cy="274947"/>
              </a:xfrm>
              <a:prstGeom prst="rect">
                <a:avLst/>
              </a:prstGeom>
              <a:blipFill>
                <a:blip r:embed="rId10"/>
                <a:stretch>
                  <a:fillRect l="-6207" t="-86667" b="-14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4"/>
          <p:cNvSpPr txBox="1"/>
          <p:nvPr/>
        </p:nvSpPr>
        <p:spPr>
          <a:xfrm>
            <a:off x="320657" y="1860449"/>
            <a:ext cx="42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 smtClean="0"/>
              <a:t>s.t.</a:t>
            </a:r>
            <a:endParaRPr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630568" y="4691831"/>
                <a:ext cx="2495042" cy="179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i="1">
                              <a:latin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100" i="1">
                              <a:latin typeface="Cambria Math" panose="02040503050406030204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i="1">
                              <a:latin typeface="Cambria Math" panose="02040503050406030204" charset="0"/>
                            </a:rPr>
                            <m:t>𝑁</m:t>
                          </m:r>
                          <m:r>
                            <a:rPr lang="en-US" altLang="zh-CN" sz="1100" i="1">
                              <a:latin typeface="Cambria Math" panose="02040503050406030204" charset="0"/>
                            </a:rPr>
                            <m:t>+1</m:t>
                          </m:r>
                        </m:e>
                        <m:e>
                          <m:r>
                            <a:rPr lang="en-US" altLang="zh-CN" sz="1100" i="1">
                              <a:latin typeface="Cambria Math" panose="02040503050406030204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100" i="1">
                          <a:latin typeface="Cambria Math" panose="02040503050406030204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i="1">
                              <a:latin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100" i="1">
                              <a:latin typeface="Cambria Math" panose="02040503050406030204" charset="0"/>
                            </a:rPr>
                            <m:t>𝑚</m:t>
                          </m:r>
                          <m:r>
                            <a:rPr lang="en-US" altLang="zh-CN" sz="1100" i="1">
                              <a:latin typeface="Cambria Math" panose="02040503050406030204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charset="0"/>
                            </a:rPr>
                            <m:t>𝑎</m:t>
                          </m:r>
                        </m:sup>
                      </m:sSubSup>
                      <m:d>
                        <m:d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i="1">
                              <a:latin typeface="Cambria Math" panose="02040503050406030204" charset="0"/>
                            </a:rPr>
                            <m:t>𝑁</m:t>
                          </m:r>
                          <m:r>
                            <a:rPr lang="en-US" altLang="zh-CN" sz="1100" i="1">
                              <a:latin typeface="Cambria Math" panose="02040503050406030204" charset="0"/>
                            </a:rPr>
                            <m:t>+1</m:t>
                          </m:r>
                        </m:e>
                        <m:e>
                          <m:r>
                            <a:rPr lang="en-US" altLang="zh-CN" sz="1100" i="1">
                              <a:latin typeface="Cambria Math" panose="02040503050406030204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100" i="1">
                          <a:latin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latin typeface="Cambria Math" panose="02040503050406030204" charset="0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1100" i="1">
                              <a:latin typeface="Cambria Math" panose="0204050305040603020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68" y="4691831"/>
                <a:ext cx="2495042" cy="179408"/>
              </a:xfrm>
              <a:prstGeom prst="rect">
                <a:avLst/>
              </a:prstGeom>
              <a:blipFill>
                <a:blip r:embed="rId11"/>
                <a:stretch>
                  <a:fillRect l="-732" t="-3448" b="-24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矩形 57"/>
              <p:cNvSpPr/>
              <p:nvPr/>
            </p:nvSpPr>
            <p:spPr>
              <a:xfrm>
                <a:off x="534469" y="3188637"/>
                <a:ext cx="2918876" cy="6327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1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zh-CN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11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zh-CN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zh-CN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zh-CN" altLang="en-US" sz="1100" i="1">
                                          <a:latin typeface="Cambria Math" panose="02040503050406030204" pitchFamily="18" charset="0"/>
                                        </a:rPr>
                                        <m:t>，</m:t>
                                      </m:r>
                                    </m:sup>
                                  </m:sSub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zh-CN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zh-CN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zh-CN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69" y="3188637"/>
                <a:ext cx="2918876" cy="63273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图片 3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89" y="2691359"/>
            <a:ext cx="4191614" cy="2452141"/>
          </a:xfrm>
          <a:prstGeom prst="rect">
            <a:avLst/>
          </a:prstGeom>
        </p:spPr>
      </p:pic>
      <p:sp>
        <p:nvSpPr>
          <p:cNvPr id="33" name="文本框 22"/>
          <p:cNvSpPr txBox="1"/>
          <p:nvPr/>
        </p:nvSpPr>
        <p:spPr>
          <a:xfrm>
            <a:off x="3510682" y="3321369"/>
            <a:ext cx="7424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900" dirty="0"/>
              <a:t>t</a:t>
            </a:r>
            <a:r>
              <a:rPr lang="en-US" altLang="zh-CN" sz="900" dirty="0" smtClean="0"/>
              <a:t>-T</a:t>
            </a:r>
            <a:r>
              <a:rPr lang="zh-CN" altLang="en-US" sz="900" dirty="0" smtClean="0"/>
              <a:t>时刻</a:t>
            </a:r>
            <a:endParaRPr lang="zh-CN" altLang="en-US" sz="900" dirty="0"/>
          </a:p>
        </p:txBody>
      </p:sp>
      <p:sp>
        <p:nvSpPr>
          <p:cNvPr id="34" name="文本框 23"/>
          <p:cNvSpPr txBox="1"/>
          <p:nvPr/>
        </p:nvSpPr>
        <p:spPr>
          <a:xfrm>
            <a:off x="6692942" y="3732763"/>
            <a:ext cx="124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下一帧的假定状态是上一帧的预测状态</a:t>
            </a:r>
            <a:endParaRPr lang="zh-CN" altLang="en-US" sz="900" dirty="0"/>
          </a:p>
        </p:txBody>
      </p:sp>
      <p:sp>
        <p:nvSpPr>
          <p:cNvPr id="35" name="文本框 24"/>
          <p:cNvSpPr txBox="1"/>
          <p:nvPr/>
        </p:nvSpPr>
        <p:spPr>
          <a:xfrm>
            <a:off x="4484455" y="4441330"/>
            <a:ext cx="5355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00" dirty="0" smtClean="0"/>
              <a:t>t</a:t>
            </a:r>
            <a:r>
              <a:rPr lang="zh-CN" altLang="en-US" sz="900" dirty="0" smtClean="0"/>
              <a:t>时刻</a:t>
            </a:r>
            <a:endParaRPr lang="zh-CN" altLang="en-US" sz="1100" dirty="0"/>
          </a:p>
        </p:txBody>
      </p:sp>
      <p:sp>
        <p:nvSpPr>
          <p:cNvPr id="36" name="文本框 25"/>
          <p:cNvSpPr txBox="1"/>
          <p:nvPr/>
        </p:nvSpPr>
        <p:spPr>
          <a:xfrm>
            <a:off x="5849688" y="2658071"/>
            <a:ext cx="16323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预测窗口：</a:t>
            </a:r>
            <a:r>
              <a:rPr lang="en-US" altLang="zh-CN" sz="900" dirty="0" smtClean="0"/>
              <a:t>N</a:t>
            </a:r>
            <a:r>
              <a:rPr lang="zh-CN" altLang="en-US" sz="900" dirty="0" smtClean="0"/>
              <a:t>帧</a:t>
            </a:r>
            <a:endParaRPr lang="zh-CN" altLang="en-US" sz="900" dirty="0"/>
          </a:p>
        </p:txBody>
      </p:sp>
      <p:sp>
        <p:nvSpPr>
          <p:cNvPr id="37" name="文本框 26"/>
          <p:cNvSpPr txBox="1"/>
          <p:nvPr/>
        </p:nvSpPr>
        <p:spPr>
          <a:xfrm>
            <a:off x="5534705" y="4874076"/>
            <a:ext cx="6908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当前帧</a:t>
            </a:r>
            <a:endParaRPr lang="zh-CN" altLang="en-US" sz="900" dirty="0"/>
          </a:p>
        </p:txBody>
      </p:sp>
      <p:sp>
        <p:nvSpPr>
          <p:cNvPr id="38" name="文本框 27"/>
          <p:cNvSpPr txBox="1"/>
          <p:nvPr/>
        </p:nvSpPr>
        <p:spPr>
          <a:xfrm>
            <a:off x="6745963" y="4874076"/>
            <a:ext cx="69088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900" dirty="0" smtClean="0"/>
              <a:t>预测帧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6180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/>
              <p:cNvSpPr txBox="1"/>
              <p:nvPr/>
            </p:nvSpPr>
            <p:spPr>
              <a:xfrm>
                <a:off x="769380" y="1972272"/>
                <a:ext cx="2103120" cy="4759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1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en-US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1">
                                      <a:latin typeface="Cambria Math" panose="020405030504060302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sSub>
                        <m:sSub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80" y="1972272"/>
                <a:ext cx="2103120" cy="475964"/>
              </a:xfrm>
              <a:prstGeom prst="rect">
                <a:avLst/>
              </a:prstGeom>
              <a:blipFill>
                <a:blip r:embed="rId2"/>
                <a:stretch>
                  <a:fillRect t="-117949" b="-178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"/>
          <p:cNvSpPr txBox="1"/>
          <p:nvPr/>
        </p:nvSpPr>
        <p:spPr>
          <a:xfrm>
            <a:off x="769380" y="2674294"/>
            <a:ext cx="42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 smtClean="0"/>
              <a:t>s.t.</a:t>
            </a:r>
            <a:endParaRPr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/>
              <p:cNvSpPr/>
              <p:nvPr/>
            </p:nvSpPr>
            <p:spPr>
              <a:xfrm>
                <a:off x="1095624" y="2549716"/>
                <a:ext cx="2152769" cy="5319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1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1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1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1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100" b="0" i="1" dirty="0" smtClean="0">
                                    <a:latin typeface="Cambria Math" panose="02040503050406030204" pitchFamily="18" charset="0"/>
                                  </a:rPr>
                                  <m:t>   ,</m:t>
                                </m:r>
                                <m:sSub>
                                  <m:sSubPr>
                                    <m:ctrlPr>
                                      <a:rPr lang="zh-CN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                 </m:t>
                                    </m:r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altLang="zh-CN" sz="11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1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1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100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1100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100" i="1" dirty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z="11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sz="11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altLang="zh-CN" sz="1100" b="0" i="1" dirty="0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         </m:t>
                                    </m:r>
                                    <m:r>
                                      <a:rPr lang="en-US" altLang="zh-CN" sz="11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1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11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1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624" y="2549716"/>
                <a:ext cx="2152769" cy="531940"/>
              </a:xfrm>
              <a:prstGeom prst="rect">
                <a:avLst/>
              </a:prstGeom>
              <a:blipFill>
                <a:blip r:embed="rId3"/>
                <a:stretch>
                  <a:fillRect l="-13314" t="-184091" b="-265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21"/>
              <p:cNvSpPr txBox="1"/>
              <p:nvPr/>
            </p:nvSpPr>
            <p:spPr>
              <a:xfrm>
                <a:off x="1156856" y="3215318"/>
                <a:ext cx="2649894" cy="274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11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zh-CN" altLang="zh-CN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1100" dirty="0" smtClean="0"/>
                  <a:t>= B</a:t>
                </a:r>
                <a:endParaRPr lang="zh-CN" altLang="en-US" sz="1100" dirty="0"/>
              </a:p>
            </p:txBody>
          </p:sp>
        </mc:Choice>
        <mc:Fallback>
          <p:sp>
            <p:nvSpPr>
              <p:cNvPr id="46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856" y="3215318"/>
                <a:ext cx="2649894" cy="274947"/>
              </a:xfrm>
              <a:prstGeom prst="rect">
                <a:avLst/>
              </a:prstGeom>
              <a:blipFill>
                <a:blip r:embed="rId4"/>
                <a:stretch>
                  <a:fillRect l="-6452" t="-84783" b="-13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/>
          <p:cNvSpPr txBox="1"/>
          <p:nvPr/>
        </p:nvSpPr>
        <p:spPr>
          <a:xfrm>
            <a:off x="983192" y="1541239"/>
            <a:ext cx="2046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AOI</a:t>
            </a:r>
            <a:r>
              <a:rPr lang="zh-CN" altLang="en-US" dirty="0" smtClean="0"/>
              <a:t>的资源分配</a:t>
            </a:r>
            <a:endParaRPr lang="zh-CN" altLang="en-US" dirty="0"/>
          </a:p>
        </p:txBody>
      </p:sp>
      <p:sp>
        <p:nvSpPr>
          <p:cNvPr id="49" name="右箭头 48"/>
          <p:cNvSpPr/>
          <p:nvPr/>
        </p:nvSpPr>
        <p:spPr>
          <a:xfrm>
            <a:off x="3595094" y="2674294"/>
            <a:ext cx="772029" cy="185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矩形 49"/>
              <p:cNvSpPr/>
              <p:nvPr/>
            </p:nvSpPr>
            <p:spPr>
              <a:xfrm>
                <a:off x="5218049" y="2107828"/>
                <a:ext cx="2096023" cy="2717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50" name="矩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049" y="2107828"/>
                <a:ext cx="2096023" cy="271741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矩形 50"/>
              <p:cNvSpPr/>
              <p:nvPr/>
            </p:nvSpPr>
            <p:spPr>
              <a:xfrm>
                <a:off x="5218050" y="2459625"/>
                <a:ext cx="2368405" cy="283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CN" altLang="zh-CN" sz="11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d>
                            <m:d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050" y="2459625"/>
                <a:ext cx="2368405" cy="283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矩形 51"/>
              <p:cNvSpPr/>
              <p:nvPr/>
            </p:nvSpPr>
            <p:spPr>
              <a:xfrm>
                <a:off x="5218050" y="2805391"/>
                <a:ext cx="2397708" cy="5319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1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zh-CN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11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1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100" i="1" dirty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en-US" altLang="zh-CN" sz="11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1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1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11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100" b="0" i="1" dirty="0" smtClean="0">
                                  <a:latin typeface="Cambria Math" panose="02040503050406030204" pitchFamily="18" charset="0"/>
                                </a:rPr>
                                <m:t>   ,</m:t>
                              </m:r>
                              <m:sSub>
                                <m:sSubPr>
                                  <m:ctrlPr>
                                    <a:rPr lang="zh-CN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zh-CN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zh-CN" altLang="zh-CN" sz="110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sSub>
                                <m:sSubPr>
                                  <m:ctrlPr>
                                    <a:rPr lang="zh-CN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         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050" y="2805391"/>
                <a:ext cx="2397708" cy="531940"/>
              </a:xfrm>
              <a:prstGeom prst="rect">
                <a:avLst/>
              </a:prstGeom>
              <a:blipFill>
                <a:blip r:embed="rId7"/>
                <a:stretch>
                  <a:fillRect l="-6616" t="-186207" b="-270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17"/>
              <p:cNvSpPr txBox="1"/>
              <p:nvPr/>
            </p:nvSpPr>
            <p:spPr>
              <a:xfrm>
                <a:off x="4713824" y="1463162"/>
                <a:ext cx="2878667" cy="568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1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Sup>
                                <m:sSubSupPr>
                                  <m:ctrlPr>
                                    <a:rPr lang="zh-CN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53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3824" y="1463162"/>
                <a:ext cx="2878667" cy="568297"/>
              </a:xfrm>
              <a:prstGeom prst="rect">
                <a:avLst/>
              </a:prstGeom>
              <a:blipFill>
                <a:blip r:embed="rId8"/>
                <a:stretch>
                  <a:fillRect t="-90323" b="-14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矩形 53"/>
              <p:cNvSpPr/>
              <p:nvPr/>
            </p:nvSpPr>
            <p:spPr>
              <a:xfrm>
                <a:off x="5267966" y="4049663"/>
                <a:ext cx="1680525" cy="2717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1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1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66" y="4049663"/>
                <a:ext cx="1680525" cy="2717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4"/>
          <p:cNvSpPr txBox="1"/>
          <p:nvPr/>
        </p:nvSpPr>
        <p:spPr>
          <a:xfrm>
            <a:off x="5004237" y="2120271"/>
            <a:ext cx="4276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dirty="0" err="1" smtClean="0"/>
              <a:t>s.t.</a:t>
            </a:r>
            <a:endParaRPr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>
              <a:xfrm>
                <a:off x="5369566" y="4453521"/>
                <a:ext cx="2495042" cy="1794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i="1">
                              <a:latin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100" i="1">
                              <a:latin typeface="Cambria Math" panose="02040503050406030204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charset="0"/>
                            </a:rPr>
                            <m:t>𝑝</m:t>
                          </m:r>
                        </m:sup>
                      </m:sSubSup>
                      <m:d>
                        <m:d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i="1">
                              <a:latin typeface="Cambria Math" panose="02040503050406030204" charset="0"/>
                            </a:rPr>
                            <m:t>𝑁</m:t>
                          </m:r>
                          <m:r>
                            <a:rPr lang="en-US" altLang="zh-CN" sz="1100" i="1">
                              <a:latin typeface="Cambria Math" panose="02040503050406030204" charset="0"/>
                            </a:rPr>
                            <m:t>+1</m:t>
                          </m:r>
                        </m:e>
                        <m:e>
                          <m:r>
                            <a:rPr lang="en-US" altLang="zh-CN" sz="1100" i="1">
                              <a:latin typeface="Cambria Math" panose="02040503050406030204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100" i="1">
                          <a:latin typeface="Cambria Math" panose="02040503050406030204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100" i="1">
                              <a:latin typeface="Cambria Math" panose="02040503050406030204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100" i="1">
                              <a:latin typeface="Cambria Math" panose="02040503050406030204" charset="0"/>
                            </a:rPr>
                            <m:t>𝑚</m:t>
                          </m:r>
                          <m:r>
                            <a:rPr lang="en-US" altLang="zh-CN" sz="1100" i="1">
                              <a:latin typeface="Cambria Math" panose="02040503050406030204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1100" i="1">
                              <a:latin typeface="Cambria Math" panose="02040503050406030204" charset="0"/>
                            </a:rPr>
                            <m:t>𝑎</m:t>
                          </m:r>
                        </m:sup>
                      </m:sSubSup>
                      <m:d>
                        <m:d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i="1">
                              <a:latin typeface="Cambria Math" panose="02040503050406030204" charset="0"/>
                            </a:rPr>
                            <m:t>𝑁</m:t>
                          </m:r>
                          <m:r>
                            <a:rPr lang="en-US" altLang="zh-CN" sz="1100" i="1">
                              <a:latin typeface="Cambria Math" panose="02040503050406030204" charset="0"/>
                            </a:rPr>
                            <m:t>+1</m:t>
                          </m:r>
                        </m:e>
                        <m:e>
                          <m:r>
                            <a:rPr lang="en-US" altLang="zh-CN" sz="1100" i="1">
                              <a:latin typeface="Cambria Math" panose="02040503050406030204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100" i="1">
                          <a:latin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zh-CN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i="1">
                                      <a:latin typeface="Cambria Math" panose="02040503050406030204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altLang="zh-CN" sz="1100" i="1">
                                  <a:latin typeface="Cambria Math" panose="02040503050406030204" charset="0"/>
                                </a:rPr>
                                <m:t>,0</m:t>
                              </m:r>
                            </m:e>
                          </m:d>
                        </m:e>
                        <m:sup>
                          <m:r>
                            <a:rPr lang="en-US" altLang="zh-CN" sz="1100" i="1">
                              <a:latin typeface="Cambria Math" panose="0204050305040603020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566" y="4453521"/>
                <a:ext cx="2495042" cy="179408"/>
              </a:xfrm>
              <a:prstGeom prst="rect">
                <a:avLst/>
              </a:prstGeom>
              <a:blipFill>
                <a:blip r:embed="rId10"/>
                <a:stretch>
                  <a:fillRect l="-978" t="-3448" b="-24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/>
          <p:cNvSpPr txBox="1"/>
          <p:nvPr/>
        </p:nvSpPr>
        <p:spPr>
          <a:xfrm>
            <a:off x="5267966" y="1030262"/>
            <a:ext cx="2046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MPC</a:t>
            </a:r>
            <a:r>
              <a:rPr lang="zh-CN" altLang="en-US" dirty="0" smtClean="0"/>
              <a:t>的车队控制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矩形 58"/>
              <p:cNvSpPr/>
              <p:nvPr/>
            </p:nvSpPr>
            <p:spPr>
              <a:xfrm>
                <a:off x="5227089" y="3416926"/>
                <a:ext cx="2827505" cy="6327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1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zh-CN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altLang="zh-CN" sz="11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11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1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zh-CN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zh-CN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zh-CN" altLang="en-US" sz="1100" i="1">
                                          <a:latin typeface="Cambria Math" panose="02040503050406030204" pitchFamily="18" charset="0"/>
                                        </a:rPr>
                                        <m:t>，</m:t>
                                      </m:r>
                                    </m:sup>
                                  </m:sSub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Sup>
                                <m:sSubSupPr>
                                  <m:ctrlPr>
                                    <a:rPr lang="en-US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zh-CN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zh-CN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11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/>
                                  </m:sSubSup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altLang="zh-CN" sz="11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089" y="3416926"/>
                <a:ext cx="2827505" cy="63273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/>
          <p:cNvSpPr txBox="1"/>
          <p:nvPr/>
        </p:nvSpPr>
        <p:spPr>
          <a:xfrm>
            <a:off x="6807201" y="-13547"/>
            <a:ext cx="2144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问题求解</a:t>
            </a:r>
            <a:endParaRPr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6881707" y="-27093"/>
            <a:ext cx="1964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仿真结果</a:t>
            </a:r>
            <a:endParaRPr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3" y="1728693"/>
            <a:ext cx="4278719" cy="270256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456" y="1754295"/>
            <a:ext cx="4308571" cy="26769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751840" y="961813"/>
                <a:ext cx="3607312" cy="572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头车：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2 ,             0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0 ,                      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40" y="961813"/>
                <a:ext cx="3607312" cy="572914"/>
              </a:xfrm>
              <a:prstGeom prst="rect">
                <a:avLst/>
              </a:prstGeom>
              <a:blipFill>
                <a:blip r:embed="rId4"/>
                <a:stretch>
                  <a:fillRect l="-507" t="-179787" b="-26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4808701" y="846429"/>
                <a:ext cx="3942080" cy="803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控制目标：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0" dirty="0" smtClean="0"/>
              </a:p>
              <a:p>
                <a:endParaRPr lang="en-US" altLang="zh-CN" b="0" dirty="0" smtClean="0"/>
              </a:p>
              <a:p>
                <a:r>
                  <a:rPr lang="en-US" altLang="zh-CN" dirty="0" smtClean="0"/>
                  <a:t>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701" y="846429"/>
                <a:ext cx="3942080" cy="803682"/>
              </a:xfrm>
              <a:prstGeom prst="rect">
                <a:avLst/>
              </a:prstGeom>
              <a:blipFill>
                <a:blip r:embed="rId5"/>
                <a:stretch>
                  <a:fillRect l="-464" t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3793066" y="4625219"/>
            <a:ext cx="2492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全调度的控制效果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947756" y="28678"/>
            <a:ext cx="1964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仿真结果</a:t>
            </a:r>
            <a:endParaRPr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" y="1536704"/>
            <a:ext cx="4122200" cy="25611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104" y="1536703"/>
            <a:ext cx="4447869" cy="277117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50353" y="4492453"/>
            <a:ext cx="697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全调度</a:t>
            </a:r>
            <a:endParaRPr lang="zh-CN" altLang="en-US" sz="11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280582" y="4492453"/>
            <a:ext cx="1019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基于</a:t>
            </a:r>
            <a:r>
              <a:rPr lang="en-US" altLang="zh-CN" sz="1100" dirty="0" smtClean="0"/>
              <a:t>AOI</a:t>
            </a:r>
            <a:r>
              <a:rPr lang="zh-CN" altLang="en-US" sz="1100" dirty="0" smtClean="0"/>
              <a:t>调度</a:t>
            </a:r>
            <a:endParaRPr lang="zh-CN" alt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6947756" y="28678"/>
            <a:ext cx="1964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仿真结果</a:t>
            </a:r>
            <a:endParaRPr lang="zh-CN" altLang="en-US" sz="32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72273" y="4417946"/>
            <a:ext cx="935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随机调度</a:t>
            </a:r>
            <a:endParaRPr lang="zh-CN" altLang="en-US" sz="11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5" y="1314027"/>
            <a:ext cx="4518045" cy="283060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12" y="1426923"/>
            <a:ext cx="4268887" cy="260481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26208" y="4417946"/>
            <a:ext cx="1579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三种调度情况对比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4885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1040</Words>
  <Application>Microsoft Office PowerPoint</Application>
  <PresentationFormat>全屏显示(16:9)</PresentationFormat>
  <Paragraphs>139</Paragraphs>
  <Slides>21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黑体</vt:lpstr>
      <vt:lpstr>宋体</vt:lpstr>
      <vt:lpstr>微软雅黑</vt:lpstr>
      <vt:lpstr>Arial</vt:lpstr>
      <vt:lpstr>Calibri</vt:lpstr>
      <vt:lpstr>Cambria Math</vt:lpstr>
      <vt:lpstr>Segoe UI Semilight</vt:lpstr>
      <vt:lpstr>Times New Roman</vt:lpstr>
      <vt:lpstr>Wingdings</vt:lpstr>
      <vt:lpstr>Office 主题</vt:lpstr>
      <vt:lpstr>WPS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张 达越</cp:lastModifiedBy>
  <cp:revision>251</cp:revision>
  <dcterms:created xsi:type="dcterms:W3CDTF">2016-05-20T12:59:00Z</dcterms:created>
  <dcterms:modified xsi:type="dcterms:W3CDTF">2022-04-10T10:22:59Z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36F9FA7CAE4C472199EF4308FBD0A1DD</vt:lpwstr>
  </property>
</Properties>
</file>