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handoutMasterIdLst>
    <p:handoutMasterId r:id="rId21"/>
  </p:handoutMasterIdLst>
  <p:sldIdLst>
    <p:sldId id="439" r:id="rId2"/>
    <p:sldId id="260" r:id="rId3"/>
    <p:sldId id="300" r:id="rId4"/>
    <p:sldId id="377" r:id="rId5"/>
    <p:sldId id="302" r:id="rId6"/>
    <p:sldId id="365" r:id="rId7"/>
    <p:sldId id="405" r:id="rId8"/>
    <p:sldId id="406" r:id="rId9"/>
    <p:sldId id="407" r:id="rId10"/>
    <p:sldId id="408" r:id="rId11"/>
    <p:sldId id="412" r:id="rId12"/>
    <p:sldId id="443" r:id="rId13"/>
    <p:sldId id="421" r:id="rId14"/>
    <p:sldId id="435" r:id="rId15"/>
    <p:sldId id="440" r:id="rId16"/>
    <p:sldId id="436" r:id="rId17"/>
    <p:sldId id="437" r:id="rId18"/>
    <p:sldId id="288" r:id="rId19"/>
  </p:sldIdLst>
  <p:sldSz cx="9144000" cy="5143500" type="screen16x9"/>
  <p:notesSz cx="6858000" cy="9144000"/>
  <p:defaultText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06">
          <p15:clr>
            <a:srgbClr val="A4A3A4"/>
          </p15:clr>
        </p15:guide>
        <p15:guide id="2" pos="2693">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ky123.Org" initials="S" lastIdx="22"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C000"/>
    <a:srgbClr val="004180"/>
    <a:srgbClr val="5B9BD5"/>
    <a:srgbClr val="1B4367"/>
    <a:srgbClr val="014180"/>
    <a:srgbClr val="4287C6"/>
    <a:srgbClr val="2980B4"/>
    <a:srgbClr val="1D4865"/>
    <a:srgbClr val="1D4971"/>
    <a:srgbClr val="51B3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50" d="100"/>
          <a:sy n="150" d="100"/>
        </p:scale>
        <p:origin x="456" y="126"/>
      </p:cViewPr>
      <p:guideLst>
        <p:guide orient="horz" pos="1706"/>
        <p:guide pos="269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image" Target="../media/image5.wmf"/><Relationship Id="rId6" Type="http://schemas.openxmlformats.org/officeDocument/2006/relationships/image" Target="../media/image10.wmf"/><Relationship Id="rId5" Type="http://schemas.openxmlformats.org/officeDocument/2006/relationships/image" Target="../media/image9.wmf"/><Relationship Id="rId4"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image" Target="../media/image16.wmf"/><Relationship Id="rId7" Type="http://schemas.openxmlformats.org/officeDocument/2006/relationships/image" Target="../media/image20.wmf"/><Relationship Id="rId2" Type="http://schemas.openxmlformats.org/officeDocument/2006/relationships/image" Target="../media/image15.wmf"/><Relationship Id="rId1" Type="http://schemas.openxmlformats.org/officeDocument/2006/relationships/image" Target="../media/image14.wmf"/><Relationship Id="rId6" Type="http://schemas.openxmlformats.org/officeDocument/2006/relationships/image" Target="../media/image19.wmf"/><Relationship Id="rId5" Type="http://schemas.openxmlformats.org/officeDocument/2006/relationships/image" Target="../media/image18.wmf"/><Relationship Id="rId4" Type="http://schemas.openxmlformats.org/officeDocument/2006/relationships/image" Target="../media/image17.wmf"/><Relationship Id="rId9" Type="http://schemas.openxmlformats.org/officeDocument/2006/relationships/image" Target="../media/image2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3.wmf"/></Relationships>
</file>

<file path=ppt/drawings/_rels/vmlDrawing5.vml.rels><?xml version="1.0" encoding="UTF-8" standalone="yes"?>
<Relationships xmlns="http://schemas.openxmlformats.org/package/2006/relationships"><Relationship Id="rId8" Type="http://schemas.openxmlformats.org/officeDocument/2006/relationships/image" Target="../media/image32.wmf"/><Relationship Id="rId3" Type="http://schemas.openxmlformats.org/officeDocument/2006/relationships/image" Target="../media/image27.wmf"/><Relationship Id="rId7" Type="http://schemas.openxmlformats.org/officeDocument/2006/relationships/image" Target="../media/image31.wmf"/><Relationship Id="rId12" Type="http://schemas.openxmlformats.org/officeDocument/2006/relationships/image" Target="../media/image36.wmf"/><Relationship Id="rId2" Type="http://schemas.openxmlformats.org/officeDocument/2006/relationships/image" Target="../media/image26.wmf"/><Relationship Id="rId1" Type="http://schemas.openxmlformats.org/officeDocument/2006/relationships/image" Target="../media/image25.wmf"/><Relationship Id="rId6" Type="http://schemas.openxmlformats.org/officeDocument/2006/relationships/image" Target="../media/image30.wmf"/><Relationship Id="rId11" Type="http://schemas.openxmlformats.org/officeDocument/2006/relationships/image" Target="../media/image35.wmf"/><Relationship Id="rId5" Type="http://schemas.openxmlformats.org/officeDocument/2006/relationships/image" Target="../media/image29.wmf"/><Relationship Id="rId10" Type="http://schemas.openxmlformats.org/officeDocument/2006/relationships/image" Target="../media/image34.wmf"/><Relationship Id="rId4" Type="http://schemas.openxmlformats.org/officeDocument/2006/relationships/image" Target="../media/image28.wmf"/><Relationship Id="rId9" Type="http://schemas.openxmlformats.org/officeDocument/2006/relationships/image" Target="../media/image33.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2022/5/15</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2022/5/15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pPr marL="0" marR="0" lvl="0" indent="0" algn="r" defTabSz="685800" rtl="0" eaLnBrk="1" fontAlgn="auto" latinLnBrk="0" hangingPunct="1">
              <a:lnSpc>
                <a:spcPct val="100000"/>
              </a:lnSpc>
              <a:spcBef>
                <a:spcPts val="0"/>
              </a:spcBef>
              <a:spcAft>
                <a:spcPts val="0"/>
              </a:spcAft>
              <a:buClrTx/>
              <a:buSzTx/>
              <a:buFontTx/>
              <a:buNone/>
              <a:tabLst/>
              <a:defRPr/>
            </a:pPr>
            <a:fld id="{A6837353-30EB-4A48-80EB-173D804AEFBD}"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685800" rtl="0" eaLnBrk="1" fontAlgn="auto" latinLnBrk="0" hangingPunct="1">
                <a:lnSpc>
                  <a:spcPct val="100000"/>
                </a:lnSpc>
                <a:spcBef>
                  <a:spcPts val="0"/>
                </a:spcBef>
                <a:spcAft>
                  <a:spcPts val="0"/>
                </a:spcAft>
                <a:buClrTx/>
                <a:buSzTx/>
                <a:buFontTx/>
                <a:buNone/>
                <a:tabLst/>
                <a:defRPr/>
              </a:pPr>
              <a:t>1</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3</a:t>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4</a:t>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13</a:t>
            </a:fld>
            <a:endParaRPr lang="zh-CN" altLang="en-US"/>
          </a:p>
        </p:txBody>
      </p:sp>
    </p:spTree>
    <p:extLst>
      <p:ext uri="{BB962C8B-B14F-4D97-AF65-F5344CB8AC3E}">
        <p14:creationId xmlns:p14="http://schemas.microsoft.com/office/powerpoint/2010/main" val="22154931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6837353-30EB-4A48-80EB-173D804AEFBD}" type="slidenum">
              <a:rPr lang="zh-CN" altLang="en-US" smtClean="0"/>
              <a:t>18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841772"/>
            <a:ext cx="6858000" cy="1790700"/>
          </a:xfrm>
        </p:spPr>
        <p:txBody>
          <a:bodyPr anchor="b"/>
          <a:lstStyle>
            <a:lvl1pPr algn="ctr">
              <a:defRPr sz="4500"/>
            </a:lvl1pPr>
          </a:lstStyle>
          <a:p>
            <a:r>
              <a:rPr lang="zh-CN" altLang="en-US"/>
              <a:t>单击此处编辑母版标题样式</a:t>
            </a:r>
          </a:p>
        </p:txBody>
      </p:sp>
      <p:sp>
        <p:nvSpPr>
          <p:cNvPr id="3" name="副标题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82F288E0-7875-42C4-84C8-98DBBD3BF4D2}" type="datetime1">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628650" y="273843"/>
            <a:ext cx="7886700" cy="4358879"/>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3" name="日期占位符 2"/>
          <p:cNvSpPr>
            <a:spLocks noGrp="1"/>
          </p:cNvSpPr>
          <p:nvPr>
            <p:ph type="dt" sz="half" idx="10"/>
          </p:nvPr>
        </p:nvSpPr>
        <p:spPr/>
        <p:txBody>
          <a:bodyPr/>
          <a:lstStyle/>
          <a:p>
            <a:fld id="{82F288E0-7875-42C4-84C8-98DBBD3BF4D2}" type="datetime1">
              <a:rPr lang="zh-CN" altLang="en-US" smtClean="0"/>
              <a:t>2022/5/15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7" y="1282304"/>
            <a:ext cx="7886700" cy="2139553"/>
          </a:xfr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623887"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82F288E0-7875-42C4-84C8-98DBBD3BF4D2}" type="datetime1">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286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29150" y="1369218"/>
            <a:ext cx="3886200" cy="3263504"/>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82F288E0-7875-42C4-84C8-98DBBD3BF4D2}" type="datetime1">
              <a:rPr lang="zh-CN" altLang="en-US" smtClean="0"/>
              <a:t>2022/5/15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273844"/>
            <a:ext cx="7886700" cy="994172"/>
          </a:xfrm>
        </p:spPr>
        <p:txBody>
          <a:bodyPr/>
          <a:lstStyle/>
          <a:p>
            <a:r>
              <a:rPr lang="zh-CN" altLang="en-US"/>
              <a:t>单击此处编辑母版标题样式</a:t>
            </a:r>
          </a:p>
        </p:txBody>
      </p:sp>
      <p:sp>
        <p:nvSpPr>
          <p:cNvPr id="3" name="文本占位符 2"/>
          <p:cNvSpPr>
            <a:spLocks noGrp="1"/>
          </p:cNvSpPr>
          <p:nvPr>
            <p:ph type="body" idx="1"/>
          </p:nvPr>
        </p:nvSpPr>
        <p:spPr>
          <a:xfrm>
            <a:off x="890080" y="1333829"/>
            <a:ext cx="3655181"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4" name="内容占位符 3"/>
          <p:cNvSpPr>
            <a:spLocks noGrp="1"/>
          </p:cNvSpPr>
          <p:nvPr>
            <p:ph sz="half" idx="2"/>
          </p:nvPr>
        </p:nvSpPr>
        <p:spPr>
          <a:xfrm>
            <a:off x="890080" y="1999034"/>
            <a:ext cx="3655181"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92704" y="1333829"/>
            <a:ext cx="3673182" cy="617934"/>
          </a:xfrm>
        </p:spPr>
        <p:txBody>
          <a:bodyPr anchor="ctr" anchorCtr="0"/>
          <a:lstStyle>
            <a:lvl1pPr marL="0" indent="0">
              <a:buNone/>
              <a:defRPr sz="2100"/>
            </a:lvl1pPr>
            <a:lvl2pPr marL="342900" indent="0">
              <a:buNone/>
              <a:defRPr sz="1800"/>
            </a:lvl2pPr>
            <a:lvl3pPr marL="685800" indent="0">
              <a:buNone/>
              <a:defRPr sz="1500"/>
            </a:lvl3pPr>
            <a:lvl4pPr marL="1028700" indent="0">
              <a:buNone/>
              <a:defRPr sz="1400"/>
            </a:lvl4pPr>
            <a:lvl5pPr marL="1371600" indent="0">
              <a:buNone/>
              <a:defRPr sz="1400"/>
            </a:lvl5pPr>
            <a:lvl6pPr marL="1714500" indent="0">
              <a:buNone/>
              <a:defRPr sz="1400"/>
            </a:lvl6pPr>
            <a:lvl7pPr marL="2057400" indent="0">
              <a:buNone/>
              <a:defRPr sz="1400"/>
            </a:lvl7pPr>
            <a:lvl8pPr marL="2400300" indent="0">
              <a:buNone/>
              <a:defRPr sz="1400"/>
            </a:lvl8pPr>
            <a:lvl9pPr marL="2743200" indent="0">
              <a:buNone/>
              <a:defRPr sz="1400"/>
            </a:lvl9pPr>
          </a:lstStyle>
          <a:p>
            <a:pPr lvl="0"/>
            <a:r>
              <a:rPr lang="zh-CN" altLang="en-US"/>
              <a:t>单击此处编辑母版文本样式</a:t>
            </a:r>
          </a:p>
        </p:txBody>
      </p:sp>
      <p:sp>
        <p:nvSpPr>
          <p:cNvPr id="6" name="内容占位符 5"/>
          <p:cNvSpPr>
            <a:spLocks noGrp="1"/>
          </p:cNvSpPr>
          <p:nvPr>
            <p:ph sz="quarter" idx="4"/>
          </p:nvPr>
        </p:nvSpPr>
        <p:spPr>
          <a:xfrm>
            <a:off x="4692704" y="1999034"/>
            <a:ext cx="3673182" cy="264321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82F288E0-7875-42C4-84C8-98DBBD3BF4D2}" type="datetime1">
              <a:rPr lang="zh-CN" altLang="en-US" smtClean="0"/>
              <a:t>2022/5/15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82F288E0-7875-42C4-84C8-98DBBD3BF4D2}" type="datetime1">
              <a:rPr lang="zh-CN" altLang="en-US" smtClean="0"/>
              <a:t>2022/5/15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2F288E0-7875-42C4-84C8-98DBBD3BF4D2}" type="datetime1">
              <a:rPr lang="zh-CN" altLang="en-US" smtClean="0"/>
              <a:t>2022/5/15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342900"/>
            <a:ext cx="3124012" cy="1200150"/>
          </a:xfr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3887391" y="342900"/>
            <a:ext cx="4629150" cy="4052888"/>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1543050"/>
            <a:ext cx="3124012" cy="2858691"/>
          </a:xfrm>
        </p:spPr>
        <p:txBody>
          <a:bodyPr/>
          <a:lstStyle>
            <a:lvl1pPr marL="0" indent="0">
              <a:buNone/>
              <a:defRPr sz="1500"/>
            </a:lvl1pPr>
            <a:lvl2pPr marL="342900" indent="0">
              <a:buNone/>
              <a:defRPr sz="1400"/>
            </a:lvl2pPr>
            <a:lvl3pPr marL="685800" indent="0">
              <a:buNone/>
              <a:defRPr sz="1200"/>
            </a:lvl3pPr>
            <a:lvl4pPr marL="1028700" indent="0">
              <a:buNone/>
              <a:defRPr sz="1100"/>
            </a:lvl4pPr>
            <a:lvl5pPr marL="1371600" indent="0">
              <a:buNone/>
              <a:defRPr sz="1100"/>
            </a:lvl5pPr>
            <a:lvl6pPr marL="1714500" indent="0">
              <a:buNone/>
              <a:defRPr sz="1100"/>
            </a:lvl6pPr>
            <a:lvl7pPr marL="2057400" indent="0">
              <a:buNone/>
              <a:defRPr sz="1100"/>
            </a:lvl7pPr>
            <a:lvl8pPr marL="2400300" indent="0">
              <a:buNone/>
              <a:defRPr sz="1100"/>
            </a:lvl8pPr>
            <a:lvl9pPr marL="2743200" indent="0">
              <a:buNone/>
              <a:defRPr sz="11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82F288E0-7875-42C4-84C8-98DBBD3BF4D2}" type="datetime1">
              <a:rPr lang="zh-CN" altLang="en-US" smtClean="0"/>
              <a:t>2022/5/15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3843"/>
            <a:ext cx="1971675" cy="4358879"/>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28650" y="273843"/>
            <a:ext cx="5800725" cy="4358879"/>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82F288E0-7875-42C4-84C8-98DBBD3BF4D2}" type="datetime1">
              <a:rPr lang="zh-CN" altLang="en-US" smtClean="0"/>
              <a:t>2022/5/15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D9BB5D0-35E4-459D-AEF3-FE4D7C45CC19}"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lum/>
          </a:blip>
          <a:srcRect/>
          <a:stretch>
            <a:fillRect b="-17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zh-CN" altLang="en-US"/>
              <a:t>单击此处编辑母版标题样式</a:t>
            </a:r>
          </a:p>
        </p:txBody>
      </p:sp>
      <p:sp>
        <p:nvSpPr>
          <p:cNvPr id="3" name="文本占位符 2"/>
          <p:cNvSpPr>
            <a:spLocks noGrp="1"/>
          </p:cNvSpPr>
          <p:nvPr>
            <p:ph type="body" idx="1"/>
          </p:nvPr>
        </p:nvSpPr>
        <p:spPr>
          <a:xfrm>
            <a:off x="628650" y="1369218"/>
            <a:ext cx="7886700" cy="3263504"/>
          </a:xfrm>
          <a:prstGeom prst="rect">
            <a:avLst/>
          </a:prstGeom>
        </p:spPr>
        <p:txBody>
          <a:bodyPr vert="horz" lIns="68580" tIns="34290" rIns="68580" bIns="3429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82F288E0-7875-42C4-84C8-98DBBD3BF4D2}" type="datetime1">
              <a:rPr lang="zh-CN" altLang="en-US" smtClean="0"/>
              <a:t>2022/5/15</a:t>
            </a:fld>
            <a:endParaRPr lang="zh-CN" altLang="en-US"/>
          </a:p>
        </p:txBody>
      </p:sp>
      <p:sp>
        <p:nvSpPr>
          <p:cNvPr id="5" name="页脚占位符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7D9BB5D0-35E4-459D-AEF3-FE4D7C45CC1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Layout" Target="../slideLayouts/slideLayout2.xml"/><Relationship Id="rId1" Type="http://schemas.openxmlformats.org/officeDocument/2006/relationships/vmlDrawing" Target="../drawings/vmlDrawing4.vml"/><Relationship Id="rId5" Type="http://schemas.openxmlformats.org/officeDocument/2006/relationships/image" Target="../media/image24.png"/><Relationship Id="rId4" Type="http://schemas.openxmlformats.org/officeDocument/2006/relationships/image" Target="../media/image23.wmf"/></Relationships>
</file>

<file path=ppt/slides/_rels/slide11.xml.rels><?xml version="1.0" encoding="UTF-8" standalone="yes"?>
<Relationships xmlns="http://schemas.openxmlformats.org/package/2006/relationships"><Relationship Id="rId8" Type="http://schemas.openxmlformats.org/officeDocument/2006/relationships/image" Target="../media/image27.wmf"/><Relationship Id="rId13" Type="http://schemas.openxmlformats.org/officeDocument/2006/relationships/oleObject" Target="../embeddings/oleObject25.bin"/><Relationship Id="rId18" Type="http://schemas.openxmlformats.org/officeDocument/2006/relationships/image" Target="../media/image32.wmf"/><Relationship Id="rId26" Type="http://schemas.openxmlformats.org/officeDocument/2006/relationships/image" Target="../media/image36.wmf"/><Relationship Id="rId3" Type="http://schemas.openxmlformats.org/officeDocument/2006/relationships/oleObject" Target="../embeddings/oleObject20.bin"/><Relationship Id="rId21" Type="http://schemas.openxmlformats.org/officeDocument/2006/relationships/oleObject" Target="../embeddings/oleObject29.bin"/><Relationship Id="rId7" Type="http://schemas.openxmlformats.org/officeDocument/2006/relationships/oleObject" Target="../embeddings/oleObject22.bin"/><Relationship Id="rId12" Type="http://schemas.openxmlformats.org/officeDocument/2006/relationships/image" Target="../media/image29.wmf"/><Relationship Id="rId17" Type="http://schemas.openxmlformats.org/officeDocument/2006/relationships/oleObject" Target="../embeddings/oleObject27.bin"/><Relationship Id="rId25" Type="http://schemas.openxmlformats.org/officeDocument/2006/relationships/oleObject" Target="../embeddings/oleObject31.bin"/><Relationship Id="rId2" Type="http://schemas.openxmlformats.org/officeDocument/2006/relationships/slideLayout" Target="../slideLayouts/slideLayout2.xml"/><Relationship Id="rId16" Type="http://schemas.openxmlformats.org/officeDocument/2006/relationships/image" Target="../media/image31.wmf"/><Relationship Id="rId20" Type="http://schemas.openxmlformats.org/officeDocument/2006/relationships/image" Target="../media/image33.wmf"/><Relationship Id="rId1" Type="http://schemas.openxmlformats.org/officeDocument/2006/relationships/vmlDrawing" Target="../drawings/vmlDrawing5.vml"/><Relationship Id="rId6" Type="http://schemas.openxmlformats.org/officeDocument/2006/relationships/image" Target="../media/image26.wmf"/><Relationship Id="rId11" Type="http://schemas.openxmlformats.org/officeDocument/2006/relationships/oleObject" Target="../embeddings/oleObject24.bin"/><Relationship Id="rId24" Type="http://schemas.openxmlformats.org/officeDocument/2006/relationships/image" Target="../media/image35.wmf"/><Relationship Id="rId5" Type="http://schemas.openxmlformats.org/officeDocument/2006/relationships/oleObject" Target="../embeddings/oleObject21.bin"/><Relationship Id="rId15" Type="http://schemas.openxmlformats.org/officeDocument/2006/relationships/oleObject" Target="../embeddings/oleObject26.bin"/><Relationship Id="rId23" Type="http://schemas.openxmlformats.org/officeDocument/2006/relationships/oleObject" Target="../embeddings/oleObject30.bin"/><Relationship Id="rId10" Type="http://schemas.openxmlformats.org/officeDocument/2006/relationships/image" Target="../media/image28.wmf"/><Relationship Id="rId19" Type="http://schemas.openxmlformats.org/officeDocument/2006/relationships/oleObject" Target="../embeddings/oleObject28.bin"/><Relationship Id="rId4" Type="http://schemas.openxmlformats.org/officeDocument/2006/relationships/image" Target="../media/image25.wmf"/><Relationship Id="rId9" Type="http://schemas.openxmlformats.org/officeDocument/2006/relationships/oleObject" Target="../embeddings/oleObject23.bin"/><Relationship Id="rId14" Type="http://schemas.openxmlformats.org/officeDocument/2006/relationships/image" Target="../media/image30.wmf"/><Relationship Id="rId22" Type="http://schemas.openxmlformats.org/officeDocument/2006/relationships/image" Target="../media/image34.wmf"/><Relationship Id="rId27" Type="http://schemas.openxmlformats.org/officeDocument/2006/relationships/oleObject" Target="../embeddings/oleObject32.bin"/></Relationships>
</file>

<file path=ppt/slides/_rels/slide1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45.wmf"/><Relationship Id="rId3" Type="http://schemas.openxmlformats.org/officeDocument/2006/relationships/oleObject" Target="../embeddings/oleObject33.bin"/><Relationship Id="rId7" Type="http://schemas.openxmlformats.org/officeDocument/2006/relationships/oleObject" Target="../embeddings/oleObject35.bin"/><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image" Target="../media/image44.wmf"/><Relationship Id="rId11" Type="http://schemas.openxmlformats.org/officeDocument/2006/relationships/image" Target="../media/image48.png"/><Relationship Id="rId5" Type="http://schemas.openxmlformats.org/officeDocument/2006/relationships/oleObject" Target="../embeddings/oleObject34.bin"/><Relationship Id="rId10" Type="http://schemas.openxmlformats.org/officeDocument/2006/relationships/image" Target="../media/image47.png"/><Relationship Id="rId4" Type="http://schemas.openxmlformats.org/officeDocument/2006/relationships/image" Target="../media/image43.wmf"/><Relationship Id="rId9" Type="http://schemas.openxmlformats.org/officeDocument/2006/relationships/image" Target="../media/image46.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tags" Target="../tags/tag9.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notesSlide" Target="../notesSlides/notesSlide2.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slideLayout" Target="../slideLayouts/slideLayout2.xml"/><Relationship Id="rId5" Type="http://schemas.openxmlformats.org/officeDocument/2006/relationships/tags" Target="../tags/tag6.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wmf"/><Relationship Id="rId3" Type="http://schemas.openxmlformats.org/officeDocument/2006/relationships/notesSlide" Target="../notesSlides/notesSlide7.xml"/><Relationship Id="rId7" Type="http://schemas.openxmlformats.org/officeDocument/2006/relationships/image" Target="../media/image6.wmf"/><Relationship Id="rId12" Type="http://schemas.openxmlformats.org/officeDocument/2006/relationships/oleObject" Target="../embeddings/oleObject5.bin"/><Relationship Id="rId2" Type="http://schemas.openxmlformats.org/officeDocument/2006/relationships/slideLayout" Target="../slideLayouts/slideLayout1.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5" Type="http://schemas.openxmlformats.org/officeDocument/2006/relationships/image" Target="../media/image10.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7.wmf"/><Relationship Id="rId1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9.xml.rels><?xml version="1.0" encoding="UTF-8" standalone="yes"?>
<Relationships xmlns="http://schemas.openxmlformats.org/package/2006/relationships"><Relationship Id="rId8" Type="http://schemas.openxmlformats.org/officeDocument/2006/relationships/image" Target="../media/image16.wmf"/><Relationship Id="rId13" Type="http://schemas.openxmlformats.org/officeDocument/2006/relationships/oleObject" Target="../embeddings/oleObject15.bin"/><Relationship Id="rId18" Type="http://schemas.openxmlformats.org/officeDocument/2006/relationships/image" Target="../media/image21.wmf"/><Relationship Id="rId3" Type="http://schemas.openxmlformats.org/officeDocument/2006/relationships/oleObject" Target="../embeddings/oleObject10.bin"/><Relationship Id="rId7" Type="http://schemas.openxmlformats.org/officeDocument/2006/relationships/oleObject" Target="../embeddings/oleObject12.bin"/><Relationship Id="rId12" Type="http://schemas.openxmlformats.org/officeDocument/2006/relationships/image" Target="../media/image18.wmf"/><Relationship Id="rId17" Type="http://schemas.openxmlformats.org/officeDocument/2006/relationships/oleObject" Target="../embeddings/oleObject17.bin"/><Relationship Id="rId2" Type="http://schemas.openxmlformats.org/officeDocument/2006/relationships/slideLayout" Target="../slideLayouts/slideLayout2.xml"/><Relationship Id="rId16" Type="http://schemas.openxmlformats.org/officeDocument/2006/relationships/image" Target="../media/image20.wmf"/><Relationship Id="rId20" Type="http://schemas.openxmlformats.org/officeDocument/2006/relationships/image" Target="../media/image22.wmf"/><Relationship Id="rId1" Type="http://schemas.openxmlformats.org/officeDocument/2006/relationships/vmlDrawing" Target="../drawings/vmlDrawing3.vml"/><Relationship Id="rId6" Type="http://schemas.openxmlformats.org/officeDocument/2006/relationships/image" Target="../media/image15.wmf"/><Relationship Id="rId11" Type="http://schemas.openxmlformats.org/officeDocument/2006/relationships/oleObject" Target="../embeddings/oleObject14.bin"/><Relationship Id="rId5" Type="http://schemas.openxmlformats.org/officeDocument/2006/relationships/oleObject" Target="../embeddings/oleObject11.bin"/><Relationship Id="rId15" Type="http://schemas.openxmlformats.org/officeDocument/2006/relationships/oleObject" Target="../embeddings/oleObject16.bin"/><Relationship Id="rId10" Type="http://schemas.openxmlformats.org/officeDocument/2006/relationships/image" Target="../media/image17.wmf"/><Relationship Id="rId19" Type="http://schemas.openxmlformats.org/officeDocument/2006/relationships/oleObject" Target="../embeddings/oleObject18.bin"/><Relationship Id="rId4" Type="http://schemas.openxmlformats.org/officeDocument/2006/relationships/image" Target="../media/image14.wmf"/><Relationship Id="rId9" Type="http://schemas.openxmlformats.org/officeDocument/2006/relationships/oleObject" Target="../embeddings/oleObject13.bin"/><Relationship Id="rId14" Type="http://schemas.openxmlformats.org/officeDocument/2006/relationships/image" Target="../media/image19.wmf"/></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9" name="文本框 8"/>
          <p:cNvSpPr txBox="1"/>
          <p:nvPr/>
        </p:nvSpPr>
        <p:spPr>
          <a:xfrm>
            <a:off x="993140" y="1865630"/>
            <a:ext cx="7411085" cy="671195"/>
          </a:xfrm>
          <a:prstGeom prst="rect">
            <a:avLst/>
          </a:prstGeom>
          <a:noFill/>
        </p:spPr>
        <p:txBody>
          <a:bodyPr wrap="square" lIns="68580" tIns="34290" rIns="68580" bIns="34290" rtlCol="0">
            <a:spAutoFit/>
          </a:bodyPr>
          <a:lstStyle/>
          <a:p>
            <a:pPr marL="0" marR="0" lvl="0" indent="0" algn="ctr" defTabSz="685800" rtl="0" eaLnBrk="0" fontAlgn="auto" latinLnBrk="0" hangingPunct="0">
              <a:lnSpc>
                <a:spcPct val="14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1B4367"/>
                </a:solidFill>
                <a:effectLst/>
                <a:uLnTx/>
                <a:uFillTx/>
                <a:latin typeface="Arial" panose="020B0604020202020204" pitchFamily="34" charset="0"/>
                <a:ea typeface="微软雅黑"/>
                <a:cs typeface="Arial" panose="020B0604020202020204" pitchFamily="34" charset="0"/>
                <a:sym typeface="+mn-lt"/>
              </a:rPr>
              <a:t>基于NOMA的车联网资源分配与功率控制问题</a:t>
            </a:r>
          </a:p>
        </p:txBody>
      </p:sp>
      <p:sp>
        <p:nvSpPr>
          <p:cNvPr id="121" name="TextBox 120"/>
          <p:cNvSpPr txBox="1"/>
          <p:nvPr/>
        </p:nvSpPr>
        <p:spPr>
          <a:xfrm>
            <a:off x="6722110" y="4130675"/>
            <a:ext cx="1774825" cy="397721"/>
          </a:xfrm>
          <a:prstGeom prst="roundRect">
            <a:avLst/>
          </a:prstGeom>
          <a:solidFill>
            <a:srgbClr val="1B4367"/>
          </a:solidFill>
        </p:spPr>
        <p:txBody>
          <a:bodyPr wrap="square" rtlCol="0">
            <a:spAutoFit/>
          </a:bodyPr>
          <a:lstStyle/>
          <a:p>
            <a:pPr marL="0" marR="0" lvl="0" indent="0" algn="l" defTabSz="685800" rtl="0" eaLnBrk="0" fontAlgn="auto" latinLnBrk="0" hangingPunct="0">
              <a:lnSpc>
                <a:spcPct val="100000"/>
              </a:lnSpc>
              <a:spcBef>
                <a:spcPts val="0"/>
              </a:spcBef>
              <a:spcAft>
                <a:spcPts val="0"/>
              </a:spcAft>
              <a:buClrTx/>
              <a:buSzTx/>
              <a:buFontTx/>
              <a:buNone/>
              <a:tabLst/>
              <a:defRPr/>
            </a:pPr>
            <a:r>
              <a:rPr kumimoji="0" lang="zh-CN" altLang="en-US" sz="1600" b="0" i="0" u="none" strike="noStrike" kern="1200" cap="none" spc="0" normalizeH="0" baseline="0" noProof="0" dirty="0">
                <a:ln>
                  <a:noFill/>
                </a:ln>
                <a:solidFill>
                  <a:prstClr val="white"/>
                </a:solidFill>
                <a:effectLst/>
                <a:uLnTx/>
                <a:uFillTx/>
                <a:latin typeface="微软雅黑"/>
                <a:ea typeface="微软雅黑"/>
                <a:cs typeface="+mn-ea"/>
                <a:sym typeface="+mn-lt"/>
              </a:rPr>
              <a:t>汇报人： 张雨洁    </a:t>
            </a:r>
          </a:p>
        </p:txBody>
      </p:sp>
      <p:pic>
        <p:nvPicPr>
          <p:cNvPr id="2" name="图片 1"/>
          <p:cNvPicPr>
            <a:picLocks noChangeAspect="1"/>
          </p:cNvPicPr>
          <p:nvPr>
            <p:custDataLst>
              <p:tags r:id="rId1"/>
            </p:custDataLst>
          </p:nvPr>
        </p:nvPicPr>
        <p:blipFill>
          <a:blip r:embed="rId4"/>
          <a:stretch>
            <a:fillRect/>
          </a:stretch>
        </p:blipFill>
        <p:spPr>
          <a:xfrm>
            <a:off x="486410" y="117475"/>
            <a:ext cx="2978150" cy="946150"/>
          </a:xfrm>
          <a:prstGeom prst="rect">
            <a:avLst/>
          </a:prstGeom>
        </p:spPr>
      </p:pic>
      <p:sp>
        <p:nvSpPr>
          <p:cNvPr id="3" name="矩形 2"/>
          <p:cNvSpPr/>
          <p:nvPr/>
        </p:nvSpPr>
        <p:spPr>
          <a:xfrm>
            <a:off x="0" y="3987165"/>
            <a:ext cx="374015" cy="143510"/>
          </a:xfrm>
          <a:prstGeom prst="rect">
            <a:avLst/>
          </a:prstGeom>
          <a:solidFill>
            <a:srgbClr val="1B4367"/>
          </a:solidFill>
          <a:ln>
            <a:solidFill>
              <a:srgbClr val="1B4367"/>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4" name="矩形 3"/>
          <p:cNvSpPr/>
          <p:nvPr/>
        </p:nvSpPr>
        <p:spPr>
          <a:xfrm>
            <a:off x="0" y="4293870"/>
            <a:ext cx="374015" cy="143510"/>
          </a:xfrm>
          <a:prstGeom prst="rect">
            <a:avLst/>
          </a:prstGeom>
          <a:solidFill>
            <a:srgbClr val="1B4367"/>
          </a:solidFill>
          <a:ln>
            <a:solidFill>
              <a:srgbClr val="1B4367"/>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5" name="矩形 4"/>
          <p:cNvSpPr/>
          <p:nvPr/>
        </p:nvSpPr>
        <p:spPr>
          <a:xfrm>
            <a:off x="0" y="4600575"/>
            <a:ext cx="374015" cy="143510"/>
          </a:xfrm>
          <a:prstGeom prst="rect">
            <a:avLst/>
          </a:prstGeom>
          <a:solidFill>
            <a:srgbClr val="1B4367"/>
          </a:solidFill>
          <a:ln>
            <a:solidFill>
              <a:srgbClr val="1B4367"/>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微软雅黑"/>
              <a:ea typeface="微软雅黑"/>
              <a:cs typeface="+mn-cs"/>
            </a:endParaRPr>
          </a:p>
        </p:txBody>
      </p:sp>
      <p:sp>
        <p:nvSpPr>
          <p:cNvPr id="6" name="矩形 5"/>
          <p:cNvSpPr/>
          <p:nvPr/>
        </p:nvSpPr>
        <p:spPr>
          <a:xfrm>
            <a:off x="0" y="4907280"/>
            <a:ext cx="374015" cy="160020"/>
          </a:xfrm>
          <a:prstGeom prst="rect">
            <a:avLst/>
          </a:prstGeom>
          <a:solidFill>
            <a:srgbClr val="1B4367"/>
          </a:solidFill>
          <a:ln>
            <a:solidFill>
              <a:srgbClr val="1B4367"/>
            </a:solid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85800" rtl="0" eaLnBrk="1" fontAlgn="auto" latinLnBrk="0" hangingPunct="1">
              <a:lnSpc>
                <a:spcPct val="100000"/>
              </a:lnSpc>
              <a:spcBef>
                <a:spcPts val="0"/>
              </a:spcBef>
              <a:spcAft>
                <a:spcPts val="0"/>
              </a:spcAft>
              <a:buClrTx/>
              <a:buSzTx/>
              <a:buFontTx/>
              <a:buNone/>
              <a:tabLst/>
              <a:defRPr/>
            </a:pPr>
            <a:endParaRPr kumimoji="0" lang="zh-CN" altLang="en-US" sz="1400" b="0" i="0" u="none" strike="noStrike" kern="1200" cap="none" spc="0" normalizeH="0" baseline="0" noProof="0">
              <a:ln>
                <a:noFill/>
              </a:ln>
              <a:solidFill>
                <a:prstClr val="white"/>
              </a:solidFill>
              <a:effectLst/>
              <a:uLnTx/>
              <a:uFillTx/>
              <a:latin typeface="微软雅黑"/>
              <a:ea typeface="微软雅黑"/>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349250" y="1019175"/>
            <a:ext cx="2662555" cy="306705"/>
          </a:xfrm>
          <a:prstGeom prst="rect">
            <a:avLst/>
          </a:prstGeom>
          <a:noFill/>
        </p:spPr>
        <p:txBody>
          <a:bodyPr wrap="square" rtlCol="0">
            <a:spAutoFit/>
          </a:bodyPr>
          <a:lstStyle/>
          <a:p>
            <a:pPr marL="285750" indent="-285750">
              <a:buFont typeface="Wingdings" panose="05000000000000000000" charset="0"/>
              <a:buChar char="Ø"/>
            </a:pPr>
            <a:r>
              <a:rPr lang="en-US" altLang="zh-CN"/>
              <a:t>eMBB</a:t>
            </a:r>
            <a:r>
              <a:rPr lang="zh-CN" altLang="en-US"/>
              <a:t>资源分配问题</a:t>
            </a:r>
            <a:r>
              <a:rPr lang="en-US" altLang="zh-CN"/>
              <a:t>(slot)</a:t>
            </a:r>
          </a:p>
        </p:txBody>
      </p:sp>
      <p:graphicFrame>
        <p:nvGraphicFramePr>
          <p:cNvPr id="4" name="对象 -2147482624"/>
          <p:cNvGraphicFramePr>
            <a:graphicFrameLocks noChangeAspect="1"/>
          </p:cNvGraphicFramePr>
          <p:nvPr>
            <p:extLst>
              <p:ext uri="{D42A27DB-BD31-4B8C-83A1-F6EECF244321}">
                <p14:modId xmlns:p14="http://schemas.microsoft.com/office/powerpoint/2010/main" val="548388869"/>
              </p:ext>
            </p:extLst>
          </p:nvPr>
        </p:nvGraphicFramePr>
        <p:xfrm>
          <a:off x="800100" y="1555750"/>
          <a:ext cx="2808891" cy="1732280"/>
        </p:xfrm>
        <a:graphic>
          <a:graphicData uri="http://schemas.openxmlformats.org/presentationml/2006/ole">
            <mc:AlternateContent xmlns:mc="http://schemas.openxmlformats.org/markup-compatibility/2006">
              <mc:Choice xmlns:v="urn:schemas-microsoft-com:vml" Requires="v">
                <p:oleObj spid="_x0000_s6154" r:id="rId3" imgW="3048000" imgH="1879600" progId="Equation.KSEE3">
                  <p:embed/>
                </p:oleObj>
              </mc:Choice>
              <mc:Fallback>
                <p:oleObj r:id="rId3" imgW="3048000" imgH="1879600" progId="Equation.KSEE3">
                  <p:embed/>
                  <p:pic>
                    <p:nvPicPr>
                      <p:cNvPr id="4" name="对象 -2147482624"/>
                      <p:cNvPicPr/>
                      <p:nvPr/>
                    </p:nvPicPr>
                    <p:blipFill>
                      <a:blip r:embed="rId4"/>
                      <a:stretch>
                        <a:fillRect/>
                      </a:stretch>
                    </p:blipFill>
                    <p:spPr>
                      <a:xfrm>
                        <a:off x="800100" y="1555750"/>
                        <a:ext cx="2808891" cy="1732280"/>
                      </a:xfrm>
                      <a:prstGeom prst="rect">
                        <a:avLst/>
                      </a:prstGeom>
                      <a:noFill/>
                      <a:ln w="38100">
                        <a:noFill/>
                        <a:miter/>
                      </a:ln>
                    </p:spPr>
                  </p:pic>
                </p:oleObj>
              </mc:Fallback>
            </mc:AlternateContent>
          </a:graphicData>
        </a:graphic>
      </p:graphicFrame>
      <p:pic>
        <p:nvPicPr>
          <p:cNvPr id="9" name="图片 8">
            <a:extLst>
              <a:ext uri="{FF2B5EF4-FFF2-40B4-BE49-F238E27FC236}">
                <a16:creationId xmlns:a16="http://schemas.microsoft.com/office/drawing/2014/main" id="{5FADFE78-689B-42AB-961C-C15F068D5060}"/>
              </a:ext>
            </a:extLst>
          </p:cNvPr>
          <p:cNvPicPr>
            <a:picLocks noChangeAspect="1"/>
          </p:cNvPicPr>
          <p:nvPr/>
        </p:nvPicPr>
        <p:blipFill>
          <a:blip r:embed="rId5"/>
          <a:srcRect r="14630"/>
          <a:stretch>
            <a:fillRect/>
          </a:stretch>
        </p:blipFill>
        <p:spPr>
          <a:xfrm>
            <a:off x="4166703" y="1325880"/>
            <a:ext cx="3900972" cy="3092450"/>
          </a:xfrm>
          <a:prstGeom prst="rect">
            <a:avLst/>
          </a:prstGeom>
        </p:spPr>
      </p:pic>
      <p:sp>
        <p:nvSpPr>
          <p:cNvPr id="7" name="文本框 6">
            <a:extLst>
              <a:ext uri="{FF2B5EF4-FFF2-40B4-BE49-F238E27FC236}">
                <a16:creationId xmlns:a16="http://schemas.microsoft.com/office/drawing/2014/main" id="{2EB5AA47-E4A5-451C-A594-E3B6AF3340F8}"/>
              </a:ext>
            </a:extLst>
          </p:cNvPr>
          <p:cNvSpPr txBox="1"/>
          <p:nvPr/>
        </p:nvSpPr>
        <p:spPr>
          <a:xfrm>
            <a:off x="7048501" y="120650"/>
            <a:ext cx="2019299" cy="400110"/>
          </a:xfrm>
          <a:prstGeom prst="rect">
            <a:avLst/>
          </a:prstGeom>
          <a:noFill/>
        </p:spPr>
        <p:txBody>
          <a:bodyPr wrap="square" rtlCol="0">
            <a:spAutoFit/>
          </a:bodyPr>
          <a:lstStyle/>
          <a:p>
            <a:r>
              <a:rPr lang="zh-CN" altLang="en-US" sz="2000" dirty="0">
                <a:solidFill>
                  <a:schemeClr val="bg1"/>
                </a:solidFill>
              </a:rPr>
              <a:t>问题建模与求解</a:t>
            </a:r>
          </a:p>
        </p:txBody>
      </p:sp>
      <p:sp>
        <p:nvSpPr>
          <p:cNvPr id="10" name="文本框 9">
            <a:extLst>
              <a:ext uri="{FF2B5EF4-FFF2-40B4-BE49-F238E27FC236}">
                <a16:creationId xmlns:a16="http://schemas.microsoft.com/office/drawing/2014/main" id="{67BED71F-5203-4FE9-952C-78610349112A}"/>
              </a:ext>
            </a:extLst>
          </p:cNvPr>
          <p:cNvSpPr txBox="1"/>
          <p:nvPr/>
        </p:nvSpPr>
        <p:spPr>
          <a:xfrm>
            <a:off x="8755380" y="4747260"/>
            <a:ext cx="312420" cy="275590"/>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9</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98475" y="950595"/>
            <a:ext cx="3918585" cy="306705"/>
          </a:xfrm>
          <a:prstGeom prst="rect">
            <a:avLst/>
          </a:prstGeom>
          <a:noFill/>
        </p:spPr>
        <p:txBody>
          <a:bodyPr wrap="square" rtlCol="0">
            <a:spAutoFit/>
          </a:bodyPr>
          <a:lstStyle/>
          <a:p>
            <a:pPr marL="285750" indent="-285750">
              <a:buFont typeface="Wingdings" panose="05000000000000000000" charset="0"/>
              <a:buChar char="Ø"/>
            </a:pPr>
            <a:r>
              <a:rPr lang="en-US" altLang="zh-CN"/>
              <a:t>URLLC</a:t>
            </a:r>
            <a:r>
              <a:rPr lang="zh-CN" altLang="en-US"/>
              <a:t>资源分配问题</a:t>
            </a:r>
            <a:r>
              <a:rPr lang="en-US" altLang="zh-CN"/>
              <a:t>(mini-slot)</a:t>
            </a:r>
          </a:p>
        </p:txBody>
      </p:sp>
      <p:grpSp>
        <p:nvGrpSpPr>
          <p:cNvPr id="9" name="组合 8">
            <a:extLst>
              <a:ext uri="{FF2B5EF4-FFF2-40B4-BE49-F238E27FC236}">
                <a16:creationId xmlns:a16="http://schemas.microsoft.com/office/drawing/2014/main" id="{6F0F36B7-96E0-47C7-A81C-0EFBDC195595}"/>
              </a:ext>
            </a:extLst>
          </p:cNvPr>
          <p:cNvGrpSpPr/>
          <p:nvPr/>
        </p:nvGrpSpPr>
        <p:grpSpPr>
          <a:xfrm>
            <a:off x="866140" y="1496274"/>
            <a:ext cx="2677160" cy="2057400"/>
            <a:chOff x="1604" y="2364"/>
            <a:chExt cx="5286" cy="3540"/>
          </a:xfrm>
        </p:grpSpPr>
        <p:graphicFrame>
          <p:nvGraphicFramePr>
            <p:cNvPr id="10" name="对象 9">
              <a:hlinkClick r:id="" action="ppaction://ole?verb=0"/>
              <a:extLst>
                <a:ext uri="{FF2B5EF4-FFF2-40B4-BE49-F238E27FC236}">
                  <a16:creationId xmlns:a16="http://schemas.microsoft.com/office/drawing/2014/main" id="{F9276CA7-0A9C-4D23-8518-61CD86FD021A}"/>
                </a:ext>
              </a:extLst>
            </p:cNvPr>
            <p:cNvGraphicFramePr>
              <a:graphicFrameLocks noChangeAspect="1"/>
            </p:cNvGraphicFramePr>
            <p:nvPr/>
          </p:nvGraphicFramePr>
          <p:xfrm>
            <a:off x="1604" y="2364"/>
            <a:ext cx="1880" cy="540"/>
          </p:xfrm>
          <a:graphic>
            <a:graphicData uri="http://schemas.openxmlformats.org/presentationml/2006/ole">
              <mc:AlternateContent xmlns:mc="http://schemas.openxmlformats.org/markup-compatibility/2006">
                <mc:Choice xmlns:v="urn:schemas-microsoft-com:vml" Requires="v">
                  <p:oleObj spid="_x0000_s7274" r:id="rId3" imgW="1193800" imgH="342900" progId="Equation.KSEE3">
                    <p:embed/>
                  </p:oleObj>
                </mc:Choice>
                <mc:Fallback>
                  <p:oleObj r:id="rId3" imgW="1193800" imgH="342900" progId="Equation.KSEE3">
                    <p:embed/>
                    <p:pic>
                      <p:nvPicPr>
                        <p:cNvPr id="10" name="对象 9">
                          <a:hlinkClick r:id="" action="ppaction://ole?verb=0"/>
                        </p:cNvPr>
                        <p:cNvPicPr/>
                        <p:nvPr/>
                      </p:nvPicPr>
                      <p:blipFill>
                        <a:blip r:embed="rId4"/>
                        <a:stretch>
                          <a:fillRect/>
                        </a:stretch>
                      </p:blipFill>
                      <p:spPr>
                        <a:xfrm>
                          <a:off x="1604" y="2364"/>
                          <a:ext cx="1880" cy="540"/>
                        </a:xfrm>
                        <a:prstGeom prst="rect">
                          <a:avLst/>
                        </a:prstGeom>
                      </p:spPr>
                    </p:pic>
                  </p:oleObj>
                </mc:Fallback>
              </mc:AlternateContent>
            </a:graphicData>
          </a:graphic>
        </p:graphicFrame>
        <p:graphicFrame>
          <p:nvGraphicFramePr>
            <p:cNvPr id="11" name="对象 10">
              <a:hlinkClick r:id="" action="ppaction://ole?verb=0"/>
              <a:extLst>
                <a:ext uri="{FF2B5EF4-FFF2-40B4-BE49-F238E27FC236}">
                  <a16:creationId xmlns:a16="http://schemas.microsoft.com/office/drawing/2014/main" id="{7B6BE35C-D9F1-4005-811A-BEE6073B885C}"/>
                </a:ext>
              </a:extLst>
            </p:cNvPr>
            <p:cNvGraphicFramePr>
              <a:graphicFrameLocks noChangeAspect="1"/>
            </p:cNvGraphicFramePr>
            <p:nvPr/>
          </p:nvGraphicFramePr>
          <p:xfrm>
            <a:off x="1604" y="3221"/>
            <a:ext cx="360" cy="260"/>
          </p:xfrm>
          <a:graphic>
            <a:graphicData uri="http://schemas.openxmlformats.org/presentationml/2006/ole">
              <mc:AlternateContent xmlns:mc="http://schemas.openxmlformats.org/markup-compatibility/2006">
                <mc:Choice xmlns:v="urn:schemas-microsoft-com:vml" Requires="v">
                  <p:oleObj spid="_x0000_s7275" r:id="rId5" imgW="228600" imgH="165100" progId="Equation.KSEE3">
                    <p:embed/>
                  </p:oleObj>
                </mc:Choice>
                <mc:Fallback>
                  <p:oleObj r:id="rId5" imgW="228600" imgH="165100" progId="Equation.KSEE3">
                    <p:embed/>
                    <p:pic>
                      <p:nvPicPr>
                        <p:cNvPr id="12" name="对象 11">
                          <a:hlinkClick r:id="" action="ppaction://ole?verb=0"/>
                        </p:cNvPr>
                        <p:cNvPicPr/>
                        <p:nvPr/>
                      </p:nvPicPr>
                      <p:blipFill>
                        <a:blip r:embed="rId6"/>
                        <a:stretch>
                          <a:fillRect/>
                        </a:stretch>
                      </p:blipFill>
                      <p:spPr>
                        <a:xfrm>
                          <a:off x="1604" y="3221"/>
                          <a:ext cx="360" cy="260"/>
                        </a:xfrm>
                        <a:prstGeom prst="rect">
                          <a:avLst/>
                        </a:prstGeom>
                      </p:spPr>
                    </p:pic>
                  </p:oleObj>
                </mc:Fallback>
              </mc:AlternateContent>
            </a:graphicData>
          </a:graphic>
        </p:graphicFrame>
        <p:graphicFrame>
          <p:nvGraphicFramePr>
            <p:cNvPr id="12" name="对象 11">
              <a:hlinkClick r:id="" action="ppaction://ole?verb=0"/>
              <a:extLst>
                <a:ext uri="{FF2B5EF4-FFF2-40B4-BE49-F238E27FC236}">
                  <a16:creationId xmlns:a16="http://schemas.microsoft.com/office/drawing/2014/main" id="{FB497A21-B074-42FB-B483-86FEF8485430}"/>
                </a:ext>
              </a:extLst>
            </p:cNvPr>
            <p:cNvGraphicFramePr>
              <a:graphicFrameLocks noChangeAspect="1"/>
            </p:cNvGraphicFramePr>
            <p:nvPr/>
          </p:nvGraphicFramePr>
          <p:xfrm>
            <a:off x="2110" y="3011"/>
            <a:ext cx="1780" cy="680"/>
          </p:xfrm>
          <a:graphic>
            <a:graphicData uri="http://schemas.openxmlformats.org/presentationml/2006/ole">
              <mc:AlternateContent xmlns:mc="http://schemas.openxmlformats.org/markup-compatibility/2006">
                <mc:Choice xmlns:v="urn:schemas-microsoft-com:vml" Requires="v">
                  <p:oleObj spid="_x0000_s7276" r:id="rId7" imgW="1130300" imgH="431800" progId="Equation.KSEE3">
                    <p:embed/>
                  </p:oleObj>
                </mc:Choice>
                <mc:Fallback>
                  <p:oleObj r:id="rId7" imgW="1130300" imgH="431800" progId="Equation.KSEE3">
                    <p:embed/>
                    <p:pic>
                      <p:nvPicPr>
                        <p:cNvPr id="13" name="对象 12">
                          <a:hlinkClick r:id="" action="ppaction://ole?verb=0"/>
                        </p:cNvPr>
                        <p:cNvPicPr/>
                        <p:nvPr/>
                      </p:nvPicPr>
                      <p:blipFill>
                        <a:blip r:embed="rId8"/>
                        <a:stretch>
                          <a:fillRect/>
                        </a:stretch>
                      </p:blipFill>
                      <p:spPr>
                        <a:xfrm>
                          <a:off x="2110" y="3011"/>
                          <a:ext cx="1780" cy="680"/>
                        </a:xfrm>
                        <a:prstGeom prst="rect">
                          <a:avLst/>
                        </a:prstGeom>
                      </p:spPr>
                    </p:pic>
                  </p:oleObj>
                </mc:Fallback>
              </mc:AlternateContent>
            </a:graphicData>
          </a:graphic>
        </p:graphicFrame>
        <p:graphicFrame>
          <p:nvGraphicFramePr>
            <p:cNvPr id="13" name="对象 12">
              <a:hlinkClick r:id="" action="ppaction://ole?verb=0"/>
              <a:extLst>
                <a:ext uri="{FF2B5EF4-FFF2-40B4-BE49-F238E27FC236}">
                  <a16:creationId xmlns:a16="http://schemas.microsoft.com/office/drawing/2014/main" id="{B348BF3F-9471-4134-8374-F73C5EEB7F06}"/>
                </a:ext>
              </a:extLst>
            </p:cNvPr>
            <p:cNvGraphicFramePr>
              <a:graphicFrameLocks noChangeAspect="1"/>
            </p:cNvGraphicFramePr>
            <p:nvPr/>
          </p:nvGraphicFramePr>
          <p:xfrm>
            <a:off x="2110" y="3759"/>
            <a:ext cx="4780" cy="400"/>
          </p:xfrm>
          <a:graphic>
            <a:graphicData uri="http://schemas.openxmlformats.org/presentationml/2006/ole">
              <mc:AlternateContent xmlns:mc="http://schemas.openxmlformats.org/markup-compatibility/2006">
                <mc:Choice xmlns:v="urn:schemas-microsoft-com:vml" Requires="v">
                  <p:oleObj spid="_x0000_s7277" r:id="rId9" imgW="3035300" imgH="254000" progId="Equation.KSEE3">
                    <p:embed/>
                  </p:oleObj>
                </mc:Choice>
                <mc:Fallback>
                  <p:oleObj r:id="rId9" imgW="3035300" imgH="254000" progId="Equation.KSEE3">
                    <p:embed/>
                    <p:pic>
                      <p:nvPicPr>
                        <p:cNvPr id="14" name="对象 13">
                          <a:hlinkClick r:id="" action="ppaction://ole?verb=0"/>
                        </p:cNvPr>
                        <p:cNvPicPr/>
                        <p:nvPr/>
                      </p:nvPicPr>
                      <p:blipFill>
                        <a:blip r:embed="rId10"/>
                        <a:stretch>
                          <a:fillRect/>
                        </a:stretch>
                      </p:blipFill>
                      <p:spPr>
                        <a:xfrm>
                          <a:off x="2110" y="3759"/>
                          <a:ext cx="4780" cy="400"/>
                        </a:xfrm>
                        <a:prstGeom prst="rect">
                          <a:avLst/>
                        </a:prstGeom>
                      </p:spPr>
                    </p:pic>
                  </p:oleObj>
                </mc:Fallback>
              </mc:AlternateContent>
            </a:graphicData>
          </a:graphic>
        </p:graphicFrame>
        <p:graphicFrame>
          <p:nvGraphicFramePr>
            <p:cNvPr id="14" name="对象 13">
              <a:hlinkClick r:id="" action="ppaction://ole?verb=0"/>
              <a:extLst>
                <a:ext uri="{FF2B5EF4-FFF2-40B4-BE49-F238E27FC236}">
                  <a16:creationId xmlns:a16="http://schemas.microsoft.com/office/drawing/2014/main" id="{27857B87-4E18-4119-94F6-B6FE66473E08}"/>
                </a:ext>
              </a:extLst>
            </p:cNvPr>
            <p:cNvGraphicFramePr>
              <a:graphicFrameLocks noChangeAspect="1"/>
            </p:cNvGraphicFramePr>
            <p:nvPr/>
          </p:nvGraphicFramePr>
          <p:xfrm>
            <a:off x="2110" y="4328"/>
            <a:ext cx="2200" cy="540"/>
          </p:xfrm>
          <a:graphic>
            <a:graphicData uri="http://schemas.openxmlformats.org/presentationml/2006/ole">
              <mc:AlternateContent xmlns:mc="http://schemas.openxmlformats.org/markup-compatibility/2006">
                <mc:Choice xmlns:v="urn:schemas-microsoft-com:vml" Requires="v">
                  <p:oleObj spid="_x0000_s7278" r:id="rId11" imgW="1397000" imgH="342900" progId="Equation.KSEE3">
                    <p:embed/>
                  </p:oleObj>
                </mc:Choice>
                <mc:Fallback>
                  <p:oleObj r:id="rId11" imgW="1397000" imgH="342900" progId="Equation.KSEE3">
                    <p:embed/>
                    <p:pic>
                      <p:nvPicPr>
                        <p:cNvPr id="16" name="对象 15">
                          <a:hlinkClick r:id="" action="ppaction://ole?verb=0"/>
                        </p:cNvPr>
                        <p:cNvPicPr/>
                        <p:nvPr/>
                      </p:nvPicPr>
                      <p:blipFill>
                        <a:blip r:embed="rId12"/>
                        <a:stretch>
                          <a:fillRect/>
                        </a:stretch>
                      </p:blipFill>
                      <p:spPr>
                        <a:xfrm>
                          <a:off x="2110" y="4328"/>
                          <a:ext cx="2200" cy="540"/>
                        </a:xfrm>
                        <a:prstGeom prst="rect">
                          <a:avLst/>
                        </a:prstGeom>
                      </p:spPr>
                    </p:pic>
                  </p:oleObj>
                </mc:Fallback>
              </mc:AlternateContent>
            </a:graphicData>
          </a:graphic>
        </p:graphicFrame>
        <p:graphicFrame>
          <p:nvGraphicFramePr>
            <p:cNvPr id="15" name="对象 14">
              <a:hlinkClick r:id="" action="ppaction://ole?verb=0"/>
              <a:extLst>
                <a:ext uri="{FF2B5EF4-FFF2-40B4-BE49-F238E27FC236}">
                  <a16:creationId xmlns:a16="http://schemas.microsoft.com/office/drawing/2014/main" id="{234677E6-66F7-428F-8E40-39E0518E9BFE}"/>
                </a:ext>
              </a:extLst>
            </p:cNvPr>
            <p:cNvGraphicFramePr>
              <a:graphicFrameLocks noChangeAspect="1"/>
            </p:cNvGraphicFramePr>
            <p:nvPr/>
          </p:nvGraphicFramePr>
          <p:xfrm>
            <a:off x="2110" y="5014"/>
            <a:ext cx="3720" cy="360"/>
          </p:xfrm>
          <a:graphic>
            <a:graphicData uri="http://schemas.openxmlformats.org/presentationml/2006/ole">
              <mc:AlternateContent xmlns:mc="http://schemas.openxmlformats.org/markup-compatibility/2006">
                <mc:Choice xmlns:v="urn:schemas-microsoft-com:vml" Requires="v">
                  <p:oleObj spid="_x0000_s7279" r:id="rId13" imgW="2362200" imgH="228600" progId="Equation.KSEE3">
                    <p:embed/>
                  </p:oleObj>
                </mc:Choice>
                <mc:Fallback>
                  <p:oleObj r:id="rId13" imgW="2362200" imgH="228600" progId="Equation.KSEE3">
                    <p:embed/>
                    <p:pic>
                      <p:nvPicPr>
                        <p:cNvPr id="17" name="对象 16">
                          <a:hlinkClick r:id="" action="ppaction://ole?verb=0"/>
                        </p:cNvPr>
                        <p:cNvPicPr/>
                        <p:nvPr/>
                      </p:nvPicPr>
                      <p:blipFill>
                        <a:blip r:embed="rId14"/>
                        <a:stretch>
                          <a:fillRect/>
                        </a:stretch>
                      </p:blipFill>
                      <p:spPr>
                        <a:xfrm>
                          <a:off x="2110" y="5014"/>
                          <a:ext cx="3720" cy="360"/>
                        </a:xfrm>
                        <a:prstGeom prst="rect">
                          <a:avLst/>
                        </a:prstGeom>
                      </p:spPr>
                    </p:pic>
                  </p:oleObj>
                </mc:Fallback>
              </mc:AlternateContent>
            </a:graphicData>
          </a:graphic>
        </p:graphicFrame>
        <p:graphicFrame>
          <p:nvGraphicFramePr>
            <p:cNvPr id="16" name="对象 15">
              <a:hlinkClick r:id="" action="ppaction://ole?verb=0"/>
              <a:extLst>
                <a:ext uri="{FF2B5EF4-FFF2-40B4-BE49-F238E27FC236}">
                  <a16:creationId xmlns:a16="http://schemas.microsoft.com/office/drawing/2014/main" id="{692DC854-799D-4CCD-BC9F-EC4DB97D0EED}"/>
                </a:ext>
              </a:extLst>
            </p:cNvPr>
            <p:cNvGraphicFramePr>
              <a:graphicFrameLocks noChangeAspect="1"/>
            </p:cNvGraphicFramePr>
            <p:nvPr/>
          </p:nvGraphicFramePr>
          <p:xfrm>
            <a:off x="2110" y="5504"/>
            <a:ext cx="3760" cy="400"/>
          </p:xfrm>
          <a:graphic>
            <a:graphicData uri="http://schemas.openxmlformats.org/presentationml/2006/ole">
              <mc:AlternateContent xmlns:mc="http://schemas.openxmlformats.org/markup-compatibility/2006">
                <mc:Choice xmlns:v="urn:schemas-microsoft-com:vml" Requires="v">
                  <p:oleObj spid="_x0000_s7280" r:id="rId15" imgW="2387600" imgH="254000" progId="Equation.KSEE3">
                    <p:embed/>
                  </p:oleObj>
                </mc:Choice>
                <mc:Fallback>
                  <p:oleObj r:id="rId15" imgW="2387600" imgH="254000" progId="Equation.KSEE3">
                    <p:embed/>
                    <p:pic>
                      <p:nvPicPr>
                        <p:cNvPr id="18" name="对象 17">
                          <a:hlinkClick r:id="" action="ppaction://ole?verb=0"/>
                        </p:cNvPr>
                        <p:cNvPicPr/>
                        <p:nvPr/>
                      </p:nvPicPr>
                      <p:blipFill>
                        <a:blip r:embed="rId16"/>
                        <a:stretch>
                          <a:fillRect/>
                        </a:stretch>
                      </p:blipFill>
                      <p:spPr>
                        <a:xfrm>
                          <a:off x="2110" y="5504"/>
                          <a:ext cx="3760" cy="400"/>
                        </a:xfrm>
                        <a:prstGeom prst="rect">
                          <a:avLst/>
                        </a:prstGeom>
                      </p:spPr>
                    </p:pic>
                  </p:oleObj>
                </mc:Fallback>
              </mc:AlternateContent>
            </a:graphicData>
          </a:graphic>
        </p:graphicFrame>
      </p:grpSp>
      <p:sp>
        <p:nvSpPr>
          <p:cNvPr id="18" name="右箭头 20">
            <a:extLst>
              <a:ext uri="{FF2B5EF4-FFF2-40B4-BE49-F238E27FC236}">
                <a16:creationId xmlns:a16="http://schemas.microsoft.com/office/drawing/2014/main" id="{441F2D5B-A743-4568-918C-2447AE667A98}"/>
              </a:ext>
            </a:extLst>
          </p:cNvPr>
          <p:cNvSpPr/>
          <p:nvPr/>
        </p:nvSpPr>
        <p:spPr>
          <a:xfrm>
            <a:off x="3799781" y="2524974"/>
            <a:ext cx="563880" cy="114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9" name="组合 18">
            <a:extLst>
              <a:ext uri="{FF2B5EF4-FFF2-40B4-BE49-F238E27FC236}">
                <a16:creationId xmlns:a16="http://schemas.microsoft.com/office/drawing/2014/main" id="{50B58CBC-CE89-4B18-B097-504101BAC4D3}"/>
              </a:ext>
            </a:extLst>
          </p:cNvPr>
          <p:cNvGrpSpPr/>
          <p:nvPr/>
        </p:nvGrpSpPr>
        <p:grpSpPr>
          <a:xfrm>
            <a:off x="4563745" y="1801497"/>
            <a:ext cx="2157095" cy="1548074"/>
            <a:chOff x="6796" y="2684"/>
            <a:chExt cx="3655" cy="2675"/>
          </a:xfrm>
        </p:grpSpPr>
        <p:graphicFrame>
          <p:nvGraphicFramePr>
            <p:cNvPr id="20" name="对象 19">
              <a:hlinkClick r:id="" action="ppaction://ole?verb=0"/>
              <a:extLst>
                <a:ext uri="{FF2B5EF4-FFF2-40B4-BE49-F238E27FC236}">
                  <a16:creationId xmlns:a16="http://schemas.microsoft.com/office/drawing/2014/main" id="{D36C2AA5-ED75-4B60-99F9-21D70A5229BD}"/>
                </a:ext>
              </a:extLst>
            </p:cNvPr>
            <p:cNvGraphicFramePr>
              <a:graphicFrameLocks noChangeAspect="1"/>
            </p:cNvGraphicFramePr>
            <p:nvPr/>
          </p:nvGraphicFramePr>
          <p:xfrm>
            <a:off x="6796" y="2684"/>
            <a:ext cx="1901" cy="466"/>
          </p:xfrm>
          <a:graphic>
            <a:graphicData uri="http://schemas.openxmlformats.org/presentationml/2006/ole">
              <mc:AlternateContent xmlns:mc="http://schemas.openxmlformats.org/markup-compatibility/2006">
                <mc:Choice xmlns:v="urn:schemas-microsoft-com:vml" Requires="v">
                  <p:oleObj spid="_x0000_s7281" r:id="rId17" imgW="1676400" imgH="342900" progId="Equation.KSEE3">
                    <p:embed/>
                  </p:oleObj>
                </mc:Choice>
                <mc:Fallback>
                  <p:oleObj r:id="rId17" imgW="1676400" imgH="342900" progId="Equation.KSEE3">
                    <p:embed/>
                    <p:pic>
                      <p:nvPicPr>
                        <p:cNvPr id="23" name="对象 22">
                          <a:hlinkClick r:id="" action="ppaction://ole?verb=0"/>
                        </p:cNvPr>
                        <p:cNvPicPr/>
                        <p:nvPr/>
                      </p:nvPicPr>
                      <p:blipFill>
                        <a:blip r:embed="rId18"/>
                        <a:stretch>
                          <a:fillRect/>
                        </a:stretch>
                      </p:blipFill>
                      <p:spPr>
                        <a:xfrm>
                          <a:off x="6796" y="2684"/>
                          <a:ext cx="1901" cy="466"/>
                        </a:xfrm>
                        <a:prstGeom prst="rect">
                          <a:avLst/>
                        </a:prstGeom>
                      </p:spPr>
                    </p:pic>
                  </p:oleObj>
                </mc:Fallback>
              </mc:AlternateContent>
            </a:graphicData>
          </a:graphic>
        </p:graphicFrame>
        <p:graphicFrame>
          <p:nvGraphicFramePr>
            <p:cNvPr id="21" name="对象 20">
              <a:hlinkClick r:id="" action="ppaction://ole?verb=0"/>
              <a:extLst>
                <a:ext uri="{FF2B5EF4-FFF2-40B4-BE49-F238E27FC236}">
                  <a16:creationId xmlns:a16="http://schemas.microsoft.com/office/drawing/2014/main" id="{CAE1EAB9-A7DE-451E-9C55-F14AB7C1E9F2}"/>
                </a:ext>
              </a:extLst>
            </p:cNvPr>
            <p:cNvGraphicFramePr>
              <a:graphicFrameLocks noChangeAspect="1"/>
            </p:cNvGraphicFramePr>
            <p:nvPr/>
          </p:nvGraphicFramePr>
          <p:xfrm>
            <a:off x="6813" y="3423"/>
            <a:ext cx="259" cy="224"/>
          </p:xfrm>
          <a:graphic>
            <a:graphicData uri="http://schemas.openxmlformats.org/presentationml/2006/ole">
              <mc:AlternateContent xmlns:mc="http://schemas.openxmlformats.org/markup-compatibility/2006">
                <mc:Choice xmlns:v="urn:schemas-microsoft-com:vml" Requires="v">
                  <p:oleObj spid="_x0000_s7282" r:id="rId19" imgW="228600" imgH="165100" progId="Equation.KSEE3">
                    <p:embed/>
                  </p:oleObj>
                </mc:Choice>
                <mc:Fallback>
                  <p:oleObj r:id="rId19" imgW="228600" imgH="165100" progId="Equation.KSEE3">
                    <p:embed/>
                    <p:pic>
                      <p:nvPicPr>
                        <p:cNvPr id="24" name="对象 23">
                          <a:hlinkClick r:id="" action="ppaction://ole?verb=0"/>
                        </p:cNvPr>
                        <p:cNvPicPr/>
                        <p:nvPr/>
                      </p:nvPicPr>
                      <p:blipFill>
                        <a:blip r:embed="rId20"/>
                        <a:stretch>
                          <a:fillRect/>
                        </a:stretch>
                      </p:blipFill>
                      <p:spPr>
                        <a:xfrm>
                          <a:off x="6813" y="3423"/>
                          <a:ext cx="259" cy="224"/>
                        </a:xfrm>
                        <a:prstGeom prst="rect">
                          <a:avLst/>
                        </a:prstGeom>
                      </p:spPr>
                    </p:pic>
                  </p:oleObj>
                </mc:Fallback>
              </mc:AlternateContent>
            </a:graphicData>
          </a:graphic>
        </p:graphicFrame>
        <p:graphicFrame>
          <p:nvGraphicFramePr>
            <p:cNvPr id="22" name="对象 21">
              <a:hlinkClick r:id="" action="ppaction://ole?verb=0"/>
              <a:extLst>
                <a:ext uri="{FF2B5EF4-FFF2-40B4-BE49-F238E27FC236}">
                  <a16:creationId xmlns:a16="http://schemas.microsoft.com/office/drawing/2014/main" id="{6D720820-B79C-4B9A-8820-5142C34FFA12}"/>
                </a:ext>
              </a:extLst>
            </p:cNvPr>
            <p:cNvGraphicFramePr>
              <a:graphicFrameLocks noChangeAspect="1"/>
            </p:cNvGraphicFramePr>
            <p:nvPr/>
          </p:nvGraphicFramePr>
          <p:xfrm>
            <a:off x="7142" y="3303"/>
            <a:ext cx="1700" cy="462"/>
          </p:xfrm>
          <a:graphic>
            <a:graphicData uri="http://schemas.openxmlformats.org/presentationml/2006/ole">
              <mc:AlternateContent xmlns:mc="http://schemas.openxmlformats.org/markup-compatibility/2006">
                <mc:Choice xmlns:v="urn:schemas-microsoft-com:vml" Requires="v">
                  <p:oleObj spid="_x0000_s7283" r:id="rId21" imgW="1498600" imgH="342900" progId="Equation.KSEE3">
                    <p:embed/>
                  </p:oleObj>
                </mc:Choice>
                <mc:Fallback>
                  <p:oleObj r:id="rId21" imgW="1498600" imgH="342900" progId="Equation.KSEE3">
                    <p:embed/>
                    <p:pic>
                      <p:nvPicPr>
                        <p:cNvPr id="25" name="对象 24">
                          <a:hlinkClick r:id="" action="ppaction://ole?verb=0"/>
                        </p:cNvPr>
                        <p:cNvPicPr/>
                        <p:nvPr/>
                      </p:nvPicPr>
                      <p:blipFill>
                        <a:blip r:embed="rId22"/>
                        <a:stretch>
                          <a:fillRect/>
                        </a:stretch>
                      </p:blipFill>
                      <p:spPr>
                        <a:xfrm>
                          <a:off x="7142" y="3303"/>
                          <a:ext cx="1700" cy="462"/>
                        </a:xfrm>
                        <a:prstGeom prst="rect">
                          <a:avLst/>
                        </a:prstGeom>
                      </p:spPr>
                    </p:pic>
                  </p:oleObj>
                </mc:Fallback>
              </mc:AlternateContent>
            </a:graphicData>
          </a:graphic>
        </p:graphicFrame>
        <p:graphicFrame>
          <p:nvGraphicFramePr>
            <p:cNvPr id="23" name="对象 22">
              <a:hlinkClick r:id="" action="ppaction://ole?verb=0"/>
              <a:extLst>
                <a:ext uri="{FF2B5EF4-FFF2-40B4-BE49-F238E27FC236}">
                  <a16:creationId xmlns:a16="http://schemas.microsoft.com/office/drawing/2014/main" id="{A5BD37F7-670B-494A-AC79-AA71EB351E72}"/>
                </a:ext>
              </a:extLst>
            </p:cNvPr>
            <p:cNvGraphicFramePr>
              <a:graphicFrameLocks noChangeAspect="1"/>
            </p:cNvGraphicFramePr>
            <p:nvPr/>
          </p:nvGraphicFramePr>
          <p:xfrm>
            <a:off x="7163" y="3920"/>
            <a:ext cx="1585" cy="463"/>
          </p:xfrm>
          <a:graphic>
            <a:graphicData uri="http://schemas.openxmlformats.org/presentationml/2006/ole">
              <mc:AlternateContent xmlns:mc="http://schemas.openxmlformats.org/markup-compatibility/2006">
                <mc:Choice xmlns:v="urn:schemas-microsoft-com:vml" Requires="v">
                  <p:oleObj spid="_x0000_s7284" r:id="rId23" imgW="1397000" imgH="342900" progId="Equation.KSEE3">
                    <p:embed/>
                  </p:oleObj>
                </mc:Choice>
                <mc:Fallback>
                  <p:oleObj r:id="rId23" imgW="1397000" imgH="342900" progId="Equation.KSEE3">
                    <p:embed/>
                    <p:pic>
                      <p:nvPicPr>
                        <p:cNvPr id="27" name="对象 26">
                          <a:hlinkClick r:id="" action="ppaction://ole?verb=0"/>
                        </p:cNvPr>
                        <p:cNvPicPr/>
                        <p:nvPr/>
                      </p:nvPicPr>
                      <p:blipFill>
                        <a:blip r:embed="rId24"/>
                        <a:stretch>
                          <a:fillRect/>
                        </a:stretch>
                      </p:blipFill>
                      <p:spPr>
                        <a:xfrm>
                          <a:off x="7163" y="3920"/>
                          <a:ext cx="1585" cy="463"/>
                        </a:xfrm>
                        <a:prstGeom prst="rect">
                          <a:avLst/>
                        </a:prstGeom>
                      </p:spPr>
                    </p:pic>
                  </p:oleObj>
                </mc:Fallback>
              </mc:AlternateContent>
            </a:graphicData>
          </a:graphic>
        </p:graphicFrame>
        <p:graphicFrame>
          <p:nvGraphicFramePr>
            <p:cNvPr id="24" name="对象 23">
              <a:hlinkClick r:id="" action="ppaction://ole?verb=0"/>
              <a:extLst>
                <a:ext uri="{FF2B5EF4-FFF2-40B4-BE49-F238E27FC236}">
                  <a16:creationId xmlns:a16="http://schemas.microsoft.com/office/drawing/2014/main" id="{E1D8D86D-DF2D-468C-87A6-2E53155B816C}"/>
                </a:ext>
              </a:extLst>
            </p:cNvPr>
            <p:cNvGraphicFramePr>
              <a:graphicFrameLocks noChangeAspect="1"/>
            </p:cNvGraphicFramePr>
            <p:nvPr/>
          </p:nvGraphicFramePr>
          <p:xfrm>
            <a:off x="7149" y="4480"/>
            <a:ext cx="735" cy="466"/>
          </p:xfrm>
          <a:graphic>
            <a:graphicData uri="http://schemas.openxmlformats.org/presentationml/2006/ole">
              <mc:AlternateContent xmlns:mc="http://schemas.openxmlformats.org/markup-compatibility/2006">
                <mc:Choice xmlns:v="urn:schemas-microsoft-com:vml" Requires="v">
                  <p:oleObj spid="_x0000_s7285" r:id="rId25" imgW="647700" imgH="342900" progId="Equation.KSEE3">
                    <p:embed/>
                  </p:oleObj>
                </mc:Choice>
                <mc:Fallback>
                  <p:oleObj r:id="rId25" imgW="647700" imgH="342900" progId="Equation.KSEE3">
                    <p:embed/>
                    <p:pic>
                      <p:nvPicPr>
                        <p:cNvPr id="28" name="对象 27">
                          <a:hlinkClick r:id="" action="ppaction://ole?verb=0"/>
                        </p:cNvPr>
                        <p:cNvPicPr/>
                        <p:nvPr/>
                      </p:nvPicPr>
                      <p:blipFill>
                        <a:blip r:embed="rId26"/>
                        <a:stretch>
                          <a:fillRect/>
                        </a:stretch>
                      </p:blipFill>
                      <p:spPr>
                        <a:xfrm>
                          <a:off x="7149" y="4480"/>
                          <a:ext cx="735" cy="466"/>
                        </a:xfrm>
                        <a:prstGeom prst="rect">
                          <a:avLst/>
                        </a:prstGeom>
                      </p:spPr>
                    </p:pic>
                  </p:oleObj>
                </mc:Fallback>
              </mc:AlternateContent>
            </a:graphicData>
          </a:graphic>
        </p:graphicFrame>
        <p:graphicFrame>
          <p:nvGraphicFramePr>
            <p:cNvPr id="25" name="对象 24">
              <a:hlinkClick r:id="" action="ppaction://ole?verb=0"/>
              <a:extLst>
                <a:ext uri="{FF2B5EF4-FFF2-40B4-BE49-F238E27FC236}">
                  <a16:creationId xmlns:a16="http://schemas.microsoft.com/office/drawing/2014/main" id="{2FAB7092-0033-474E-A0C7-066C1530874F}"/>
                </a:ext>
              </a:extLst>
            </p:cNvPr>
            <p:cNvGraphicFramePr>
              <a:graphicFrameLocks noChangeAspect="1"/>
            </p:cNvGraphicFramePr>
            <p:nvPr/>
          </p:nvGraphicFramePr>
          <p:xfrm>
            <a:off x="7149" y="5040"/>
            <a:ext cx="3302" cy="319"/>
          </p:xfrm>
          <a:graphic>
            <a:graphicData uri="http://schemas.openxmlformats.org/presentationml/2006/ole">
              <mc:AlternateContent xmlns:mc="http://schemas.openxmlformats.org/markup-compatibility/2006">
                <mc:Choice xmlns:v="urn:schemas-microsoft-com:vml" Requires="v">
                  <p:oleObj spid="_x0000_s7286" r:id="rId27" imgW="2362200" imgH="228600" progId="Equation.KSEE3">
                    <p:embed/>
                  </p:oleObj>
                </mc:Choice>
                <mc:Fallback>
                  <p:oleObj r:id="rId27" imgW="2362200" imgH="228600" progId="Equation.KSEE3">
                    <p:embed/>
                    <p:pic>
                      <p:nvPicPr>
                        <p:cNvPr id="33" name="对象 32">
                          <a:hlinkClick r:id="" action="ppaction://ole?verb=0"/>
                        </p:cNvPr>
                        <p:cNvPicPr/>
                        <p:nvPr/>
                      </p:nvPicPr>
                      <p:blipFill>
                        <a:blip r:embed="rId14"/>
                        <a:stretch>
                          <a:fillRect/>
                        </a:stretch>
                      </p:blipFill>
                      <p:spPr>
                        <a:xfrm>
                          <a:off x="7149" y="5040"/>
                          <a:ext cx="3302" cy="319"/>
                        </a:xfrm>
                        <a:prstGeom prst="rect">
                          <a:avLst/>
                        </a:prstGeom>
                      </p:spPr>
                    </p:pic>
                  </p:oleObj>
                </mc:Fallback>
              </mc:AlternateContent>
            </a:graphicData>
          </a:graphic>
        </p:graphicFrame>
      </p:grpSp>
      <p:grpSp>
        <p:nvGrpSpPr>
          <p:cNvPr id="26" name="组合 25">
            <a:extLst>
              <a:ext uri="{FF2B5EF4-FFF2-40B4-BE49-F238E27FC236}">
                <a16:creationId xmlns:a16="http://schemas.microsoft.com/office/drawing/2014/main" id="{89314BFC-25AA-49BE-A768-1DE376F475D4}"/>
              </a:ext>
            </a:extLst>
          </p:cNvPr>
          <p:cNvGrpSpPr/>
          <p:nvPr/>
        </p:nvGrpSpPr>
        <p:grpSpPr>
          <a:xfrm>
            <a:off x="7190452" y="1994351"/>
            <a:ext cx="1035050" cy="722630"/>
            <a:chOff x="11410" y="3666"/>
            <a:chExt cx="2436" cy="1652"/>
          </a:xfrm>
        </p:grpSpPr>
        <p:sp>
          <p:nvSpPr>
            <p:cNvPr id="27" name="矩形 26">
              <a:extLst>
                <a:ext uri="{FF2B5EF4-FFF2-40B4-BE49-F238E27FC236}">
                  <a16:creationId xmlns:a16="http://schemas.microsoft.com/office/drawing/2014/main" id="{D3D8BAC9-F569-4444-9A62-C12D4A30B1B0}"/>
                </a:ext>
              </a:extLst>
            </p:cNvPr>
            <p:cNvSpPr/>
            <p:nvPr/>
          </p:nvSpPr>
          <p:spPr>
            <a:xfrm>
              <a:off x="11410" y="3666"/>
              <a:ext cx="2436" cy="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t>不平衡运输问题</a:t>
              </a:r>
            </a:p>
          </p:txBody>
        </p:sp>
        <p:sp>
          <p:nvSpPr>
            <p:cNvPr id="28" name="矩形 27">
              <a:extLst>
                <a:ext uri="{FF2B5EF4-FFF2-40B4-BE49-F238E27FC236}">
                  <a16:creationId xmlns:a16="http://schemas.microsoft.com/office/drawing/2014/main" id="{5F889496-52AE-4F49-9D0A-B89E81FA4286}"/>
                </a:ext>
              </a:extLst>
            </p:cNvPr>
            <p:cNvSpPr/>
            <p:nvPr/>
          </p:nvSpPr>
          <p:spPr>
            <a:xfrm>
              <a:off x="11410" y="4826"/>
              <a:ext cx="2436" cy="4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800" dirty="0"/>
                <a:t>平衡运输问题</a:t>
              </a:r>
            </a:p>
          </p:txBody>
        </p:sp>
        <p:sp>
          <p:nvSpPr>
            <p:cNvPr id="29" name="下箭头 34">
              <a:extLst>
                <a:ext uri="{FF2B5EF4-FFF2-40B4-BE49-F238E27FC236}">
                  <a16:creationId xmlns:a16="http://schemas.microsoft.com/office/drawing/2014/main" id="{FCD66726-5D31-48A9-B688-56E53C9F1B30}"/>
                </a:ext>
              </a:extLst>
            </p:cNvPr>
            <p:cNvSpPr/>
            <p:nvPr/>
          </p:nvSpPr>
          <p:spPr>
            <a:xfrm>
              <a:off x="12534" y="4158"/>
              <a:ext cx="132" cy="64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0" name="组合 29">
            <a:extLst>
              <a:ext uri="{FF2B5EF4-FFF2-40B4-BE49-F238E27FC236}">
                <a16:creationId xmlns:a16="http://schemas.microsoft.com/office/drawing/2014/main" id="{F0AD2C56-9681-4D14-9115-6E9302F47A51}"/>
              </a:ext>
            </a:extLst>
          </p:cNvPr>
          <p:cNvGrpSpPr/>
          <p:nvPr/>
        </p:nvGrpSpPr>
        <p:grpSpPr>
          <a:xfrm>
            <a:off x="5124707" y="3610227"/>
            <a:ext cx="2988945" cy="617855"/>
            <a:chOff x="1300" y="5113"/>
            <a:chExt cx="4707" cy="973"/>
          </a:xfrm>
        </p:grpSpPr>
        <p:sp>
          <p:nvSpPr>
            <p:cNvPr id="31" name="文本框 30">
              <a:extLst>
                <a:ext uri="{FF2B5EF4-FFF2-40B4-BE49-F238E27FC236}">
                  <a16:creationId xmlns:a16="http://schemas.microsoft.com/office/drawing/2014/main" id="{357847E6-DF06-413A-9F34-2B0B15BB2924}"/>
                </a:ext>
              </a:extLst>
            </p:cNvPr>
            <p:cNvSpPr txBox="1"/>
            <p:nvPr/>
          </p:nvSpPr>
          <p:spPr>
            <a:xfrm>
              <a:off x="1300" y="5113"/>
              <a:ext cx="4672" cy="434"/>
            </a:xfrm>
            <a:prstGeom prst="rect">
              <a:avLst/>
            </a:prstGeom>
            <a:noFill/>
          </p:spPr>
          <p:txBody>
            <a:bodyPr wrap="square" rtlCol="0">
              <a:spAutoFit/>
            </a:bodyPr>
            <a:lstStyle/>
            <a:p>
              <a:pPr marL="285750" indent="-285750">
                <a:lnSpc>
                  <a:spcPct val="100000"/>
                </a:lnSpc>
                <a:buFont typeface="Arial" panose="020B0604020202020204" pitchFamily="34" charset="0"/>
                <a:buChar char="•"/>
              </a:pPr>
              <a:r>
                <a:rPr lang="zh-CN" altLang="en-US" sz="1200"/>
                <a:t>通过最小元素法确定初始可行解</a:t>
              </a:r>
            </a:p>
          </p:txBody>
        </p:sp>
        <p:sp>
          <p:nvSpPr>
            <p:cNvPr id="32" name="文本框 31">
              <a:extLst>
                <a:ext uri="{FF2B5EF4-FFF2-40B4-BE49-F238E27FC236}">
                  <a16:creationId xmlns:a16="http://schemas.microsoft.com/office/drawing/2014/main" id="{10FC1C5F-724C-4AF3-953C-9A2FEBCD7EC0}"/>
                </a:ext>
              </a:extLst>
            </p:cNvPr>
            <p:cNvSpPr txBox="1"/>
            <p:nvPr/>
          </p:nvSpPr>
          <p:spPr>
            <a:xfrm>
              <a:off x="1300" y="5652"/>
              <a:ext cx="4707" cy="434"/>
            </a:xfrm>
            <a:prstGeom prst="rect">
              <a:avLst/>
            </a:prstGeom>
            <a:noFill/>
          </p:spPr>
          <p:txBody>
            <a:bodyPr wrap="square" rtlCol="0">
              <a:spAutoFit/>
            </a:bodyPr>
            <a:lstStyle/>
            <a:p>
              <a:pPr marL="285750" indent="-285750">
                <a:buFont typeface="Arial" panose="020B0604020202020204" pitchFamily="34" charset="0"/>
                <a:buChar char="•"/>
              </a:pPr>
              <a:r>
                <a:rPr lang="zh-CN" altLang="en-US" sz="1200">
                  <a:sym typeface="+mn-ea"/>
                </a:rPr>
                <a:t>通过位势法找到最优解</a:t>
              </a:r>
            </a:p>
          </p:txBody>
        </p:sp>
      </p:grpSp>
      <p:sp>
        <p:nvSpPr>
          <p:cNvPr id="33" name="文本框 32">
            <a:extLst>
              <a:ext uri="{FF2B5EF4-FFF2-40B4-BE49-F238E27FC236}">
                <a16:creationId xmlns:a16="http://schemas.microsoft.com/office/drawing/2014/main" id="{CB1D23B2-5CE0-41C9-8165-D03AC1434DC6}"/>
              </a:ext>
            </a:extLst>
          </p:cNvPr>
          <p:cNvSpPr txBox="1"/>
          <p:nvPr/>
        </p:nvSpPr>
        <p:spPr>
          <a:xfrm>
            <a:off x="7048501" y="120650"/>
            <a:ext cx="2019299" cy="400110"/>
          </a:xfrm>
          <a:prstGeom prst="rect">
            <a:avLst/>
          </a:prstGeom>
          <a:noFill/>
        </p:spPr>
        <p:txBody>
          <a:bodyPr wrap="square" rtlCol="0">
            <a:spAutoFit/>
          </a:bodyPr>
          <a:lstStyle/>
          <a:p>
            <a:r>
              <a:rPr lang="zh-CN" altLang="en-US" sz="2000" dirty="0">
                <a:solidFill>
                  <a:schemeClr val="bg1"/>
                </a:solidFill>
              </a:rPr>
              <a:t>问题建模与求解</a:t>
            </a:r>
          </a:p>
        </p:txBody>
      </p:sp>
      <p:sp>
        <p:nvSpPr>
          <p:cNvPr id="34" name="文本框 33">
            <a:extLst>
              <a:ext uri="{FF2B5EF4-FFF2-40B4-BE49-F238E27FC236}">
                <a16:creationId xmlns:a16="http://schemas.microsoft.com/office/drawing/2014/main" id="{79523BD2-5874-4074-B93D-3BC72A8E9B18}"/>
              </a:ext>
            </a:extLst>
          </p:cNvPr>
          <p:cNvSpPr txBox="1"/>
          <p:nvPr/>
        </p:nvSpPr>
        <p:spPr>
          <a:xfrm>
            <a:off x="8648700" y="4763631"/>
            <a:ext cx="384174"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93BE8EE-4086-428D-AE1A-47A81650CC44}"/>
              </a:ext>
            </a:extLst>
          </p:cNvPr>
          <p:cNvPicPr>
            <a:picLocks noChangeAspect="1"/>
          </p:cNvPicPr>
          <p:nvPr/>
        </p:nvPicPr>
        <p:blipFill>
          <a:blip r:embed="rId2"/>
          <a:stretch>
            <a:fillRect/>
          </a:stretch>
        </p:blipFill>
        <p:spPr>
          <a:xfrm>
            <a:off x="918317" y="1172666"/>
            <a:ext cx="3292535" cy="3328660"/>
          </a:xfrm>
          <a:prstGeom prst="rect">
            <a:avLst/>
          </a:prstGeom>
        </p:spPr>
      </p:pic>
      <p:pic>
        <p:nvPicPr>
          <p:cNvPr id="4" name="图片 3">
            <a:extLst>
              <a:ext uri="{FF2B5EF4-FFF2-40B4-BE49-F238E27FC236}">
                <a16:creationId xmlns:a16="http://schemas.microsoft.com/office/drawing/2014/main" id="{520EC220-D9E6-4DAC-AE26-404C8A2D8271}"/>
              </a:ext>
            </a:extLst>
          </p:cNvPr>
          <p:cNvPicPr>
            <a:picLocks noChangeAspect="1"/>
          </p:cNvPicPr>
          <p:nvPr/>
        </p:nvPicPr>
        <p:blipFill>
          <a:blip r:embed="rId3"/>
          <a:stretch>
            <a:fillRect/>
          </a:stretch>
        </p:blipFill>
        <p:spPr>
          <a:xfrm>
            <a:off x="4633223" y="1165249"/>
            <a:ext cx="3456677" cy="2627651"/>
          </a:xfrm>
          <a:prstGeom prst="rect">
            <a:avLst/>
          </a:prstGeom>
        </p:spPr>
      </p:pic>
      <p:sp>
        <p:nvSpPr>
          <p:cNvPr id="5" name="文本框 4">
            <a:extLst>
              <a:ext uri="{FF2B5EF4-FFF2-40B4-BE49-F238E27FC236}">
                <a16:creationId xmlns:a16="http://schemas.microsoft.com/office/drawing/2014/main" id="{D9F015C5-51FC-4C9B-A23E-219DF36601C1}"/>
              </a:ext>
            </a:extLst>
          </p:cNvPr>
          <p:cNvSpPr txBox="1"/>
          <p:nvPr/>
        </p:nvSpPr>
        <p:spPr>
          <a:xfrm>
            <a:off x="7048501" y="120650"/>
            <a:ext cx="2019299" cy="400110"/>
          </a:xfrm>
          <a:prstGeom prst="rect">
            <a:avLst/>
          </a:prstGeom>
          <a:noFill/>
        </p:spPr>
        <p:txBody>
          <a:bodyPr wrap="square" rtlCol="0">
            <a:spAutoFit/>
          </a:bodyPr>
          <a:lstStyle/>
          <a:p>
            <a:r>
              <a:rPr lang="zh-CN" altLang="en-US" sz="2000" dirty="0">
                <a:solidFill>
                  <a:schemeClr val="bg1"/>
                </a:solidFill>
              </a:rPr>
              <a:t>问题建模与求解</a:t>
            </a:r>
          </a:p>
        </p:txBody>
      </p:sp>
      <p:sp>
        <p:nvSpPr>
          <p:cNvPr id="6" name="文本框 5">
            <a:extLst>
              <a:ext uri="{FF2B5EF4-FFF2-40B4-BE49-F238E27FC236}">
                <a16:creationId xmlns:a16="http://schemas.microsoft.com/office/drawing/2014/main" id="{AB689366-A62A-43E5-A28D-6D200E532E5C}"/>
              </a:ext>
            </a:extLst>
          </p:cNvPr>
          <p:cNvSpPr txBox="1"/>
          <p:nvPr/>
        </p:nvSpPr>
        <p:spPr>
          <a:xfrm>
            <a:off x="8648700" y="4763631"/>
            <a:ext cx="384174"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11</a:t>
            </a:r>
          </a:p>
        </p:txBody>
      </p:sp>
    </p:spTree>
    <p:extLst>
      <p:ext uri="{BB962C8B-B14F-4D97-AF65-F5344CB8AC3E}">
        <p14:creationId xmlns:p14="http://schemas.microsoft.com/office/powerpoint/2010/main" val="16463118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743960" y="1417955"/>
            <a:ext cx="1656000" cy="1440000"/>
          </a:xfrm>
          <a:prstGeom prst="ellipse">
            <a:avLst/>
          </a:prstGeom>
          <a:solidFill>
            <a:srgbClr val="0041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dirty="0"/>
              <a:t>03</a:t>
            </a:r>
          </a:p>
        </p:txBody>
      </p:sp>
      <p:sp>
        <p:nvSpPr>
          <p:cNvPr id="5" name="文本框 4"/>
          <p:cNvSpPr txBox="1"/>
          <p:nvPr/>
        </p:nvSpPr>
        <p:spPr>
          <a:xfrm>
            <a:off x="3503294" y="2976245"/>
            <a:ext cx="2478405" cy="523220"/>
          </a:xfrm>
          <a:prstGeom prst="rect">
            <a:avLst/>
          </a:prstGeom>
          <a:noFill/>
        </p:spPr>
        <p:txBody>
          <a:bodyPr wrap="square" rtlCol="0">
            <a:spAutoFit/>
          </a:bodyPr>
          <a:lstStyle/>
          <a:p>
            <a:r>
              <a:rPr lang="zh-CN" altLang="en-US" sz="2800" b="1" dirty="0">
                <a:solidFill>
                  <a:srgbClr val="014180"/>
                </a:solidFill>
              </a:rPr>
              <a:t>仿真结果分析</a:t>
            </a:r>
          </a:p>
        </p:txBody>
      </p:sp>
    </p:spTree>
    <p:extLst>
      <p:ext uri="{BB962C8B-B14F-4D97-AF65-F5344CB8AC3E}">
        <p14:creationId xmlns:p14="http://schemas.microsoft.com/office/powerpoint/2010/main" val="348792233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952500" y="981710"/>
            <a:ext cx="1726565" cy="306705"/>
          </a:xfrm>
          <a:prstGeom prst="rect">
            <a:avLst/>
          </a:prstGeom>
          <a:noFill/>
        </p:spPr>
        <p:txBody>
          <a:bodyPr wrap="square" rtlCol="0">
            <a:spAutoFit/>
          </a:bodyPr>
          <a:lstStyle/>
          <a:p>
            <a:pPr marL="285750" indent="-285750">
              <a:buFont typeface="Wingdings" panose="05000000000000000000" charset="0"/>
              <a:buChar char="Ø"/>
            </a:pPr>
            <a:r>
              <a:rPr lang="zh-CN" altLang="en-US" dirty="0"/>
              <a:t>仿真参数说明：</a:t>
            </a:r>
          </a:p>
        </p:txBody>
      </p:sp>
      <p:sp>
        <p:nvSpPr>
          <p:cNvPr id="12" name="文本框 11"/>
          <p:cNvSpPr txBox="1"/>
          <p:nvPr/>
        </p:nvSpPr>
        <p:spPr>
          <a:xfrm>
            <a:off x="4878854" y="3849206"/>
            <a:ext cx="2482850" cy="230832"/>
          </a:xfrm>
          <a:prstGeom prst="rect">
            <a:avLst/>
          </a:prstGeom>
          <a:noFill/>
        </p:spPr>
        <p:txBody>
          <a:bodyPr wrap="square" rtlCol="0">
            <a:spAutoFit/>
          </a:bodyPr>
          <a:lstStyle/>
          <a:p>
            <a:r>
              <a:rPr lang="zh-CN" altLang="en-US" sz="900" dirty="0">
                <a:latin typeface="微软雅黑" panose="020B0503020204020204" charset="-122"/>
                <a:ea typeface="微软雅黑" panose="020B0503020204020204" charset="-122"/>
                <a:cs typeface="微软雅黑" panose="020B0503020204020204" charset="-122"/>
              </a:rPr>
              <a:t>图</a:t>
            </a:r>
            <a:r>
              <a:rPr lang="en-US" altLang="zh-CN" sz="900" dirty="0">
                <a:latin typeface="微软雅黑" panose="020B0503020204020204" charset="-122"/>
                <a:ea typeface="微软雅黑" panose="020B0503020204020204" charset="-122"/>
                <a:cs typeface="微软雅黑" panose="020B0503020204020204" charset="-122"/>
              </a:rPr>
              <a:t> </a:t>
            </a:r>
            <a:r>
              <a:rPr lang="en-US" sz="900" dirty="0">
                <a:latin typeface="Arial" panose="020B0604020202020204" pitchFamily="34" charset="0"/>
                <a:ea typeface="微软雅黑" panose="020B0503020204020204" charset="-122"/>
                <a:cs typeface="Arial" panose="020B0604020202020204" pitchFamily="34" charset="0"/>
              </a:rPr>
              <a:t>1  </a:t>
            </a:r>
            <a:r>
              <a:rPr lang="en-US" altLang="zh-CN" sz="900" dirty="0">
                <a:latin typeface="Arial" panose="020B0604020202020204" pitchFamily="34" charset="0"/>
                <a:ea typeface="微软雅黑" panose="020B0503020204020204" charset="-122"/>
                <a:cs typeface="Arial" panose="020B0604020202020204" pitchFamily="34" charset="0"/>
              </a:rPr>
              <a:t>Strategy II</a:t>
            </a:r>
            <a:r>
              <a:rPr lang="zh-CN" altLang="en-US" sz="900" dirty="0">
                <a:latin typeface="Arial" panose="020B0604020202020204" pitchFamily="34" charset="0"/>
                <a:ea typeface="微软雅黑" panose="020B0503020204020204" charset="-122"/>
                <a:cs typeface="Arial" panose="020B0604020202020204" pitchFamily="34" charset="0"/>
              </a:rPr>
              <a:t>中权重选择对系统性能的影响</a:t>
            </a:r>
            <a:endParaRPr lang="en-US" altLang="zh-CN" dirty="0"/>
          </a:p>
        </p:txBody>
      </p:sp>
      <p:sp>
        <p:nvSpPr>
          <p:cNvPr id="17" name="文本框 16"/>
          <p:cNvSpPr txBox="1"/>
          <p:nvPr/>
        </p:nvSpPr>
        <p:spPr>
          <a:xfrm>
            <a:off x="4092575" y="982980"/>
            <a:ext cx="1726565" cy="306705"/>
          </a:xfrm>
          <a:prstGeom prst="rect">
            <a:avLst/>
          </a:prstGeom>
          <a:noFill/>
        </p:spPr>
        <p:txBody>
          <a:bodyPr wrap="square" rtlCol="0">
            <a:spAutoFit/>
          </a:bodyPr>
          <a:lstStyle/>
          <a:p>
            <a:pPr marL="285750" indent="-285750">
              <a:buFont typeface="Wingdings" panose="05000000000000000000" charset="0"/>
              <a:buChar char="Ø"/>
            </a:pPr>
            <a:r>
              <a:rPr lang="zh-CN" altLang="en-US" dirty="0"/>
              <a:t>仿真结果</a:t>
            </a:r>
          </a:p>
        </p:txBody>
      </p:sp>
      <p:pic>
        <p:nvPicPr>
          <p:cNvPr id="18" name="图片 17"/>
          <p:cNvPicPr>
            <a:picLocks noChangeAspect="1"/>
          </p:cNvPicPr>
          <p:nvPr/>
        </p:nvPicPr>
        <p:blipFill>
          <a:blip r:embed="rId2"/>
          <a:stretch>
            <a:fillRect/>
          </a:stretch>
        </p:blipFill>
        <p:spPr>
          <a:xfrm>
            <a:off x="1047750" y="1489710"/>
            <a:ext cx="2454275" cy="2262505"/>
          </a:xfrm>
          <a:prstGeom prst="rect">
            <a:avLst/>
          </a:prstGeom>
        </p:spPr>
      </p:pic>
      <p:pic>
        <p:nvPicPr>
          <p:cNvPr id="15" name="图片 14">
            <a:extLst>
              <a:ext uri="{FF2B5EF4-FFF2-40B4-BE49-F238E27FC236}">
                <a16:creationId xmlns:a16="http://schemas.microsoft.com/office/drawing/2014/main" id="{214CF232-3292-4F3D-8207-3498926B58A4}"/>
              </a:ext>
            </a:extLst>
          </p:cNvPr>
          <p:cNvPicPr>
            <a:picLocks noChangeAspect="1"/>
          </p:cNvPicPr>
          <p:nvPr/>
        </p:nvPicPr>
        <p:blipFill>
          <a:blip r:embed="rId3">
            <a:clrChange>
              <a:clrFrom>
                <a:srgbClr val="F0F0F0"/>
              </a:clrFrom>
              <a:clrTo>
                <a:srgbClr val="F0F0F0">
                  <a:alpha val="0"/>
                </a:srgbClr>
              </a:clrTo>
            </a:clrChange>
          </a:blip>
          <a:stretch>
            <a:fillRect/>
          </a:stretch>
        </p:blipFill>
        <p:spPr>
          <a:xfrm>
            <a:off x="4649788" y="1489710"/>
            <a:ext cx="2940983" cy="2274887"/>
          </a:xfrm>
          <a:prstGeom prst="rect">
            <a:avLst/>
          </a:prstGeom>
        </p:spPr>
      </p:pic>
      <p:sp>
        <p:nvSpPr>
          <p:cNvPr id="16" name="文本框 15">
            <a:extLst>
              <a:ext uri="{FF2B5EF4-FFF2-40B4-BE49-F238E27FC236}">
                <a16:creationId xmlns:a16="http://schemas.microsoft.com/office/drawing/2014/main" id="{895883DA-B1EB-490D-BF1A-9F153C03E8A5}"/>
              </a:ext>
            </a:extLst>
          </p:cNvPr>
          <p:cNvSpPr txBox="1"/>
          <p:nvPr/>
        </p:nvSpPr>
        <p:spPr>
          <a:xfrm>
            <a:off x="7197725" y="102870"/>
            <a:ext cx="1835149" cy="400110"/>
          </a:xfrm>
          <a:prstGeom prst="rect">
            <a:avLst/>
          </a:prstGeom>
          <a:noFill/>
        </p:spPr>
        <p:txBody>
          <a:bodyPr wrap="square" rtlCol="0">
            <a:spAutoFit/>
          </a:bodyPr>
          <a:lstStyle/>
          <a:p>
            <a:r>
              <a:rPr lang="zh-CN" altLang="en-US" sz="2000" dirty="0">
                <a:solidFill>
                  <a:schemeClr val="bg1"/>
                </a:solidFill>
              </a:rPr>
              <a:t>仿真结果分析</a:t>
            </a:r>
          </a:p>
        </p:txBody>
      </p:sp>
      <p:sp>
        <p:nvSpPr>
          <p:cNvPr id="9" name="文本框 8">
            <a:extLst>
              <a:ext uri="{FF2B5EF4-FFF2-40B4-BE49-F238E27FC236}">
                <a16:creationId xmlns:a16="http://schemas.microsoft.com/office/drawing/2014/main" id="{5F0C29E0-0EDB-41A7-892E-DD2360CE6E18}"/>
              </a:ext>
            </a:extLst>
          </p:cNvPr>
          <p:cNvSpPr txBox="1"/>
          <p:nvPr/>
        </p:nvSpPr>
        <p:spPr>
          <a:xfrm>
            <a:off x="8648700" y="4763631"/>
            <a:ext cx="384174"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13</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0BCD1C0-E393-40D5-953E-CA10A9690BD0}"/>
              </a:ext>
            </a:extLst>
          </p:cNvPr>
          <p:cNvGrpSpPr/>
          <p:nvPr/>
        </p:nvGrpSpPr>
        <p:grpSpPr>
          <a:xfrm>
            <a:off x="1492250" y="1467682"/>
            <a:ext cx="5998041" cy="2791263"/>
            <a:chOff x="2925003" y="1490263"/>
            <a:chExt cx="5746388" cy="2529428"/>
          </a:xfrm>
        </p:grpSpPr>
        <p:sp>
          <p:nvSpPr>
            <p:cNvPr id="2" name="文本框 1">
              <a:extLst>
                <a:ext uri="{FF2B5EF4-FFF2-40B4-BE49-F238E27FC236}">
                  <a16:creationId xmlns:a16="http://schemas.microsoft.com/office/drawing/2014/main" id="{C1A1FF3C-4C3C-41D3-B145-E19979C45159}"/>
                </a:ext>
              </a:extLst>
            </p:cNvPr>
            <p:cNvSpPr txBox="1"/>
            <p:nvPr/>
          </p:nvSpPr>
          <p:spPr>
            <a:xfrm>
              <a:off x="3191510" y="3740785"/>
              <a:ext cx="2461260" cy="278906"/>
            </a:xfrm>
            <a:prstGeom prst="rect">
              <a:avLst/>
            </a:prstGeom>
            <a:noFill/>
          </p:spPr>
          <p:txBody>
            <a:bodyPr wrap="square" rtlCol="0">
              <a:spAutoFit/>
            </a:bodyPr>
            <a:lstStyle/>
            <a:p>
              <a:r>
                <a:rPr lang="zh-CN" altLang="en-US" sz="900" dirty="0">
                  <a:latin typeface="微软雅黑" panose="020B0503020204020204" charset="-122"/>
                  <a:ea typeface="微软雅黑" panose="020B0503020204020204" charset="-122"/>
                  <a:cs typeface="微软雅黑" panose="020B0503020204020204" charset="-122"/>
                </a:rPr>
                <a:t>图</a:t>
              </a:r>
              <a:r>
                <a:rPr lang="en-US" altLang="zh-CN" sz="900" dirty="0">
                  <a:latin typeface="微软雅黑" panose="020B0503020204020204" charset="-122"/>
                  <a:ea typeface="微软雅黑" panose="020B0503020204020204" charset="-122"/>
                  <a:cs typeface="微软雅黑" panose="020B0503020204020204" charset="-122"/>
                </a:rPr>
                <a:t> </a:t>
              </a:r>
              <a:r>
                <a:rPr lang="en-US" sz="900" dirty="0">
                  <a:latin typeface="Arial" panose="020B0604020202020204" pitchFamily="34" charset="0"/>
                  <a:ea typeface="微软雅黑" panose="020B0503020204020204" charset="-122"/>
                  <a:cs typeface="Arial" panose="020B0604020202020204" pitchFamily="34" charset="0"/>
                </a:rPr>
                <a:t>2  URLLC</a:t>
              </a:r>
              <a:r>
                <a:rPr lang="zh-CN" altLang="en-US" sz="900" dirty="0">
                  <a:latin typeface="Arial" panose="020B0604020202020204" pitchFamily="34" charset="0"/>
                  <a:ea typeface="微软雅黑" panose="020B0503020204020204" charset="-122"/>
                  <a:cs typeface="Arial" panose="020B0604020202020204" pitchFamily="34" charset="0"/>
                </a:rPr>
                <a:t>数据包对</a:t>
              </a:r>
              <a:r>
                <a:rPr lang="en-US" altLang="zh-CN" sz="900" dirty="0" err="1">
                  <a:latin typeface="Arial" panose="020B0604020202020204" pitchFamily="34" charset="0"/>
                  <a:ea typeface="微软雅黑" panose="020B0503020204020204" charset="-122"/>
                  <a:cs typeface="Arial" panose="020B0604020202020204" pitchFamily="34" charset="0"/>
                </a:rPr>
                <a:t>eMBBs</a:t>
              </a:r>
              <a:r>
                <a:rPr lang="zh-CN" altLang="en-US" sz="900" dirty="0">
                  <a:latin typeface="Arial" panose="020B0604020202020204" pitchFamily="34" charset="0"/>
                  <a:ea typeface="微软雅黑" panose="020B0503020204020204" charset="-122"/>
                  <a:cs typeface="Arial" panose="020B0604020202020204" pitchFamily="34" charset="0"/>
                </a:rPr>
                <a:t>数据速率的影响</a:t>
              </a:r>
              <a:r>
                <a:rPr lang="en-US" altLang="zh-CN" dirty="0"/>
                <a:t> </a:t>
              </a:r>
            </a:p>
          </p:txBody>
        </p:sp>
        <p:sp>
          <p:nvSpPr>
            <p:cNvPr id="3" name="文本框 2">
              <a:extLst>
                <a:ext uri="{FF2B5EF4-FFF2-40B4-BE49-F238E27FC236}">
                  <a16:creationId xmlns:a16="http://schemas.microsoft.com/office/drawing/2014/main" id="{1296C89B-F167-4552-8E31-029913D89936}"/>
                </a:ext>
              </a:extLst>
            </p:cNvPr>
            <p:cNvSpPr txBox="1"/>
            <p:nvPr/>
          </p:nvSpPr>
          <p:spPr>
            <a:xfrm>
              <a:off x="6571615" y="3740785"/>
              <a:ext cx="1583690" cy="278906"/>
            </a:xfrm>
            <a:prstGeom prst="rect">
              <a:avLst/>
            </a:prstGeom>
            <a:noFill/>
          </p:spPr>
          <p:txBody>
            <a:bodyPr wrap="square" rtlCol="0">
              <a:spAutoFit/>
            </a:bodyPr>
            <a:lstStyle/>
            <a:p>
              <a:r>
                <a:rPr lang="zh-CN" altLang="en-US" sz="900" dirty="0">
                  <a:latin typeface="微软雅黑" panose="020B0503020204020204" charset="-122"/>
                  <a:ea typeface="微软雅黑" panose="020B0503020204020204" charset="-122"/>
                  <a:cs typeface="微软雅黑" panose="020B0503020204020204" charset="-122"/>
                </a:rPr>
                <a:t>图</a:t>
              </a:r>
              <a:r>
                <a:rPr lang="en-US" altLang="zh-CN" sz="900" dirty="0">
                  <a:latin typeface="微软雅黑" panose="020B0503020204020204" charset="-122"/>
                  <a:ea typeface="微软雅黑" panose="020B0503020204020204" charset="-122"/>
                  <a:cs typeface="微软雅黑" panose="020B0503020204020204" charset="-122"/>
                </a:rPr>
                <a:t> </a:t>
              </a:r>
              <a:r>
                <a:rPr lang="en-US" sz="900" dirty="0">
                  <a:latin typeface="Arial" panose="020B0604020202020204" pitchFamily="34" charset="0"/>
                  <a:ea typeface="微软雅黑" panose="020B0503020204020204" charset="-122"/>
                  <a:cs typeface="Arial" panose="020B0604020202020204" pitchFamily="34" charset="0"/>
                </a:rPr>
                <a:t>3  eMBB</a:t>
              </a:r>
              <a:r>
                <a:rPr lang="zh-CN" altLang="en-US" sz="900" dirty="0">
                  <a:latin typeface="Arial" panose="020B0604020202020204" pitchFamily="34" charset="0"/>
                  <a:ea typeface="微软雅黑" panose="020B0503020204020204" charset="-122"/>
                  <a:cs typeface="Arial" panose="020B0604020202020204" pitchFamily="34" charset="0"/>
                </a:rPr>
                <a:t>用户公平性比较</a:t>
              </a:r>
              <a:r>
                <a:rPr lang="en-US" altLang="zh-CN" dirty="0"/>
                <a:t> </a:t>
              </a:r>
            </a:p>
          </p:txBody>
        </p:sp>
        <p:pic>
          <p:nvPicPr>
            <p:cNvPr id="4" name="图片 3">
              <a:extLst>
                <a:ext uri="{FF2B5EF4-FFF2-40B4-BE49-F238E27FC236}">
                  <a16:creationId xmlns:a16="http://schemas.microsoft.com/office/drawing/2014/main" id="{63DE8EFD-8A93-4D30-9B20-37CC534DBFAA}"/>
                </a:ext>
              </a:extLst>
            </p:cNvPr>
            <p:cNvPicPr>
              <a:picLocks noChangeAspect="1"/>
            </p:cNvPicPr>
            <p:nvPr/>
          </p:nvPicPr>
          <p:blipFill>
            <a:blip r:embed="rId2">
              <a:clrChange>
                <a:clrFrom>
                  <a:srgbClr val="F0F0F0"/>
                </a:clrFrom>
                <a:clrTo>
                  <a:srgbClr val="F0F0F0">
                    <a:alpha val="0"/>
                  </a:srgbClr>
                </a:clrTo>
              </a:clrChange>
            </a:blip>
            <a:stretch>
              <a:fillRect/>
            </a:stretch>
          </p:blipFill>
          <p:spPr>
            <a:xfrm>
              <a:off x="2925003" y="1519159"/>
              <a:ext cx="2727767" cy="2105182"/>
            </a:xfrm>
            <a:prstGeom prst="rect">
              <a:avLst/>
            </a:prstGeom>
          </p:spPr>
        </p:pic>
        <p:pic>
          <p:nvPicPr>
            <p:cNvPr id="5" name="图片 4">
              <a:extLst>
                <a:ext uri="{FF2B5EF4-FFF2-40B4-BE49-F238E27FC236}">
                  <a16:creationId xmlns:a16="http://schemas.microsoft.com/office/drawing/2014/main" id="{EE5AB57F-56AF-48EE-98F1-A9E9BF936855}"/>
                </a:ext>
              </a:extLst>
            </p:cNvPr>
            <p:cNvPicPr>
              <a:picLocks noChangeAspect="1"/>
            </p:cNvPicPr>
            <p:nvPr/>
          </p:nvPicPr>
          <p:blipFill>
            <a:blip r:embed="rId3">
              <a:clrChange>
                <a:clrFrom>
                  <a:srgbClr val="F0F0F0"/>
                </a:clrFrom>
                <a:clrTo>
                  <a:srgbClr val="F0F0F0">
                    <a:alpha val="0"/>
                  </a:srgbClr>
                </a:clrTo>
              </a:clrChange>
            </a:blip>
            <a:stretch>
              <a:fillRect/>
            </a:stretch>
          </p:blipFill>
          <p:spPr>
            <a:xfrm>
              <a:off x="5943624" y="1490263"/>
              <a:ext cx="2727767" cy="2134077"/>
            </a:xfrm>
            <a:prstGeom prst="rect">
              <a:avLst/>
            </a:prstGeom>
          </p:spPr>
        </p:pic>
      </p:grpSp>
      <p:sp>
        <p:nvSpPr>
          <p:cNvPr id="7" name="文本框 6">
            <a:extLst>
              <a:ext uri="{FF2B5EF4-FFF2-40B4-BE49-F238E27FC236}">
                <a16:creationId xmlns:a16="http://schemas.microsoft.com/office/drawing/2014/main" id="{398E60DB-621B-436D-83A9-D218552677C1}"/>
              </a:ext>
            </a:extLst>
          </p:cNvPr>
          <p:cNvSpPr txBox="1"/>
          <p:nvPr/>
        </p:nvSpPr>
        <p:spPr>
          <a:xfrm>
            <a:off x="433705" y="884555"/>
            <a:ext cx="1726565" cy="306705"/>
          </a:xfrm>
          <a:prstGeom prst="rect">
            <a:avLst/>
          </a:prstGeom>
          <a:noFill/>
        </p:spPr>
        <p:txBody>
          <a:bodyPr wrap="square" rtlCol="0">
            <a:spAutoFit/>
          </a:bodyPr>
          <a:lstStyle/>
          <a:p>
            <a:pPr marL="285750" indent="-285750">
              <a:buFont typeface="Wingdings" panose="05000000000000000000" charset="0"/>
              <a:buChar char="Ø"/>
            </a:pPr>
            <a:r>
              <a:rPr lang="zh-CN" altLang="en-US" dirty="0"/>
              <a:t>仿真结果</a:t>
            </a:r>
          </a:p>
        </p:txBody>
      </p:sp>
      <p:sp>
        <p:nvSpPr>
          <p:cNvPr id="8" name="文本框 7">
            <a:extLst>
              <a:ext uri="{FF2B5EF4-FFF2-40B4-BE49-F238E27FC236}">
                <a16:creationId xmlns:a16="http://schemas.microsoft.com/office/drawing/2014/main" id="{9D59B904-C4E3-4BB2-BE43-E3B9D2CC1BC9}"/>
              </a:ext>
            </a:extLst>
          </p:cNvPr>
          <p:cNvSpPr txBox="1"/>
          <p:nvPr/>
        </p:nvSpPr>
        <p:spPr>
          <a:xfrm>
            <a:off x="7197725" y="102870"/>
            <a:ext cx="1835149" cy="400110"/>
          </a:xfrm>
          <a:prstGeom prst="rect">
            <a:avLst/>
          </a:prstGeom>
          <a:noFill/>
        </p:spPr>
        <p:txBody>
          <a:bodyPr wrap="square" rtlCol="0">
            <a:spAutoFit/>
          </a:bodyPr>
          <a:lstStyle/>
          <a:p>
            <a:r>
              <a:rPr lang="zh-CN" altLang="en-US" sz="2000" dirty="0">
                <a:solidFill>
                  <a:schemeClr val="bg1"/>
                </a:solidFill>
              </a:rPr>
              <a:t>仿真结果分析</a:t>
            </a:r>
          </a:p>
        </p:txBody>
      </p:sp>
      <p:sp>
        <p:nvSpPr>
          <p:cNvPr id="10" name="文本框 9">
            <a:extLst>
              <a:ext uri="{FF2B5EF4-FFF2-40B4-BE49-F238E27FC236}">
                <a16:creationId xmlns:a16="http://schemas.microsoft.com/office/drawing/2014/main" id="{4C2C0E3E-6A9D-4CF9-97C5-675DA626B3E7}"/>
              </a:ext>
            </a:extLst>
          </p:cNvPr>
          <p:cNvSpPr txBox="1"/>
          <p:nvPr/>
        </p:nvSpPr>
        <p:spPr>
          <a:xfrm>
            <a:off x="8648700" y="4763631"/>
            <a:ext cx="384174"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14</a:t>
            </a:r>
          </a:p>
        </p:txBody>
      </p:sp>
    </p:spTree>
    <p:extLst>
      <p:ext uri="{BB962C8B-B14F-4D97-AF65-F5344CB8AC3E}">
        <p14:creationId xmlns:p14="http://schemas.microsoft.com/office/powerpoint/2010/main" val="3048733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对象 8">
            <a:hlinkClick r:id="" action="ppaction://ole?verb=0"/>
          </p:cNvPr>
          <p:cNvGraphicFramePr>
            <a:graphicFrameLocks noChangeAspect="1"/>
          </p:cNvGraphicFramePr>
          <p:nvPr/>
        </p:nvGraphicFramePr>
        <p:xfrm>
          <a:off x="1555115" y="3730625"/>
          <a:ext cx="441325" cy="165735"/>
        </p:xfrm>
        <a:graphic>
          <a:graphicData uri="http://schemas.openxmlformats.org/presentationml/2006/ole">
            <mc:AlternateContent xmlns:mc="http://schemas.openxmlformats.org/markup-compatibility/2006">
              <mc:Choice xmlns:v="urn:schemas-microsoft-com:vml" Requires="v">
                <p:oleObj spid="_x0000_s1069" r:id="rId3" imgW="609600" imgH="228600" progId="Equation.KSEE3">
                  <p:embed/>
                </p:oleObj>
              </mc:Choice>
              <mc:Fallback>
                <p:oleObj r:id="rId3" imgW="609600" imgH="228600" progId="Equation.KSEE3">
                  <p:embed/>
                  <p:pic>
                    <p:nvPicPr>
                      <p:cNvPr id="0" name="图片 1024"/>
                      <p:cNvPicPr/>
                      <p:nvPr/>
                    </p:nvPicPr>
                    <p:blipFill>
                      <a:blip r:embed="rId4"/>
                      <a:stretch>
                        <a:fillRect/>
                      </a:stretch>
                    </p:blipFill>
                    <p:spPr>
                      <a:xfrm>
                        <a:off x="1555115" y="3730625"/>
                        <a:ext cx="441325" cy="165735"/>
                      </a:xfrm>
                      <a:prstGeom prst="rect">
                        <a:avLst/>
                      </a:prstGeom>
                    </p:spPr>
                  </p:pic>
                </p:oleObj>
              </mc:Fallback>
            </mc:AlternateContent>
          </a:graphicData>
        </a:graphic>
      </p:graphicFrame>
      <p:graphicFrame>
        <p:nvGraphicFramePr>
          <p:cNvPr id="10" name="对象 9">
            <a:hlinkClick r:id="" action="ppaction://ole?verb=0"/>
          </p:cNvPr>
          <p:cNvGraphicFramePr>
            <a:graphicFrameLocks noChangeAspect="1"/>
          </p:cNvGraphicFramePr>
          <p:nvPr/>
        </p:nvGraphicFramePr>
        <p:xfrm>
          <a:off x="4346893" y="3730625"/>
          <a:ext cx="450850" cy="165735"/>
        </p:xfrm>
        <a:graphic>
          <a:graphicData uri="http://schemas.openxmlformats.org/presentationml/2006/ole">
            <mc:AlternateContent xmlns:mc="http://schemas.openxmlformats.org/markup-compatibility/2006">
              <mc:Choice xmlns:v="urn:schemas-microsoft-com:vml" Requires="v">
                <p:oleObj spid="_x0000_s1070" r:id="rId5" imgW="622300" imgH="228600" progId="Equation.KSEE3">
                  <p:embed/>
                </p:oleObj>
              </mc:Choice>
              <mc:Fallback>
                <p:oleObj r:id="rId5" imgW="622300" imgH="228600" progId="Equation.KSEE3">
                  <p:embed/>
                  <p:pic>
                    <p:nvPicPr>
                      <p:cNvPr id="0" name="图片 1024"/>
                      <p:cNvPicPr/>
                      <p:nvPr/>
                    </p:nvPicPr>
                    <p:blipFill>
                      <a:blip r:embed="rId6"/>
                      <a:stretch>
                        <a:fillRect/>
                      </a:stretch>
                    </p:blipFill>
                    <p:spPr>
                      <a:xfrm>
                        <a:off x="4346893" y="3730625"/>
                        <a:ext cx="450850" cy="165735"/>
                      </a:xfrm>
                      <a:prstGeom prst="rect">
                        <a:avLst/>
                      </a:prstGeom>
                    </p:spPr>
                  </p:pic>
                </p:oleObj>
              </mc:Fallback>
            </mc:AlternateContent>
          </a:graphicData>
        </a:graphic>
      </p:graphicFrame>
      <p:graphicFrame>
        <p:nvGraphicFramePr>
          <p:cNvPr id="12" name="对象 11">
            <a:hlinkClick r:id="" action="ppaction://ole?verb=0"/>
          </p:cNvPr>
          <p:cNvGraphicFramePr>
            <a:graphicFrameLocks noChangeAspect="1"/>
          </p:cNvGraphicFramePr>
          <p:nvPr/>
        </p:nvGraphicFramePr>
        <p:xfrm>
          <a:off x="7219633" y="3730625"/>
          <a:ext cx="450850" cy="165735"/>
        </p:xfrm>
        <a:graphic>
          <a:graphicData uri="http://schemas.openxmlformats.org/presentationml/2006/ole">
            <mc:AlternateContent xmlns:mc="http://schemas.openxmlformats.org/markup-compatibility/2006">
              <mc:Choice xmlns:v="urn:schemas-microsoft-com:vml" Requires="v">
                <p:oleObj spid="_x0000_s1071" r:id="rId7" imgW="622300" imgH="228600" progId="Equation.KSEE3">
                  <p:embed/>
                </p:oleObj>
              </mc:Choice>
              <mc:Fallback>
                <p:oleObj r:id="rId7" imgW="622300" imgH="228600" progId="Equation.KSEE3">
                  <p:embed/>
                  <p:pic>
                    <p:nvPicPr>
                      <p:cNvPr id="0" name="图片 1024"/>
                      <p:cNvPicPr/>
                      <p:nvPr/>
                    </p:nvPicPr>
                    <p:blipFill>
                      <a:blip r:embed="rId8"/>
                      <a:stretch>
                        <a:fillRect/>
                      </a:stretch>
                    </p:blipFill>
                    <p:spPr>
                      <a:xfrm>
                        <a:off x="7219633" y="3730625"/>
                        <a:ext cx="450850" cy="165735"/>
                      </a:xfrm>
                      <a:prstGeom prst="rect">
                        <a:avLst/>
                      </a:prstGeom>
                    </p:spPr>
                  </p:pic>
                </p:oleObj>
              </mc:Fallback>
            </mc:AlternateContent>
          </a:graphicData>
        </a:graphic>
      </p:graphicFrame>
      <p:sp>
        <p:nvSpPr>
          <p:cNvPr id="14" name="文本框 13"/>
          <p:cNvSpPr txBox="1"/>
          <p:nvPr/>
        </p:nvSpPr>
        <p:spPr>
          <a:xfrm>
            <a:off x="2699385" y="3896360"/>
            <a:ext cx="3746500" cy="306705"/>
          </a:xfrm>
          <a:prstGeom prst="rect">
            <a:avLst/>
          </a:prstGeom>
          <a:noFill/>
        </p:spPr>
        <p:txBody>
          <a:bodyPr wrap="square" rtlCol="0">
            <a:spAutoFit/>
          </a:bodyPr>
          <a:lstStyle/>
          <a:p>
            <a:r>
              <a:rPr lang="zh-CN" altLang="en-US" sz="900" dirty="0">
                <a:latin typeface="微软雅黑" panose="020B0503020204020204" charset="-122"/>
                <a:ea typeface="微软雅黑" panose="020B0503020204020204" charset="-122"/>
                <a:cs typeface="微软雅黑" panose="020B0503020204020204" charset="-122"/>
              </a:rPr>
              <a:t>图</a:t>
            </a:r>
            <a:r>
              <a:rPr lang="en-US" altLang="zh-CN" sz="900" dirty="0">
                <a:latin typeface="微软雅黑" panose="020B0503020204020204" charset="-122"/>
                <a:ea typeface="微软雅黑" panose="020B0503020204020204" charset="-122"/>
                <a:cs typeface="微软雅黑" panose="020B0503020204020204" charset="-122"/>
              </a:rPr>
              <a:t> </a:t>
            </a:r>
            <a:r>
              <a:rPr lang="en-US" sz="900" dirty="0">
                <a:latin typeface="Arial" panose="020B0604020202020204" pitchFamily="34" charset="0"/>
                <a:ea typeface="微软雅黑" panose="020B0503020204020204" charset="-122"/>
                <a:cs typeface="Arial" panose="020B0604020202020204" pitchFamily="34" charset="0"/>
              </a:rPr>
              <a:t>4  URLLC</a:t>
            </a:r>
            <a:r>
              <a:rPr lang="zh-CN" altLang="en-US" sz="900" dirty="0">
                <a:latin typeface="Arial" panose="020B0604020202020204" pitchFamily="34" charset="0"/>
                <a:ea typeface="微软雅黑" panose="020B0503020204020204" charset="-122"/>
                <a:cs typeface="Arial" panose="020B0604020202020204" pitchFamily="34" charset="0"/>
              </a:rPr>
              <a:t>数据包的到达率对</a:t>
            </a:r>
            <a:r>
              <a:rPr lang="en-US" altLang="zh-CN" sz="900" dirty="0" err="1">
                <a:latin typeface="Arial" panose="020B0604020202020204" pitchFamily="34" charset="0"/>
                <a:ea typeface="微软雅黑" panose="020B0503020204020204" charset="-122"/>
                <a:cs typeface="Arial" panose="020B0604020202020204" pitchFamily="34" charset="0"/>
              </a:rPr>
              <a:t>eMBBs</a:t>
            </a:r>
            <a:r>
              <a:rPr lang="zh-CN" altLang="en-US" sz="900" dirty="0">
                <a:latin typeface="Arial" panose="020B0604020202020204" pitchFamily="34" charset="0"/>
                <a:ea typeface="微软雅黑" panose="020B0503020204020204" charset="-122"/>
                <a:cs typeface="Arial" panose="020B0604020202020204" pitchFamily="34" charset="0"/>
              </a:rPr>
              <a:t>数据速率累积分布函数值的影响</a:t>
            </a:r>
            <a:r>
              <a:rPr lang="en-US" altLang="zh-CN" dirty="0"/>
              <a:t> </a:t>
            </a:r>
          </a:p>
        </p:txBody>
      </p:sp>
      <p:sp>
        <p:nvSpPr>
          <p:cNvPr id="15" name="文本框 14"/>
          <p:cNvSpPr txBox="1"/>
          <p:nvPr/>
        </p:nvSpPr>
        <p:spPr>
          <a:xfrm>
            <a:off x="433705" y="884555"/>
            <a:ext cx="1726565" cy="306705"/>
          </a:xfrm>
          <a:prstGeom prst="rect">
            <a:avLst/>
          </a:prstGeom>
          <a:noFill/>
        </p:spPr>
        <p:txBody>
          <a:bodyPr wrap="square" rtlCol="0">
            <a:spAutoFit/>
          </a:bodyPr>
          <a:lstStyle/>
          <a:p>
            <a:pPr marL="285750" indent="-285750">
              <a:buFont typeface="Wingdings" panose="05000000000000000000" charset="0"/>
              <a:buChar char="Ø"/>
            </a:pPr>
            <a:r>
              <a:rPr lang="zh-CN" altLang="en-US" dirty="0"/>
              <a:t>仿真结果</a:t>
            </a:r>
          </a:p>
        </p:txBody>
      </p:sp>
      <p:pic>
        <p:nvPicPr>
          <p:cNvPr id="3" name="图片 2">
            <a:extLst>
              <a:ext uri="{FF2B5EF4-FFF2-40B4-BE49-F238E27FC236}">
                <a16:creationId xmlns:a16="http://schemas.microsoft.com/office/drawing/2014/main" id="{C8AC8749-A075-4868-935F-C2DD2F93F1CE}"/>
              </a:ext>
            </a:extLst>
          </p:cNvPr>
          <p:cNvPicPr>
            <a:picLocks noChangeAspect="1"/>
          </p:cNvPicPr>
          <p:nvPr/>
        </p:nvPicPr>
        <p:blipFill>
          <a:blip r:embed="rId9">
            <a:clrChange>
              <a:clrFrom>
                <a:srgbClr val="F0F0F0"/>
              </a:clrFrom>
              <a:clrTo>
                <a:srgbClr val="F0F0F0">
                  <a:alpha val="0"/>
                </a:srgbClr>
              </a:clrTo>
            </a:clrChange>
          </a:blip>
          <a:stretch>
            <a:fillRect/>
          </a:stretch>
        </p:blipFill>
        <p:spPr>
          <a:xfrm>
            <a:off x="314201" y="1524000"/>
            <a:ext cx="2481828" cy="1962150"/>
          </a:xfrm>
          <a:prstGeom prst="rect">
            <a:avLst/>
          </a:prstGeom>
        </p:spPr>
      </p:pic>
      <p:pic>
        <p:nvPicPr>
          <p:cNvPr id="13" name="图片 12">
            <a:extLst>
              <a:ext uri="{FF2B5EF4-FFF2-40B4-BE49-F238E27FC236}">
                <a16:creationId xmlns:a16="http://schemas.microsoft.com/office/drawing/2014/main" id="{9FD2DE63-F708-4DF3-9306-CA306F5ACC4B}"/>
              </a:ext>
            </a:extLst>
          </p:cNvPr>
          <p:cNvPicPr>
            <a:picLocks noChangeAspect="1"/>
          </p:cNvPicPr>
          <p:nvPr/>
        </p:nvPicPr>
        <p:blipFill>
          <a:blip r:embed="rId10">
            <a:clrChange>
              <a:clrFrom>
                <a:srgbClr val="F0F0F0"/>
              </a:clrFrom>
              <a:clrTo>
                <a:srgbClr val="F0F0F0">
                  <a:alpha val="0"/>
                </a:srgbClr>
              </a:clrTo>
            </a:clrChange>
          </a:blip>
          <a:stretch>
            <a:fillRect/>
          </a:stretch>
        </p:blipFill>
        <p:spPr>
          <a:xfrm>
            <a:off x="3331086" y="1485796"/>
            <a:ext cx="2481828" cy="2000354"/>
          </a:xfrm>
          <a:prstGeom prst="rect">
            <a:avLst/>
          </a:prstGeom>
        </p:spPr>
      </p:pic>
      <p:pic>
        <p:nvPicPr>
          <p:cNvPr id="16" name="图片 15">
            <a:extLst>
              <a:ext uri="{FF2B5EF4-FFF2-40B4-BE49-F238E27FC236}">
                <a16:creationId xmlns:a16="http://schemas.microsoft.com/office/drawing/2014/main" id="{7D2C58BD-B9E1-4C55-B959-44871143DDD1}"/>
              </a:ext>
            </a:extLst>
          </p:cNvPr>
          <p:cNvPicPr>
            <a:picLocks noChangeAspect="1"/>
          </p:cNvPicPr>
          <p:nvPr/>
        </p:nvPicPr>
        <p:blipFill>
          <a:blip r:embed="rId11">
            <a:clrChange>
              <a:clrFrom>
                <a:srgbClr val="F0F0F0"/>
              </a:clrFrom>
              <a:clrTo>
                <a:srgbClr val="F0F0F0">
                  <a:alpha val="0"/>
                </a:srgbClr>
              </a:clrTo>
            </a:clrChange>
          </a:blip>
          <a:stretch>
            <a:fillRect/>
          </a:stretch>
        </p:blipFill>
        <p:spPr>
          <a:xfrm>
            <a:off x="6198727" y="1524000"/>
            <a:ext cx="2503094" cy="1962150"/>
          </a:xfrm>
          <a:prstGeom prst="rect">
            <a:avLst/>
          </a:prstGeom>
        </p:spPr>
      </p:pic>
      <p:sp>
        <p:nvSpPr>
          <p:cNvPr id="17" name="文本框 16">
            <a:extLst>
              <a:ext uri="{FF2B5EF4-FFF2-40B4-BE49-F238E27FC236}">
                <a16:creationId xmlns:a16="http://schemas.microsoft.com/office/drawing/2014/main" id="{A1D6E41D-050B-4897-B933-C8B2DBF48772}"/>
              </a:ext>
            </a:extLst>
          </p:cNvPr>
          <p:cNvSpPr txBox="1"/>
          <p:nvPr/>
        </p:nvSpPr>
        <p:spPr>
          <a:xfrm>
            <a:off x="7197725" y="102870"/>
            <a:ext cx="1835149" cy="400110"/>
          </a:xfrm>
          <a:prstGeom prst="rect">
            <a:avLst/>
          </a:prstGeom>
          <a:noFill/>
        </p:spPr>
        <p:txBody>
          <a:bodyPr wrap="square" rtlCol="0">
            <a:spAutoFit/>
          </a:bodyPr>
          <a:lstStyle/>
          <a:p>
            <a:r>
              <a:rPr lang="zh-CN" altLang="en-US" sz="2000" dirty="0">
                <a:solidFill>
                  <a:schemeClr val="bg1"/>
                </a:solidFill>
              </a:rPr>
              <a:t>仿真结果分析</a:t>
            </a:r>
          </a:p>
        </p:txBody>
      </p:sp>
      <p:sp>
        <p:nvSpPr>
          <p:cNvPr id="18" name="文本框 17">
            <a:extLst>
              <a:ext uri="{FF2B5EF4-FFF2-40B4-BE49-F238E27FC236}">
                <a16:creationId xmlns:a16="http://schemas.microsoft.com/office/drawing/2014/main" id="{DE36CDC2-75AE-4AAE-BDBD-8DEBB8C86D41}"/>
              </a:ext>
            </a:extLst>
          </p:cNvPr>
          <p:cNvSpPr txBox="1"/>
          <p:nvPr/>
        </p:nvSpPr>
        <p:spPr>
          <a:xfrm>
            <a:off x="8648700" y="4763631"/>
            <a:ext cx="384174"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15</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框 14"/>
          <p:cNvSpPr txBox="1"/>
          <p:nvPr/>
        </p:nvSpPr>
        <p:spPr>
          <a:xfrm>
            <a:off x="433705" y="884555"/>
            <a:ext cx="1726565" cy="306705"/>
          </a:xfrm>
          <a:prstGeom prst="rect">
            <a:avLst/>
          </a:prstGeom>
          <a:noFill/>
        </p:spPr>
        <p:txBody>
          <a:bodyPr wrap="square" rtlCol="0">
            <a:spAutoFit/>
          </a:bodyPr>
          <a:lstStyle/>
          <a:p>
            <a:pPr marL="285750" indent="-285750">
              <a:buFont typeface="Wingdings" panose="05000000000000000000" charset="0"/>
              <a:buChar char="Ø"/>
            </a:pPr>
            <a:r>
              <a:rPr lang="zh-CN" altLang="en-US"/>
              <a:t>仿真结果</a:t>
            </a:r>
          </a:p>
        </p:txBody>
      </p:sp>
      <p:pic>
        <p:nvPicPr>
          <p:cNvPr id="3" name="图片 2">
            <a:extLst>
              <a:ext uri="{FF2B5EF4-FFF2-40B4-BE49-F238E27FC236}">
                <a16:creationId xmlns:a16="http://schemas.microsoft.com/office/drawing/2014/main" id="{1098264C-9302-43DA-80AD-FB6FB2D60F69}"/>
              </a:ext>
            </a:extLst>
          </p:cNvPr>
          <p:cNvPicPr>
            <a:picLocks noChangeAspect="1"/>
          </p:cNvPicPr>
          <p:nvPr/>
        </p:nvPicPr>
        <p:blipFill>
          <a:blip r:embed="rId2">
            <a:clrChange>
              <a:clrFrom>
                <a:srgbClr val="F0F0F0"/>
              </a:clrFrom>
              <a:clrTo>
                <a:srgbClr val="F0F0F0">
                  <a:alpha val="0"/>
                </a:srgbClr>
              </a:clrTo>
            </a:clrChange>
          </a:blip>
          <a:stretch>
            <a:fillRect/>
          </a:stretch>
        </p:blipFill>
        <p:spPr>
          <a:xfrm>
            <a:off x="1072496" y="1456973"/>
            <a:ext cx="2820053" cy="2229553"/>
          </a:xfrm>
          <a:prstGeom prst="rect">
            <a:avLst/>
          </a:prstGeom>
        </p:spPr>
      </p:pic>
      <p:sp>
        <p:nvSpPr>
          <p:cNvPr id="16" name="文本框 15">
            <a:extLst>
              <a:ext uri="{FF2B5EF4-FFF2-40B4-BE49-F238E27FC236}">
                <a16:creationId xmlns:a16="http://schemas.microsoft.com/office/drawing/2014/main" id="{FFFAEF65-B86E-4681-92D6-988CF0676844}"/>
              </a:ext>
            </a:extLst>
          </p:cNvPr>
          <p:cNvSpPr txBox="1"/>
          <p:nvPr/>
        </p:nvSpPr>
        <p:spPr>
          <a:xfrm>
            <a:off x="1411871" y="3721407"/>
            <a:ext cx="2141301" cy="230832"/>
          </a:xfrm>
          <a:prstGeom prst="rect">
            <a:avLst/>
          </a:prstGeom>
          <a:noFill/>
        </p:spPr>
        <p:txBody>
          <a:bodyPr wrap="square" rtlCol="0">
            <a:spAutoFit/>
          </a:bodyPr>
          <a:lstStyle/>
          <a:p>
            <a:r>
              <a:rPr lang="zh-CN" altLang="en-US" sz="900" dirty="0">
                <a:latin typeface="微软雅黑" panose="020B0503020204020204" charset="-122"/>
                <a:ea typeface="微软雅黑" panose="020B0503020204020204" charset="-122"/>
                <a:cs typeface="微软雅黑" panose="020B0503020204020204" charset="-122"/>
              </a:rPr>
              <a:t>图</a:t>
            </a:r>
            <a:r>
              <a:rPr lang="en-US" altLang="zh-CN" sz="900" dirty="0">
                <a:latin typeface="微软雅黑" panose="020B0503020204020204" charset="-122"/>
                <a:ea typeface="微软雅黑" panose="020B0503020204020204" charset="-122"/>
                <a:cs typeface="微软雅黑" panose="020B0503020204020204" charset="-122"/>
              </a:rPr>
              <a:t> </a:t>
            </a:r>
            <a:r>
              <a:rPr lang="en-US" sz="900" dirty="0">
                <a:latin typeface="Arial" panose="020B0604020202020204" pitchFamily="34" charset="0"/>
                <a:ea typeface="微软雅黑" panose="020B0503020204020204" charset="-122"/>
                <a:cs typeface="Arial" panose="020B0604020202020204" pitchFamily="34" charset="0"/>
              </a:rPr>
              <a:t>5  </a:t>
            </a:r>
            <a:r>
              <a:rPr lang="zh-CN" altLang="en-US" sz="900" dirty="0">
                <a:latin typeface="Arial" panose="020B0604020202020204" pitchFamily="34" charset="0"/>
                <a:ea typeface="微软雅黑" panose="020B0503020204020204" charset="-122"/>
                <a:cs typeface="Arial" panose="020B0604020202020204" pitchFamily="34" charset="0"/>
              </a:rPr>
              <a:t>不同复用方式对系统性能的影响</a:t>
            </a:r>
            <a:endParaRPr lang="en-US" altLang="zh-CN" dirty="0"/>
          </a:p>
        </p:txBody>
      </p:sp>
      <p:sp>
        <p:nvSpPr>
          <p:cNvPr id="17" name="文本框 16">
            <a:extLst>
              <a:ext uri="{FF2B5EF4-FFF2-40B4-BE49-F238E27FC236}">
                <a16:creationId xmlns:a16="http://schemas.microsoft.com/office/drawing/2014/main" id="{4B6D25AD-1AD9-4C2F-BD4F-BE75DBC85E96}"/>
              </a:ext>
            </a:extLst>
          </p:cNvPr>
          <p:cNvSpPr txBox="1"/>
          <p:nvPr/>
        </p:nvSpPr>
        <p:spPr>
          <a:xfrm>
            <a:off x="5296239" y="3721407"/>
            <a:ext cx="2300051" cy="230832"/>
          </a:xfrm>
          <a:prstGeom prst="rect">
            <a:avLst/>
          </a:prstGeom>
          <a:noFill/>
        </p:spPr>
        <p:txBody>
          <a:bodyPr wrap="square" rtlCol="0">
            <a:spAutoFit/>
          </a:bodyPr>
          <a:lstStyle/>
          <a:p>
            <a:r>
              <a:rPr lang="zh-CN" altLang="en-US" sz="900" dirty="0">
                <a:latin typeface="微软雅黑" panose="020B0503020204020204" charset="-122"/>
                <a:ea typeface="微软雅黑" panose="020B0503020204020204" charset="-122"/>
                <a:cs typeface="微软雅黑" panose="020B0503020204020204" charset="-122"/>
              </a:rPr>
              <a:t>图</a:t>
            </a:r>
            <a:r>
              <a:rPr lang="en-US" altLang="zh-CN" sz="900" dirty="0">
                <a:latin typeface="微软雅黑" panose="020B0503020204020204" charset="-122"/>
                <a:ea typeface="微软雅黑" panose="020B0503020204020204" charset="-122"/>
                <a:cs typeface="微软雅黑" panose="020B0503020204020204" charset="-122"/>
              </a:rPr>
              <a:t> </a:t>
            </a:r>
            <a:r>
              <a:rPr lang="en-US" sz="900" dirty="0">
                <a:latin typeface="Arial" panose="020B0604020202020204" pitchFamily="34" charset="0"/>
                <a:ea typeface="微软雅黑" panose="020B0503020204020204" charset="-122"/>
                <a:cs typeface="Arial" panose="020B0604020202020204" pitchFamily="34" charset="0"/>
              </a:rPr>
              <a:t>6  </a:t>
            </a:r>
            <a:r>
              <a:rPr lang="zh-CN" altLang="en-US" sz="900" dirty="0">
                <a:latin typeface="Arial" panose="020B0604020202020204" pitchFamily="34" charset="0"/>
                <a:ea typeface="微软雅黑" panose="020B0503020204020204" charset="-122"/>
                <a:cs typeface="Arial" panose="020B0604020202020204" pitchFamily="34" charset="0"/>
              </a:rPr>
              <a:t>不同功率分配算法对系统性能的影响</a:t>
            </a:r>
            <a:endParaRPr lang="en-US" altLang="zh-CN" dirty="0"/>
          </a:p>
        </p:txBody>
      </p:sp>
      <p:pic>
        <p:nvPicPr>
          <p:cNvPr id="13" name="图片 12">
            <a:extLst>
              <a:ext uri="{FF2B5EF4-FFF2-40B4-BE49-F238E27FC236}">
                <a16:creationId xmlns:a16="http://schemas.microsoft.com/office/drawing/2014/main" id="{32303E32-8BCF-478A-B49B-2A76588E3886}"/>
              </a:ext>
            </a:extLst>
          </p:cNvPr>
          <p:cNvPicPr>
            <a:picLocks noChangeAspect="1"/>
          </p:cNvPicPr>
          <p:nvPr/>
        </p:nvPicPr>
        <p:blipFill>
          <a:blip r:embed="rId3">
            <a:clrChange>
              <a:clrFrom>
                <a:srgbClr val="F0F0F0"/>
              </a:clrFrom>
              <a:clrTo>
                <a:srgbClr val="F0F0F0">
                  <a:alpha val="0"/>
                </a:srgbClr>
              </a:clrTo>
            </a:clrChange>
          </a:blip>
          <a:stretch>
            <a:fillRect/>
          </a:stretch>
        </p:blipFill>
        <p:spPr>
          <a:xfrm>
            <a:off x="5039588" y="1491854"/>
            <a:ext cx="2813351" cy="2229553"/>
          </a:xfrm>
          <a:prstGeom prst="rect">
            <a:avLst/>
          </a:prstGeom>
        </p:spPr>
      </p:pic>
      <p:sp>
        <p:nvSpPr>
          <p:cNvPr id="18" name="文本框 17">
            <a:extLst>
              <a:ext uri="{FF2B5EF4-FFF2-40B4-BE49-F238E27FC236}">
                <a16:creationId xmlns:a16="http://schemas.microsoft.com/office/drawing/2014/main" id="{83CDF535-39DC-4C5A-885B-042337867E62}"/>
              </a:ext>
            </a:extLst>
          </p:cNvPr>
          <p:cNvSpPr txBox="1"/>
          <p:nvPr/>
        </p:nvSpPr>
        <p:spPr>
          <a:xfrm>
            <a:off x="7197725" y="102870"/>
            <a:ext cx="1835149" cy="400110"/>
          </a:xfrm>
          <a:prstGeom prst="rect">
            <a:avLst/>
          </a:prstGeom>
          <a:noFill/>
        </p:spPr>
        <p:txBody>
          <a:bodyPr wrap="square" rtlCol="0">
            <a:spAutoFit/>
          </a:bodyPr>
          <a:lstStyle/>
          <a:p>
            <a:r>
              <a:rPr lang="zh-CN" altLang="en-US" sz="2000" dirty="0">
                <a:solidFill>
                  <a:schemeClr val="bg1"/>
                </a:solidFill>
              </a:rPr>
              <a:t>仿真结果分析</a:t>
            </a:r>
          </a:p>
        </p:txBody>
      </p:sp>
      <p:sp>
        <p:nvSpPr>
          <p:cNvPr id="19" name="文本框 18">
            <a:extLst>
              <a:ext uri="{FF2B5EF4-FFF2-40B4-BE49-F238E27FC236}">
                <a16:creationId xmlns:a16="http://schemas.microsoft.com/office/drawing/2014/main" id="{68053474-51D6-4DC5-BD2F-A75B22B97467}"/>
              </a:ext>
            </a:extLst>
          </p:cNvPr>
          <p:cNvSpPr txBox="1"/>
          <p:nvPr/>
        </p:nvSpPr>
        <p:spPr>
          <a:xfrm>
            <a:off x="8674734" y="4763631"/>
            <a:ext cx="358140" cy="276999"/>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16</a:t>
            </a:r>
          </a:p>
        </p:txBody>
      </p:sp>
    </p:spTree>
    <p:extLst>
      <p:ext uri="{BB962C8B-B14F-4D97-AF65-F5344CB8AC3E}">
        <p14:creationId xmlns:p14="http://schemas.microsoft.com/office/powerpoint/2010/main" val="3977776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文本框 9"/>
          <p:cNvSpPr txBox="1"/>
          <p:nvPr/>
        </p:nvSpPr>
        <p:spPr>
          <a:xfrm>
            <a:off x="2356701" y="1884748"/>
            <a:ext cx="4848287" cy="1084912"/>
          </a:xfrm>
          <a:prstGeom prst="rect">
            <a:avLst/>
          </a:prstGeom>
          <a:noFill/>
        </p:spPr>
        <p:txBody>
          <a:bodyPr wrap="square" lIns="68580" tIns="34290" rIns="68580" bIns="34290" rtlCol="0">
            <a:spAutoFit/>
          </a:bodyPr>
          <a:lstStyle/>
          <a:p>
            <a:pPr algn="ctr">
              <a:defRPr/>
            </a:pPr>
            <a:r>
              <a:rPr lang="en-US" altLang="zh-CN" sz="6600" b="1" dirty="0">
                <a:solidFill>
                  <a:srgbClr val="1B4367"/>
                </a:solidFill>
                <a:cs typeface="+mn-ea"/>
                <a:sym typeface="+mn-lt"/>
              </a:rPr>
              <a:t>Thanks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3977481" y="1452085"/>
            <a:ext cx="719138" cy="576263"/>
          </a:xfrm>
          <a:prstGeom prst="rect">
            <a:avLst/>
          </a:prstGeom>
          <a:noFill/>
        </p:spPr>
        <p:txBody>
          <a:bodyPr wrap="square" rtlCol="0">
            <a:normAutofit fontScale="97500" lnSpcReduction="10000"/>
          </a:bodyPr>
          <a:lstStyle/>
          <a:p>
            <a:r>
              <a:rPr lang="en-US" altLang="zh-CN" sz="33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01.</a:t>
            </a:r>
          </a:p>
        </p:txBody>
      </p:sp>
      <p:sp>
        <p:nvSpPr>
          <p:cNvPr id="18" name="文本框 17"/>
          <p:cNvSpPr txBox="1"/>
          <p:nvPr>
            <p:custDataLst>
              <p:tags r:id="rId2"/>
            </p:custDataLst>
          </p:nvPr>
        </p:nvSpPr>
        <p:spPr>
          <a:xfrm>
            <a:off x="4809966" y="1452085"/>
            <a:ext cx="3184684" cy="577800"/>
          </a:xfrm>
          <a:prstGeom prst="rect">
            <a:avLst/>
          </a:prstGeom>
          <a:noFill/>
        </p:spPr>
        <p:txBody>
          <a:bodyPr wrap="square" bIns="35242" rtlCol="0" anchor="ctr" anchorCtr="0">
            <a:normAutofit/>
          </a:bodyPr>
          <a:lstStyle/>
          <a:p>
            <a:pPr fontAlgn="auto">
              <a:lnSpc>
                <a:spcPct val="120000"/>
              </a:lnSpc>
            </a:pPr>
            <a:r>
              <a:rPr lang="zh-CN" altLang="en-US" sz="18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研究背景与意义</a:t>
            </a:r>
          </a:p>
        </p:txBody>
      </p:sp>
      <p:sp>
        <p:nvSpPr>
          <p:cNvPr id="26" name="文本框 25"/>
          <p:cNvSpPr txBox="1"/>
          <p:nvPr>
            <p:custDataLst>
              <p:tags r:id="rId3"/>
            </p:custDataLst>
          </p:nvPr>
        </p:nvSpPr>
        <p:spPr>
          <a:xfrm>
            <a:off x="3977481" y="2211229"/>
            <a:ext cx="719138" cy="576263"/>
          </a:xfrm>
          <a:prstGeom prst="rect">
            <a:avLst/>
          </a:prstGeom>
          <a:noFill/>
        </p:spPr>
        <p:txBody>
          <a:bodyPr wrap="square" rtlCol="0">
            <a:normAutofit fontScale="97500" lnSpcReduction="10000"/>
          </a:bodyPr>
          <a:lstStyle/>
          <a:p>
            <a:r>
              <a:rPr lang="en-US" altLang="zh-CN" sz="3300" b="1" dirty="0">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02.</a:t>
            </a:r>
          </a:p>
        </p:txBody>
      </p:sp>
      <p:sp>
        <p:nvSpPr>
          <p:cNvPr id="29" name="文本框 28"/>
          <p:cNvSpPr txBox="1"/>
          <p:nvPr>
            <p:custDataLst>
              <p:tags r:id="rId4"/>
            </p:custDataLst>
          </p:nvPr>
        </p:nvSpPr>
        <p:spPr>
          <a:xfrm>
            <a:off x="3977481" y="2970371"/>
            <a:ext cx="719138" cy="576263"/>
          </a:xfrm>
          <a:prstGeom prst="rect">
            <a:avLst/>
          </a:prstGeom>
          <a:noFill/>
        </p:spPr>
        <p:txBody>
          <a:bodyPr wrap="square" rtlCol="0">
            <a:normAutofit fontScale="97500" lnSpcReduction="10000"/>
          </a:bodyPr>
          <a:lstStyle/>
          <a:p>
            <a:r>
              <a:rPr lang="en-US" altLang="zh-CN" sz="3300" b="1">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03.</a:t>
            </a:r>
          </a:p>
        </p:txBody>
      </p:sp>
      <p:cxnSp>
        <p:nvCxnSpPr>
          <p:cNvPr id="3" name="直接连接符 2"/>
          <p:cNvCxnSpPr/>
          <p:nvPr>
            <p:custDataLst>
              <p:tags r:id="rId5"/>
            </p:custDataLst>
          </p:nvPr>
        </p:nvCxnSpPr>
        <p:spPr>
          <a:xfrm>
            <a:off x="4058444" y="1136333"/>
            <a:ext cx="3936206" cy="0"/>
          </a:xfrm>
          <a:prstGeom prst="line">
            <a:avLst/>
          </a:prstGeom>
          <a:ln>
            <a:solidFill>
              <a:schemeClr val="bg1">
                <a:lumMod val="75000"/>
              </a:schemeClr>
            </a:solidFill>
            <a:prstDash val="solid"/>
          </a:ln>
        </p:spPr>
        <p:style>
          <a:lnRef idx="1">
            <a:schemeClr val="accent1"/>
          </a:lnRef>
          <a:fillRef idx="0">
            <a:schemeClr val="accent1"/>
          </a:fillRef>
          <a:effectRef idx="0">
            <a:schemeClr val="accent1"/>
          </a:effectRef>
          <a:fontRef idx="minor">
            <a:schemeClr val="tx1"/>
          </a:fontRef>
        </p:style>
      </p:cxnSp>
      <p:sp>
        <p:nvSpPr>
          <p:cNvPr id="4" name="文本框 3"/>
          <p:cNvSpPr txBox="1"/>
          <p:nvPr>
            <p:custDataLst>
              <p:tags r:id="rId6"/>
            </p:custDataLst>
          </p:nvPr>
        </p:nvSpPr>
        <p:spPr>
          <a:xfrm>
            <a:off x="825977" y="1044893"/>
            <a:ext cx="1388745" cy="576263"/>
          </a:xfrm>
          <a:prstGeom prst="rect">
            <a:avLst/>
          </a:prstGeom>
          <a:noFill/>
        </p:spPr>
        <p:txBody>
          <a:bodyPr wrap="square" rtlCol="0">
            <a:normAutofit fontScale="95000"/>
          </a:bodyPr>
          <a:lstStyle/>
          <a:p>
            <a:pPr algn="r"/>
            <a:r>
              <a:rPr lang="zh-CN" altLang="en-US" sz="3300" b="1" spc="300" dirty="0">
                <a:solidFill>
                  <a:schemeClr val="tx1">
                    <a:lumMod val="85000"/>
                    <a:lumOff val="15000"/>
                  </a:schemeClr>
                </a:solidFill>
                <a:latin typeface="Arial" panose="020B0604020202020204" pitchFamily="34" charset="0"/>
                <a:ea typeface="微软雅黑" panose="020B0503020204020204" pitchFamily="34" charset="-122"/>
                <a:sym typeface="Arial" panose="020B0604020202020204" pitchFamily="34" charset="0"/>
              </a:rPr>
              <a:t>目录</a:t>
            </a:r>
          </a:p>
        </p:txBody>
      </p:sp>
      <p:sp>
        <p:nvSpPr>
          <p:cNvPr id="15" name="文本框 14"/>
          <p:cNvSpPr txBox="1"/>
          <p:nvPr>
            <p:custDataLst>
              <p:tags r:id="rId7"/>
            </p:custDataLst>
          </p:nvPr>
        </p:nvSpPr>
        <p:spPr>
          <a:xfrm>
            <a:off x="825976" y="1621155"/>
            <a:ext cx="1388745" cy="276225"/>
          </a:xfrm>
          <a:prstGeom prst="rect">
            <a:avLst/>
          </a:prstGeom>
          <a:noFill/>
        </p:spPr>
        <p:txBody>
          <a:bodyPr wrap="square" rtlCol="0">
            <a:normAutofit/>
          </a:bodyPr>
          <a:lstStyle/>
          <a:p>
            <a:pPr algn="r"/>
            <a:r>
              <a:rPr lang="en-US" altLang="zh-CN" sz="1050" spc="300" dirty="0">
                <a:solidFill>
                  <a:schemeClr val="tx1">
                    <a:lumMod val="65000"/>
                    <a:lumOff val="35000"/>
                  </a:schemeClr>
                </a:solidFill>
                <a:latin typeface="Arial" panose="020B0604020202020204" pitchFamily="34" charset="0"/>
                <a:ea typeface="微软雅黑" panose="020B0503020204020204" pitchFamily="34" charset="-122"/>
                <a:cs typeface="Arial" panose="020B0604020202020204" pitchFamily="34" charset="0"/>
                <a:sym typeface="Arial" panose="020B0604020202020204" pitchFamily="34" charset="0"/>
              </a:rPr>
              <a:t>CONTENTS</a:t>
            </a:r>
          </a:p>
        </p:txBody>
      </p:sp>
      <p:sp>
        <p:nvSpPr>
          <p:cNvPr id="16" name="矩形 15"/>
          <p:cNvSpPr/>
          <p:nvPr>
            <p:custDataLst>
              <p:tags r:id="rId8"/>
            </p:custDataLst>
          </p:nvPr>
        </p:nvSpPr>
        <p:spPr>
          <a:xfrm>
            <a:off x="2333784" y="1136333"/>
            <a:ext cx="57150" cy="69199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50">
              <a:latin typeface="Arial" panose="020B0604020202020204" pitchFamily="34" charset="0"/>
              <a:ea typeface="微软雅黑" panose="020B0503020204020204" pitchFamily="34" charset="-122"/>
              <a:sym typeface="Arial" panose="020B0604020202020204" pitchFamily="34" charset="0"/>
            </a:endParaRPr>
          </a:p>
        </p:txBody>
      </p:sp>
      <p:sp>
        <p:nvSpPr>
          <p:cNvPr id="19" name="文本框 18"/>
          <p:cNvSpPr txBox="1"/>
          <p:nvPr>
            <p:custDataLst>
              <p:tags r:id="rId9"/>
            </p:custDataLst>
          </p:nvPr>
        </p:nvSpPr>
        <p:spPr>
          <a:xfrm>
            <a:off x="4809966" y="2211229"/>
            <a:ext cx="3184684" cy="577800"/>
          </a:xfrm>
          <a:prstGeom prst="rect">
            <a:avLst/>
          </a:prstGeom>
          <a:noFill/>
        </p:spPr>
        <p:txBody>
          <a:bodyPr wrap="square" bIns="35242" rtlCol="0" anchor="ctr" anchorCtr="0">
            <a:normAutofit/>
          </a:bodyPr>
          <a:lstStyle/>
          <a:p>
            <a:pPr fontAlgn="auto">
              <a:lnSpc>
                <a:spcPct val="120000"/>
              </a:lnSpc>
            </a:pPr>
            <a:r>
              <a:rPr lang="zh-CN" altLang="en-US" sz="18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问题建模与求解</a:t>
            </a:r>
          </a:p>
        </p:txBody>
      </p:sp>
      <p:sp>
        <p:nvSpPr>
          <p:cNvPr id="20" name="文本框 19"/>
          <p:cNvSpPr txBox="1"/>
          <p:nvPr>
            <p:custDataLst>
              <p:tags r:id="rId10"/>
            </p:custDataLst>
          </p:nvPr>
        </p:nvSpPr>
        <p:spPr>
          <a:xfrm>
            <a:off x="4810125" y="2970530"/>
            <a:ext cx="3389630" cy="577850"/>
          </a:xfrm>
          <a:prstGeom prst="rect">
            <a:avLst/>
          </a:prstGeom>
          <a:noFill/>
        </p:spPr>
        <p:txBody>
          <a:bodyPr wrap="square" bIns="35242" rtlCol="0" anchor="ctr" anchorCtr="0">
            <a:noAutofit/>
          </a:bodyPr>
          <a:lstStyle/>
          <a:p>
            <a:pPr fontAlgn="auto">
              <a:lnSpc>
                <a:spcPct val="120000"/>
              </a:lnSpc>
            </a:pPr>
            <a:r>
              <a:rPr lang="zh-CN" altLang="en-US" sz="1800" dirty="0">
                <a:solidFill>
                  <a:schemeClr val="tx1">
                    <a:lumMod val="65000"/>
                    <a:lumOff val="35000"/>
                  </a:schemeClr>
                </a:solidFill>
                <a:latin typeface="Arial" panose="020B0604020202020204" pitchFamily="34" charset="0"/>
                <a:ea typeface="微软雅黑" panose="020B0503020204020204" pitchFamily="34" charset="-122"/>
                <a:cs typeface="微软雅黑" panose="020B0503020204020204" pitchFamily="34" charset="-122"/>
                <a:sym typeface="Arial" panose="020B0604020202020204" pitchFamily="34" charset="0"/>
              </a:rPr>
              <a:t>仿真结果分析</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743960" y="1417955"/>
            <a:ext cx="1656000" cy="1440000"/>
          </a:xfrm>
          <a:prstGeom prst="ellipse">
            <a:avLst/>
          </a:prstGeom>
          <a:solidFill>
            <a:srgbClr val="0041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a:t>01</a:t>
            </a:r>
          </a:p>
        </p:txBody>
      </p:sp>
      <p:sp>
        <p:nvSpPr>
          <p:cNvPr id="5" name="文本框 4"/>
          <p:cNvSpPr txBox="1"/>
          <p:nvPr/>
        </p:nvSpPr>
        <p:spPr>
          <a:xfrm>
            <a:off x="3225760" y="2939415"/>
            <a:ext cx="2692400" cy="523220"/>
          </a:xfrm>
          <a:prstGeom prst="rect">
            <a:avLst/>
          </a:prstGeom>
          <a:noFill/>
        </p:spPr>
        <p:txBody>
          <a:bodyPr wrap="square" rtlCol="0">
            <a:spAutoFit/>
          </a:bodyPr>
          <a:lstStyle/>
          <a:p>
            <a:r>
              <a:rPr lang="zh-CN" altLang="en-US" sz="2800" b="1" dirty="0">
                <a:solidFill>
                  <a:srgbClr val="014180"/>
                </a:solidFill>
              </a:rPr>
              <a:t>研究背景与意义</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048501" y="120650"/>
            <a:ext cx="2019299" cy="400110"/>
          </a:xfrm>
          <a:prstGeom prst="rect">
            <a:avLst/>
          </a:prstGeom>
          <a:noFill/>
        </p:spPr>
        <p:txBody>
          <a:bodyPr wrap="square" rtlCol="0">
            <a:spAutoFit/>
          </a:bodyPr>
          <a:lstStyle/>
          <a:p>
            <a:r>
              <a:rPr lang="zh-CN" altLang="en-US" sz="2000" dirty="0">
                <a:solidFill>
                  <a:schemeClr val="bg1"/>
                </a:solidFill>
              </a:rPr>
              <a:t>研究背景与意义</a:t>
            </a:r>
          </a:p>
        </p:txBody>
      </p:sp>
      <p:sp>
        <p:nvSpPr>
          <p:cNvPr id="13" name="文本框 12"/>
          <p:cNvSpPr txBox="1"/>
          <p:nvPr/>
        </p:nvSpPr>
        <p:spPr>
          <a:xfrm>
            <a:off x="8679180" y="4747260"/>
            <a:ext cx="312420" cy="275590"/>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3</a:t>
            </a:r>
          </a:p>
        </p:txBody>
      </p:sp>
      <p:pic>
        <p:nvPicPr>
          <p:cNvPr id="9" name="图片 8">
            <a:extLst>
              <a:ext uri="{FF2B5EF4-FFF2-40B4-BE49-F238E27FC236}">
                <a16:creationId xmlns:a16="http://schemas.microsoft.com/office/drawing/2014/main" id="{28AB3559-0771-4A59-B06D-8047E90A352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417583" y="3169970"/>
            <a:ext cx="6308833" cy="1552692"/>
          </a:xfrm>
          <a:prstGeom prst="rect">
            <a:avLst/>
          </a:prstGeom>
        </p:spPr>
      </p:pic>
      <p:sp>
        <p:nvSpPr>
          <p:cNvPr id="12" name="文本框 11">
            <a:extLst>
              <a:ext uri="{FF2B5EF4-FFF2-40B4-BE49-F238E27FC236}">
                <a16:creationId xmlns:a16="http://schemas.microsoft.com/office/drawing/2014/main" id="{51B14AF0-3A00-42FA-93F4-C35C77CD39FB}"/>
              </a:ext>
            </a:extLst>
          </p:cNvPr>
          <p:cNvSpPr txBox="1"/>
          <p:nvPr/>
        </p:nvSpPr>
        <p:spPr>
          <a:xfrm>
            <a:off x="763270" y="837962"/>
            <a:ext cx="7915910" cy="2252283"/>
          </a:xfrm>
          <a:prstGeom prst="rect">
            <a:avLst/>
          </a:prstGeom>
          <a:noFill/>
        </p:spPr>
        <p:txBody>
          <a:bodyPr wrap="square" rtlCol="0">
            <a:spAutoFit/>
          </a:bodyPr>
          <a:lstStyle/>
          <a:p>
            <a:pPr marL="285750" indent="-285750">
              <a:lnSpc>
                <a:spcPct val="200000"/>
              </a:lnSpc>
              <a:buFont typeface="Wingdings" panose="05000000000000000000" pitchFamily="2" charset="2"/>
              <a:buChar char="Ø"/>
            </a:pPr>
            <a:r>
              <a:rPr lang="en-US" altLang="zh-CN" sz="1200" dirty="0"/>
              <a:t>5G</a:t>
            </a:r>
            <a:r>
              <a:rPr lang="zh-CN" altLang="en-US" sz="1200" dirty="0"/>
              <a:t>移动通信网络的出现使</a:t>
            </a:r>
            <a:r>
              <a:rPr lang="en-US" altLang="zh-CN" sz="1200" dirty="0"/>
              <a:t>V2X</a:t>
            </a:r>
            <a:r>
              <a:rPr lang="zh-CN" altLang="en-US" sz="1200" dirty="0"/>
              <a:t>通信迅速发展</a:t>
            </a:r>
            <a:endParaRPr lang="en-US" altLang="zh-CN" sz="1200" dirty="0"/>
          </a:p>
          <a:p>
            <a:pPr marL="285750" indent="-285750">
              <a:lnSpc>
                <a:spcPct val="200000"/>
              </a:lnSpc>
              <a:buFont typeface="Wingdings" panose="05000000000000000000" pitchFamily="2" charset="2"/>
              <a:buChar char="Ø"/>
            </a:pPr>
            <a:r>
              <a:rPr lang="en-US" altLang="zh-CN" sz="1200" dirty="0"/>
              <a:t>V2X</a:t>
            </a:r>
            <a:r>
              <a:rPr lang="zh-CN" altLang="en-US" sz="1200" dirty="0"/>
              <a:t>通信旨在实现信息交换，这使增强型移动宽带</a:t>
            </a:r>
            <a:r>
              <a:rPr lang="en-US" altLang="zh-CN" sz="1200" dirty="0"/>
              <a:t>(eMBB)</a:t>
            </a:r>
            <a:r>
              <a:rPr lang="zh-CN" altLang="en-US" sz="1200" dirty="0"/>
              <a:t>和超可靠低延迟通信</a:t>
            </a:r>
            <a:r>
              <a:rPr lang="en-US" altLang="zh-CN" sz="1200" dirty="0"/>
              <a:t>(URLLC)</a:t>
            </a:r>
            <a:r>
              <a:rPr lang="zh-CN" altLang="en-US" sz="1200" dirty="0"/>
              <a:t>得到更广泛应用</a:t>
            </a:r>
            <a:endParaRPr lang="en-US" altLang="zh-CN" sz="1200" dirty="0"/>
          </a:p>
          <a:p>
            <a:pPr marL="285750" indent="-285750">
              <a:lnSpc>
                <a:spcPct val="200000"/>
              </a:lnSpc>
              <a:buFont typeface="Wingdings" panose="05000000000000000000" pitchFamily="2" charset="2"/>
              <a:buChar char="Ø"/>
            </a:pPr>
            <a:r>
              <a:rPr lang="zh-CN" altLang="en-US" sz="1200" dirty="0"/>
              <a:t>通常涉及大量数据交换的</a:t>
            </a:r>
            <a:r>
              <a:rPr lang="en-US" altLang="zh-CN" sz="1200" dirty="0"/>
              <a:t>eMBB</a:t>
            </a:r>
            <a:r>
              <a:rPr lang="zh-CN" altLang="en-US" sz="1200" dirty="0"/>
              <a:t>应用要求通信链路能够高速传输；与安全关键信息相关的</a:t>
            </a:r>
            <a:r>
              <a:rPr lang="en-US" altLang="zh-CN" sz="1200" dirty="0"/>
              <a:t>URLLC</a:t>
            </a:r>
            <a:r>
              <a:rPr lang="zh-CN" altLang="en-US" sz="1200" dirty="0"/>
              <a:t>应用要求通信链路是可靠的和低延迟的</a:t>
            </a:r>
            <a:endParaRPr lang="en-US" altLang="zh-CN" sz="1200" dirty="0"/>
          </a:p>
          <a:p>
            <a:pPr marL="285750" indent="-285750">
              <a:lnSpc>
                <a:spcPct val="200000"/>
              </a:lnSpc>
              <a:buFont typeface="Wingdings" panose="05000000000000000000" pitchFamily="2" charset="2"/>
              <a:buChar char="Ø"/>
            </a:pPr>
            <a:r>
              <a:rPr lang="zh-CN" altLang="en-US" sz="1200" dirty="0"/>
              <a:t>网络切片技术是克服车联网中应用的异构性和多样性所带来的挑战的有效方法</a:t>
            </a:r>
            <a:endParaRPr lang="en-US" altLang="zh-CN" sz="1200" dirty="0"/>
          </a:p>
          <a:p>
            <a:pPr marL="285750" indent="-285750">
              <a:lnSpc>
                <a:spcPct val="200000"/>
              </a:lnSpc>
              <a:buFont typeface="Wingdings" panose="05000000000000000000" pitchFamily="2" charset="2"/>
              <a:buChar char="Ø"/>
            </a:pPr>
            <a:r>
              <a:rPr lang="zh-CN" altLang="en-US" sz="1200" dirty="0">
                <a:solidFill>
                  <a:srgbClr val="000000"/>
                </a:solidFill>
                <a:latin typeface="Arial" panose="020B0604020202020204" pitchFamily="34" charset="0"/>
              </a:rPr>
              <a:t>考虑到频谱资源的稀缺，</a:t>
            </a:r>
            <a:r>
              <a:rPr lang="en-US" altLang="zh-CN" sz="1200" dirty="0">
                <a:solidFill>
                  <a:srgbClr val="000000"/>
                </a:solidFill>
                <a:latin typeface="Arial" panose="020B0604020202020204" pitchFamily="34" charset="0"/>
              </a:rPr>
              <a:t>5G</a:t>
            </a:r>
            <a:r>
              <a:rPr lang="zh-CN" altLang="en-US" sz="1200" dirty="0">
                <a:solidFill>
                  <a:srgbClr val="000000"/>
                </a:solidFill>
                <a:latin typeface="Arial" panose="020B0604020202020204" pitchFamily="34" charset="0"/>
              </a:rPr>
              <a:t>中</a:t>
            </a:r>
            <a:r>
              <a:rPr lang="en-US" altLang="zh-CN" sz="1200" dirty="0">
                <a:solidFill>
                  <a:srgbClr val="000000"/>
                </a:solidFill>
                <a:latin typeface="Arial" panose="020B0604020202020204" pitchFamily="34" charset="0"/>
              </a:rPr>
              <a:t>NOMA</a:t>
            </a:r>
            <a:r>
              <a:rPr lang="zh-CN" altLang="en-US" sz="1200" dirty="0">
                <a:solidFill>
                  <a:srgbClr val="000000"/>
                </a:solidFill>
                <a:latin typeface="Arial" panose="020B0604020202020204" pitchFamily="34" charset="0"/>
              </a:rPr>
              <a:t>技术可以通过复用时频域资源提高频谱利用率</a:t>
            </a:r>
            <a:endParaRPr lang="en-US" altLang="zh-CN"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3743960" y="1417955"/>
            <a:ext cx="1656000" cy="1440000"/>
          </a:xfrm>
          <a:prstGeom prst="ellipse">
            <a:avLst/>
          </a:prstGeom>
          <a:solidFill>
            <a:srgbClr val="00418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4800"/>
              <a:t>02</a:t>
            </a:r>
          </a:p>
        </p:txBody>
      </p:sp>
      <p:sp>
        <p:nvSpPr>
          <p:cNvPr id="5" name="文本框 4"/>
          <p:cNvSpPr txBox="1"/>
          <p:nvPr/>
        </p:nvSpPr>
        <p:spPr>
          <a:xfrm>
            <a:off x="3233062" y="3030220"/>
            <a:ext cx="2677795" cy="521970"/>
          </a:xfrm>
          <a:prstGeom prst="rect">
            <a:avLst/>
          </a:prstGeom>
          <a:noFill/>
        </p:spPr>
        <p:txBody>
          <a:bodyPr wrap="square" rtlCol="0">
            <a:spAutoFit/>
          </a:bodyPr>
          <a:lstStyle/>
          <a:p>
            <a:r>
              <a:rPr lang="zh-CN" altLang="en-US" sz="2800" b="1" dirty="0">
                <a:solidFill>
                  <a:srgbClr val="014180"/>
                </a:solidFill>
              </a:rPr>
              <a:t>问题建模与求解</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5"/>
          <p:cNvPicPr>
            <a:picLocks noChangeAspect="1"/>
          </p:cNvPicPr>
          <p:nvPr/>
        </p:nvPicPr>
        <p:blipFill>
          <a:blip r:embed="rId3"/>
          <a:stretch>
            <a:fillRect/>
          </a:stretch>
        </p:blipFill>
        <p:spPr>
          <a:xfrm>
            <a:off x="699769" y="1724379"/>
            <a:ext cx="3067685" cy="2183765"/>
          </a:xfrm>
          <a:prstGeom prst="rect">
            <a:avLst/>
          </a:prstGeom>
          <a:noFill/>
          <a:ln>
            <a:noFill/>
          </a:ln>
        </p:spPr>
      </p:pic>
      <p:sp>
        <p:nvSpPr>
          <p:cNvPr id="6" name="文本框 5"/>
          <p:cNvSpPr txBox="1"/>
          <p:nvPr/>
        </p:nvSpPr>
        <p:spPr>
          <a:xfrm>
            <a:off x="3767454" y="1885950"/>
            <a:ext cx="4801871" cy="1721562"/>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最大化</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eMBB</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切片的数据速率，保障</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URLLC</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切片的时延与可靠性</a:t>
            </a:r>
          </a:p>
          <a:p>
            <a:pPr marL="285750" indent="-285750">
              <a:lnSpc>
                <a:spcPct val="150000"/>
              </a:lnSpc>
              <a:buFont typeface="Arial" panose="020B0604020202020204" pitchFamily="34" charset="0"/>
              <a:buChar char="•"/>
            </a:pP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两种类型的下行链路请求，</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eMBB</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用户数为</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K</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URLLC</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用户数为</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N</a:t>
            </a:r>
          </a:p>
          <a:p>
            <a:pPr marL="285750" indent="-285750">
              <a:lnSpc>
                <a:spcPct val="150000"/>
              </a:lnSpc>
              <a:buFont typeface="Arial" panose="020B0604020202020204" pitchFamily="34" charset="0"/>
              <a:buChar char="•"/>
            </a:pP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RB</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总数为</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B</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，每个</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RB</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占用频率上</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12</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个子载波</a:t>
            </a:r>
            <a:endParaRPr lang="en-US" altLang="zh-CN" sz="1200" dirty="0">
              <a:latin typeface="Times New Roman" panose="02020603050405020304" pitchFamily="18" charset="0"/>
              <a:ea typeface="微软雅黑" panose="020B0503020204020204" pitchFamily="34" charset="-122"/>
              <a:cs typeface="Times New Roman" panose="02020603050405020304" pitchFamily="18" charset="0"/>
            </a:endParaRPr>
          </a:p>
          <a:p>
            <a:pPr marL="285750" indent="-285750">
              <a:lnSpc>
                <a:spcPct val="150000"/>
              </a:lnSpc>
              <a:buFont typeface="Arial" panose="020B0604020202020204" pitchFamily="34" charset="0"/>
              <a:buChar char="•"/>
            </a:pP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eMBB</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用户的调度周期为</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slot, URLLC</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的调度周期为</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min-slot.</a:t>
            </a:r>
          </a:p>
          <a:p>
            <a:pPr marL="285750" indent="-285750">
              <a:lnSpc>
                <a:spcPct val="150000"/>
              </a:lnSpc>
              <a:buFont typeface="Arial" panose="020B0604020202020204" pitchFamily="34" charset="0"/>
              <a:buChar char="•"/>
            </a:pP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利用</a:t>
            </a:r>
            <a:r>
              <a:rPr lang="en-US" altLang="zh-CN" sz="1200" dirty="0">
                <a:latin typeface="Times New Roman" panose="02020603050405020304" pitchFamily="18" charset="0"/>
                <a:ea typeface="微软雅黑" panose="020B0503020204020204" pitchFamily="34" charset="-122"/>
                <a:cs typeface="Times New Roman" panose="02020603050405020304" pitchFamily="18" charset="0"/>
              </a:rPr>
              <a:t>NOMA</a:t>
            </a:r>
            <a:r>
              <a:rPr lang="zh-CN" altLang="en-US" sz="1200" dirty="0">
                <a:latin typeface="Times New Roman" panose="02020603050405020304" pitchFamily="18" charset="0"/>
                <a:ea typeface="微软雅黑" panose="020B0503020204020204" pitchFamily="34" charset="-122"/>
                <a:cs typeface="Times New Roman" panose="02020603050405020304" pitchFamily="18" charset="0"/>
              </a:rPr>
              <a:t>技术，考虑了eMBB用户和URLLC用户可以在同一RB上进行传输</a:t>
            </a:r>
          </a:p>
        </p:txBody>
      </p:sp>
      <p:sp>
        <p:nvSpPr>
          <p:cNvPr id="4" name="文本框 3"/>
          <p:cNvSpPr txBox="1"/>
          <p:nvPr/>
        </p:nvSpPr>
        <p:spPr>
          <a:xfrm>
            <a:off x="701675" y="933864"/>
            <a:ext cx="6856095" cy="377411"/>
          </a:xfrm>
          <a:prstGeom prst="rect">
            <a:avLst/>
          </a:prstGeom>
          <a:noFill/>
        </p:spPr>
        <p:txBody>
          <a:bodyPr wrap="square" rtlCol="0">
            <a:spAutoFit/>
          </a:bodyPr>
          <a:lstStyle/>
          <a:p>
            <a:pPr>
              <a:lnSpc>
                <a:spcPct val="150000"/>
              </a:lnSpc>
            </a:pPr>
            <a:r>
              <a:rPr lang="zh-CN" altLang="en-US" dirty="0"/>
              <a:t>车联网场景下，基于</a:t>
            </a:r>
            <a:r>
              <a:rPr lang="en-US" altLang="zh-CN" dirty="0"/>
              <a:t>NOMA</a:t>
            </a:r>
            <a:r>
              <a:rPr lang="zh-CN" altLang="en-US" dirty="0"/>
              <a:t>技术的</a:t>
            </a:r>
            <a:r>
              <a:rPr lang="en-US" altLang="zh-CN" dirty="0"/>
              <a:t>eMBB</a:t>
            </a:r>
            <a:r>
              <a:rPr lang="zh-CN" altLang="en-US" dirty="0"/>
              <a:t>与</a:t>
            </a:r>
            <a:r>
              <a:rPr lang="en-US" altLang="zh-CN" dirty="0"/>
              <a:t>URLLC</a:t>
            </a:r>
            <a:r>
              <a:rPr lang="zh-CN" altLang="en-US" dirty="0"/>
              <a:t>业务协同调度问题</a:t>
            </a:r>
          </a:p>
        </p:txBody>
      </p:sp>
      <p:sp>
        <p:nvSpPr>
          <p:cNvPr id="9" name="文本框 8">
            <a:extLst>
              <a:ext uri="{FF2B5EF4-FFF2-40B4-BE49-F238E27FC236}">
                <a16:creationId xmlns:a16="http://schemas.microsoft.com/office/drawing/2014/main" id="{6756C619-F65C-4006-8A86-92F98BE2FC8F}"/>
              </a:ext>
            </a:extLst>
          </p:cNvPr>
          <p:cNvSpPr txBox="1"/>
          <p:nvPr/>
        </p:nvSpPr>
        <p:spPr>
          <a:xfrm>
            <a:off x="7048501" y="120650"/>
            <a:ext cx="2019299" cy="400110"/>
          </a:xfrm>
          <a:prstGeom prst="rect">
            <a:avLst/>
          </a:prstGeom>
          <a:noFill/>
        </p:spPr>
        <p:txBody>
          <a:bodyPr wrap="square" rtlCol="0">
            <a:spAutoFit/>
          </a:bodyPr>
          <a:lstStyle/>
          <a:p>
            <a:r>
              <a:rPr lang="zh-CN" altLang="en-US" sz="2000" dirty="0">
                <a:solidFill>
                  <a:schemeClr val="bg1"/>
                </a:solidFill>
              </a:rPr>
              <a:t>问题建模与求解</a:t>
            </a:r>
          </a:p>
        </p:txBody>
      </p:sp>
      <p:sp>
        <p:nvSpPr>
          <p:cNvPr id="10" name="文本框 9">
            <a:extLst>
              <a:ext uri="{FF2B5EF4-FFF2-40B4-BE49-F238E27FC236}">
                <a16:creationId xmlns:a16="http://schemas.microsoft.com/office/drawing/2014/main" id="{BBFA03FE-E56D-4F97-8E4D-A4FD09B0BFAE}"/>
              </a:ext>
            </a:extLst>
          </p:cNvPr>
          <p:cNvSpPr txBox="1"/>
          <p:nvPr/>
        </p:nvSpPr>
        <p:spPr>
          <a:xfrm>
            <a:off x="8755380" y="4747260"/>
            <a:ext cx="312420" cy="275590"/>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5</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535940" y="887730"/>
            <a:ext cx="2635250" cy="368300"/>
          </a:xfrm>
          <a:prstGeom prst="rect">
            <a:avLst/>
          </a:prstGeom>
          <a:noFill/>
        </p:spPr>
        <p:txBody>
          <a:bodyPr wrap="square" rtlCol="0">
            <a:spAutoFit/>
          </a:bodyPr>
          <a:lstStyle/>
          <a:p>
            <a:pPr marL="285750" indent="-285750">
              <a:buFont typeface="Wingdings" panose="05000000000000000000" charset="0"/>
              <a:buChar char="Ø"/>
            </a:pPr>
            <a:r>
              <a:rPr lang="en-US" altLang="zh-CN" sz="1800"/>
              <a:t>eMBB</a:t>
            </a:r>
            <a:r>
              <a:rPr lang="zh-CN" altLang="en-US" sz="1800"/>
              <a:t>切片速率分析</a:t>
            </a:r>
          </a:p>
        </p:txBody>
      </p:sp>
      <p:sp>
        <p:nvSpPr>
          <p:cNvPr id="100" name="文本框 99"/>
          <p:cNvSpPr txBox="1"/>
          <p:nvPr/>
        </p:nvSpPr>
        <p:spPr>
          <a:xfrm>
            <a:off x="735965" y="1360170"/>
            <a:ext cx="7158355" cy="275590"/>
          </a:xfrm>
          <a:prstGeom prst="rect">
            <a:avLst/>
          </a:prstGeom>
          <a:noFill/>
          <a:ln w="9525">
            <a:noFill/>
          </a:ln>
        </p:spPr>
        <p:txBody>
          <a:bodyPr wrap="square">
            <a:spAutoFit/>
          </a:bodyPr>
          <a:lstStyle/>
          <a:p>
            <a:pPr marL="285750" indent="-285750">
              <a:buFont typeface="Arial" panose="020B0604020202020204" pitchFamily="34" charset="0"/>
              <a:buChar char="•"/>
            </a:pPr>
            <a:r>
              <a:rPr lang="zh-CN" sz="1200" b="0">
                <a:latin typeface="微软雅黑" panose="020B0503020204020204" pitchFamily="34" charset="-122"/>
                <a:ea typeface="微软雅黑" panose="020B0503020204020204" pitchFamily="34" charset="-122"/>
                <a:cs typeface="微软雅黑" panose="020B0503020204020204" pitchFamily="34" charset="-122"/>
              </a:rPr>
              <a:t>根据</a:t>
            </a:r>
            <a:r>
              <a:rPr lang="en-US" sz="1200" b="0">
                <a:latin typeface="微软雅黑" panose="020B0503020204020204" pitchFamily="34" charset="-122"/>
                <a:ea typeface="微软雅黑" panose="020B0503020204020204" pitchFamily="34" charset="-122"/>
                <a:cs typeface="微软雅黑" panose="020B0503020204020204" pitchFamily="34" charset="-122"/>
              </a:rPr>
              <a:t>NOMA</a:t>
            </a:r>
            <a:r>
              <a:rPr lang="zh-CN" sz="1200" b="0">
                <a:latin typeface="微软雅黑" panose="020B0503020204020204" pitchFamily="34" charset="-122"/>
                <a:ea typeface="微软雅黑" panose="020B0503020204020204" pitchFamily="34" charset="-122"/>
                <a:cs typeface="微软雅黑" panose="020B0503020204020204" pitchFamily="34" charset="-122"/>
              </a:rPr>
              <a:t>的解调特点，</a:t>
            </a:r>
            <a:r>
              <a:rPr lang="en-US" sz="1200" b="0">
                <a:latin typeface="微软雅黑" panose="020B0503020204020204" pitchFamily="34" charset="-122"/>
                <a:ea typeface="微软雅黑" panose="020B0503020204020204" pitchFamily="34" charset="-122"/>
                <a:cs typeface="微软雅黑" panose="020B0503020204020204" pitchFamily="34" charset="-122"/>
              </a:rPr>
              <a:t>eMBB</a:t>
            </a:r>
            <a:r>
              <a:rPr lang="zh-CN" sz="1200" b="0">
                <a:latin typeface="微软雅黑" panose="020B0503020204020204" pitchFamily="34" charset="-122"/>
                <a:ea typeface="微软雅黑" panose="020B0503020204020204" pitchFamily="34" charset="-122"/>
                <a:cs typeface="微软雅黑" panose="020B0503020204020204" pitchFamily="34" charset="-122"/>
              </a:rPr>
              <a:t>用户</a:t>
            </a:r>
            <a:r>
              <a:rPr lang="en-US" altLang="zh-CN" sz="1200" b="0">
                <a:latin typeface="微软雅黑" panose="020B0503020204020204" pitchFamily="34" charset="-122"/>
                <a:ea typeface="微软雅黑" panose="020B0503020204020204" pitchFamily="34" charset="-122"/>
                <a:cs typeface="微软雅黑" panose="020B0503020204020204" pitchFamily="34" charset="-122"/>
              </a:rPr>
              <a:t> </a:t>
            </a:r>
            <a:r>
              <a:rPr lang="en-US" sz="1200" b="0">
                <a:latin typeface="微软雅黑" panose="020B0503020204020204" pitchFamily="34" charset="-122"/>
                <a:ea typeface="微软雅黑" panose="020B0503020204020204" pitchFamily="34" charset="-122"/>
                <a:cs typeface="微软雅黑" panose="020B0503020204020204" pitchFamily="34" charset="-122"/>
              </a:rPr>
              <a:t>k </a:t>
            </a:r>
            <a:r>
              <a:rPr lang="zh-CN" sz="1200" b="0">
                <a:latin typeface="微软雅黑" panose="020B0503020204020204" pitchFamily="34" charset="-122"/>
                <a:ea typeface="微软雅黑" panose="020B0503020204020204" pitchFamily="34" charset="-122"/>
                <a:cs typeface="微软雅黑" panose="020B0503020204020204" pitchFamily="34" charset="-122"/>
              </a:rPr>
              <a:t>在资源块</a:t>
            </a:r>
            <a:r>
              <a:rPr lang="en-US" altLang="zh-CN" sz="1200" b="0">
                <a:latin typeface="微软雅黑" panose="020B0503020204020204" pitchFamily="34" charset="-122"/>
                <a:ea typeface="微软雅黑" panose="020B0503020204020204" pitchFamily="34" charset="-122"/>
                <a:cs typeface="微软雅黑" panose="020B0503020204020204" pitchFamily="34" charset="-122"/>
              </a:rPr>
              <a:t> </a:t>
            </a:r>
            <a:r>
              <a:rPr lang="en-US" sz="1200" b="0">
                <a:latin typeface="微软雅黑" panose="020B0503020204020204" pitchFamily="34" charset="-122"/>
                <a:ea typeface="微软雅黑" panose="020B0503020204020204" pitchFamily="34" charset="-122"/>
                <a:cs typeface="微软雅黑" panose="020B0503020204020204" pitchFamily="34" charset="-122"/>
              </a:rPr>
              <a:t>b </a:t>
            </a:r>
            <a:r>
              <a:rPr lang="zh-CN" sz="1200" b="0">
                <a:latin typeface="微软雅黑" panose="020B0503020204020204" pitchFamily="34" charset="-122"/>
                <a:ea typeface="微软雅黑" panose="020B0503020204020204" pitchFamily="34" charset="-122"/>
                <a:cs typeface="微软雅黑" panose="020B0503020204020204" pitchFamily="34" charset="-122"/>
              </a:rPr>
              <a:t>上可获得的数据速率为：</a:t>
            </a:r>
            <a:endParaRPr lang="zh-CN" altLang="en-US" sz="1200" b="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3" name="对象 -2147482624"/>
          <p:cNvGraphicFramePr>
            <a:graphicFrameLocks noChangeAspect="1"/>
          </p:cNvGraphicFramePr>
          <p:nvPr/>
        </p:nvGraphicFramePr>
        <p:xfrm>
          <a:off x="1943100" y="1649730"/>
          <a:ext cx="5379720" cy="756920"/>
        </p:xfrm>
        <a:graphic>
          <a:graphicData uri="http://schemas.openxmlformats.org/presentationml/2006/ole">
            <mc:AlternateContent xmlns:mc="http://schemas.openxmlformats.org/markup-compatibility/2006">
              <mc:Choice xmlns:v="urn:schemas-microsoft-com:vml" Requires="v">
                <p:oleObj spid="_x0000_s2098" r:id="rId4" imgW="5956300" imgH="838200" progId="Equation.KSEE3">
                  <p:embed/>
                </p:oleObj>
              </mc:Choice>
              <mc:Fallback>
                <p:oleObj r:id="rId4" imgW="5956300" imgH="838200" progId="Equation.KSEE3">
                  <p:embed/>
                  <p:pic>
                    <p:nvPicPr>
                      <p:cNvPr id="3" name="对象 -2147482624"/>
                      <p:cNvPicPr/>
                      <p:nvPr/>
                    </p:nvPicPr>
                    <p:blipFill>
                      <a:blip r:embed="rId5"/>
                      <a:stretch>
                        <a:fillRect/>
                      </a:stretch>
                    </p:blipFill>
                    <p:spPr>
                      <a:xfrm>
                        <a:off x="1943100" y="1649730"/>
                        <a:ext cx="5379720" cy="756920"/>
                      </a:xfrm>
                      <a:prstGeom prst="rect">
                        <a:avLst/>
                      </a:prstGeom>
                      <a:noFill/>
                      <a:ln w="38100">
                        <a:noFill/>
                        <a:miter/>
                      </a:ln>
                    </p:spPr>
                  </p:pic>
                </p:oleObj>
              </mc:Fallback>
            </mc:AlternateContent>
          </a:graphicData>
        </a:graphic>
      </p:graphicFrame>
      <p:graphicFrame>
        <p:nvGraphicFramePr>
          <p:cNvPr id="4" name="对象 -2147482618"/>
          <p:cNvGraphicFramePr>
            <a:graphicFrameLocks noChangeAspect="1"/>
          </p:cNvGraphicFramePr>
          <p:nvPr/>
        </p:nvGraphicFramePr>
        <p:xfrm>
          <a:off x="1495108" y="2481580"/>
          <a:ext cx="2602865" cy="482600"/>
        </p:xfrm>
        <a:graphic>
          <a:graphicData uri="http://schemas.openxmlformats.org/presentationml/2006/ole">
            <mc:AlternateContent xmlns:mc="http://schemas.openxmlformats.org/markup-compatibility/2006">
              <mc:Choice xmlns:v="urn:schemas-microsoft-com:vml" Requires="v">
                <p:oleObj spid="_x0000_s2099" r:id="rId6" imgW="2602865" imgH="482600" progId="Equation.KSEE3">
                  <p:embed/>
                </p:oleObj>
              </mc:Choice>
              <mc:Fallback>
                <p:oleObj r:id="rId6" imgW="2602865" imgH="482600" progId="Equation.KSEE3">
                  <p:embed/>
                  <p:pic>
                    <p:nvPicPr>
                      <p:cNvPr id="4" name="对象 -2147482618"/>
                      <p:cNvPicPr/>
                      <p:nvPr/>
                    </p:nvPicPr>
                    <p:blipFill>
                      <a:blip r:embed="rId7"/>
                      <a:stretch>
                        <a:fillRect/>
                      </a:stretch>
                    </p:blipFill>
                    <p:spPr>
                      <a:xfrm>
                        <a:off x="1495108" y="2481580"/>
                        <a:ext cx="2602865" cy="482600"/>
                      </a:xfrm>
                      <a:prstGeom prst="rect">
                        <a:avLst/>
                      </a:prstGeom>
                      <a:noFill/>
                      <a:ln w="38100">
                        <a:noFill/>
                        <a:miter/>
                      </a:ln>
                    </p:spPr>
                  </p:pic>
                </p:oleObj>
              </mc:Fallback>
            </mc:AlternateContent>
          </a:graphicData>
        </a:graphic>
      </p:graphicFrame>
      <p:graphicFrame>
        <p:nvGraphicFramePr>
          <p:cNvPr id="5" name="对象 -2147482616"/>
          <p:cNvGraphicFramePr>
            <a:graphicFrameLocks noChangeAspect="1"/>
          </p:cNvGraphicFramePr>
          <p:nvPr/>
        </p:nvGraphicFramePr>
        <p:xfrm>
          <a:off x="4627245" y="2481580"/>
          <a:ext cx="3162300" cy="482600"/>
        </p:xfrm>
        <a:graphic>
          <a:graphicData uri="http://schemas.openxmlformats.org/presentationml/2006/ole">
            <mc:AlternateContent xmlns:mc="http://schemas.openxmlformats.org/markup-compatibility/2006">
              <mc:Choice xmlns:v="urn:schemas-microsoft-com:vml" Requires="v">
                <p:oleObj spid="_x0000_s2100" r:id="rId8" imgW="3162300" imgH="482600" progId="Equation.KSEE3">
                  <p:embed/>
                </p:oleObj>
              </mc:Choice>
              <mc:Fallback>
                <p:oleObj r:id="rId8" imgW="3162300" imgH="482600" progId="Equation.KSEE3">
                  <p:embed/>
                  <p:pic>
                    <p:nvPicPr>
                      <p:cNvPr id="5" name="对象 -2147482616"/>
                      <p:cNvPicPr/>
                      <p:nvPr/>
                    </p:nvPicPr>
                    <p:blipFill>
                      <a:blip r:embed="rId9"/>
                      <a:stretch>
                        <a:fillRect/>
                      </a:stretch>
                    </p:blipFill>
                    <p:spPr>
                      <a:xfrm>
                        <a:off x="4627245" y="2481580"/>
                        <a:ext cx="3162300" cy="482600"/>
                      </a:xfrm>
                      <a:prstGeom prst="rect">
                        <a:avLst/>
                      </a:prstGeom>
                      <a:noFill/>
                      <a:ln w="38100">
                        <a:noFill/>
                        <a:miter/>
                      </a:ln>
                    </p:spPr>
                  </p:pic>
                </p:oleObj>
              </mc:Fallback>
            </mc:AlternateContent>
          </a:graphicData>
        </a:graphic>
      </p:graphicFrame>
      <p:sp>
        <p:nvSpPr>
          <p:cNvPr id="22" name="文本框 21"/>
          <p:cNvSpPr txBox="1"/>
          <p:nvPr/>
        </p:nvSpPr>
        <p:spPr>
          <a:xfrm>
            <a:off x="735965" y="3039110"/>
            <a:ext cx="5080000" cy="275590"/>
          </a:xfrm>
          <a:prstGeom prst="rect">
            <a:avLst/>
          </a:prstGeom>
          <a:noFill/>
          <a:ln w="9525">
            <a:noFill/>
          </a:ln>
        </p:spPr>
        <p:txBody>
          <a:bodyPr>
            <a:spAutoFit/>
          </a:bodyPr>
          <a:lstStyle/>
          <a:p>
            <a:pPr marL="171450" indent="-171450">
              <a:buFont typeface="Arial" panose="020B0604020202020204" pitchFamily="34" charset="0"/>
              <a:buChar char="•"/>
            </a:pPr>
            <a:r>
              <a:rPr lang="en-US" sz="1200">
                <a:latin typeface="微软雅黑" panose="020B0503020204020204" pitchFamily="34" charset="-122"/>
                <a:ea typeface="微软雅黑" panose="020B0503020204020204" pitchFamily="34" charset="-122"/>
                <a:cs typeface="微软雅黑" panose="020B0503020204020204" pitchFamily="34" charset="-122"/>
              </a:rPr>
              <a:t>eMBB</a:t>
            </a:r>
            <a:r>
              <a:rPr lang="zh-CN" sz="1200">
                <a:latin typeface="微软雅黑" panose="020B0503020204020204" pitchFamily="34" charset="-122"/>
                <a:ea typeface="微软雅黑" panose="020B0503020204020204" pitchFamily="34" charset="-122"/>
                <a:cs typeface="微软雅黑" panose="020B0503020204020204" pitchFamily="34" charset="-122"/>
              </a:rPr>
              <a:t>用户</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 </a:t>
            </a:r>
            <a:r>
              <a:rPr lang="en-US" sz="1200">
                <a:latin typeface="微软雅黑" panose="020B0503020204020204" pitchFamily="34" charset="-122"/>
                <a:ea typeface="微软雅黑" panose="020B0503020204020204" pitchFamily="34" charset="-122"/>
                <a:cs typeface="微软雅黑" panose="020B0503020204020204" pitchFamily="34" charset="-122"/>
              </a:rPr>
              <a:t>k </a:t>
            </a:r>
            <a:r>
              <a:rPr lang="zh-CN" sz="1200">
                <a:latin typeface="微软雅黑" panose="020B0503020204020204" pitchFamily="34" charset="-122"/>
                <a:ea typeface="微软雅黑" panose="020B0503020204020204" pitchFamily="34" charset="-122"/>
                <a:cs typeface="微软雅黑" panose="020B0503020204020204" pitchFamily="34" charset="-122"/>
              </a:rPr>
              <a:t>可获得的总速率为：</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6" name="对象 -2147482612"/>
          <p:cNvGraphicFramePr>
            <a:graphicFrameLocks noChangeAspect="1"/>
          </p:cNvGraphicFramePr>
          <p:nvPr/>
        </p:nvGraphicFramePr>
        <p:xfrm>
          <a:off x="3820160" y="4508500"/>
          <a:ext cx="873760" cy="277495"/>
        </p:xfrm>
        <a:graphic>
          <a:graphicData uri="http://schemas.openxmlformats.org/presentationml/2006/ole">
            <mc:AlternateContent xmlns:mc="http://schemas.openxmlformats.org/markup-compatibility/2006">
              <mc:Choice xmlns:v="urn:schemas-microsoft-com:vml" Requires="v">
                <p:oleObj spid="_x0000_s2101" r:id="rId10" imgW="800100" imgH="254000" progId="Equation.KSEE3">
                  <p:embed/>
                </p:oleObj>
              </mc:Choice>
              <mc:Fallback>
                <p:oleObj r:id="rId10" imgW="800100" imgH="254000" progId="Equation.KSEE3">
                  <p:embed/>
                  <p:pic>
                    <p:nvPicPr>
                      <p:cNvPr id="6" name="对象 -2147482612"/>
                      <p:cNvPicPr/>
                      <p:nvPr/>
                    </p:nvPicPr>
                    <p:blipFill>
                      <a:blip r:embed="rId11"/>
                      <a:stretch>
                        <a:fillRect/>
                      </a:stretch>
                    </p:blipFill>
                    <p:spPr>
                      <a:xfrm>
                        <a:off x="3820160" y="4508500"/>
                        <a:ext cx="873760" cy="277495"/>
                      </a:xfrm>
                      <a:prstGeom prst="rect">
                        <a:avLst/>
                      </a:prstGeom>
                      <a:noFill/>
                      <a:ln w="38100">
                        <a:noFill/>
                        <a:miter/>
                      </a:ln>
                    </p:spPr>
                  </p:pic>
                </p:oleObj>
              </mc:Fallback>
            </mc:AlternateContent>
          </a:graphicData>
        </a:graphic>
      </p:graphicFrame>
      <p:graphicFrame>
        <p:nvGraphicFramePr>
          <p:cNvPr id="24" name="对象 -2147482607"/>
          <p:cNvGraphicFramePr>
            <a:graphicFrameLocks noChangeAspect="1"/>
          </p:cNvGraphicFramePr>
          <p:nvPr/>
        </p:nvGraphicFramePr>
        <p:xfrm>
          <a:off x="3947161" y="3515043"/>
          <a:ext cx="2457450" cy="459105"/>
        </p:xfrm>
        <a:graphic>
          <a:graphicData uri="http://schemas.openxmlformats.org/presentationml/2006/ole">
            <mc:AlternateContent xmlns:mc="http://schemas.openxmlformats.org/markup-compatibility/2006">
              <mc:Choice xmlns:v="urn:schemas-microsoft-com:vml" Requires="v">
                <p:oleObj spid="_x0000_s2102" r:id="rId12" imgW="2527300" imgH="482600" progId="Equation.KSEE3">
                  <p:embed/>
                </p:oleObj>
              </mc:Choice>
              <mc:Fallback>
                <p:oleObj r:id="rId12" imgW="2527300" imgH="482600" progId="Equation.KSEE3">
                  <p:embed/>
                  <p:pic>
                    <p:nvPicPr>
                      <p:cNvPr id="24" name="对象 -2147482607"/>
                      <p:cNvPicPr/>
                      <p:nvPr/>
                    </p:nvPicPr>
                    <p:blipFill>
                      <a:blip r:embed="rId13"/>
                      <a:stretch>
                        <a:fillRect/>
                      </a:stretch>
                    </p:blipFill>
                    <p:spPr>
                      <a:xfrm>
                        <a:off x="3947161" y="3515043"/>
                        <a:ext cx="2457450" cy="459105"/>
                      </a:xfrm>
                      <a:prstGeom prst="rect">
                        <a:avLst/>
                      </a:prstGeom>
                      <a:noFill/>
                      <a:ln w="38100">
                        <a:noFill/>
                        <a:miter/>
                      </a:ln>
                    </p:spPr>
                  </p:pic>
                </p:oleObj>
              </mc:Fallback>
            </mc:AlternateContent>
          </a:graphicData>
        </a:graphic>
      </p:graphicFrame>
      <p:sp>
        <p:nvSpPr>
          <p:cNvPr id="26" name="文本框 25"/>
          <p:cNvSpPr txBox="1"/>
          <p:nvPr/>
        </p:nvSpPr>
        <p:spPr>
          <a:xfrm>
            <a:off x="735965" y="4164965"/>
            <a:ext cx="5080000" cy="275590"/>
          </a:xfrm>
          <a:prstGeom prst="rect">
            <a:avLst/>
          </a:prstGeom>
          <a:noFill/>
          <a:ln w="9525">
            <a:noFill/>
          </a:ln>
        </p:spPr>
        <p:txBody>
          <a:bodyPr>
            <a:spAutoFit/>
          </a:bodyPr>
          <a:lstStyle/>
          <a:p>
            <a:pPr marL="171450" indent="-171450">
              <a:buFont typeface="Arial" panose="020B0604020202020204" pitchFamily="34" charset="0"/>
              <a:buChar char="•"/>
            </a:pPr>
            <a:r>
              <a:rPr lang="en-US" sz="1200">
                <a:latin typeface="微软雅黑" panose="020B0503020204020204" pitchFamily="34" charset="-122"/>
                <a:ea typeface="微软雅黑" panose="020B0503020204020204" pitchFamily="34" charset="-122"/>
                <a:cs typeface="微软雅黑" panose="020B0503020204020204" pitchFamily="34" charset="-122"/>
              </a:rPr>
              <a:t>eMBB</a:t>
            </a:r>
            <a:r>
              <a:rPr lang="zh-CN" sz="1200">
                <a:latin typeface="微软雅黑" panose="020B0503020204020204" pitchFamily="34" charset="-122"/>
                <a:ea typeface="微软雅黑" panose="020B0503020204020204" pitchFamily="34" charset="-122"/>
                <a:cs typeface="微软雅黑" panose="020B0503020204020204" pitchFamily="34" charset="-122"/>
              </a:rPr>
              <a:t>切片用户的</a:t>
            </a:r>
            <a:r>
              <a:rPr lang="en-US" altLang="zh-CN" sz="1200">
                <a:latin typeface="微软雅黑" panose="020B0503020204020204" pitchFamily="34" charset="-122"/>
                <a:ea typeface="微软雅黑" panose="020B0503020204020204" pitchFamily="34" charset="-122"/>
                <a:cs typeface="微软雅黑" panose="020B0503020204020204" pitchFamily="34" charset="-122"/>
              </a:rPr>
              <a:t>QoS</a:t>
            </a:r>
            <a:r>
              <a:rPr lang="zh-CN" altLang="en-US" sz="1200">
                <a:latin typeface="微软雅黑" panose="020B0503020204020204" pitchFamily="34" charset="-122"/>
                <a:ea typeface="微软雅黑" panose="020B0503020204020204" pitchFamily="34" charset="-122"/>
                <a:cs typeface="微软雅黑" panose="020B0503020204020204" pitchFamily="34" charset="-122"/>
              </a:rPr>
              <a:t>需求：</a:t>
            </a:r>
          </a:p>
        </p:txBody>
      </p:sp>
      <p:graphicFrame>
        <p:nvGraphicFramePr>
          <p:cNvPr id="27" name="对象 -2147482609"/>
          <p:cNvGraphicFramePr>
            <a:graphicFrameLocks noChangeAspect="1"/>
          </p:cNvGraphicFramePr>
          <p:nvPr/>
        </p:nvGraphicFramePr>
        <p:xfrm>
          <a:off x="1943100" y="3559810"/>
          <a:ext cx="1426845" cy="370205"/>
        </p:xfrm>
        <a:graphic>
          <a:graphicData uri="http://schemas.openxmlformats.org/presentationml/2006/ole">
            <mc:AlternateContent xmlns:mc="http://schemas.openxmlformats.org/markup-compatibility/2006">
              <mc:Choice xmlns:v="urn:schemas-microsoft-com:vml" Requires="v">
                <p:oleObj spid="_x0000_s2103" r:id="rId14" imgW="1371600" imgH="355600" progId="Equation.KSEE3">
                  <p:embed/>
                </p:oleObj>
              </mc:Choice>
              <mc:Fallback>
                <p:oleObj r:id="rId14" imgW="1371600" imgH="355600" progId="Equation.KSEE3">
                  <p:embed/>
                  <p:pic>
                    <p:nvPicPr>
                      <p:cNvPr id="27" name="对象 -2147482609"/>
                      <p:cNvPicPr/>
                      <p:nvPr/>
                    </p:nvPicPr>
                    <p:blipFill>
                      <a:blip r:embed="rId15"/>
                      <a:stretch>
                        <a:fillRect/>
                      </a:stretch>
                    </p:blipFill>
                    <p:spPr>
                      <a:xfrm>
                        <a:off x="1943100" y="3559810"/>
                        <a:ext cx="1426845" cy="370205"/>
                      </a:xfrm>
                      <a:prstGeom prst="rect">
                        <a:avLst/>
                      </a:prstGeom>
                      <a:noFill/>
                      <a:ln w="38100">
                        <a:noFill/>
                        <a:miter/>
                      </a:ln>
                    </p:spPr>
                  </p:pic>
                </p:oleObj>
              </mc:Fallback>
            </mc:AlternateContent>
          </a:graphicData>
        </a:graphic>
      </p:graphicFrame>
      <p:sp>
        <p:nvSpPr>
          <p:cNvPr id="14" name="文本框 13">
            <a:extLst>
              <a:ext uri="{FF2B5EF4-FFF2-40B4-BE49-F238E27FC236}">
                <a16:creationId xmlns:a16="http://schemas.microsoft.com/office/drawing/2014/main" id="{0330F012-3065-42CF-BA04-22D1B57C7279}"/>
              </a:ext>
            </a:extLst>
          </p:cNvPr>
          <p:cNvSpPr txBox="1"/>
          <p:nvPr/>
        </p:nvSpPr>
        <p:spPr>
          <a:xfrm>
            <a:off x="7048501" y="120650"/>
            <a:ext cx="2019299" cy="400110"/>
          </a:xfrm>
          <a:prstGeom prst="rect">
            <a:avLst/>
          </a:prstGeom>
          <a:noFill/>
        </p:spPr>
        <p:txBody>
          <a:bodyPr wrap="square" rtlCol="0">
            <a:spAutoFit/>
          </a:bodyPr>
          <a:lstStyle/>
          <a:p>
            <a:r>
              <a:rPr lang="zh-CN" altLang="en-US" sz="2000" dirty="0">
                <a:solidFill>
                  <a:schemeClr val="bg1"/>
                </a:solidFill>
              </a:rPr>
              <a:t>问题建模与求解</a:t>
            </a:r>
          </a:p>
        </p:txBody>
      </p:sp>
      <p:sp>
        <p:nvSpPr>
          <p:cNvPr id="15" name="文本框 14">
            <a:extLst>
              <a:ext uri="{FF2B5EF4-FFF2-40B4-BE49-F238E27FC236}">
                <a16:creationId xmlns:a16="http://schemas.microsoft.com/office/drawing/2014/main" id="{23C78047-1C9D-4BBE-B3A2-C7478ED83BB3}"/>
              </a:ext>
            </a:extLst>
          </p:cNvPr>
          <p:cNvSpPr txBox="1"/>
          <p:nvPr/>
        </p:nvSpPr>
        <p:spPr>
          <a:xfrm>
            <a:off x="8755380" y="4747260"/>
            <a:ext cx="312420" cy="275590"/>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535940" y="887730"/>
            <a:ext cx="3607435" cy="368300"/>
          </a:xfrm>
          <a:prstGeom prst="rect">
            <a:avLst/>
          </a:prstGeom>
          <a:noFill/>
        </p:spPr>
        <p:txBody>
          <a:bodyPr wrap="square" rtlCol="0">
            <a:spAutoFit/>
          </a:bodyPr>
          <a:lstStyle/>
          <a:p>
            <a:pPr marL="285750" indent="-285750">
              <a:buFont typeface="Wingdings" panose="05000000000000000000" charset="0"/>
              <a:buChar char="Ø"/>
            </a:pPr>
            <a:r>
              <a:rPr lang="en-US" altLang="zh-CN" sz="1800"/>
              <a:t>URLLC</a:t>
            </a:r>
            <a:r>
              <a:rPr lang="zh-CN" altLang="en-US" sz="1800"/>
              <a:t>切片时延与可靠性分析</a:t>
            </a:r>
          </a:p>
        </p:txBody>
      </p:sp>
      <p:sp>
        <p:nvSpPr>
          <p:cNvPr id="111" name="文本框 110"/>
          <p:cNvSpPr txBox="1"/>
          <p:nvPr/>
        </p:nvSpPr>
        <p:spPr>
          <a:xfrm>
            <a:off x="822325" y="1385570"/>
            <a:ext cx="7590155" cy="275590"/>
          </a:xfrm>
          <a:prstGeom prst="rect">
            <a:avLst/>
          </a:prstGeom>
          <a:noFill/>
          <a:ln w="9525">
            <a:noFill/>
          </a:ln>
        </p:spPr>
        <p:txBody>
          <a:bodyPr wrap="square">
            <a:spAutoFit/>
          </a:bodyPr>
          <a:lstStyle/>
          <a:p>
            <a:pPr marL="285750" indent="-285750">
              <a:buFont typeface="Arial" panose="020B0604020202020204" pitchFamily="34" charset="0"/>
              <a:buChar char="•"/>
            </a:pPr>
            <a:r>
              <a:rPr lang="en-US" sz="1200" b="0">
                <a:latin typeface="微软雅黑" panose="020B0503020204020204" pitchFamily="34" charset="-122"/>
                <a:ea typeface="微软雅黑" panose="020B0503020204020204" pitchFamily="34" charset="-122"/>
                <a:cs typeface="微软雅黑" panose="020B0503020204020204" pitchFamily="34" charset="-122"/>
              </a:rPr>
              <a:t>URLLC</a:t>
            </a:r>
            <a:r>
              <a:rPr lang="zh-CN" sz="1200" b="0">
                <a:latin typeface="微软雅黑" panose="020B0503020204020204" pitchFamily="34" charset="-122"/>
                <a:ea typeface="微软雅黑" panose="020B0503020204020204" pitchFamily="34" charset="-122"/>
                <a:cs typeface="微软雅黑" panose="020B0503020204020204" pitchFamily="34" charset="-122"/>
              </a:rPr>
              <a:t>用户</a:t>
            </a:r>
            <a:r>
              <a:rPr lang="en-US" altLang="zh-CN" sz="1200" b="0">
                <a:latin typeface="微软雅黑" panose="020B0503020204020204" pitchFamily="34" charset="-122"/>
                <a:ea typeface="微软雅黑" panose="020B0503020204020204" pitchFamily="34" charset="-122"/>
                <a:cs typeface="微软雅黑" panose="020B0503020204020204" pitchFamily="34" charset="-122"/>
              </a:rPr>
              <a:t> </a:t>
            </a:r>
            <a:r>
              <a:rPr lang="en-US" sz="1200" b="0">
                <a:latin typeface="微软雅黑" panose="020B0503020204020204" pitchFamily="34" charset="-122"/>
                <a:ea typeface="微软雅黑" panose="020B0503020204020204" pitchFamily="34" charset="-122"/>
                <a:cs typeface="微软雅黑" panose="020B0503020204020204" pitchFamily="34" charset="-122"/>
              </a:rPr>
              <a:t>n </a:t>
            </a:r>
            <a:r>
              <a:rPr lang="zh-CN" sz="1200" b="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1200" b="0">
                <a:latin typeface="微软雅黑" panose="020B0503020204020204" pitchFamily="34" charset="-122"/>
                <a:ea typeface="微软雅黑" panose="020B0503020204020204" pitchFamily="34" charset="-122"/>
                <a:cs typeface="微软雅黑" panose="020B0503020204020204" pitchFamily="34" charset="-122"/>
              </a:rPr>
              <a:t> </a:t>
            </a:r>
            <a:r>
              <a:rPr lang="en-US" sz="1200" b="0">
                <a:latin typeface="微软雅黑" panose="020B0503020204020204" pitchFamily="34" charset="-122"/>
                <a:ea typeface="微软雅黑" panose="020B0503020204020204" pitchFamily="34" charset="-122"/>
                <a:cs typeface="微软雅黑" panose="020B0503020204020204" pitchFamily="34" charset="-122"/>
              </a:rPr>
              <a:t>mini-slot m</a:t>
            </a:r>
            <a:r>
              <a:rPr lang="zh-CN" sz="1200" b="0">
                <a:latin typeface="微软雅黑" panose="020B0503020204020204" pitchFamily="34" charset="-122"/>
                <a:ea typeface="微软雅黑" panose="020B0503020204020204" pitchFamily="34" charset="-122"/>
                <a:cs typeface="微软雅黑" panose="020B0503020204020204" pitchFamily="34" charset="-122"/>
              </a:rPr>
              <a:t>中可获得的数据速率为：</a:t>
            </a:r>
            <a:endParaRPr lang="zh-CN" altLang="en-US" sz="1200" b="0">
              <a:latin typeface="微软雅黑" panose="020B0503020204020204" pitchFamily="34" charset="-122"/>
              <a:ea typeface="微软雅黑" panose="020B0503020204020204" pitchFamily="34" charset="-122"/>
              <a:cs typeface="微软雅黑" panose="020B0503020204020204" pitchFamily="34" charset="-122"/>
            </a:endParaRPr>
          </a:p>
        </p:txBody>
      </p:sp>
      <p:graphicFrame>
        <p:nvGraphicFramePr>
          <p:cNvPr id="4" name="Object 56"/>
          <p:cNvGraphicFramePr>
            <a:graphicFrameLocks noChangeAspect="1"/>
          </p:cNvGraphicFramePr>
          <p:nvPr/>
        </p:nvGraphicFramePr>
        <p:xfrm>
          <a:off x="2193290" y="1821815"/>
          <a:ext cx="4178300" cy="482600"/>
        </p:xfrm>
        <a:graphic>
          <a:graphicData uri="http://schemas.openxmlformats.org/presentationml/2006/ole">
            <mc:AlternateContent xmlns:mc="http://schemas.openxmlformats.org/markup-compatibility/2006">
              <mc:Choice xmlns:v="urn:schemas-microsoft-com:vml" Requires="v">
                <p:oleObj spid="_x0000_s3098" r:id="rId3" imgW="4178300" imgH="482600" progId="Equation.KSEE3">
                  <p:embed/>
                </p:oleObj>
              </mc:Choice>
              <mc:Fallback>
                <p:oleObj r:id="rId3" imgW="4178300" imgH="482600" progId="Equation.KSEE3">
                  <p:embed/>
                  <p:pic>
                    <p:nvPicPr>
                      <p:cNvPr id="4" name="Object 56"/>
                      <p:cNvPicPr/>
                      <p:nvPr/>
                    </p:nvPicPr>
                    <p:blipFill>
                      <a:blip r:embed="rId4"/>
                      <a:stretch>
                        <a:fillRect/>
                      </a:stretch>
                    </p:blipFill>
                    <p:spPr>
                      <a:xfrm>
                        <a:off x="2193290" y="1821815"/>
                        <a:ext cx="4178300" cy="482600"/>
                      </a:xfrm>
                      <a:prstGeom prst="rect">
                        <a:avLst/>
                      </a:prstGeom>
                      <a:noFill/>
                      <a:ln w="38100">
                        <a:noFill/>
                        <a:miter/>
                      </a:ln>
                    </p:spPr>
                  </p:pic>
                </p:oleObj>
              </mc:Fallback>
            </mc:AlternateContent>
          </a:graphicData>
        </a:graphic>
      </p:graphicFrame>
      <p:graphicFrame>
        <p:nvGraphicFramePr>
          <p:cNvPr id="5" name="Object 109"/>
          <p:cNvGraphicFramePr>
            <a:graphicFrameLocks noChangeAspect="1"/>
          </p:cNvGraphicFramePr>
          <p:nvPr/>
        </p:nvGraphicFramePr>
        <p:xfrm>
          <a:off x="2936558" y="2433955"/>
          <a:ext cx="2691765" cy="622300"/>
        </p:xfrm>
        <a:graphic>
          <a:graphicData uri="http://schemas.openxmlformats.org/presentationml/2006/ole">
            <mc:AlternateContent xmlns:mc="http://schemas.openxmlformats.org/markup-compatibility/2006">
              <mc:Choice xmlns:v="urn:schemas-microsoft-com:vml" Requires="v">
                <p:oleObj spid="_x0000_s3099" r:id="rId5" imgW="2691765" imgH="622300" progId="Equation.KSEE3">
                  <p:embed/>
                </p:oleObj>
              </mc:Choice>
              <mc:Fallback>
                <p:oleObj r:id="rId5" imgW="2691765" imgH="622300" progId="Equation.KSEE3">
                  <p:embed/>
                  <p:pic>
                    <p:nvPicPr>
                      <p:cNvPr id="5" name="Object 109"/>
                      <p:cNvPicPr/>
                      <p:nvPr/>
                    </p:nvPicPr>
                    <p:blipFill>
                      <a:blip r:embed="rId6"/>
                      <a:stretch>
                        <a:fillRect/>
                      </a:stretch>
                    </p:blipFill>
                    <p:spPr>
                      <a:xfrm>
                        <a:off x="2936558" y="2433955"/>
                        <a:ext cx="2691765" cy="622300"/>
                      </a:xfrm>
                      <a:prstGeom prst="rect">
                        <a:avLst/>
                      </a:prstGeom>
                      <a:noFill/>
                      <a:ln w="38100">
                        <a:noFill/>
                        <a:miter/>
                      </a:ln>
                    </p:spPr>
                  </p:pic>
                </p:oleObj>
              </mc:Fallback>
            </mc:AlternateContent>
          </a:graphicData>
        </a:graphic>
      </p:graphicFrame>
      <p:sp>
        <p:nvSpPr>
          <p:cNvPr id="11" name="文本框 10"/>
          <p:cNvSpPr txBox="1"/>
          <p:nvPr/>
        </p:nvSpPr>
        <p:spPr>
          <a:xfrm>
            <a:off x="822325" y="3185795"/>
            <a:ext cx="7590155" cy="275590"/>
          </a:xfrm>
          <a:prstGeom prst="rect">
            <a:avLst/>
          </a:prstGeom>
          <a:noFill/>
          <a:ln w="9525">
            <a:noFill/>
          </a:ln>
        </p:spPr>
        <p:txBody>
          <a:bodyPr wrap="square">
            <a:spAutoFit/>
          </a:bodyPr>
          <a:lstStyle/>
          <a:p>
            <a:pPr marL="285750" indent="-285750">
              <a:buFont typeface="Arial" panose="020B0604020202020204" pitchFamily="34" charset="0"/>
              <a:buChar char="•"/>
            </a:pPr>
            <a:r>
              <a:rPr lang="en-US" sz="1200" b="0">
                <a:latin typeface="微软雅黑" panose="020B0503020204020204" pitchFamily="34" charset="-122"/>
                <a:ea typeface="微软雅黑" panose="020B0503020204020204" pitchFamily="34" charset="-122"/>
                <a:cs typeface="微软雅黑" panose="020B0503020204020204" pitchFamily="34" charset="-122"/>
              </a:rPr>
              <a:t>URLLC</a:t>
            </a:r>
            <a:r>
              <a:rPr lang="zh-CN" sz="1200" b="0">
                <a:latin typeface="微软雅黑" panose="020B0503020204020204" pitchFamily="34" charset="-122"/>
                <a:ea typeface="微软雅黑" panose="020B0503020204020204" pitchFamily="34" charset="-122"/>
                <a:cs typeface="微软雅黑" panose="020B0503020204020204" pitchFamily="34" charset="-122"/>
              </a:rPr>
              <a:t>业务的时延要求：用户所有的数据包在一个</a:t>
            </a:r>
            <a:r>
              <a:rPr lang="en-US" altLang="zh-CN" sz="1200" b="0">
                <a:latin typeface="微软雅黑" panose="020B0503020204020204" pitchFamily="34" charset="-122"/>
                <a:ea typeface="微软雅黑" panose="020B0503020204020204" pitchFamily="34" charset="-122"/>
                <a:cs typeface="微软雅黑" panose="020B0503020204020204" pitchFamily="34" charset="-122"/>
              </a:rPr>
              <a:t>mini-slot</a:t>
            </a:r>
            <a:r>
              <a:rPr lang="zh-CN" altLang="en-US" sz="1200" b="0">
                <a:latin typeface="微软雅黑" panose="020B0503020204020204" pitchFamily="34" charset="-122"/>
                <a:ea typeface="微软雅黑" panose="020B0503020204020204" pitchFamily="34" charset="-122"/>
                <a:cs typeface="微软雅黑" panose="020B0503020204020204" pitchFamily="34" charset="-122"/>
              </a:rPr>
              <a:t>中传输完成</a:t>
            </a:r>
          </a:p>
        </p:txBody>
      </p:sp>
      <p:graphicFrame>
        <p:nvGraphicFramePr>
          <p:cNvPr id="6" name="对象 -2147482606"/>
          <p:cNvGraphicFramePr>
            <a:graphicFrameLocks noChangeAspect="1"/>
          </p:cNvGraphicFramePr>
          <p:nvPr/>
        </p:nvGraphicFramePr>
        <p:xfrm>
          <a:off x="3781743" y="3641090"/>
          <a:ext cx="1002665" cy="393700"/>
        </p:xfrm>
        <a:graphic>
          <a:graphicData uri="http://schemas.openxmlformats.org/presentationml/2006/ole">
            <mc:AlternateContent xmlns:mc="http://schemas.openxmlformats.org/markup-compatibility/2006">
              <mc:Choice xmlns:v="urn:schemas-microsoft-com:vml" Requires="v">
                <p:oleObj spid="_x0000_s3100" r:id="rId7" imgW="1002665" imgH="393700" progId="Equation.KSEE3">
                  <p:embed/>
                </p:oleObj>
              </mc:Choice>
              <mc:Fallback>
                <p:oleObj r:id="rId7" imgW="1002665" imgH="393700" progId="Equation.KSEE3">
                  <p:embed/>
                  <p:pic>
                    <p:nvPicPr>
                      <p:cNvPr id="6" name="对象 -2147482606"/>
                      <p:cNvPicPr/>
                      <p:nvPr/>
                    </p:nvPicPr>
                    <p:blipFill>
                      <a:blip r:embed="rId8"/>
                      <a:stretch>
                        <a:fillRect/>
                      </a:stretch>
                    </p:blipFill>
                    <p:spPr>
                      <a:xfrm>
                        <a:off x="3781743" y="3641090"/>
                        <a:ext cx="1002665" cy="393700"/>
                      </a:xfrm>
                      <a:prstGeom prst="rect">
                        <a:avLst/>
                      </a:prstGeom>
                      <a:noFill/>
                      <a:ln w="38100">
                        <a:noFill/>
                        <a:miter/>
                      </a:ln>
                    </p:spPr>
                  </p:pic>
                </p:oleObj>
              </mc:Fallback>
            </mc:AlternateContent>
          </a:graphicData>
        </a:graphic>
      </p:graphicFrame>
      <p:sp>
        <p:nvSpPr>
          <p:cNvPr id="10" name="文本框 9">
            <a:extLst>
              <a:ext uri="{FF2B5EF4-FFF2-40B4-BE49-F238E27FC236}">
                <a16:creationId xmlns:a16="http://schemas.microsoft.com/office/drawing/2014/main" id="{8EFD91AB-BD0C-4D9C-B1D8-5ADDA8B431BB}"/>
              </a:ext>
            </a:extLst>
          </p:cNvPr>
          <p:cNvSpPr txBox="1"/>
          <p:nvPr/>
        </p:nvSpPr>
        <p:spPr>
          <a:xfrm>
            <a:off x="7048501" y="120650"/>
            <a:ext cx="2019299" cy="400110"/>
          </a:xfrm>
          <a:prstGeom prst="rect">
            <a:avLst/>
          </a:prstGeom>
          <a:noFill/>
        </p:spPr>
        <p:txBody>
          <a:bodyPr wrap="square" rtlCol="0">
            <a:spAutoFit/>
          </a:bodyPr>
          <a:lstStyle/>
          <a:p>
            <a:r>
              <a:rPr lang="zh-CN" altLang="en-US" sz="2000" dirty="0">
                <a:solidFill>
                  <a:schemeClr val="bg1"/>
                </a:solidFill>
              </a:rPr>
              <a:t>问题建模与求解</a:t>
            </a:r>
          </a:p>
        </p:txBody>
      </p:sp>
      <p:sp>
        <p:nvSpPr>
          <p:cNvPr id="12" name="文本框 11">
            <a:extLst>
              <a:ext uri="{FF2B5EF4-FFF2-40B4-BE49-F238E27FC236}">
                <a16:creationId xmlns:a16="http://schemas.microsoft.com/office/drawing/2014/main" id="{7085F522-6DD6-49FF-B8DD-C62EE0DFCDDC}"/>
              </a:ext>
            </a:extLst>
          </p:cNvPr>
          <p:cNvSpPr txBox="1"/>
          <p:nvPr/>
        </p:nvSpPr>
        <p:spPr>
          <a:xfrm>
            <a:off x="8755380" y="4747260"/>
            <a:ext cx="312420" cy="275590"/>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7</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 name="组合 14"/>
          <p:cNvGrpSpPr/>
          <p:nvPr/>
        </p:nvGrpSpPr>
        <p:grpSpPr>
          <a:xfrm>
            <a:off x="1081405" y="1153160"/>
            <a:ext cx="3427095" cy="3613785"/>
            <a:chOff x="1910" y="1672"/>
            <a:chExt cx="5397" cy="5691"/>
          </a:xfrm>
        </p:grpSpPr>
        <p:graphicFrame>
          <p:nvGraphicFramePr>
            <p:cNvPr id="3" name="对象 -2147482605"/>
            <p:cNvGraphicFramePr>
              <a:graphicFrameLocks noChangeAspect="1"/>
            </p:cNvGraphicFramePr>
            <p:nvPr/>
          </p:nvGraphicFramePr>
          <p:xfrm>
            <a:off x="1910" y="1672"/>
            <a:ext cx="2120" cy="680"/>
          </p:xfrm>
          <a:graphic>
            <a:graphicData uri="http://schemas.openxmlformats.org/presentationml/2006/ole">
              <mc:AlternateContent xmlns:mc="http://schemas.openxmlformats.org/markup-compatibility/2006">
                <mc:Choice xmlns:v="urn:schemas-microsoft-com:vml" Requires="v">
                  <p:oleObj spid="_x0000_s4170" r:id="rId3" imgW="1346200" imgH="431800" progId="Equation.KSEE3">
                    <p:embed/>
                  </p:oleObj>
                </mc:Choice>
                <mc:Fallback>
                  <p:oleObj r:id="rId3" imgW="1346200" imgH="431800" progId="Equation.KSEE3">
                    <p:embed/>
                    <p:pic>
                      <p:nvPicPr>
                        <p:cNvPr id="3" name="对象 -2147482605"/>
                        <p:cNvPicPr/>
                        <p:nvPr/>
                      </p:nvPicPr>
                      <p:blipFill>
                        <a:blip r:embed="rId4"/>
                        <a:stretch>
                          <a:fillRect/>
                        </a:stretch>
                      </p:blipFill>
                      <p:spPr>
                        <a:xfrm>
                          <a:off x="1910" y="1672"/>
                          <a:ext cx="2120" cy="680"/>
                        </a:xfrm>
                        <a:prstGeom prst="rect">
                          <a:avLst/>
                        </a:prstGeom>
                        <a:noFill/>
                        <a:ln w="38100">
                          <a:noFill/>
                          <a:miter/>
                        </a:ln>
                      </p:spPr>
                    </p:pic>
                  </p:oleObj>
                </mc:Fallback>
              </mc:AlternateContent>
            </a:graphicData>
          </a:graphic>
        </p:graphicFrame>
        <p:graphicFrame>
          <p:nvGraphicFramePr>
            <p:cNvPr id="5" name="Object 61"/>
            <p:cNvGraphicFramePr>
              <a:graphicFrameLocks noChangeAspect="1"/>
            </p:cNvGraphicFramePr>
            <p:nvPr/>
          </p:nvGraphicFramePr>
          <p:xfrm>
            <a:off x="1910" y="2562"/>
            <a:ext cx="5300" cy="620"/>
          </p:xfrm>
          <a:graphic>
            <a:graphicData uri="http://schemas.openxmlformats.org/presentationml/2006/ole">
              <mc:AlternateContent xmlns:mc="http://schemas.openxmlformats.org/markup-compatibility/2006">
                <mc:Choice xmlns:v="urn:schemas-microsoft-com:vml" Requires="v">
                  <p:oleObj spid="_x0000_s4171" r:id="rId5" imgW="3365500" imgH="393700" progId="Equation.KSEE3">
                    <p:embed/>
                  </p:oleObj>
                </mc:Choice>
                <mc:Fallback>
                  <p:oleObj r:id="rId5" imgW="3365500" imgH="393700" progId="Equation.KSEE3">
                    <p:embed/>
                    <p:pic>
                      <p:nvPicPr>
                        <p:cNvPr id="5" name="Object 61"/>
                        <p:cNvPicPr/>
                        <p:nvPr/>
                      </p:nvPicPr>
                      <p:blipFill>
                        <a:blip r:embed="rId6"/>
                        <a:stretch>
                          <a:fillRect/>
                        </a:stretch>
                      </p:blipFill>
                      <p:spPr>
                        <a:xfrm>
                          <a:off x="1910" y="2562"/>
                          <a:ext cx="5300" cy="620"/>
                        </a:xfrm>
                        <a:prstGeom prst="rect">
                          <a:avLst/>
                        </a:prstGeom>
                        <a:noFill/>
                        <a:ln w="38100">
                          <a:noFill/>
                          <a:miter/>
                        </a:ln>
                      </p:spPr>
                    </p:pic>
                  </p:oleObj>
                </mc:Fallback>
              </mc:AlternateContent>
            </a:graphicData>
          </a:graphic>
        </p:graphicFrame>
        <p:graphicFrame>
          <p:nvGraphicFramePr>
            <p:cNvPr id="7" name="对象 -2147482612"/>
            <p:cNvGraphicFramePr>
              <a:graphicFrameLocks noChangeAspect="1"/>
            </p:cNvGraphicFramePr>
            <p:nvPr>
              <p:extLst>
                <p:ext uri="{D42A27DB-BD31-4B8C-83A1-F6EECF244321}">
                  <p14:modId xmlns:p14="http://schemas.microsoft.com/office/powerpoint/2010/main" val="3291653224"/>
                </p:ext>
              </p:extLst>
            </p:nvPr>
          </p:nvGraphicFramePr>
          <p:xfrm>
            <a:off x="2566" y="3255"/>
            <a:ext cx="4661" cy="424"/>
          </p:xfrm>
          <a:graphic>
            <a:graphicData uri="http://schemas.openxmlformats.org/presentationml/2006/ole">
              <mc:AlternateContent xmlns:mc="http://schemas.openxmlformats.org/markup-compatibility/2006">
                <mc:Choice xmlns:v="urn:schemas-microsoft-com:vml" Requires="v">
                  <p:oleObj spid="_x0000_s4172" r:id="rId7" imgW="2794000" imgH="254000" progId="Equation.KSEE3">
                    <p:embed/>
                  </p:oleObj>
                </mc:Choice>
                <mc:Fallback>
                  <p:oleObj r:id="rId7" imgW="2794000" imgH="254000" progId="Equation.KSEE3">
                    <p:embed/>
                    <p:pic>
                      <p:nvPicPr>
                        <p:cNvPr id="7" name="对象 -2147482612"/>
                        <p:cNvPicPr/>
                        <p:nvPr/>
                      </p:nvPicPr>
                      <p:blipFill>
                        <a:blip r:embed="rId8"/>
                        <a:stretch>
                          <a:fillRect/>
                        </a:stretch>
                      </p:blipFill>
                      <p:spPr>
                        <a:xfrm>
                          <a:off x="2566" y="3255"/>
                          <a:ext cx="4661" cy="424"/>
                        </a:xfrm>
                        <a:prstGeom prst="rect">
                          <a:avLst/>
                        </a:prstGeom>
                        <a:noFill/>
                        <a:ln w="38100">
                          <a:noFill/>
                          <a:miter/>
                        </a:ln>
                      </p:spPr>
                    </p:pic>
                  </p:oleObj>
                </mc:Fallback>
              </mc:AlternateContent>
            </a:graphicData>
          </a:graphic>
        </p:graphicFrame>
        <p:graphicFrame>
          <p:nvGraphicFramePr>
            <p:cNvPr id="9" name="Object 62"/>
            <p:cNvGraphicFramePr>
              <a:graphicFrameLocks noChangeAspect="1"/>
            </p:cNvGraphicFramePr>
            <p:nvPr>
              <p:extLst>
                <p:ext uri="{D42A27DB-BD31-4B8C-83A1-F6EECF244321}">
                  <p14:modId xmlns:p14="http://schemas.microsoft.com/office/powerpoint/2010/main" val="3165847608"/>
                </p:ext>
              </p:extLst>
            </p:nvPr>
          </p:nvGraphicFramePr>
          <p:xfrm>
            <a:off x="2557" y="3801"/>
            <a:ext cx="4700" cy="540"/>
          </p:xfrm>
          <a:graphic>
            <a:graphicData uri="http://schemas.openxmlformats.org/presentationml/2006/ole">
              <mc:AlternateContent xmlns:mc="http://schemas.openxmlformats.org/markup-compatibility/2006">
                <mc:Choice xmlns:v="urn:schemas-microsoft-com:vml" Requires="v">
                  <p:oleObj spid="_x0000_s4173" r:id="rId9" imgW="2984500" imgH="342900" progId="Equation.KSEE3">
                    <p:embed/>
                  </p:oleObj>
                </mc:Choice>
                <mc:Fallback>
                  <p:oleObj r:id="rId9" imgW="2984500" imgH="342900" progId="Equation.KSEE3">
                    <p:embed/>
                    <p:pic>
                      <p:nvPicPr>
                        <p:cNvPr id="9" name="Object 62"/>
                        <p:cNvPicPr/>
                        <p:nvPr/>
                      </p:nvPicPr>
                      <p:blipFill>
                        <a:blip r:embed="rId10"/>
                        <a:stretch>
                          <a:fillRect/>
                        </a:stretch>
                      </p:blipFill>
                      <p:spPr>
                        <a:xfrm>
                          <a:off x="2557" y="3801"/>
                          <a:ext cx="4700" cy="540"/>
                        </a:xfrm>
                        <a:prstGeom prst="rect">
                          <a:avLst/>
                        </a:prstGeom>
                        <a:noFill/>
                        <a:ln w="38100">
                          <a:noFill/>
                          <a:miter/>
                        </a:ln>
                      </p:spPr>
                    </p:pic>
                  </p:oleObj>
                </mc:Fallback>
              </mc:AlternateContent>
            </a:graphicData>
          </a:graphic>
        </p:graphicFrame>
        <p:graphicFrame>
          <p:nvGraphicFramePr>
            <p:cNvPr id="11" name="Object 63"/>
            <p:cNvGraphicFramePr>
              <a:graphicFrameLocks noChangeAspect="1"/>
            </p:cNvGraphicFramePr>
            <p:nvPr>
              <p:extLst>
                <p:ext uri="{D42A27DB-BD31-4B8C-83A1-F6EECF244321}">
                  <p14:modId xmlns:p14="http://schemas.microsoft.com/office/powerpoint/2010/main" val="222913498"/>
                </p:ext>
              </p:extLst>
            </p:nvPr>
          </p:nvGraphicFramePr>
          <p:xfrm>
            <a:off x="2526" y="4505"/>
            <a:ext cx="4740" cy="360"/>
          </p:xfrm>
          <a:graphic>
            <a:graphicData uri="http://schemas.openxmlformats.org/presentationml/2006/ole">
              <mc:AlternateContent xmlns:mc="http://schemas.openxmlformats.org/markup-compatibility/2006">
                <mc:Choice xmlns:v="urn:schemas-microsoft-com:vml" Requires="v">
                  <p:oleObj spid="_x0000_s4174" r:id="rId11" imgW="3009900" imgH="228600" progId="Equation.KSEE3">
                    <p:embed/>
                  </p:oleObj>
                </mc:Choice>
                <mc:Fallback>
                  <p:oleObj r:id="rId11" imgW="3009900" imgH="228600" progId="Equation.KSEE3">
                    <p:embed/>
                    <p:pic>
                      <p:nvPicPr>
                        <p:cNvPr id="11" name="Object 63"/>
                        <p:cNvPicPr/>
                        <p:nvPr/>
                      </p:nvPicPr>
                      <p:blipFill>
                        <a:blip r:embed="rId12"/>
                        <a:stretch>
                          <a:fillRect/>
                        </a:stretch>
                      </p:blipFill>
                      <p:spPr>
                        <a:xfrm>
                          <a:off x="2526" y="4505"/>
                          <a:ext cx="4740" cy="360"/>
                        </a:xfrm>
                        <a:prstGeom prst="rect">
                          <a:avLst/>
                        </a:prstGeom>
                        <a:noFill/>
                        <a:ln w="38100">
                          <a:noFill/>
                          <a:miter/>
                        </a:ln>
                      </p:spPr>
                    </p:pic>
                  </p:oleObj>
                </mc:Fallback>
              </mc:AlternateContent>
            </a:graphicData>
          </a:graphic>
        </p:graphicFrame>
        <p:graphicFrame>
          <p:nvGraphicFramePr>
            <p:cNvPr id="13" name="Object 64"/>
            <p:cNvGraphicFramePr>
              <a:graphicFrameLocks noChangeAspect="1"/>
            </p:cNvGraphicFramePr>
            <p:nvPr>
              <p:extLst>
                <p:ext uri="{D42A27DB-BD31-4B8C-83A1-F6EECF244321}">
                  <p14:modId xmlns:p14="http://schemas.microsoft.com/office/powerpoint/2010/main" val="2326255311"/>
                </p:ext>
              </p:extLst>
            </p:nvPr>
          </p:nvGraphicFramePr>
          <p:xfrm>
            <a:off x="2497" y="4985"/>
            <a:ext cx="4740" cy="680"/>
          </p:xfrm>
          <a:graphic>
            <a:graphicData uri="http://schemas.openxmlformats.org/presentationml/2006/ole">
              <mc:AlternateContent xmlns:mc="http://schemas.openxmlformats.org/markup-compatibility/2006">
                <mc:Choice xmlns:v="urn:schemas-microsoft-com:vml" Requires="v">
                  <p:oleObj spid="_x0000_s4175" r:id="rId13" imgW="3009900" imgH="431800" progId="Equation.KSEE3">
                    <p:embed/>
                  </p:oleObj>
                </mc:Choice>
                <mc:Fallback>
                  <p:oleObj r:id="rId13" imgW="3009900" imgH="431800" progId="Equation.KSEE3">
                    <p:embed/>
                    <p:pic>
                      <p:nvPicPr>
                        <p:cNvPr id="13" name="Object 64"/>
                        <p:cNvPicPr/>
                        <p:nvPr/>
                      </p:nvPicPr>
                      <p:blipFill>
                        <a:blip r:embed="rId14"/>
                        <a:stretch>
                          <a:fillRect/>
                        </a:stretch>
                      </p:blipFill>
                      <p:spPr>
                        <a:xfrm>
                          <a:off x="2497" y="4985"/>
                          <a:ext cx="4740" cy="680"/>
                        </a:xfrm>
                        <a:prstGeom prst="rect">
                          <a:avLst/>
                        </a:prstGeom>
                        <a:noFill/>
                        <a:ln w="38100">
                          <a:noFill/>
                          <a:miter/>
                        </a:ln>
                      </p:spPr>
                    </p:pic>
                  </p:oleObj>
                </mc:Fallback>
              </mc:AlternateContent>
            </a:graphicData>
          </a:graphic>
        </p:graphicFrame>
        <p:graphicFrame>
          <p:nvGraphicFramePr>
            <p:cNvPr id="16" name="Object 65"/>
            <p:cNvGraphicFramePr>
              <a:graphicFrameLocks noChangeAspect="1"/>
            </p:cNvGraphicFramePr>
            <p:nvPr>
              <p:extLst>
                <p:ext uri="{D42A27DB-BD31-4B8C-83A1-F6EECF244321}">
                  <p14:modId xmlns:p14="http://schemas.microsoft.com/office/powerpoint/2010/main" val="3502333867"/>
                </p:ext>
              </p:extLst>
            </p:nvPr>
          </p:nvGraphicFramePr>
          <p:xfrm>
            <a:off x="2507" y="5773"/>
            <a:ext cx="4800" cy="680"/>
          </p:xfrm>
          <a:graphic>
            <a:graphicData uri="http://schemas.openxmlformats.org/presentationml/2006/ole">
              <mc:AlternateContent xmlns:mc="http://schemas.openxmlformats.org/markup-compatibility/2006">
                <mc:Choice xmlns:v="urn:schemas-microsoft-com:vml" Requires="v">
                  <p:oleObj spid="_x0000_s4176" r:id="rId15" imgW="3048000" imgH="431800" progId="Equation.KSEE3">
                    <p:embed/>
                  </p:oleObj>
                </mc:Choice>
                <mc:Fallback>
                  <p:oleObj r:id="rId15" imgW="3048000" imgH="431800" progId="Equation.KSEE3">
                    <p:embed/>
                    <p:pic>
                      <p:nvPicPr>
                        <p:cNvPr id="16" name="Object 65"/>
                        <p:cNvPicPr/>
                        <p:nvPr/>
                      </p:nvPicPr>
                      <p:blipFill>
                        <a:blip r:embed="rId16"/>
                        <a:stretch>
                          <a:fillRect/>
                        </a:stretch>
                      </p:blipFill>
                      <p:spPr>
                        <a:xfrm>
                          <a:off x="2507" y="5773"/>
                          <a:ext cx="4800" cy="680"/>
                        </a:xfrm>
                        <a:prstGeom prst="rect">
                          <a:avLst/>
                        </a:prstGeom>
                        <a:noFill/>
                        <a:ln w="38100">
                          <a:noFill/>
                          <a:miter/>
                        </a:ln>
                      </p:spPr>
                    </p:pic>
                  </p:oleObj>
                </mc:Fallback>
              </mc:AlternateContent>
            </a:graphicData>
          </a:graphic>
        </p:graphicFrame>
        <p:graphicFrame>
          <p:nvGraphicFramePr>
            <p:cNvPr id="18" name="Object 66"/>
            <p:cNvGraphicFramePr>
              <a:graphicFrameLocks noChangeAspect="1"/>
            </p:cNvGraphicFramePr>
            <p:nvPr>
              <p:extLst>
                <p:ext uri="{D42A27DB-BD31-4B8C-83A1-F6EECF244321}">
                  <p14:modId xmlns:p14="http://schemas.microsoft.com/office/powerpoint/2010/main" val="2005335026"/>
                </p:ext>
              </p:extLst>
            </p:nvPr>
          </p:nvGraphicFramePr>
          <p:xfrm>
            <a:off x="2497" y="6550"/>
            <a:ext cx="4760" cy="360"/>
          </p:xfrm>
          <a:graphic>
            <a:graphicData uri="http://schemas.openxmlformats.org/presentationml/2006/ole">
              <mc:AlternateContent xmlns:mc="http://schemas.openxmlformats.org/markup-compatibility/2006">
                <mc:Choice xmlns:v="urn:schemas-microsoft-com:vml" Requires="v">
                  <p:oleObj spid="_x0000_s4177" r:id="rId17" imgW="3022600" imgH="228600" progId="Equation.KSEE3">
                    <p:embed/>
                  </p:oleObj>
                </mc:Choice>
                <mc:Fallback>
                  <p:oleObj r:id="rId17" imgW="3022600" imgH="228600" progId="Equation.KSEE3">
                    <p:embed/>
                    <p:pic>
                      <p:nvPicPr>
                        <p:cNvPr id="18" name="Object 66"/>
                        <p:cNvPicPr/>
                        <p:nvPr/>
                      </p:nvPicPr>
                      <p:blipFill>
                        <a:blip r:embed="rId18"/>
                        <a:stretch>
                          <a:fillRect/>
                        </a:stretch>
                      </p:blipFill>
                      <p:spPr>
                        <a:xfrm>
                          <a:off x="2497" y="6550"/>
                          <a:ext cx="4760" cy="360"/>
                        </a:xfrm>
                        <a:prstGeom prst="rect">
                          <a:avLst/>
                        </a:prstGeom>
                        <a:noFill/>
                        <a:ln w="38100">
                          <a:noFill/>
                          <a:miter/>
                        </a:ln>
                      </p:spPr>
                    </p:pic>
                  </p:oleObj>
                </mc:Fallback>
              </mc:AlternateContent>
            </a:graphicData>
          </a:graphic>
        </p:graphicFrame>
        <p:graphicFrame>
          <p:nvGraphicFramePr>
            <p:cNvPr id="20" name="Object 67"/>
            <p:cNvGraphicFramePr>
              <a:graphicFrameLocks noChangeAspect="1"/>
            </p:cNvGraphicFramePr>
            <p:nvPr>
              <p:extLst>
                <p:ext uri="{D42A27DB-BD31-4B8C-83A1-F6EECF244321}">
                  <p14:modId xmlns:p14="http://schemas.microsoft.com/office/powerpoint/2010/main" val="789517948"/>
                </p:ext>
              </p:extLst>
            </p:nvPr>
          </p:nvGraphicFramePr>
          <p:xfrm>
            <a:off x="2497" y="6983"/>
            <a:ext cx="4740" cy="380"/>
          </p:xfrm>
          <a:graphic>
            <a:graphicData uri="http://schemas.openxmlformats.org/presentationml/2006/ole">
              <mc:AlternateContent xmlns:mc="http://schemas.openxmlformats.org/markup-compatibility/2006">
                <mc:Choice xmlns:v="urn:schemas-microsoft-com:vml" Requires="v">
                  <p:oleObj spid="_x0000_s4178" r:id="rId19" imgW="3009900" imgH="241300" progId="Equation.KSEE3">
                    <p:embed/>
                  </p:oleObj>
                </mc:Choice>
                <mc:Fallback>
                  <p:oleObj r:id="rId19" imgW="3009900" imgH="241300" progId="Equation.KSEE3">
                    <p:embed/>
                    <p:pic>
                      <p:nvPicPr>
                        <p:cNvPr id="20" name="Object 67"/>
                        <p:cNvPicPr/>
                        <p:nvPr/>
                      </p:nvPicPr>
                      <p:blipFill>
                        <a:blip r:embed="rId20"/>
                        <a:stretch>
                          <a:fillRect/>
                        </a:stretch>
                      </p:blipFill>
                      <p:spPr>
                        <a:xfrm>
                          <a:off x="2497" y="6983"/>
                          <a:ext cx="4740" cy="380"/>
                        </a:xfrm>
                        <a:prstGeom prst="rect">
                          <a:avLst/>
                        </a:prstGeom>
                        <a:noFill/>
                        <a:ln w="38100">
                          <a:noFill/>
                          <a:miter/>
                        </a:ln>
                      </p:spPr>
                    </p:pic>
                  </p:oleObj>
                </mc:Fallback>
              </mc:AlternateContent>
            </a:graphicData>
          </a:graphic>
        </p:graphicFrame>
      </p:grpSp>
      <p:sp>
        <p:nvSpPr>
          <p:cNvPr id="22" name="文本框 21"/>
          <p:cNvSpPr txBox="1"/>
          <p:nvPr/>
        </p:nvSpPr>
        <p:spPr>
          <a:xfrm>
            <a:off x="5773420" y="1388110"/>
            <a:ext cx="2115820" cy="1031875"/>
          </a:xfrm>
          <a:prstGeom prst="rect">
            <a:avLst/>
          </a:prstGeom>
          <a:noFill/>
        </p:spPr>
        <p:txBody>
          <a:bodyPr wrap="square" rtlCol="0">
            <a:spAutoFit/>
          </a:bodyPr>
          <a:lstStyle/>
          <a:p>
            <a:pPr>
              <a:lnSpc>
                <a:spcPct val="170000"/>
              </a:lnSpc>
            </a:pPr>
            <a:r>
              <a:rPr lang="en-US" altLang="zh-CN" sz="1200">
                <a:latin typeface="Times New Roman" panose="02020603050405020304" pitchFamily="18" charset="0"/>
                <a:cs typeface="Times New Roman" panose="02020603050405020304" pitchFamily="18" charset="0"/>
              </a:rPr>
              <a:t>(1a)(1b)</a:t>
            </a:r>
            <a:r>
              <a:rPr lang="zh-CN" altLang="en-US" sz="1200">
                <a:latin typeface="Times New Roman" panose="02020603050405020304" pitchFamily="18" charset="0"/>
                <a:cs typeface="Times New Roman" panose="02020603050405020304" pitchFamily="18" charset="0"/>
              </a:rPr>
              <a:t>：</a:t>
            </a:r>
            <a:r>
              <a:rPr lang="en-US" sz="1200">
                <a:latin typeface="Times New Roman" panose="02020603050405020304" pitchFamily="18" charset="0"/>
                <a:cs typeface="Times New Roman" panose="02020603050405020304" pitchFamily="18" charset="0"/>
              </a:rPr>
              <a:t>QoS</a:t>
            </a:r>
            <a:r>
              <a:rPr lang="zh-CN" altLang="en-US" sz="1200">
                <a:latin typeface="Times New Roman" panose="02020603050405020304" pitchFamily="18" charset="0"/>
                <a:cs typeface="Times New Roman" panose="02020603050405020304" pitchFamily="18" charset="0"/>
              </a:rPr>
              <a:t>约束</a:t>
            </a:r>
          </a:p>
          <a:p>
            <a:pPr>
              <a:lnSpc>
                <a:spcPct val="170000"/>
              </a:lnSpc>
            </a:pPr>
            <a:r>
              <a:rPr lang="en-US" altLang="zh-CN" sz="1200">
                <a:latin typeface="Times New Roman" panose="02020603050405020304" pitchFamily="18" charset="0"/>
                <a:cs typeface="Times New Roman" panose="02020603050405020304" pitchFamily="18" charset="0"/>
              </a:rPr>
              <a:t>(1c)</a:t>
            </a:r>
            <a:r>
              <a:rPr lang="zh-CN" altLang="en-US" sz="1200">
                <a:latin typeface="Times New Roman" panose="02020603050405020304" pitchFamily="18" charset="0"/>
                <a:cs typeface="Times New Roman" panose="02020603050405020304" pitchFamily="18" charset="0"/>
              </a:rPr>
              <a:t>：功率约束</a:t>
            </a:r>
          </a:p>
          <a:p>
            <a:pPr>
              <a:lnSpc>
                <a:spcPct val="170000"/>
              </a:lnSpc>
            </a:pPr>
            <a:r>
              <a:rPr lang="en-US" altLang="zh-CN" sz="1200">
                <a:latin typeface="Times New Roman" panose="02020603050405020304" pitchFamily="18" charset="0"/>
                <a:cs typeface="Times New Roman" panose="02020603050405020304" pitchFamily="18" charset="0"/>
              </a:rPr>
              <a:t>(1d)(1e)</a:t>
            </a:r>
            <a:r>
              <a:rPr lang="zh-CN" altLang="en-US" sz="1200">
                <a:latin typeface="Times New Roman" panose="02020603050405020304" pitchFamily="18" charset="0"/>
                <a:cs typeface="Times New Roman" panose="02020603050405020304" pitchFamily="18" charset="0"/>
              </a:rPr>
              <a:t>：用户的正交性</a:t>
            </a:r>
          </a:p>
        </p:txBody>
      </p:sp>
      <p:grpSp>
        <p:nvGrpSpPr>
          <p:cNvPr id="24" name="组合 23"/>
          <p:cNvGrpSpPr/>
          <p:nvPr/>
        </p:nvGrpSpPr>
        <p:grpSpPr>
          <a:xfrm>
            <a:off x="5413375" y="2952115"/>
            <a:ext cx="3188335" cy="1298575"/>
            <a:chOff x="8656" y="4314"/>
            <a:chExt cx="5021" cy="2045"/>
          </a:xfrm>
        </p:grpSpPr>
        <p:sp>
          <p:nvSpPr>
            <p:cNvPr id="25" name="矩形 24"/>
            <p:cNvSpPr/>
            <p:nvPr/>
          </p:nvSpPr>
          <p:spPr>
            <a:xfrm>
              <a:off x="9636" y="4314"/>
              <a:ext cx="3035" cy="542"/>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sz="1100" dirty="0">
                  <a:latin typeface="Times New Roman" panose="02020603050405020304" pitchFamily="18" charset="0"/>
                  <a:cs typeface="Times New Roman" panose="02020603050405020304" pitchFamily="18" charset="0"/>
                </a:rPr>
                <a:t>优化问题</a:t>
              </a:r>
              <a:r>
                <a:rPr lang="en-US" altLang="zh-CN" sz="1100" dirty="0">
                  <a:latin typeface="Times New Roman" panose="02020603050405020304" pitchFamily="18" charset="0"/>
                  <a:cs typeface="Times New Roman" panose="02020603050405020304" pitchFamily="18" charset="0"/>
                </a:rPr>
                <a:t>P1</a:t>
              </a:r>
              <a:r>
                <a:rPr lang="zh-CN" altLang="en-US" sz="1100" dirty="0">
                  <a:latin typeface="Times New Roman" panose="02020603050405020304" pitchFamily="18" charset="0"/>
                  <a:cs typeface="Times New Roman" panose="02020603050405020304" pitchFamily="18" charset="0"/>
                </a:rPr>
                <a:t>（</a:t>
              </a:r>
              <a:r>
                <a:rPr lang="en-US" altLang="zh-CN" sz="1100" dirty="0">
                  <a:latin typeface="Times New Roman" panose="02020603050405020304" pitchFamily="18" charset="0"/>
                  <a:cs typeface="Times New Roman" panose="02020603050405020304" pitchFamily="18" charset="0"/>
                </a:rPr>
                <a:t>NP-</a:t>
              </a:r>
              <a:r>
                <a:rPr lang="zh-CN" altLang="en-US" sz="1100" dirty="0">
                  <a:latin typeface="Times New Roman" panose="02020603050405020304" pitchFamily="18" charset="0"/>
                  <a:cs typeface="Times New Roman" panose="02020603050405020304" pitchFamily="18" charset="0"/>
                </a:rPr>
                <a:t>难）</a:t>
              </a:r>
            </a:p>
          </p:txBody>
        </p:sp>
        <p:sp>
          <p:nvSpPr>
            <p:cNvPr id="26" name="矩形 25"/>
            <p:cNvSpPr/>
            <p:nvPr/>
          </p:nvSpPr>
          <p:spPr>
            <a:xfrm>
              <a:off x="8656" y="5604"/>
              <a:ext cx="2026" cy="745"/>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100" dirty="0"/>
                <a:t>eMBB</a:t>
              </a:r>
              <a:r>
                <a:rPr lang="zh-CN" altLang="en-US" sz="1100" dirty="0"/>
                <a:t>资源分配问题（</a:t>
              </a:r>
              <a:r>
                <a:rPr lang="en-US" altLang="zh-CN" sz="1100" dirty="0"/>
                <a:t>t</a:t>
              </a:r>
              <a:r>
                <a:rPr lang="zh-CN" altLang="en-US" sz="1100" dirty="0"/>
                <a:t>）</a:t>
              </a:r>
            </a:p>
          </p:txBody>
        </p:sp>
        <p:sp>
          <p:nvSpPr>
            <p:cNvPr id="27" name="矩形 26"/>
            <p:cNvSpPr/>
            <p:nvPr/>
          </p:nvSpPr>
          <p:spPr>
            <a:xfrm>
              <a:off x="11653" y="5604"/>
              <a:ext cx="2024" cy="755"/>
            </a:xfrm>
            <a:prstGeom prst="rect">
              <a:avLst/>
            </a:prstGeom>
            <a:ln>
              <a:solidFill>
                <a:schemeClr val="accent1">
                  <a:lumMod val="75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altLang="zh-CN" sz="1100" dirty="0"/>
                <a:t>URLLC</a:t>
              </a:r>
              <a:r>
                <a:rPr lang="zh-CN" altLang="en-US" sz="1100" dirty="0"/>
                <a:t>资源分配问题</a:t>
              </a:r>
              <a:r>
                <a:rPr lang="en-US" altLang="zh-CN" sz="1100" dirty="0"/>
                <a:t>(m)</a:t>
              </a:r>
            </a:p>
          </p:txBody>
        </p:sp>
        <p:cxnSp>
          <p:nvCxnSpPr>
            <p:cNvPr id="28" name="直接箭头连接符 27"/>
            <p:cNvCxnSpPr/>
            <p:nvPr/>
          </p:nvCxnSpPr>
          <p:spPr>
            <a:xfrm flipH="1">
              <a:off x="9671" y="4867"/>
              <a:ext cx="1485" cy="748"/>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直接箭头连接符 28"/>
            <p:cNvCxnSpPr/>
            <p:nvPr/>
          </p:nvCxnSpPr>
          <p:spPr>
            <a:xfrm>
              <a:off x="11156" y="4867"/>
              <a:ext cx="1515" cy="725"/>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cxnSp>
        <p:nvCxnSpPr>
          <p:cNvPr id="30" name="直接箭头连接符 29"/>
          <p:cNvCxnSpPr/>
          <p:nvPr/>
        </p:nvCxnSpPr>
        <p:spPr>
          <a:xfrm flipV="1">
            <a:off x="6707187" y="4007167"/>
            <a:ext cx="616585" cy="635"/>
          </a:xfrm>
          <a:prstGeom prst="straightConnector1">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1" name="文本框 30"/>
          <p:cNvSpPr txBox="1"/>
          <p:nvPr/>
        </p:nvSpPr>
        <p:spPr>
          <a:xfrm>
            <a:off x="425450" y="810895"/>
            <a:ext cx="3607435" cy="368300"/>
          </a:xfrm>
          <a:prstGeom prst="rect">
            <a:avLst/>
          </a:prstGeom>
          <a:noFill/>
        </p:spPr>
        <p:txBody>
          <a:bodyPr wrap="square" rtlCol="0">
            <a:spAutoFit/>
          </a:bodyPr>
          <a:lstStyle/>
          <a:p>
            <a:pPr marL="285750" indent="-285750">
              <a:buFont typeface="Wingdings" panose="05000000000000000000" charset="0"/>
              <a:buChar char="Ø"/>
            </a:pPr>
            <a:r>
              <a:rPr lang="zh-CN" altLang="en-US" sz="1800"/>
              <a:t>协同资源调度问题建模</a:t>
            </a:r>
          </a:p>
        </p:txBody>
      </p:sp>
      <p:sp>
        <p:nvSpPr>
          <p:cNvPr id="23" name="文本框 22">
            <a:extLst>
              <a:ext uri="{FF2B5EF4-FFF2-40B4-BE49-F238E27FC236}">
                <a16:creationId xmlns:a16="http://schemas.microsoft.com/office/drawing/2014/main" id="{34A7CDD5-F67B-4E29-9153-A25725FC7E97}"/>
              </a:ext>
            </a:extLst>
          </p:cNvPr>
          <p:cNvSpPr txBox="1"/>
          <p:nvPr/>
        </p:nvSpPr>
        <p:spPr>
          <a:xfrm>
            <a:off x="7048501" y="120650"/>
            <a:ext cx="2019299" cy="400110"/>
          </a:xfrm>
          <a:prstGeom prst="rect">
            <a:avLst/>
          </a:prstGeom>
          <a:noFill/>
        </p:spPr>
        <p:txBody>
          <a:bodyPr wrap="square" rtlCol="0">
            <a:spAutoFit/>
          </a:bodyPr>
          <a:lstStyle/>
          <a:p>
            <a:r>
              <a:rPr lang="zh-CN" altLang="en-US" sz="2000" dirty="0">
                <a:solidFill>
                  <a:schemeClr val="bg1"/>
                </a:solidFill>
              </a:rPr>
              <a:t>问题建模与求解</a:t>
            </a:r>
          </a:p>
        </p:txBody>
      </p:sp>
      <p:sp>
        <p:nvSpPr>
          <p:cNvPr id="32" name="文本框 31">
            <a:extLst>
              <a:ext uri="{FF2B5EF4-FFF2-40B4-BE49-F238E27FC236}">
                <a16:creationId xmlns:a16="http://schemas.microsoft.com/office/drawing/2014/main" id="{76645CD4-5124-49CF-80F9-A457963D7C5A}"/>
              </a:ext>
            </a:extLst>
          </p:cNvPr>
          <p:cNvSpPr txBox="1"/>
          <p:nvPr/>
        </p:nvSpPr>
        <p:spPr>
          <a:xfrm>
            <a:off x="8755380" y="4747260"/>
            <a:ext cx="312420" cy="275590"/>
          </a:xfrm>
          <a:prstGeom prst="rect">
            <a:avLst/>
          </a:prstGeom>
          <a:noFill/>
        </p:spPr>
        <p:txBody>
          <a:bodyPr wrap="square" rtlCol="0">
            <a:spAutoFit/>
          </a:bodyPr>
          <a:lstStyle/>
          <a:p>
            <a:r>
              <a:rPr lang="en-US" altLang="zh-CN" sz="1200" dirty="0">
                <a:latin typeface="Times New Roman" panose="02020603050405020304" pitchFamily="18" charset="0"/>
                <a:cs typeface="Times New Roman" panose="02020603050405020304" pitchFamily="18" charset="0"/>
              </a:rPr>
              <a:t>8</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2325,&quot;width&quot;:7320}"/>
</p:tagLst>
</file>

<file path=ppt/tags/tag10.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custom20205081_4*l_h_f*1_2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custom20205081_4*l_h_f*1_3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custom20205081_4*l_h_i*1_1_1"/>
  <p:tag name="KSO_WM_TEMPLATE_CATEGORY" val="custom"/>
  <p:tag name="KSO_WM_TEMPLATE_INDEX" val="2020508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3.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单击输入章节标题......"/>
  <p:tag name="KSO_WM_UNIT_NOCLEAR" val="0"/>
  <p:tag name="KSO_WM_UNIT_VALUE" val="3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custom20205081_4*l_h_f*1_1_1"/>
  <p:tag name="KSO_WM_TEMPLATE_CATEGORY" val="custom"/>
  <p:tag name="KSO_WM_TEMPLATE_INDEX" val="20205081"/>
  <p:tag name="KSO_WM_UNIT_LAYERLEVEL" val="1_1_1"/>
  <p:tag name="KSO_WM_TAG_VERSION" val="1.0"/>
  <p:tag name="KSO_WM_BEAUTIFY_FLAG" val="#wm#"/>
  <p:tag name="KSO_WM_UNIT_SHOW_EDIT_AREA_INDICATION" val="1"/>
  <p:tag name="KSO_WM_UNIT_TEXT_FILL_FORE_SCHEMECOLOR_INDEX" val="13"/>
  <p:tag name="KSO_WM_UNIT_TEXT_FILL_TYPE" val="1"/>
  <p:tag name="KSO_WM_UNIT_USESOURCEFORMAT_APPLY"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custom20205081_4*l_h_i*1_2_1"/>
  <p:tag name="KSO_WM_TEMPLATE_CATEGORY" val="custom"/>
  <p:tag name="KSO_WM_TEMPLATE_INDEX" val="2020508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custom20205081_4*l_h_i*1_3_1"/>
  <p:tag name="KSO_WM_TEMPLATE_CATEGORY" val="custom"/>
  <p:tag name="KSO_WM_TEMPLATE_INDEX" val="20205081"/>
  <p:tag name="KSO_WM_UNIT_LAYERLEVEL" val="1_1_1"/>
  <p:tag name="KSO_WM_TAG_VERSION" val="1.0"/>
  <p:tag name="KSO_WM_BEAUTIFY_FLAG" val="#wm#"/>
  <p:tag name="KSO_WM_UNIT_TEXT_FILL_FORE_SCHEMECOLOR_INDEX" val="13"/>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2"/>
  <p:tag name="KSO_WM_UNIT_ID" val="custom20205081_4*i*2"/>
  <p:tag name="KSO_WM_TEMPLATE_CATEGORY" val="custom"/>
  <p:tag name="KSO_WM_TEMPLATE_INDEX" val="20205081"/>
  <p:tag name="KSO_WM_UNIT_LAYERLEVEL" val="1"/>
  <p:tag name="KSO_WM_TAG_VERSION" val="1.0"/>
  <p:tag name="KSO_WM_BEAUTIFY_FLAG" val="#wm#"/>
  <p:tag name="KSO_WM_UNIT_LINE_FORE_SCHEMECOLOR_INDEX" val="14"/>
  <p:tag name="KSO_WM_UNIT_LINE_FILL_TYPE" val="2"/>
  <p:tag name="KSO_WM_UNIT_USESOURCEFORMAT_APPLY" val="1"/>
</p:tagLst>
</file>

<file path=ppt/tags/tag7.xml><?xml version="1.0" encoding="utf-8"?>
<p:tagLst xmlns:a="http://schemas.openxmlformats.org/drawingml/2006/main" xmlns:r="http://schemas.openxmlformats.org/officeDocument/2006/relationships" xmlns:p="http://schemas.openxmlformats.org/presentationml/2006/main">
  <p:tag name="KSO_WM_UNIT_ISCONTENTSTITLE" val="1"/>
  <p:tag name="KSO_WM_UNIT_PRESET_TEXT" val="目录"/>
  <p:tag name="KSO_WM_UNIT_NOCLEAR" val="1"/>
  <p:tag name="KSO_WM_UNIT_VALUE" val="2"/>
  <p:tag name="KSO_WM_UNIT_HIGHLIGHT" val="0"/>
  <p:tag name="KSO_WM_UNIT_COMPATIBLE" val="0"/>
  <p:tag name="KSO_WM_UNIT_DIAGRAM_ISNUMVISUAL" val="0"/>
  <p:tag name="KSO_WM_UNIT_DIAGRAM_ISREFERUNIT" val="0"/>
  <p:tag name="KSO_WM_DIAGRAM_GROUP_CODE" val="l1-1"/>
  <p:tag name="KSO_WM_UNIT_TYPE" val="a"/>
  <p:tag name="KSO_WM_UNIT_INDEX" val="1"/>
  <p:tag name="KSO_WM_UNIT_ID" val="custom20205081_4*a*1"/>
  <p:tag name="KSO_WM_TEMPLATE_CATEGORY" val="custom"/>
  <p:tag name="KSO_WM_TEMPLATE_INDEX" val="20205081"/>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8.xml><?xml version="1.0" encoding="utf-8"?>
<p:tagLst xmlns:a="http://schemas.openxmlformats.org/drawingml/2006/main" xmlns:r="http://schemas.openxmlformats.org/officeDocument/2006/relationships" xmlns:p="http://schemas.openxmlformats.org/presentationml/2006/main">
  <p:tag name="KSO_WM_UNIT_ISCONTENTSTITLE" val="0"/>
  <p:tag name="KSO_WM_UNIT_PRESET_TEXT" val="CONTENTS"/>
  <p:tag name="KSO_WM_UNIT_NOCLEAR" val="1"/>
  <p:tag name="KSO_WM_UNIT_VALUE" val="7"/>
  <p:tag name="KSO_WM_UNIT_HIGHLIGHT" val="0"/>
  <p:tag name="KSO_WM_UNIT_COMPATIBLE" val="0"/>
  <p:tag name="KSO_WM_UNIT_DIAGRAM_ISNUMVISUAL" val="0"/>
  <p:tag name="KSO_WM_UNIT_DIAGRAM_ISREFERUNIT" val="0"/>
  <p:tag name="KSO_WM_DIAGRAM_GROUP_CODE" val="l1-1"/>
  <p:tag name="KSO_WM_UNIT_TYPE" val="b"/>
  <p:tag name="KSO_WM_UNIT_INDEX" val="1"/>
  <p:tag name="KSO_WM_UNIT_ID" val="custom20205081_4*b*1"/>
  <p:tag name="KSO_WM_TEMPLATE_CATEGORY" val="custom"/>
  <p:tag name="KSO_WM_TEMPLATE_INDEX" val="20205081"/>
  <p:tag name="KSO_WM_UNIT_LAYERLEVEL" val="1"/>
  <p:tag name="KSO_WM_TAG_VERSION" val="1.0"/>
  <p:tag name="KSO_WM_BEAUTIFY_FLAG" val="#wm#"/>
  <p:tag name="KSO_WM_UNIT_ISNUMDGMTITLE" val="0"/>
  <p:tag name="KSO_WM_UNIT_TEXT_FILL_FORE_SCHEMECOLOR_INDEX" val="13"/>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i"/>
  <p:tag name="KSO_WM_UNIT_INDEX" val="1"/>
  <p:tag name="KSO_WM_UNIT_ID" val="custom20205081_4*i*1"/>
  <p:tag name="KSO_WM_TEMPLATE_CATEGORY" val="custom"/>
  <p:tag name="KSO_WM_TEMPLATE_INDEX" val="20205081"/>
  <p:tag name="KSO_WM_UNIT_LAYERLEVEL" val="1"/>
  <p:tag name="KSO_WM_TAG_VERSION" val="1.0"/>
  <p:tag name="KSO_WM_BEAUTIFY_FLAG" val="#wm#"/>
  <p:tag name="KSO_WM_UNIT_FILL_FORE_SCHEMECOLOR_INDEX" val="13"/>
  <p:tag name="KSO_WM_UNIT_FILL_TYPE" val="1"/>
  <p:tag name="KSO_WM_UNIT_TEXT_FILL_FORE_SCHEMECOLOR_INDEX" val="2"/>
  <p:tag name="KSO_WM_UNIT_TEXT_FILL_TYPE" val="1"/>
  <p:tag name="KSO_WM_UNIT_USESOURCEFORMAT_APPLY" val="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725</TotalTime>
  <Words>529</Words>
  <Application>Microsoft Office PowerPoint</Application>
  <PresentationFormat>全屏显示(16:9)</PresentationFormat>
  <Paragraphs>92</Paragraphs>
  <Slides>18</Slides>
  <Notes>9</Notes>
  <HiddenSlides>0</HiddenSlides>
  <MMClips>0</MMClips>
  <ScaleCrop>false</ScaleCrop>
  <HeadingPairs>
    <vt:vector size="8" baseType="variant">
      <vt:variant>
        <vt:lpstr>已用的字体</vt:lpstr>
      </vt:variant>
      <vt:variant>
        <vt:i4>6</vt:i4>
      </vt:variant>
      <vt:variant>
        <vt:lpstr>主题</vt:lpstr>
      </vt:variant>
      <vt:variant>
        <vt:i4>1</vt:i4>
      </vt:variant>
      <vt:variant>
        <vt:lpstr>嵌入 OLE 服务器</vt:lpstr>
      </vt:variant>
      <vt:variant>
        <vt:i4>1</vt:i4>
      </vt:variant>
      <vt:variant>
        <vt:lpstr>幻灯片标题</vt:lpstr>
      </vt:variant>
      <vt:variant>
        <vt:i4>18</vt:i4>
      </vt:variant>
    </vt:vector>
  </HeadingPairs>
  <TitlesOfParts>
    <vt:vector size="26" baseType="lpstr">
      <vt:lpstr>宋体</vt:lpstr>
      <vt:lpstr>微软雅黑</vt:lpstr>
      <vt:lpstr>Arial</vt:lpstr>
      <vt:lpstr>Calibri</vt:lpstr>
      <vt:lpstr>Times New Roman</vt:lpstr>
      <vt:lpstr>Wingdings</vt:lpstr>
      <vt:lpstr>Office 主题</vt:lpstr>
      <vt:lpstr>WPS 公式 3.0</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HP</cp:lastModifiedBy>
  <cp:revision>204</cp:revision>
  <dcterms:created xsi:type="dcterms:W3CDTF">2016-05-20T12:59:00Z</dcterms:created>
  <dcterms:modified xsi:type="dcterms:W3CDTF">2022-05-15T02:40:05Z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2052-11.1.0.11365</vt:lpwstr>
  </property>
  <property fmtid="{D5CDD505-2E9C-101B-9397-08002B2CF9AE}" pid="3" name="ICV">
    <vt:lpwstr>E994C2E4D8FD4CE9953BFF5140FE4031</vt:lpwstr>
  </property>
</Properties>
</file>