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770" r:id="rId2"/>
    <p:sldId id="799" r:id="rId3"/>
    <p:sldId id="760" r:id="rId4"/>
    <p:sldId id="802" r:id="rId5"/>
    <p:sldId id="810" r:id="rId6"/>
    <p:sldId id="816" r:id="rId7"/>
    <p:sldId id="771" r:id="rId8"/>
    <p:sldId id="801" r:id="rId9"/>
    <p:sldId id="817" r:id="rId10"/>
    <p:sldId id="800" r:id="rId11"/>
    <p:sldId id="814" r:id="rId12"/>
    <p:sldId id="804" r:id="rId13"/>
    <p:sldId id="818" r:id="rId14"/>
    <p:sldId id="772" r:id="rId15"/>
    <p:sldId id="815" r:id="rId16"/>
    <p:sldId id="806" r:id="rId17"/>
    <p:sldId id="805" r:id="rId18"/>
    <p:sldId id="807" r:id="rId19"/>
    <p:sldId id="781" r:id="rId20"/>
    <p:sldId id="782" r:id="rId21"/>
    <p:sldId id="809" r:id="rId22"/>
    <p:sldId id="783" r:id="rId23"/>
    <p:sldId id="811" r:id="rId24"/>
    <p:sldId id="819" r:id="rId25"/>
    <p:sldId id="777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10" name="消夏" initials="消" lastIdx="1" clrIdx="9"/>
  <p:cmAuthor id="4" name="Administrator" initials="A" lastIdx="4" clrIdx="3"/>
  <p:cmAuthor id="11" name="温瑶" initials="温瑶" lastIdx="1" clrIdx="10">
    <p:extLst>
      <p:ext uri="{19B8F6BF-5375-455C-9EA6-DF929625EA0E}">
        <p15:presenceInfo xmlns:p15="http://schemas.microsoft.com/office/powerpoint/2012/main" userId="b691256f10e73327" providerId="Windows Live"/>
      </p:ext>
    </p:extLst>
  </p:cmAuthor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CDFF"/>
    <a:srgbClr val="FFCCCB"/>
    <a:srgbClr val="E6E6E6"/>
    <a:srgbClr val="CDFFFF"/>
    <a:srgbClr val="8FAADC"/>
    <a:srgbClr val="309049"/>
    <a:srgbClr val="C55A11"/>
    <a:srgbClr val="7C7C7C"/>
    <a:srgbClr val="04B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87230" autoAdjust="0"/>
  </p:normalViewPr>
  <p:slideViewPr>
    <p:cSldViewPr snapToGrid="0">
      <p:cViewPr varScale="1">
        <p:scale>
          <a:sx n="99" d="100"/>
          <a:sy n="99" d="100"/>
        </p:scale>
        <p:origin x="642" y="15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" dt="2022-06-25T17:03:31.392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元学习是否只能用两个网络？有一个网络还是两个网络？</a:t>
            </a:r>
          </a:p>
        </p:txBody>
      </p:sp>
    </p:spTree>
    <p:extLst>
      <p:ext uri="{BB962C8B-B14F-4D97-AF65-F5344CB8AC3E}">
        <p14:creationId xmlns:p14="http://schemas.microsoft.com/office/powerpoint/2010/main" val="1153305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203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048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669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873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66913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348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外环权重是？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整体</a:t>
                </a:r>
                <a:r>
                  <a:rPr lang="zh-CN" altLang="en-US" i="0">
                    <a:latin typeface="Cambria Math" panose="02040503050406030204" pitchFamily="18" charset="0"/>
                  </a:rPr>
                  <a:t>𝜃怎么</a:t>
                </a:r>
                <a:r>
                  <a:rPr lang="zh-CN" altLang="en-US" dirty="0"/>
                  <a:t>更新？</a:t>
                </a:r>
                <a:endParaRPr lang="en-US" altLang="zh-CN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981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2833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没有体现更快学习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876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077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96640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1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418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8581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参考：李宏毅 </a:t>
            </a:r>
            <a:r>
              <a:rPr lang="en-US" altLang="zh-CN" dirty="0"/>
              <a:t>2021 </a:t>
            </a:r>
            <a:r>
              <a:rPr lang="zh-CN" altLang="en-US" dirty="0"/>
              <a:t>机器学习</a:t>
            </a:r>
          </a:p>
        </p:txBody>
      </p:sp>
    </p:spTree>
    <p:extLst>
      <p:ext uri="{BB962C8B-B14F-4D97-AF65-F5344CB8AC3E}">
        <p14:creationId xmlns:p14="http://schemas.microsoft.com/office/powerpoint/2010/main" val="249356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62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9A2-860C-4C2E-862C-9BE61AD9FF0C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3DF6F-A320-47CB-8631-288D3E54AB17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0C16A-A131-4374-B991-3372B3BD7A14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24343-5CEE-42DA-9984-EEAE52E20B33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231A5-8B07-4117-8E66-2BCFF5A2AF7B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CB13-033A-4B01-A087-AD19D7BB1D95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D888-19D2-4365-8436-0BAF36A219DA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AC1F-A5BE-4381-B668-49F58746DF6C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CA59-C377-459C-835A-0FA1ABF76B1F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199C-26D5-4D64-B4D7-70C3ED72ECE2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402E-004B-4D9E-ADBB-4F5016D2A891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E88EB-D81E-4670-83D8-89240CA0E435}" type="datetime1">
              <a:rPr lang="zh-CN" altLang="en-US" smtClean="0"/>
              <a:t>2022/6/26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303BD-27E7-44B1-9354-C9A836F9E9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omments" Target="../comments/commen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7" name="TextBox 8"/>
          <p:cNvSpPr txBox="1"/>
          <p:nvPr/>
        </p:nvSpPr>
        <p:spPr>
          <a:xfrm>
            <a:off x="617551" y="1255699"/>
            <a:ext cx="10956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Meta-learning based Alternating Minimization</a:t>
            </a:r>
          </a:p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Algorithm for Non-convex Optimization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51946" y="4217306"/>
            <a:ext cx="22881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温瑶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智能组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2022.06.26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70973" y="135230"/>
            <a:ext cx="1717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UNIC</a:t>
            </a:r>
            <a:r>
              <a:rPr lang="zh-CN" altLang="en-US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800" b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Lab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CFF762-8CD5-434F-A416-5119C977FB45}"/>
              </a:ext>
            </a:extLst>
          </p:cNvPr>
          <p:cNvSpPr/>
          <p:nvPr/>
        </p:nvSpPr>
        <p:spPr>
          <a:xfrm>
            <a:off x="165100" y="1993651"/>
            <a:ext cx="4753409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元学习分为两个网络：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任务网络（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）：解决特定任务的网络。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元网络（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更新模型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的初始化参数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储存先验知识。</a:t>
            </a:r>
            <a:endParaRPr lang="zh-CN" altLang="en-US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F56C5E-317F-4A7C-932A-DE56E9CDC9AC}"/>
              </a:ext>
            </a:extLst>
          </p:cNvPr>
          <p:cNvSpPr txBox="1"/>
          <p:nvPr/>
        </p:nvSpPr>
        <p:spPr>
          <a:xfrm>
            <a:off x="349250" y="1064953"/>
            <a:ext cx="63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Meta-Learning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AC78D52-67BD-453A-B420-2EF71E982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52" y="2271221"/>
            <a:ext cx="6080296" cy="310969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33378CD-A502-4B9B-8E94-00E80EAAF9B6}"/>
              </a:ext>
            </a:extLst>
          </p:cNvPr>
          <p:cNvSpPr txBox="1"/>
          <p:nvPr/>
        </p:nvSpPr>
        <p:spPr>
          <a:xfrm>
            <a:off x="5570452" y="2795951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label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1EB332-5160-43D9-8A1A-8EE343C97B5D}"/>
              </a:ext>
            </a:extLst>
          </p:cNvPr>
          <p:cNvSpPr txBox="1"/>
          <p:nvPr/>
        </p:nvSpPr>
        <p:spPr>
          <a:xfrm>
            <a:off x="4823969" y="2030443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Ground-truth label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3FFE84-EC3E-4925-8831-70FBA99947F0}"/>
              </a:ext>
            </a:extLst>
          </p:cNvPr>
          <p:cNvSpPr txBox="1"/>
          <p:nvPr/>
        </p:nvSpPr>
        <p:spPr>
          <a:xfrm>
            <a:off x="7469312" y="222603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F0775C-84ED-431B-AE59-097985A5F6A8}"/>
              </a:ext>
            </a:extLst>
          </p:cNvPr>
          <p:cNvSpPr txBox="1"/>
          <p:nvPr/>
        </p:nvSpPr>
        <p:spPr>
          <a:xfrm>
            <a:off x="7911972" y="2683679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6E811E-6C28-4D27-AE4E-98A76D07E30B}"/>
              </a:ext>
            </a:extLst>
          </p:cNvPr>
          <p:cNvSpPr txBox="1"/>
          <p:nvPr/>
        </p:nvSpPr>
        <p:spPr>
          <a:xfrm>
            <a:off x="9380022" y="458474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updated parameters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5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7589" y="1040746"/>
            <a:ext cx="964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MAML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训练过程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6DCDAD-7A10-4644-BC3D-A1A56D7B6E92}"/>
                  </a:ext>
                </a:extLst>
              </p:cNvPr>
              <p:cNvSpPr/>
              <p:nvPr/>
            </p:nvSpPr>
            <p:spPr>
              <a:xfrm>
                <a:off x="165100" y="1764121"/>
                <a:ext cx="4943908" cy="41087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sz="22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：任务网络在第</a:t>
                </a:r>
                <a:r>
                  <a:rPr lang="en-US" altLang="zh-CN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个任务训练完成后更新的参数</a:t>
                </a:r>
                <a:endParaRPr lang="en-US" altLang="zh-CN" sz="22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∅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：元网络在提取第</a:t>
                </a:r>
                <a:r>
                  <a:rPr lang="en-US" altLang="zh-CN" sz="2200" dirty="0" err="1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个任务知识后的更新的网络参数</a:t>
                </a:r>
                <a:endParaRPr lang="en-US" altLang="zh-CN" sz="22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457200">
                  <a:lnSpc>
                    <a:spcPct val="150000"/>
                  </a:lnSpc>
                </a:pPr>
                <a:r>
                  <a:rPr lang="zh-CN" altLang="en-US" sz="2200" b="1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目的：</a:t>
                </a:r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学习一个对于所有的任务，最好的一种参数初始化的方法。</a:t>
                </a:r>
                <a:endParaRPr lang="en-US" altLang="zh-CN" sz="22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457200">
                  <a:lnSpc>
                    <a:spcPct val="150000"/>
                  </a:lnSpc>
                </a:pPr>
                <a:r>
                  <a:rPr lang="zh-CN" altLang="en-US" sz="2200" b="1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方法：</a:t>
                </a:r>
                <a:r>
                  <a:rPr lang="zh-CN" altLang="en-US" sz="2200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利用一个任务网络训练的知识去更新元网络的参数</a:t>
                </a: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F06DCDAD-7A10-4644-BC3D-A1A56D7B6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00" y="1764121"/>
                <a:ext cx="4943908" cy="4108753"/>
              </a:xfrm>
              <a:prstGeom prst="rect">
                <a:avLst/>
              </a:prstGeom>
              <a:blipFill>
                <a:blip r:embed="rId3"/>
                <a:stretch>
                  <a:fillRect l="-1603" b="-2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5B83C89-1AE2-4003-AE0A-C2AAA466F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323" y="1594747"/>
            <a:ext cx="5394649" cy="4761603"/>
          </a:xfrm>
          <a:prstGeom prst="rect">
            <a:avLst/>
          </a:prstGeom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21E5513-AF7A-42B0-AD5A-1CDF4A786308}"/>
              </a:ext>
            </a:extLst>
          </p:cNvPr>
          <p:cNvSpPr/>
          <p:nvPr/>
        </p:nvSpPr>
        <p:spPr>
          <a:xfrm>
            <a:off x="6015789" y="2146434"/>
            <a:ext cx="1366788" cy="712269"/>
          </a:xfrm>
          <a:prstGeom prst="wedgeRoundRectCallout">
            <a:avLst>
              <a:gd name="adj1" fmla="val 51276"/>
              <a:gd name="adj2" fmla="val 76059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78D8AE9-BC1D-465D-B5BF-5763BB151D45}"/>
              </a:ext>
            </a:extLst>
          </p:cNvPr>
          <p:cNvSpPr/>
          <p:nvPr/>
        </p:nvSpPr>
        <p:spPr>
          <a:xfrm>
            <a:off x="4995512" y="3561347"/>
            <a:ext cx="1622771" cy="613284"/>
          </a:xfrm>
          <a:prstGeom prst="wedgeRoundRectCallout">
            <a:avLst>
              <a:gd name="adj1" fmla="val 104093"/>
              <a:gd name="adj2" fmla="val 1081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从任务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训练后提取知识</a:t>
            </a:r>
          </a:p>
        </p:txBody>
      </p:sp>
    </p:spTree>
    <p:extLst>
      <p:ext uri="{BB962C8B-B14F-4D97-AF65-F5344CB8AC3E}">
        <p14:creationId xmlns:p14="http://schemas.microsoft.com/office/powerpoint/2010/main" val="196008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9E1C1C-3EB7-40AE-B352-1C4F97B0EE6B}"/>
              </a:ext>
            </a:extLst>
          </p:cNvPr>
          <p:cNvSpPr/>
          <p:nvPr/>
        </p:nvSpPr>
        <p:spPr>
          <a:xfrm>
            <a:off x="601246" y="2011309"/>
            <a:ext cx="37274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非凸优化问题：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22B902-BF20-4D6C-B1A6-6259F49C29EB}"/>
              </a:ext>
            </a:extLst>
          </p:cNvPr>
          <p:cNvSpPr/>
          <p:nvPr/>
        </p:nvSpPr>
        <p:spPr>
          <a:xfrm>
            <a:off x="601246" y="3907397"/>
            <a:ext cx="37274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采用交替优化转换为：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BD00CA4-C7DE-4DD0-8D30-B3F7945CD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65" y="1850190"/>
            <a:ext cx="5296639" cy="9335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A70033-97DB-49CF-ABD1-044BF239E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549" y="3501342"/>
            <a:ext cx="4258269" cy="147658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8D45031-CC00-4C66-B8D6-A1283B36D885}"/>
              </a:ext>
            </a:extLst>
          </p:cNvPr>
          <p:cNvSpPr txBox="1"/>
          <p:nvPr/>
        </p:nvSpPr>
        <p:spPr>
          <a:xfrm>
            <a:off x="348669" y="9469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问题的定义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22A3EDE-3545-4F5F-B19C-6AF396C50418}"/>
              </a:ext>
            </a:extLst>
          </p:cNvPr>
          <p:cNvSpPr/>
          <p:nvPr/>
        </p:nvSpPr>
        <p:spPr>
          <a:xfrm>
            <a:off x="9086249" y="1209474"/>
            <a:ext cx="1614976" cy="647333"/>
          </a:xfrm>
          <a:prstGeom prst="wedgeRoundRectCallout">
            <a:avLst>
              <a:gd name="adj1" fmla="val -56906"/>
              <a:gd name="adj2" fmla="val 74425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非凸函数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对话气泡: 圆角矩形 15">
                <a:extLst>
                  <a:ext uri="{FF2B5EF4-FFF2-40B4-BE49-F238E27FC236}">
                    <a16:creationId xmlns:a16="http://schemas.microsoft.com/office/drawing/2014/main" id="{685DFBC2-61F7-4EC9-88A4-8480C7C1185F}"/>
                  </a:ext>
                </a:extLst>
              </p:cNvPr>
              <p:cNvSpPr/>
              <p:nvPr/>
            </p:nvSpPr>
            <p:spPr>
              <a:xfrm>
                <a:off x="8718818" y="3208765"/>
                <a:ext cx="3206884" cy="550113"/>
              </a:xfrm>
              <a:prstGeom prst="wedgeRoundRectCallout">
                <a:avLst>
                  <a:gd name="adj1" fmla="val -56906"/>
                  <a:gd name="adj2" fmla="val 74425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(X)=F(W</a:t>
                </a:r>
                <a:r>
                  <a:rPr lang="zh-CN" altLang="en-US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对话气泡: 圆角矩形 15">
                <a:extLst>
                  <a:ext uri="{FF2B5EF4-FFF2-40B4-BE49-F238E27FC236}">
                    <a16:creationId xmlns:a16="http://schemas.microsoft.com/office/drawing/2014/main" id="{685DFBC2-61F7-4EC9-88A4-8480C7C11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18" y="3208765"/>
                <a:ext cx="3206884" cy="550113"/>
              </a:xfrm>
              <a:prstGeom prst="wedgeRoundRectCallout">
                <a:avLst>
                  <a:gd name="adj1" fmla="val -56906"/>
                  <a:gd name="adj2" fmla="val 7442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话气泡: 圆角矩形 14">
                <a:extLst>
                  <a:ext uri="{FF2B5EF4-FFF2-40B4-BE49-F238E27FC236}">
                    <a16:creationId xmlns:a16="http://schemas.microsoft.com/office/drawing/2014/main" id="{802813D8-14DC-4D7D-8F5D-EE2A728FC6AC}"/>
                  </a:ext>
                </a:extLst>
              </p:cNvPr>
              <p:cNvSpPr/>
              <p:nvPr/>
            </p:nvSpPr>
            <p:spPr>
              <a:xfrm>
                <a:off x="8718818" y="4026822"/>
                <a:ext cx="3206884" cy="550113"/>
              </a:xfrm>
              <a:prstGeom prst="wedgeRoundRectCallout">
                <a:avLst>
                  <a:gd name="adj1" fmla="val -59307"/>
                  <a:gd name="adj2" fmla="val 41181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(W)= F(W</a:t>
                </a:r>
                <a:r>
                  <a:rPr lang="zh-CN" altLang="en-US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X)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对话气泡: 圆角矩形 14">
                <a:extLst>
                  <a:ext uri="{FF2B5EF4-FFF2-40B4-BE49-F238E27FC236}">
                    <a16:creationId xmlns:a16="http://schemas.microsoft.com/office/drawing/2014/main" id="{802813D8-14DC-4D7D-8F5D-EE2A728FC6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18" y="4026822"/>
                <a:ext cx="3206884" cy="550113"/>
              </a:xfrm>
              <a:prstGeom prst="wedgeRoundRectCallout">
                <a:avLst>
                  <a:gd name="adj1" fmla="val -59307"/>
                  <a:gd name="adj2" fmla="val 41181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1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9F11C34-C5B6-4B37-AC20-343ECA62E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680" y="2100479"/>
            <a:ext cx="5973009" cy="75258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D05A65B5-436E-493F-9C59-4669CD2F4CEE}"/>
              </a:ext>
            </a:extLst>
          </p:cNvPr>
          <p:cNvSpPr/>
          <p:nvPr/>
        </p:nvSpPr>
        <p:spPr>
          <a:xfrm>
            <a:off x="165100" y="2100479"/>
            <a:ext cx="372745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将其化成迭代形式：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D45031-CC00-4C66-B8D6-A1283B36D885}"/>
              </a:ext>
            </a:extLst>
          </p:cNvPr>
          <p:cNvSpPr txBox="1"/>
          <p:nvPr/>
        </p:nvSpPr>
        <p:spPr>
          <a:xfrm>
            <a:off x="348669" y="94696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问题的定义</a:t>
            </a:r>
          </a:p>
        </p:txBody>
      </p: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180AEDCC-4CD3-46F6-8A39-4B0208E89A1C}"/>
              </a:ext>
            </a:extLst>
          </p:cNvPr>
          <p:cNvSpPr/>
          <p:nvPr/>
        </p:nvSpPr>
        <p:spPr>
          <a:xfrm>
            <a:off x="6542557" y="1146522"/>
            <a:ext cx="1614976" cy="647333"/>
          </a:xfrm>
          <a:prstGeom prst="wedgeRoundRectCallout">
            <a:avLst>
              <a:gd name="adj1" fmla="val -56906"/>
              <a:gd name="adj2" fmla="val 132415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更新规则</a:t>
            </a:r>
            <a:endParaRPr lang="zh-CN" altLang="en-US" dirty="0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0A6A3324-41D5-4246-9431-C993875BA567}"/>
              </a:ext>
            </a:extLst>
          </p:cNvPr>
          <p:cNvSpPr/>
          <p:nvPr/>
        </p:nvSpPr>
        <p:spPr>
          <a:xfrm>
            <a:off x="6810460" y="3119616"/>
            <a:ext cx="2131409" cy="527889"/>
          </a:xfrm>
          <a:prstGeom prst="wedgeRoundRectCallout">
            <a:avLst>
              <a:gd name="adj1" fmla="val -33700"/>
              <a:gd name="adj2" fmla="val -122835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个优化步骤的历史观测值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对话气泡: 圆角矩形 20">
                <a:extLst>
                  <a:ext uri="{FF2B5EF4-FFF2-40B4-BE49-F238E27FC236}">
                    <a16:creationId xmlns:a16="http://schemas.microsoft.com/office/drawing/2014/main" id="{765D36DE-C87D-4DAC-B04D-60DC16894616}"/>
                  </a:ext>
                </a:extLst>
              </p:cNvPr>
              <p:cNvSpPr/>
              <p:nvPr/>
            </p:nvSpPr>
            <p:spPr>
              <a:xfrm>
                <a:off x="8446754" y="1222408"/>
                <a:ext cx="2583797" cy="490889"/>
              </a:xfrm>
              <a:prstGeom prst="wedgeRoundRectCallout">
                <a:avLst>
                  <a:gd name="adj1" fmla="val -56906"/>
                  <a:gd name="adj2" fmla="val 132415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(X)=</a:t>
                </a:r>
                <a:r>
                  <a:rPr lang="zh-CN" altLang="en-US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梯度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对话气泡: 圆角矩形 20">
                <a:extLst>
                  <a:ext uri="{FF2B5EF4-FFF2-40B4-BE49-F238E27FC236}">
                    <a16:creationId xmlns:a16="http://schemas.microsoft.com/office/drawing/2014/main" id="{765D36DE-C87D-4DAC-B04D-60DC16894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54" y="1222408"/>
                <a:ext cx="2583797" cy="490889"/>
              </a:xfrm>
              <a:prstGeom prst="wedgeRoundRectCallout">
                <a:avLst>
                  <a:gd name="adj1" fmla="val -56906"/>
                  <a:gd name="adj2" fmla="val 13241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560A2E62-07C5-4612-9D29-28D1583604BB}"/>
              </a:ext>
            </a:extLst>
          </p:cNvPr>
          <p:cNvSpPr/>
          <p:nvPr/>
        </p:nvSpPr>
        <p:spPr>
          <a:xfrm>
            <a:off x="165100" y="3910353"/>
            <a:ext cx="4416525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网络中变量更新公式：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A9C85A7-9880-49C4-9F4A-E616041CDD8D}"/>
              </a:ext>
            </a:extLst>
          </p:cNvPr>
          <p:cNvSpPr/>
          <p:nvPr/>
        </p:nvSpPr>
        <p:spPr>
          <a:xfrm>
            <a:off x="165100" y="5465970"/>
            <a:ext cx="1070033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目的：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</a:t>
            </a:r>
            <a:r>
              <a:rPr lang="en-US" altLang="zh-CN" sz="2400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MetaNet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及整体框架，使其能够将变量更新与全局损失相互作用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36D120-805C-4126-8ABB-CB54B47B3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620" y="4004942"/>
            <a:ext cx="6157647" cy="760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8CB5D1-0E2B-401C-B432-1BD35E65D13E}"/>
                  </a:ext>
                </a:extLst>
              </p:cNvPr>
              <p:cNvSpPr txBox="1"/>
              <p:nvPr/>
            </p:nvSpPr>
            <p:spPr>
              <a:xfrm>
                <a:off x="5313144" y="4244949"/>
                <a:ext cx="5293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B8CB5D1-0E2B-401C-B432-1BD35E65D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144" y="4244949"/>
                <a:ext cx="529391" cy="276999"/>
              </a:xfrm>
              <a:prstGeom prst="rect">
                <a:avLst/>
              </a:prstGeom>
              <a:blipFill>
                <a:blip r:embed="rId7"/>
                <a:stretch>
                  <a:fillRect l="-11628" r="-1162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B8FE8D-A680-4933-B91B-C9EFF00BD320}"/>
                  </a:ext>
                </a:extLst>
              </p:cNvPr>
              <p:cNvSpPr txBox="1"/>
              <p:nvPr/>
            </p:nvSpPr>
            <p:spPr>
              <a:xfrm>
                <a:off x="4128491" y="4244949"/>
                <a:ext cx="52939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EB8FE8D-A680-4933-B91B-C9EFF00B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491" y="4244949"/>
                <a:ext cx="529391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DA0558-8F7C-4EC1-9D97-986E94EB1903}"/>
                  </a:ext>
                </a:extLst>
              </p:cNvPr>
              <p:cNvSpPr txBox="1"/>
              <p:nvPr/>
            </p:nvSpPr>
            <p:spPr>
              <a:xfrm>
                <a:off x="9150664" y="4255753"/>
                <a:ext cx="52939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9DA0558-8F7C-4EC1-9D97-986E94EB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664" y="4255753"/>
                <a:ext cx="529391" cy="246221"/>
              </a:xfrm>
              <a:prstGeom prst="rect">
                <a:avLst/>
              </a:prstGeom>
              <a:blipFill>
                <a:blip r:embed="rId9"/>
                <a:stretch>
                  <a:fillRect l="-3448" r="-3448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D9E1C1C-3EB7-40AE-B352-1C4F97B0EE6B}"/>
              </a:ext>
            </a:extLst>
          </p:cNvPr>
          <p:cNvSpPr/>
          <p:nvPr/>
        </p:nvSpPr>
        <p:spPr>
          <a:xfrm>
            <a:off x="165100" y="1764121"/>
            <a:ext cx="4243271" cy="3060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MLAM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包含上层元学习和底层元学习。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上层元学习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：提取不同问题的一般知识。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底层元学习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：找到当前子问题的最优解</a:t>
            </a:r>
            <a:r>
              <a:rPr lang="zh-CN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2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3FB4C06-6534-49D4-9F26-B4FDAC1EA54A}"/>
              </a:ext>
            </a:extLst>
          </p:cNvPr>
          <p:cNvSpPr txBox="1"/>
          <p:nvPr/>
        </p:nvSpPr>
        <p:spPr>
          <a:xfrm>
            <a:off x="247589" y="998577"/>
            <a:ext cx="964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的整体框架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F987A6-F97B-4D65-8303-1EFC7E4177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1" r="1190" b="1530"/>
          <a:stretch/>
        </p:blipFill>
        <p:spPr>
          <a:xfrm>
            <a:off x="4138863" y="1089379"/>
            <a:ext cx="8053137" cy="5054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640781D-DF83-4EE7-BFBF-16FC47407D04}"/>
              </a:ext>
            </a:extLst>
          </p:cNvPr>
          <p:cNvSpPr/>
          <p:nvPr/>
        </p:nvSpPr>
        <p:spPr>
          <a:xfrm>
            <a:off x="717550" y="5729248"/>
            <a:ext cx="10264876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上层元学习大致流程相当于右图蓝色的线，下层元学习相当于绿色的线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3A1AE35-7498-40C6-B137-48FC6DB4E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87" y="1399021"/>
            <a:ext cx="4880296" cy="430760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B9557FC-739C-431F-9E66-1878A08CA8A1}"/>
              </a:ext>
            </a:extLst>
          </p:cNvPr>
          <p:cNvSpPr txBox="1"/>
          <p:nvPr/>
        </p:nvSpPr>
        <p:spPr>
          <a:xfrm>
            <a:off x="247589" y="998577"/>
            <a:ext cx="964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的整体框架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B6692E-EDE5-4001-B75D-CFF1BFC11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9" y="1466355"/>
            <a:ext cx="6887567" cy="42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E1C1C-3EB7-40AE-B352-1C4F97B0EE6B}"/>
                  </a:ext>
                </a:extLst>
              </p:cNvPr>
              <p:cNvSpPr/>
              <p:nvPr/>
            </p:nvSpPr>
            <p:spPr>
              <a:xfrm>
                <a:off x="55118" y="2073054"/>
                <a:ext cx="4979860" cy="573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优化特定目标：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E1C1C-3EB7-40AE-B352-1C4F97B0E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" y="2073054"/>
                <a:ext cx="4979860" cy="573298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59DAFD6-317A-4CFC-AC30-885D11E43823}"/>
              </a:ext>
            </a:extLst>
          </p:cNvPr>
          <p:cNvSpPr txBox="1"/>
          <p:nvPr/>
        </p:nvSpPr>
        <p:spPr>
          <a:xfrm>
            <a:off x="349250" y="916129"/>
            <a:ext cx="3682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底层元学习框架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C0F25C-E668-4B30-B116-08448E23CFFE}"/>
              </a:ext>
            </a:extLst>
          </p:cNvPr>
          <p:cNvSpPr/>
          <p:nvPr/>
        </p:nvSpPr>
        <p:spPr>
          <a:xfrm>
            <a:off x="0" y="2948647"/>
            <a:ext cx="471170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变量更新公式：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7F2940-4D55-4C74-8C0D-90EF769B9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78" y="3790763"/>
            <a:ext cx="4442993" cy="52558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23F109F-C643-4558-8835-8708FF35A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73" y="5472763"/>
            <a:ext cx="4660670" cy="595174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93A8209-9DDC-4558-BDAE-DC61E1E9CFA0}"/>
              </a:ext>
            </a:extLst>
          </p:cNvPr>
          <p:cNvSpPr/>
          <p:nvPr/>
        </p:nvSpPr>
        <p:spPr>
          <a:xfrm>
            <a:off x="0" y="4543781"/>
            <a:ext cx="471170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外环参数更新：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78385D-F9E9-423E-92A8-17D79CB99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070" y="1687944"/>
            <a:ext cx="6997929" cy="3617262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C5EAE6D-094F-4D5E-8F26-FB352C382CFA}"/>
              </a:ext>
            </a:extLst>
          </p:cNvPr>
          <p:cNvCxnSpPr>
            <a:cxnSpLocks/>
          </p:cNvCxnSpPr>
          <p:nvPr/>
        </p:nvCxnSpPr>
        <p:spPr>
          <a:xfrm flipH="1">
            <a:off x="5243571" y="1029903"/>
            <a:ext cx="3572" cy="94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8A9D18C-9280-4882-A214-1FB3978A8EFC}"/>
              </a:ext>
            </a:extLst>
          </p:cNvPr>
          <p:cNvCxnSpPr>
            <a:cxnSpLocks/>
          </p:cNvCxnSpPr>
          <p:nvPr/>
        </p:nvCxnSpPr>
        <p:spPr>
          <a:xfrm flipH="1">
            <a:off x="7686783" y="1029903"/>
            <a:ext cx="3572" cy="9432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86BC580-6982-4B47-B432-B666997470FC}"/>
              </a:ext>
            </a:extLst>
          </p:cNvPr>
          <p:cNvCxnSpPr/>
          <p:nvPr/>
        </p:nvCxnSpPr>
        <p:spPr>
          <a:xfrm>
            <a:off x="5243570" y="1439349"/>
            <a:ext cx="2447015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0C5A74C-4083-4BA2-9C5B-D0C4AE3B7011}"/>
              </a:ext>
            </a:extLst>
          </p:cNvPr>
          <p:cNvSpPr/>
          <p:nvPr/>
        </p:nvSpPr>
        <p:spPr>
          <a:xfrm>
            <a:off x="5527432" y="1158747"/>
            <a:ext cx="1887911" cy="21499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外环的一次迭代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E25ACA53-7D6E-4D7F-BC17-DAD1F69F570B}"/>
                  </a:ext>
                </a:extLst>
              </p:cNvPr>
              <p:cNvSpPr/>
              <p:nvPr/>
            </p:nvSpPr>
            <p:spPr>
              <a:xfrm>
                <a:off x="7558159" y="5695450"/>
                <a:ext cx="1980477" cy="548399"/>
              </a:xfrm>
              <a:prstGeom prst="wedgeRoundRectCallout">
                <a:avLst>
                  <a:gd name="adj1" fmla="val -1361"/>
                  <a:gd name="adj2" fmla="val -129969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内环只更新变量，不更新网络参数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E25ACA53-7D6E-4D7F-BC17-DAD1F69F5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159" y="5695450"/>
                <a:ext cx="1980477" cy="548399"/>
              </a:xfrm>
              <a:prstGeom prst="wedgeRoundRectCallout">
                <a:avLst>
                  <a:gd name="adj1" fmla="val -1361"/>
                  <a:gd name="adj2" fmla="val -129969"/>
                  <a:gd name="adj3" fmla="val 16667"/>
                </a:avLst>
              </a:prstGeom>
              <a:blipFill>
                <a:blip r:embed="rId7"/>
                <a:stretch>
                  <a:fillRect l="-2417" r="-2417" b="-109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对话气泡: 圆角矩形 18">
                <a:extLst>
                  <a:ext uri="{FF2B5EF4-FFF2-40B4-BE49-F238E27FC236}">
                    <a16:creationId xmlns:a16="http://schemas.microsoft.com/office/drawing/2014/main" id="{1CC6333B-4A5C-44DD-89E7-DEF60F0AD5B2}"/>
                  </a:ext>
                </a:extLst>
              </p:cNvPr>
              <p:cNvSpPr/>
              <p:nvPr/>
            </p:nvSpPr>
            <p:spPr>
              <a:xfrm>
                <a:off x="7911403" y="1026376"/>
                <a:ext cx="2729475" cy="523220"/>
              </a:xfrm>
              <a:prstGeom prst="wedgeRoundRectCallout">
                <a:avLst>
                  <a:gd name="adj1" fmla="val -94188"/>
                  <a:gd name="adj2" fmla="val 122774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外环更新网络参数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𝜃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9" name="对话气泡: 圆角矩形 18">
                <a:extLst>
                  <a:ext uri="{FF2B5EF4-FFF2-40B4-BE49-F238E27FC236}">
                    <a16:creationId xmlns:a16="http://schemas.microsoft.com/office/drawing/2014/main" id="{1CC6333B-4A5C-44DD-89E7-DEF60F0AD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403" y="1026376"/>
                <a:ext cx="2729475" cy="523220"/>
              </a:xfrm>
              <a:prstGeom prst="wedgeRoundRectCallout">
                <a:avLst>
                  <a:gd name="adj1" fmla="val -94188"/>
                  <a:gd name="adj2" fmla="val 122774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7ACFEEF2-63CC-4D64-8C77-9D2493A78DBF}"/>
                  </a:ext>
                </a:extLst>
              </p:cNvPr>
              <p:cNvSpPr/>
              <p:nvPr/>
            </p:nvSpPr>
            <p:spPr>
              <a:xfrm>
                <a:off x="3010164" y="2839273"/>
                <a:ext cx="2104360" cy="409775"/>
              </a:xfrm>
              <a:prstGeom prst="wedgeRoundRectCallout">
                <a:avLst>
                  <a:gd name="adj1" fmla="val 89140"/>
                  <a:gd name="adj2" fmla="val -74445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输出最优解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7ACFEEF2-63CC-4D64-8C77-9D2493A78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64" y="2839273"/>
                <a:ext cx="2104360" cy="409775"/>
              </a:xfrm>
              <a:prstGeom prst="wedgeRoundRectCallout">
                <a:avLst>
                  <a:gd name="adj1" fmla="val 89140"/>
                  <a:gd name="adj2" fmla="val -74445"/>
                  <a:gd name="adj3" fmla="val 16667"/>
                </a:avLst>
              </a:prstGeom>
              <a:blipFill>
                <a:blip r:embed="rId9"/>
                <a:stretch>
                  <a:fillRect b="-7368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A38E53D-F96A-4535-BC6E-29979E259A80}"/>
              </a:ext>
            </a:extLst>
          </p:cNvPr>
          <p:cNvSpPr/>
          <p:nvPr/>
        </p:nvSpPr>
        <p:spPr>
          <a:xfrm>
            <a:off x="4132810" y="4315556"/>
            <a:ext cx="2194860" cy="370001"/>
          </a:xfrm>
          <a:prstGeom prst="wedgeRoundRectCallout">
            <a:avLst>
              <a:gd name="adj1" fmla="val 55656"/>
              <a:gd name="adj2" fmla="val -37940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产生局部损失函数</a:t>
            </a:r>
          </a:p>
        </p:txBody>
      </p:sp>
    </p:spTree>
    <p:extLst>
      <p:ext uri="{BB962C8B-B14F-4D97-AF65-F5344CB8AC3E}">
        <p14:creationId xmlns:p14="http://schemas.microsoft.com/office/powerpoint/2010/main" val="50312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8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E1C1C-3EB7-40AE-B352-1C4F97B0EE6B}"/>
                  </a:ext>
                </a:extLst>
              </p:cNvPr>
              <p:cNvSpPr/>
              <p:nvPr/>
            </p:nvSpPr>
            <p:spPr>
              <a:xfrm>
                <a:off x="2550694" y="4259282"/>
                <a:ext cx="6260934" cy="1014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222222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优化目标：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𝑚𝑖𝑛𝐹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400" dirty="0"/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∈1,2,…,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zh-CN" altLang="zh-CN" sz="2400" dirty="0"/>
                  <a:t>）</a:t>
                </a:r>
                <a:endParaRPr lang="en-US" altLang="zh-CN" sz="2400" b="1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0" indent="457200">
                  <a:lnSpc>
                    <a:spcPct val="150000"/>
                  </a:lnSpc>
                </a:pPr>
                <a:r>
                  <a:rPr lang="en-US" altLang="zh-CN" dirty="0"/>
                  <a:t>          </a:t>
                </a:r>
                <a:endParaRPr lang="zh-CN" altLang="en-US" sz="24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D9E1C1C-3EB7-40AE-B352-1C4F97B0E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694" y="4259282"/>
                <a:ext cx="6260934" cy="1014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59DAFD6-317A-4CFC-AC30-885D11E43823}"/>
              </a:ext>
            </a:extLst>
          </p:cNvPr>
          <p:cNvSpPr txBox="1"/>
          <p:nvPr/>
        </p:nvSpPr>
        <p:spPr>
          <a:xfrm>
            <a:off x="417864" y="1123990"/>
            <a:ext cx="4000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上层元学习框架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C654A9-0C4D-4AA0-AC99-77BB39069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583" y="2151572"/>
            <a:ext cx="8894833" cy="14557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B141093-E796-4C62-A880-B051278D066E}"/>
              </a:ext>
            </a:extLst>
          </p:cNvPr>
          <p:cNvSpPr/>
          <p:nvPr/>
        </p:nvSpPr>
        <p:spPr>
          <a:xfrm>
            <a:off x="2550694" y="5454125"/>
            <a:ext cx="5930900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目的：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增强对不同问题的适应能力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349250" y="976914"/>
            <a:ext cx="401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底层元学习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整体架构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FDB10736-7F9B-4C3A-BAB5-2604EDFE251C}"/>
              </a:ext>
            </a:extLst>
          </p:cNvPr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系统建模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0594E92-1DB1-424C-9C1C-09FAC32400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5" t="-1" b="63"/>
          <a:stretch/>
        </p:blipFill>
        <p:spPr>
          <a:xfrm>
            <a:off x="2758948" y="1404835"/>
            <a:ext cx="7303525" cy="43291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3B2D01F-A27A-46A5-A1E2-FCA84F5A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964" y="5432360"/>
            <a:ext cx="4934250" cy="10810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对话气泡: 圆角矩形 12">
                <a:extLst>
                  <a:ext uri="{FF2B5EF4-FFF2-40B4-BE49-F238E27FC236}">
                    <a16:creationId xmlns:a16="http://schemas.microsoft.com/office/drawing/2014/main" id="{B0BB4429-313A-45FC-8804-F28F9975F07E}"/>
                  </a:ext>
                </a:extLst>
              </p:cNvPr>
              <p:cNvSpPr/>
              <p:nvPr/>
            </p:nvSpPr>
            <p:spPr>
              <a:xfrm>
                <a:off x="1594739" y="6148075"/>
                <a:ext cx="2001159" cy="562703"/>
              </a:xfrm>
              <a:prstGeom prst="wedgeRoundRectCallout">
                <a:avLst>
                  <a:gd name="adj1" fmla="val 69501"/>
                  <a:gd name="adj2" fmla="val -23878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更新间隔</a:t>
                </a: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对话气泡: 圆角矩形 12">
                <a:extLst>
                  <a:ext uri="{FF2B5EF4-FFF2-40B4-BE49-F238E27FC236}">
                    <a16:creationId xmlns:a16="http://schemas.microsoft.com/office/drawing/2014/main" id="{B0BB4429-313A-45FC-8804-F28F9975F0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9" y="6148075"/>
                <a:ext cx="2001159" cy="562703"/>
              </a:xfrm>
              <a:prstGeom prst="wedgeRoundRectCallout">
                <a:avLst>
                  <a:gd name="adj1" fmla="val 69501"/>
                  <a:gd name="adj2" fmla="val -23878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话气泡: 圆角矩形 13">
                <a:extLst>
                  <a:ext uri="{FF2B5EF4-FFF2-40B4-BE49-F238E27FC236}">
                    <a16:creationId xmlns:a16="http://schemas.microsoft.com/office/drawing/2014/main" id="{9A9BD190-6216-479B-8205-615B92D04742}"/>
                  </a:ext>
                </a:extLst>
              </p:cNvPr>
              <p:cNvSpPr/>
              <p:nvPr/>
            </p:nvSpPr>
            <p:spPr>
              <a:xfrm>
                <a:off x="1940823" y="5021114"/>
                <a:ext cx="2424167" cy="471427"/>
              </a:xfrm>
              <a:prstGeom prst="wedgeRoundRectCallout">
                <a:avLst>
                  <a:gd name="adj1" fmla="val 78340"/>
                  <a:gd name="adj2" fmla="val 84583"/>
                  <a:gd name="adj3" fmla="val 16667"/>
                </a:avLst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网络最大更新次数</a:t>
                </a:r>
              </a:p>
            </p:txBody>
          </p:sp>
        </mc:Choice>
        <mc:Fallback xmlns="">
          <p:sp>
            <p:nvSpPr>
              <p:cNvPr id="14" name="对话气泡: 圆角矩形 13">
                <a:extLst>
                  <a:ext uri="{FF2B5EF4-FFF2-40B4-BE49-F238E27FC236}">
                    <a16:creationId xmlns:a16="http://schemas.microsoft.com/office/drawing/2014/main" id="{9A9BD190-6216-479B-8205-615B92D04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23" y="5021114"/>
                <a:ext cx="2424167" cy="471427"/>
              </a:xfrm>
              <a:prstGeom prst="wedgeRoundRectCallout">
                <a:avLst>
                  <a:gd name="adj1" fmla="val 78340"/>
                  <a:gd name="adj2" fmla="val 84583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20266F69-C493-4427-8009-4B202E70743D}"/>
              </a:ext>
            </a:extLst>
          </p:cNvPr>
          <p:cNvSpPr/>
          <p:nvPr/>
        </p:nvSpPr>
        <p:spPr>
          <a:xfrm>
            <a:off x="5514128" y="5093767"/>
            <a:ext cx="2638471" cy="398774"/>
          </a:xfrm>
          <a:prstGeom prst="wedgeRoundRectCallout">
            <a:avLst>
              <a:gd name="adj1" fmla="val -18311"/>
              <a:gd name="adj2" fmla="val 143537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与外部循环相关的权重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5B492592-5F61-4281-88A9-20137A795488}"/>
              </a:ext>
            </a:extLst>
          </p:cNvPr>
          <p:cNvSpPr/>
          <p:nvPr/>
        </p:nvSpPr>
        <p:spPr>
          <a:xfrm>
            <a:off x="8152599" y="6356350"/>
            <a:ext cx="2675521" cy="365125"/>
          </a:xfrm>
          <a:prstGeom prst="wedgeRoundRectCallout">
            <a:avLst>
              <a:gd name="adj1" fmla="val -54782"/>
              <a:gd name="adj2" fmla="val -101462"/>
              <a:gd name="adj3" fmla="val 16667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次更新的全局损失函数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B807DD68-AD8A-4D24-B898-8FF37E703D80}"/>
              </a:ext>
            </a:extLst>
          </p:cNvPr>
          <p:cNvSpPr/>
          <p:nvPr/>
        </p:nvSpPr>
        <p:spPr>
          <a:xfrm>
            <a:off x="97723" y="1682925"/>
            <a:ext cx="4079641" cy="887437"/>
          </a:xfrm>
          <a:prstGeom prst="wedgeRoundRectCallout">
            <a:avLst>
              <a:gd name="adj1" fmla="val 63988"/>
              <a:gd name="adj2" fmla="val 3400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D666A64-E640-4082-A753-76256D67C97F}"/>
                  </a:ext>
                </a:extLst>
              </p:cNvPr>
              <p:cNvSpPr txBox="1"/>
              <p:nvPr/>
            </p:nvSpPr>
            <p:spPr>
              <a:xfrm flipH="1">
                <a:off x="10059267" y="1070766"/>
                <a:ext cx="1973114" cy="323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bSup>
                      </m:sub>
                    </m:sSub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D666A64-E640-4082-A753-76256D67C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059267" y="1070766"/>
                <a:ext cx="1973114" cy="323230"/>
              </a:xfrm>
              <a:prstGeom prst="rect">
                <a:avLst/>
              </a:prstGeom>
              <a:blipFill>
                <a:blip r:embed="rId7"/>
                <a:stretch>
                  <a:fillRect l="-4012" t="-22642" b="-30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5FE21BCA-98B8-4FF9-90F1-44CFB343334E}"/>
              </a:ext>
            </a:extLst>
          </p:cNvPr>
          <p:cNvSpPr/>
          <p:nvPr/>
        </p:nvSpPr>
        <p:spPr>
          <a:xfrm>
            <a:off x="9982200" y="863107"/>
            <a:ext cx="2050181" cy="712146"/>
          </a:xfrm>
          <a:prstGeom prst="wedgeRoundRectCallout">
            <a:avLst>
              <a:gd name="adj1" fmla="val -47124"/>
              <a:gd name="adj2" fmla="val 6790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6D83D7E-5CAF-4964-942B-7437675D6F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80" y="1838946"/>
            <a:ext cx="3877084" cy="57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8" grpId="0" animBg="1"/>
      <p:bldP spid="11" grpId="0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仿真结果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A935B73-E703-4C5B-BFBC-65348D27C926}"/>
              </a:ext>
            </a:extLst>
          </p:cNvPr>
          <p:cNvSpPr/>
          <p:nvPr/>
        </p:nvSpPr>
        <p:spPr>
          <a:xfrm>
            <a:off x="421666" y="1797266"/>
            <a:ext cx="4979860" cy="573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优化目标：</a:t>
            </a:r>
            <a:endParaRPr lang="zh-CN" altLang="en-US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05BE45-8ED1-4654-A655-555150B5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492" y="2519059"/>
            <a:ext cx="7011378" cy="9812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50E2F1-EAC0-4754-B11B-77C7A1CF856B}"/>
                  </a:ext>
                </a:extLst>
              </p:cNvPr>
              <p:cNvSpPr/>
              <p:nvPr/>
            </p:nvSpPr>
            <p:spPr>
              <a:xfrm>
                <a:off x="1769618" y="3761018"/>
                <a:ext cx="2997200" cy="573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平均聚类中心</a:t>
                </a:r>
                <a:endParaRPr lang="zh-CN" altLang="en-US" sz="24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C50E2F1-EAC0-4754-B11B-77C7A1CF8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18" y="3761018"/>
                <a:ext cx="2997200" cy="573298"/>
              </a:xfrm>
              <a:prstGeom prst="rect">
                <a:avLst/>
              </a:prstGeom>
              <a:blipFill>
                <a:blip r:embed="rId4"/>
                <a:stretch>
                  <a:fillRect r="-1423"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002D66-7771-4DA1-B1EB-538FBBB1237A}"/>
                  </a:ext>
                </a:extLst>
              </p:cNvPr>
              <p:cNvSpPr/>
              <p:nvPr/>
            </p:nvSpPr>
            <p:spPr>
              <a:xfrm>
                <a:off x="5401526" y="3704228"/>
                <a:ext cx="2997200" cy="5732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: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混合比例</a:t>
                </a:r>
                <a:endParaRPr lang="zh-CN" altLang="en-US" sz="2400" dirty="0">
                  <a:solidFill>
                    <a:srgbClr val="222222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C002D66-7771-4DA1-B1EB-538FBBB12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526" y="3704228"/>
                <a:ext cx="2997200" cy="573298"/>
              </a:xfrm>
              <a:prstGeom prst="rect">
                <a:avLst/>
              </a:prstGeom>
              <a:blipFill>
                <a:blip r:embed="rId5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27810D5F-B4B4-4EDA-BF4C-4FAEA72B2CB4}"/>
              </a:ext>
            </a:extLst>
          </p:cNvPr>
          <p:cNvSpPr/>
          <p:nvPr/>
        </p:nvSpPr>
        <p:spPr>
          <a:xfrm>
            <a:off x="533400" y="4685441"/>
            <a:ext cx="6502108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目的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在高斯混合模型中进行聚类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对比方法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：与传统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算法比较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EF07D11-4F9A-4E39-B9F8-C1BDA759AA7D}"/>
              </a:ext>
            </a:extLst>
          </p:cNvPr>
          <p:cNvSpPr txBox="1"/>
          <p:nvPr/>
        </p:nvSpPr>
        <p:spPr>
          <a:xfrm>
            <a:off x="349250" y="976915"/>
            <a:ext cx="4896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应用：高斯混合模型（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GMM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参考文献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07EC7F-0017-4176-A76D-E5435C032AEC}"/>
              </a:ext>
            </a:extLst>
          </p:cNvPr>
          <p:cNvSpPr/>
          <p:nvPr/>
        </p:nvSpPr>
        <p:spPr>
          <a:xfrm>
            <a:off x="606391" y="1193534"/>
            <a:ext cx="10818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Xia J Y, Li S, Huang J </a:t>
            </a:r>
            <a:r>
              <a:rPr lang="en-US" altLang="zh-CN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 al. </a:t>
            </a:r>
            <a:r>
              <a:rPr lang="en-US" altLang="zh-CN" sz="3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Metalearning</a:t>
            </a:r>
            <a:r>
              <a:rPr lang="en-US" altLang="zh-CN" sz="3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-Based Alternating Minimization Algorithm for Nonconvex Optimization[J]. IEEE Transactions on Neural Networks and Learning Systems, 2022.</a:t>
            </a:r>
            <a:endParaRPr lang="zh-CN" alt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8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仿真结果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FCC63-B2A8-44F4-98E2-C0D1B503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948" y="1534549"/>
            <a:ext cx="6699100" cy="3828057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E6D3DD5-DE75-4C95-96DF-046E1033D915}"/>
              </a:ext>
            </a:extLst>
          </p:cNvPr>
          <p:cNvSpPr/>
          <p:nvPr/>
        </p:nvSpPr>
        <p:spPr>
          <a:xfrm>
            <a:off x="2634439" y="5477413"/>
            <a:ext cx="7924147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可以跳出局部最优，得到一个全局最优解。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2622F69C-F23F-4BD9-8A49-012035A0C3D0}"/>
              </a:ext>
            </a:extLst>
          </p:cNvPr>
          <p:cNvSpPr txBox="1"/>
          <p:nvPr/>
        </p:nvSpPr>
        <p:spPr>
          <a:xfrm>
            <a:off x="0" y="896523"/>
            <a:ext cx="809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MLAM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在三个簇的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GMM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问题中收敛轨迹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仿真结果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21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8C5713-CED0-4277-9902-8AC7839B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309" y="1441079"/>
            <a:ext cx="8821381" cy="364858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25A34A9-A38F-48F9-8099-DD3782477A55}"/>
              </a:ext>
            </a:extLst>
          </p:cNvPr>
          <p:cNvSpPr/>
          <p:nvPr/>
        </p:nvSpPr>
        <p:spPr>
          <a:xfrm>
            <a:off x="2831466" y="5221672"/>
            <a:ext cx="6841924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算法聚类结果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945E6C-D98C-4CFB-969B-2C13954671F6}"/>
              </a:ext>
            </a:extLst>
          </p:cNvPr>
          <p:cNvSpPr/>
          <p:nvPr/>
        </p:nvSpPr>
        <p:spPr>
          <a:xfrm>
            <a:off x="533400" y="2329315"/>
            <a:ext cx="1151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G=500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CC7D433-C285-48EB-A2B0-1ED9A3A2D974}"/>
              </a:ext>
            </a:extLst>
          </p:cNvPr>
          <p:cNvSpPr txBox="1"/>
          <p:nvPr/>
        </p:nvSpPr>
        <p:spPr>
          <a:xfrm>
            <a:off x="165100" y="971441"/>
            <a:ext cx="809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MLAM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GMM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问题中聚类</a:t>
            </a:r>
          </a:p>
        </p:txBody>
      </p:sp>
    </p:spTree>
    <p:extLst>
      <p:ext uri="{BB962C8B-B14F-4D97-AF65-F5344CB8AC3E}">
        <p14:creationId xmlns:p14="http://schemas.microsoft.com/office/powerpoint/2010/main" val="109326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仿真结果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E2950D-6518-4EB1-9DD3-0D82C8C5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439" y="1262871"/>
            <a:ext cx="6024381" cy="45569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FBCE2E8-B2F2-4F9A-BDAA-88F196A1D275}"/>
              </a:ext>
            </a:extLst>
          </p:cNvPr>
          <p:cNvSpPr/>
          <p:nvPr/>
        </p:nvSpPr>
        <p:spPr>
          <a:xfrm>
            <a:off x="454026" y="2467632"/>
            <a:ext cx="3813174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比传统算法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具有更好的性能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6A49BCF2-0205-467A-BD17-F120B91DD1D1}"/>
              </a:ext>
            </a:extLst>
          </p:cNvPr>
          <p:cNvSpPr txBox="1"/>
          <p:nvPr/>
        </p:nvSpPr>
        <p:spPr>
          <a:xfrm>
            <a:off x="165100" y="896522"/>
            <a:ext cx="809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50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次测试结果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仿真结果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E58B28F-2202-4FB2-B097-A795A3012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30" y="1560155"/>
            <a:ext cx="11163628" cy="373769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DE5B186-6D84-4D98-BE21-B2C1FD36D705}"/>
              </a:ext>
            </a:extLst>
          </p:cNvPr>
          <p:cNvSpPr/>
          <p:nvPr/>
        </p:nvSpPr>
        <p:spPr>
          <a:xfrm>
            <a:off x="2852560" y="5648305"/>
            <a:ext cx="5735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G=10000,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红线为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聚类，黑线为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聚类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704B5F90-A142-4B9A-A7AB-A5A7ABBA6199}"/>
              </a:ext>
            </a:extLst>
          </p:cNvPr>
          <p:cNvSpPr txBox="1"/>
          <p:nvPr/>
        </p:nvSpPr>
        <p:spPr>
          <a:xfrm>
            <a:off x="165100" y="871148"/>
            <a:ext cx="8094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MLAM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EM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对花形数据的性能</a:t>
            </a:r>
          </a:p>
        </p:txBody>
      </p:sp>
    </p:spTree>
    <p:extLst>
      <p:ext uri="{BB962C8B-B14F-4D97-AF65-F5344CB8AC3E}">
        <p14:creationId xmlns:p14="http://schemas.microsoft.com/office/powerpoint/2010/main" val="43035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总结与思考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0693830" y="6356350"/>
            <a:ext cx="659969" cy="365125"/>
          </a:xfrm>
        </p:spPr>
        <p:txBody>
          <a:bodyPr/>
          <a:lstStyle/>
          <a:p>
            <a:fld id="{E90303BD-27E7-44B1-9354-C9A836F9E9C5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EEEDCA22-AC90-4D76-BBBE-2535D28D1575}"/>
              </a:ext>
            </a:extLst>
          </p:cNvPr>
          <p:cNvSpPr txBox="1"/>
          <p:nvPr/>
        </p:nvSpPr>
        <p:spPr>
          <a:xfrm>
            <a:off x="165100" y="871148"/>
            <a:ext cx="118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EB6994-9EA3-47FA-B20D-9E13E2E1431D}"/>
              </a:ext>
            </a:extLst>
          </p:cNvPr>
          <p:cNvSpPr/>
          <p:nvPr/>
        </p:nvSpPr>
        <p:spPr>
          <a:xfrm>
            <a:off x="623584" y="1516215"/>
            <a:ext cx="10422689" cy="153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、最小化全局损失，跳出局部最优；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、具有可解释性；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2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、学习初始化参数。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0A37E230-7B9B-46A5-B865-67AB295E2AD1}"/>
              </a:ext>
            </a:extLst>
          </p:cNvPr>
          <p:cNvSpPr txBox="1"/>
          <p:nvPr/>
        </p:nvSpPr>
        <p:spPr>
          <a:xfrm>
            <a:off x="165100" y="3727203"/>
            <a:ext cx="1182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问题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4597545-CD05-45E7-BD14-206844020D08}"/>
              </a:ext>
            </a:extLst>
          </p:cNvPr>
          <p:cNvSpPr/>
          <p:nvPr/>
        </p:nvSpPr>
        <p:spPr>
          <a:xfrm>
            <a:off x="717550" y="4408402"/>
            <a:ext cx="10422689" cy="153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、若运用到多变量问题中，元网络个数变多，迭代次数多；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、与全局损失函数相关联的外环权重未提及；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2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、整体框架的外环中有一个元网络，实验中未运用。</a:t>
            </a:r>
            <a:endParaRPr lang="en-US" altLang="zh-CN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952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1636295" y="2839453"/>
            <a:ext cx="88552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6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欢迎各位老师批评指正！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8"/>
          <p:cNvSpPr txBox="1"/>
          <p:nvPr/>
        </p:nvSpPr>
        <p:spPr>
          <a:xfrm>
            <a:off x="882649" y="135230"/>
            <a:ext cx="4015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746087" y="1708169"/>
            <a:ext cx="3807690" cy="780003"/>
            <a:chOff x="1893837" y="1978970"/>
            <a:chExt cx="3807690" cy="780003"/>
          </a:xfrm>
        </p:grpSpPr>
        <p:sp>
          <p:nvSpPr>
            <p:cNvPr id="18" name="文本框 17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One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23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2529586" y="1978970"/>
              <a:ext cx="3171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背景知识与动机</a:t>
              </a: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1763814" y="3233415"/>
            <a:ext cx="3519329" cy="790666"/>
            <a:chOff x="1893837" y="1968307"/>
            <a:chExt cx="3519329" cy="790666"/>
          </a:xfrm>
        </p:grpSpPr>
        <p:sp>
          <p:nvSpPr>
            <p:cNvPr id="77" name="文本框 76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Two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1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2573263" y="1968307"/>
              <a:ext cx="23212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系统建模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77398" y="4866034"/>
            <a:ext cx="3519329" cy="796446"/>
            <a:chOff x="1893837" y="1962527"/>
            <a:chExt cx="3519329" cy="796446"/>
          </a:xfrm>
        </p:grpSpPr>
        <p:sp>
          <p:nvSpPr>
            <p:cNvPr id="85" name="文本框 84"/>
            <p:cNvSpPr txBox="1"/>
            <p:nvPr/>
          </p:nvSpPr>
          <p:spPr>
            <a:xfrm>
              <a:off x="2599854" y="2505057"/>
              <a:ext cx="28133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Part Three</a:t>
              </a: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1893837" y="2062402"/>
              <a:ext cx="618022" cy="629497"/>
              <a:chOff x="1893837" y="2062402"/>
              <a:chExt cx="618022" cy="629497"/>
            </a:xfrm>
          </p:grpSpPr>
          <p:sp>
            <p:nvSpPr>
              <p:cNvPr id="89" name="圆角矩形 62"/>
              <p:cNvSpPr/>
              <p:nvPr/>
            </p:nvSpPr>
            <p:spPr>
              <a:xfrm>
                <a:off x="1955241" y="2135281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  <a:tint val="66000"/>
                      <a:satMod val="160000"/>
                    </a:schemeClr>
                  </a:gs>
                  <a:gs pos="50000">
                    <a:schemeClr val="accent1">
                      <a:lumMod val="75000"/>
                      <a:tint val="44500"/>
                      <a:satMod val="160000"/>
                    </a:schemeClr>
                  </a:gs>
                  <a:gs pos="100000">
                    <a:schemeClr val="accent1">
                      <a:lumMod val="7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" name="圆角矩形 20"/>
              <p:cNvSpPr/>
              <p:nvPr/>
            </p:nvSpPr>
            <p:spPr>
              <a:xfrm>
                <a:off x="1893837" y="2062402"/>
                <a:ext cx="556618" cy="556618"/>
              </a:xfrm>
              <a:prstGeom prst="roundRect">
                <a:avLst>
                  <a:gd name="adj" fmla="val 16419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1911564" y="2104359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8" name="文本框 87"/>
            <p:cNvSpPr txBox="1"/>
            <p:nvPr/>
          </p:nvSpPr>
          <p:spPr>
            <a:xfrm>
              <a:off x="2568543" y="1962527"/>
              <a:ext cx="21102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仿真结果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7590" y="1040745"/>
            <a:ext cx="63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非凸优化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B2DE7-029F-4A5C-AF0C-4954A3F92182}"/>
              </a:ext>
            </a:extLst>
          </p:cNvPr>
          <p:cNvSpPr/>
          <p:nvPr/>
        </p:nvSpPr>
        <p:spPr>
          <a:xfrm>
            <a:off x="349250" y="2223932"/>
            <a:ext cx="4841909" cy="277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把非凸问题转化为凸问题求解：</a:t>
            </a: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投影梯度下降</a:t>
            </a: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期望最大化算法 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(EM) </a:t>
            </a:r>
            <a:endParaRPr lang="zh-CN" altLang="en-US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随机优化</a:t>
            </a: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交替最小化（</a:t>
            </a:r>
            <a:r>
              <a:rPr lang="en-US" altLang="zh-CN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AM</a:t>
            </a: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C29C7C-19E2-4F51-B20B-E6DAA9970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785" y="1502410"/>
            <a:ext cx="5101939" cy="379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9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7590" y="1040745"/>
            <a:ext cx="63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交替最小化（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B2DE7-029F-4A5C-AF0C-4954A3F92182}"/>
              </a:ext>
            </a:extLst>
          </p:cNvPr>
          <p:cNvSpPr/>
          <p:nvPr/>
        </p:nvSpPr>
        <p:spPr>
          <a:xfrm>
            <a:off x="2470635" y="5155678"/>
            <a:ext cx="7096878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不足：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、可能会陷入虚假的局部最小值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、不充分利用全局损失函数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D87178-403E-45A7-9B3A-DC194FD3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564" y="1592747"/>
            <a:ext cx="9264610" cy="3672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AEC1BBD-2A37-4107-B06E-3B024319E27E}"/>
              </a:ext>
            </a:extLst>
          </p:cNvPr>
          <p:cNvSpPr/>
          <p:nvPr/>
        </p:nvSpPr>
        <p:spPr>
          <a:xfrm>
            <a:off x="2088682" y="3575924"/>
            <a:ext cx="4007318" cy="822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8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9B2DE7-029F-4A5C-AF0C-4954A3F92182}"/>
              </a:ext>
            </a:extLst>
          </p:cNvPr>
          <p:cNvSpPr/>
          <p:nvPr/>
        </p:nvSpPr>
        <p:spPr>
          <a:xfrm>
            <a:off x="5852161" y="2595118"/>
            <a:ext cx="5062888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MLAM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改进：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、利用全局损失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、跳出局部最小值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B9B4AC-B49A-4294-B5A8-58E70088A29B}"/>
              </a:ext>
            </a:extLst>
          </p:cNvPr>
          <p:cNvSpPr txBox="1"/>
          <p:nvPr/>
        </p:nvSpPr>
        <p:spPr>
          <a:xfrm>
            <a:off x="247590" y="1040745"/>
            <a:ext cx="638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交替最小化（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MLAM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412E13B-54BB-466B-BAFA-AEA0DC091C63}"/>
              </a:ext>
            </a:extLst>
          </p:cNvPr>
          <p:cNvSpPr/>
          <p:nvPr/>
        </p:nvSpPr>
        <p:spPr>
          <a:xfrm>
            <a:off x="751078" y="2595118"/>
            <a:ext cx="4766110" cy="1667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交替最小化（</a:t>
            </a: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AM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、可能会陷入局部最小值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457200">
              <a:lnSpc>
                <a:spcPct val="150000"/>
              </a:lnSpc>
            </a:pPr>
            <a:r>
              <a:rPr lang="en-US" altLang="zh-CN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、不充分利用全局损失函数</a:t>
            </a:r>
          </a:p>
        </p:txBody>
      </p:sp>
    </p:spTree>
    <p:extLst>
      <p:ext uri="{BB962C8B-B14F-4D97-AF65-F5344CB8AC3E}">
        <p14:creationId xmlns:p14="http://schemas.microsoft.com/office/powerpoint/2010/main" val="113268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7590" y="1040746"/>
            <a:ext cx="10831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Meta-Learning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（元学习）简介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588DAA-953F-4592-8FCD-004A87BD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31" y="1765350"/>
            <a:ext cx="5770747" cy="43280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364C237-5870-4FC3-8684-BDD8E8D5547C}"/>
              </a:ext>
            </a:extLst>
          </p:cNvPr>
          <p:cNvSpPr/>
          <p:nvPr/>
        </p:nvSpPr>
        <p:spPr>
          <a:xfrm>
            <a:off x="349250" y="2791325"/>
            <a:ext cx="4622356" cy="2221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</a:pP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目的：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学会学习，使得模型获取</a:t>
            </a: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“学会学习”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的能力，使其可以在获取已有知识的基础上</a:t>
            </a:r>
            <a:r>
              <a:rPr lang="zh-CN" altLang="en-US" sz="24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快速学习</a:t>
            </a:r>
            <a:r>
              <a:rPr lang="zh-CN" altLang="en-US" sz="2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新的任务。</a:t>
            </a:r>
            <a:endParaRPr lang="en-US" altLang="zh-CN" sz="24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533400" y="986693"/>
            <a:ext cx="68008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Meta-Learning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 Learning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的区别</a:t>
            </a:r>
            <a:endParaRPr lang="en-US" altLang="zh-CN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30459A-8FB2-486E-BF7F-69B01FBD0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03446"/>
              </p:ext>
            </p:extLst>
          </p:nvPr>
        </p:nvGraphicFramePr>
        <p:xfrm>
          <a:off x="2008078" y="1633117"/>
          <a:ext cx="7771188" cy="3591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8626">
                  <a:extLst>
                    <a:ext uri="{9D8B030D-6E8A-4147-A177-3AD203B41FA5}">
                      <a16:colId xmlns:a16="http://schemas.microsoft.com/office/drawing/2014/main" val="4214089227"/>
                    </a:ext>
                  </a:extLst>
                </a:gridCol>
                <a:gridCol w="2135185">
                  <a:extLst>
                    <a:ext uri="{9D8B030D-6E8A-4147-A177-3AD203B41FA5}">
                      <a16:colId xmlns:a16="http://schemas.microsoft.com/office/drawing/2014/main" val="169757429"/>
                    </a:ext>
                  </a:extLst>
                </a:gridCol>
                <a:gridCol w="978626">
                  <a:extLst>
                    <a:ext uri="{9D8B030D-6E8A-4147-A177-3AD203B41FA5}">
                      <a16:colId xmlns:a16="http://schemas.microsoft.com/office/drawing/2014/main" val="2383667003"/>
                    </a:ext>
                  </a:extLst>
                </a:gridCol>
                <a:gridCol w="682073">
                  <a:extLst>
                    <a:ext uri="{9D8B030D-6E8A-4147-A177-3AD203B41FA5}">
                      <a16:colId xmlns:a16="http://schemas.microsoft.com/office/drawing/2014/main" val="2211151134"/>
                    </a:ext>
                  </a:extLst>
                </a:gridCol>
                <a:gridCol w="711728">
                  <a:extLst>
                    <a:ext uri="{9D8B030D-6E8A-4147-A177-3AD203B41FA5}">
                      <a16:colId xmlns:a16="http://schemas.microsoft.com/office/drawing/2014/main" val="3026194532"/>
                    </a:ext>
                  </a:extLst>
                </a:gridCol>
                <a:gridCol w="2284950">
                  <a:extLst>
                    <a:ext uri="{9D8B030D-6E8A-4147-A177-3AD203B41FA5}">
                      <a16:colId xmlns:a16="http://schemas.microsoft.com/office/drawing/2014/main" val="2103086982"/>
                    </a:ext>
                  </a:extLst>
                </a:gridCol>
              </a:tblGrid>
              <a:tr h="438375"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目的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函数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输出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流程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814896"/>
                  </a:ext>
                </a:extLst>
              </a:tr>
              <a:tr h="14629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 Learning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通过训练数据，学习到输入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与输出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r>
                        <a:rPr lang="zh-CN" altLang="en-US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之间的映射，找到函数</a:t>
                      </a:r>
                      <a:r>
                        <a:rPr lang="en-US" altLang="zh-CN" sz="160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、初始化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、喂数据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&lt;X,Y&gt;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、计算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loss,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优化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、得到：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y=f(x)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14533"/>
                  </a:ext>
                </a:extLst>
              </a:tr>
              <a:tr h="16904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</a:t>
                      </a:r>
                    </a:p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通过（很多）训练任务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及对应的训练数据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，找到函数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可以输出一个函数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可用于新任务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（很多）训练任务及对应的训练数据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、初始化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、喂训练任务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及对应的训练数据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，优化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参数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、得到：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f=F*</a:t>
                      </a:r>
                    </a:p>
                    <a:p>
                      <a:pPr algn="l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、新任务中：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y=f(x)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2284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A7B576F-D671-47A0-BAF9-0E4D4D17596D}"/>
              </a:ext>
            </a:extLst>
          </p:cNvPr>
          <p:cNvSpPr/>
          <p:nvPr/>
        </p:nvSpPr>
        <p:spPr>
          <a:xfrm>
            <a:off x="2335730" y="5265037"/>
            <a:ext cx="6096000" cy="140519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Meta-Learning</a:t>
            </a:r>
            <a:r>
              <a:rPr lang="zh-CN" altLang="en-US" sz="2000" b="1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的优点：</a:t>
            </a: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一个任务中可含有少量标记数据</a:t>
            </a:r>
            <a:endParaRPr lang="en-US" altLang="zh-CN" sz="20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858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自适应学习</a:t>
            </a:r>
          </a:p>
        </p:txBody>
      </p:sp>
    </p:spTree>
    <p:extLst>
      <p:ext uri="{BB962C8B-B14F-4D97-AF65-F5344CB8AC3E}">
        <p14:creationId xmlns:p14="http://schemas.microsoft.com/office/powerpoint/2010/main" val="187685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1" y="1"/>
            <a:ext cx="12192001" cy="749300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8"/>
          <p:cNvSpPr txBox="1"/>
          <p:nvPr/>
        </p:nvSpPr>
        <p:spPr>
          <a:xfrm>
            <a:off x="751078" y="147222"/>
            <a:ext cx="4015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+mn-lt"/>
              </a:rPr>
              <a:t>背景知识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247589" y="1040746"/>
            <a:ext cx="9648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Meta-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learing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的不同学习领域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AA945-082D-4753-A8ED-B714A33D0EF2}"/>
              </a:ext>
            </a:extLst>
          </p:cNvPr>
          <p:cNvSpPr txBox="1"/>
          <p:nvPr/>
        </p:nvSpPr>
        <p:spPr>
          <a:xfrm>
            <a:off x="533400" y="1793856"/>
            <a:ext cx="10622280" cy="462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传统深度学习顺序：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定义网络架构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初始化参数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通过自己选择的优化器更新参数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通过多次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epoch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更新最终得到网络输出。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元学习算法：</a:t>
            </a:r>
          </a:p>
          <a:p>
            <a:pPr marL="342900" indent="72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学习初始化参数：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Model-Agnostic Meta-Learning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MAML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72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学习网络结构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72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学习选择优化器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238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lkNTQ1NzY3ZjcyMmU3OGZhOTViZTZlZTJhMjY5Mj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8714</TotalTime>
  <Words>1104</Words>
  <Application>Microsoft Office PowerPoint</Application>
  <PresentationFormat>宽屏</PresentationFormat>
  <Paragraphs>206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等线</vt:lpstr>
      <vt:lpstr>等线 Light</vt:lpstr>
      <vt:lpstr>宋体</vt:lpstr>
      <vt:lpstr>微软雅黑</vt:lpstr>
      <vt:lpstr>微软雅黑 Light</vt:lpstr>
      <vt:lpstr>Arial</vt:lpstr>
      <vt:lpstr>Calibri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温瑶</cp:lastModifiedBy>
  <cp:revision>903</cp:revision>
  <dcterms:created xsi:type="dcterms:W3CDTF">2018-03-23T13:55:00Z</dcterms:created>
  <dcterms:modified xsi:type="dcterms:W3CDTF">2022-06-26T09:14:01Z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354A8192390E4F889E2C5F77BE52E7A0</vt:lpwstr>
  </property>
</Properties>
</file>