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0" r:id="rId2"/>
    <p:sldMasterId id="2147483673" r:id="rId3"/>
  </p:sldMasterIdLst>
  <p:notesMasterIdLst>
    <p:notesMasterId r:id="rId28"/>
  </p:notesMasterIdLst>
  <p:handoutMasterIdLst>
    <p:handoutMasterId r:id="rId29"/>
  </p:handoutMasterIdLst>
  <p:sldIdLst>
    <p:sldId id="466" r:id="rId4"/>
    <p:sldId id="4034" r:id="rId5"/>
    <p:sldId id="4018" r:id="rId6"/>
    <p:sldId id="4020" r:id="rId7"/>
    <p:sldId id="4068" r:id="rId8"/>
    <p:sldId id="4069" r:id="rId9"/>
    <p:sldId id="4072" r:id="rId10"/>
    <p:sldId id="4073" r:id="rId11"/>
    <p:sldId id="4060" r:id="rId12"/>
    <p:sldId id="4070" r:id="rId13"/>
    <p:sldId id="4071" r:id="rId14"/>
    <p:sldId id="4074" r:id="rId15"/>
    <p:sldId id="4075" r:id="rId16"/>
    <p:sldId id="4076" r:id="rId17"/>
    <p:sldId id="4061" r:id="rId18"/>
    <p:sldId id="4077" r:id="rId19"/>
    <p:sldId id="4064" r:id="rId20"/>
    <p:sldId id="4065" r:id="rId21"/>
    <p:sldId id="4066" r:id="rId22"/>
    <p:sldId id="4062" r:id="rId23"/>
    <p:sldId id="4021" r:id="rId24"/>
    <p:sldId id="4067" r:id="rId25"/>
    <p:sldId id="4057" r:id="rId26"/>
    <p:sldId id="286"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494B35D3-16B7-40EA-B4FD-32030721477A}">
          <p14:sldIdLst>
            <p14:sldId id="466"/>
            <p14:sldId id="4034"/>
            <p14:sldId id="4018"/>
            <p14:sldId id="4020"/>
            <p14:sldId id="4068"/>
            <p14:sldId id="4069"/>
            <p14:sldId id="4072"/>
            <p14:sldId id="4073"/>
            <p14:sldId id="4060"/>
            <p14:sldId id="4070"/>
            <p14:sldId id="4071"/>
            <p14:sldId id="4074"/>
            <p14:sldId id="4075"/>
            <p14:sldId id="4076"/>
            <p14:sldId id="4061"/>
            <p14:sldId id="4077"/>
            <p14:sldId id="4064"/>
            <p14:sldId id="4065"/>
            <p14:sldId id="4066"/>
            <p14:sldId id="4062"/>
            <p14:sldId id="4021"/>
            <p14:sldId id="4067"/>
            <p14:sldId id="4057"/>
            <p14:sldId id="286"/>
          </p14:sldIdLst>
        </p14:section>
        <p14:section name="无标题节" id="{F83311CE-7286-45CE-A088-DA289D30DCDD}">
          <p14:sldIdLst/>
        </p14:section>
      </p14:sectionLst>
    </p:ext>
    <p:ext uri="{EFAFB233-063F-42B5-8137-9DF3F51BA10A}">
      <p15:sldGuideLst xmlns:p15="http://schemas.microsoft.com/office/powerpoint/2012/main">
        <p15:guide id="1" orient="horz" pos="2001" userDrawn="1">
          <p15:clr>
            <a:srgbClr val="A4A3A4"/>
          </p15:clr>
        </p15:guide>
        <p15:guide id="2" pos="37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y123.Org" initials="S" lastIdx="22" clrIdx="0"/>
  <p:cmAuthor id="2" name="admin" initials="a" lastIdx="1" clrIdx="1">
    <p:extLst>
      <p:ext uri="{19B8F6BF-5375-455C-9EA6-DF929625EA0E}">
        <p15:presenceInfo xmlns:p15="http://schemas.microsoft.com/office/powerpoint/2012/main" userId="adm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2F3"/>
    <a:srgbClr val="FFFF00"/>
    <a:srgbClr val="FFFFFF"/>
    <a:srgbClr val="4472C4"/>
    <a:srgbClr val="FFEEBE"/>
    <a:srgbClr val="F17475"/>
    <a:srgbClr val="ED7D31"/>
    <a:srgbClr val="CFD5EA"/>
    <a:srgbClr val="01B3C5"/>
    <a:srgbClr val="FBFDF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78" autoAdjust="0"/>
    <p:restoredTop sz="96357" autoAdjust="0"/>
  </p:normalViewPr>
  <p:slideViewPr>
    <p:cSldViewPr snapToGrid="0">
      <p:cViewPr varScale="1">
        <p:scale>
          <a:sx n="76" d="100"/>
          <a:sy n="76" d="100"/>
        </p:scale>
        <p:origin x="774" y="84"/>
      </p:cViewPr>
      <p:guideLst>
        <p:guide orient="horz" pos="2001"/>
        <p:guide pos="3795"/>
      </p:guideLst>
    </p:cSldViewPr>
  </p:slideViewPr>
  <p:notesTextViewPr>
    <p:cViewPr>
      <p:scale>
        <a:sx n="3" d="2"/>
        <a:sy n="3" d="2"/>
      </p:scale>
      <p:origin x="0" y="0"/>
    </p:cViewPr>
  </p:notesTextViewPr>
  <p:notesViewPr>
    <p:cSldViewPr snapToGrid="0">
      <p:cViewPr varScale="1">
        <p:scale>
          <a:sx n="87" d="100"/>
          <a:sy n="87" d="100"/>
        </p:scale>
        <p:origin x="3840" y="7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tableStyles" Target="tableStyle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commentAuthors" Target="commentAuthors.xml"/><Relationship Id="rId8"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0D75E81F-0891-434F-A026-B68BCB786D4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762439C-5E2E-4911-803B-8003AE75D68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A66933-8D4F-4B54-A791-0396CAB8B10B}" type="datetimeFigureOut">
              <a:rPr lang="zh-CN" altLang="en-US" smtClean="0"/>
              <a:t>2022/7/3</a:t>
            </a:fld>
            <a:endParaRPr lang="zh-CN" altLang="en-US"/>
          </a:p>
        </p:txBody>
      </p:sp>
      <p:sp>
        <p:nvSpPr>
          <p:cNvPr id="4" name="页脚占位符 3">
            <a:extLst>
              <a:ext uri="{FF2B5EF4-FFF2-40B4-BE49-F238E27FC236}">
                <a16:creationId xmlns:a16="http://schemas.microsoft.com/office/drawing/2014/main" id="{DA3024A9-7BB1-4AC3-8E3D-87B64C70C1D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2B0A054F-8598-4372-B005-CDF33B70B19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0BB8F99-F8C3-4779-949B-87104DC48964}" type="slidenum">
              <a:rPr lang="zh-CN" altLang="en-US" smtClean="0"/>
              <a:t>‹#›</a:t>
            </a:fld>
            <a:endParaRPr lang="zh-CN" altLang="en-US"/>
          </a:p>
        </p:txBody>
      </p:sp>
    </p:spTree>
    <p:extLst>
      <p:ext uri="{BB962C8B-B14F-4D97-AF65-F5344CB8AC3E}">
        <p14:creationId xmlns:p14="http://schemas.microsoft.com/office/powerpoint/2010/main" val="128182315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2022/7/3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幻灯片图像占位符 1"/>
          <p:cNvSpPr>
            <a:spLocks noGrp="1" noRot="1" noChangeAspect="1"/>
          </p:cNvSpPr>
          <p:nvPr>
            <p:ph type="sldImg"/>
          </p:nvPr>
        </p:nvSpPr>
        <p:spPr/>
      </p:sp>
      <p:sp>
        <p:nvSpPr>
          <p:cNvPr id="7170" name="文本占位符 2"/>
          <p:cNvSpPr>
            <a:spLocks noGrp="1"/>
          </p:cNvSpPr>
          <p:nvPr>
            <p:ph type="body"/>
          </p:nvPr>
        </p:nvSpPr>
        <p:spPr/>
        <p:txBody>
          <a:bodyPr lIns="91440" tIns="45720" rIns="91440" bIns="45720" anchor="t"/>
          <a:lstStyle/>
          <a:p>
            <a:pPr lvl="0"/>
            <a:endParaRPr lang="zh-CN" altLang="en-US"/>
          </a:p>
        </p:txBody>
      </p:sp>
      <p:sp>
        <p:nvSpPr>
          <p:cNvPr id="2" name="页脚占位符 1">
            <a:extLst>
              <a:ext uri="{FF2B5EF4-FFF2-40B4-BE49-F238E27FC236}">
                <a16:creationId xmlns:a16="http://schemas.microsoft.com/office/drawing/2014/main" id="{32912190-03CD-45FE-B2F3-57A914C4F66E}"/>
              </a:ext>
            </a:extLst>
          </p:cNvPr>
          <p:cNvSpPr>
            <a:spLocks noGrp="1"/>
          </p:cNvSpPr>
          <p:nvPr>
            <p:ph type="ftr" sz="quarter" idx="4"/>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365940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9801646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5966631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196552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16598084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41037115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3031326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1820036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4436852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1121609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作用机理描述为：在每一个采用时刻，根据获得的当前测量信息，在线求解一个有限时间开环优化问题，并将得到的控制序列的第一个元素作用于被控对象。在下一个采样时刻，重复上述过程：用新的测量值作为此时预测系统未来动态的初始条件，刷新优化问题并重新求解 。</a:t>
            </a:r>
          </a:p>
          <a:p>
            <a:r>
              <a:rPr lang="zh-CN" altLang="en-US" sz="1200" b="0" i="0" kern="1200" dirty="0">
                <a:solidFill>
                  <a:schemeClr val="tx1"/>
                </a:solidFill>
                <a:effectLst/>
                <a:latin typeface="+mn-lt"/>
                <a:ea typeface="+mn-ea"/>
                <a:cs typeface="+mn-cs"/>
              </a:rPr>
              <a:t>即</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算法包括三个步骤：</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）预测系统未来动态；</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）（数值）求解开环优化问题；</a:t>
            </a:r>
          </a:p>
          <a:p>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）将优化解的第一个元素（或者说第一部分）作用于系统</a:t>
            </a:r>
          </a:p>
          <a:p>
            <a:r>
              <a:rPr lang="zh-CN" altLang="en-US" sz="1200" b="0" i="0" kern="1200" dirty="0">
                <a:solidFill>
                  <a:schemeClr val="tx1"/>
                </a:solidFill>
                <a:effectLst/>
                <a:latin typeface="+mn-lt"/>
                <a:ea typeface="+mn-ea"/>
                <a:cs typeface="+mn-cs"/>
              </a:rPr>
              <a:t>这三步是在每个采样时刻重复进行的，且无论采用什么样的模型，每个采样时刻得到的测量值都作为当前时刻预测系统未来动态的初始条件</a:t>
            </a:r>
          </a:p>
          <a:p>
            <a:r>
              <a:rPr lang="zh-CN" altLang="en-US" sz="1200" b="0" i="0" kern="1200" dirty="0">
                <a:solidFill>
                  <a:schemeClr val="tx1"/>
                </a:solidFill>
                <a:effectLst/>
                <a:latin typeface="+mn-lt"/>
                <a:ea typeface="+mn-ea"/>
                <a:cs typeface="+mn-cs"/>
              </a:rPr>
              <a:t>在线求解开环优化问题获得开环优化序列是</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和传统控制方法的主要区别，因为后者通常是离线求解一个反馈控制律，并将得到的反馈控制律一直作用于系统。</a:t>
            </a:r>
          </a:p>
          <a:p>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基于模型的预测</a:t>
            </a:r>
          </a:p>
          <a:p>
            <a:r>
              <a:rPr lang="zh-CN" altLang="en-US" sz="1200" b="0" i="0" kern="1200" dirty="0">
                <a:solidFill>
                  <a:schemeClr val="tx1"/>
                </a:solidFill>
                <a:effectLst/>
                <a:latin typeface="+mn-lt"/>
                <a:ea typeface="+mn-ea"/>
                <a:cs typeface="+mn-cs"/>
              </a:rPr>
              <a:t>在</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算法中，需要一个描述对象动态行为的模型，这个模型的作用是预测系统未来的动态。即能够根据系统</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时刻的状态和</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时刻的控制输入，预测到</a:t>
            </a:r>
            <a:r>
              <a:rPr lang="en-US" altLang="zh-CN" sz="1200" b="0" i="0" kern="1200" dirty="0">
                <a:solidFill>
                  <a:schemeClr val="tx1"/>
                </a:solidFill>
                <a:effectLst/>
                <a:latin typeface="+mn-lt"/>
                <a:ea typeface="+mn-ea"/>
                <a:cs typeface="+mn-cs"/>
              </a:rPr>
              <a:t>k+1</a:t>
            </a:r>
            <a:r>
              <a:rPr lang="zh-CN" altLang="en-US" sz="1200" b="0" i="0" kern="1200" dirty="0">
                <a:solidFill>
                  <a:schemeClr val="tx1"/>
                </a:solidFill>
                <a:effectLst/>
                <a:latin typeface="+mn-lt"/>
                <a:ea typeface="+mn-ea"/>
                <a:cs typeface="+mn-cs"/>
              </a:rPr>
              <a:t>时刻的输出。在这里</a:t>
            </a:r>
            <a:r>
              <a:rPr lang="en-US" altLang="zh-CN" sz="1200" b="0" i="0" kern="1200" dirty="0">
                <a:solidFill>
                  <a:schemeClr val="tx1"/>
                </a:solidFill>
                <a:effectLst/>
                <a:latin typeface="+mn-lt"/>
                <a:ea typeface="+mn-ea"/>
                <a:cs typeface="+mn-cs"/>
              </a:rPr>
              <a:t>k</a:t>
            </a:r>
            <a:r>
              <a:rPr lang="zh-CN" altLang="en-US" sz="1200" b="0" i="0" kern="1200" dirty="0">
                <a:solidFill>
                  <a:schemeClr val="tx1"/>
                </a:solidFill>
                <a:effectLst/>
                <a:latin typeface="+mn-lt"/>
                <a:ea typeface="+mn-ea"/>
                <a:cs typeface="+mn-cs"/>
              </a:rPr>
              <a:t>时刻的输入正是用来控制系统</a:t>
            </a:r>
            <a:r>
              <a:rPr lang="en-US" altLang="zh-CN" sz="1200" b="0" i="0" kern="1200" dirty="0">
                <a:solidFill>
                  <a:schemeClr val="tx1"/>
                </a:solidFill>
                <a:effectLst/>
                <a:latin typeface="+mn-lt"/>
                <a:ea typeface="+mn-ea"/>
                <a:cs typeface="+mn-cs"/>
              </a:rPr>
              <a:t>k+1</a:t>
            </a:r>
            <a:r>
              <a:rPr lang="zh-CN" altLang="en-US" sz="1200" b="0" i="0" kern="1200" dirty="0">
                <a:solidFill>
                  <a:schemeClr val="tx1"/>
                </a:solidFill>
                <a:effectLst/>
                <a:latin typeface="+mn-lt"/>
                <a:ea typeface="+mn-ea"/>
                <a:cs typeface="+mn-cs"/>
              </a:rPr>
              <a:t>时间的输出，使其最大限度的接近</a:t>
            </a:r>
            <a:r>
              <a:rPr lang="en-US" altLang="zh-CN" sz="1200" b="0" i="0" kern="1200" dirty="0">
                <a:solidFill>
                  <a:schemeClr val="tx1"/>
                </a:solidFill>
                <a:effectLst/>
                <a:latin typeface="+mn-lt"/>
                <a:ea typeface="+mn-ea"/>
                <a:cs typeface="+mn-cs"/>
              </a:rPr>
              <a:t>k+1</a:t>
            </a:r>
            <a:r>
              <a:rPr lang="zh-CN" altLang="en-US" sz="1200" b="0" i="0" kern="1200" dirty="0">
                <a:solidFill>
                  <a:schemeClr val="tx1"/>
                </a:solidFill>
                <a:effectLst/>
                <a:latin typeface="+mn-lt"/>
                <a:ea typeface="+mn-ea"/>
                <a:cs typeface="+mn-cs"/>
              </a:rPr>
              <a:t>时刻的期望值。故我们强调的是该模型的预测作用，而不是模型的形式。</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滚动优化</a:t>
            </a:r>
          </a:p>
          <a:p>
            <a:r>
              <a:rPr lang="zh-CN" altLang="en-US" sz="1200" b="0" i="0" kern="1200" dirty="0">
                <a:solidFill>
                  <a:schemeClr val="tx1"/>
                </a:solidFill>
                <a:effectLst/>
                <a:latin typeface="+mn-lt"/>
                <a:ea typeface="+mn-ea"/>
                <a:cs typeface="+mn-cs"/>
              </a:rPr>
              <a:t>因为外部干扰和模型失配的影响，系统的预测输出和实际输出存在着偏差，如果测量值能测到这个偏差，那么在下一时刻能根据这个测量到偏差的测量值在线求解下一时刻的控制输入，即优化掉了这个偏差值。若将求解的控制输出的全部序列作用于系统，那么</a:t>
            </a:r>
            <a:r>
              <a:rPr lang="en-US" altLang="zh-CN" sz="1200" b="0" i="0" kern="1200" dirty="0">
                <a:solidFill>
                  <a:schemeClr val="tx1"/>
                </a:solidFill>
                <a:effectLst/>
                <a:latin typeface="+mn-lt"/>
                <a:ea typeface="+mn-ea"/>
                <a:cs typeface="+mn-cs"/>
              </a:rPr>
              <a:t>k+1</a:t>
            </a:r>
            <a:r>
              <a:rPr lang="zh-CN" altLang="en-US" sz="1200" b="0" i="0" kern="1200" dirty="0">
                <a:solidFill>
                  <a:schemeClr val="tx1"/>
                </a:solidFill>
                <a:effectLst/>
                <a:latin typeface="+mn-lt"/>
                <a:ea typeface="+mn-ea"/>
                <a:cs typeface="+mn-cs"/>
              </a:rPr>
              <a:t>时刻的测量值不能影响控制动作，也就是说测量值所包括的外部干扰或模型误差信息得不到有效利用。故我们将每个采样时刻的优化解的第一个分量作用于系统，在下一个采用时刻，根据新得到的测量值为初始条件重新预测系统的未来输出并求解优化解，继续讲这个时刻的优化解的第一个分量作用于系统，这样重复至无穷。</a:t>
            </a:r>
          </a:p>
          <a:p>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8805299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由通信模型可知，这样的十分通信方式受参与交通的车辆数目影响，当车辆数目很多时，时隙可能不足以允许所有的车辆以同样的周期通信</a:t>
            </a:r>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39311456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93639060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b="0"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pPr/>
              <a:t>24</a:t>
            </a:fld>
            <a:endParaRPr lang="zh-CN" altLang="en-US"/>
          </a:p>
        </p:txBody>
      </p:sp>
    </p:spTree>
    <p:extLst>
      <p:ext uri="{BB962C8B-B14F-4D97-AF65-F5344CB8AC3E}">
        <p14:creationId xmlns:p14="http://schemas.microsoft.com/office/powerpoint/2010/main" val="232903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11953774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12748559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822122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9182329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5452435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26681634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i="0" kern="1200" dirty="0">
                <a:solidFill>
                  <a:schemeClr val="tx1"/>
                </a:solidFill>
                <a:effectLst/>
                <a:latin typeface="+mn-lt"/>
                <a:ea typeface="+mn-ea"/>
                <a:cs typeface="+mn-cs"/>
              </a:rPr>
              <a:t>MPC</a:t>
            </a:r>
            <a:r>
              <a:rPr lang="zh-CN" altLang="en-US" sz="1200" b="1" i="0" kern="1200" dirty="0">
                <a:solidFill>
                  <a:schemeClr val="tx1"/>
                </a:solidFill>
                <a:effectLst/>
                <a:latin typeface="+mn-lt"/>
                <a:ea typeface="+mn-ea"/>
                <a:cs typeface="+mn-cs"/>
              </a:rPr>
              <a:t>参数选择</a:t>
            </a:r>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选择一个好的参数不仅影响</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控制的性能，而且还会影响到</a:t>
            </a:r>
            <a:r>
              <a:rPr lang="en-US" altLang="zh-CN" sz="1200" b="0" i="0" kern="1200" dirty="0">
                <a:solidFill>
                  <a:schemeClr val="tx1"/>
                </a:solidFill>
                <a:effectLst/>
                <a:latin typeface="+mn-lt"/>
                <a:ea typeface="+mn-ea"/>
                <a:cs typeface="+mn-cs"/>
              </a:rPr>
              <a:t>MPC</a:t>
            </a:r>
            <a:r>
              <a:rPr lang="zh-CN" altLang="en-US" sz="1200" b="0" i="0" kern="1200" dirty="0">
                <a:solidFill>
                  <a:schemeClr val="tx1"/>
                </a:solidFill>
                <a:effectLst/>
                <a:latin typeface="+mn-lt"/>
                <a:ea typeface="+mn-ea"/>
                <a:cs typeface="+mn-cs"/>
              </a:rPr>
              <a:t>每一个</a:t>
            </a:r>
            <a:r>
              <a:rPr lang="en-US" altLang="zh-CN" sz="1200" b="0" i="0" kern="1200" dirty="0">
                <a:solidFill>
                  <a:schemeClr val="tx1"/>
                </a:solidFill>
                <a:effectLst/>
                <a:latin typeface="+mn-lt"/>
                <a:ea typeface="+mn-ea"/>
                <a:cs typeface="+mn-cs"/>
              </a:rPr>
              <a:t>timestep</a:t>
            </a:r>
            <a:r>
              <a:rPr lang="zh-CN" altLang="en-US" sz="1200" b="0" i="0" kern="1200" dirty="0">
                <a:solidFill>
                  <a:schemeClr val="tx1"/>
                </a:solidFill>
                <a:effectLst/>
                <a:latin typeface="+mn-lt"/>
                <a:ea typeface="+mn-ea"/>
                <a:cs typeface="+mn-cs"/>
              </a:rPr>
              <a:t>内进行在线优化的计算复杂度。这里将会给出关于控制器采样周期、预测及控制范围</a:t>
            </a:r>
            <a:r>
              <a:rPr lang="en-US" altLang="zh-CN" sz="1200" b="0" i="0" kern="1200" dirty="0">
                <a:solidFill>
                  <a:schemeClr val="tx1"/>
                </a:solidFill>
                <a:effectLst/>
                <a:latin typeface="+mn-lt"/>
                <a:ea typeface="+mn-ea"/>
                <a:cs typeface="+mn-cs"/>
              </a:rPr>
              <a:t>(prediction and control)</a:t>
            </a:r>
            <a:r>
              <a:rPr lang="zh-CN" altLang="en-US" sz="1200" b="0" i="0" kern="1200" dirty="0">
                <a:solidFill>
                  <a:schemeClr val="tx1"/>
                </a:solidFill>
                <a:effectLst/>
                <a:latin typeface="+mn-lt"/>
                <a:ea typeface="+mn-ea"/>
                <a:cs typeface="+mn-cs"/>
              </a:rPr>
              <a:t>、约束及权重。</a:t>
            </a:r>
          </a:p>
          <a:p>
            <a:r>
              <a:rPr lang="zh-CN" altLang="en-US" sz="1200" b="0" i="0" kern="1200" dirty="0">
                <a:solidFill>
                  <a:schemeClr val="tx1"/>
                </a:solidFill>
                <a:effectLst/>
                <a:latin typeface="+mn-lt"/>
                <a:ea typeface="+mn-ea"/>
                <a:cs typeface="+mn-cs"/>
              </a:rPr>
              <a:t>采样周期的选择</a:t>
            </a:r>
          </a:p>
          <a:p>
            <a:r>
              <a:rPr lang="zh-CN" altLang="en-US" sz="1200" b="0" i="0" kern="1200" dirty="0">
                <a:solidFill>
                  <a:schemeClr val="tx1"/>
                </a:solidFill>
                <a:effectLst/>
                <a:latin typeface="+mn-lt"/>
                <a:ea typeface="+mn-ea"/>
                <a:cs typeface="+mn-cs"/>
              </a:rPr>
              <a:t>采样周期过大，则系统反应过慢导致难以及时进行修正控制，而采样周期过小，则会导致系统产生大量的在线优化计算，给系统带来较大的开销。</a:t>
            </a:r>
            <a:endParaRPr lang="zh-CN" altLang="en-US" dirty="0"/>
          </a:p>
        </p:txBody>
      </p:sp>
      <p:sp>
        <p:nvSpPr>
          <p:cNvPr id="4" name="页脚占位符 3"/>
          <p:cNvSpPr>
            <a:spLocks noGrp="1"/>
          </p:cNvSpPr>
          <p:nvPr>
            <p:ph type="ftr" sz="quarter" idx="4"/>
          </p:nvPr>
        </p:nvSpPr>
        <p:spPr/>
        <p:txBody>
          <a:bodyPr/>
          <a:lstStyle/>
          <a:p>
            <a:endParaRPr lang="zh-CN" altLang="en-US"/>
          </a:p>
        </p:txBody>
      </p:sp>
      <p:sp>
        <p:nvSpPr>
          <p:cNvPr id="5" name="灯片编号占位符 4"/>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509122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4500"/>
            </a:lvl1pPr>
          </a:lstStyle>
          <a:p>
            <a:pPr fontAlgn="base"/>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pPr fontAlgn="base"/>
            <a:r>
              <a:rPr lang="zh-CN" altLang="en-US" strike="noStrike" noProof="1"/>
              <a:t>单击此处编辑母版副标题样式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3200" cy="5851525"/>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09600" y="274638"/>
            <a:ext cx="8070574" cy="5851525"/>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idx="1"/>
          </p:nvPr>
        </p:nvSpPr>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单击此处编辑母版文本样式</a:t>
            </a:r>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4" name="内容占位符 3"/>
          <p:cNvSpPr>
            <a:spLocks noGrp="1"/>
          </p:cNvSpPr>
          <p:nvPr>
            <p:ph sz="half" idx="2"/>
          </p:nvPr>
        </p:nvSpPr>
        <p:spPr>
          <a:xfrm>
            <a:off x="6172200" y="1825625"/>
            <a:ext cx="5181600" cy="4351338"/>
          </a:xfrm>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5" name="日期占位符 4"/>
          <p:cNvSpPr>
            <a:spLocks noGrp="1"/>
          </p:cNvSpPr>
          <p:nvPr>
            <p:ph type="dt" sz="half" idx="10"/>
          </p:nvPr>
        </p:nvSpPr>
        <p:spPr/>
        <p:txBody>
          <a:bodyPr/>
          <a:lstStyle/>
          <a:p>
            <a:pPr fontAlgn="base"/>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auto"/>
            <a:r>
              <a:rPr lang="zh-CN" altLang="en-US" strike="noStrike" noProof="1"/>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7" name="日期占位符 6"/>
          <p:cNvSpPr>
            <a:spLocks noGrp="1"/>
          </p:cNvSpPr>
          <p:nvPr>
            <p:ph type="dt" sz="half" idx="10"/>
          </p:nvPr>
        </p:nvSpPr>
        <p:spPr/>
        <p:txBody>
          <a:bodyPr/>
          <a:lstStyle/>
          <a:p>
            <a:pPr fontAlgn="base"/>
            <a:endParaRPr lang="zh-CN" altLang="en-US" strike="noStrike" noProof="1"/>
          </a:p>
        </p:txBody>
      </p:sp>
      <p:sp>
        <p:nvSpPr>
          <p:cNvPr id="8" name="页脚占位符 7"/>
          <p:cNvSpPr>
            <a:spLocks noGrp="1"/>
          </p:cNvSpPr>
          <p:nvPr>
            <p:ph type="ftr" sz="quarter" idx="11"/>
          </p:nvPr>
        </p:nvSpPr>
        <p:spPr/>
        <p:txBody>
          <a:bodyPr/>
          <a:lstStyle/>
          <a:p>
            <a:pPr fontAlgn="base"/>
            <a:endParaRPr lang="zh-CN" altLang="en-US" strike="noStrike" noProof="1"/>
          </a:p>
        </p:txBody>
      </p:sp>
      <p:sp>
        <p:nvSpPr>
          <p:cNvPr id="9" name="灯片编号占位符 8"/>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base"/>
            <a:endParaRPr lang="zh-CN" altLang="en-US" strike="noStrike" noProof="1"/>
          </a:p>
        </p:txBody>
      </p:sp>
      <p:sp>
        <p:nvSpPr>
          <p:cNvPr id="4" name="页脚占位符 3"/>
          <p:cNvSpPr>
            <a:spLocks noGrp="1"/>
          </p:cNvSpPr>
          <p:nvPr>
            <p:ph type="ftr" sz="quarter" idx="11"/>
          </p:nvPr>
        </p:nvSpPr>
        <p:spPr/>
        <p:txBody>
          <a:bodyPr/>
          <a:lstStyle/>
          <a:p>
            <a:pPr fontAlgn="base"/>
            <a:endParaRPr lang="zh-CN" altLang="en-US" strike="noStrike" noProof="1"/>
          </a:p>
        </p:txBody>
      </p:sp>
      <p:sp>
        <p:nvSpPr>
          <p:cNvPr id="5" name="灯片编号占位符 4"/>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base"/>
            <a:endParaRPr lang="zh-CN" altLang="en-US" strike="noStrike" noProof="1"/>
          </a:p>
        </p:txBody>
      </p:sp>
      <p:sp>
        <p:nvSpPr>
          <p:cNvPr id="3" name="页脚占位符 2"/>
          <p:cNvSpPr>
            <a:spLocks noGrp="1"/>
          </p:cNvSpPr>
          <p:nvPr>
            <p:ph type="ftr" sz="quarter" idx="11"/>
          </p:nvPr>
        </p:nvSpPr>
        <p:spPr/>
        <p:txBody>
          <a:bodyPr/>
          <a:lstStyle/>
          <a:p>
            <a:pPr fontAlgn="base"/>
            <a:endParaRPr lang="zh-CN" altLang="en-US" strike="noStrike" noProof="1"/>
          </a:p>
        </p:txBody>
      </p:sp>
      <p:sp>
        <p:nvSpPr>
          <p:cNvPr id="4" name="灯片编号占位符 3"/>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pPr fontAlgn="auto"/>
            <a:r>
              <a:rPr lang="zh-CN" altLang="en-US" strike="noStrike" noProof="1"/>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fontAlgn="auto"/>
            <a:endParaRPr lang="zh-CN" altLang="en-US" strike="noStrike" noProof="1"/>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fontAlgn="auto"/>
            <a:r>
              <a:rPr lang="zh-CN" altLang="en-US" strike="noStrike" noProof="1"/>
              <a:t>单击此处编辑母版文本样式</a:t>
            </a:r>
          </a:p>
        </p:txBody>
      </p:sp>
      <p:sp>
        <p:nvSpPr>
          <p:cNvPr id="5" name="日期占位符 4"/>
          <p:cNvSpPr>
            <a:spLocks noGrp="1"/>
          </p:cNvSpPr>
          <p:nvPr>
            <p:ph type="dt" sz="half" idx="10"/>
          </p:nvPr>
        </p:nvSpPr>
        <p:spPr/>
        <p:txBody>
          <a:bodyPr/>
          <a:lstStyle/>
          <a:p>
            <a:pPr fontAlgn="base"/>
            <a:endParaRPr lang="zh-CN" altLang="en-US" strike="noStrike" noProof="1"/>
          </a:p>
        </p:txBody>
      </p:sp>
      <p:sp>
        <p:nvSpPr>
          <p:cNvPr id="6" name="页脚占位符 5"/>
          <p:cNvSpPr>
            <a:spLocks noGrp="1"/>
          </p:cNvSpPr>
          <p:nvPr>
            <p:ph type="ftr" sz="quarter" idx="11"/>
          </p:nvPr>
        </p:nvSpPr>
        <p:spPr/>
        <p:txBody>
          <a:bodyPr/>
          <a:lstStyle/>
          <a:p>
            <a:pPr fontAlgn="base"/>
            <a:endParaRPr lang="zh-CN" altLang="en-US" strike="noStrike" noProof="1"/>
          </a:p>
        </p:txBody>
      </p:sp>
      <p:sp>
        <p:nvSpPr>
          <p:cNvPr id="7" name="灯片编号占位符 6"/>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pPr fontAlgn="auto"/>
            <a:r>
              <a:rPr lang="zh-CN" altLang="en-US" strike="noStrike" noProof="1"/>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fontAlgn="auto"/>
            <a:r>
              <a:rPr lang="zh-CN" altLang="en-US" strike="noStrike" noProof="1"/>
              <a:t>单击此处编辑母版文本样式</a:t>
            </a:r>
          </a:p>
          <a:p>
            <a:pPr lvl="1" fontAlgn="auto"/>
            <a:r>
              <a:rPr lang="zh-CN" altLang="en-US" strike="noStrike" noProof="1"/>
              <a:t>二级</a:t>
            </a:r>
          </a:p>
          <a:p>
            <a:pPr lvl="2" fontAlgn="auto"/>
            <a:r>
              <a:rPr lang="zh-CN" altLang="en-US" strike="noStrike" noProof="1"/>
              <a:t>三级</a:t>
            </a:r>
          </a:p>
          <a:p>
            <a:pPr lvl="3" fontAlgn="auto"/>
            <a:r>
              <a:rPr lang="zh-CN" altLang="en-US" strike="noStrike" noProof="1"/>
              <a:t>四级</a:t>
            </a:r>
          </a:p>
          <a:p>
            <a:pPr lvl="4" fontAlgn="auto"/>
            <a:r>
              <a:rPr lang="zh-CN" altLang="en-US" strike="noStrike" noProof="1"/>
              <a:t>五级</a:t>
            </a:r>
          </a:p>
        </p:txBody>
      </p:sp>
      <p:sp>
        <p:nvSpPr>
          <p:cNvPr id="4" name="日期占位符 3"/>
          <p:cNvSpPr>
            <a:spLocks noGrp="1"/>
          </p:cNvSpPr>
          <p:nvPr>
            <p:ph type="dt" sz="half" idx="10"/>
          </p:nvPr>
        </p:nvSpPr>
        <p:spPr/>
        <p:txBody>
          <a:bodyPr/>
          <a:lstStyle/>
          <a:p>
            <a:pPr fontAlgn="base"/>
            <a:endParaRPr lang="zh-CN" altLang="en-US" strike="noStrike" noProof="1"/>
          </a:p>
        </p:txBody>
      </p:sp>
      <p:sp>
        <p:nvSpPr>
          <p:cNvPr id="5" name="页脚占位符 4"/>
          <p:cNvSpPr>
            <a:spLocks noGrp="1"/>
          </p:cNvSpPr>
          <p:nvPr>
            <p:ph type="ftr" sz="quarter" idx="11"/>
          </p:nvPr>
        </p:nvSpPr>
        <p:spPr/>
        <p:txBody>
          <a:bodyPr/>
          <a:lstStyle/>
          <a:p>
            <a:pPr fontAlgn="base"/>
            <a:endParaRPr lang="zh-CN" altLang="en-US" strike="noStrike" noProof="1"/>
          </a:p>
        </p:txBody>
      </p:sp>
      <p:sp>
        <p:nvSpPr>
          <p:cNvPr id="6" name="灯片编号占位符 5"/>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_节标题">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FEAC7A-7546-4A8A-8AD2-FD220EFBC219}"/>
              </a:ext>
            </a:extLst>
          </p:cNvPr>
          <p:cNvSpPr>
            <a:spLocks noGrp="1"/>
          </p:cNvSpPr>
          <p:nvPr>
            <p:ph type="dt" sz="half" idx="10"/>
          </p:nvPr>
        </p:nvSpPr>
        <p:spPr/>
        <p:txBody>
          <a:bodyPr/>
          <a:lstStyle/>
          <a:p>
            <a:pPr fontAlgn="base"/>
            <a:endParaRPr lang="zh-CN" altLang="en-US" strike="noStrike" noProof="1"/>
          </a:p>
        </p:txBody>
      </p:sp>
      <p:sp>
        <p:nvSpPr>
          <p:cNvPr id="3" name="页脚占位符 2">
            <a:extLst>
              <a:ext uri="{FF2B5EF4-FFF2-40B4-BE49-F238E27FC236}">
                <a16:creationId xmlns:a16="http://schemas.microsoft.com/office/drawing/2014/main" id="{4052CD10-7D93-4FA9-8627-748B8D4DFCBA}"/>
              </a:ext>
            </a:extLst>
          </p:cNvPr>
          <p:cNvSpPr>
            <a:spLocks noGrp="1"/>
          </p:cNvSpPr>
          <p:nvPr>
            <p:ph type="ftr" sz="quarter" idx="11"/>
          </p:nvPr>
        </p:nvSpPr>
        <p:spPr/>
        <p:txBody>
          <a:bodyPr/>
          <a:lstStyle/>
          <a:p>
            <a:pPr fontAlgn="base"/>
            <a:endParaRPr lang="zh-CN" altLang="en-US" strike="noStrike" noProof="1"/>
          </a:p>
        </p:txBody>
      </p:sp>
      <p:sp>
        <p:nvSpPr>
          <p:cNvPr id="4" name="灯片编号占位符 3">
            <a:extLst>
              <a:ext uri="{FF2B5EF4-FFF2-40B4-BE49-F238E27FC236}">
                <a16:creationId xmlns:a16="http://schemas.microsoft.com/office/drawing/2014/main" id="{4DFD5356-14C1-4235-BD66-7EAC79BB4CCE}"/>
              </a:ext>
            </a:extLst>
          </p:cNvPr>
          <p:cNvSpPr>
            <a:spLocks noGrp="1"/>
          </p:cNvSpPr>
          <p:nvPr>
            <p:ph type="sldNum" sz="quarter" idx="12"/>
          </p:nvPr>
        </p:nvSpPr>
        <p:spPr/>
        <p:txBody>
          <a:body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spTree>
    <p:extLst>
      <p:ext uri="{BB962C8B-B14F-4D97-AF65-F5344CB8AC3E}">
        <p14:creationId xmlns:p14="http://schemas.microsoft.com/office/powerpoint/2010/main" val="3353762838"/>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863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10710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40070714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6183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4500"/>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fontAlgn="base"/>
            <a:r>
              <a:rPr lang="zh-CN" altLang="en-US" strike="noStrike" noProof="1"/>
              <a:t>单击此处编辑母版文本样式</a:t>
            </a:r>
          </a:p>
        </p:txBody>
      </p:sp>
      <p:sp>
        <p:nvSpPr>
          <p:cNvPr id="4" name="日期占位符 3"/>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5" name="页脚占位符 4"/>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6" name="灯片编号占位符 5"/>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09600"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6205728" y="1600200"/>
            <a:ext cx="5376672" cy="4525963"/>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1186774" y="1778438"/>
            <a:ext cx="4873574"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1186774" y="2665379"/>
            <a:ext cx="4873574"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6256938" y="1778438"/>
            <a:ext cx="4897576" cy="823912"/>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6256938" y="2665379"/>
            <a:ext cx="4897576" cy="3524284"/>
          </a:xfrm>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7" name="日期占位符 6"/>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8" name="页脚占位符 7"/>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9" name="灯片编号占位符 8"/>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日期占位符 2"/>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4" name="页脚占位符 3"/>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5" name="灯片编号占位符 4"/>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3" name="页脚占位符 2"/>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4" name="灯片编号占位符 3"/>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2400"/>
            </a:lvl1pPr>
          </a:lstStyle>
          <a:p>
            <a:pPr fontAlgn="base"/>
            <a:r>
              <a:rPr lang="zh-CN" altLang="en-US" strike="noStrike" noProof="1"/>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4165349" cy="1600200"/>
          </a:xfrm>
        </p:spPr>
        <p:txBody>
          <a:bodyPr anchor="b"/>
          <a:lstStyle>
            <a:lvl1pPr>
              <a:defRPr sz="2400"/>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5183188" y="457201"/>
            <a:ext cx="6172200" cy="540385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fontAlgn="base"/>
            <a:endParaRPr lang="zh-CN" altLang="en-US" strike="noStrike" noProof="1"/>
          </a:p>
        </p:txBody>
      </p:sp>
      <p:sp>
        <p:nvSpPr>
          <p:cNvPr id="4" name="文本占位符 3"/>
          <p:cNvSpPr>
            <a:spLocks noGrp="1"/>
          </p:cNvSpPr>
          <p:nvPr>
            <p:ph type="body" sz="half" idx="2"/>
          </p:nvPr>
        </p:nvSpPr>
        <p:spPr>
          <a:xfrm>
            <a:off x="839788" y="2057400"/>
            <a:ext cx="4165349" cy="3811588"/>
          </a:xfr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fontAlgn="base"/>
            <a:r>
              <a:rPr lang="zh-CN" altLang="en-US" strike="noStrike" noProof="1"/>
              <a:t>单击此处编辑母版文本样式</a:t>
            </a:r>
          </a:p>
        </p:txBody>
      </p:sp>
      <p:sp>
        <p:nvSpPr>
          <p:cNvPr id="5" name="日期占位符 4"/>
          <p:cNvSpPr>
            <a:spLocks noGrp="1"/>
          </p:cNvSpPr>
          <p:nvPr>
            <p:ph type="dt" sz="half" idx="10"/>
          </p:nvPr>
        </p:nvSpPr>
        <p:spPr/>
        <p:txBody>
          <a:bodyPr/>
          <a:lstStyle/>
          <a:p>
            <a:pPr lvl="0" fontAlgn="base"/>
            <a:endParaRPr lang="zh-CN" altLang="en-US" strike="noStrike" noProof="1">
              <a:latin typeface="Arial" panose="020B0604020202020204" pitchFamily="34" charset="0"/>
            </a:endParaRPr>
          </a:p>
        </p:txBody>
      </p:sp>
      <p:sp>
        <p:nvSpPr>
          <p:cNvPr id="6" name="页脚占位符 5"/>
          <p:cNvSpPr>
            <a:spLocks noGrp="1"/>
          </p:cNvSpPr>
          <p:nvPr>
            <p:ph type="ftr" sz="quarter" idx="11"/>
          </p:nvPr>
        </p:nvSpPr>
        <p:spPr/>
        <p:txBody>
          <a:bodyPr/>
          <a:lstStyle/>
          <a:p>
            <a:pPr lvl="0" fontAlgn="base"/>
            <a:endParaRPr lang="zh-CN" altLang="en-US" strike="noStrike" noProof="1">
              <a:latin typeface="Arial" panose="020B0604020202020204" pitchFamily="34" charset="0"/>
            </a:endParaRPr>
          </a:p>
        </p:txBody>
      </p:sp>
      <p:sp>
        <p:nvSpPr>
          <p:cNvPr id="7" name="灯片编号占位符 6"/>
          <p:cNvSpPr>
            <a:spLocks noGrp="1"/>
          </p:cNvSpPr>
          <p:nvPr>
            <p:ph type="sldNum" sz="quarter" idx="12"/>
          </p:nvPr>
        </p:nvSpPr>
        <p:spPr/>
        <p:txBody>
          <a:body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slideLayout" Target="../slideLayouts/slideLayout25.xml"/><Relationship Id="rId1" Type="http://schemas.openxmlformats.org/officeDocument/2006/relationships/slideLayout" Target="../slideLayouts/slideLayout24.xml"/><Relationship Id="rId5" Type="http://schemas.openxmlformats.org/officeDocument/2006/relationships/theme" Target="../theme/theme3.xml"/><Relationship Id="rId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 1025"/>
          <p:cNvSpPr>
            <a:spLocks noGrp="1"/>
          </p:cNvSpPr>
          <p:nvPr>
            <p:ph type="title"/>
          </p:nvPr>
        </p:nvSpPr>
        <p:spPr>
          <a:xfrm>
            <a:off x="609600" y="274638"/>
            <a:ext cx="10972800" cy="1143000"/>
          </a:xfrm>
          <a:prstGeom prst="rect">
            <a:avLst/>
          </a:prstGeom>
          <a:noFill/>
          <a:ln w="9525">
            <a:noFill/>
          </a:ln>
        </p:spPr>
        <p:txBody>
          <a:bodyPr anchor="ctr"/>
          <a:lstStyle/>
          <a:p>
            <a:pPr lvl="0"/>
            <a:r>
              <a:rPr lang="zh-CN" altLang="en-US"/>
              <a:t>单击此处编辑母版标题样式</a:t>
            </a:r>
          </a:p>
        </p:txBody>
      </p:sp>
      <p:sp>
        <p:nvSpPr>
          <p:cNvPr id="1027" name="文本占位符 1026"/>
          <p:cNvSpPr>
            <a:spLocks noGrp="1"/>
          </p:cNvSpPr>
          <p:nvPr>
            <p:ph type="body"/>
          </p:nvPr>
        </p:nvSpPr>
        <p:spPr>
          <a:xfrm>
            <a:off x="609600" y="1600200"/>
            <a:ext cx="10972800" cy="4525963"/>
          </a:xfrm>
          <a:prstGeom prst="rect">
            <a:avLst/>
          </a:prstGeom>
          <a:noFill/>
          <a:ln w="9525">
            <a:noFill/>
          </a:ln>
        </p:spPr>
        <p:txBody>
          <a:bodyPr anchor="t"/>
          <a:lstStyle/>
          <a:p>
            <a:pPr lvl="0"/>
            <a:r>
              <a:rPr lang="zh-CN" altLang="en-US"/>
              <a:t>单击此处编辑母版文本样式</a:t>
            </a:r>
          </a:p>
          <a:p>
            <a:pPr lvl="1" indent="-285750"/>
            <a:r>
              <a:rPr lang="zh-CN" altLang="en-US"/>
              <a:t>第二级</a:t>
            </a:r>
          </a:p>
          <a:p>
            <a:pPr lvl="2" indent="-228600"/>
            <a:r>
              <a:rPr lang="zh-CN" altLang="en-US"/>
              <a:t>第三级</a:t>
            </a:r>
          </a:p>
          <a:p>
            <a:pPr lvl="3" indent="-228600"/>
            <a:r>
              <a:rPr lang="zh-CN" altLang="en-US"/>
              <a:t>第四级</a:t>
            </a:r>
          </a:p>
          <a:p>
            <a:pPr lvl="4" indent="-228600"/>
            <a:r>
              <a:rPr lang="zh-CN" altLang="en-US"/>
              <a:t>第五级</a:t>
            </a:r>
          </a:p>
        </p:txBody>
      </p:sp>
      <p:sp>
        <p:nvSpPr>
          <p:cNvPr id="1028" name="日期占位符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pPr lvl="0" fontAlgn="base"/>
            <a:endParaRPr lang="zh-CN" altLang="en-US" strike="noStrike" noProof="1">
              <a:latin typeface="Arial" panose="020B0604020202020204" pitchFamily="34" charset="0"/>
            </a:endParaRPr>
          </a:p>
        </p:txBody>
      </p:sp>
      <p:sp>
        <p:nvSpPr>
          <p:cNvPr id="1029" name="页脚占位符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pPr lvl="0" fontAlgn="base"/>
            <a:endParaRPr lang="zh-CN" altLang="en-US" strike="noStrike" noProof="1">
              <a:latin typeface="Arial" panose="020B0604020202020204" pitchFamily="34" charset="0"/>
            </a:endParaRPr>
          </a:p>
        </p:txBody>
      </p:sp>
      <p:sp>
        <p:nvSpPr>
          <p:cNvPr id="1030" name="灯片编号占位符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pPr lvl="0" fontAlgn="base"/>
            <a:fld id="{9A0DB2DC-4C9A-4742-B13C-FB6460FD3503}" type="slidenum">
              <a:rPr lang="zh-CN" altLang="en-US" strike="noStrike" noProof="1">
                <a:latin typeface="Arial" panose="020B0604020202020204" pitchFamily="34" charset="0"/>
                <a:ea typeface="宋体" panose="02010600030101010101" pitchFamily="2" charset="-122"/>
                <a:cs typeface="+mn-cs"/>
              </a:rPr>
              <a:t>‹#›</a:t>
            </a:fld>
            <a:endParaRPr lang="zh-CN" altLang="en-US" strike="noStrike" noProof="1">
              <a:latin typeface="Arial" panose="020B0604020202020204" pitchFamily="34" charset="0"/>
            </a:endParaRPr>
          </a:p>
        </p:txBody>
      </p:sp>
      <p:pic>
        <p:nvPicPr>
          <p:cNvPr id="7" name="图片 6">
            <a:extLst>
              <a:ext uri="{FF2B5EF4-FFF2-40B4-BE49-F238E27FC236}">
                <a16:creationId xmlns:a16="http://schemas.microsoft.com/office/drawing/2014/main" id="{F9E7F22E-46BE-40CF-B7EB-A8593AEE0A5D}"/>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1208152" y="1"/>
            <a:ext cx="983847" cy="983847"/>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a:xfrm>
            <a:off x="838200" y="365125"/>
            <a:ext cx="10515600" cy="1325563"/>
          </a:xfrm>
          <a:prstGeom prst="rect">
            <a:avLst/>
          </a:prstGeom>
          <a:noFill/>
          <a:ln w="9525">
            <a:noFill/>
          </a:ln>
        </p:spPr>
        <p:txBody>
          <a:bodyPr vert="horz" lIns="91440" tIns="45720" rIns="91440" bIns="45720" anchor="ctr"/>
          <a:lstStyle/>
          <a:p>
            <a:pPr lvl="0"/>
            <a:r>
              <a:rPr lang="zh-CN" altLang="en-US"/>
              <a:t>单击此处编辑母版标题样式</a:t>
            </a:r>
          </a:p>
        </p:txBody>
      </p:sp>
      <p:sp>
        <p:nvSpPr>
          <p:cNvPr id="2051" name="文本占位符 2"/>
          <p:cNvSpPr>
            <a:spLocks noGrp="1"/>
          </p:cNvSpPr>
          <p:nvPr>
            <p:ph type="body"/>
          </p:nvPr>
        </p:nvSpPr>
        <p:spPr>
          <a:xfrm>
            <a:off x="838200" y="1825625"/>
            <a:ext cx="10515600" cy="4351338"/>
          </a:xfrm>
          <a:prstGeom prst="rect">
            <a:avLst/>
          </a:prstGeom>
          <a:noFill/>
          <a:ln w="9525">
            <a:noFill/>
          </a:ln>
        </p:spPr>
        <p:txBody>
          <a:bodyPr vert="horz" lIns="91440" tIns="45720" rIns="91440" bIns="45720" anchor="t"/>
          <a:lstStyle/>
          <a:p>
            <a:pPr lvl="0"/>
            <a:r>
              <a:rPr lang="zh-CN" altLang="en-US"/>
              <a:t>单击此处编辑母版文本样式</a:t>
            </a:r>
          </a:p>
          <a:p>
            <a:pPr lvl="1" indent="-228600"/>
            <a:r>
              <a:rPr lang="zh-CN" altLang="en-US"/>
              <a:t>二级</a:t>
            </a:r>
          </a:p>
          <a:p>
            <a:pPr lvl="2" indent="-228600"/>
            <a:r>
              <a:rPr lang="zh-CN" altLang="en-US"/>
              <a:t>三级</a:t>
            </a:r>
          </a:p>
          <a:p>
            <a:pPr lvl="3" indent="-228600"/>
            <a:r>
              <a:rPr lang="zh-CN" altLang="en-US"/>
              <a:t>四级</a:t>
            </a:r>
          </a:p>
          <a:p>
            <a:pPr lvl="4" indent="-228600"/>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endParaRPr lang="zh-CN" altLang="en-US" strike="noStrike" noProof="1"/>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endParaRPr lang="zh-CN" altLang="en-US" strike="noStrike" noProof="1"/>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fld id="{410BA56C-B680-4867-939C-091D80B1EF30}" type="slidenum">
              <a:rPr lang="zh-CN" altLang="en-US" strike="noStrike" noProof="1" smtClean="0">
                <a:latin typeface="Arial" panose="020B0604020202020204" pitchFamily="34" charset="0"/>
                <a:ea typeface="宋体" panose="02010600030101010101" pitchFamily="2" charset="-122"/>
                <a:cs typeface="+mn-cs"/>
              </a:rPr>
              <a:t>‹#›</a:t>
            </a:fld>
            <a:endParaRPr lang="zh-CN" altLang="en-US" strike="noStrike" noProof="1"/>
          </a:p>
        </p:txBody>
      </p:sp>
      <p:pic>
        <p:nvPicPr>
          <p:cNvPr id="8" name="图片 7">
            <a:extLst>
              <a:ext uri="{FF2B5EF4-FFF2-40B4-BE49-F238E27FC236}">
                <a16:creationId xmlns:a16="http://schemas.microsoft.com/office/drawing/2014/main" id="{A2DE487F-29FB-4DE5-8D3E-1965C00EB675}"/>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0989425" y="1"/>
            <a:ext cx="1202574" cy="1202574"/>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643020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8.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18.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8.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18.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8.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6.xml"/><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8.xml"/><Relationship Id="rId1" Type="http://schemas.openxmlformats.org/officeDocument/2006/relationships/slideLayout" Target="../slideLayouts/slideLayout18.xml"/><Relationship Id="rId5" Type="http://schemas.openxmlformats.org/officeDocument/2006/relationships/image" Target="../media/image36.png"/><Relationship Id="rId4" Type="http://schemas.openxmlformats.org/officeDocument/2006/relationships/image" Target="../media/image3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8.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5" name="Picture 2" descr="a1"/>
          <p:cNvPicPr>
            <a:picLocks noChangeAspect="1"/>
          </p:cNvPicPr>
          <p:nvPr/>
        </p:nvPicPr>
        <p:blipFill>
          <a:blip r:embed="rId3"/>
          <a:stretch>
            <a:fillRect/>
          </a:stretch>
        </p:blipFill>
        <p:spPr>
          <a:xfrm>
            <a:off x="-4212" y="-166687"/>
            <a:ext cx="12192000" cy="6856412"/>
          </a:xfrm>
          <a:prstGeom prst="rect">
            <a:avLst/>
          </a:prstGeom>
          <a:noFill/>
          <a:ln w="9525">
            <a:noFill/>
          </a:ln>
        </p:spPr>
      </p:pic>
      <p:sp>
        <p:nvSpPr>
          <p:cNvPr id="5" name="矩形 4"/>
          <p:cNvSpPr/>
          <p:nvPr/>
        </p:nvSpPr>
        <p:spPr>
          <a:xfrm>
            <a:off x="452437" y="152498"/>
            <a:ext cx="4600575" cy="11001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r>
              <a:rPr lang="zh-CN" altLang="en-US" strike="noStrike" noProof="1"/>
              <a:t>是</a:t>
            </a:r>
          </a:p>
        </p:txBody>
      </p:sp>
      <p:sp>
        <p:nvSpPr>
          <p:cNvPr id="6147" name="直接连接符 3"/>
          <p:cNvSpPr/>
          <p:nvPr/>
        </p:nvSpPr>
        <p:spPr>
          <a:xfrm>
            <a:off x="0" y="3716338"/>
            <a:ext cx="12192000" cy="1587"/>
          </a:xfrm>
          <a:prstGeom prst="line">
            <a:avLst/>
          </a:prstGeom>
          <a:ln w="76200" cap="flat" cmpd="sng">
            <a:solidFill>
              <a:srgbClr val="B0252A"/>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6148" name="矩形 1"/>
          <p:cNvSpPr/>
          <p:nvPr/>
        </p:nvSpPr>
        <p:spPr>
          <a:xfrm>
            <a:off x="0" y="1648669"/>
            <a:ext cx="12192000" cy="2067670"/>
          </a:xfrm>
          <a:prstGeom prst="rect">
            <a:avLst/>
          </a:prstGeom>
          <a:solidFill>
            <a:srgbClr val="B0252A"/>
          </a:solidFill>
          <a:ln w="25400" cap="flat" cmpd="sng">
            <a:solidFill>
              <a:srgbClr val="B0252A"/>
            </a:solidFill>
            <a:prstDash val="solid"/>
            <a:miter/>
            <a:headEnd type="none" w="med" len="med"/>
            <a:tailEnd type="none" w="med" len="med"/>
          </a:ln>
        </p:spPr>
        <p:txBody>
          <a:bodyPr anchor="ctr"/>
          <a:lstStyle/>
          <a:p>
            <a:pPr algn="ctr"/>
            <a:endParaRPr lang="zh-CN" altLang="en-US">
              <a:solidFill>
                <a:srgbClr val="B0252A"/>
              </a:solidFill>
              <a:latin typeface="Arial" panose="020B0604020202020204" pitchFamily="34" charset="0"/>
              <a:ea typeface="宋体" panose="02010600030101010101" pitchFamily="2" charset="-122"/>
            </a:endParaRPr>
          </a:p>
        </p:txBody>
      </p:sp>
      <p:sp>
        <p:nvSpPr>
          <p:cNvPr id="6149" name="直接连接符 3"/>
          <p:cNvSpPr/>
          <p:nvPr/>
        </p:nvSpPr>
        <p:spPr>
          <a:xfrm>
            <a:off x="0" y="4094738"/>
            <a:ext cx="12192000" cy="1587"/>
          </a:xfrm>
          <a:prstGeom prst="line">
            <a:avLst/>
          </a:prstGeom>
          <a:ln w="76200" cap="flat" cmpd="sng">
            <a:solidFill>
              <a:srgbClr val="B0252A"/>
            </a:solidFill>
            <a:prstDash val="solid"/>
            <a:round/>
            <a:headEnd type="none" w="med" len="med"/>
            <a:tailEnd type="none" w="med" len="med"/>
          </a:ln>
        </p:spPr>
        <p:txBody>
          <a:bodyPr anchor="t"/>
          <a:lstStyle/>
          <a:p>
            <a:endParaRPr lang="zh-CN" altLang="en-US">
              <a:latin typeface="Arial" panose="020B0604020202020204" pitchFamily="34" charset="0"/>
              <a:ea typeface="宋体" panose="02010600030101010101" pitchFamily="2" charset="-122"/>
            </a:endParaRPr>
          </a:p>
        </p:txBody>
      </p:sp>
      <p:sp>
        <p:nvSpPr>
          <p:cNvPr id="6150" name="文本框 10"/>
          <p:cNvSpPr txBox="1"/>
          <p:nvPr/>
        </p:nvSpPr>
        <p:spPr>
          <a:xfrm>
            <a:off x="485677" y="2367374"/>
            <a:ext cx="11421110" cy="797654"/>
          </a:xfrm>
          <a:prstGeom prst="rect">
            <a:avLst/>
          </a:prstGeom>
          <a:noFill/>
          <a:ln w="9525">
            <a:noFill/>
          </a:ln>
        </p:spPr>
        <p:txBody>
          <a:bodyPr wrap="square" anchor="t">
            <a:spAutoFit/>
          </a:bodyPr>
          <a:lstStyle/>
          <a:p>
            <a:pPr algn="ctr">
              <a:lnSpc>
                <a:spcPts val="5500"/>
              </a:lnSpc>
            </a:pPr>
            <a:r>
              <a:rPr lang="zh-CN" altLang="en-US" sz="4800" b="1" dirty="0">
                <a:solidFill>
                  <a:schemeClr val="bg1"/>
                </a:solidFill>
                <a:latin typeface="华文中宋" panose="02010600040101010101" pitchFamily="2" charset="-122"/>
                <a:ea typeface="华文中宋" panose="02010600040101010101" pitchFamily="2" charset="-122"/>
              </a:rPr>
              <a:t>基于信息价值的网络资源调度</a:t>
            </a:r>
          </a:p>
        </p:txBody>
      </p:sp>
      <p:pic>
        <p:nvPicPr>
          <p:cNvPr id="3" name="图片 2">
            <a:extLst>
              <a:ext uri="{FF2B5EF4-FFF2-40B4-BE49-F238E27FC236}">
                <a16:creationId xmlns:a16="http://schemas.microsoft.com/office/drawing/2014/main" id="{301B7737-B93B-4295-83E2-E7BF4004717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30582" y="132082"/>
            <a:ext cx="996818" cy="996818"/>
          </a:xfrm>
          <a:prstGeom prst="rect">
            <a:avLst/>
          </a:prstGeom>
        </p:spPr>
      </p:pic>
      <p:sp>
        <p:nvSpPr>
          <p:cNvPr id="13" name="文本框 12">
            <a:extLst>
              <a:ext uri="{FF2B5EF4-FFF2-40B4-BE49-F238E27FC236}">
                <a16:creationId xmlns:a16="http://schemas.microsoft.com/office/drawing/2014/main" id="{609356DB-44ED-454F-B261-964C621A0841}"/>
              </a:ext>
            </a:extLst>
          </p:cNvPr>
          <p:cNvSpPr txBox="1"/>
          <p:nvPr/>
        </p:nvSpPr>
        <p:spPr>
          <a:xfrm>
            <a:off x="10033924" y="6320394"/>
            <a:ext cx="2737991" cy="369332"/>
          </a:xfrm>
          <a:prstGeom prst="rect">
            <a:avLst/>
          </a:prstGeom>
          <a:noFill/>
        </p:spPr>
        <p:txBody>
          <a:bodyPr wrap="square">
            <a:spAutoFit/>
          </a:bodyPr>
          <a:lstStyle/>
          <a:p>
            <a:r>
              <a:rPr lang="en-US" altLang="zh-CN" sz="1800" dirty="0">
                <a:latin typeface="华文中宋" panose="02010600040101010101" pitchFamily="2" charset="-122"/>
                <a:ea typeface="华文中宋" panose="02010600040101010101" pitchFamily="2" charset="-122"/>
              </a:rPr>
              <a:t>2022</a:t>
            </a:r>
            <a:r>
              <a:rPr lang="zh-CN" altLang="en-US" sz="1800" dirty="0">
                <a:latin typeface="华文中宋" panose="02010600040101010101" pitchFamily="2" charset="-122"/>
                <a:ea typeface="华文中宋" panose="02010600040101010101" pitchFamily="2" charset="-122"/>
              </a:rPr>
              <a:t>年</a:t>
            </a:r>
            <a:r>
              <a:rPr lang="en-US" altLang="zh-CN" sz="1800" dirty="0">
                <a:latin typeface="华文中宋" panose="02010600040101010101" pitchFamily="2" charset="-122"/>
                <a:ea typeface="华文中宋" panose="02010600040101010101" pitchFamily="2" charset="-122"/>
              </a:rPr>
              <a:t>7</a:t>
            </a:r>
            <a:r>
              <a:rPr lang="zh-CN" altLang="en-US" sz="1800" dirty="0">
                <a:latin typeface="华文中宋" panose="02010600040101010101" pitchFamily="2" charset="-122"/>
                <a:ea typeface="华文中宋" panose="02010600040101010101" pitchFamily="2" charset="-122"/>
              </a:rPr>
              <a:t>月</a:t>
            </a:r>
            <a:r>
              <a:rPr lang="en-US" altLang="zh-CN" sz="1800" dirty="0">
                <a:latin typeface="华文中宋" panose="02010600040101010101" pitchFamily="2" charset="-122"/>
                <a:ea typeface="华文中宋" panose="02010600040101010101" pitchFamily="2" charset="-122"/>
              </a:rPr>
              <a:t>3</a:t>
            </a:r>
            <a:r>
              <a:rPr lang="zh-CN" altLang="en-US" sz="1800" dirty="0">
                <a:latin typeface="华文中宋" panose="02010600040101010101" pitchFamily="2" charset="-122"/>
                <a:ea typeface="华文中宋" panose="02010600040101010101" pitchFamily="2" charset="-122"/>
              </a:rPr>
              <a:t>日</a:t>
            </a:r>
          </a:p>
        </p:txBody>
      </p:sp>
      <p:sp>
        <p:nvSpPr>
          <p:cNvPr id="18" name="文本框 17">
            <a:extLst>
              <a:ext uri="{FF2B5EF4-FFF2-40B4-BE49-F238E27FC236}">
                <a16:creationId xmlns:a16="http://schemas.microsoft.com/office/drawing/2014/main" id="{304D5C74-A790-41D3-A401-8CBBC828DC1C}"/>
              </a:ext>
            </a:extLst>
          </p:cNvPr>
          <p:cNvSpPr txBox="1"/>
          <p:nvPr/>
        </p:nvSpPr>
        <p:spPr>
          <a:xfrm>
            <a:off x="4789636" y="4744576"/>
            <a:ext cx="2604303" cy="646331"/>
          </a:xfrm>
          <a:prstGeom prst="rect">
            <a:avLst/>
          </a:prstGeom>
          <a:noFill/>
        </p:spPr>
        <p:txBody>
          <a:bodyPr wrap="square">
            <a:spAutoFit/>
          </a:bodyPr>
          <a:lstStyle/>
          <a:p>
            <a:pPr algn="ctr"/>
            <a:r>
              <a:rPr lang="zh-CN" altLang="en-US" sz="3600" dirty="0">
                <a:latin typeface="华文中宋" panose="02010600040101010101" pitchFamily="2" charset="-122"/>
                <a:ea typeface="华文中宋" panose="02010600040101010101" pitchFamily="2" charset="-122"/>
              </a:rPr>
              <a:t>王葳</a:t>
            </a:r>
            <a:endParaRPr lang="en-US" altLang="zh-CN" sz="3600" dirty="0">
              <a:latin typeface="华文中宋" panose="02010600040101010101" pitchFamily="2" charset="-122"/>
              <a:ea typeface="华文中宋" panose="02010600040101010101" pitchFamily="2" charset="-122"/>
            </a:endParaRPr>
          </a:p>
        </p:txBody>
      </p:sp>
      <p:pic>
        <p:nvPicPr>
          <p:cNvPr id="19" name="图片 18" descr="卡通人物&#10;&#10;中度可信度描述已自动生成">
            <a:extLst>
              <a:ext uri="{FF2B5EF4-FFF2-40B4-BE49-F238E27FC236}">
                <a16:creationId xmlns:a16="http://schemas.microsoft.com/office/drawing/2014/main" id="{FA1FC753-7646-40C1-9FA0-C607C9E5E08F}"/>
              </a:ext>
            </a:extLst>
          </p:cNvPr>
          <p:cNvPicPr>
            <a:picLocks noChangeAspect="1"/>
          </p:cNvPicPr>
          <p:nvPr/>
        </p:nvPicPr>
        <p:blipFill rotWithShape="1">
          <a:blip r:embed="rId5">
            <a:extLst>
              <a:ext uri="{28A0092B-C50C-407E-A947-70E740481C1C}">
                <a14:useLocalDpi xmlns:a14="http://schemas.microsoft.com/office/drawing/2010/main" val="0"/>
              </a:ext>
            </a:extLst>
          </a:blip>
          <a:srcRect t="69845" b="12096"/>
          <a:stretch/>
        </p:blipFill>
        <p:spPr>
          <a:xfrm>
            <a:off x="8531612" y="345931"/>
            <a:ext cx="3418007" cy="628924"/>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10</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851847" y="1253331"/>
            <a:ext cx="5370370" cy="21756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场景介绍</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150000"/>
              </a:lnSpc>
              <a:defRPr/>
            </a:pPr>
            <a:r>
              <a:rPr lang="zh-CN" altLang="en-US" sz="1900" dirty="0">
                <a:latin typeface="微软雅黑" panose="020B0503020204020204" pitchFamily="34" charset="-122"/>
                <a:ea typeface="微软雅黑" panose="020B0503020204020204" pitchFamily="34" charset="-122"/>
              </a:rPr>
              <a:t>多车辆车联网场景</a:t>
            </a:r>
            <a:endParaRPr lang="zh-CN" altLang="en-US" sz="1900" baseline="30000" dirty="0">
              <a:latin typeface="微软雅黑" panose="020B0503020204020204" pitchFamily="34" charset="-122"/>
              <a:ea typeface="微软雅黑" panose="020B0503020204020204" pitchFamily="34" charset="-122"/>
            </a:endParaRPr>
          </a:p>
          <a:p>
            <a:pPr lvl="1">
              <a:lnSpc>
                <a:spcPct val="150000"/>
              </a:lnSpc>
              <a:defRPr/>
            </a:pPr>
            <a:r>
              <a:rPr lang="zh-CN" altLang="en-US" sz="1900" dirty="0">
                <a:latin typeface="微软雅黑" panose="020B0503020204020204" pitchFamily="34" charset="-122"/>
                <a:ea typeface="微软雅黑" panose="020B0503020204020204" pitchFamily="34" charset="-122"/>
              </a:rPr>
              <a:t>使用 </a:t>
            </a:r>
            <a:r>
              <a:rPr lang="en-US" altLang="zh-CN" sz="1900" dirty="0">
                <a:latin typeface="微软雅黑" panose="020B0503020204020204" pitchFamily="34" charset="-122"/>
                <a:ea typeface="微软雅黑" panose="020B0503020204020204" pitchFamily="34" charset="-122"/>
              </a:rPr>
              <a:t>V2V </a:t>
            </a:r>
            <a:r>
              <a:rPr lang="zh-CN" altLang="en-US" sz="1900" dirty="0">
                <a:latin typeface="微软雅黑" panose="020B0503020204020204" pitchFamily="34" charset="-122"/>
                <a:ea typeface="微软雅黑" panose="020B0503020204020204" pitchFamily="34" charset="-122"/>
              </a:rPr>
              <a:t>通信</a:t>
            </a:r>
            <a:endParaRPr lang="en-US" altLang="zh-CN" sz="1900" baseline="30000" dirty="0">
              <a:latin typeface="微软雅黑" panose="020B0503020204020204" pitchFamily="34" charset="-122"/>
              <a:ea typeface="微软雅黑" panose="020B0503020204020204" pitchFamily="34" charset="-122"/>
            </a:endParaRPr>
          </a:p>
          <a:p>
            <a:pPr lvl="1">
              <a:lnSpc>
                <a:spcPct val="150000"/>
              </a:lnSpc>
              <a:defRPr/>
            </a:pPr>
            <a:r>
              <a:rPr lang="zh-CN" altLang="en-US" sz="1900" dirty="0">
                <a:latin typeface="微软雅黑" panose="020B0503020204020204" pitchFamily="34" charset="-122"/>
                <a:ea typeface="微软雅黑" panose="020B0503020204020204" pitchFamily="34" charset="-122"/>
              </a:rPr>
              <a:t>传感器记录视频数据</a:t>
            </a:r>
            <a:endParaRPr lang="en-US" altLang="zh-CN" sz="2800" dirty="0">
              <a:solidFill>
                <a:srgbClr val="000000"/>
              </a:solidFill>
              <a:latin typeface="微软雅黑" panose="020B0503020204020204" pitchFamily="34" charset="-122"/>
              <a:ea typeface="微软雅黑" panose="020B0503020204020204" pitchFamily="34" charset="-122"/>
            </a:endParaRPr>
          </a:p>
        </p:txBody>
      </p:sp>
      <p:sp>
        <p:nvSpPr>
          <p:cNvPr id="15" name="Content Placeholder 2">
            <a:extLst>
              <a:ext uri="{FF2B5EF4-FFF2-40B4-BE49-F238E27FC236}">
                <a16:creationId xmlns:a16="http://schemas.microsoft.com/office/drawing/2014/main" id="{5FADDE80-84DB-453E-81BE-126BC76B38CE}"/>
              </a:ext>
            </a:extLst>
          </p:cNvPr>
          <p:cNvSpPr txBox="1">
            <a:spLocks/>
          </p:cNvSpPr>
          <p:nvPr/>
        </p:nvSpPr>
        <p:spPr bwMode="auto">
          <a:xfrm>
            <a:off x="5398447" y="1253331"/>
            <a:ext cx="5941706" cy="33440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场景特点</a:t>
            </a:r>
            <a:endParaRPr lang="en-US" altLang="zh-CN" dirty="0">
              <a:solidFill>
                <a:srgbClr val="000000"/>
              </a:solidFill>
              <a:latin typeface="微软雅黑" panose="020B0503020204020204" pitchFamily="34" charset="-122"/>
              <a:ea typeface="微软雅黑" panose="020B0503020204020204" pitchFamily="34" charset="-122"/>
            </a:endParaRPr>
          </a:p>
          <a:p>
            <a:pPr>
              <a:lnSpc>
                <a:spcPct val="150000"/>
              </a:lnSpc>
              <a:defRPr/>
            </a:pPr>
            <a:r>
              <a:rPr lang="zh-CN" altLang="en-US" sz="1900" dirty="0">
                <a:latin typeface="微软雅黑" panose="020B0503020204020204" pitchFamily="34" charset="-122"/>
                <a:ea typeface="微软雅黑" panose="020B0503020204020204" pitchFamily="34" charset="-122"/>
              </a:rPr>
              <a:t>如果目标节点不能及时接收感知消息，则可能信息不具有有那么大的价值。因此</a:t>
            </a:r>
            <a:r>
              <a:rPr lang="zh-CN" altLang="en-US" sz="1900" dirty="0">
                <a:solidFill>
                  <a:srgbClr val="FF0000"/>
                </a:solidFill>
                <a:latin typeface="微软雅黑" panose="020B0503020204020204" pitchFamily="34" charset="-122"/>
                <a:ea typeface="微软雅黑" panose="020B0503020204020204" pitchFamily="34" charset="-122"/>
              </a:rPr>
              <a:t>只有信息价值高于通信范围内某辆车的预定义阈值</a:t>
            </a:r>
            <a:r>
              <a:rPr lang="zh-CN" altLang="en-US" sz="1900" dirty="0">
                <a:latin typeface="微软雅黑" panose="020B0503020204020204" pitchFamily="34" charset="-122"/>
                <a:ea typeface="微软雅黑" panose="020B0503020204020204" pitchFamily="34" charset="-122"/>
              </a:rPr>
              <a:t>，信息才应该被传递</a:t>
            </a:r>
            <a:endParaRPr lang="en-US" sz="1900" dirty="0">
              <a:latin typeface="微软雅黑" panose="020B0503020204020204" pitchFamily="34" charset="-122"/>
              <a:ea typeface="微软雅黑" panose="020B0503020204020204" pitchFamily="34" charset="-122"/>
            </a:endParaRPr>
          </a:p>
        </p:txBody>
      </p:sp>
      <p:pic>
        <p:nvPicPr>
          <p:cNvPr id="2050" name="Picture 2" descr="查看源图像">
            <a:extLst>
              <a:ext uri="{FF2B5EF4-FFF2-40B4-BE49-F238E27FC236}">
                <a16:creationId xmlns:a16="http://schemas.microsoft.com/office/drawing/2014/main" id="{B68E9D24-7F18-4F97-82D8-2F6DE70DC143}"/>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691"/>
          <a:stretch/>
        </p:blipFill>
        <p:spPr bwMode="auto">
          <a:xfrm>
            <a:off x="1347788" y="3428998"/>
            <a:ext cx="4050659" cy="2671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0469928"/>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11</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851846" y="1253332"/>
            <a:ext cx="7517453" cy="34583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信息价值定义</a:t>
            </a:r>
          </a:p>
          <a:p>
            <a:pPr lvl="1">
              <a:lnSpc>
                <a:spcPct val="150000"/>
              </a:lnSpc>
              <a:defRPr/>
            </a:pPr>
            <a:r>
              <a:rPr lang="en-US" dirty="0">
                <a:latin typeface="微软雅黑" panose="020B0503020204020204" pitchFamily="34" charset="-122"/>
                <a:ea typeface="微软雅黑" panose="020B0503020204020204" pitchFamily="34" charset="-122"/>
              </a:rPr>
              <a:t>Attribute Priority Weights</a:t>
            </a:r>
            <a:r>
              <a:rPr lang="zh-CN" altLang="en-US" dirty="0">
                <a:latin typeface="微软雅黑" panose="020B0503020204020204" pitchFamily="34" charset="-122"/>
                <a:ea typeface="微软雅黑" panose="020B0503020204020204" pitchFamily="34" charset="-122"/>
              </a:rPr>
              <a:t>（</a:t>
            </a:r>
            <a:r>
              <a:rPr lang="zh-CN" altLang="en-US" dirty="0"/>
              <a:t>属性优先级权重</a:t>
            </a:r>
            <a:r>
              <a:rPr lang="zh-CN" altLang="en-US"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a:p>
            <a:pPr lvl="1">
              <a:lnSpc>
                <a:spcPct val="150000"/>
              </a:lnSpc>
              <a:defRPr/>
            </a:pPr>
            <a:r>
              <a:rPr lang="en-US" dirty="0">
                <a:latin typeface="微软雅黑" panose="020B0503020204020204" pitchFamily="34" charset="-122"/>
                <a:ea typeface="微软雅黑" panose="020B0503020204020204" pitchFamily="34" charset="-122"/>
              </a:rPr>
              <a:t>Conditional </a:t>
            </a:r>
            <a:r>
              <a:rPr lang="en-US" dirty="0" err="1">
                <a:latin typeface="微软雅黑" panose="020B0503020204020204" pitchFamily="34" charset="-122"/>
                <a:ea typeface="微软雅黑" panose="020B0503020204020204" pitchFamily="34" charset="-122"/>
              </a:rPr>
              <a:t>VoI</a:t>
            </a:r>
            <a:r>
              <a:rPr lang="zh-CN" altLang="en-US" dirty="0">
                <a:latin typeface="微软雅黑" panose="020B0503020204020204" pitchFamily="34" charset="-122"/>
                <a:ea typeface="微软雅黑" panose="020B0503020204020204" pitchFamily="34" charset="-122"/>
              </a:rPr>
              <a:t>（条件</a:t>
            </a:r>
            <a:r>
              <a:rPr lang="en-US" altLang="zh-CN" dirty="0">
                <a:latin typeface="微软雅黑" panose="020B0503020204020204" pitchFamily="34" charset="-122"/>
                <a:ea typeface="微软雅黑" panose="020B0503020204020204" pitchFamily="34" charset="-122"/>
              </a:rPr>
              <a:t>VOI</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2">
              <a:lnSpc>
                <a:spcPct val="150000"/>
              </a:lnSpc>
              <a:defRPr/>
            </a:pPr>
            <a:r>
              <a:rPr lang="en-US" altLang="zh-CN" sz="1400" dirty="0">
                <a:latin typeface="微软雅黑" panose="020B0503020204020204" pitchFamily="34" charset="-122"/>
                <a:ea typeface="微软雅黑" panose="020B0503020204020204" pitchFamily="34" charset="-122"/>
              </a:rPr>
              <a:t>Proximity </a:t>
            </a:r>
            <a:r>
              <a:rPr lang="zh-CN" altLang="en-US" sz="1400" dirty="0">
                <a:latin typeface="微软雅黑" panose="020B0503020204020204" pitchFamily="34" charset="-122"/>
                <a:ea typeface="微软雅黑" panose="020B0503020204020204" pitchFamily="34" charset="-122"/>
              </a:rPr>
              <a:t>（邻近性）</a:t>
            </a:r>
            <a:endParaRPr lang="en-US" altLang="zh-CN" sz="1400" dirty="0">
              <a:latin typeface="微软雅黑" panose="020B0503020204020204" pitchFamily="34" charset="-122"/>
              <a:ea typeface="微软雅黑" panose="020B0503020204020204" pitchFamily="34" charset="-122"/>
            </a:endParaRPr>
          </a:p>
          <a:p>
            <a:pPr lvl="2">
              <a:lnSpc>
                <a:spcPct val="150000"/>
              </a:lnSpc>
              <a:defRPr/>
            </a:pPr>
            <a:r>
              <a:rPr lang="en-US" altLang="zh-CN" sz="1400" dirty="0">
                <a:latin typeface="微软雅黑" panose="020B0503020204020204" pitchFamily="34" charset="-122"/>
                <a:ea typeface="微软雅黑" panose="020B0503020204020204" pitchFamily="34" charset="-122"/>
              </a:rPr>
              <a:t>Timeliness</a:t>
            </a:r>
            <a:r>
              <a:rPr lang="zh-CN" altLang="en-US" sz="1400" dirty="0">
                <a:latin typeface="微软雅黑" panose="020B0503020204020204" pitchFamily="34" charset="-122"/>
                <a:ea typeface="微软雅黑" panose="020B0503020204020204" pitchFamily="34" charset="-122"/>
              </a:rPr>
              <a:t>（时效性）</a:t>
            </a:r>
            <a:endParaRPr lang="en-US" altLang="zh-CN" sz="1400" dirty="0">
              <a:latin typeface="微软雅黑" panose="020B0503020204020204" pitchFamily="34" charset="-122"/>
              <a:ea typeface="微软雅黑" panose="020B0503020204020204" pitchFamily="34" charset="-122"/>
            </a:endParaRPr>
          </a:p>
          <a:p>
            <a:pPr lvl="2">
              <a:lnSpc>
                <a:spcPct val="150000"/>
              </a:lnSpc>
              <a:defRPr/>
            </a:pPr>
            <a:r>
              <a:rPr lang="en-US" altLang="zh-CN" sz="1400" dirty="0">
                <a:latin typeface="微软雅黑" panose="020B0503020204020204" pitchFamily="34" charset="-122"/>
                <a:ea typeface="微软雅黑" panose="020B0503020204020204" pitchFamily="34" charset="-122"/>
              </a:rPr>
              <a:t>Quality</a:t>
            </a:r>
            <a:r>
              <a:rPr lang="zh-CN" altLang="en-US" sz="1400" dirty="0">
                <a:latin typeface="微软雅黑" panose="020B0503020204020204" pitchFamily="34" charset="-122"/>
                <a:ea typeface="微软雅黑" panose="020B0503020204020204" pitchFamily="34" charset="-122"/>
              </a:rPr>
              <a:t>（质量）</a:t>
            </a:r>
            <a:endParaRPr lang="en-US" altLang="zh-CN" sz="1400" dirty="0">
              <a:latin typeface="微软雅黑" panose="020B0503020204020204" pitchFamily="34" charset="-122"/>
              <a:ea typeface="微软雅黑" panose="020B0503020204020204" pitchFamily="34" charset="-122"/>
            </a:endParaRPr>
          </a:p>
          <a:p>
            <a:pPr lvl="2">
              <a:lnSpc>
                <a:spcPct val="150000"/>
              </a:lnSpc>
              <a:defRPr/>
            </a:pPr>
            <a:endParaRPr lang="en-US" altLang="zh-CN" sz="1400" dirty="0">
              <a:latin typeface="微软雅黑" panose="020B0503020204020204" pitchFamily="34" charset="-122"/>
              <a:ea typeface="微软雅黑" panose="020B0503020204020204" pitchFamily="34" charset="-122"/>
            </a:endParaRPr>
          </a:p>
          <a:p>
            <a:pPr lvl="1">
              <a:lnSpc>
                <a:spcPct val="150000"/>
              </a:lnSpc>
              <a:defRPr/>
            </a:pPr>
            <a:endParaRPr lang="en-US" dirty="0">
              <a:latin typeface="微软雅黑" panose="020B0503020204020204" pitchFamily="34" charset="-122"/>
              <a:ea typeface="微软雅黑" panose="020B0503020204020204" pitchFamily="34" charset="-122"/>
            </a:endParaRPr>
          </a:p>
        </p:txBody>
      </p:sp>
      <p:pic>
        <p:nvPicPr>
          <p:cNvPr id="10" name="图片 9">
            <a:extLst>
              <a:ext uri="{FF2B5EF4-FFF2-40B4-BE49-F238E27FC236}">
                <a16:creationId xmlns:a16="http://schemas.microsoft.com/office/drawing/2014/main" id="{7DF97F6B-D48F-404B-ADE5-DB2B5CF08380}"/>
              </a:ext>
            </a:extLst>
          </p:cNvPr>
          <p:cNvPicPr>
            <a:picLocks noChangeAspect="1"/>
          </p:cNvPicPr>
          <p:nvPr/>
        </p:nvPicPr>
        <p:blipFill>
          <a:blip r:embed="rId3"/>
          <a:stretch>
            <a:fillRect/>
          </a:stretch>
        </p:blipFill>
        <p:spPr>
          <a:xfrm>
            <a:off x="6591300" y="2519097"/>
            <a:ext cx="4292600" cy="3918334"/>
          </a:xfrm>
          <a:prstGeom prst="rect">
            <a:avLst/>
          </a:prstGeom>
        </p:spPr>
      </p:pic>
      <p:pic>
        <p:nvPicPr>
          <p:cNvPr id="11" name="图片 10">
            <a:extLst>
              <a:ext uri="{FF2B5EF4-FFF2-40B4-BE49-F238E27FC236}">
                <a16:creationId xmlns:a16="http://schemas.microsoft.com/office/drawing/2014/main" id="{78916BB1-4F91-4ACE-AF83-E260DC9FB776}"/>
              </a:ext>
            </a:extLst>
          </p:cNvPr>
          <p:cNvPicPr>
            <a:picLocks noChangeAspect="1"/>
          </p:cNvPicPr>
          <p:nvPr/>
        </p:nvPicPr>
        <p:blipFill>
          <a:blip r:embed="rId4"/>
          <a:stretch>
            <a:fillRect/>
          </a:stretch>
        </p:blipFill>
        <p:spPr>
          <a:xfrm>
            <a:off x="966146" y="4795044"/>
            <a:ext cx="4292600" cy="964059"/>
          </a:xfrm>
          <a:prstGeom prst="rect">
            <a:avLst/>
          </a:prstGeom>
        </p:spPr>
      </p:pic>
    </p:spTree>
    <p:extLst>
      <p:ext uri="{BB962C8B-B14F-4D97-AF65-F5344CB8AC3E}">
        <p14:creationId xmlns:p14="http://schemas.microsoft.com/office/powerpoint/2010/main" val="76631006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83A9E57-46E6-4CB0-B335-AC19348B39F0}"/>
              </a:ext>
            </a:extLst>
          </p:cNvPr>
          <p:cNvPicPr>
            <a:picLocks noChangeAspect="1"/>
          </p:cNvPicPr>
          <p:nvPr/>
        </p:nvPicPr>
        <p:blipFill>
          <a:blip r:embed="rId3"/>
          <a:stretch>
            <a:fillRect/>
          </a:stretch>
        </p:blipFill>
        <p:spPr>
          <a:xfrm>
            <a:off x="6796771" y="2454346"/>
            <a:ext cx="4167757" cy="4239275"/>
          </a:xfrm>
          <a:prstGeom prst="rect">
            <a:avLst/>
          </a:prstGeom>
        </p:spPr>
      </p:pic>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12</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851846" y="1253332"/>
            <a:ext cx="7517453" cy="34583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信息价值定义</a:t>
            </a:r>
          </a:p>
          <a:p>
            <a:pPr lvl="1">
              <a:lnSpc>
                <a:spcPct val="150000"/>
              </a:lnSpc>
              <a:defRPr/>
            </a:pPr>
            <a:r>
              <a:rPr lang="en-US" dirty="0">
                <a:latin typeface="微软雅黑" panose="020B0503020204020204" pitchFamily="34" charset="-122"/>
                <a:ea typeface="微软雅黑" panose="020B0503020204020204" pitchFamily="34" charset="-122"/>
              </a:rPr>
              <a:t>Attribute Priority Weights</a:t>
            </a:r>
            <a:r>
              <a:rPr lang="zh-CN" altLang="en-US" dirty="0">
                <a:latin typeface="微软雅黑" panose="020B0503020204020204" pitchFamily="34" charset="-122"/>
                <a:ea typeface="微软雅黑" panose="020B0503020204020204" pitchFamily="34" charset="-122"/>
              </a:rPr>
              <a:t>（</a:t>
            </a:r>
            <a:r>
              <a:rPr lang="zh-CN" altLang="en-US" dirty="0"/>
              <a:t>属性优先级权重</a:t>
            </a:r>
            <a:r>
              <a:rPr lang="zh-CN" altLang="en-US"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a:p>
            <a:pPr lvl="1">
              <a:lnSpc>
                <a:spcPct val="150000"/>
              </a:lnSpc>
              <a:defRPr/>
            </a:pPr>
            <a:r>
              <a:rPr lang="en-US" dirty="0">
                <a:latin typeface="微软雅黑" panose="020B0503020204020204" pitchFamily="34" charset="-122"/>
                <a:ea typeface="微软雅黑" panose="020B0503020204020204" pitchFamily="34" charset="-122"/>
              </a:rPr>
              <a:t>Conditional </a:t>
            </a:r>
            <a:r>
              <a:rPr lang="en-US" dirty="0" err="1">
                <a:latin typeface="微软雅黑" panose="020B0503020204020204" pitchFamily="34" charset="-122"/>
                <a:ea typeface="微软雅黑" panose="020B0503020204020204" pitchFamily="34" charset="-122"/>
              </a:rPr>
              <a:t>VoI</a:t>
            </a:r>
            <a:r>
              <a:rPr lang="zh-CN" altLang="en-US" dirty="0">
                <a:latin typeface="微软雅黑" panose="020B0503020204020204" pitchFamily="34" charset="-122"/>
                <a:ea typeface="微软雅黑" panose="020B0503020204020204" pitchFamily="34" charset="-122"/>
              </a:rPr>
              <a:t>（条件</a:t>
            </a:r>
            <a:r>
              <a:rPr lang="en-US" altLang="zh-CN" dirty="0">
                <a:latin typeface="微软雅黑" panose="020B0503020204020204" pitchFamily="34" charset="-122"/>
                <a:ea typeface="微软雅黑" panose="020B0503020204020204" pitchFamily="34" charset="-122"/>
              </a:rPr>
              <a:t>VOI</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2">
              <a:lnSpc>
                <a:spcPct val="150000"/>
              </a:lnSpc>
              <a:defRPr/>
            </a:pPr>
            <a:r>
              <a:rPr lang="en-US" altLang="zh-CN" sz="1400" dirty="0">
                <a:solidFill>
                  <a:srgbClr val="FF0000"/>
                </a:solidFill>
                <a:latin typeface="微软雅黑" panose="020B0503020204020204" pitchFamily="34" charset="-122"/>
                <a:ea typeface="微软雅黑" panose="020B0503020204020204" pitchFamily="34" charset="-122"/>
              </a:rPr>
              <a:t>Proximity </a:t>
            </a:r>
            <a:r>
              <a:rPr lang="zh-CN" altLang="en-US" sz="1400" dirty="0">
                <a:solidFill>
                  <a:srgbClr val="FF0000"/>
                </a:solidFill>
                <a:latin typeface="微软雅黑" panose="020B0503020204020204" pitchFamily="34" charset="-122"/>
                <a:ea typeface="微软雅黑" panose="020B0503020204020204" pitchFamily="34" charset="-122"/>
              </a:rPr>
              <a:t>（邻近性）</a:t>
            </a:r>
            <a:endParaRPr lang="en-US" altLang="zh-CN" sz="1400" dirty="0">
              <a:solidFill>
                <a:srgbClr val="FF0000"/>
              </a:solidFill>
              <a:latin typeface="微软雅黑" panose="020B0503020204020204" pitchFamily="34" charset="-122"/>
              <a:ea typeface="微软雅黑" panose="020B0503020204020204" pitchFamily="34" charset="-122"/>
            </a:endParaRPr>
          </a:p>
          <a:p>
            <a:pPr lvl="2">
              <a:lnSpc>
                <a:spcPct val="150000"/>
              </a:lnSpc>
              <a:defRPr/>
            </a:pPr>
            <a:r>
              <a:rPr lang="en-US" altLang="zh-CN" sz="1400" dirty="0">
                <a:latin typeface="微软雅黑" panose="020B0503020204020204" pitchFamily="34" charset="-122"/>
                <a:ea typeface="微软雅黑" panose="020B0503020204020204" pitchFamily="34" charset="-122"/>
              </a:rPr>
              <a:t>Timeliness</a:t>
            </a:r>
            <a:r>
              <a:rPr lang="zh-CN" altLang="en-US" sz="1400" dirty="0">
                <a:latin typeface="微软雅黑" panose="020B0503020204020204" pitchFamily="34" charset="-122"/>
                <a:ea typeface="微软雅黑" panose="020B0503020204020204" pitchFamily="34" charset="-122"/>
              </a:rPr>
              <a:t>（时效性）</a:t>
            </a:r>
            <a:endParaRPr lang="en-US" altLang="zh-CN" sz="1400" dirty="0">
              <a:latin typeface="微软雅黑" panose="020B0503020204020204" pitchFamily="34" charset="-122"/>
              <a:ea typeface="微软雅黑" panose="020B0503020204020204" pitchFamily="34" charset="-122"/>
            </a:endParaRPr>
          </a:p>
          <a:p>
            <a:pPr lvl="2">
              <a:lnSpc>
                <a:spcPct val="150000"/>
              </a:lnSpc>
              <a:defRPr/>
            </a:pPr>
            <a:r>
              <a:rPr lang="en-US" altLang="zh-CN" sz="1400" dirty="0">
                <a:latin typeface="微软雅黑" panose="020B0503020204020204" pitchFamily="34" charset="-122"/>
                <a:ea typeface="微软雅黑" panose="020B0503020204020204" pitchFamily="34" charset="-122"/>
              </a:rPr>
              <a:t>Quality</a:t>
            </a:r>
            <a:r>
              <a:rPr lang="zh-CN" altLang="en-US" sz="1400" dirty="0">
                <a:latin typeface="微软雅黑" panose="020B0503020204020204" pitchFamily="34" charset="-122"/>
                <a:ea typeface="微软雅黑" panose="020B0503020204020204" pitchFamily="34" charset="-122"/>
              </a:rPr>
              <a:t>（质量）</a:t>
            </a:r>
            <a:endParaRPr lang="en-US" altLang="zh-CN" sz="1400" i="1" dirty="0">
              <a:latin typeface="微软雅黑" panose="020B0503020204020204" pitchFamily="34" charset="-122"/>
              <a:ea typeface="微软雅黑" panose="020B0503020204020204" pitchFamily="34" charset="-122"/>
            </a:endParaRPr>
          </a:p>
          <a:p>
            <a:pPr lvl="2">
              <a:lnSpc>
                <a:spcPct val="150000"/>
              </a:lnSpc>
              <a:defRPr/>
            </a:pPr>
            <a:endParaRPr lang="en-US" altLang="zh-CN" sz="1400" i="1" dirty="0">
              <a:latin typeface="微软雅黑" panose="020B0503020204020204" pitchFamily="34" charset="-122"/>
              <a:ea typeface="微软雅黑" panose="020B0503020204020204" pitchFamily="34" charset="-122"/>
            </a:endParaRPr>
          </a:p>
          <a:p>
            <a:pPr lvl="1">
              <a:lnSpc>
                <a:spcPct val="150000"/>
              </a:lnSpc>
              <a:defRPr/>
            </a:pPr>
            <a:endParaRPr lang="en-US" dirty="0">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84AF8C7B-6AA3-4A55-B400-47169D9CF15A}"/>
              </a:ext>
            </a:extLst>
          </p:cNvPr>
          <p:cNvPicPr>
            <a:picLocks noChangeAspect="1"/>
          </p:cNvPicPr>
          <p:nvPr/>
        </p:nvPicPr>
        <p:blipFill rotWithShape="1">
          <a:blip r:embed="rId4"/>
          <a:srcRect b="10970"/>
          <a:stretch/>
        </p:blipFill>
        <p:spPr>
          <a:xfrm>
            <a:off x="1264577" y="4573984"/>
            <a:ext cx="4139117" cy="1030684"/>
          </a:xfrm>
          <a:prstGeom prst="rect">
            <a:avLst/>
          </a:prstGeom>
        </p:spPr>
      </p:pic>
      <p:sp>
        <p:nvSpPr>
          <p:cNvPr id="3" name="矩形 2">
            <a:extLst>
              <a:ext uri="{FF2B5EF4-FFF2-40B4-BE49-F238E27FC236}">
                <a16:creationId xmlns:a16="http://schemas.microsoft.com/office/drawing/2014/main" id="{2B6E3621-6FD2-4AC6-A9C0-794F5AF84139}"/>
              </a:ext>
            </a:extLst>
          </p:cNvPr>
          <p:cNvSpPr/>
          <p:nvPr/>
        </p:nvSpPr>
        <p:spPr>
          <a:xfrm>
            <a:off x="3334135" y="5137944"/>
            <a:ext cx="829077"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747498"/>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4626E73-0D6C-42F9-B711-256BC21A720E}"/>
              </a:ext>
            </a:extLst>
          </p:cNvPr>
          <p:cNvPicPr>
            <a:picLocks noChangeAspect="1"/>
          </p:cNvPicPr>
          <p:nvPr/>
        </p:nvPicPr>
        <p:blipFill rotWithShape="1">
          <a:blip r:embed="rId3"/>
          <a:srcRect b="8406"/>
          <a:stretch/>
        </p:blipFill>
        <p:spPr>
          <a:xfrm>
            <a:off x="1208472" y="4856559"/>
            <a:ext cx="3960559" cy="748109"/>
          </a:xfrm>
          <a:prstGeom prst="rect">
            <a:avLst/>
          </a:prstGeom>
        </p:spPr>
      </p:pic>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13</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851846" y="1253332"/>
            <a:ext cx="7517453" cy="34583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信息价值定义</a:t>
            </a:r>
          </a:p>
          <a:p>
            <a:pPr lvl="1">
              <a:lnSpc>
                <a:spcPct val="150000"/>
              </a:lnSpc>
              <a:defRPr/>
            </a:pPr>
            <a:r>
              <a:rPr lang="en-US" dirty="0">
                <a:latin typeface="微软雅黑" panose="020B0503020204020204" pitchFamily="34" charset="-122"/>
                <a:ea typeface="微软雅黑" panose="020B0503020204020204" pitchFamily="34" charset="-122"/>
              </a:rPr>
              <a:t>Attribute Priority Weights</a:t>
            </a:r>
            <a:r>
              <a:rPr lang="zh-CN" altLang="en-US" dirty="0">
                <a:latin typeface="微软雅黑" panose="020B0503020204020204" pitchFamily="34" charset="-122"/>
                <a:ea typeface="微软雅黑" panose="020B0503020204020204" pitchFamily="34" charset="-122"/>
              </a:rPr>
              <a:t>（</a:t>
            </a:r>
            <a:r>
              <a:rPr lang="zh-CN" altLang="en-US" dirty="0"/>
              <a:t>属性优先级权重</a:t>
            </a:r>
            <a:r>
              <a:rPr lang="zh-CN" altLang="en-US"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a:p>
            <a:pPr lvl="1">
              <a:lnSpc>
                <a:spcPct val="150000"/>
              </a:lnSpc>
              <a:defRPr/>
            </a:pPr>
            <a:r>
              <a:rPr lang="en-US" dirty="0">
                <a:latin typeface="微软雅黑" panose="020B0503020204020204" pitchFamily="34" charset="-122"/>
                <a:ea typeface="微软雅黑" panose="020B0503020204020204" pitchFamily="34" charset="-122"/>
              </a:rPr>
              <a:t>Conditional </a:t>
            </a:r>
            <a:r>
              <a:rPr lang="en-US" dirty="0" err="1">
                <a:latin typeface="微软雅黑" panose="020B0503020204020204" pitchFamily="34" charset="-122"/>
                <a:ea typeface="微软雅黑" panose="020B0503020204020204" pitchFamily="34" charset="-122"/>
              </a:rPr>
              <a:t>VoI</a:t>
            </a:r>
            <a:r>
              <a:rPr lang="zh-CN" altLang="en-US" dirty="0">
                <a:latin typeface="微软雅黑" panose="020B0503020204020204" pitchFamily="34" charset="-122"/>
                <a:ea typeface="微软雅黑" panose="020B0503020204020204" pitchFamily="34" charset="-122"/>
              </a:rPr>
              <a:t>（条件</a:t>
            </a:r>
            <a:r>
              <a:rPr lang="en-US" altLang="zh-CN" dirty="0">
                <a:latin typeface="微软雅黑" panose="020B0503020204020204" pitchFamily="34" charset="-122"/>
                <a:ea typeface="微软雅黑" panose="020B0503020204020204" pitchFamily="34" charset="-122"/>
              </a:rPr>
              <a:t>VOI</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2">
              <a:lnSpc>
                <a:spcPct val="150000"/>
              </a:lnSpc>
              <a:defRPr/>
            </a:pPr>
            <a:r>
              <a:rPr lang="en-US" altLang="zh-CN" sz="1400" dirty="0">
                <a:latin typeface="微软雅黑" panose="020B0503020204020204" pitchFamily="34" charset="-122"/>
                <a:ea typeface="微软雅黑" panose="020B0503020204020204" pitchFamily="34" charset="-122"/>
              </a:rPr>
              <a:t>Proximity </a:t>
            </a:r>
            <a:r>
              <a:rPr lang="zh-CN" altLang="en-US" sz="1400" dirty="0">
                <a:latin typeface="微软雅黑" panose="020B0503020204020204" pitchFamily="34" charset="-122"/>
                <a:ea typeface="微软雅黑" panose="020B0503020204020204" pitchFamily="34" charset="-122"/>
              </a:rPr>
              <a:t>（邻近性）</a:t>
            </a:r>
            <a:endParaRPr lang="en-US" altLang="zh-CN" sz="1400" dirty="0">
              <a:latin typeface="微软雅黑" panose="020B0503020204020204" pitchFamily="34" charset="-122"/>
              <a:ea typeface="微软雅黑" panose="020B0503020204020204" pitchFamily="34" charset="-122"/>
            </a:endParaRPr>
          </a:p>
          <a:p>
            <a:pPr lvl="2">
              <a:lnSpc>
                <a:spcPct val="150000"/>
              </a:lnSpc>
              <a:defRPr/>
            </a:pPr>
            <a:r>
              <a:rPr lang="en-US" altLang="zh-CN" sz="1400" dirty="0">
                <a:solidFill>
                  <a:srgbClr val="FF0000"/>
                </a:solidFill>
                <a:latin typeface="微软雅黑" panose="020B0503020204020204" pitchFamily="34" charset="-122"/>
                <a:ea typeface="微软雅黑" panose="020B0503020204020204" pitchFamily="34" charset="-122"/>
              </a:rPr>
              <a:t>Timeliness</a:t>
            </a:r>
            <a:r>
              <a:rPr lang="zh-CN" altLang="en-US" sz="1400" dirty="0">
                <a:solidFill>
                  <a:srgbClr val="FF0000"/>
                </a:solidFill>
                <a:latin typeface="微软雅黑" panose="020B0503020204020204" pitchFamily="34" charset="-122"/>
                <a:ea typeface="微软雅黑" panose="020B0503020204020204" pitchFamily="34" charset="-122"/>
              </a:rPr>
              <a:t>（时效性）</a:t>
            </a:r>
            <a:endParaRPr lang="en-US" altLang="zh-CN" sz="1400" dirty="0">
              <a:solidFill>
                <a:srgbClr val="FF0000"/>
              </a:solidFill>
              <a:latin typeface="微软雅黑" panose="020B0503020204020204" pitchFamily="34" charset="-122"/>
              <a:ea typeface="微软雅黑" panose="020B0503020204020204" pitchFamily="34" charset="-122"/>
            </a:endParaRPr>
          </a:p>
          <a:p>
            <a:pPr lvl="2">
              <a:lnSpc>
                <a:spcPct val="150000"/>
              </a:lnSpc>
              <a:defRPr/>
            </a:pPr>
            <a:r>
              <a:rPr lang="en-US" altLang="zh-CN" sz="1400" dirty="0">
                <a:latin typeface="微软雅黑" panose="020B0503020204020204" pitchFamily="34" charset="-122"/>
                <a:ea typeface="微软雅黑" panose="020B0503020204020204" pitchFamily="34" charset="-122"/>
              </a:rPr>
              <a:t>Quality</a:t>
            </a:r>
            <a:r>
              <a:rPr lang="zh-CN" altLang="en-US" sz="1400" dirty="0">
                <a:latin typeface="微软雅黑" panose="020B0503020204020204" pitchFamily="34" charset="-122"/>
                <a:ea typeface="微软雅黑" panose="020B0503020204020204" pitchFamily="34" charset="-122"/>
              </a:rPr>
              <a:t>（质量）</a:t>
            </a:r>
            <a:endParaRPr lang="en-US" altLang="zh-CN" sz="1400" i="1" dirty="0">
              <a:latin typeface="微软雅黑" panose="020B0503020204020204" pitchFamily="34" charset="-122"/>
              <a:ea typeface="微软雅黑" panose="020B0503020204020204" pitchFamily="34" charset="-122"/>
            </a:endParaRPr>
          </a:p>
          <a:p>
            <a:pPr lvl="2">
              <a:lnSpc>
                <a:spcPct val="150000"/>
              </a:lnSpc>
              <a:defRPr/>
            </a:pPr>
            <a:endParaRPr lang="en-US" altLang="zh-CN" sz="1400" i="1" dirty="0">
              <a:latin typeface="微软雅黑" panose="020B0503020204020204" pitchFamily="34" charset="-122"/>
              <a:ea typeface="微软雅黑" panose="020B0503020204020204" pitchFamily="34" charset="-122"/>
            </a:endParaRPr>
          </a:p>
          <a:p>
            <a:pPr lvl="1">
              <a:lnSpc>
                <a:spcPct val="150000"/>
              </a:lnSpc>
              <a:defRPr/>
            </a:pPr>
            <a:endParaRPr 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2B6E3621-6FD2-4AC6-A9C0-794F5AF84139}"/>
              </a:ext>
            </a:extLst>
          </p:cNvPr>
          <p:cNvSpPr/>
          <p:nvPr/>
        </p:nvSpPr>
        <p:spPr>
          <a:xfrm>
            <a:off x="3334135" y="5137944"/>
            <a:ext cx="829077"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542694FA-3A84-4BD0-B611-A13C82B1DE19}"/>
              </a:ext>
            </a:extLst>
          </p:cNvPr>
          <p:cNvPicPr>
            <a:picLocks noChangeAspect="1"/>
          </p:cNvPicPr>
          <p:nvPr/>
        </p:nvPicPr>
        <p:blipFill>
          <a:blip r:embed="rId4"/>
          <a:stretch>
            <a:fillRect/>
          </a:stretch>
        </p:blipFill>
        <p:spPr>
          <a:xfrm>
            <a:off x="7145337" y="2237514"/>
            <a:ext cx="3725863" cy="4500739"/>
          </a:xfrm>
          <a:prstGeom prst="rect">
            <a:avLst/>
          </a:prstGeom>
        </p:spPr>
      </p:pic>
    </p:spTree>
    <p:extLst>
      <p:ext uri="{BB962C8B-B14F-4D97-AF65-F5344CB8AC3E}">
        <p14:creationId xmlns:p14="http://schemas.microsoft.com/office/powerpoint/2010/main" val="18001579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CB73483F-7837-4410-91F7-0EB133CBD941}"/>
              </a:ext>
            </a:extLst>
          </p:cNvPr>
          <p:cNvPicPr>
            <a:picLocks noChangeAspect="1"/>
          </p:cNvPicPr>
          <p:nvPr/>
        </p:nvPicPr>
        <p:blipFill>
          <a:blip r:embed="rId3"/>
          <a:stretch>
            <a:fillRect/>
          </a:stretch>
        </p:blipFill>
        <p:spPr>
          <a:xfrm>
            <a:off x="1013612" y="5695245"/>
            <a:ext cx="6250322" cy="914399"/>
          </a:xfrm>
          <a:prstGeom prst="rect">
            <a:avLst/>
          </a:prstGeom>
        </p:spPr>
      </p:pic>
      <p:pic>
        <p:nvPicPr>
          <p:cNvPr id="6" name="图片 5">
            <a:extLst>
              <a:ext uri="{FF2B5EF4-FFF2-40B4-BE49-F238E27FC236}">
                <a16:creationId xmlns:a16="http://schemas.microsoft.com/office/drawing/2014/main" id="{FB07DC20-F699-48B1-B636-766AB003C0B0}"/>
              </a:ext>
            </a:extLst>
          </p:cNvPr>
          <p:cNvPicPr>
            <a:picLocks noChangeAspect="1"/>
          </p:cNvPicPr>
          <p:nvPr/>
        </p:nvPicPr>
        <p:blipFill rotWithShape="1">
          <a:blip r:embed="rId4"/>
          <a:srcRect l="10973" t="3874" r="18519" b="15375"/>
          <a:stretch/>
        </p:blipFill>
        <p:spPr>
          <a:xfrm>
            <a:off x="717383" y="4477545"/>
            <a:ext cx="5465129" cy="914399"/>
          </a:xfrm>
          <a:prstGeom prst="rect">
            <a:avLst/>
          </a:prstGeom>
        </p:spPr>
      </p:pic>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14</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851846" y="1253332"/>
            <a:ext cx="7517453" cy="345836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信息价值定义</a:t>
            </a:r>
          </a:p>
          <a:p>
            <a:pPr lvl="1">
              <a:lnSpc>
                <a:spcPct val="150000"/>
              </a:lnSpc>
              <a:defRPr/>
            </a:pPr>
            <a:r>
              <a:rPr lang="en-US" dirty="0">
                <a:latin typeface="微软雅黑" panose="020B0503020204020204" pitchFamily="34" charset="-122"/>
                <a:ea typeface="微软雅黑" panose="020B0503020204020204" pitchFamily="34" charset="-122"/>
              </a:rPr>
              <a:t>Attribute Priority Weights</a:t>
            </a:r>
            <a:r>
              <a:rPr lang="zh-CN" altLang="en-US" dirty="0">
                <a:latin typeface="微软雅黑" panose="020B0503020204020204" pitchFamily="34" charset="-122"/>
                <a:ea typeface="微软雅黑" panose="020B0503020204020204" pitchFamily="34" charset="-122"/>
              </a:rPr>
              <a:t>（</a:t>
            </a:r>
            <a:r>
              <a:rPr lang="zh-CN" altLang="en-US" dirty="0"/>
              <a:t>属性优先级权重</a:t>
            </a:r>
            <a:r>
              <a:rPr lang="zh-CN" altLang="en-US" dirty="0">
                <a:latin typeface="微软雅黑" panose="020B0503020204020204" pitchFamily="34" charset="-122"/>
                <a:ea typeface="微软雅黑" panose="020B0503020204020204" pitchFamily="34" charset="-122"/>
              </a:rPr>
              <a:t>）</a:t>
            </a:r>
            <a:endParaRPr lang="en-US" dirty="0">
              <a:latin typeface="微软雅黑" panose="020B0503020204020204" pitchFamily="34" charset="-122"/>
              <a:ea typeface="微软雅黑" panose="020B0503020204020204" pitchFamily="34" charset="-122"/>
            </a:endParaRPr>
          </a:p>
          <a:p>
            <a:pPr lvl="1">
              <a:lnSpc>
                <a:spcPct val="150000"/>
              </a:lnSpc>
              <a:defRPr/>
            </a:pPr>
            <a:r>
              <a:rPr lang="en-US" dirty="0">
                <a:latin typeface="微软雅黑" panose="020B0503020204020204" pitchFamily="34" charset="-122"/>
                <a:ea typeface="微软雅黑" panose="020B0503020204020204" pitchFamily="34" charset="-122"/>
              </a:rPr>
              <a:t>Conditional </a:t>
            </a:r>
            <a:r>
              <a:rPr lang="en-US" dirty="0" err="1">
                <a:latin typeface="微软雅黑" panose="020B0503020204020204" pitchFamily="34" charset="-122"/>
                <a:ea typeface="微软雅黑" panose="020B0503020204020204" pitchFamily="34" charset="-122"/>
              </a:rPr>
              <a:t>VoI</a:t>
            </a:r>
            <a:r>
              <a:rPr lang="zh-CN" altLang="en-US" dirty="0">
                <a:latin typeface="微软雅黑" panose="020B0503020204020204" pitchFamily="34" charset="-122"/>
                <a:ea typeface="微软雅黑" panose="020B0503020204020204" pitchFamily="34" charset="-122"/>
              </a:rPr>
              <a:t>（条件</a:t>
            </a:r>
            <a:r>
              <a:rPr lang="en-US" altLang="zh-CN" dirty="0">
                <a:latin typeface="微软雅黑" panose="020B0503020204020204" pitchFamily="34" charset="-122"/>
                <a:ea typeface="微软雅黑" panose="020B0503020204020204" pitchFamily="34" charset="-122"/>
              </a:rPr>
              <a:t>VOI</a:t>
            </a:r>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lvl="2">
              <a:lnSpc>
                <a:spcPct val="150000"/>
              </a:lnSpc>
              <a:defRPr/>
            </a:pPr>
            <a:r>
              <a:rPr lang="en-US" altLang="zh-CN" sz="1400" dirty="0">
                <a:latin typeface="微软雅黑" panose="020B0503020204020204" pitchFamily="34" charset="-122"/>
                <a:ea typeface="微软雅黑" panose="020B0503020204020204" pitchFamily="34" charset="-122"/>
              </a:rPr>
              <a:t>Proximity </a:t>
            </a:r>
            <a:r>
              <a:rPr lang="zh-CN" altLang="en-US" sz="1400" dirty="0">
                <a:latin typeface="微软雅黑" panose="020B0503020204020204" pitchFamily="34" charset="-122"/>
                <a:ea typeface="微软雅黑" panose="020B0503020204020204" pitchFamily="34" charset="-122"/>
              </a:rPr>
              <a:t>（邻近性）</a:t>
            </a:r>
            <a:endParaRPr lang="en-US" altLang="zh-CN" sz="1400" dirty="0">
              <a:latin typeface="微软雅黑" panose="020B0503020204020204" pitchFamily="34" charset="-122"/>
              <a:ea typeface="微软雅黑" panose="020B0503020204020204" pitchFamily="34" charset="-122"/>
            </a:endParaRPr>
          </a:p>
          <a:p>
            <a:pPr lvl="2">
              <a:lnSpc>
                <a:spcPct val="150000"/>
              </a:lnSpc>
              <a:defRPr/>
            </a:pPr>
            <a:r>
              <a:rPr lang="en-US" altLang="zh-CN" sz="1400" dirty="0">
                <a:latin typeface="微软雅黑" panose="020B0503020204020204" pitchFamily="34" charset="-122"/>
                <a:ea typeface="微软雅黑" panose="020B0503020204020204" pitchFamily="34" charset="-122"/>
              </a:rPr>
              <a:t>Timeliness</a:t>
            </a:r>
            <a:r>
              <a:rPr lang="zh-CN" altLang="en-US" sz="1400" dirty="0">
                <a:latin typeface="微软雅黑" panose="020B0503020204020204" pitchFamily="34" charset="-122"/>
                <a:ea typeface="微软雅黑" panose="020B0503020204020204" pitchFamily="34" charset="-122"/>
              </a:rPr>
              <a:t>（时效性）</a:t>
            </a:r>
            <a:endParaRPr lang="en-US" altLang="zh-CN" sz="1400" dirty="0">
              <a:latin typeface="微软雅黑" panose="020B0503020204020204" pitchFamily="34" charset="-122"/>
              <a:ea typeface="微软雅黑" panose="020B0503020204020204" pitchFamily="34" charset="-122"/>
            </a:endParaRPr>
          </a:p>
          <a:p>
            <a:pPr lvl="2">
              <a:lnSpc>
                <a:spcPct val="150000"/>
              </a:lnSpc>
              <a:defRPr/>
            </a:pPr>
            <a:r>
              <a:rPr lang="en-US" altLang="zh-CN" sz="1400" dirty="0">
                <a:solidFill>
                  <a:srgbClr val="FF0000"/>
                </a:solidFill>
                <a:latin typeface="微软雅黑" panose="020B0503020204020204" pitchFamily="34" charset="-122"/>
                <a:ea typeface="微软雅黑" panose="020B0503020204020204" pitchFamily="34" charset="-122"/>
              </a:rPr>
              <a:t>Quality</a:t>
            </a:r>
            <a:r>
              <a:rPr lang="zh-CN" altLang="en-US" sz="1400" dirty="0">
                <a:solidFill>
                  <a:srgbClr val="FF0000"/>
                </a:solidFill>
                <a:latin typeface="微软雅黑" panose="020B0503020204020204" pitchFamily="34" charset="-122"/>
                <a:ea typeface="微软雅黑" panose="020B0503020204020204" pitchFamily="34" charset="-122"/>
              </a:rPr>
              <a:t>（质量）</a:t>
            </a:r>
            <a:endParaRPr lang="en-US" altLang="zh-CN" sz="1400" i="1" dirty="0">
              <a:solidFill>
                <a:srgbClr val="FF0000"/>
              </a:solidFill>
              <a:latin typeface="微软雅黑" panose="020B0503020204020204" pitchFamily="34" charset="-122"/>
              <a:ea typeface="微软雅黑" panose="020B0503020204020204" pitchFamily="34" charset="-122"/>
            </a:endParaRPr>
          </a:p>
          <a:p>
            <a:pPr lvl="2">
              <a:lnSpc>
                <a:spcPct val="150000"/>
              </a:lnSpc>
              <a:defRPr/>
            </a:pPr>
            <a:endParaRPr lang="en-US" altLang="zh-CN" sz="1400" i="1" dirty="0">
              <a:latin typeface="微软雅黑" panose="020B0503020204020204" pitchFamily="34" charset="-122"/>
              <a:ea typeface="微软雅黑" panose="020B0503020204020204" pitchFamily="34" charset="-122"/>
            </a:endParaRPr>
          </a:p>
          <a:p>
            <a:pPr lvl="1">
              <a:lnSpc>
                <a:spcPct val="150000"/>
              </a:lnSpc>
              <a:defRPr/>
            </a:pPr>
            <a:endParaRPr lang="en-US" dirty="0">
              <a:latin typeface="微软雅黑" panose="020B0503020204020204" pitchFamily="34" charset="-122"/>
              <a:ea typeface="微软雅黑" panose="020B0503020204020204" pitchFamily="34" charset="-122"/>
            </a:endParaRPr>
          </a:p>
        </p:txBody>
      </p:sp>
      <p:sp>
        <p:nvSpPr>
          <p:cNvPr id="3" name="矩形 2">
            <a:extLst>
              <a:ext uri="{FF2B5EF4-FFF2-40B4-BE49-F238E27FC236}">
                <a16:creationId xmlns:a16="http://schemas.microsoft.com/office/drawing/2014/main" id="{2B6E3621-6FD2-4AC6-A9C0-794F5AF84139}"/>
              </a:ext>
            </a:extLst>
          </p:cNvPr>
          <p:cNvSpPr/>
          <p:nvPr/>
        </p:nvSpPr>
        <p:spPr>
          <a:xfrm>
            <a:off x="3035408" y="4584700"/>
            <a:ext cx="829077" cy="25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E45D2CB8-0826-41F8-8796-3F215B721FC9}"/>
              </a:ext>
            </a:extLst>
          </p:cNvPr>
          <p:cNvPicPr>
            <a:picLocks noChangeAspect="1"/>
          </p:cNvPicPr>
          <p:nvPr/>
        </p:nvPicPr>
        <p:blipFill>
          <a:blip r:embed="rId5"/>
          <a:stretch>
            <a:fillRect/>
          </a:stretch>
        </p:blipFill>
        <p:spPr>
          <a:xfrm>
            <a:off x="7196370" y="2459922"/>
            <a:ext cx="3819525" cy="4035246"/>
          </a:xfrm>
          <a:prstGeom prst="rect">
            <a:avLst/>
          </a:prstGeom>
        </p:spPr>
      </p:pic>
    </p:spTree>
    <p:extLst>
      <p:ext uri="{BB962C8B-B14F-4D97-AF65-F5344CB8AC3E}">
        <p14:creationId xmlns:p14="http://schemas.microsoft.com/office/powerpoint/2010/main" val="3695613363"/>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相关工作总结</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15</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851847" y="1253331"/>
            <a:ext cx="5370370" cy="26963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仿真实验</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19" name="图片 18">
            <a:extLst>
              <a:ext uri="{FF2B5EF4-FFF2-40B4-BE49-F238E27FC236}">
                <a16:creationId xmlns:a16="http://schemas.microsoft.com/office/drawing/2014/main" id="{37797CC8-E995-48B0-B622-FDDDA5767117}"/>
              </a:ext>
            </a:extLst>
          </p:cNvPr>
          <p:cNvPicPr>
            <a:picLocks noChangeAspect="1"/>
          </p:cNvPicPr>
          <p:nvPr/>
        </p:nvPicPr>
        <p:blipFill>
          <a:blip r:embed="rId3"/>
          <a:stretch>
            <a:fillRect/>
          </a:stretch>
        </p:blipFill>
        <p:spPr>
          <a:xfrm>
            <a:off x="819535" y="1889918"/>
            <a:ext cx="5503047" cy="2313781"/>
          </a:xfrm>
          <a:prstGeom prst="rect">
            <a:avLst/>
          </a:prstGeom>
        </p:spPr>
      </p:pic>
      <p:pic>
        <p:nvPicPr>
          <p:cNvPr id="20" name="图片 19">
            <a:extLst>
              <a:ext uri="{FF2B5EF4-FFF2-40B4-BE49-F238E27FC236}">
                <a16:creationId xmlns:a16="http://schemas.microsoft.com/office/drawing/2014/main" id="{0DA8647B-3323-4583-A734-3F7EF2C06CE2}"/>
              </a:ext>
            </a:extLst>
          </p:cNvPr>
          <p:cNvPicPr>
            <a:picLocks noChangeAspect="1"/>
          </p:cNvPicPr>
          <p:nvPr/>
        </p:nvPicPr>
        <p:blipFill>
          <a:blip r:embed="rId4"/>
          <a:stretch>
            <a:fillRect/>
          </a:stretch>
        </p:blipFill>
        <p:spPr>
          <a:xfrm>
            <a:off x="994545" y="4203699"/>
            <a:ext cx="5153025" cy="2552700"/>
          </a:xfrm>
          <a:prstGeom prst="rect">
            <a:avLst/>
          </a:prstGeom>
        </p:spPr>
      </p:pic>
      <p:pic>
        <p:nvPicPr>
          <p:cNvPr id="23" name="图片 22">
            <a:extLst>
              <a:ext uri="{FF2B5EF4-FFF2-40B4-BE49-F238E27FC236}">
                <a16:creationId xmlns:a16="http://schemas.microsoft.com/office/drawing/2014/main" id="{8270FD75-825D-4ECD-926E-372422DD6E91}"/>
              </a:ext>
            </a:extLst>
          </p:cNvPr>
          <p:cNvPicPr>
            <a:picLocks noChangeAspect="1"/>
          </p:cNvPicPr>
          <p:nvPr/>
        </p:nvPicPr>
        <p:blipFill>
          <a:blip r:embed="rId5"/>
          <a:stretch>
            <a:fillRect/>
          </a:stretch>
        </p:blipFill>
        <p:spPr>
          <a:xfrm>
            <a:off x="6541126" y="3880793"/>
            <a:ext cx="4480587" cy="2511572"/>
          </a:xfrm>
          <a:prstGeom prst="rect">
            <a:avLst/>
          </a:prstGeom>
        </p:spPr>
      </p:pic>
      <p:pic>
        <p:nvPicPr>
          <p:cNvPr id="26" name="图片 25">
            <a:extLst>
              <a:ext uri="{FF2B5EF4-FFF2-40B4-BE49-F238E27FC236}">
                <a16:creationId xmlns:a16="http://schemas.microsoft.com/office/drawing/2014/main" id="{1C638958-E72E-4E77-8D0A-ABFA81EFF1BB}"/>
              </a:ext>
            </a:extLst>
          </p:cNvPr>
          <p:cNvPicPr>
            <a:picLocks noChangeAspect="1"/>
          </p:cNvPicPr>
          <p:nvPr/>
        </p:nvPicPr>
        <p:blipFill>
          <a:blip r:embed="rId6"/>
          <a:stretch>
            <a:fillRect/>
          </a:stretch>
        </p:blipFill>
        <p:spPr>
          <a:xfrm>
            <a:off x="6273274" y="1187278"/>
            <a:ext cx="5045318" cy="2791450"/>
          </a:xfrm>
          <a:prstGeom prst="rect">
            <a:avLst/>
          </a:prstGeom>
        </p:spPr>
      </p:pic>
    </p:spTree>
    <p:extLst>
      <p:ext uri="{BB962C8B-B14F-4D97-AF65-F5344CB8AC3E}">
        <p14:creationId xmlns:p14="http://schemas.microsoft.com/office/powerpoint/2010/main" val="238328089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BFEF9208-F6EA-418F-8DC3-B90118D26792}"/>
              </a:ext>
            </a:extLst>
          </p:cNvPr>
          <p:cNvPicPr>
            <a:picLocks noChangeAspect="1"/>
          </p:cNvPicPr>
          <p:nvPr/>
        </p:nvPicPr>
        <p:blipFill rotWithShape="1">
          <a:blip r:embed="rId3"/>
          <a:srcRect l="13408" r="6631"/>
          <a:stretch/>
        </p:blipFill>
        <p:spPr>
          <a:xfrm>
            <a:off x="6096000" y="1786597"/>
            <a:ext cx="5207000" cy="4713531"/>
          </a:xfrm>
          <a:prstGeom prst="rect">
            <a:avLst/>
          </a:prstGeom>
        </p:spPr>
      </p:pic>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相关工作总结</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16</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851847" y="1253331"/>
            <a:ext cx="5370370" cy="26963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仿真实验</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11" name="图片 10">
            <a:extLst>
              <a:ext uri="{FF2B5EF4-FFF2-40B4-BE49-F238E27FC236}">
                <a16:creationId xmlns:a16="http://schemas.microsoft.com/office/drawing/2014/main" id="{82FB5C72-1B54-4D75-A4B0-C326A47F7787}"/>
              </a:ext>
            </a:extLst>
          </p:cNvPr>
          <p:cNvPicPr>
            <a:picLocks noChangeAspect="1"/>
          </p:cNvPicPr>
          <p:nvPr/>
        </p:nvPicPr>
        <p:blipFill>
          <a:blip r:embed="rId4"/>
          <a:stretch>
            <a:fillRect/>
          </a:stretch>
        </p:blipFill>
        <p:spPr>
          <a:xfrm>
            <a:off x="1130342" y="1921553"/>
            <a:ext cx="4823045" cy="4646053"/>
          </a:xfrm>
          <a:prstGeom prst="rect">
            <a:avLst/>
          </a:prstGeom>
        </p:spPr>
      </p:pic>
    </p:spTree>
    <p:extLst>
      <p:ext uri="{BB962C8B-B14F-4D97-AF65-F5344CB8AC3E}">
        <p14:creationId xmlns:p14="http://schemas.microsoft.com/office/powerpoint/2010/main" val="424065685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相关工作总结</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17</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27" name="矩形 7">
            <a:extLst>
              <a:ext uri="{FF2B5EF4-FFF2-40B4-BE49-F238E27FC236}">
                <a16:creationId xmlns:a16="http://schemas.microsoft.com/office/drawing/2014/main" id="{AEB99792-576A-4996-872D-3500CCEDD745}"/>
              </a:ext>
            </a:extLst>
          </p:cNvPr>
          <p:cNvSpPr/>
          <p:nvPr/>
        </p:nvSpPr>
        <p:spPr bwMode="auto">
          <a:xfrm>
            <a:off x="737816" y="5946259"/>
            <a:ext cx="10515600" cy="830997"/>
          </a:xfrm>
          <a:prstGeom prst="rect">
            <a:avLst/>
          </a:prstGeom>
        </p:spPr>
        <p:txBody>
          <a:bodyPr wrap="square">
            <a:spAutoFit/>
          </a:bodyPr>
          <a:lstStyle/>
          <a:p>
            <a:pPr>
              <a:defRPr/>
            </a:pPr>
            <a:r>
              <a:rPr lang="en-US" sz="1200" i="1" dirty="0">
                <a:solidFill>
                  <a:srgbClr val="222222"/>
                </a:solidFill>
                <a:latin typeface="Arial"/>
              </a:rPr>
              <a:t>[1] Z. Wang, M. -A. </a:t>
            </a:r>
            <a:r>
              <a:rPr lang="en-US" sz="1200" i="1" dirty="0" err="1">
                <a:solidFill>
                  <a:srgbClr val="222222"/>
                </a:solidFill>
                <a:latin typeface="Arial"/>
              </a:rPr>
              <a:t>Badiu</a:t>
            </a:r>
            <a:r>
              <a:rPr lang="en-US" sz="1200" i="1" dirty="0">
                <a:solidFill>
                  <a:srgbClr val="222222"/>
                </a:solidFill>
                <a:latin typeface="Arial"/>
              </a:rPr>
              <a:t> and J. P. Coon, "A Framework for Characterising the Value of Information in Hidden Markov Models," in IEEE Transactions on Information Theory, </a:t>
            </a:r>
            <a:r>
              <a:rPr lang="en-US" sz="1200" i="1" dirty="0" err="1">
                <a:solidFill>
                  <a:srgbClr val="222222"/>
                </a:solidFill>
                <a:latin typeface="Arial"/>
              </a:rPr>
              <a:t>doi</a:t>
            </a:r>
            <a:r>
              <a:rPr lang="en-US" sz="1200" i="1" dirty="0">
                <a:solidFill>
                  <a:srgbClr val="222222"/>
                </a:solidFill>
                <a:latin typeface="Arial"/>
              </a:rPr>
              <a:t>: 10.1109/TIT.2022.3167545.</a:t>
            </a:r>
          </a:p>
          <a:p>
            <a:pPr>
              <a:defRPr/>
            </a:pPr>
            <a:r>
              <a:rPr lang="en-US" sz="1200" i="1" dirty="0">
                <a:solidFill>
                  <a:srgbClr val="222222"/>
                </a:solidFill>
                <a:latin typeface="Arial"/>
              </a:rPr>
              <a:t>[7] T. </a:t>
            </a:r>
            <a:r>
              <a:rPr lang="en-US" sz="1200" i="1" dirty="0" err="1">
                <a:solidFill>
                  <a:srgbClr val="222222"/>
                </a:solidFill>
                <a:latin typeface="Arial"/>
              </a:rPr>
              <a:t>Soleymani</a:t>
            </a:r>
            <a:r>
              <a:rPr lang="en-US" sz="1200" i="1" dirty="0">
                <a:solidFill>
                  <a:srgbClr val="222222"/>
                </a:solidFill>
                <a:latin typeface="Arial"/>
              </a:rPr>
              <a:t>, J. S. </a:t>
            </a:r>
            <a:r>
              <a:rPr lang="en-US" sz="1200" i="1" dirty="0" err="1">
                <a:solidFill>
                  <a:srgbClr val="222222"/>
                </a:solidFill>
                <a:latin typeface="Arial"/>
              </a:rPr>
              <a:t>Baras</a:t>
            </a:r>
            <a:r>
              <a:rPr lang="en-US" sz="1200" i="1" dirty="0">
                <a:solidFill>
                  <a:srgbClr val="222222"/>
                </a:solidFill>
                <a:latin typeface="Arial"/>
              </a:rPr>
              <a:t> and S. </a:t>
            </a:r>
            <a:r>
              <a:rPr lang="en-US" sz="1200" i="1" dirty="0" err="1">
                <a:solidFill>
                  <a:srgbClr val="222222"/>
                </a:solidFill>
                <a:latin typeface="Arial"/>
              </a:rPr>
              <a:t>Hirche</a:t>
            </a:r>
            <a:r>
              <a:rPr lang="en-US" sz="1200" i="1" dirty="0">
                <a:solidFill>
                  <a:srgbClr val="222222"/>
                </a:solidFill>
                <a:latin typeface="Arial"/>
              </a:rPr>
              <a:t>, "Value of Information in Feedback Control: Quantification," in IEEE Transactions on Automatic Control, </a:t>
            </a:r>
            <a:r>
              <a:rPr lang="en-US" sz="1200" i="1" dirty="0" err="1">
                <a:solidFill>
                  <a:srgbClr val="222222"/>
                </a:solidFill>
                <a:latin typeface="Arial"/>
              </a:rPr>
              <a:t>doi</a:t>
            </a:r>
            <a:r>
              <a:rPr lang="en-US" sz="1200" i="1" dirty="0">
                <a:solidFill>
                  <a:srgbClr val="222222"/>
                </a:solidFill>
                <a:latin typeface="Arial"/>
              </a:rPr>
              <a:t>: 10.1109/TAC.2021.3113472</a:t>
            </a:r>
          </a:p>
        </p:txBody>
      </p:sp>
      <p:pic>
        <p:nvPicPr>
          <p:cNvPr id="9" name="Picture 5">
            <a:extLst>
              <a:ext uri="{FF2B5EF4-FFF2-40B4-BE49-F238E27FC236}">
                <a16:creationId xmlns:a16="http://schemas.microsoft.com/office/drawing/2014/main" id="{CCB6A9E0-D6AD-4057-97B6-F03F40376F89}"/>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796239" y="919414"/>
            <a:ext cx="3882721" cy="4680520"/>
          </a:xfrm>
          <a:prstGeom prst="rect">
            <a:avLst/>
          </a:prstGeom>
          <a:noFill/>
          <a:ln>
            <a:noFill/>
          </a:ln>
        </p:spPr>
      </p:pic>
      <p:sp>
        <p:nvSpPr>
          <p:cNvPr id="10" name="Content Placeholder 2">
            <a:extLst>
              <a:ext uri="{FF2B5EF4-FFF2-40B4-BE49-F238E27FC236}">
                <a16:creationId xmlns:a16="http://schemas.microsoft.com/office/drawing/2014/main" id="{2F943ADD-E473-48F9-8742-3431D7542127}"/>
              </a:ext>
            </a:extLst>
          </p:cNvPr>
          <p:cNvSpPr txBox="1">
            <a:spLocks/>
          </p:cNvSpPr>
          <p:nvPr/>
        </p:nvSpPr>
        <p:spPr bwMode="auto">
          <a:xfrm>
            <a:off x="851847" y="1253331"/>
            <a:ext cx="5370370" cy="43513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信息价值定义</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150000"/>
              </a:lnSpc>
              <a:defRPr/>
            </a:pPr>
            <a:r>
              <a:rPr lang="zh-CN" altLang="en-US" sz="1900" dirty="0">
                <a:latin typeface="微软雅黑" panose="020B0503020204020204" pitchFamily="34" charset="-122"/>
                <a:ea typeface="微软雅黑" panose="020B0503020204020204" pitchFamily="34" charset="-122"/>
              </a:rPr>
              <a:t>基于非线性</a:t>
            </a:r>
            <a:r>
              <a:rPr lang="en-US" altLang="zh-CN" sz="1900" dirty="0" err="1">
                <a:latin typeface="微软雅黑" panose="020B0503020204020204" pitchFamily="34" charset="-122"/>
                <a:ea typeface="微软雅黑" panose="020B0503020204020204" pitchFamily="34" charset="-122"/>
              </a:rPr>
              <a:t>AoI</a:t>
            </a:r>
            <a:r>
              <a:rPr lang="zh-CN" altLang="en-US" sz="1900" dirty="0">
                <a:latin typeface="微软雅黑" panose="020B0503020204020204" pitchFamily="34" charset="-122"/>
                <a:ea typeface="微软雅黑" panose="020B0503020204020204" pitchFamily="34" charset="-122"/>
              </a:rPr>
              <a:t>的扩展</a:t>
            </a:r>
            <a:r>
              <a:rPr lang="en-US" altLang="zh-CN" sz="1900" baseline="30000" dirty="0">
                <a:latin typeface="微软雅黑" panose="020B0503020204020204" pitchFamily="34" charset="-122"/>
                <a:ea typeface="微软雅黑" panose="020B0503020204020204" pitchFamily="34" charset="-122"/>
              </a:rPr>
              <a:t>[3][8]</a:t>
            </a:r>
            <a:endParaRPr lang="zh-CN" altLang="en-US" sz="1900" baseline="30000" dirty="0">
              <a:latin typeface="微软雅黑" panose="020B0503020204020204" pitchFamily="34" charset="-122"/>
              <a:ea typeface="微软雅黑" panose="020B0503020204020204" pitchFamily="34" charset="-122"/>
            </a:endParaRPr>
          </a:p>
          <a:p>
            <a:pPr lvl="1">
              <a:lnSpc>
                <a:spcPct val="150000"/>
              </a:lnSpc>
              <a:defRPr/>
            </a:pPr>
            <a:r>
              <a:rPr lang="zh-CN" altLang="en-US" sz="1900" dirty="0">
                <a:solidFill>
                  <a:srgbClr val="FF0000"/>
                </a:solidFill>
                <a:latin typeface="微软雅黑" panose="020B0503020204020204" pitchFamily="34" charset="-122"/>
                <a:ea typeface="微软雅黑" panose="020B0503020204020204" pitchFamily="34" charset="-122"/>
              </a:rPr>
              <a:t>基于信息理论信息价值定义</a:t>
            </a:r>
            <a:r>
              <a:rPr lang="en-US" altLang="zh-CN" sz="1900" baseline="30000" dirty="0">
                <a:solidFill>
                  <a:srgbClr val="FF0000"/>
                </a:solidFill>
                <a:latin typeface="微软雅黑" panose="020B0503020204020204" pitchFamily="34" charset="-122"/>
                <a:ea typeface="微软雅黑" panose="020B0503020204020204" pitchFamily="34" charset="-122"/>
              </a:rPr>
              <a:t>[1][7]</a:t>
            </a:r>
          </a:p>
          <a:p>
            <a:pPr lvl="1">
              <a:lnSpc>
                <a:spcPct val="150000"/>
              </a:lnSpc>
              <a:defRPr/>
            </a:pPr>
            <a:r>
              <a:rPr lang="zh-CN" altLang="en-US" sz="1900" dirty="0">
                <a:latin typeface="微软雅黑" panose="020B0503020204020204" pitchFamily="34" charset="-122"/>
                <a:ea typeface="微软雅黑" panose="020B0503020204020204" pitchFamily="34" charset="-122"/>
              </a:rPr>
              <a:t>基于场景特性的信息价值定义</a:t>
            </a:r>
            <a:r>
              <a:rPr lang="en-US" altLang="zh-CN" sz="1900" baseline="30000" dirty="0">
                <a:latin typeface="微软雅黑" panose="020B0503020204020204" pitchFamily="34" charset="-122"/>
                <a:ea typeface="微软雅黑" panose="020B0503020204020204" pitchFamily="34" charset="-122"/>
              </a:rPr>
              <a:t>[2]</a:t>
            </a:r>
            <a:endParaRPr lang="zh-CN" altLang="en-US" sz="1900" dirty="0">
              <a:latin typeface="微软雅黑" panose="020B0503020204020204" pitchFamily="34" charset="-122"/>
              <a:ea typeface="微软雅黑" panose="020B0503020204020204" pitchFamily="34" charset="-122"/>
            </a:endParaRPr>
          </a:p>
          <a:p>
            <a:pPr lvl="1">
              <a:lnSpc>
                <a:spcPct val="150000"/>
              </a:lnSpc>
              <a:defRPr/>
            </a:pPr>
            <a:r>
              <a:rPr lang="zh-CN" altLang="en-US" sz="1900" dirty="0">
                <a:latin typeface="微软雅黑" panose="020B0503020204020204" pitchFamily="34" charset="-122"/>
                <a:ea typeface="微软雅黑" panose="020B0503020204020204" pitchFamily="34" charset="-122"/>
              </a:rPr>
              <a:t>基于状态误差的信息价值定义</a:t>
            </a:r>
            <a:r>
              <a:rPr lang="en-US" altLang="zh-CN" sz="1900" baseline="30000" dirty="0">
                <a:latin typeface="微软雅黑" panose="020B0503020204020204" pitchFamily="34" charset="-122"/>
                <a:ea typeface="微软雅黑" panose="020B0503020204020204" pitchFamily="34" charset="-122"/>
              </a:rPr>
              <a:t>[7]</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r>
              <a:rPr lang="en-US" dirty="0">
                <a:solidFill>
                  <a:srgbClr val="000000"/>
                </a:solidFill>
                <a:latin typeface="微软雅黑" panose="020B0503020204020204" pitchFamily="34" charset="-122"/>
                <a:ea typeface="微软雅黑" panose="020B0503020204020204" pitchFamily="34" charset="-122"/>
              </a:rPr>
              <a:t> </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9423548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A18A39B2-FB28-4F43-A2F2-08263FB62E8B}"/>
              </a:ext>
            </a:extLst>
          </p:cNvPr>
          <p:cNvPicPr>
            <a:picLocks noChangeAspect="1"/>
          </p:cNvPicPr>
          <p:nvPr/>
        </p:nvPicPr>
        <p:blipFill rotWithShape="1">
          <a:blip r:embed="rId3"/>
          <a:srcRect r="69150" b="5798"/>
          <a:stretch/>
        </p:blipFill>
        <p:spPr>
          <a:xfrm>
            <a:off x="6900272" y="910618"/>
            <a:ext cx="2878881" cy="2661780"/>
          </a:xfrm>
          <a:prstGeom prst="rect">
            <a:avLst/>
          </a:prstGeom>
        </p:spPr>
      </p:pic>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相关工作总结</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18</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27" name="矩形 7">
            <a:extLst>
              <a:ext uri="{FF2B5EF4-FFF2-40B4-BE49-F238E27FC236}">
                <a16:creationId xmlns:a16="http://schemas.microsoft.com/office/drawing/2014/main" id="{AEB99792-576A-4996-872D-3500CCEDD745}"/>
              </a:ext>
            </a:extLst>
          </p:cNvPr>
          <p:cNvSpPr/>
          <p:nvPr/>
        </p:nvSpPr>
        <p:spPr bwMode="auto">
          <a:xfrm>
            <a:off x="699716" y="6262003"/>
            <a:ext cx="10515600" cy="830997"/>
          </a:xfrm>
          <a:prstGeom prst="rect">
            <a:avLst/>
          </a:prstGeom>
        </p:spPr>
        <p:txBody>
          <a:bodyPr wrap="square">
            <a:spAutoFit/>
          </a:bodyPr>
          <a:lstStyle/>
          <a:p>
            <a:pPr>
              <a:defRPr/>
            </a:pPr>
            <a:r>
              <a:rPr lang="en-US" altLang="zh-CN" sz="1200" i="1" dirty="0">
                <a:solidFill>
                  <a:srgbClr val="222222"/>
                </a:solidFill>
                <a:latin typeface="Arial" panose="020B0604020202020204" pitchFamily="34" charset="0"/>
                <a:cs typeface="Arial" panose="020B0604020202020204" pitchFamily="34" charset="0"/>
              </a:rPr>
              <a:t>[2] Marco </a:t>
            </a:r>
            <a:r>
              <a:rPr lang="en-US" altLang="zh-CN" sz="1200" i="1" dirty="0" err="1">
                <a:solidFill>
                  <a:srgbClr val="222222"/>
                </a:solidFill>
                <a:latin typeface="Arial" panose="020B0604020202020204" pitchFamily="34" charset="0"/>
                <a:cs typeface="Arial" panose="020B0604020202020204" pitchFamily="34" charset="0"/>
              </a:rPr>
              <a:t>Giordani</a:t>
            </a:r>
            <a:r>
              <a:rPr lang="en-US" altLang="zh-CN" sz="1200" i="1" dirty="0">
                <a:solidFill>
                  <a:srgbClr val="222222"/>
                </a:solidFill>
                <a:latin typeface="Arial" panose="020B0604020202020204" pitchFamily="34" charset="0"/>
                <a:cs typeface="Arial" panose="020B0604020202020204" pitchFamily="34" charset="0"/>
              </a:rPr>
              <a:t>, Takamasa Higuchi, Andrea </a:t>
            </a:r>
            <a:r>
              <a:rPr lang="en-US" altLang="zh-CN" sz="1200" i="1" dirty="0" err="1">
                <a:solidFill>
                  <a:srgbClr val="222222"/>
                </a:solidFill>
                <a:latin typeface="Arial" panose="020B0604020202020204" pitchFamily="34" charset="0"/>
                <a:cs typeface="Arial" panose="020B0604020202020204" pitchFamily="34" charset="0"/>
              </a:rPr>
              <a:t>Zanella</a:t>
            </a:r>
            <a:r>
              <a:rPr lang="en-US" altLang="zh-CN" sz="1200" i="1" dirty="0">
                <a:solidFill>
                  <a:srgbClr val="222222"/>
                </a:solidFill>
                <a:latin typeface="Arial" panose="020B0604020202020204" pitchFamily="34" charset="0"/>
                <a:cs typeface="Arial" panose="020B0604020202020204" pitchFamily="34" charset="0"/>
              </a:rPr>
              <a:t>, </a:t>
            </a:r>
            <a:r>
              <a:rPr lang="en-US" altLang="zh-CN" sz="1200" i="1" dirty="0" err="1">
                <a:solidFill>
                  <a:srgbClr val="222222"/>
                </a:solidFill>
                <a:latin typeface="Arial" panose="020B0604020202020204" pitchFamily="34" charset="0"/>
                <a:cs typeface="Arial" panose="020B0604020202020204" pitchFamily="34" charset="0"/>
              </a:rPr>
              <a:t>Onur</a:t>
            </a:r>
            <a:r>
              <a:rPr lang="en-US" altLang="zh-CN" sz="1200" i="1" dirty="0">
                <a:solidFill>
                  <a:srgbClr val="222222"/>
                </a:solidFill>
                <a:latin typeface="Arial" panose="020B0604020202020204" pitchFamily="34" charset="0"/>
                <a:cs typeface="Arial" panose="020B0604020202020204" pitchFamily="34" charset="0"/>
              </a:rPr>
              <a:t> </a:t>
            </a:r>
            <a:r>
              <a:rPr lang="en-US" altLang="zh-CN" sz="1200" i="1" dirty="0" err="1">
                <a:solidFill>
                  <a:srgbClr val="222222"/>
                </a:solidFill>
                <a:latin typeface="Arial" panose="020B0604020202020204" pitchFamily="34" charset="0"/>
                <a:cs typeface="Arial" panose="020B0604020202020204" pitchFamily="34" charset="0"/>
              </a:rPr>
              <a:t>Altintas</a:t>
            </a:r>
            <a:r>
              <a:rPr lang="en-US" altLang="zh-CN" sz="1200" i="1" dirty="0">
                <a:solidFill>
                  <a:srgbClr val="222222"/>
                </a:solidFill>
                <a:latin typeface="Arial" panose="020B0604020202020204" pitchFamily="34" charset="0"/>
                <a:cs typeface="Arial" panose="020B0604020202020204" pitchFamily="34" charset="0"/>
              </a:rPr>
              <a:t>, and Michele </a:t>
            </a:r>
            <a:r>
              <a:rPr lang="en-US" altLang="zh-CN" sz="1200" i="1" dirty="0" err="1">
                <a:solidFill>
                  <a:srgbClr val="222222"/>
                </a:solidFill>
                <a:latin typeface="Arial" panose="020B0604020202020204" pitchFamily="34" charset="0"/>
                <a:cs typeface="Arial" panose="020B0604020202020204" pitchFamily="34" charset="0"/>
              </a:rPr>
              <a:t>Zorzi</a:t>
            </a:r>
            <a:r>
              <a:rPr lang="en-US" altLang="zh-CN" sz="1200" i="1" dirty="0">
                <a:solidFill>
                  <a:srgbClr val="222222"/>
                </a:solidFill>
                <a:latin typeface="Arial" panose="020B0604020202020204" pitchFamily="34" charset="0"/>
                <a:cs typeface="Arial" panose="020B0604020202020204" pitchFamily="34" charset="0"/>
              </a:rPr>
              <a:t>. 2019. A Framework to Assess Value of Information in Future Vehicular Networks. In Proceedings of the 1st ACM </a:t>
            </a:r>
            <a:r>
              <a:rPr lang="en-US" altLang="zh-CN" sz="1200" i="1" dirty="0" err="1">
                <a:solidFill>
                  <a:srgbClr val="222222"/>
                </a:solidFill>
                <a:latin typeface="Arial" panose="020B0604020202020204" pitchFamily="34" charset="0"/>
                <a:cs typeface="Arial" panose="020B0604020202020204" pitchFamily="34" charset="0"/>
              </a:rPr>
              <a:t>MobiHoc</a:t>
            </a:r>
            <a:r>
              <a:rPr lang="en-US" altLang="zh-CN" sz="1200" i="1" dirty="0">
                <a:solidFill>
                  <a:srgbClr val="222222"/>
                </a:solidFill>
                <a:latin typeface="Arial" panose="020B0604020202020204" pitchFamily="34" charset="0"/>
                <a:cs typeface="Arial" panose="020B0604020202020204" pitchFamily="34" charset="0"/>
              </a:rPr>
              <a:t> Workshop on Technologies, </a:t>
            </a:r>
            <a:r>
              <a:rPr lang="en-US" altLang="zh-CN" sz="1200" i="1" dirty="0" err="1">
                <a:solidFill>
                  <a:srgbClr val="222222"/>
                </a:solidFill>
                <a:latin typeface="Arial" panose="020B0604020202020204" pitchFamily="34" charset="0"/>
                <a:cs typeface="Arial" panose="020B0604020202020204" pitchFamily="34" charset="0"/>
              </a:rPr>
              <a:t>mOdels</a:t>
            </a:r>
            <a:r>
              <a:rPr lang="en-US" altLang="zh-CN" sz="1200" i="1" dirty="0">
                <a:solidFill>
                  <a:srgbClr val="222222"/>
                </a:solidFill>
                <a:latin typeface="Arial" panose="020B0604020202020204" pitchFamily="34" charset="0"/>
                <a:cs typeface="Arial" panose="020B0604020202020204" pitchFamily="34" charset="0"/>
              </a:rPr>
              <a:t>, and Protocols for Cooperative Connected Cars (TOP-Cars '19). Association for Computing Machinery, New York, NY, USA, 31–36. https://doi.org/10.1145/3331054.3331551.</a:t>
            </a:r>
          </a:p>
          <a:p>
            <a:pPr>
              <a:defRPr/>
            </a:pPr>
            <a:endParaRPr lang="en-US" sz="1200" i="1" dirty="0">
              <a:solidFill>
                <a:srgbClr val="222222"/>
              </a:solidFill>
              <a:latin typeface="Arial"/>
            </a:endParaRPr>
          </a:p>
        </p:txBody>
      </p:sp>
      <p:pic>
        <p:nvPicPr>
          <p:cNvPr id="9" name="图片 8">
            <a:extLst>
              <a:ext uri="{FF2B5EF4-FFF2-40B4-BE49-F238E27FC236}">
                <a16:creationId xmlns:a16="http://schemas.microsoft.com/office/drawing/2014/main" id="{BA3F428A-301C-4690-8179-DF6598F5D447}"/>
              </a:ext>
            </a:extLst>
          </p:cNvPr>
          <p:cNvPicPr>
            <a:picLocks noChangeAspect="1"/>
          </p:cNvPicPr>
          <p:nvPr/>
        </p:nvPicPr>
        <p:blipFill rotWithShape="1">
          <a:blip r:embed="rId3"/>
          <a:srcRect l="30391" b="5798"/>
          <a:stretch/>
        </p:blipFill>
        <p:spPr>
          <a:xfrm>
            <a:off x="5329828" y="3390899"/>
            <a:ext cx="6495643" cy="2661781"/>
          </a:xfrm>
          <a:prstGeom prst="rect">
            <a:avLst/>
          </a:prstGeom>
        </p:spPr>
      </p:pic>
      <p:sp>
        <p:nvSpPr>
          <p:cNvPr id="10" name="Content Placeholder 2">
            <a:extLst>
              <a:ext uri="{FF2B5EF4-FFF2-40B4-BE49-F238E27FC236}">
                <a16:creationId xmlns:a16="http://schemas.microsoft.com/office/drawing/2014/main" id="{164CAE26-CC4C-49B0-966B-868D881EBA09}"/>
              </a:ext>
            </a:extLst>
          </p:cNvPr>
          <p:cNvSpPr txBox="1">
            <a:spLocks/>
          </p:cNvSpPr>
          <p:nvPr/>
        </p:nvSpPr>
        <p:spPr bwMode="auto">
          <a:xfrm>
            <a:off x="851847" y="1253331"/>
            <a:ext cx="5370370" cy="43513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信息价值定义</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150000"/>
              </a:lnSpc>
              <a:defRPr/>
            </a:pPr>
            <a:r>
              <a:rPr lang="zh-CN" altLang="en-US" sz="1900" dirty="0">
                <a:latin typeface="微软雅黑" panose="020B0503020204020204" pitchFamily="34" charset="-122"/>
                <a:ea typeface="微软雅黑" panose="020B0503020204020204" pitchFamily="34" charset="-122"/>
              </a:rPr>
              <a:t>基于非线性</a:t>
            </a:r>
            <a:r>
              <a:rPr lang="en-US" altLang="zh-CN" sz="1900" dirty="0" err="1">
                <a:latin typeface="微软雅黑" panose="020B0503020204020204" pitchFamily="34" charset="-122"/>
                <a:ea typeface="微软雅黑" panose="020B0503020204020204" pitchFamily="34" charset="-122"/>
              </a:rPr>
              <a:t>AoI</a:t>
            </a:r>
            <a:r>
              <a:rPr lang="zh-CN" altLang="en-US" sz="1900" dirty="0">
                <a:latin typeface="微软雅黑" panose="020B0503020204020204" pitchFamily="34" charset="-122"/>
                <a:ea typeface="微软雅黑" panose="020B0503020204020204" pitchFamily="34" charset="-122"/>
              </a:rPr>
              <a:t>的扩展</a:t>
            </a:r>
            <a:r>
              <a:rPr lang="en-US" altLang="zh-CN" sz="1900" baseline="30000" dirty="0">
                <a:latin typeface="微软雅黑" panose="020B0503020204020204" pitchFamily="34" charset="-122"/>
                <a:ea typeface="微软雅黑" panose="020B0503020204020204" pitchFamily="34" charset="-122"/>
              </a:rPr>
              <a:t>[3][8]</a:t>
            </a:r>
            <a:endParaRPr lang="zh-CN" altLang="en-US" sz="1900" baseline="30000" dirty="0">
              <a:latin typeface="微软雅黑" panose="020B0503020204020204" pitchFamily="34" charset="-122"/>
              <a:ea typeface="微软雅黑" panose="020B0503020204020204" pitchFamily="34" charset="-122"/>
            </a:endParaRPr>
          </a:p>
          <a:p>
            <a:pPr lvl="1">
              <a:lnSpc>
                <a:spcPct val="150000"/>
              </a:lnSpc>
              <a:defRPr/>
            </a:pPr>
            <a:r>
              <a:rPr lang="zh-CN" altLang="en-US" sz="1900" dirty="0">
                <a:latin typeface="微软雅黑" panose="020B0503020204020204" pitchFamily="34" charset="-122"/>
                <a:ea typeface="微软雅黑" panose="020B0503020204020204" pitchFamily="34" charset="-122"/>
              </a:rPr>
              <a:t>基于信息理论信息价值定义</a:t>
            </a:r>
            <a:r>
              <a:rPr lang="en-US" altLang="zh-CN" sz="1900" baseline="30000" dirty="0">
                <a:latin typeface="微软雅黑" panose="020B0503020204020204" pitchFamily="34" charset="-122"/>
                <a:ea typeface="微软雅黑" panose="020B0503020204020204" pitchFamily="34" charset="-122"/>
              </a:rPr>
              <a:t>[1][7]</a:t>
            </a:r>
          </a:p>
          <a:p>
            <a:pPr lvl="1">
              <a:lnSpc>
                <a:spcPct val="150000"/>
              </a:lnSpc>
              <a:defRPr/>
            </a:pPr>
            <a:r>
              <a:rPr lang="zh-CN" altLang="en-US" sz="1900" dirty="0">
                <a:solidFill>
                  <a:srgbClr val="FF0000"/>
                </a:solidFill>
                <a:latin typeface="微软雅黑" panose="020B0503020204020204" pitchFamily="34" charset="-122"/>
                <a:ea typeface="微软雅黑" panose="020B0503020204020204" pitchFamily="34" charset="-122"/>
              </a:rPr>
              <a:t>基于场景特性的信息价值定义</a:t>
            </a:r>
            <a:r>
              <a:rPr lang="en-US" altLang="zh-CN" sz="1900" baseline="30000" dirty="0">
                <a:solidFill>
                  <a:srgbClr val="FF0000"/>
                </a:solidFill>
                <a:latin typeface="微软雅黑" panose="020B0503020204020204" pitchFamily="34" charset="-122"/>
                <a:ea typeface="微软雅黑" panose="020B0503020204020204" pitchFamily="34" charset="-122"/>
              </a:rPr>
              <a:t>[2]</a:t>
            </a:r>
            <a:endParaRPr lang="zh-CN" altLang="en-US" sz="1900" dirty="0">
              <a:solidFill>
                <a:srgbClr val="FF0000"/>
              </a:solidFill>
              <a:latin typeface="微软雅黑" panose="020B0503020204020204" pitchFamily="34" charset="-122"/>
              <a:ea typeface="微软雅黑" panose="020B0503020204020204" pitchFamily="34" charset="-122"/>
            </a:endParaRPr>
          </a:p>
          <a:p>
            <a:pPr lvl="1">
              <a:lnSpc>
                <a:spcPct val="150000"/>
              </a:lnSpc>
              <a:defRPr/>
            </a:pPr>
            <a:r>
              <a:rPr lang="zh-CN" altLang="en-US" sz="1900" dirty="0">
                <a:latin typeface="微软雅黑" panose="020B0503020204020204" pitchFamily="34" charset="-122"/>
                <a:ea typeface="微软雅黑" panose="020B0503020204020204" pitchFamily="34" charset="-122"/>
              </a:rPr>
              <a:t>基于状态误差的信息价值定义</a:t>
            </a:r>
            <a:r>
              <a:rPr lang="en-US" altLang="zh-CN" sz="1900" baseline="30000" dirty="0">
                <a:latin typeface="微软雅黑" panose="020B0503020204020204" pitchFamily="34" charset="-122"/>
                <a:ea typeface="微软雅黑" panose="020B0503020204020204" pitchFamily="34" charset="-122"/>
              </a:rPr>
              <a:t>[7]</a:t>
            </a:r>
            <a:endParaRPr lang="en-US" altLang="zh-CN" sz="2800" dirty="0">
              <a:solidFill>
                <a:srgbClr val="00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r>
              <a:rPr lang="en-US" dirty="0">
                <a:solidFill>
                  <a:srgbClr val="000000"/>
                </a:solidFill>
                <a:latin typeface="微软雅黑" panose="020B0503020204020204" pitchFamily="34" charset="-122"/>
                <a:ea typeface="微软雅黑" panose="020B0503020204020204" pitchFamily="34" charset="-122"/>
              </a:rPr>
              <a:t> </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41323816"/>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相关工作总结</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19</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27" name="矩形 7">
            <a:extLst>
              <a:ext uri="{FF2B5EF4-FFF2-40B4-BE49-F238E27FC236}">
                <a16:creationId xmlns:a16="http://schemas.microsoft.com/office/drawing/2014/main" id="{AEB99792-576A-4996-872D-3500CCEDD745}"/>
              </a:ext>
            </a:extLst>
          </p:cNvPr>
          <p:cNvSpPr/>
          <p:nvPr/>
        </p:nvSpPr>
        <p:spPr bwMode="auto">
          <a:xfrm>
            <a:off x="699716" y="6262003"/>
            <a:ext cx="10515600" cy="461665"/>
          </a:xfrm>
          <a:prstGeom prst="rect">
            <a:avLst/>
          </a:prstGeom>
        </p:spPr>
        <p:txBody>
          <a:bodyPr wrap="square">
            <a:spAutoFit/>
          </a:bodyPr>
          <a:lstStyle/>
          <a:p>
            <a:pPr>
              <a:defRPr/>
            </a:pPr>
            <a:r>
              <a:rPr lang="en-US" altLang="zh-CN" sz="1200" i="1" dirty="0">
                <a:solidFill>
                  <a:srgbClr val="222222"/>
                </a:solidFill>
                <a:latin typeface="Arial"/>
              </a:rPr>
              <a:t>[7] </a:t>
            </a:r>
            <a:r>
              <a:rPr lang="zh-CN" altLang="en-US" sz="1200" i="1" dirty="0">
                <a:solidFill>
                  <a:srgbClr val="222222"/>
                </a:solidFill>
                <a:latin typeface="Arial"/>
              </a:rPr>
              <a:t>T. Soleymani, J. S. Baras and S. Hirche, "Value of Information in Feedback Control: Quantification," in IEEE Transactions on Automatic Control, doi: 10.1109/TAC.2021.3113472</a:t>
            </a:r>
            <a:endParaRPr lang="en-US" altLang="zh-CN" sz="1200" i="1" dirty="0">
              <a:solidFill>
                <a:srgbClr val="222222"/>
              </a:solidFill>
              <a:latin typeface="Arial"/>
            </a:endParaRPr>
          </a:p>
        </p:txBody>
      </p:sp>
      <p:pic>
        <p:nvPicPr>
          <p:cNvPr id="9" name="图片 13">
            <a:extLst>
              <a:ext uri="{FF2B5EF4-FFF2-40B4-BE49-F238E27FC236}">
                <a16:creationId xmlns:a16="http://schemas.microsoft.com/office/drawing/2014/main" id="{3B3931B3-6A66-43D3-A996-7AB8B4A66061}"/>
              </a:ext>
            </a:extLst>
          </p:cNvPr>
          <p:cNvPicPr>
            <a:picLocks noChangeAspect="1"/>
          </p:cNvPicPr>
          <p:nvPr/>
        </p:nvPicPr>
        <p:blipFill>
          <a:blip r:embed="rId3"/>
          <a:srcRect b="20799"/>
          <a:stretch/>
        </p:blipFill>
        <p:spPr bwMode="auto">
          <a:xfrm>
            <a:off x="6124640" y="2039309"/>
            <a:ext cx="5438774" cy="1637001"/>
          </a:xfrm>
          <a:prstGeom prst="rect">
            <a:avLst/>
          </a:prstGeom>
        </p:spPr>
      </p:pic>
      <p:pic>
        <p:nvPicPr>
          <p:cNvPr id="10" name="图片 9">
            <a:extLst>
              <a:ext uri="{FF2B5EF4-FFF2-40B4-BE49-F238E27FC236}">
                <a16:creationId xmlns:a16="http://schemas.microsoft.com/office/drawing/2014/main" id="{12D589C4-1C87-40C0-81FF-3B30252F722D}"/>
              </a:ext>
            </a:extLst>
          </p:cNvPr>
          <p:cNvPicPr>
            <a:picLocks noChangeAspect="1"/>
          </p:cNvPicPr>
          <p:nvPr/>
        </p:nvPicPr>
        <p:blipFill>
          <a:blip r:embed="rId4"/>
          <a:stretch>
            <a:fillRect/>
          </a:stretch>
        </p:blipFill>
        <p:spPr bwMode="auto">
          <a:xfrm>
            <a:off x="6632373" y="3864744"/>
            <a:ext cx="4600575" cy="342900"/>
          </a:xfrm>
          <a:prstGeom prst="rect">
            <a:avLst/>
          </a:prstGeom>
        </p:spPr>
      </p:pic>
      <p:pic>
        <p:nvPicPr>
          <p:cNvPr id="11" name="图片 10">
            <a:extLst>
              <a:ext uri="{FF2B5EF4-FFF2-40B4-BE49-F238E27FC236}">
                <a16:creationId xmlns:a16="http://schemas.microsoft.com/office/drawing/2014/main" id="{7ABE1A8C-C5C1-40BF-BE58-BEEB224F9583}"/>
              </a:ext>
            </a:extLst>
          </p:cNvPr>
          <p:cNvPicPr>
            <a:picLocks noChangeAspect="1"/>
          </p:cNvPicPr>
          <p:nvPr/>
        </p:nvPicPr>
        <p:blipFill rotWithShape="1">
          <a:blip r:embed="rId5"/>
          <a:srcRect r="16204" b="2569"/>
          <a:stretch/>
        </p:blipFill>
        <p:spPr bwMode="auto">
          <a:xfrm>
            <a:off x="6976333" y="4529060"/>
            <a:ext cx="3735388" cy="417613"/>
          </a:xfrm>
          <a:prstGeom prst="rect">
            <a:avLst/>
          </a:prstGeom>
        </p:spPr>
      </p:pic>
      <p:sp>
        <p:nvSpPr>
          <p:cNvPr id="12" name="Content Placeholder 2">
            <a:extLst>
              <a:ext uri="{FF2B5EF4-FFF2-40B4-BE49-F238E27FC236}">
                <a16:creationId xmlns:a16="http://schemas.microsoft.com/office/drawing/2014/main" id="{F3C5BA62-A128-48DE-83EB-9FBA1354CAA2}"/>
              </a:ext>
            </a:extLst>
          </p:cNvPr>
          <p:cNvSpPr txBox="1">
            <a:spLocks/>
          </p:cNvSpPr>
          <p:nvPr/>
        </p:nvSpPr>
        <p:spPr bwMode="auto">
          <a:xfrm>
            <a:off x="851847" y="1253331"/>
            <a:ext cx="5370370" cy="43513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信息价值定义</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150000"/>
              </a:lnSpc>
              <a:defRPr/>
            </a:pPr>
            <a:r>
              <a:rPr lang="zh-CN" altLang="en-US" sz="1900" dirty="0">
                <a:latin typeface="微软雅黑" panose="020B0503020204020204" pitchFamily="34" charset="-122"/>
                <a:ea typeface="微软雅黑" panose="020B0503020204020204" pitchFamily="34" charset="-122"/>
              </a:rPr>
              <a:t>基于非线性</a:t>
            </a:r>
            <a:r>
              <a:rPr lang="en-US" altLang="zh-CN" sz="1900" dirty="0" err="1">
                <a:latin typeface="微软雅黑" panose="020B0503020204020204" pitchFamily="34" charset="-122"/>
                <a:ea typeface="微软雅黑" panose="020B0503020204020204" pitchFamily="34" charset="-122"/>
              </a:rPr>
              <a:t>AoI</a:t>
            </a:r>
            <a:r>
              <a:rPr lang="zh-CN" altLang="en-US" sz="1900" dirty="0">
                <a:latin typeface="微软雅黑" panose="020B0503020204020204" pitchFamily="34" charset="-122"/>
                <a:ea typeface="微软雅黑" panose="020B0503020204020204" pitchFamily="34" charset="-122"/>
              </a:rPr>
              <a:t>的扩展</a:t>
            </a:r>
            <a:r>
              <a:rPr lang="en-US" altLang="zh-CN" sz="1900" baseline="30000" dirty="0">
                <a:latin typeface="微软雅黑" panose="020B0503020204020204" pitchFamily="34" charset="-122"/>
                <a:ea typeface="微软雅黑" panose="020B0503020204020204" pitchFamily="34" charset="-122"/>
              </a:rPr>
              <a:t>[3][8]</a:t>
            </a:r>
            <a:endParaRPr lang="zh-CN" altLang="en-US" sz="1900" baseline="30000" dirty="0">
              <a:latin typeface="微软雅黑" panose="020B0503020204020204" pitchFamily="34" charset="-122"/>
              <a:ea typeface="微软雅黑" panose="020B0503020204020204" pitchFamily="34" charset="-122"/>
            </a:endParaRPr>
          </a:p>
          <a:p>
            <a:pPr lvl="1">
              <a:lnSpc>
                <a:spcPct val="150000"/>
              </a:lnSpc>
              <a:defRPr/>
            </a:pPr>
            <a:r>
              <a:rPr lang="zh-CN" altLang="en-US" sz="1900" dirty="0">
                <a:latin typeface="微软雅黑" panose="020B0503020204020204" pitchFamily="34" charset="-122"/>
                <a:ea typeface="微软雅黑" panose="020B0503020204020204" pitchFamily="34" charset="-122"/>
              </a:rPr>
              <a:t>基于信息理论信息价值定义</a:t>
            </a:r>
            <a:r>
              <a:rPr lang="en-US" altLang="zh-CN" sz="1900" baseline="30000" dirty="0">
                <a:latin typeface="微软雅黑" panose="020B0503020204020204" pitchFamily="34" charset="-122"/>
                <a:ea typeface="微软雅黑" panose="020B0503020204020204" pitchFamily="34" charset="-122"/>
              </a:rPr>
              <a:t>[1][7]</a:t>
            </a:r>
          </a:p>
          <a:p>
            <a:pPr lvl="1">
              <a:lnSpc>
                <a:spcPct val="150000"/>
              </a:lnSpc>
              <a:defRPr/>
            </a:pPr>
            <a:r>
              <a:rPr lang="zh-CN" altLang="en-US" sz="1900" dirty="0">
                <a:latin typeface="微软雅黑" panose="020B0503020204020204" pitchFamily="34" charset="-122"/>
                <a:ea typeface="微软雅黑" panose="020B0503020204020204" pitchFamily="34" charset="-122"/>
              </a:rPr>
              <a:t>基于场景特性的信息价值定义</a:t>
            </a:r>
            <a:r>
              <a:rPr lang="en-US" altLang="zh-CN" sz="1900" baseline="30000" dirty="0">
                <a:latin typeface="微软雅黑" panose="020B0503020204020204" pitchFamily="34" charset="-122"/>
                <a:ea typeface="微软雅黑" panose="020B0503020204020204" pitchFamily="34" charset="-122"/>
              </a:rPr>
              <a:t>[2]</a:t>
            </a:r>
            <a:endParaRPr lang="zh-CN" altLang="en-US" sz="1900" dirty="0">
              <a:latin typeface="微软雅黑" panose="020B0503020204020204" pitchFamily="34" charset="-122"/>
              <a:ea typeface="微软雅黑" panose="020B0503020204020204" pitchFamily="34" charset="-122"/>
            </a:endParaRPr>
          </a:p>
          <a:p>
            <a:pPr lvl="1">
              <a:lnSpc>
                <a:spcPct val="150000"/>
              </a:lnSpc>
              <a:defRPr/>
            </a:pPr>
            <a:r>
              <a:rPr lang="zh-CN" altLang="en-US" sz="1900" dirty="0">
                <a:solidFill>
                  <a:srgbClr val="FF0000"/>
                </a:solidFill>
                <a:latin typeface="微软雅黑" panose="020B0503020204020204" pitchFamily="34" charset="-122"/>
                <a:ea typeface="微软雅黑" panose="020B0503020204020204" pitchFamily="34" charset="-122"/>
              </a:rPr>
              <a:t>基于状态误差的信息价值定义</a:t>
            </a:r>
            <a:r>
              <a:rPr lang="en-US" altLang="zh-CN" sz="1900" baseline="30000" dirty="0">
                <a:solidFill>
                  <a:srgbClr val="FF0000"/>
                </a:solidFill>
                <a:latin typeface="微软雅黑" panose="020B0503020204020204" pitchFamily="34" charset="-122"/>
                <a:ea typeface="微软雅黑" panose="020B0503020204020204" pitchFamily="34" charset="-122"/>
              </a:rPr>
              <a:t>[7]</a:t>
            </a:r>
            <a:endParaRPr lang="en-US" altLang="zh-CN" sz="2800" dirty="0">
              <a:solidFill>
                <a:srgbClr val="FF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r>
              <a:rPr lang="en-US" dirty="0">
                <a:solidFill>
                  <a:srgbClr val="000000"/>
                </a:solidFill>
                <a:latin typeface="微软雅黑" panose="020B0503020204020204" pitchFamily="34" charset="-122"/>
                <a:ea typeface="微软雅黑" panose="020B0503020204020204" pitchFamily="34" charset="-122"/>
              </a:rPr>
              <a:t> </a:t>
            </a:r>
            <a:endParaRPr 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2917859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29">
            <a:extLst>
              <a:ext uri="{FF2B5EF4-FFF2-40B4-BE49-F238E27FC236}">
                <a16:creationId xmlns:a16="http://schemas.microsoft.com/office/drawing/2014/main" id="{764651DC-CB30-4D60-86D6-8C8FDD20DCED}"/>
              </a:ext>
            </a:extLst>
          </p:cNvPr>
          <p:cNvGrpSpPr/>
          <p:nvPr/>
        </p:nvGrpSpPr>
        <p:grpSpPr>
          <a:xfrm>
            <a:off x="0" y="0"/>
            <a:ext cx="6096000" cy="573088"/>
            <a:chOff x="0" y="-14814"/>
            <a:chExt cx="6095901" cy="573146"/>
          </a:xfrm>
        </p:grpSpPr>
        <p:sp>
          <p:nvSpPr>
            <p:cNvPr id="21" name="矩形 20">
              <a:extLst>
                <a:ext uri="{FF2B5EF4-FFF2-40B4-BE49-F238E27FC236}">
                  <a16:creationId xmlns:a16="http://schemas.microsoft.com/office/drawing/2014/main" id="{AC7DF991-9855-4892-BF2F-31DEE3A4A5AF}"/>
                </a:ext>
              </a:extLst>
            </p:cNvPr>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2400" b="1" strike="noStrike" noProof="1">
                <a:latin typeface="+mj-lt"/>
              </a:endParaRPr>
            </a:p>
          </p:txBody>
        </p:sp>
        <p:sp>
          <p:nvSpPr>
            <p:cNvPr id="22" name="文本框 31">
              <a:extLst>
                <a:ext uri="{FF2B5EF4-FFF2-40B4-BE49-F238E27FC236}">
                  <a16:creationId xmlns:a16="http://schemas.microsoft.com/office/drawing/2014/main" id="{D8EB014B-EF1C-48B9-B16A-D6916AF0983A}"/>
                </a:ext>
              </a:extLst>
            </p:cNvPr>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目录</a:t>
              </a:r>
            </a:p>
          </p:txBody>
        </p:sp>
      </p:grpSp>
      <p:sp>
        <p:nvSpPr>
          <p:cNvPr id="7" name="灯片编号占位符 3">
            <a:extLst>
              <a:ext uri="{FF2B5EF4-FFF2-40B4-BE49-F238E27FC236}">
                <a16:creationId xmlns:a16="http://schemas.microsoft.com/office/drawing/2014/main" id="{36022BC7-6C41-40EF-BC2D-53A20CB7F7DA}"/>
              </a:ext>
            </a:extLst>
          </p:cNvPr>
          <p:cNvSpPr>
            <a:spLocks noGrp="1"/>
          </p:cNvSpPr>
          <p:nvPr>
            <p:ph type="sldNum" sz="quarter" idx="12"/>
          </p:nvPr>
        </p:nvSpPr>
        <p:spPr>
          <a:xfrm>
            <a:off x="8737600" y="6245225"/>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8" name="内容占位符 2">
            <a:extLst>
              <a:ext uri="{FF2B5EF4-FFF2-40B4-BE49-F238E27FC236}">
                <a16:creationId xmlns:a16="http://schemas.microsoft.com/office/drawing/2014/main" id="{B8160CF2-1F74-41A8-98E9-078A31592E99}"/>
              </a:ext>
            </a:extLst>
          </p:cNvPr>
          <p:cNvSpPr>
            <a:spLocks noGrp="1"/>
          </p:cNvSpPr>
          <p:nvPr>
            <p:ph idx="1"/>
          </p:nvPr>
        </p:nvSpPr>
        <p:spPr bwMode="auto">
          <a:xfrm>
            <a:off x="851536" y="1505270"/>
            <a:ext cx="11086464" cy="4578915"/>
          </a:xfrm>
        </p:spPr>
        <p:txBody>
          <a:bodyPr>
            <a:normAutofit/>
          </a:bodyPr>
          <a:lstStyle/>
          <a:p>
            <a:pPr>
              <a:defRPr/>
            </a:pPr>
            <a:r>
              <a:rPr lang="zh-CN" altLang="en-US" sz="3200" dirty="0">
                <a:latin typeface="微软雅黑" panose="020B0503020204020204" pitchFamily="34" charset="-122"/>
                <a:ea typeface="微软雅黑" panose="020B0503020204020204" pitchFamily="34" charset="-122"/>
              </a:rPr>
              <a:t>背景</a:t>
            </a:r>
            <a:endParaRPr lang="en-US" sz="3200" dirty="0">
              <a:latin typeface="微软雅黑" panose="020B0503020204020204" pitchFamily="34" charset="-122"/>
              <a:ea typeface="微软雅黑" panose="020B0503020204020204" pitchFamily="34" charset="-122"/>
            </a:endParaRPr>
          </a:p>
          <a:p>
            <a:pPr lvl="1">
              <a:defRPr/>
            </a:pPr>
            <a:r>
              <a:rPr lang="zh-CN" altLang="en-US" sz="2000" dirty="0">
                <a:latin typeface="微软雅黑" panose="020B0503020204020204" pitchFamily="34" charset="-122"/>
                <a:ea typeface="微软雅黑" panose="020B0503020204020204" pitchFamily="34" charset="-122"/>
              </a:rPr>
              <a:t>信息价值与智能按需调度</a:t>
            </a:r>
            <a:endParaRPr lang="en-US" sz="2000" dirty="0">
              <a:latin typeface="微软雅黑" panose="020B0503020204020204" pitchFamily="34" charset="-122"/>
              <a:ea typeface="微软雅黑" panose="020B0503020204020204" pitchFamily="34" charset="-122"/>
            </a:endParaRPr>
          </a:p>
          <a:p>
            <a:pPr>
              <a:defRPr/>
            </a:pPr>
            <a:r>
              <a:rPr lang="zh-CN" altLang="en-US" sz="3000" dirty="0">
                <a:solidFill>
                  <a:srgbClr val="000000"/>
                </a:solidFill>
                <a:latin typeface="微软雅黑" panose="020B0503020204020204" pitchFamily="34" charset="-122"/>
                <a:ea typeface="微软雅黑" panose="020B0503020204020204" pitchFamily="34" charset="-122"/>
              </a:rPr>
              <a:t>相关工作介绍 </a:t>
            </a:r>
            <a:endParaRPr lang="zh-CN" altLang="en-US" dirty="0">
              <a:latin typeface="微软雅黑" panose="020B0503020204020204" pitchFamily="34" charset="-122"/>
              <a:ea typeface="微软雅黑" panose="020B0503020204020204" pitchFamily="34" charset="-122"/>
            </a:endParaRPr>
          </a:p>
          <a:p>
            <a:pPr lvl="1">
              <a:defRPr/>
            </a:pPr>
            <a:r>
              <a:rPr lang="en-US" altLang="zh-CN" sz="2000" dirty="0">
                <a:solidFill>
                  <a:srgbClr val="000000"/>
                </a:solidFill>
                <a:latin typeface="微软雅黑" panose="020B0503020204020204" pitchFamily="34" charset="-122"/>
                <a:ea typeface="微软雅黑" panose="020B0503020204020204" pitchFamily="34" charset="-122"/>
              </a:rPr>
              <a:t>A Framework for Characterising the Value of Information in Hidden Markov Models</a:t>
            </a:r>
          </a:p>
          <a:p>
            <a:pPr lvl="1">
              <a:defRPr/>
            </a:pPr>
            <a:r>
              <a:rPr lang="en-US" altLang="zh-CN" sz="2000" dirty="0">
                <a:solidFill>
                  <a:srgbClr val="000000"/>
                </a:solidFill>
                <a:latin typeface="微软雅黑" panose="020B0503020204020204" pitchFamily="34" charset="-122"/>
                <a:ea typeface="微软雅黑" panose="020B0503020204020204" pitchFamily="34" charset="-122"/>
              </a:rPr>
              <a:t>A Framework to Assess Value of Information in Future Vehicular Networks</a:t>
            </a:r>
          </a:p>
          <a:p>
            <a:pPr lvl="1">
              <a:defRPr/>
            </a:pPr>
            <a:r>
              <a:rPr lang="zh-CN" altLang="en-US" sz="2000" dirty="0">
                <a:latin typeface="微软雅黑" panose="020B0503020204020204" pitchFamily="34" charset="-122"/>
                <a:ea typeface="微软雅黑" panose="020B0503020204020204" pitchFamily="34" charset="-122"/>
              </a:rPr>
              <a:t>相关工作总结</a:t>
            </a:r>
            <a:endParaRPr lang="en-US" altLang="zh-CN" sz="2000" dirty="0">
              <a:latin typeface="微软雅黑" panose="020B0503020204020204" pitchFamily="34" charset="-122"/>
              <a:ea typeface="微软雅黑" panose="020B0503020204020204" pitchFamily="34" charset="-122"/>
            </a:endParaRPr>
          </a:p>
          <a:p>
            <a:pPr>
              <a:defRPr/>
            </a:pPr>
            <a:r>
              <a:rPr lang="zh-CN" altLang="en-US" sz="3200" dirty="0">
                <a:latin typeface="微软雅黑" panose="020B0503020204020204" pitchFamily="34" charset="-122"/>
                <a:ea typeface="微软雅黑" panose="020B0503020204020204" pitchFamily="34" charset="-122"/>
              </a:rPr>
              <a:t>近期工作汇报</a:t>
            </a:r>
            <a:endParaRPr lang="en-US" altLang="zh-CN" sz="3200" dirty="0">
              <a:latin typeface="微软雅黑" panose="020B0503020204020204" pitchFamily="34" charset="-122"/>
              <a:ea typeface="微软雅黑" panose="020B0503020204020204" pitchFamily="34" charset="-122"/>
            </a:endParaRPr>
          </a:p>
          <a:p>
            <a:pPr lvl="1">
              <a:defRPr/>
            </a:pPr>
            <a:r>
              <a:rPr lang="en-US" altLang="zh-CN" sz="2000" dirty="0">
                <a:solidFill>
                  <a:srgbClr val="000000"/>
                </a:solidFill>
                <a:latin typeface="微软雅黑" panose="020B0503020204020204" pitchFamily="34" charset="-122"/>
                <a:ea typeface="微软雅黑" panose="020B0503020204020204" pitchFamily="34" charset="-122"/>
              </a:rPr>
              <a:t>CSMA/CA </a:t>
            </a:r>
            <a:r>
              <a:rPr lang="zh-CN" altLang="en-US" sz="2000" dirty="0">
                <a:solidFill>
                  <a:srgbClr val="000000"/>
                </a:solidFill>
                <a:latin typeface="微软雅黑" panose="020B0503020204020204" pitchFamily="34" charset="-122"/>
                <a:ea typeface="微软雅黑" panose="020B0503020204020204" pitchFamily="34" charset="-122"/>
              </a:rPr>
              <a:t>下分布式</a:t>
            </a:r>
            <a:r>
              <a:rPr lang="en-US" altLang="zh-CN" sz="2000" dirty="0" err="1">
                <a:solidFill>
                  <a:srgbClr val="000000"/>
                </a:solidFill>
                <a:latin typeface="微软雅黑" panose="020B0503020204020204" pitchFamily="34" charset="-122"/>
                <a:ea typeface="微软雅黑" panose="020B0503020204020204" pitchFamily="34" charset="-122"/>
              </a:rPr>
              <a:t>VoI</a:t>
            </a:r>
            <a:r>
              <a:rPr lang="zh-CN" altLang="en-US" sz="2000" dirty="0">
                <a:solidFill>
                  <a:srgbClr val="000000"/>
                </a:solidFill>
                <a:latin typeface="微软雅黑" panose="020B0503020204020204" pitchFamily="34" charset="-122"/>
                <a:ea typeface="微软雅黑" panose="020B0503020204020204" pitchFamily="34" charset="-122"/>
              </a:rPr>
              <a:t>调度算法</a:t>
            </a:r>
            <a:endParaRPr sz="2000" dirty="0">
              <a:solidFill>
                <a:srgbClr val="000000"/>
              </a:solidFill>
              <a:latin typeface="微软雅黑" panose="020B0503020204020204" pitchFamily="34" charset="-122"/>
              <a:ea typeface="微软雅黑" panose="020B0503020204020204" pitchFamily="34" charset="-122"/>
            </a:endParaRPr>
          </a:p>
          <a:p>
            <a:pPr marL="0" indent="0">
              <a:buNone/>
              <a:defRPr/>
            </a:pPr>
            <a:endParaRPr sz="4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3351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20</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699716" y="2370931"/>
            <a:ext cx="5370370" cy="2175669"/>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现有工作的共识</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200000"/>
              </a:lnSpc>
              <a:defRPr/>
            </a:pPr>
            <a:r>
              <a:rPr lang="zh-CN" altLang="en-US" sz="1900" dirty="0">
                <a:solidFill>
                  <a:srgbClr val="000000"/>
                </a:solidFill>
                <a:latin typeface="微软雅黑" panose="020B0503020204020204" pitchFamily="34" charset="-122"/>
                <a:ea typeface="微软雅黑" panose="020B0503020204020204" pitchFamily="34" charset="-122"/>
              </a:rPr>
              <a:t>信息价值是信息的自身属性</a:t>
            </a:r>
            <a:endParaRPr lang="en-US" altLang="zh-CN" sz="1900" dirty="0">
              <a:solidFill>
                <a:srgbClr val="000000"/>
              </a:solidFill>
              <a:latin typeface="微软雅黑" panose="020B0503020204020204" pitchFamily="34" charset="-122"/>
              <a:ea typeface="微软雅黑" panose="020B0503020204020204" pitchFamily="34" charset="-122"/>
            </a:endParaRPr>
          </a:p>
          <a:p>
            <a:pPr lvl="1">
              <a:lnSpc>
                <a:spcPct val="200000"/>
              </a:lnSpc>
              <a:defRPr/>
            </a:pPr>
            <a:r>
              <a:rPr lang="zh-CN" altLang="en-US" sz="1900" dirty="0">
                <a:solidFill>
                  <a:srgbClr val="000000"/>
                </a:solidFill>
                <a:latin typeface="微软雅黑" panose="020B0503020204020204" pitchFamily="34" charset="-122"/>
                <a:ea typeface="微软雅黑" panose="020B0503020204020204" pitchFamily="34" charset="-122"/>
              </a:rPr>
              <a:t>信息价值随时间</a:t>
            </a:r>
            <a:r>
              <a:rPr lang="en-US" altLang="zh-CN" sz="1900" dirty="0">
                <a:solidFill>
                  <a:srgbClr val="000000"/>
                </a:solidFill>
                <a:latin typeface="微软雅黑" panose="020B0503020204020204" pitchFamily="34" charset="-122"/>
                <a:ea typeface="微软雅黑" panose="020B0503020204020204" pitchFamily="34" charset="-122"/>
              </a:rPr>
              <a:t>(</a:t>
            </a:r>
            <a:r>
              <a:rPr lang="en-US" altLang="zh-CN" sz="1900" dirty="0" err="1">
                <a:solidFill>
                  <a:srgbClr val="000000"/>
                </a:solidFill>
                <a:latin typeface="微软雅黑" panose="020B0503020204020204" pitchFamily="34" charset="-122"/>
                <a:ea typeface="微软雅黑" panose="020B0503020204020204" pitchFamily="34" charset="-122"/>
              </a:rPr>
              <a:t>AoI</a:t>
            </a:r>
            <a:r>
              <a:rPr lang="en-US" altLang="zh-CN" sz="1900" dirty="0">
                <a:solidFill>
                  <a:srgbClr val="000000"/>
                </a:solidFill>
                <a:latin typeface="微软雅黑" panose="020B0503020204020204" pitchFamily="34" charset="-122"/>
                <a:ea typeface="微软雅黑" panose="020B0503020204020204" pitchFamily="34" charset="-122"/>
              </a:rPr>
              <a:t>)</a:t>
            </a:r>
            <a:r>
              <a:rPr lang="zh-CN" altLang="en-US" sz="1900" dirty="0">
                <a:solidFill>
                  <a:srgbClr val="000000"/>
                </a:solidFill>
                <a:latin typeface="微软雅黑" panose="020B0503020204020204" pitchFamily="34" charset="-122"/>
                <a:ea typeface="微软雅黑" panose="020B0503020204020204" pitchFamily="34" charset="-122"/>
              </a:rPr>
              <a:t>递减</a:t>
            </a:r>
            <a:endParaRPr lang="en-US" altLang="zh-CN" sz="1900" dirty="0">
              <a:solidFill>
                <a:srgbClr val="000000"/>
              </a:solidFill>
              <a:latin typeface="微软雅黑" panose="020B0503020204020204" pitchFamily="34" charset="-122"/>
              <a:ea typeface="微软雅黑" panose="020B0503020204020204" pitchFamily="34" charset="-122"/>
            </a:endParaRPr>
          </a:p>
          <a:p>
            <a:pPr lvl="1">
              <a:lnSpc>
                <a:spcPct val="200000"/>
              </a:lnSpc>
              <a:defRPr/>
            </a:pPr>
            <a:r>
              <a:rPr lang="zh-CN" altLang="en-US" sz="1900" dirty="0">
                <a:solidFill>
                  <a:srgbClr val="000000"/>
                </a:solidFill>
                <a:latin typeface="微软雅黑" panose="020B0503020204020204" pitchFamily="34" charset="-122"/>
                <a:ea typeface="微软雅黑" panose="020B0503020204020204" pitchFamily="34" charset="-122"/>
              </a:rPr>
              <a:t>信息价值的定义取决于具体的应用场景</a:t>
            </a:r>
            <a:endParaRPr lang="en-US" altLang="zh-CN" sz="1900" dirty="0">
              <a:solidFill>
                <a:srgbClr val="000000"/>
              </a:solidFill>
              <a:latin typeface="微软雅黑" panose="020B0503020204020204" pitchFamily="34" charset="-122"/>
              <a:ea typeface="微软雅黑" panose="020B0503020204020204" pitchFamily="34" charset="-122"/>
            </a:endParaRPr>
          </a:p>
        </p:txBody>
      </p:sp>
      <p:sp>
        <p:nvSpPr>
          <p:cNvPr id="2" name="矩形 1">
            <a:extLst>
              <a:ext uri="{FF2B5EF4-FFF2-40B4-BE49-F238E27FC236}">
                <a16:creationId xmlns:a16="http://schemas.microsoft.com/office/drawing/2014/main" id="{2092BD12-D0BD-446B-8EC8-C728944FD7C0}"/>
              </a:ext>
            </a:extLst>
          </p:cNvPr>
          <p:cNvSpPr/>
          <p:nvPr/>
        </p:nvSpPr>
        <p:spPr>
          <a:xfrm>
            <a:off x="5957516" y="2294731"/>
            <a:ext cx="6096000" cy="2159117"/>
          </a:xfrm>
          <a:prstGeom prst="rect">
            <a:avLst/>
          </a:prstGeom>
        </p:spPr>
        <p:txBody>
          <a:bodyPr>
            <a:spAutoFit/>
          </a:bodyPr>
          <a:lstStyle/>
          <a:p>
            <a:pPr marL="228600" lvl="1" indent="-228600">
              <a:lnSpc>
                <a:spcPct val="90000"/>
              </a:lnSpc>
              <a:spcBef>
                <a:spcPts val="1000"/>
              </a:spcBef>
              <a:buFont typeface="Arial" panose="020B0604020202020204" pitchFamily="34" charset="0"/>
              <a:buChar char="•"/>
              <a:defRPr/>
            </a:pPr>
            <a:r>
              <a:rPr lang="zh-CN" altLang="en-US" sz="2600" dirty="0">
                <a:solidFill>
                  <a:srgbClr val="000000"/>
                </a:solidFill>
                <a:latin typeface="微软雅黑" panose="020B0503020204020204" pitchFamily="34" charset="-122"/>
                <a:ea typeface="微软雅黑" panose="020B0503020204020204" pitchFamily="34" charset="-122"/>
              </a:rPr>
              <a:t>现有工作的不足</a:t>
            </a:r>
            <a:endParaRPr lang="en-US" altLang="zh-CN" sz="2600" dirty="0">
              <a:solidFill>
                <a:srgbClr val="000000"/>
              </a:solidFill>
              <a:latin typeface="微软雅黑" panose="020B0503020204020204" pitchFamily="34" charset="-122"/>
              <a:ea typeface="微软雅黑" panose="020B0503020204020204" pitchFamily="34" charset="-122"/>
            </a:endParaRPr>
          </a:p>
          <a:p>
            <a:pPr marL="685800" lvl="1" indent="-228600">
              <a:lnSpc>
                <a:spcPct val="200000"/>
              </a:lnSpc>
              <a:spcBef>
                <a:spcPts val="500"/>
              </a:spcBef>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信息价值的特性提炼过程是人为的，一般只能分析简单系统或者单一业务</a:t>
            </a:r>
            <a:endParaRPr lang="en-US" altLang="zh-CN" dirty="0">
              <a:solidFill>
                <a:srgbClr val="FF0000"/>
              </a:solidFill>
              <a:latin typeface="微软雅黑" panose="020B0503020204020204" pitchFamily="34" charset="-122"/>
              <a:ea typeface="微软雅黑" panose="020B0503020204020204" pitchFamily="34" charset="-122"/>
            </a:endParaRPr>
          </a:p>
          <a:p>
            <a:pPr marL="685800" lvl="1" indent="-228600">
              <a:lnSpc>
                <a:spcPct val="200000"/>
              </a:lnSpc>
              <a:spcBef>
                <a:spcPts val="500"/>
              </a:spcBef>
              <a:buFont typeface="Arial" panose="020B0604020202020204" pitchFamily="34" charset="0"/>
              <a:buChar char="•"/>
              <a:defRPr/>
            </a:pPr>
            <a:r>
              <a:rPr lang="zh-CN" altLang="en-US" dirty="0">
                <a:solidFill>
                  <a:srgbClr val="FF0000"/>
                </a:solidFill>
                <a:latin typeface="微软雅黑" panose="020B0503020204020204" pitchFamily="34" charset="-122"/>
                <a:ea typeface="微软雅黑" panose="020B0503020204020204" pitchFamily="34" charset="-122"/>
              </a:rPr>
              <a:t>信息价值的使用场景多为集中式调度</a:t>
            </a:r>
            <a:endParaRPr lang="en-US" altLang="zh-CN"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114432399"/>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三</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近期工作汇报</a:t>
              </a:r>
            </a:p>
          </p:txBody>
        </p:sp>
      </p:grpSp>
      <p:sp>
        <p:nvSpPr>
          <p:cNvPr id="56" name="灯片编号占位符 3">
            <a:extLst>
              <a:ext uri="{FF2B5EF4-FFF2-40B4-BE49-F238E27FC236}">
                <a16:creationId xmlns:a16="http://schemas.microsoft.com/office/drawing/2014/main" id="{8AA8F560-914F-41EC-9553-8E0B7B277C88}"/>
              </a:ext>
            </a:extLst>
          </p:cNvPr>
          <p:cNvSpPr>
            <a:spLocks noGrp="1"/>
          </p:cNvSpPr>
          <p:nvPr>
            <p:ph type="sldNum" sz="quarter" idx="12"/>
          </p:nvPr>
        </p:nvSpPr>
        <p:spPr>
          <a:xfrm>
            <a:off x="8737600" y="6245225"/>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21</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22" name="Content Placeholder 2">
            <a:extLst>
              <a:ext uri="{FF2B5EF4-FFF2-40B4-BE49-F238E27FC236}">
                <a16:creationId xmlns:a16="http://schemas.microsoft.com/office/drawing/2014/main" id="{D9EC4D5B-DD2F-46A9-A440-CABB6231995A}"/>
              </a:ext>
            </a:extLst>
          </p:cNvPr>
          <p:cNvSpPr txBox="1">
            <a:spLocks/>
          </p:cNvSpPr>
          <p:nvPr/>
        </p:nvSpPr>
        <p:spPr bwMode="auto">
          <a:xfrm>
            <a:off x="851846" y="1253331"/>
            <a:ext cx="6552254" cy="43513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rgbClr val="000000"/>
                </a:solidFill>
                <a:latin typeface="微软雅黑" panose="020B0503020204020204" pitchFamily="34" charset="-122"/>
                <a:ea typeface="微软雅黑" panose="020B0503020204020204" pitchFamily="34" charset="-122"/>
              </a:rPr>
              <a:t>CSMA/CA</a:t>
            </a:r>
            <a:r>
              <a:rPr lang="zh-CN" altLang="en-US" dirty="0">
                <a:solidFill>
                  <a:srgbClr val="000000"/>
                </a:solidFill>
                <a:latin typeface="微软雅黑" panose="020B0503020204020204" pitchFamily="34" charset="-122"/>
                <a:ea typeface="微软雅黑" panose="020B0503020204020204" pitchFamily="34" charset="-122"/>
              </a:rPr>
              <a:t>下基于 </a:t>
            </a:r>
            <a:r>
              <a:rPr lang="en-US" altLang="zh-CN" dirty="0" err="1">
                <a:solidFill>
                  <a:srgbClr val="000000"/>
                </a:solidFill>
                <a:latin typeface="微软雅黑" panose="020B0503020204020204" pitchFamily="34" charset="-122"/>
                <a:ea typeface="微软雅黑" panose="020B0503020204020204" pitchFamily="34" charset="-122"/>
              </a:rPr>
              <a:t>VoI</a:t>
            </a: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的分布式算法</a:t>
            </a:r>
            <a:endParaRPr lang="en-US" altLang="zh-CN" dirty="0">
              <a:solidFill>
                <a:srgbClr val="000000"/>
              </a:solidFill>
              <a:latin typeface="微软雅黑" panose="020B0503020204020204" pitchFamily="34" charset="-122"/>
              <a:ea typeface="微软雅黑" panose="020B0503020204020204" pitchFamily="34" charset="-122"/>
            </a:endParaRPr>
          </a:p>
          <a:p>
            <a:pPr marL="0" indent="0">
              <a:buFont typeface="Arial" panose="020B0604020202020204" pitchFamily="34" charset="0"/>
              <a:buNone/>
              <a:defRPr/>
            </a:pPr>
            <a:r>
              <a:rPr lang="en-US" dirty="0">
                <a:solidFill>
                  <a:srgbClr val="000000"/>
                </a:solidFill>
                <a:latin typeface="微软雅黑" panose="020B0503020204020204" pitchFamily="34" charset="-122"/>
                <a:ea typeface="微软雅黑" panose="020B0503020204020204" pitchFamily="34" charset="-122"/>
              </a:rPr>
              <a:t> </a:t>
            </a:r>
            <a:endParaRPr lang="en-US" dirty="0">
              <a:latin typeface="微软雅黑" panose="020B0503020204020204" pitchFamily="34" charset="-122"/>
              <a:ea typeface="微软雅黑" panose="020B0503020204020204" pitchFamily="34" charset="-122"/>
            </a:endParaRPr>
          </a:p>
        </p:txBody>
      </p:sp>
      <p:pic>
        <p:nvPicPr>
          <p:cNvPr id="5" name="图片 4">
            <a:extLst>
              <a:ext uri="{FF2B5EF4-FFF2-40B4-BE49-F238E27FC236}">
                <a16:creationId xmlns:a16="http://schemas.microsoft.com/office/drawing/2014/main" id="{717F7E3F-1992-49BA-8958-2FD57412C5F1}"/>
              </a:ext>
            </a:extLst>
          </p:cNvPr>
          <p:cNvPicPr>
            <a:picLocks noChangeAspect="1"/>
          </p:cNvPicPr>
          <p:nvPr/>
        </p:nvPicPr>
        <p:blipFill rotWithShape="1">
          <a:blip r:embed="rId3"/>
          <a:srcRect b="45531"/>
          <a:stretch/>
        </p:blipFill>
        <p:spPr>
          <a:xfrm>
            <a:off x="609600" y="2352532"/>
            <a:ext cx="3604437" cy="3735448"/>
          </a:xfrm>
          <a:prstGeom prst="rect">
            <a:avLst/>
          </a:prstGeom>
        </p:spPr>
      </p:pic>
      <p:pic>
        <p:nvPicPr>
          <p:cNvPr id="27" name="图片 26">
            <a:extLst>
              <a:ext uri="{FF2B5EF4-FFF2-40B4-BE49-F238E27FC236}">
                <a16:creationId xmlns:a16="http://schemas.microsoft.com/office/drawing/2014/main" id="{39086C11-0368-42D6-B6ED-215C350BC698}"/>
              </a:ext>
            </a:extLst>
          </p:cNvPr>
          <p:cNvPicPr>
            <a:picLocks noChangeAspect="1"/>
          </p:cNvPicPr>
          <p:nvPr/>
        </p:nvPicPr>
        <p:blipFill rotWithShape="1">
          <a:blip r:embed="rId3"/>
          <a:srcRect t="54337"/>
          <a:stretch/>
        </p:blipFill>
        <p:spPr>
          <a:xfrm>
            <a:off x="3949454" y="2993015"/>
            <a:ext cx="3604437" cy="3131560"/>
          </a:xfrm>
          <a:prstGeom prst="rect">
            <a:avLst/>
          </a:prstGeom>
        </p:spPr>
      </p:pic>
      <p:pic>
        <p:nvPicPr>
          <p:cNvPr id="4" name="图片 3">
            <a:extLst>
              <a:ext uri="{FF2B5EF4-FFF2-40B4-BE49-F238E27FC236}">
                <a16:creationId xmlns:a16="http://schemas.microsoft.com/office/drawing/2014/main" id="{42DA40D0-4806-461B-B470-151848B519E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95447" y="2700113"/>
            <a:ext cx="5147390" cy="2456087"/>
          </a:xfrm>
          <a:prstGeom prst="rect">
            <a:avLst/>
          </a:prstGeom>
        </p:spPr>
      </p:pic>
    </p:spTree>
    <p:extLst>
      <p:ext uri="{BB962C8B-B14F-4D97-AF65-F5344CB8AC3E}">
        <p14:creationId xmlns:p14="http://schemas.microsoft.com/office/powerpoint/2010/main" val="146611077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2400" b="1" noProof="1"/>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参考文献</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22</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9" name="矩形 7">
            <a:extLst>
              <a:ext uri="{FF2B5EF4-FFF2-40B4-BE49-F238E27FC236}">
                <a16:creationId xmlns:a16="http://schemas.microsoft.com/office/drawing/2014/main" id="{FBC97A98-50EC-4316-A4F1-B0E5FEE6A549}"/>
              </a:ext>
            </a:extLst>
          </p:cNvPr>
          <p:cNvSpPr/>
          <p:nvPr/>
        </p:nvSpPr>
        <p:spPr bwMode="auto">
          <a:xfrm>
            <a:off x="838200" y="849283"/>
            <a:ext cx="10515600" cy="5944384"/>
          </a:xfrm>
          <a:prstGeom prst="rect">
            <a:avLst/>
          </a:prstGeom>
        </p:spPr>
        <p:txBody>
          <a:bodyPr wrap="square">
            <a:spAutoFit/>
          </a:bodyPr>
          <a:lstStyle/>
          <a:p>
            <a:pPr>
              <a:lnSpc>
                <a:spcPct val="200000"/>
              </a:lnSpc>
              <a:defRPr/>
            </a:pPr>
            <a:r>
              <a:rPr lang="en-US" sz="1100" i="1" dirty="0">
                <a:solidFill>
                  <a:srgbClr val="222222"/>
                </a:solidFill>
                <a:latin typeface="Arial"/>
              </a:rPr>
              <a:t>[</a:t>
            </a:r>
            <a:r>
              <a:rPr lang="en-US" sz="1200" i="1" dirty="0">
                <a:solidFill>
                  <a:srgbClr val="222222"/>
                </a:solidFill>
                <a:latin typeface="Arial" panose="020B0604020202020204" pitchFamily="34" charset="0"/>
                <a:cs typeface="Arial" panose="020B0604020202020204" pitchFamily="34" charset="0"/>
              </a:rPr>
              <a:t>1] Z. Wang, M. -A. </a:t>
            </a:r>
            <a:r>
              <a:rPr lang="en-US" sz="1200" i="1" dirty="0" err="1">
                <a:solidFill>
                  <a:srgbClr val="222222"/>
                </a:solidFill>
                <a:latin typeface="Arial" panose="020B0604020202020204" pitchFamily="34" charset="0"/>
                <a:cs typeface="Arial" panose="020B0604020202020204" pitchFamily="34" charset="0"/>
              </a:rPr>
              <a:t>Badiu</a:t>
            </a:r>
            <a:r>
              <a:rPr lang="en-US" sz="1200" i="1" dirty="0">
                <a:solidFill>
                  <a:srgbClr val="222222"/>
                </a:solidFill>
                <a:latin typeface="Arial" panose="020B0604020202020204" pitchFamily="34" charset="0"/>
                <a:cs typeface="Arial" panose="020B0604020202020204" pitchFamily="34" charset="0"/>
              </a:rPr>
              <a:t> and J. P. Coon, "A Framework for Characterising the Value of Information in Hidden Markov Models," in IEEE Transactions on Information Theory, </a:t>
            </a:r>
            <a:r>
              <a:rPr lang="en-US" sz="1200" i="1" dirty="0" err="1">
                <a:solidFill>
                  <a:srgbClr val="222222"/>
                </a:solidFill>
                <a:latin typeface="Arial" panose="020B0604020202020204" pitchFamily="34" charset="0"/>
                <a:cs typeface="Arial" panose="020B0604020202020204" pitchFamily="34" charset="0"/>
              </a:rPr>
              <a:t>doi</a:t>
            </a:r>
            <a:r>
              <a:rPr lang="en-US" sz="1200" i="1" dirty="0">
                <a:solidFill>
                  <a:srgbClr val="222222"/>
                </a:solidFill>
                <a:latin typeface="Arial" panose="020B0604020202020204" pitchFamily="34" charset="0"/>
                <a:cs typeface="Arial" panose="020B0604020202020204" pitchFamily="34" charset="0"/>
              </a:rPr>
              <a:t>: 10.1109/TIT.2022.3167545.</a:t>
            </a:r>
          </a:p>
          <a:p>
            <a:pPr>
              <a:lnSpc>
                <a:spcPct val="200000"/>
              </a:lnSpc>
              <a:defRPr/>
            </a:pPr>
            <a:r>
              <a:rPr lang="en-US" altLang="zh-CN" sz="1200" i="1" dirty="0">
                <a:solidFill>
                  <a:srgbClr val="222222"/>
                </a:solidFill>
                <a:latin typeface="Arial" panose="020B0604020202020204" pitchFamily="34" charset="0"/>
                <a:cs typeface="Arial" panose="020B0604020202020204" pitchFamily="34" charset="0"/>
              </a:rPr>
              <a:t>[2] Marco </a:t>
            </a:r>
            <a:r>
              <a:rPr lang="en-US" altLang="zh-CN" sz="1200" i="1" dirty="0" err="1">
                <a:solidFill>
                  <a:srgbClr val="222222"/>
                </a:solidFill>
                <a:latin typeface="Arial" panose="020B0604020202020204" pitchFamily="34" charset="0"/>
                <a:cs typeface="Arial" panose="020B0604020202020204" pitchFamily="34" charset="0"/>
              </a:rPr>
              <a:t>Giordani</a:t>
            </a:r>
            <a:r>
              <a:rPr lang="en-US" altLang="zh-CN" sz="1200" i="1" dirty="0">
                <a:solidFill>
                  <a:srgbClr val="222222"/>
                </a:solidFill>
                <a:latin typeface="Arial" panose="020B0604020202020204" pitchFamily="34" charset="0"/>
                <a:cs typeface="Arial" panose="020B0604020202020204" pitchFamily="34" charset="0"/>
              </a:rPr>
              <a:t>, Takamasa Higuchi, Andrea </a:t>
            </a:r>
            <a:r>
              <a:rPr lang="en-US" altLang="zh-CN" sz="1200" i="1" dirty="0" err="1">
                <a:solidFill>
                  <a:srgbClr val="222222"/>
                </a:solidFill>
                <a:latin typeface="Arial" panose="020B0604020202020204" pitchFamily="34" charset="0"/>
                <a:cs typeface="Arial" panose="020B0604020202020204" pitchFamily="34" charset="0"/>
              </a:rPr>
              <a:t>Zanella</a:t>
            </a:r>
            <a:r>
              <a:rPr lang="en-US" altLang="zh-CN" sz="1200" i="1" dirty="0">
                <a:solidFill>
                  <a:srgbClr val="222222"/>
                </a:solidFill>
                <a:latin typeface="Arial" panose="020B0604020202020204" pitchFamily="34" charset="0"/>
                <a:cs typeface="Arial" panose="020B0604020202020204" pitchFamily="34" charset="0"/>
              </a:rPr>
              <a:t>, </a:t>
            </a:r>
            <a:r>
              <a:rPr lang="en-US" altLang="zh-CN" sz="1200" i="1" dirty="0" err="1">
                <a:solidFill>
                  <a:srgbClr val="222222"/>
                </a:solidFill>
                <a:latin typeface="Arial" panose="020B0604020202020204" pitchFamily="34" charset="0"/>
                <a:cs typeface="Arial" panose="020B0604020202020204" pitchFamily="34" charset="0"/>
              </a:rPr>
              <a:t>Onur</a:t>
            </a:r>
            <a:r>
              <a:rPr lang="en-US" altLang="zh-CN" sz="1200" i="1" dirty="0">
                <a:solidFill>
                  <a:srgbClr val="222222"/>
                </a:solidFill>
                <a:latin typeface="Arial" panose="020B0604020202020204" pitchFamily="34" charset="0"/>
                <a:cs typeface="Arial" panose="020B0604020202020204" pitchFamily="34" charset="0"/>
              </a:rPr>
              <a:t> </a:t>
            </a:r>
            <a:r>
              <a:rPr lang="en-US" altLang="zh-CN" sz="1200" i="1" dirty="0" err="1">
                <a:solidFill>
                  <a:srgbClr val="222222"/>
                </a:solidFill>
                <a:latin typeface="Arial" panose="020B0604020202020204" pitchFamily="34" charset="0"/>
                <a:cs typeface="Arial" panose="020B0604020202020204" pitchFamily="34" charset="0"/>
              </a:rPr>
              <a:t>Altintas</a:t>
            </a:r>
            <a:r>
              <a:rPr lang="en-US" altLang="zh-CN" sz="1200" i="1" dirty="0">
                <a:solidFill>
                  <a:srgbClr val="222222"/>
                </a:solidFill>
                <a:latin typeface="Arial" panose="020B0604020202020204" pitchFamily="34" charset="0"/>
                <a:cs typeface="Arial" panose="020B0604020202020204" pitchFamily="34" charset="0"/>
              </a:rPr>
              <a:t>, and Michele </a:t>
            </a:r>
            <a:r>
              <a:rPr lang="en-US" altLang="zh-CN" sz="1200" i="1" dirty="0" err="1">
                <a:solidFill>
                  <a:srgbClr val="222222"/>
                </a:solidFill>
                <a:latin typeface="Arial" panose="020B0604020202020204" pitchFamily="34" charset="0"/>
                <a:cs typeface="Arial" panose="020B0604020202020204" pitchFamily="34" charset="0"/>
              </a:rPr>
              <a:t>Zorzi</a:t>
            </a:r>
            <a:r>
              <a:rPr lang="en-US" altLang="zh-CN" sz="1200" i="1" dirty="0">
                <a:solidFill>
                  <a:srgbClr val="222222"/>
                </a:solidFill>
                <a:latin typeface="Arial" panose="020B0604020202020204" pitchFamily="34" charset="0"/>
                <a:cs typeface="Arial" panose="020B0604020202020204" pitchFamily="34" charset="0"/>
              </a:rPr>
              <a:t>. 2019. A Framework to Assess Value of Information in Future Vehicular Networks. In Proceedings of the 1st ACM </a:t>
            </a:r>
            <a:r>
              <a:rPr lang="en-US" altLang="zh-CN" sz="1200" i="1" dirty="0" err="1">
                <a:solidFill>
                  <a:srgbClr val="222222"/>
                </a:solidFill>
                <a:latin typeface="Arial" panose="020B0604020202020204" pitchFamily="34" charset="0"/>
                <a:cs typeface="Arial" panose="020B0604020202020204" pitchFamily="34" charset="0"/>
              </a:rPr>
              <a:t>MobiHoc</a:t>
            </a:r>
            <a:r>
              <a:rPr lang="en-US" altLang="zh-CN" sz="1200" i="1" dirty="0">
                <a:solidFill>
                  <a:srgbClr val="222222"/>
                </a:solidFill>
                <a:latin typeface="Arial" panose="020B0604020202020204" pitchFamily="34" charset="0"/>
                <a:cs typeface="Arial" panose="020B0604020202020204" pitchFamily="34" charset="0"/>
              </a:rPr>
              <a:t> Workshop on Technologies, </a:t>
            </a:r>
            <a:r>
              <a:rPr lang="en-US" altLang="zh-CN" sz="1200" i="1" dirty="0" err="1">
                <a:solidFill>
                  <a:srgbClr val="222222"/>
                </a:solidFill>
                <a:latin typeface="Arial" panose="020B0604020202020204" pitchFamily="34" charset="0"/>
                <a:cs typeface="Arial" panose="020B0604020202020204" pitchFamily="34" charset="0"/>
              </a:rPr>
              <a:t>mOdels</a:t>
            </a:r>
            <a:r>
              <a:rPr lang="en-US" altLang="zh-CN" sz="1200" i="1" dirty="0">
                <a:solidFill>
                  <a:srgbClr val="222222"/>
                </a:solidFill>
                <a:latin typeface="Arial" panose="020B0604020202020204" pitchFamily="34" charset="0"/>
                <a:cs typeface="Arial" panose="020B0604020202020204" pitchFamily="34" charset="0"/>
              </a:rPr>
              <a:t>, and Protocols for Cooperative Connected Cars (TOP-Cars '19). Association for Computing Machinery, New York, NY, USA, 31–36. https://doi.org/10.1145/3331054.3331551.</a:t>
            </a:r>
          </a:p>
          <a:p>
            <a:pPr>
              <a:lnSpc>
                <a:spcPct val="200000"/>
              </a:lnSpc>
              <a:defRPr/>
            </a:pPr>
            <a:r>
              <a:rPr lang="en-US" sz="1200" i="1" dirty="0">
                <a:solidFill>
                  <a:srgbClr val="222222"/>
                </a:solidFill>
                <a:latin typeface="Arial" panose="020B0604020202020204" pitchFamily="34" charset="0"/>
                <a:cs typeface="Arial" panose="020B0604020202020204" pitchFamily="34" charset="0"/>
              </a:rPr>
              <a:t>[3] Patil K, De </a:t>
            </a:r>
            <a:r>
              <a:rPr lang="en-US" sz="1200" i="1" dirty="0" err="1">
                <a:solidFill>
                  <a:srgbClr val="222222"/>
                </a:solidFill>
                <a:latin typeface="Arial" panose="020B0604020202020204" pitchFamily="34" charset="0"/>
                <a:cs typeface="Arial" panose="020B0604020202020204" pitchFamily="34" charset="0"/>
              </a:rPr>
              <a:t>Turck</a:t>
            </a:r>
            <a:r>
              <a:rPr lang="en-US" sz="1200" i="1" dirty="0">
                <a:solidFill>
                  <a:srgbClr val="222222"/>
                </a:solidFill>
                <a:latin typeface="Arial" panose="020B0604020202020204" pitchFamily="34" charset="0"/>
                <a:cs typeface="Arial" panose="020B0604020202020204" pitchFamily="34" charset="0"/>
              </a:rPr>
              <a:t> K, </a:t>
            </a:r>
            <a:r>
              <a:rPr lang="en-US" sz="1200" i="1" dirty="0" err="1">
                <a:solidFill>
                  <a:srgbClr val="222222"/>
                </a:solidFill>
                <a:latin typeface="Arial" panose="020B0604020202020204" pitchFamily="34" charset="0"/>
                <a:cs typeface="Arial" panose="020B0604020202020204" pitchFamily="34" charset="0"/>
              </a:rPr>
              <a:t>Fiems</a:t>
            </a:r>
            <a:r>
              <a:rPr lang="en-US" sz="1200" i="1" dirty="0">
                <a:solidFill>
                  <a:srgbClr val="222222"/>
                </a:solidFill>
                <a:latin typeface="Arial" panose="020B0604020202020204" pitchFamily="34" charset="0"/>
                <a:cs typeface="Arial" panose="020B0604020202020204" pitchFamily="34" charset="0"/>
              </a:rPr>
              <a:t> D. A two-queue model for </a:t>
            </a:r>
            <a:r>
              <a:rPr lang="en-US" sz="1200" i="1" dirty="0" err="1">
                <a:solidFill>
                  <a:srgbClr val="222222"/>
                </a:solidFill>
                <a:latin typeface="Arial" panose="020B0604020202020204" pitchFamily="34" charset="0"/>
                <a:cs typeface="Arial" panose="020B0604020202020204" pitchFamily="34" charset="0"/>
              </a:rPr>
              <a:t>optimising</a:t>
            </a:r>
            <a:r>
              <a:rPr lang="en-US" sz="1200" i="1" dirty="0">
                <a:solidFill>
                  <a:srgbClr val="222222"/>
                </a:solidFill>
                <a:latin typeface="Arial" panose="020B0604020202020204" pitchFamily="34" charset="0"/>
                <a:cs typeface="Arial" panose="020B0604020202020204" pitchFamily="34" charset="0"/>
              </a:rPr>
              <a:t> the value of information in energy-harvesting sensor networks[J]. Performance Evaluation, 2018, 119: 27-42.</a:t>
            </a:r>
          </a:p>
          <a:p>
            <a:pPr>
              <a:lnSpc>
                <a:spcPct val="200000"/>
              </a:lnSpc>
              <a:defRPr/>
            </a:pPr>
            <a:r>
              <a:rPr lang="en-US" sz="1200" i="1" dirty="0">
                <a:solidFill>
                  <a:srgbClr val="222222"/>
                </a:solidFill>
                <a:latin typeface="Arial" panose="020B0604020202020204" pitchFamily="34" charset="0"/>
                <a:cs typeface="Arial" panose="020B0604020202020204" pitchFamily="34" charset="0"/>
              </a:rPr>
              <a:t>[4] </a:t>
            </a:r>
            <a:r>
              <a:rPr lang="en-US" sz="1200" i="1" dirty="0" err="1">
                <a:solidFill>
                  <a:srgbClr val="222222"/>
                </a:solidFill>
                <a:latin typeface="Arial" panose="020B0604020202020204" pitchFamily="34" charset="0"/>
                <a:cs typeface="Arial" panose="020B0604020202020204" pitchFamily="34" charset="0"/>
              </a:rPr>
              <a:t>Poltronieri</a:t>
            </a:r>
            <a:r>
              <a:rPr lang="en-US" sz="1200" i="1" dirty="0">
                <a:solidFill>
                  <a:srgbClr val="222222"/>
                </a:solidFill>
                <a:latin typeface="Arial" panose="020B0604020202020204" pitchFamily="34" charset="0"/>
                <a:cs typeface="Arial" panose="020B0604020202020204" pitchFamily="34" charset="0"/>
              </a:rPr>
              <a:t> F, </a:t>
            </a:r>
            <a:r>
              <a:rPr lang="en-US" sz="1200" i="1" dirty="0" err="1">
                <a:solidFill>
                  <a:srgbClr val="222222"/>
                </a:solidFill>
                <a:latin typeface="Arial" panose="020B0604020202020204" pitchFamily="34" charset="0"/>
                <a:cs typeface="Arial" panose="020B0604020202020204" pitchFamily="34" charset="0"/>
              </a:rPr>
              <a:t>Stefanelli</a:t>
            </a:r>
            <a:r>
              <a:rPr lang="en-US" sz="1200" i="1" dirty="0">
                <a:solidFill>
                  <a:srgbClr val="222222"/>
                </a:solidFill>
                <a:latin typeface="Arial" panose="020B0604020202020204" pitchFamily="34" charset="0"/>
                <a:cs typeface="Arial" panose="020B0604020202020204" pitchFamily="34" charset="0"/>
              </a:rPr>
              <a:t> C, </a:t>
            </a:r>
            <a:r>
              <a:rPr lang="en-US" sz="1200" i="1" dirty="0" err="1">
                <a:solidFill>
                  <a:srgbClr val="222222"/>
                </a:solidFill>
                <a:latin typeface="Arial" panose="020B0604020202020204" pitchFamily="34" charset="0"/>
                <a:cs typeface="Arial" panose="020B0604020202020204" pitchFamily="34" charset="0"/>
              </a:rPr>
              <a:t>Tortonesi</a:t>
            </a:r>
            <a:r>
              <a:rPr lang="en-US" sz="1200" i="1" dirty="0">
                <a:solidFill>
                  <a:srgbClr val="222222"/>
                </a:solidFill>
                <a:latin typeface="Arial" panose="020B0604020202020204" pitchFamily="34" charset="0"/>
                <a:cs typeface="Arial" panose="020B0604020202020204" pitchFamily="34" charset="0"/>
              </a:rPr>
              <a:t> M. Value-of-Information Middleware Solutions for Fog and Edge Computing[C]//NOMS 2022-2022 IEEE/IFIP Network Operations and Management Symposium. IEEE, 2022: 1-6.</a:t>
            </a:r>
          </a:p>
          <a:p>
            <a:pPr>
              <a:lnSpc>
                <a:spcPct val="200000"/>
              </a:lnSpc>
              <a:defRPr/>
            </a:pPr>
            <a:r>
              <a:rPr lang="en-US" sz="1200" i="1" dirty="0">
                <a:solidFill>
                  <a:srgbClr val="222222"/>
                </a:solidFill>
                <a:latin typeface="Arial" panose="020B0604020202020204" pitchFamily="34" charset="0"/>
                <a:cs typeface="Arial" panose="020B0604020202020204" pitchFamily="34" charset="0"/>
              </a:rPr>
              <a:t>[5] Ali S M, Stefanović Č. A Study on Value-of-Information and Age-of-Information in a First Responders Health Monitoring System[C]//2021 International Balkan Conference on Communications and Networking (</a:t>
            </a:r>
            <a:r>
              <a:rPr lang="en-US" sz="1200" i="1" dirty="0" err="1">
                <a:solidFill>
                  <a:srgbClr val="222222"/>
                </a:solidFill>
                <a:latin typeface="Arial" panose="020B0604020202020204" pitchFamily="34" charset="0"/>
                <a:cs typeface="Arial" panose="020B0604020202020204" pitchFamily="34" charset="0"/>
              </a:rPr>
              <a:t>BalkanCom</a:t>
            </a:r>
            <a:r>
              <a:rPr lang="en-US" sz="1200" i="1" dirty="0">
                <a:solidFill>
                  <a:srgbClr val="222222"/>
                </a:solidFill>
                <a:latin typeface="Arial" panose="020B0604020202020204" pitchFamily="34" charset="0"/>
                <a:cs typeface="Arial" panose="020B0604020202020204" pitchFamily="34" charset="0"/>
              </a:rPr>
              <a:t>). IEEE, 2021: 133-137.</a:t>
            </a:r>
          </a:p>
          <a:p>
            <a:pPr>
              <a:lnSpc>
                <a:spcPct val="200000"/>
              </a:lnSpc>
              <a:defRPr/>
            </a:pPr>
            <a:r>
              <a:rPr lang="en-US" sz="1200" i="1" dirty="0">
                <a:solidFill>
                  <a:srgbClr val="222222"/>
                </a:solidFill>
                <a:latin typeface="Arial" panose="020B0604020202020204" pitchFamily="34" charset="0"/>
                <a:cs typeface="Arial" panose="020B0604020202020204" pitchFamily="34" charset="0"/>
              </a:rPr>
              <a:t>[6] Hao Y, Miao Y, Chen M, et al. 6G cognitive information theory: A mailbox perspective[J]. Big Data and Cognitive Computing, 2021, 5(4): 56.</a:t>
            </a:r>
          </a:p>
          <a:p>
            <a:pPr>
              <a:lnSpc>
                <a:spcPct val="200000"/>
              </a:lnSpc>
              <a:defRPr/>
            </a:pPr>
            <a:r>
              <a:rPr lang="en-US" sz="1200" i="1" dirty="0">
                <a:solidFill>
                  <a:srgbClr val="222222"/>
                </a:solidFill>
                <a:latin typeface="Arial" panose="020B0604020202020204" pitchFamily="34" charset="0"/>
                <a:cs typeface="Arial" panose="020B0604020202020204" pitchFamily="34" charset="0"/>
              </a:rPr>
              <a:t>[7]</a:t>
            </a:r>
            <a:r>
              <a:rPr lang="en-US" altLang="zh-CN" sz="1200" i="1" dirty="0">
                <a:solidFill>
                  <a:srgbClr val="222222"/>
                </a:solidFill>
                <a:latin typeface="Arial" panose="020B0604020202020204" pitchFamily="34" charset="0"/>
                <a:cs typeface="Arial" panose="020B0604020202020204" pitchFamily="34" charset="0"/>
              </a:rPr>
              <a:t> </a:t>
            </a:r>
            <a:r>
              <a:rPr lang="zh-CN" altLang="en-US" sz="1200" i="1" dirty="0">
                <a:solidFill>
                  <a:srgbClr val="222222"/>
                </a:solidFill>
                <a:latin typeface="Arial" panose="020B0604020202020204" pitchFamily="34" charset="0"/>
                <a:cs typeface="Arial" panose="020B0604020202020204" pitchFamily="34" charset="0"/>
              </a:rPr>
              <a:t>T. Soleymani, J. S. Baras and S. Hirche, "Value of Information in Feedback Control: Quantification," in IEEE Transactions on Automatic Control, doi: 10.1109/TAC.2021.3113472</a:t>
            </a:r>
            <a:endParaRPr lang="en-US" altLang="zh-CN" sz="1200" i="1" dirty="0">
              <a:solidFill>
                <a:srgbClr val="222222"/>
              </a:solidFill>
              <a:latin typeface="Arial" panose="020B0604020202020204" pitchFamily="34" charset="0"/>
              <a:cs typeface="Arial" panose="020B0604020202020204" pitchFamily="34" charset="0"/>
            </a:endParaRPr>
          </a:p>
          <a:p>
            <a:pPr>
              <a:lnSpc>
                <a:spcPct val="200000"/>
              </a:lnSpc>
              <a:defRPr/>
            </a:pPr>
            <a:r>
              <a:rPr lang="en-US" altLang="zh-CN" sz="1200" i="1" dirty="0">
                <a:solidFill>
                  <a:srgbClr val="222222"/>
                </a:solidFill>
                <a:latin typeface="Arial" panose="020B0604020202020204" pitchFamily="34" charset="0"/>
                <a:cs typeface="Arial" panose="020B0604020202020204" pitchFamily="34" charset="0"/>
              </a:rPr>
              <a:t>[8] </a:t>
            </a:r>
            <a:r>
              <a:rPr lang="en-US" altLang="zh-CN" sz="1200" i="1" dirty="0" err="1">
                <a:solidFill>
                  <a:srgbClr val="222222"/>
                </a:solidFill>
                <a:latin typeface="Arial" panose="020B0604020202020204" pitchFamily="34" charset="0"/>
                <a:cs typeface="Arial" panose="020B0604020202020204" pitchFamily="34" charset="0"/>
              </a:rPr>
              <a:t>Kosta</a:t>
            </a:r>
            <a:r>
              <a:rPr lang="en-US" altLang="zh-CN" sz="1200" i="1" dirty="0">
                <a:solidFill>
                  <a:srgbClr val="222222"/>
                </a:solidFill>
                <a:latin typeface="Arial" panose="020B0604020202020204" pitchFamily="34" charset="0"/>
                <a:cs typeface="Arial" panose="020B0604020202020204" pitchFamily="34" charset="0"/>
              </a:rPr>
              <a:t> A, Pappas N, </a:t>
            </a:r>
            <a:r>
              <a:rPr lang="en-US" altLang="zh-CN" sz="1200" i="1" dirty="0" err="1">
                <a:solidFill>
                  <a:srgbClr val="222222"/>
                </a:solidFill>
                <a:latin typeface="Arial" panose="020B0604020202020204" pitchFamily="34" charset="0"/>
                <a:cs typeface="Arial" panose="020B0604020202020204" pitchFamily="34" charset="0"/>
              </a:rPr>
              <a:t>Ephremides</a:t>
            </a:r>
            <a:r>
              <a:rPr lang="en-US" altLang="zh-CN" sz="1200" i="1" dirty="0">
                <a:solidFill>
                  <a:srgbClr val="222222"/>
                </a:solidFill>
                <a:latin typeface="Arial" panose="020B0604020202020204" pitchFamily="34" charset="0"/>
                <a:cs typeface="Arial" panose="020B0604020202020204" pitchFamily="34" charset="0"/>
              </a:rPr>
              <a:t> A, et al. Age and value of information: Non-linear age case[C]//2017 IEEE International Symposium on Information Theory (ISIT). IEEE, 2017: 326-330.</a:t>
            </a:r>
          </a:p>
        </p:txBody>
      </p:sp>
    </p:spTree>
    <p:extLst>
      <p:ext uri="{BB962C8B-B14F-4D97-AF65-F5344CB8AC3E}">
        <p14:creationId xmlns:p14="http://schemas.microsoft.com/office/powerpoint/2010/main" val="263743606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0C4E2310-1A5E-4E9F-AE94-CDB7836A627B}"/>
              </a:ext>
            </a:extLst>
          </p:cNvPr>
          <p:cNvSpPr txBox="1"/>
          <p:nvPr/>
        </p:nvSpPr>
        <p:spPr>
          <a:xfrm>
            <a:off x="4917347" y="2801924"/>
            <a:ext cx="2357306" cy="1107996"/>
          </a:xfrm>
          <a:prstGeom prst="rect">
            <a:avLst/>
          </a:prstGeom>
          <a:noFill/>
        </p:spPr>
        <p:txBody>
          <a:bodyPr wrap="square" rtlCol="0">
            <a:spAutoFit/>
          </a:bodyPr>
          <a:lstStyle/>
          <a:p>
            <a:r>
              <a:rPr lang="zh-CN" altLang="en-US" sz="6600" b="1" dirty="0">
                <a:solidFill>
                  <a:srgbClr val="C00000"/>
                </a:solidFill>
                <a:latin typeface="微软雅黑" panose="020B0503020204020204" pitchFamily="34" charset="-122"/>
                <a:ea typeface="微软雅黑" panose="020B0503020204020204" pitchFamily="34" charset="-122"/>
              </a:rPr>
              <a:t>谢谢！</a:t>
            </a:r>
          </a:p>
        </p:txBody>
      </p:sp>
      <p:sp>
        <p:nvSpPr>
          <p:cNvPr id="3" name="灯片编号占位符 3">
            <a:extLst>
              <a:ext uri="{FF2B5EF4-FFF2-40B4-BE49-F238E27FC236}">
                <a16:creationId xmlns:a16="http://schemas.microsoft.com/office/drawing/2014/main" id="{BB0F872E-64A3-4D8D-9770-8DADDD020A4C}"/>
              </a:ext>
            </a:extLst>
          </p:cNvPr>
          <p:cNvSpPr>
            <a:spLocks noGrp="1"/>
          </p:cNvSpPr>
          <p:nvPr>
            <p:ph type="sldNum" sz="quarter" idx="12"/>
          </p:nvPr>
        </p:nvSpPr>
        <p:spPr>
          <a:xfrm>
            <a:off x="8737600" y="6245225"/>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23</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Tree>
    <p:extLst>
      <p:ext uri="{BB962C8B-B14F-4D97-AF65-F5344CB8AC3E}">
        <p14:creationId xmlns:p14="http://schemas.microsoft.com/office/powerpoint/2010/main" val="1720221452"/>
      </p:ext>
    </p:extLst>
  </p:cSld>
  <p:clrMapOvr>
    <a:masterClrMapping/>
  </p:clrMapOvr>
  <mc:AlternateContent xmlns:mc="http://schemas.openxmlformats.org/markup-compatibility/2006" xmlns:p14="http://schemas.microsoft.com/office/powerpoint/2010/main">
    <mc:Choice Requires="p14">
      <p:transition spd="slow" p14:dur="1500" advTm="3000"/>
    </mc:Choice>
    <mc:Fallback xmlns="">
      <p:transition spd="slow" advTm="3000"/>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a:extLst>
              <a:ext uri="{FF2B5EF4-FFF2-40B4-BE49-F238E27FC236}">
                <a16:creationId xmlns:a16="http://schemas.microsoft.com/office/drawing/2014/main" id="{9CBDAC3E-7991-4048-A47B-8771E797DE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37319EA8-EA41-41A9-BAAC-79EFCABF8963}"/>
              </a:ext>
            </a:extLst>
          </p:cNvPr>
          <p:cNvSpPr txBox="1"/>
          <p:nvPr/>
        </p:nvSpPr>
        <p:spPr>
          <a:xfrm>
            <a:off x="472547" y="1012244"/>
            <a:ext cx="4474302"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互信息 </a:t>
            </a:r>
            <a:r>
              <a:rPr lang="en-US" altLang="zh-CN" sz="2800" b="1" dirty="0">
                <a:latin typeface="Times New Roman" panose="02020603050405020304" pitchFamily="18" charset="0"/>
                <a:ea typeface="黑体" panose="02010609060101010101" pitchFamily="49" charset="-122"/>
                <a:cs typeface="Times New Roman" panose="02020603050405020304" pitchFamily="18" charset="0"/>
              </a:rPr>
              <a:t>mutual information</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6241DD1F-B310-481A-8727-F92960FF999A}"/>
              </a:ext>
            </a:extLst>
          </p:cNvPr>
          <p:cNvSpPr txBox="1"/>
          <p:nvPr/>
        </p:nvSpPr>
        <p:spPr>
          <a:xfrm>
            <a:off x="7451696" y="88009"/>
            <a:ext cx="1266693" cy="523220"/>
          </a:xfrm>
          <a:prstGeom prst="rect">
            <a:avLst/>
          </a:prstGeom>
          <a:noFill/>
        </p:spPr>
        <p:txBody>
          <a:bodyPr wrap="none" rtlCol="0">
            <a:spAutoFit/>
          </a:bodyPr>
          <a:lstStyle/>
          <a:p>
            <a:r>
              <a:rPr lang="zh-CN" altLang="en-US" sz="2800" b="1" dirty="0">
                <a:solidFill>
                  <a:schemeClr val="bg1"/>
                </a:solidFill>
                <a:latin typeface="黑体" panose="02010609060101010101" pitchFamily="49" charset="-122"/>
                <a:ea typeface="黑体" panose="02010609060101010101" pitchFamily="49" charset="-122"/>
                <a:cs typeface="Times New Roman" panose="02020603050405020304" pitchFamily="18" charset="0"/>
              </a:rPr>
              <a:t>陈浩然</a:t>
            </a:r>
          </a:p>
        </p:txBody>
      </p:sp>
      <p:sp>
        <p:nvSpPr>
          <p:cNvPr id="12" name="文本框 11">
            <a:extLst>
              <a:ext uri="{FF2B5EF4-FFF2-40B4-BE49-F238E27FC236}">
                <a16:creationId xmlns:a16="http://schemas.microsoft.com/office/drawing/2014/main" id="{57185ADD-22EF-4179-A5A0-F92419C31D2E}"/>
              </a:ext>
            </a:extLst>
          </p:cNvPr>
          <p:cNvSpPr txBox="1"/>
          <p:nvPr/>
        </p:nvSpPr>
        <p:spPr>
          <a:xfrm>
            <a:off x="178904" y="5211173"/>
            <a:ext cx="11076167" cy="1631216"/>
          </a:xfrm>
          <a:prstGeom prst="rect">
            <a:avLst/>
          </a:prstGeom>
          <a:noFill/>
        </p:spPr>
        <p:txBody>
          <a:bodyPr wrap="square" rtlCol="0">
            <a:spAutoFit/>
          </a:bodyPr>
          <a:lstStyle/>
          <a:p>
            <a:r>
              <a:rPr lang="en-US" altLang="zh-CN" sz="1600" b="1" dirty="0">
                <a:latin typeface="Times New Roman" panose="02020603050405020304" pitchFamily="18" charset="0"/>
                <a:cs typeface="Times New Roman" panose="02020603050405020304" pitchFamily="18" charset="0"/>
              </a:rPr>
              <a:t>[1] </a:t>
            </a:r>
            <a:r>
              <a:rPr lang="en-US" altLang="zh-CN" sz="1600" dirty="0">
                <a:latin typeface="Times New Roman" panose="02020603050405020304" pitchFamily="18" charset="0"/>
                <a:cs typeface="Times New Roman" panose="02020603050405020304" pitchFamily="18" charset="0"/>
              </a:rPr>
              <a:t>Zhang, </a:t>
            </a:r>
            <a:r>
              <a:rPr lang="en-US" altLang="zh-CN" sz="1600" dirty="0" err="1">
                <a:latin typeface="Times New Roman" panose="02020603050405020304" pitchFamily="18" charset="0"/>
                <a:cs typeface="Times New Roman" panose="02020603050405020304" pitchFamily="18" charset="0"/>
              </a:rPr>
              <a:t>Jianhui</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Zhi</a:t>
            </a:r>
            <a:r>
              <a:rPr lang="en-US" altLang="zh-CN" sz="1600" dirty="0">
                <a:latin typeface="Times New Roman" panose="02020603050405020304" pitchFamily="18" charset="0"/>
                <a:cs typeface="Times New Roman" panose="02020603050405020304" pitchFamily="18" charset="0"/>
              </a:rPr>
              <a:t> Li, and </a:t>
            </a:r>
            <a:r>
              <a:rPr lang="en-US" altLang="zh-CN" sz="1600" dirty="0" err="1">
                <a:latin typeface="Times New Roman" panose="02020603050405020304" pitchFamily="18" charset="0"/>
                <a:cs typeface="Times New Roman" panose="02020603050405020304" pitchFamily="18" charset="0"/>
              </a:rPr>
              <a:t>Shaojie</a:t>
            </a:r>
            <a:r>
              <a:rPr lang="en-US" altLang="zh-CN" sz="1600" dirty="0">
                <a:latin typeface="Times New Roman" panose="02020603050405020304" pitchFamily="18" charset="0"/>
                <a:cs typeface="Times New Roman" panose="02020603050405020304" pitchFamily="18" charset="0"/>
              </a:rPr>
              <a:t> Tang. </a:t>
            </a:r>
            <a:r>
              <a:rPr lang="en-US" altLang="zh-CN" sz="1600" b="1" dirty="0">
                <a:latin typeface="Times New Roman" panose="02020603050405020304" pitchFamily="18" charset="0"/>
                <a:cs typeface="Times New Roman" panose="02020603050405020304" pitchFamily="18" charset="0"/>
              </a:rPr>
              <a:t>"Value of information aware opportunistic duty cycling in solar harvesting sensor networks." </a:t>
            </a:r>
            <a:r>
              <a:rPr lang="en-US" altLang="zh-CN" sz="1600" dirty="0">
                <a:latin typeface="Times New Roman" panose="02020603050405020304" pitchFamily="18" charset="0"/>
                <a:cs typeface="Times New Roman" panose="02020603050405020304" pitchFamily="18" charset="0"/>
              </a:rPr>
              <a:t>IEEE Transactions on Industrial Informatics 12.1 (2015): 348-360.</a:t>
            </a:r>
          </a:p>
          <a:p>
            <a:r>
              <a:rPr lang="en-US" altLang="zh-CN" sz="1600" b="1" dirty="0">
                <a:latin typeface="Times New Roman" panose="02020603050405020304" pitchFamily="18" charset="0"/>
                <a:cs typeface="Times New Roman" panose="02020603050405020304" pitchFamily="18" charset="0"/>
              </a:rPr>
              <a:t>[2] </a:t>
            </a:r>
            <a:r>
              <a:rPr lang="en-US" altLang="zh-CN" sz="1600" dirty="0">
                <a:latin typeface="Times New Roman" panose="02020603050405020304" pitchFamily="18" charset="0"/>
                <a:cs typeface="Times New Roman" panose="02020603050405020304" pitchFamily="18" charset="0"/>
              </a:rPr>
              <a:t>Wang, </a:t>
            </a:r>
            <a:r>
              <a:rPr lang="en-US" altLang="zh-CN" sz="1600" dirty="0" err="1">
                <a:latin typeface="Times New Roman" panose="02020603050405020304" pitchFamily="18" charset="0"/>
                <a:cs typeface="Times New Roman" panose="02020603050405020304" pitchFamily="18" charset="0"/>
              </a:rPr>
              <a:t>Zijing</a:t>
            </a:r>
            <a:r>
              <a:rPr lang="en-US" altLang="zh-CN" sz="1600" dirty="0">
                <a:latin typeface="Times New Roman" panose="02020603050405020304" pitchFamily="18" charset="0"/>
                <a:cs typeface="Times New Roman" panose="02020603050405020304" pitchFamily="18" charset="0"/>
              </a:rPr>
              <a:t>, Mihai-Alin </a:t>
            </a:r>
            <a:r>
              <a:rPr lang="en-US" altLang="zh-CN" sz="1600" dirty="0" err="1">
                <a:latin typeface="Times New Roman" panose="02020603050405020304" pitchFamily="18" charset="0"/>
                <a:cs typeface="Times New Roman" panose="02020603050405020304" pitchFamily="18" charset="0"/>
              </a:rPr>
              <a:t>Badiu</a:t>
            </a:r>
            <a:r>
              <a:rPr lang="en-US" altLang="zh-CN" sz="1600" dirty="0">
                <a:latin typeface="Times New Roman" panose="02020603050405020304" pitchFamily="18" charset="0"/>
                <a:cs typeface="Times New Roman" panose="02020603050405020304" pitchFamily="18" charset="0"/>
              </a:rPr>
              <a:t>, and Justin P. Coon. </a:t>
            </a:r>
            <a:r>
              <a:rPr lang="en-US" altLang="zh-CN" sz="1600" b="1" dirty="0">
                <a:latin typeface="Times New Roman" panose="02020603050405020304" pitchFamily="18" charset="0"/>
                <a:cs typeface="Times New Roman" panose="02020603050405020304" pitchFamily="18" charset="0"/>
              </a:rPr>
              <a:t>"A Framework for </a:t>
            </a:r>
            <a:r>
              <a:rPr lang="en-US" altLang="zh-CN" sz="1600" b="1" dirty="0" err="1">
                <a:latin typeface="Times New Roman" panose="02020603050405020304" pitchFamily="18" charset="0"/>
                <a:cs typeface="Times New Roman" panose="02020603050405020304" pitchFamily="18" charset="0"/>
              </a:rPr>
              <a:t>Characterising</a:t>
            </a:r>
            <a:r>
              <a:rPr lang="en-US" altLang="zh-CN" sz="1600" b="1" dirty="0">
                <a:latin typeface="Times New Roman" panose="02020603050405020304" pitchFamily="18" charset="0"/>
                <a:cs typeface="Times New Roman" panose="02020603050405020304" pitchFamily="18" charset="0"/>
              </a:rPr>
              <a:t> the Value of Information in Hidden Markov Models."</a:t>
            </a:r>
            <a:r>
              <a:rPr lang="en-US" altLang="zh-CN" sz="1600" dirty="0">
                <a:latin typeface="Times New Roman" panose="02020603050405020304" pitchFamily="18" charset="0"/>
                <a:cs typeface="Times New Roman" panose="02020603050405020304" pitchFamily="18" charset="0"/>
              </a:rPr>
              <a:t> IEEE Transactions on Information Theory (2022).</a:t>
            </a:r>
          </a:p>
          <a:p>
            <a:r>
              <a:rPr lang="en-US" altLang="zh-CN" sz="1600" b="1" dirty="0">
                <a:latin typeface="Times New Roman" panose="02020603050405020304" pitchFamily="18" charset="0"/>
                <a:cs typeface="Times New Roman" panose="02020603050405020304" pitchFamily="18" charset="0"/>
              </a:rPr>
              <a:t>[3] </a:t>
            </a:r>
            <a:r>
              <a:rPr lang="en-US" altLang="zh-CN" sz="1600" dirty="0">
                <a:latin typeface="Times New Roman" panose="02020603050405020304" pitchFamily="18" charset="0"/>
                <a:cs typeface="Times New Roman" panose="02020603050405020304" pitchFamily="18" charset="0"/>
              </a:rPr>
              <a:t>Wang, </a:t>
            </a:r>
            <a:r>
              <a:rPr lang="en-US" altLang="zh-CN" sz="1600" dirty="0" err="1">
                <a:latin typeface="Times New Roman" panose="02020603050405020304" pitchFamily="18" charset="0"/>
                <a:cs typeface="Times New Roman" panose="02020603050405020304" pitchFamily="18" charset="0"/>
              </a:rPr>
              <a:t>Zijing</a:t>
            </a:r>
            <a:r>
              <a:rPr lang="en-US" altLang="zh-CN" sz="1600" dirty="0">
                <a:latin typeface="Times New Roman" panose="02020603050405020304" pitchFamily="18" charset="0"/>
                <a:cs typeface="Times New Roman" panose="02020603050405020304" pitchFamily="18" charset="0"/>
              </a:rPr>
              <a:t>, Mihai-Alin </a:t>
            </a:r>
            <a:r>
              <a:rPr lang="en-US" altLang="zh-CN" sz="1600" dirty="0" err="1">
                <a:latin typeface="Times New Roman" panose="02020603050405020304" pitchFamily="18" charset="0"/>
                <a:cs typeface="Times New Roman" panose="02020603050405020304" pitchFamily="18" charset="0"/>
              </a:rPr>
              <a:t>Badiu</a:t>
            </a:r>
            <a:r>
              <a:rPr lang="en-US" altLang="zh-CN" sz="1600" dirty="0">
                <a:latin typeface="Times New Roman" panose="02020603050405020304" pitchFamily="18" charset="0"/>
                <a:cs typeface="Times New Roman" panose="02020603050405020304" pitchFamily="18" charset="0"/>
              </a:rPr>
              <a:t>, and Justin P. Coon. </a:t>
            </a:r>
            <a:r>
              <a:rPr lang="en-US" altLang="zh-CN" sz="1600" b="1" dirty="0">
                <a:latin typeface="Times New Roman" panose="02020603050405020304" pitchFamily="18" charset="0"/>
                <a:cs typeface="Times New Roman" panose="02020603050405020304" pitchFamily="18" charset="0"/>
              </a:rPr>
              <a:t>"A value of information framework for latent variable models."</a:t>
            </a:r>
            <a:r>
              <a:rPr lang="en-US" altLang="zh-CN" sz="1600" dirty="0">
                <a:latin typeface="Times New Roman" panose="02020603050405020304" pitchFamily="18" charset="0"/>
                <a:cs typeface="Times New Roman" panose="02020603050405020304" pitchFamily="18" charset="0"/>
              </a:rPr>
              <a:t> </a:t>
            </a:r>
            <a:r>
              <a:rPr lang="en-US" altLang="zh-CN" sz="1600" dirty="0" err="1">
                <a:latin typeface="Times New Roman" panose="02020603050405020304" pitchFamily="18" charset="0"/>
                <a:cs typeface="Times New Roman" panose="02020603050405020304" pitchFamily="18" charset="0"/>
              </a:rPr>
              <a:t>GLOBECOM</a:t>
            </a:r>
            <a:r>
              <a:rPr lang="en-US" altLang="zh-CN" sz="1600" dirty="0">
                <a:latin typeface="Times New Roman" panose="02020603050405020304" pitchFamily="18" charset="0"/>
                <a:cs typeface="Times New Roman" panose="02020603050405020304" pitchFamily="18" charset="0"/>
              </a:rPr>
              <a:t> 2020-2020 IEEE Global Communications Conference. IEEE, 2020.</a:t>
            </a:r>
            <a:endParaRPr lang="zh-CN" altLang="en-US" sz="1600" dirty="0">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F5930203-638E-2B7F-D453-0030039A664A}"/>
              </a:ext>
            </a:extLst>
          </p:cNvPr>
          <p:cNvPicPr>
            <a:picLocks noChangeAspect="1"/>
          </p:cNvPicPr>
          <p:nvPr/>
        </p:nvPicPr>
        <p:blipFill>
          <a:blip r:embed="rId4"/>
          <a:stretch>
            <a:fillRect/>
          </a:stretch>
        </p:blipFill>
        <p:spPr>
          <a:xfrm>
            <a:off x="472547" y="2545085"/>
            <a:ext cx="4906060" cy="857370"/>
          </a:xfrm>
          <a:prstGeom prst="rect">
            <a:avLst/>
          </a:prstGeom>
        </p:spPr>
      </p:pic>
      <p:pic>
        <p:nvPicPr>
          <p:cNvPr id="8" name="图片 7">
            <a:extLst>
              <a:ext uri="{FF2B5EF4-FFF2-40B4-BE49-F238E27FC236}">
                <a16:creationId xmlns:a16="http://schemas.microsoft.com/office/drawing/2014/main" id="{4CF97F31-1EAC-1079-1335-5A50AA1E260D}"/>
              </a:ext>
            </a:extLst>
          </p:cNvPr>
          <p:cNvPicPr>
            <a:picLocks noChangeAspect="1"/>
          </p:cNvPicPr>
          <p:nvPr/>
        </p:nvPicPr>
        <p:blipFill>
          <a:blip r:embed="rId5"/>
          <a:stretch>
            <a:fillRect/>
          </a:stretch>
        </p:blipFill>
        <p:spPr>
          <a:xfrm>
            <a:off x="424915" y="3589211"/>
            <a:ext cx="5292073" cy="1673303"/>
          </a:xfrm>
          <a:prstGeom prst="rect">
            <a:avLst/>
          </a:prstGeom>
        </p:spPr>
      </p:pic>
      <p:sp>
        <p:nvSpPr>
          <p:cNvPr id="13" name="文本框 12">
            <a:extLst>
              <a:ext uri="{FF2B5EF4-FFF2-40B4-BE49-F238E27FC236}">
                <a16:creationId xmlns:a16="http://schemas.microsoft.com/office/drawing/2014/main" id="{568538E1-6A60-E8D5-0734-AE97CDD63787}"/>
              </a:ext>
            </a:extLst>
          </p:cNvPr>
          <p:cNvSpPr txBox="1"/>
          <p:nvPr/>
        </p:nvSpPr>
        <p:spPr>
          <a:xfrm>
            <a:off x="472547" y="1877751"/>
            <a:ext cx="4152099" cy="523220"/>
          </a:xfrm>
          <a:prstGeom prst="rect">
            <a:avLst/>
          </a:prstGeom>
          <a:noFill/>
        </p:spPr>
        <p:txBody>
          <a:bodyPr wrap="none" rtlCol="0">
            <a:spAutoFit/>
          </a:bodyPr>
          <a:lstStyle/>
          <a:p>
            <a:r>
              <a:rPr lang="zh-CN" altLang="en-US" sz="2800" b="1" dirty="0">
                <a:latin typeface="黑体" panose="02010609060101010101" pitchFamily="49" charset="-122"/>
                <a:ea typeface="黑体" panose="02010609060101010101" pitchFamily="49" charset="-122"/>
                <a:cs typeface="Times New Roman" panose="02020603050405020304" pitchFamily="18" charset="0"/>
              </a:rPr>
              <a:t>是否基于该信息进行决策</a:t>
            </a:r>
            <a:endParaRPr lang="zh-CN" altLang="en-US" sz="2800" b="1" dirty="0">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箭头: 右 8">
            <a:extLst>
              <a:ext uri="{FF2B5EF4-FFF2-40B4-BE49-F238E27FC236}">
                <a16:creationId xmlns:a16="http://schemas.microsoft.com/office/drawing/2014/main" id="{EA200935-3B82-7BC5-1823-C92E8AC1ABFF}"/>
              </a:ext>
            </a:extLst>
          </p:cNvPr>
          <p:cNvSpPr/>
          <p:nvPr/>
        </p:nvSpPr>
        <p:spPr>
          <a:xfrm rot="5400000">
            <a:off x="2264074" y="1626021"/>
            <a:ext cx="375078" cy="193965"/>
          </a:xfrm>
          <a:prstGeom prst="rightArrow">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zh-CN" altLang="en-US" dirty="0"/>
          </a:p>
        </p:txBody>
      </p:sp>
      <p:pic>
        <p:nvPicPr>
          <p:cNvPr id="15" name="图片 14">
            <a:extLst>
              <a:ext uri="{FF2B5EF4-FFF2-40B4-BE49-F238E27FC236}">
                <a16:creationId xmlns:a16="http://schemas.microsoft.com/office/drawing/2014/main" id="{6DEA6CDB-D4F8-44C7-D7D3-049E17F7E010}"/>
              </a:ext>
            </a:extLst>
          </p:cNvPr>
          <p:cNvPicPr>
            <a:picLocks noChangeAspect="1"/>
          </p:cNvPicPr>
          <p:nvPr/>
        </p:nvPicPr>
        <p:blipFill rotWithShape="1">
          <a:blip r:embed="rId6"/>
          <a:srcRect t="2602"/>
          <a:stretch/>
        </p:blipFill>
        <p:spPr>
          <a:xfrm>
            <a:off x="6249724" y="816256"/>
            <a:ext cx="5430261" cy="4446258"/>
          </a:xfrm>
          <a:prstGeom prst="rect">
            <a:avLst/>
          </a:prstGeom>
        </p:spPr>
      </p:pic>
      <p:sp>
        <p:nvSpPr>
          <p:cNvPr id="10" name="矩形 9">
            <a:extLst>
              <a:ext uri="{FF2B5EF4-FFF2-40B4-BE49-F238E27FC236}">
                <a16:creationId xmlns:a16="http://schemas.microsoft.com/office/drawing/2014/main" id="{98E666C9-4C51-877E-3B2E-559FB82A32A7}"/>
              </a:ext>
            </a:extLst>
          </p:cNvPr>
          <p:cNvSpPr/>
          <p:nvPr/>
        </p:nvSpPr>
        <p:spPr>
          <a:xfrm>
            <a:off x="424914" y="3628966"/>
            <a:ext cx="3614349" cy="83966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2400" b="1" noProof="1">
                  <a:latin typeface="+mj-lt"/>
                </a:rPr>
                <a:t>一</a:t>
              </a:r>
              <a:endParaRPr lang="zh-CN" altLang="en-US" sz="2400" b="1" strike="noStrike" noProof="1">
                <a:latin typeface="+mj-lt"/>
              </a:endParaRP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背景</a:t>
              </a:r>
            </a:p>
          </p:txBody>
        </p:sp>
      </p:grpSp>
      <p:sp>
        <p:nvSpPr>
          <p:cNvPr id="44" name="灯片编号占位符 3">
            <a:extLst>
              <a:ext uri="{FF2B5EF4-FFF2-40B4-BE49-F238E27FC236}">
                <a16:creationId xmlns:a16="http://schemas.microsoft.com/office/drawing/2014/main" id="{629E9098-243A-4226-8374-8356E494CBE7}"/>
              </a:ext>
            </a:extLst>
          </p:cNvPr>
          <p:cNvSpPr txBox="1">
            <a:spLocks/>
          </p:cNvSpPr>
          <p:nvPr/>
        </p:nvSpPr>
        <p:spPr>
          <a:xfrm>
            <a:off x="8737600" y="6245225"/>
            <a:ext cx="2844800" cy="47625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base"/>
            <a:fld id="{9A0DB2DC-4C9A-4742-B13C-FB6460FD3503}" type="slidenum">
              <a:rPr lang="zh-CN" altLang="en-US" noProof="1" smtClean="0">
                <a:latin typeface="Arial" panose="020B0604020202020204" pitchFamily="34" charset="0"/>
                <a:ea typeface="宋体" panose="02010600030101010101" pitchFamily="2" charset="-122"/>
              </a:rPr>
              <a:pPr fontAlgn="base"/>
              <a:t>3</a:t>
            </a:fld>
            <a:r>
              <a:rPr lang="en-US" altLang="zh-CN" noProof="1">
                <a:latin typeface="Arial" panose="020B0604020202020204" pitchFamily="34" charset="0"/>
                <a:ea typeface="宋体" panose="02010600030101010101" pitchFamily="2" charset="-122"/>
              </a:rPr>
              <a:t>/22</a:t>
            </a:r>
            <a:endParaRPr lang="zh-CN" altLang="en-US" noProof="1">
              <a:latin typeface="Arial" panose="020B0604020202020204" pitchFamily="34" charset="0"/>
            </a:endParaRPr>
          </a:p>
        </p:txBody>
      </p:sp>
      <p:sp>
        <p:nvSpPr>
          <p:cNvPr id="7" name="Content Placeholder 2">
            <a:extLst>
              <a:ext uri="{FF2B5EF4-FFF2-40B4-BE49-F238E27FC236}">
                <a16:creationId xmlns:a16="http://schemas.microsoft.com/office/drawing/2014/main" id="{9B5CFD61-CEBF-46B0-9244-3D299F8D47C3}"/>
              </a:ext>
            </a:extLst>
          </p:cNvPr>
          <p:cNvSpPr txBox="1">
            <a:spLocks/>
          </p:cNvSpPr>
          <p:nvPr/>
        </p:nvSpPr>
        <p:spPr bwMode="auto">
          <a:xfrm>
            <a:off x="845127" y="1143003"/>
            <a:ext cx="10515600" cy="29893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defRPr/>
            </a:pPr>
            <a:r>
              <a:rPr lang="zh-CN" altLang="en-US" sz="3000" dirty="0">
                <a:latin typeface="微软雅黑" panose="020B0503020204020204" pitchFamily="34" charset="-122"/>
                <a:ea typeface="微软雅黑" panose="020B0503020204020204" pitchFamily="34" charset="-122"/>
              </a:rPr>
              <a:t>完全质量保障到智能按需调度</a:t>
            </a:r>
            <a:endParaRPr lang="zh-CN" altLang="en-US" dirty="0">
              <a:latin typeface="微软雅黑" panose="020B0503020204020204" pitchFamily="34" charset="-122"/>
              <a:ea typeface="微软雅黑" panose="020B0503020204020204" pitchFamily="34" charset="-122"/>
            </a:endParaRPr>
          </a:p>
          <a:p>
            <a:pPr lvl="1">
              <a:lnSpc>
                <a:spcPct val="150000"/>
              </a:lnSpc>
              <a:defRPr/>
            </a:pPr>
            <a:r>
              <a:rPr lang="zh-CN" altLang="en-US" sz="2000" dirty="0">
                <a:latin typeface="微软雅黑" panose="020B0503020204020204" pitchFamily="34" charset="-122"/>
                <a:ea typeface="微软雅黑" panose="020B0503020204020204" pitchFamily="34" charset="-122"/>
              </a:rPr>
              <a:t>完全质量保障代价无法估量</a:t>
            </a:r>
          </a:p>
          <a:p>
            <a:pPr lvl="1">
              <a:lnSpc>
                <a:spcPct val="150000"/>
              </a:lnSpc>
              <a:defRPr/>
            </a:pPr>
            <a:r>
              <a:rPr lang="zh-CN" altLang="en-US" sz="2000" dirty="0">
                <a:latin typeface="微软雅黑" panose="020B0503020204020204" pitchFamily="34" charset="-122"/>
                <a:ea typeface="微软雅黑" panose="020B0503020204020204" pitchFamily="34" charset="-122"/>
              </a:rPr>
              <a:t>未来网络需要自适应性</a:t>
            </a:r>
            <a:endParaRPr lang="zh-CN" altLang="en-US" sz="2000" i="1" dirty="0">
              <a:latin typeface="微软雅黑" panose="020B0503020204020204" pitchFamily="34" charset="-122"/>
              <a:ea typeface="微软雅黑" panose="020B0503020204020204" pitchFamily="34" charset="-122"/>
            </a:endParaRPr>
          </a:p>
        </p:txBody>
      </p:sp>
      <p:grpSp>
        <p:nvGrpSpPr>
          <p:cNvPr id="9" name="组合 8">
            <a:extLst>
              <a:ext uri="{FF2B5EF4-FFF2-40B4-BE49-F238E27FC236}">
                <a16:creationId xmlns:a16="http://schemas.microsoft.com/office/drawing/2014/main" id="{8AC2872C-21AA-45C7-AA86-A87E350AC162}"/>
              </a:ext>
            </a:extLst>
          </p:cNvPr>
          <p:cNvGrpSpPr/>
          <p:nvPr/>
        </p:nvGrpSpPr>
        <p:grpSpPr>
          <a:xfrm>
            <a:off x="1559496" y="2915756"/>
            <a:ext cx="4524925" cy="2829559"/>
            <a:chOff x="1222267" y="3429000"/>
            <a:chExt cx="4524925" cy="2829559"/>
          </a:xfrm>
        </p:grpSpPr>
        <p:sp>
          <p:nvSpPr>
            <p:cNvPr id="10" name="矩形 9">
              <a:extLst>
                <a:ext uri="{FF2B5EF4-FFF2-40B4-BE49-F238E27FC236}">
                  <a16:creationId xmlns:a16="http://schemas.microsoft.com/office/drawing/2014/main" id="{BDF7062B-70D4-406C-BDA0-3EC586AA63C4}"/>
                </a:ext>
              </a:extLst>
            </p:cNvPr>
            <p:cNvSpPr/>
            <p:nvPr/>
          </p:nvSpPr>
          <p:spPr>
            <a:xfrm rot="13500000">
              <a:off x="2299846" y="3492922"/>
              <a:ext cx="196440" cy="277849"/>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600" b="1" i="0" u="none" strike="noStrike" kern="1200" cap="none" spc="0" normalizeH="0" baseline="0" noProof="0">
                <a:ln>
                  <a:noFill/>
                </a:ln>
                <a:solidFill>
                  <a:prstClr val="white"/>
                </a:solidFill>
                <a:effectLst/>
                <a:uLnTx/>
                <a:uFillTx/>
                <a:latin typeface="+mn-lt"/>
                <a:ea typeface="+mn-ea"/>
                <a:cs typeface="+mn-cs"/>
              </a:endParaRPr>
            </a:p>
          </p:txBody>
        </p:sp>
        <p:sp>
          <p:nvSpPr>
            <p:cNvPr id="11" name="矩形 10">
              <a:extLst>
                <a:ext uri="{FF2B5EF4-FFF2-40B4-BE49-F238E27FC236}">
                  <a16:creationId xmlns:a16="http://schemas.microsoft.com/office/drawing/2014/main" id="{2354052B-D011-4A8E-B4CE-6DC36C752D76}"/>
                </a:ext>
              </a:extLst>
            </p:cNvPr>
            <p:cNvSpPr/>
            <p:nvPr/>
          </p:nvSpPr>
          <p:spPr>
            <a:xfrm rot="13500000">
              <a:off x="2514042" y="3527210"/>
              <a:ext cx="151601" cy="211407"/>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600" b="1" i="0" u="none" strike="noStrike" kern="1200" cap="none" spc="0" normalizeH="0" baseline="0" noProof="0">
                <a:ln>
                  <a:noFill/>
                </a:ln>
                <a:solidFill>
                  <a:prstClr val="white"/>
                </a:solidFill>
                <a:effectLst/>
                <a:uLnTx/>
                <a:uFillTx/>
                <a:latin typeface="+mn-lt"/>
                <a:ea typeface="+mn-ea"/>
                <a:cs typeface="+mn-cs"/>
              </a:endParaRPr>
            </a:p>
          </p:txBody>
        </p:sp>
        <p:sp>
          <p:nvSpPr>
            <p:cNvPr id="12" name="矩形 20">
              <a:extLst>
                <a:ext uri="{FF2B5EF4-FFF2-40B4-BE49-F238E27FC236}">
                  <a16:creationId xmlns:a16="http://schemas.microsoft.com/office/drawing/2014/main" id="{79863795-E99E-4CA8-84A7-4F3B86D0C4E6}"/>
                </a:ext>
              </a:extLst>
            </p:cNvPr>
            <p:cNvSpPr/>
            <p:nvPr/>
          </p:nvSpPr>
          <p:spPr>
            <a:xfrm>
              <a:off x="2680721" y="3429000"/>
              <a:ext cx="1205842" cy="369332"/>
            </a:xfrm>
            <a:prstGeom prst="rect">
              <a:avLst/>
            </a:prstGeom>
            <a:noFill/>
            <a:ln w="9525">
              <a:noFill/>
            </a:ln>
          </p:spPr>
          <p:txBody>
            <a:bodyPr wrap="square" anchor="t">
              <a:spAutoFit/>
            </a:bodyPr>
            <a:lstStyle/>
            <a:p>
              <a:r>
                <a:rPr lang="zh-CN" altLang="en-US" b="1" dirty="0">
                  <a:solidFill>
                    <a:srgbClr val="18478F"/>
                  </a:solidFill>
                  <a:latin typeface="微软雅黑" panose="020B0503020204020204" pitchFamily="34" charset="-122"/>
                  <a:ea typeface="微软雅黑" panose="020B0503020204020204" pitchFamily="34" charset="-122"/>
                </a:rPr>
                <a:t>传统方案</a:t>
              </a:r>
            </a:p>
          </p:txBody>
        </p:sp>
        <p:sp>
          <p:nvSpPr>
            <p:cNvPr id="13" name="矩形 75">
              <a:extLst>
                <a:ext uri="{FF2B5EF4-FFF2-40B4-BE49-F238E27FC236}">
                  <a16:creationId xmlns:a16="http://schemas.microsoft.com/office/drawing/2014/main" id="{75860D3E-A4A3-4629-A248-5480911A1386}"/>
                </a:ext>
              </a:extLst>
            </p:cNvPr>
            <p:cNvSpPr/>
            <p:nvPr/>
          </p:nvSpPr>
          <p:spPr>
            <a:xfrm>
              <a:off x="1858665" y="5677688"/>
              <a:ext cx="248872" cy="338554"/>
            </a:xfrm>
            <a:prstGeom prst="rect">
              <a:avLst/>
            </a:prstGeom>
            <a:noFill/>
            <a:ln w="9525">
              <a:noFill/>
            </a:ln>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sym typeface="Century Gothic" panose="020B0502020202020204" pitchFamily="34" charset="0"/>
              </a:endParaRPr>
            </a:p>
          </p:txBody>
        </p:sp>
        <p:sp>
          <p:nvSpPr>
            <p:cNvPr id="14" name="矩形 35">
              <a:extLst>
                <a:ext uri="{FF2B5EF4-FFF2-40B4-BE49-F238E27FC236}">
                  <a16:creationId xmlns:a16="http://schemas.microsoft.com/office/drawing/2014/main" id="{93C4A230-34A3-48C0-8DC7-8D70498B71A6}"/>
                </a:ext>
              </a:extLst>
            </p:cNvPr>
            <p:cNvSpPr/>
            <p:nvPr/>
          </p:nvSpPr>
          <p:spPr>
            <a:xfrm>
              <a:off x="1222267" y="5735339"/>
              <a:ext cx="4515816" cy="523220"/>
            </a:xfrm>
            <a:prstGeom prst="rect">
              <a:avLst/>
            </a:prstGeom>
            <a:noFill/>
            <a:ln w="9525">
              <a:noFill/>
            </a:ln>
          </p:spPr>
          <p:txBody>
            <a:bodyPr wrap="square" anchor="t">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400" b="1" dirty="0">
                  <a:latin typeface="微软雅黑" panose="020B0503020204020204" pitchFamily="34" charset="-122"/>
                  <a:ea typeface="微软雅黑" panose="020B0503020204020204" pitchFamily="34" charset="-122"/>
                </a:rPr>
                <a:t>网络</a:t>
              </a:r>
              <a:r>
                <a:rPr lang="zh-CN" altLang="en-US" sz="1400" b="1" dirty="0">
                  <a:solidFill>
                    <a:srgbClr val="C00000"/>
                  </a:solidFill>
                  <a:latin typeface="微软雅黑" panose="020B0503020204020204" pitchFamily="34" charset="-122"/>
                  <a:ea typeface="微软雅黑" panose="020B0503020204020204" pitchFamily="34" charset="-122"/>
                </a:rPr>
                <a:t>没有智能</a:t>
              </a:r>
              <a:r>
                <a:rPr lang="zh-CN" altLang="en-US" sz="1400" b="1" dirty="0">
                  <a:latin typeface="微软雅黑" panose="020B0503020204020204" pitchFamily="34" charset="-122"/>
                  <a:ea typeface="微软雅黑" panose="020B0503020204020204" pitchFamily="34" charset="-122"/>
                </a:rPr>
                <a:t>，依靠大量冗余的资源保证网络</a:t>
              </a:r>
              <a:r>
                <a:rPr lang="zh-CN" altLang="en-US" sz="1400" b="1" dirty="0">
                  <a:solidFill>
                    <a:srgbClr val="C00000"/>
                  </a:solidFill>
                  <a:latin typeface="微软雅黑" panose="020B0503020204020204" pitchFamily="34" charset="-122"/>
                  <a:ea typeface="微软雅黑" panose="020B0503020204020204" pitchFamily="34" charset="-122"/>
                </a:rPr>
                <a:t>时刻达到所需最高</a:t>
              </a:r>
              <a:r>
                <a:rPr lang="zh-CN" altLang="en-US" sz="1400" b="1" dirty="0">
                  <a:latin typeface="微软雅黑" panose="020B0503020204020204" pitchFamily="34" charset="-122"/>
                  <a:ea typeface="微软雅黑" panose="020B0503020204020204" pitchFamily="34" charset="-122"/>
                </a:rPr>
                <a:t>性能。对</a:t>
              </a:r>
              <a:r>
                <a:rPr lang="zh-CN" altLang="en-US" sz="1400" b="1" dirty="0">
                  <a:solidFill>
                    <a:srgbClr val="C00000"/>
                  </a:solidFill>
                  <a:latin typeface="微软雅黑" panose="020B0503020204020204" pitchFamily="34" charset="-122"/>
                  <a:ea typeface="微软雅黑" panose="020B0503020204020204" pitchFamily="34" charset="-122"/>
                </a:rPr>
                <a:t>资源浪费</a:t>
              </a:r>
              <a:r>
                <a:rPr lang="zh-CN" altLang="en-US" sz="1400" b="1" dirty="0">
                  <a:latin typeface="微软雅黑" panose="020B0503020204020204" pitchFamily="34" charset="-122"/>
                  <a:ea typeface="微软雅黑" panose="020B0503020204020204" pitchFamily="34" charset="-122"/>
                </a:rPr>
                <a:t>，资源不足时</a:t>
              </a:r>
              <a:r>
                <a:rPr lang="zh-CN" altLang="en-US" sz="1400" b="1" dirty="0">
                  <a:solidFill>
                    <a:srgbClr val="C00000"/>
                  </a:solidFill>
                  <a:latin typeface="微软雅黑" panose="020B0503020204020204" pitchFamily="34" charset="-122"/>
                  <a:ea typeface="微软雅黑" panose="020B0503020204020204" pitchFamily="34" charset="-122"/>
                </a:rPr>
                <a:t>性能下降</a:t>
              </a:r>
              <a:endParaRPr kumimoji="0" lang="zh-CN" altLang="en-US" sz="1400" b="1" i="0" u="none" strike="noStrike" kern="1200" cap="none" spc="0" normalizeH="0" baseline="3000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15" name="矩形 14">
              <a:extLst>
                <a:ext uri="{FF2B5EF4-FFF2-40B4-BE49-F238E27FC236}">
                  <a16:creationId xmlns:a16="http://schemas.microsoft.com/office/drawing/2014/main" id="{0478B3AD-D271-4C53-8B88-E54C3574196F}"/>
                </a:ext>
              </a:extLst>
            </p:cNvPr>
            <p:cNvSpPr/>
            <p:nvPr/>
          </p:nvSpPr>
          <p:spPr>
            <a:xfrm>
              <a:off x="1320164" y="4381494"/>
              <a:ext cx="1205842" cy="3514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通信</a:t>
              </a:r>
            </a:p>
          </p:txBody>
        </p:sp>
        <p:sp>
          <p:nvSpPr>
            <p:cNvPr id="16" name="矩形 15">
              <a:extLst>
                <a:ext uri="{FF2B5EF4-FFF2-40B4-BE49-F238E27FC236}">
                  <a16:creationId xmlns:a16="http://schemas.microsoft.com/office/drawing/2014/main" id="{84D062D2-9C0D-47D4-954D-4F8D665F642C}"/>
                </a:ext>
              </a:extLst>
            </p:cNvPr>
            <p:cNvSpPr/>
            <p:nvPr/>
          </p:nvSpPr>
          <p:spPr>
            <a:xfrm>
              <a:off x="2661905" y="3953365"/>
              <a:ext cx="1205842" cy="3514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感知</a:t>
              </a:r>
            </a:p>
          </p:txBody>
        </p:sp>
        <p:sp>
          <p:nvSpPr>
            <p:cNvPr id="17" name="矩形 16">
              <a:extLst>
                <a:ext uri="{FF2B5EF4-FFF2-40B4-BE49-F238E27FC236}">
                  <a16:creationId xmlns:a16="http://schemas.microsoft.com/office/drawing/2014/main" id="{BB5988BF-9475-48E8-8EED-1AFAF887E382}"/>
                </a:ext>
              </a:extLst>
            </p:cNvPr>
            <p:cNvSpPr/>
            <p:nvPr/>
          </p:nvSpPr>
          <p:spPr>
            <a:xfrm>
              <a:off x="3977092" y="4386781"/>
              <a:ext cx="1205842" cy="3514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计算</a:t>
              </a:r>
            </a:p>
          </p:txBody>
        </p:sp>
        <p:sp>
          <p:nvSpPr>
            <p:cNvPr id="18" name="椭圆 17">
              <a:extLst>
                <a:ext uri="{FF2B5EF4-FFF2-40B4-BE49-F238E27FC236}">
                  <a16:creationId xmlns:a16="http://schemas.microsoft.com/office/drawing/2014/main" id="{476B7D84-2FE3-497E-89C4-E1BAC5F670EE}"/>
                </a:ext>
              </a:extLst>
            </p:cNvPr>
            <p:cNvSpPr/>
            <p:nvPr/>
          </p:nvSpPr>
          <p:spPr>
            <a:xfrm>
              <a:off x="2555453" y="5211435"/>
              <a:ext cx="1451087" cy="476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车辆</a:t>
              </a:r>
              <a:endParaRPr lang="en-US" altLang="zh-CN" sz="1200" dirty="0"/>
            </a:p>
            <a:p>
              <a:pPr algn="ctr"/>
              <a:r>
                <a:rPr lang="zh-CN" altLang="en-US" sz="1200" dirty="0"/>
                <a:t>控制</a:t>
              </a:r>
            </a:p>
          </p:txBody>
        </p:sp>
        <p:sp>
          <p:nvSpPr>
            <p:cNvPr id="19" name="箭头: 下 18">
              <a:extLst>
                <a:ext uri="{FF2B5EF4-FFF2-40B4-BE49-F238E27FC236}">
                  <a16:creationId xmlns:a16="http://schemas.microsoft.com/office/drawing/2014/main" id="{82DD2951-2055-4B54-AB46-46B2A4FF8FF9}"/>
                </a:ext>
              </a:extLst>
            </p:cNvPr>
            <p:cNvSpPr/>
            <p:nvPr/>
          </p:nvSpPr>
          <p:spPr>
            <a:xfrm rot="19069508">
              <a:off x="2017853" y="4842016"/>
              <a:ext cx="499831" cy="476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0" name="箭头: 下 19">
              <a:extLst>
                <a:ext uri="{FF2B5EF4-FFF2-40B4-BE49-F238E27FC236}">
                  <a16:creationId xmlns:a16="http://schemas.microsoft.com/office/drawing/2014/main" id="{5E526567-AE71-4BE6-8719-58AAE621F363}"/>
                </a:ext>
              </a:extLst>
            </p:cNvPr>
            <p:cNvSpPr/>
            <p:nvPr/>
          </p:nvSpPr>
          <p:spPr>
            <a:xfrm>
              <a:off x="3031080" y="4444939"/>
              <a:ext cx="499831" cy="6801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1" name="箭头: 下 20">
              <a:extLst>
                <a:ext uri="{FF2B5EF4-FFF2-40B4-BE49-F238E27FC236}">
                  <a16:creationId xmlns:a16="http://schemas.microsoft.com/office/drawing/2014/main" id="{F7CA925C-44F8-499F-BCAC-08337CA196B2}"/>
                </a:ext>
              </a:extLst>
            </p:cNvPr>
            <p:cNvSpPr/>
            <p:nvPr/>
          </p:nvSpPr>
          <p:spPr>
            <a:xfrm rot="2223880">
              <a:off x="4108702" y="4840619"/>
              <a:ext cx="499831" cy="476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22" name="文本框 21">
              <a:extLst>
                <a:ext uri="{FF2B5EF4-FFF2-40B4-BE49-F238E27FC236}">
                  <a16:creationId xmlns:a16="http://schemas.microsoft.com/office/drawing/2014/main" id="{F88F91A7-F1B6-4711-BF7D-5C6A4F85DA02}"/>
                </a:ext>
              </a:extLst>
            </p:cNvPr>
            <p:cNvSpPr txBox="1"/>
            <p:nvPr/>
          </p:nvSpPr>
          <p:spPr>
            <a:xfrm>
              <a:off x="4117548" y="5306068"/>
              <a:ext cx="1629644" cy="369332"/>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严格保障</a:t>
              </a:r>
              <a:endParaRPr lang="zh-CN" altLang="en-US" dirty="0"/>
            </a:p>
          </p:txBody>
        </p:sp>
      </p:grpSp>
      <p:grpSp>
        <p:nvGrpSpPr>
          <p:cNvPr id="23" name="组合 22">
            <a:extLst>
              <a:ext uri="{FF2B5EF4-FFF2-40B4-BE49-F238E27FC236}">
                <a16:creationId xmlns:a16="http://schemas.microsoft.com/office/drawing/2014/main" id="{77C88A98-F9E9-4F0A-AE81-26A78CDEC6C3}"/>
              </a:ext>
            </a:extLst>
          </p:cNvPr>
          <p:cNvGrpSpPr/>
          <p:nvPr/>
        </p:nvGrpSpPr>
        <p:grpSpPr>
          <a:xfrm>
            <a:off x="6600056" y="2959224"/>
            <a:ext cx="4893104" cy="2887467"/>
            <a:chOff x="6095432" y="3566327"/>
            <a:chExt cx="5793760" cy="2887467"/>
          </a:xfrm>
        </p:grpSpPr>
        <p:sp>
          <p:nvSpPr>
            <p:cNvPr id="24" name="矩形 23">
              <a:extLst>
                <a:ext uri="{FF2B5EF4-FFF2-40B4-BE49-F238E27FC236}">
                  <a16:creationId xmlns:a16="http://schemas.microsoft.com/office/drawing/2014/main" id="{60630636-A506-4D6C-BF87-92F5FECB4095}"/>
                </a:ext>
              </a:extLst>
            </p:cNvPr>
            <p:cNvSpPr/>
            <p:nvPr/>
          </p:nvSpPr>
          <p:spPr>
            <a:xfrm rot="13500000">
              <a:off x="6930636" y="3630249"/>
              <a:ext cx="196440" cy="277849"/>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600" b="1" i="0" u="none" strike="noStrike" kern="1200" cap="none" spc="0" normalizeH="0" baseline="0" noProof="0">
                <a:ln>
                  <a:noFill/>
                </a:ln>
                <a:solidFill>
                  <a:prstClr val="white"/>
                </a:solidFill>
                <a:effectLst/>
                <a:uLnTx/>
                <a:uFillTx/>
                <a:latin typeface="+mn-lt"/>
                <a:ea typeface="+mn-ea"/>
                <a:cs typeface="+mn-cs"/>
              </a:endParaRPr>
            </a:p>
          </p:txBody>
        </p:sp>
        <p:sp>
          <p:nvSpPr>
            <p:cNvPr id="25" name="矩形 24">
              <a:extLst>
                <a:ext uri="{FF2B5EF4-FFF2-40B4-BE49-F238E27FC236}">
                  <a16:creationId xmlns:a16="http://schemas.microsoft.com/office/drawing/2014/main" id="{AAAC7934-3D68-4B4D-B06E-AF972264F0FC}"/>
                </a:ext>
              </a:extLst>
            </p:cNvPr>
            <p:cNvSpPr/>
            <p:nvPr/>
          </p:nvSpPr>
          <p:spPr>
            <a:xfrm rot="13500000">
              <a:off x="7144832" y="3664537"/>
              <a:ext cx="151601" cy="211407"/>
            </a:xfrm>
            <a:prstGeom prst="rect">
              <a:avLst/>
            </a:prstGeom>
            <a:solidFill>
              <a:srgbClr val="18478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en-US" sz="3600" b="1" i="0" u="none" strike="noStrike" kern="1200" cap="none" spc="0" normalizeH="0" baseline="0" noProof="0" dirty="0">
                <a:ln>
                  <a:noFill/>
                </a:ln>
                <a:solidFill>
                  <a:prstClr val="white"/>
                </a:solidFill>
                <a:effectLst/>
                <a:uLnTx/>
                <a:uFillTx/>
                <a:latin typeface="+mn-lt"/>
                <a:ea typeface="+mn-ea"/>
                <a:cs typeface="+mn-cs"/>
              </a:endParaRPr>
            </a:p>
          </p:txBody>
        </p:sp>
        <p:sp>
          <p:nvSpPr>
            <p:cNvPr id="26" name="矩形 20">
              <a:extLst>
                <a:ext uri="{FF2B5EF4-FFF2-40B4-BE49-F238E27FC236}">
                  <a16:creationId xmlns:a16="http://schemas.microsoft.com/office/drawing/2014/main" id="{F213CFCF-382D-4A28-8C5F-0C3AF1387E6A}"/>
                </a:ext>
              </a:extLst>
            </p:cNvPr>
            <p:cNvSpPr/>
            <p:nvPr/>
          </p:nvSpPr>
          <p:spPr>
            <a:xfrm>
              <a:off x="7370127" y="3566327"/>
              <a:ext cx="2862984" cy="369332"/>
            </a:xfrm>
            <a:prstGeom prst="rect">
              <a:avLst/>
            </a:prstGeom>
            <a:noFill/>
            <a:ln w="9525">
              <a:noFill/>
            </a:ln>
          </p:spPr>
          <p:txBody>
            <a:bodyPr wrap="square" anchor="t">
              <a:spAutoFit/>
            </a:bodyPr>
            <a:lstStyle/>
            <a:p>
              <a:r>
                <a:rPr lang="zh-CN" altLang="en-US" b="1" dirty="0">
                  <a:solidFill>
                    <a:srgbClr val="18478F"/>
                  </a:solidFill>
                  <a:latin typeface="微软雅黑" panose="020B0503020204020204" pitchFamily="34" charset="-122"/>
                  <a:ea typeface="微软雅黑" panose="020B0503020204020204" pitchFamily="34" charset="-122"/>
                </a:rPr>
                <a:t>智能按需调度</a:t>
              </a:r>
            </a:p>
          </p:txBody>
        </p:sp>
        <p:sp>
          <p:nvSpPr>
            <p:cNvPr id="27" name="矩形 75">
              <a:extLst>
                <a:ext uri="{FF2B5EF4-FFF2-40B4-BE49-F238E27FC236}">
                  <a16:creationId xmlns:a16="http://schemas.microsoft.com/office/drawing/2014/main" id="{ADDD5524-48D0-4F47-BBF7-87E0D67BFC5E}"/>
                </a:ext>
              </a:extLst>
            </p:cNvPr>
            <p:cNvSpPr/>
            <p:nvPr/>
          </p:nvSpPr>
          <p:spPr>
            <a:xfrm>
              <a:off x="7410149" y="5663711"/>
              <a:ext cx="248871" cy="338554"/>
            </a:xfrm>
            <a:prstGeom prst="rect">
              <a:avLst/>
            </a:prstGeom>
            <a:noFill/>
            <a:ln w="9525">
              <a:noFill/>
            </a:ln>
          </p:spPr>
          <p:txBody>
            <a:bodyPr wrap="none"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600" b="1" i="0" u="none" strike="noStrike" kern="1200" cap="none" spc="0" normalizeH="0" baseline="0" noProof="0" dirty="0">
                <a:ln>
                  <a:noFill/>
                </a:ln>
                <a:solidFill>
                  <a:srgbClr val="404040"/>
                </a:solidFill>
                <a:effectLst/>
                <a:uLnTx/>
                <a:uFillTx/>
                <a:latin typeface="微软雅黑" panose="020B0503020204020204" pitchFamily="34" charset="-122"/>
                <a:ea typeface="微软雅黑" panose="020B0503020204020204" pitchFamily="34" charset="-122"/>
                <a:cs typeface="+mn-cs"/>
                <a:sym typeface="Century Gothic" panose="020B0502020202020204" pitchFamily="34" charset="0"/>
              </a:endParaRPr>
            </a:p>
          </p:txBody>
        </p:sp>
        <p:sp>
          <p:nvSpPr>
            <p:cNvPr id="28" name="矩形 35">
              <a:extLst>
                <a:ext uri="{FF2B5EF4-FFF2-40B4-BE49-F238E27FC236}">
                  <a16:creationId xmlns:a16="http://schemas.microsoft.com/office/drawing/2014/main" id="{B23B2A29-4196-42FF-970B-CD32FC2C5980}"/>
                </a:ext>
              </a:extLst>
            </p:cNvPr>
            <p:cNvSpPr/>
            <p:nvPr/>
          </p:nvSpPr>
          <p:spPr>
            <a:xfrm>
              <a:off x="6095432" y="5930574"/>
              <a:ext cx="5194134" cy="523220"/>
            </a:xfrm>
            <a:prstGeom prst="rect">
              <a:avLst/>
            </a:prstGeom>
            <a:noFill/>
            <a:ln w="9525">
              <a:noFill/>
            </a:ln>
          </p:spPr>
          <p:txBody>
            <a:bodyPr wrap="square" anchor="t">
              <a:spAutoFit/>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zh-CN" altLang="en-US" sz="1400" b="1" dirty="0">
                  <a:latin typeface="微软雅黑" panose="020B0503020204020204" pitchFamily="34" charset="-122"/>
                  <a:ea typeface="微软雅黑" panose="020B0503020204020204" pitchFamily="34" charset="-122"/>
                </a:rPr>
                <a:t>网络</a:t>
              </a:r>
              <a:r>
                <a:rPr lang="zh-CN" altLang="en-US" sz="1400" b="1" dirty="0">
                  <a:solidFill>
                    <a:srgbClr val="C00000"/>
                  </a:solidFill>
                  <a:latin typeface="微软雅黑" panose="020B0503020204020204" pitchFamily="34" charset="-122"/>
                  <a:ea typeface="微软雅黑" panose="020B0503020204020204" pitchFamily="34" charset="-122"/>
                </a:rPr>
                <a:t>具有智能</a:t>
              </a:r>
              <a:r>
                <a:rPr lang="zh-CN" altLang="en-US" sz="1400" b="1" dirty="0">
                  <a:latin typeface="微软雅黑" panose="020B0503020204020204" pitchFamily="34" charset="-122"/>
                  <a:ea typeface="微软雅黑" panose="020B0503020204020204" pitchFamily="34" charset="-122"/>
                </a:rPr>
                <a:t>，动态实时分析服务状态与需求，并按需调度资源。节约资源，满足服务目标</a:t>
              </a:r>
              <a:endParaRPr kumimoji="0" lang="zh-CN" altLang="en-US" sz="1400" b="1" i="0" u="none" strike="noStrike" kern="1200" cap="none" spc="0" normalizeH="0" baseline="30000" noProof="0" dirty="0">
                <a:ln>
                  <a:noFill/>
                </a:ln>
                <a:solidFill>
                  <a:srgbClr val="C00000"/>
                </a:solidFill>
                <a:effectLst/>
                <a:uLnTx/>
                <a:uFillTx/>
                <a:latin typeface="微软雅黑" panose="020B0503020204020204" pitchFamily="34" charset="-122"/>
                <a:ea typeface="微软雅黑" panose="020B0503020204020204" pitchFamily="34" charset="-122"/>
                <a:cs typeface="+mn-cs"/>
              </a:endParaRPr>
            </a:p>
          </p:txBody>
        </p:sp>
        <p:sp>
          <p:nvSpPr>
            <p:cNvPr id="29" name="矩形 28">
              <a:extLst>
                <a:ext uri="{FF2B5EF4-FFF2-40B4-BE49-F238E27FC236}">
                  <a16:creationId xmlns:a16="http://schemas.microsoft.com/office/drawing/2014/main" id="{C62AFF86-E674-4C38-BF60-6126E4F31775}"/>
                </a:ext>
              </a:extLst>
            </p:cNvPr>
            <p:cNvSpPr/>
            <p:nvPr/>
          </p:nvSpPr>
          <p:spPr>
            <a:xfrm>
              <a:off x="6095432" y="4444836"/>
              <a:ext cx="1205842" cy="3514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通信</a:t>
              </a:r>
            </a:p>
          </p:txBody>
        </p:sp>
        <p:sp>
          <p:nvSpPr>
            <p:cNvPr id="30" name="矩形 29">
              <a:extLst>
                <a:ext uri="{FF2B5EF4-FFF2-40B4-BE49-F238E27FC236}">
                  <a16:creationId xmlns:a16="http://schemas.microsoft.com/office/drawing/2014/main" id="{8EDF8B07-AC91-4B15-B8A9-F36E149CC1E2}"/>
                </a:ext>
              </a:extLst>
            </p:cNvPr>
            <p:cNvSpPr/>
            <p:nvPr/>
          </p:nvSpPr>
          <p:spPr>
            <a:xfrm>
              <a:off x="7437173" y="4016707"/>
              <a:ext cx="1205842" cy="3514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感知</a:t>
              </a:r>
            </a:p>
          </p:txBody>
        </p:sp>
        <p:sp>
          <p:nvSpPr>
            <p:cNvPr id="31" name="矩形 30">
              <a:extLst>
                <a:ext uri="{FF2B5EF4-FFF2-40B4-BE49-F238E27FC236}">
                  <a16:creationId xmlns:a16="http://schemas.microsoft.com/office/drawing/2014/main" id="{9FEC84E4-30E1-4A95-8BC7-6D60BB2A4503}"/>
                </a:ext>
              </a:extLst>
            </p:cNvPr>
            <p:cNvSpPr/>
            <p:nvPr/>
          </p:nvSpPr>
          <p:spPr>
            <a:xfrm>
              <a:off x="8752360" y="4450123"/>
              <a:ext cx="1205842" cy="351409"/>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计算</a:t>
              </a:r>
            </a:p>
          </p:txBody>
        </p:sp>
        <p:sp>
          <p:nvSpPr>
            <p:cNvPr id="32" name="椭圆 31">
              <a:extLst>
                <a:ext uri="{FF2B5EF4-FFF2-40B4-BE49-F238E27FC236}">
                  <a16:creationId xmlns:a16="http://schemas.microsoft.com/office/drawing/2014/main" id="{1DD50EC7-C6E6-4BBE-9D52-68377AFBC51A}"/>
                </a:ext>
              </a:extLst>
            </p:cNvPr>
            <p:cNvSpPr/>
            <p:nvPr/>
          </p:nvSpPr>
          <p:spPr>
            <a:xfrm>
              <a:off x="7330721" y="5274777"/>
              <a:ext cx="1451087" cy="47601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200" dirty="0"/>
                <a:t>车辆</a:t>
              </a:r>
              <a:endParaRPr lang="en-US" altLang="zh-CN" sz="1200" dirty="0"/>
            </a:p>
            <a:p>
              <a:pPr algn="ctr"/>
              <a:r>
                <a:rPr lang="zh-CN" altLang="en-US" sz="1200" dirty="0"/>
                <a:t>控制</a:t>
              </a:r>
            </a:p>
          </p:txBody>
        </p:sp>
        <p:sp>
          <p:nvSpPr>
            <p:cNvPr id="33" name="箭头: 下 32">
              <a:extLst>
                <a:ext uri="{FF2B5EF4-FFF2-40B4-BE49-F238E27FC236}">
                  <a16:creationId xmlns:a16="http://schemas.microsoft.com/office/drawing/2014/main" id="{C259F4E6-E38D-410C-AB3B-BA589D6E6604}"/>
                </a:ext>
              </a:extLst>
            </p:cNvPr>
            <p:cNvSpPr/>
            <p:nvPr/>
          </p:nvSpPr>
          <p:spPr>
            <a:xfrm rot="19069508">
              <a:off x="6793121" y="4905358"/>
              <a:ext cx="499831" cy="476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4" name="箭头: 下 33">
              <a:extLst>
                <a:ext uri="{FF2B5EF4-FFF2-40B4-BE49-F238E27FC236}">
                  <a16:creationId xmlns:a16="http://schemas.microsoft.com/office/drawing/2014/main" id="{A8F56D06-6C65-48B1-A1EF-4F04F7BA6E8B}"/>
                </a:ext>
              </a:extLst>
            </p:cNvPr>
            <p:cNvSpPr/>
            <p:nvPr/>
          </p:nvSpPr>
          <p:spPr>
            <a:xfrm>
              <a:off x="7806348" y="4370953"/>
              <a:ext cx="499831" cy="68013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5" name="箭头: 下 34">
              <a:extLst>
                <a:ext uri="{FF2B5EF4-FFF2-40B4-BE49-F238E27FC236}">
                  <a16:creationId xmlns:a16="http://schemas.microsoft.com/office/drawing/2014/main" id="{0EB14FC6-FC62-4AC5-A0F5-56F9B2DAD16D}"/>
                </a:ext>
              </a:extLst>
            </p:cNvPr>
            <p:cNvSpPr/>
            <p:nvPr/>
          </p:nvSpPr>
          <p:spPr>
            <a:xfrm rot="2223880">
              <a:off x="8883970" y="4903961"/>
              <a:ext cx="499831" cy="47601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p>
          </p:txBody>
        </p:sp>
        <p:sp>
          <p:nvSpPr>
            <p:cNvPr id="36" name="文本框 35">
              <a:extLst>
                <a:ext uri="{FF2B5EF4-FFF2-40B4-BE49-F238E27FC236}">
                  <a16:creationId xmlns:a16="http://schemas.microsoft.com/office/drawing/2014/main" id="{92EC1180-4AE8-4EC3-91F6-CDB5985E56A7}"/>
                </a:ext>
              </a:extLst>
            </p:cNvPr>
            <p:cNvSpPr txBox="1"/>
            <p:nvPr/>
          </p:nvSpPr>
          <p:spPr>
            <a:xfrm>
              <a:off x="8796832" y="5471913"/>
              <a:ext cx="1629644" cy="369332"/>
            </a:xfrm>
            <a:prstGeom prst="rect">
              <a:avLst/>
            </a:prstGeom>
            <a:noFill/>
          </p:spPr>
          <p:txBody>
            <a:bodyPr wrap="square">
              <a:spAutoFit/>
            </a:bodyPr>
            <a:lstStyle/>
            <a:p>
              <a:r>
                <a:rPr lang="zh-CN" altLang="en-US" b="1" dirty="0">
                  <a:solidFill>
                    <a:srgbClr val="C00000"/>
                  </a:solidFill>
                  <a:latin typeface="微软雅黑" panose="020B0503020204020204" pitchFamily="34" charset="-122"/>
                  <a:ea typeface="微软雅黑" panose="020B0503020204020204" pitchFamily="34" charset="-122"/>
                </a:rPr>
                <a:t>按需服务</a:t>
              </a:r>
              <a:endParaRPr lang="zh-CN" altLang="en-US" dirty="0"/>
            </a:p>
          </p:txBody>
        </p:sp>
        <p:sp>
          <p:nvSpPr>
            <p:cNvPr id="37" name="箭头: 左弧形 36">
              <a:extLst>
                <a:ext uri="{FF2B5EF4-FFF2-40B4-BE49-F238E27FC236}">
                  <a16:creationId xmlns:a16="http://schemas.microsoft.com/office/drawing/2014/main" id="{C2D7765C-5256-4F4F-A1C4-86F70A7072FF}"/>
                </a:ext>
              </a:extLst>
            </p:cNvPr>
            <p:cNvSpPr/>
            <p:nvPr/>
          </p:nvSpPr>
          <p:spPr>
            <a:xfrm flipH="1" flipV="1">
              <a:off x="9514881" y="3899966"/>
              <a:ext cx="819586" cy="1486274"/>
            </a:xfrm>
            <a:prstGeom prst="curvedRightArrow">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solidFill>
              </a:endParaRPr>
            </a:p>
          </p:txBody>
        </p:sp>
        <p:sp>
          <p:nvSpPr>
            <p:cNvPr id="38" name="矩形 37">
              <a:extLst>
                <a:ext uri="{FF2B5EF4-FFF2-40B4-BE49-F238E27FC236}">
                  <a16:creationId xmlns:a16="http://schemas.microsoft.com/office/drawing/2014/main" id="{18BF2BDC-15CB-4792-BD98-E94FBF9C2998}"/>
                </a:ext>
              </a:extLst>
            </p:cNvPr>
            <p:cNvSpPr/>
            <p:nvPr/>
          </p:nvSpPr>
          <p:spPr>
            <a:xfrm>
              <a:off x="10312804" y="4589690"/>
              <a:ext cx="1576388" cy="950838"/>
            </a:xfrm>
            <a:prstGeom prst="rect">
              <a:avLst/>
            </a:prstGeom>
          </p:spPr>
          <p:txBody>
            <a:bodyPr wrap="square">
              <a:spAutoFit/>
            </a:bodyPr>
            <a:lstStyle/>
            <a:p>
              <a:pPr hangingPunct="0">
                <a:lnSpc>
                  <a:spcPct val="130000"/>
                </a:lnSpc>
              </a:pPr>
              <a:r>
                <a:rPr lang="zh-CN" altLang="en-US" sz="1100" b="1" u="sng" dirty="0">
                  <a:solidFill>
                    <a:srgbClr val="C00000"/>
                  </a:solidFill>
                  <a:latin typeface="Arial" panose="020B0604020202020204" pitchFamily="34" charset="0"/>
                  <a:ea typeface="Microsoft YaHei" panose="020B0503020204020204" pitchFamily="34" charset="-122"/>
                  <a:cs typeface="Arial" panose="020B0604020202020204" pitchFamily="34" charset="0"/>
                </a:rPr>
                <a:t>动态需求分析：</a:t>
              </a:r>
              <a:endParaRPr lang="en-US" altLang="zh-CN" sz="1100" b="1" u="sng" dirty="0">
                <a:solidFill>
                  <a:srgbClr val="C00000"/>
                </a:solidFill>
                <a:latin typeface="Arial" panose="020B0604020202020204" pitchFamily="34" charset="0"/>
                <a:ea typeface="Microsoft YaHei" panose="020B0503020204020204" pitchFamily="34" charset="-122"/>
                <a:cs typeface="Arial" panose="020B0604020202020204" pitchFamily="34" charset="0"/>
              </a:endParaRPr>
            </a:p>
            <a:p>
              <a:pPr hangingPunct="0">
                <a:lnSpc>
                  <a:spcPct val="130000"/>
                </a:lnSpc>
              </a:pPr>
              <a:r>
                <a:rPr lang="zh-CN" altLang="en-US" sz="1100" dirty="0">
                  <a:latin typeface="Arial" panose="020B0604020202020204" pitchFamily="34" charset="0"/>
                  <a:ea typeface="Microsoft YaHei" panose="020B0503020204020204" pitchFamily="34" charset="-122"/>
                  <a:cs typeface="Arial" panose="020B0604020202020204" pitchFamily="34" charset="0"/>
                </a:rPr>
                <a:t>信息类型、内容，场景、系统状态</a:t>
              </a:r>
              <a:endParaRPr lang="en-US" altLang="zh-CN" sz="1100" dirty="0">
                <a:latin typeface="Arial" panose="020B0604020202020204" pitchFamily="34" charset="0"/>
                <a:ea typeface="Microsoft YaHei" panose="020B0503020204020204" pitchFamily="34" charset="-122"/>
                <a:cs typeface="Arial" panose="020B0604020202020204" pitchFamily="34" charset="0"/>
              </a:endParaRPr>
            </a:p>
          </p:txBody>
        </p:sp>
      </p:grpSp>
    </p:spTree>
    <p:extLst>
      <p:ext uri="{BB962C8B-B14F-4D97-AF65-F5344CB8AC3E}">
        <p14:creationId xmlns:p14="http://schemas.microsoft.com/office/powerpoint/2010/main" val="16738354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4</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24" name="标题 3">
            <a:extLst>
              <a:ext uri="{FF2B5EF4-FFF2-40B4-BE49-F238E27FC236}">
                <a16:creationId xmlns:a16="http://schemas.microsoft.com/office/drawing/2014/main" id="{F72C290C-0AB7-48EC-AB22-0B4F16182A66}"/>
              </a:ext>
            </a:extLst>
          </p:cNvPr>
          <p:cNvSpPr txBox="1">
            <a:spLocks/>
          </p:cNvSpPr>
          <p:nvPr/>
        </p:nvSpPr>
        <p:spPr bwMode="auto">
          <a:xfrm>
            <a:off x="699716" y="2648858"/>
            <a:ext cx="10439400" cy="225334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en-US" altLang="zh-CN" sz="3200" b="1" dirty="0">
                <a:latin typeface="微软雅黑" panose="020B0503020204020204" pitchFamily="34" charset="-122"/>
                <a:ea typeface="微软雅黑" panose="020B0503020204020204" pitchFamily="34" charset="-122"/>
              </a:rPr>
              <a:t>A Framework for Characterising the Value of Information in Hidden Markov Models</a:t>
            </a:r>
            <a:r>
              <a:rPr lang="en-US" altLang="zh-CN" sz="3200" b="1" baseline="30000" dirty="0">
                <a:latin typeface="微软雅黑" panose="020B0503020204020204" pitchFamily="34" charset="-122"/>
                <a:ea typeface="微软雅黑" panose="020B0503020204020204" pitchFamily="34" charset="-122"/>
              </a:rPr>
              <a:t>[1]</a:t>
            </a:r>
          </a:p>
        </p:txBody>
      </p:sp>
      <p:sp>
        <p:nvSpPr>
          <p:cNvPr id="27" name="矩形 7">
            <a:extLst>
              <a:ext uri="{FF2B5EF4-FFF2-40B4-BE49-F238E27FC236}">
                <a16:creationId xmlns:a16="http://schemas.microsoft.com/office/drawing/2014/main" id="{AEB99792-576A-4996-872D-3500CCEDD745}"/>
              </a:ext>
            </a:extLst>
          </p:cNvPr>
          <p:cNvSpPr/>
          <p:nvPr/>
        </p:nvSpPr>
        <p:spPr bwMode="auto">
          <a:xfrm>
            <a:off x="699716" y="6262003"/>
            <a:ext cx="10515600" cy="461665"/>
          </a:xfrm>
          <a:prstGeom prst="rect">
            <a:avLst/>
          </a:prstGeom>
        </p:spPr>
        <p:txBody>
          <a:bodyPr wrap="square">
            <a:spAutoFit/>
          </a:bodyPr>
          <a:lstStyle/>
          <a:p>
            <a:pPr>
              <a:defRPr/>
            </a:pPr>
            <a:r>
              <a:rPr lang="en-US" sz="1200" i="1" dirty="0">
                <a:solidFill>
                  <a:srgbClr val="222222"/>
                </a:solidFill>
                <a:latin typeface="Arial"/>
              </a:rPr>
              <a:t>[1] Z. Wang, M. -A. </a:t>
            </a:r>
            <a:r>
              <a:rPr lang="en-US" sz="1200" i="1" dirty="0" err="1">
                <a:solidFill>
                  <a:srgbClr val="222222"/>
                </a:solidFill>
                <a:latin typeface="Arial"/>
              </a:rPr>
              <a:t>Badiu</a:t>
            </a:r>
            <a:r>
              <a:rPr lang="en-US" sz="1200" i="1" dirty="0">
                <a:solidFill>
                  <a:srgbClr val="222222"/>
                </a:solidFill>
                <a:latin typeface="Arial"/>
              </a:rPr>
              <a:t> and J. P. Coon, "A Framework for Characterising the Value of Information in Hidden Markov Models," in IEEE Transactions on Information Theory, </a:t>
            </a:r>
            <a:r>
              <a:rPr lang="en-US" sz="1200" i="1" dirty="0" err="1">
                <a:solidFill>
                  <a:srgbClr val="222222"/>
                </a:solidFill>
                <a:latin typeface="Arial"/>
              </a:rPr>
              <a:t>doi</a:t>
            </a:r>
            <a:r>
              <a:rPr lang="en-US" sz="1200" i="1" dirty="0">
                <a:solidFill>
                  <a:srgbClr val="222222"/>
                </a:solidFill>
                <a:latin typeface="Arial"/>
              </a:rPr>
              <a:t>: 10.1109/TIT.2022.3167545..</a:t>
            </a:r>
          </a:p>
        </p:txBody>
      </p:sp>
    </p:spTree>
    <p:extLst>
      <p:ext uri="{BB962C8B-B14F-4D97-AF65-F5344CB8AC3E}">
        <p14:creationId xmlns:p14="http://schemas.microsoft.com/office/powerpoint/2010/main" val="301548919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5</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851847" y="1253331"/>
            <a:ext cx="5370370" cy="26582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rgbClr val="000000"/>
                </a:solidFill>
                <a:latin typeface="微软雅黑" panose="020B0503020204020204" pitchFamily="34" charset="-122"/>
                <a:ea typeface="微软雅黑" panose="020B0503020204020204" pitchFamily="34" charset="-122"/>
              </a:rPr>
              <a:t> Hidden Markov models</a:t>
            </a:r>
          </a:p>
          <a:p>
            <a:pPr lvl="1">
              <a:lnSpc>
                <a:spcPct val="150000"/>
              </a:lnSpc>
              <a:defRPr/>
            </a:pPr>
            <a:r>
              <a:rPr lang="zh-CN" altLang="en-US" sz="1900" dirty="0">
                <a:latin typeface="微软雅黑" panose="020B0503020204020204" pitchFamily="34" charset="-122"/>
                <a:ea typeface="微软雅黑" panose="020B0503020204020204" pitchFamily="34" charset="-122"/>
              </a:rPr>
              <a:t>隐藏状态的集合 </a:t>
            </a:r>
            <a:r>
              <a:rPr lang="en-US" altLang="zh-CN" sz="1900" dirty="0">
                <a:latin typeface="微软雅黑" panose="020B0503020204020204" pitchFamily="34" charset="-122"/>
                <a:ea typeface="微软雅黑" panose="020B0503020204020204" pitchFamily="34" charset="-122"/>
              </a:rPr>
              <a:t>X </a:t>
            </a:r>
            <a:r>
              <a:rPr lang="zh-CN" altLang="en-US" sz="1900" dirty="0">
                <a:latin typeface="微软雅黑" panose="020B0503020204020204" pitchFamily="34" charset="-122"/>
                <a:ea typeface="微软雅黑" panose="020B0503020204020204" pitchFamily="34" charset="-122"/>
              </a:rPr>
              <a:t>隐藏状态数 </a:t>
            </a:r>
            <a:r>
              <a:rPr lang="en-US" altLang="zh-CN" sz="1900" dirty="0">
                <a:latin typeface="微软雅黑" panose="020B0503020204020204" pitchFamily="34" charset="-122"/>
                <a:ea typeface="微软雅黑" panose="020B0503020204020204" pitchFamily="34" charset="-122"/>
              </a:rPr>
              <a:t>N</a:t>
            </a:r>
          </a:p>
          <a:p>
            <a:pPr lvl="1">
              <a:lnSpc>
                <a:spcPct val="150000"/>
              </a:lnSpc>
              <a:defRPr/>
            </a:pPr>
            <a:r>
              <a:rPr lang="zh-CN" altLang="en-US" sz="1900" dirty="0">
                <a:latin typeface="微软雅黑" panose="020B0503020204020204" pitchFamily="34" charset="-122"/>
                <a:ea typeface="微软雅黑" panose="020B0503020204020204" pitchFamily="34" charset="-122"/>
              </a:rPr>
              <a:t>观测状态的集合 </a:t>
            </a:r>
            <a:r>
              <a:rPr lang="en-US" altLang="zh-CN" sz="1900" dirty="0">
                <a:latin typeface="微软雅黑" panose="020B0503020204020204" pitchFamily="34" charset="-122"/>
                <a:ea typeface="微软雅黑" panose="020B0503020204020204" pitchFamily="34" charset="-122"/>
              </a:rPr>
              <a:t>Y </a:t>
            </a:r>
            <a:r>
              <a:rPr lang="zh-CN" altLang="en-US" sz="1900" dirty="0">
                <a:latin typeface="微软雅黑" panose="020B0503020204020204" pitchFamily="34" charset="-122"/>
                <a:ea typeface="微软雅黑" panose="020B0503020204020204" pitchFamily="34" charset="-122"/>
              </a:rPr>
              <a:t>观察状态数 </a:t>
            </a:r>
            <a:r>
              <a:rPr lang="en-US" altLang="zh-CN" sz="1900" dirty="0">
                <a:latin typeface="微软雅黑" panose="020B0503020204020204" pitchFamily="34" charset="-122"/>
                <a:ea typeface="微软雅黑" panose="020B0503020204020204" pitchFamily="34" charset="-122"/>
              </a:rPr>
              <a:t>M</a:t>
            </a:r>
          </a:p>
          <a:p>
            <a:pPr lvl="1">
              <a:lnSpc>
                <a:spcPct val="150000"/>
              </a:lnSpc>
              <a:defRPr/>
            </a:pPr>
            <a:r>
              <a:rPr lang="zh-CN" altLang="en-US" sz="1900" dirty="0">
                <a:latin typeface="微软雅黑" panose="020B0503020204020204" pitchFamily="34" charset="-122"/>
                <a:ea typeface="微软雅黑" panose="020B0503020204020204" pitchFamily="34" charset="-122"/>
              </a:rPr>
              <a:t>状态序列 </a:t>
            </a:r>
            <a:r>
              <a:rPr lang="en-US" altLang="zh-CN" sz="1900" dirty="0">
                <a:latin typeface="微软雅黑" panose="020B0503020204020204" pitchFamily="34" charset="-122"/>
                <a:ea typeface="微软雅黑" panose="020B0503020204020204" pitchFamily="34" charset="-122"/>
              </a:rPr>
              <a:t>{</a:t>
            </a:r>
            <a:r>
              <a:rPr lang="en-US" altLang="zh-CN" sz="1900" dirty="0" err="1">
                <a:latin typeface="微软雅黑" panose="020B0503020204020204" pitchFamily="34" charset="-122"/>
                <a:ea typeface="微软雅黑" panose="020B0503020204020204" pitchFamily="34" charset="-122"/>
              </a:rPr>
              <a:t>X</a:t>
            </a:r>
            <a:r>
              <a:rPr lang="en-US" altLang="zh-CN" sz="1900" baseline="-25000" dirty="0" err="1">
                <a:latin typeface="微软雅黑" panose="020B0503020204020204" pitchFamily="34" charset="-122"/>
                <a:ea typeface="微软雅黑" panose="020B0503020204020204" pitchFamily="34" charset="-122"/>
              </a:rPr>
              <a:t>t</a:t>
            </a:r>
            <a:r>
              <a:rPr lang="en-US" altLang="zh-CN" sz="1900" dirty="0">
                <a:latin typeface="微软雅黑" panose="020B0503020204020204" pitchFamily="34" charset="-122"/>
                <a:ea typeface="微软雅黑" panose="020B0503020204020204" pitchFamily="34" charset="-122"/>
              </a:rPr>
              <a:t> , X</a:t>
            </a:r>
            <a:r>
              <a:rPr lang="en-US" altLang="zh-CN" sz="1900" baseline="-25000" dirty="0">
                <a:latin typeface="微软雅黑" panose="020B0503020204020204" pitchFamily="34" charset="-122"/>
                <a:ea typeface="微软雅黑" panose="020B0503020204020204" pitchFamily="34" charset="-122"/>
              </a:rPr>
              <a:t>t+1 </a:t>
            </a:r>
            <a:r>
              <a:rPr lang="en-US" altLang="zh-CN" sz="1900" dirty="0">
                <a:latin typeface="微软雅黑" panose="020B0503020204020204" pitchFamily="34" charset="-122"/>
                <a:ea typeface="微软雅黑" panose="020B0503020204020204" pitchFamily="34" charset="-122"/>
              </a:rPr>
              <a:t>,  ∙∙∙ , </a:t>
            </a:r>
            <a:r>
              <a:rPr lang="en-US" altLang="zh-CN" sz="1900" dirty="0" err="1">
                <a:latin typeface="微软雅黑" panose="020B0503020204020204" pitchFamily="34" charset="-122"/>
                <a:ea typeface="微软雅黑" panose="020B0503020204020204" pitchFamily="34" charset="-122"/>
              </a:rPr>
              <a:t>X</a:t>
            </a:r>
            <a:r>
              <a:rPr lang="en-US" altLang="zh-CN" sz="1900" baseline="-25000" dirty="0" err="1">
                <a:latin typeface="微软雅黑" panose="020B0503020204020204" pitchFamily="34" charset="-122"/>
                <a:ea typeface="微软雅黑" panose="020B0503020204020204" pitchFamily="34" charset="-122"/>
              </a:rPr>
              <a:t>t+n</a:t>
            </a:r>
            <a:r>
              <a:rPr lang="en-US" altLang="zh-CN" sz="1900" baseline="-25000" dirty="0">
                <a:latin typeface="微软雅黑" panose="020B0503020204020204" pitchFamily="34" charset="-122"/>
                <a:ea typeface="微软雅黑" panose="020B0503020204020204" pitchFamily="34" charset="-122"/>
              </a:rPr>
              <a:t> </a:t>
            </a:r>
            <a:r>
              <a:rPr lang="en-US" altLang="zh-CN" sz="1900" dirty="0">
                <a:latin typeface="微软雅黑" panose="020B0503020204020204" pitchFamily="34" charset="-122"/>
                <a:ea typeface="微软雅黑" panose="020B0503020204020204" pitchFamily="34" charset="-122"/>
              </a:rPr>
              <a:t>}</a:t>
            </a:r>
          </a:p>
          <a:p>
            <a:pPr lvl="1">
              <a:lnSpc>
                <a:spcPct val="150000"/>
              </a:lnSpc>
              <a:defRPr/>
            </a:pPr>
            <a:r>
              <a:rPr lang="zh-CN" altLang="en-US" sz="1900" dirty="0">
                <a:latin typeface="微软雅黑" panose="020B0503020204020204" pitchFamily="34" charset="-122"/>
                <a:ea typeface="微软雅黑" panose="020B0503020204020204" pitchFamily="34" charset="-122"/>
              </a:rPr>
              <a:t>观察序列 </a:t>
            </a:r>
            <a:r>
              <a:rPr lang="en-US" altLang="zh-CN" sz="1900" dirty="0">
                <a:latin typeface="微软雅黑" panose="020B0503020204020204" pitchFamily="34" charset="-122"/>
                <a:ea typeface="微软雅黑" panose="020B0503020204020204" pitchFamily="34" charset="-122"/>
              </a:rPr>
              <a:t>{</a:t>
            </a:r>
            <a:r>
              <a:rPr lang="en-US" altLang="zh-CN" sz="1900" dirty="0" err="1">
                <a:latin typeface="微软雅黑" panose="020B0503020204020204" pitchFamily="34" charset="-122"/>
                <a:ea typeface="微软雅黑" panose="020B0503020204020204" pitchFamily="34" charset="-122"/>
              </a:rPr>
              <a:t>Y</a:t>
            </a:r>
            <a:r>
              <a:rPr lang="en-US" altLang="zh-CN" sz="1900" baseline="-25000" dirty="0" err="1">
                <a:latin typeface="微软雅黑" panose="020B0503020204020204" pitchFamily="34" charset="-122"/>
                <a:ea typeface="微软雅黑" panose="020B0503020204020204" pitchFamily="34" charset="-122"/>
              </a:rPr>
              <a:t>t</a:t>
            </a:r>
            <a:r>
              <a:rPr lang="en-US" altLang="zh-CN" sz="1900" dirty="0">
                <a:latin typeface="微软雅黑" panose="020B0503020204020204" pitchFamily="34" charset="-122"/>
                <a:ea typeface="微软雅黑" panose="020B0503020204020204" pitchFamily="34" charset="-122"/>
              </a:rPr>
              <a:t> , Y</a:t>
            </a:r>
            <a:r>
              <a:rPr lang="en-US" altLang="zh-CN" sz="1900" baseline="-25000" dirty="0">
                <a:latin typeface="微软雅黑" panose="020B0503020204020204" pitchFamily="34" charset="-122"/>
                <a:ea typeface="微软雅黑" panose="020B0503020204020204" pitchFamily="34" charset="-122"/>
              </a:rPr>
              <a:t>t+1 </a:t>
            </a:r>
            <a:r>
              <a:rPr lang="en-US" altLang="zh-CN" sz="1900" dirty="0">
                <a:latin typeface="微软雅黑" panose="020B0503020204020204" pitchFamily="34" charset="-122"/>
                <a:ea typeface="微软雅黑" panose="020B0503020204020204" pitchFamily="34" charset="-122"/>
              </a:rPr>
              <a:t>,  ∙∙∙ , </a:t>
            </a:r>
            <a:r>
              <a:rPr lang="en-US" altLang="zh-CN" sz="1900" dirty="0" err="1">
                <a:latin typeface="微软雅黑" panose="020B0503020204020204" pitchFamily="34" charset="-122"/>
                <a:ea typeface="微软雅黑" panose="020B0503020204020204" pitchFamily="34" charset="-122"/>
              </a:rPr>
              <a:t>Y</a:t>
            </a:r>
            <a:r>
              <a:rPr lang="en-US" altLang="zh-CN" sz="1900" baseline="-25000" dirty="0" err="1">
                <a:latin typeface="微软雅黑" panose="020B0503020204020204" pitchFamily="34" charset="-122"/>
                <a:ea typeface="微软雅黑" panose="020B0503020204020204" pitchFamily="34" charset="-122"/>
              </a:rPr>
              <a:t>t+n</a:t>
            </a:r>
            <a:r>
              <a:rPr lang="en-US" altLang="zh-CN" sz="1900" baseline="-25000" dirty="0">
                <a:latin typeface="微软雅黑" panose="020B0503020204020204" pitchFamily="34" charset="-122"/>
                <a:ea typeface="微软雅黑" panose="020B0503020204020204" pitchFamily="34" charset="-122"/>
              </a:rPr>
              <a:t> </a:t>
            </a:r>
            <a:r>
              <a:rPr lang="en-US" altLang="zh-CN" sz="1900" dirty="0">
                <a:latin typeface="微软雅黑" panose="020B0503020204020204" pitchFamily="34" charset="-122"/>
                <a:ea typeface="微软雅黑" panose="020B0503020204020204" pitchFamily="34" charset="-122"/>
              </a:rPr>
              <a:t>}</a:t>
            </a:r>
          </a:p>
          <a:p>
            <a:pPr lvl="1">
              <a:lnSpc>
                <a:spcPct val="150000"/>
              </a:lnSpc>
              <a:defRPr/>
            </a:pPr>
            <a:endParaRPr lang="en-US" altLang="zh-CN" sz="1900"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C6A684A7-48F8-432C-ADB0-8728997E2B4F}"/>
              </a:ext>
            </a:extLst>
          </p:cNvPr>
          <p:cNvPicPr>
            <a:picLocks noChangeAspect="1"/>
          </p:cNvPicPr>
          <p:nvPr/>
        </p:nvPicPr>
        <p:blipFill>
          <a:blip r:embed="rId3"/>
          <a:stretch>
            <a:fillRect/>
          </a:stretch>
        </p:blipFill>
        <p:spPr>
          <a:xfrm>
            <a:off x="6491928" y="1847850"/>
            <a:ext cx="4848225" cy="2171700"/>
          </a:xfrm>
          <a:prstGeom prst="rect">
            <a:avLst/>
          </a:prstGeom>
        </p:spPr>
      </p:pic>
      <p:sp>
        <p:nvSpPr>
          <p:cNvPr id="16" name="Content Placeholder 2">
            <a:extLst>
              <a:ext uri="{FF2B5EF4-FFF2-40B4-BE49-F238E27FC236}">
                <a16:creationId xmlns:a16="http://schemas.microsoft.com/office/drawing/2014/main" id="{ACA949F2-B816-4BAC-9B15-9A602C1C20B3}"/>
              </a:ext>
            </a:extLst>
          </p:cNvPr>
          <p:cNvSpPr txBox="1">
            <a:spLocks/>
          </p:cNvSpPr>
          <p:nvPr/>
        </p:nvSpPr>
        <p:spPr bwMode="auto">
          <a:xfrm>
            <a:off x="851847" y="3911600"/>
            <a:ext cx="5370370" cy="26582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altLang="zh-CN" dirty="0">
                <a:solidFill>
                  <a:srgbClr val="000000"/>
                </a:solidFill>
                <a:latin typeface="微软雅黑" panose="020B0503020204020204" pitchFamily="34" charset="-122"/>
                <a:ea typeface="微软雅黑" panose="020B0503020204020204" pitchFamily="34" charset="-122"/>
              </a:rPr>
              <a:t> </a:t>
            </a:r>
            <a:r>
              <a:rPr lang="zh-CN" altLang="en-US" dirty="0">
                <a:solidFill>
                  <a:srgbClr val="000000"/>
                </a:solidFill>
                <a:latin typeface="微软雅黑" panose="020B0503020204020204" pitchFamily="34" charset="-122"/>
                <a:ea typeface="微软雅黑" panose="020B0503020204020204" pitchFamily="34" charset="-122"/>
              </a:rPr>
              <a:t>假设</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150000"/>
              </a:lnSpc>
              <a:defRPr/>
            </a:pPr>
            <a:r>
              <a:rPr lang="zh-CN" altLang="en-US" sz="1900" dirty="0">
                <a:solidFill>
                  <a:srgbClr val="FF0000"/>
                </a:solidFill>
                <a:latin typeface="微软雅黑" panose="020B0503020204020204" pitchFamily="34" charset="-122"/>
                <a:ea typeface="微软雅黑" panose="020B0503020204020204" pitchFamily="34" charset="-122"/>
              </a:rPr>
              <a:t>齐次马尔科夫链假设：即任意时刻的隐藏状态只依赖于它前一个隐藏状态。</a:t>
            </a:r>
            <a:endParaRPr lang="en-US" altLang="zh-CN" sz="1900" dirty="0">
              <a:solidFill>
                <a:srgbClr val="FF0000"/>
              </a:solidFill>
              <a:latin typeface="微软雅黑" panose="020B0503020204020204" pitchFamily="34" charset="-122"/>
              <a:ea typeface="微软雅黑" panose="020B0503020204020204" pitchFamily="34" charset="-122"/>
            </a:endParaRPr>
          </a:p>
          <a:p>
            <a:pPr lvl="1">
              <a:lnSpc>
                <a:spcPct val="150000"/>
              </a:lnSpc>
              <a:defRPr/>
            </a:pPr>
            <a:r>
              <a:rPr lang="zh-CN" altLang="en-US" sz="1900" dirty="0">
                <a:solidFill>
                  <a:srgbClr val="FF0000"/>
                </a:solidFill>
                <a:latin typeface="微软雅黑" panose="020B0503020204020204" pitchFamily="34" charset="-122"/>
                <a:ea typeface="微软雅黑" panose="020B0503020204020204" pitchFamily="34" charset="-122"/>
              </a:rPr>
              <a:t>观测独立性假设。即任意时刻的观察状态只仅仅依赖于当前时刻的隐藏状态</a:t>
            </a:r>
            <a:endParaRPr lang="en-US" altLang="zh-CN" sz="1900" baseline="30000" dirty="0">
              <a:solidFill>
                <a:srgbClr val="FF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2234199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6</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851846" y="1253331"/>
            <a:ext cx="5637853" cy="18002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信息价值定义</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150000"/>
              </a:lnSpc>
              <a:defRPr/>
            </a:pPr>
            <a:r>
              <a:rPr lang="zh-CN" altLang="en-US" sz="1900" dirty="0">
                <a:latin typeface="微软雅黑" panose="020B0503020204020204" pitchFamily="34" charset="-122"/>
                <a:ea typeface="微软雅黑" panose="020B0503020204020204" pitchFamily="34" charset="-122"/>
              </a:rPr>
              <a:t>源处潜在随机过程的当前状态与接收器捕获的过去观测的动态序列之间的互信息</a:t>
            </a:r>
            <a:r>
              <a:rPr lang="en-US" altLang="zh-CN" sz="1900" dirty="0">
                <a:latin typeface="微软雅黑" panose="020B0503020204020204" pitchFamily="34" charset="-122"/>
                <a:ea typeface="微软雅黑" panose="020B0503020204020204" pitchFamily="34" charset="-122"/>
              </a:rPr>
              <a:t>(mutual information)</a:t>
            </a:r>
            <a:endParaRPr lang="en-US" dirty="0">
              <a:latin typeface="微软雅黑" panose="020B0503020204020204" pitchFamily="34" charset="-122"/>
              <a:ea typeface="微软雅黑" panose="020B0503020204020204" pitchFamily="34" charset="-122"/>
            </a:endParaRPr>
          </a:p>
        </p:txBody>
      </p:sp>
      <p:pic>
        <p:nvPicPr>
          <p:cNvPr id="1026" name="Picture 2" descr="https://pic4.zhimg.com/80/v2-6ba9c19170f33505dd1aeee0cf41f973_720w.jpg">
            <a:extLst>
              <a:ext uri="{FF2B5EF4-FFF2-40B4-BE49-F238E27FC236}">
                <a16:creationId xmlns:a16="http://schemas.microsoft.com/office/drawing/2014/main" id="{1E171AFE-5438-49B9-89E4-13B411820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85101" y="3053554"/>
            <a:ext cx="3428054" cy="2800350"/>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A5071CFA-758F-4E83-8B0D-168834DF95CA}"/>
              </a:ext>
            </a:extLst>
          </p:cNvPr>
          <p:cNvPicPr>
            <a:picLocks noChangeAspect="1"/>
          </p:cNvPicPr>
          <p:nvPr/>
        </p:nvPicPr>
        <p:blipFill>
          <a:blip r:embed="rId4"/>
          <a:stretch>
            <a:fillRect/>
          </a:stretch>
        </p:blipFill>
        <p:spPr>
          <a:xfrm>
            <a:off x="1362075" y="3429000"/>
            <a:ext cx="4733925" cy="485775"/>
          </a:xfrm>
          <a:prstGeom prst="rect">
            <a:avLst/>
          </a:prstGeom>
        </p:spPr>
      </p:pic>
      <p:pic>
        <p:nvPicPr>
          <p:cNvPr id="10" name="图片 9">
            <a:extLst>
              <a:ext uri="{FF2B5EF4-FFF2-40B4-BE49-F238E27FC236}">
                <a16:creationId xmlns:a16="http://schemas.microsoft.com/office/drawing/2014/main" id="{70FDEACE-4E6B-4364-A596-40420AC81016}"/>
              </a:ext>
            </a:extLst>
          </p:cNvPr>
          <p:cNvPicPr>
            <a:picLocks noChangeAspect="1"/>
          </p:cNvPicPr>
          <p:nvPr/>
        </p:nvPicPr>
        <p:blipFill rotWithShape="1">
          <a:blip r:embed="rId5"/>
          <a:srcRect t="4106" r="1348"/>
          <a:stretch/>
        </p:blipFill>
        <p:spPr>
          <a:xfrm>
            <a:off x="1154348" y="4344194"/>
            <a:ext cx="5149378" cy="1260475"/>
          </a:xfrm>
          <a:prstGeom prst="rect">
            <a:avLst/>
          </a:prstGeom>
        </p:spPr>
      </p:pic>
      <p:pic>
        <p:nvPicPr>
          <p:cNvPr id="11" name="图片 10">
            <a:extLst>
              <a:ext uri="{FF2B5EF4-FFF2-40B4-BE49-F238E27FC236}">
                <a16:creationId xmlns:a16="http://schemas.microsoft.com/office/drawing/2014/main" id="{31ACD052-56B6-4600-A35E-9B2C17341258}"/>
              </a:ext>
            </a:extLst>
          </p:cNvPr>
          <p:cNvPicPr>
            <a:picLocks noChangeAspect="1"/>
          </p:cNvPicPr>
          <p:nvPr/>
        </p:nvPicPr>
        <p:blipFill rotWithShape="1">
          <a:blip r:embed="rId6"/>
          <a:srcRect t="14866"/>
          <a:stretch/>
        </p:blipFill>
        <p:spPr>
          <a:xfrm>
            <a:off x="1520825" y="5983288"/>
            <a:ext cx="6686550" cy="300035"/>
          </a:xfrm>
          <a:prstGeom prst="rect">
            <a:avLst/>
          </a:prstGeom>
        </p:spPr>
      </p:pic>
    </p:spTree>
    <p:extLst>
      <p:ext uri="{BB962C8B-B14F-4D97-AF65-F5344CB8AC3E}">
        <p14:creationId xmlns:p14="http://schemas.microsoft.com/office/powerpoint/2010/main" val="319142454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7</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851847" y="1253331"/>
            <a:ext cx="5370370" cy="43513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仿真实验</a:t>
            </a:r>
            <a:endParaRPr lang="en-US" altLang="zh-CN" dirty="0">
              <a:solidFill>
                <a:srgbClr val="000000"/>
              </a:solidFill>
              <a:latin typeface="微软雅黑" panose="020B0503020204020204" pitchFamily="34" charset="-122"/>
              <a:ea typeface="微软雅黑" panose="020B0503020204020204" pitchFamily="34" charset="-122"/>
            </a:endParaRPr>
          </a:p>
          <a:p>
            <a:pPr lvl="1">
              <a:lnSpc>
                <a:spcPct val="150000"/>
              </a:lnSpc>
              <a:defRPr/>
            </a:pPr>
            <a:r>
              <a:rPr lang="en-US" dirty="0">
                <a:solidFill>
                  <a:srgbClr val="000000"/>
                </a:solidFill>
                <a:latin typeface="微软雅黑" panose="020B0503020204020204" pitchFamily="34" charset="-122"/>
                <a:ea typeface="微软雅黑" panose="020B0503020204020204" pitchFamily="34" charset="-122"/>
              </a:rPr>
              <a:t>Ornstein–</a:t>
            </a:r>
            <a:r>
              <a:rPr lang="en-US" dirty="0" err="1">
                <a:solidFill>
                  <a:srgbClr val="000000"/>
                </a:solidFill>
                <a:latin typeface="微软雅黑" panose="020B0503020204020204" pitchFamily="34" charset="-122"/>
                <a:ea typeface="微软雅黑" panose="020B0503020204020204" pitchFamily="34" charset="-122"/>
              </a:rPr>
              <a:t>Uhlenbeck</a:t>
            </a:r>
            <a:r>
              <a:rPr lang="en-US" dirty="0">
                <a:solidFill>
                  <a:srgbClr val="000000"/>
                </a:solidFill>
                <a:latin typeface="微软雅黑" panose="020B0503020204020204" pitchFamily="34" charset="-122"/>
                <a:ea typeface="微软雅黑" panose="020B0503020204020204" pitchFamily="34" charset="-122"/>
              </a:rPr>
              <a:t> process</a:t>
            </a:r>
          </a:p>
          <a:p>
            <a:pPr lvl="1">
              <a:lnSpc>
                <a:spcPct val="150000"/>
              </a:lnSpc>
              <a:defRPr/>
            </a:pPr>
            <a:r>
              <a:rPr lang="en-US" dirty="0">
                <a:solidFill>
                  <a:srgbClr val="000000"/>
                </a:solidFill>
                <a:latin typeface="微软雅黑" panose="020B0503020204020204" pitchFamily="34" charset="-122"/>
                <a:ea typeface="微软雅黑" panose="020B0503020204020204" pitchFamily="34" charset="-122"/>
              </a:rPr>
              <a:t>M/M/1 </a:t>
            </a:r>
            <a:r>
              <a:rPr lang="zh-CN" altLang="en-US" dirty="0">
                <a:solidFill>
                  <a:srgbClr val="000000"/>
                </a:solidFill>
                <a:latin typeface="微软雅黑" panose="020B0503020204020204" pitchFamily="34" charset="-122"/>
                <a:ea typeface="微软雅黑" panose="020B0503020204020204" pitchFamily="34" charset="-122"/>
              </a:rPr>
              <a:t>队列</a:t>
            </a:r>
            <a:endParaRPr lang="en-US" dirty="0">
              <a:latin typeface="微软雅黑" panose="020B0503020204020204" pitchFamily="34" charset="-122"/>
              <a:ea typeface="微软雅黑" panose="020B0503020204020204" pitchFamily="34" charset="-122"/>
            </a:endParaRPr>
          </a:p>
        </p:txBody>
      </p:sp>
      <p:pic>
        <p:nvPicPr>
          <p:cNvPr id="9" name="图片 8">
            <a:extLst>
              <a:ext uri="{FF2B5EF4-FFF2-40B4-BE49-F238E27FC236}">
                <a16:creationId xmlns:a16="http://schemas.microsoft.com/office/drawing/2014/main" id="{AD013A64-716A-4252-BAED-885CA64627EA}"/>
              </a:ext>
            </a:extLst>
          </p:cNvPr>
          <p:cNvPicPr>
            <a:picLocks noChangeAspect="1"/>
          </p:cNvPicPr>
          <p:nvPr/>
        </p:nvPicPr>
        <p:blipFill>
          <a:blip r:embed="rId3"/>
          <a:stretch>
            <a:fillRect/>
          </a:stretch>
        </p:blipFill>
        <p:spPr>
          <a:xfrm>
            <a:off x="1443037" y="3568700"/>
            <a:ext cx="3725864" cy="618829"/>
          </a:xfrm>
          <a:prstGeom prst="rect">
            <a:avLst/>
          </a:prstGeom>
        </p:spPr>
      </p:pic>
      <p:pic>
        <p:nvPicPr>
          <p:cNvPr id="11" name="图片 10">
            <a:extLst>
              <a:ext uri="{FF2B5EF4-FFF2-40B4-BE49-F238E27FC236}">
                <a16:creationId xmlns:a16="http://schemas.microsoft.com/office/drawing/2014/main" id="{1E19BD22-C529-469F-BD90-CBAE324D7FAB}"/>
              </a:ext>
            </a:extLst>
          </p:cNvPr>
          <p:cNvPicPr>
            <a:picLocks noChangeAspect="1"/>
          </p:cNvPicPr>
          <p:nvPr/>
        </p:nvPicPr>
        <p:blipFill>
          <a:blip r:embed="rId4"/>
          <a:stretch>
            <a:fillRect/>
          </a:stretch>
        </p:blipFill>
        <p:spPr>
          <a:xfrm>
            <a:off x="1443037" y="4381501"/>
            <a:ext cx="3878263" cy="696346"/>
          </a:xfrm>
          <a:prstGeom prst="rect">
            <a:avLst/>
          </a:prstGeom>
        </p:spPr>
      </p:pic>
      <p:pic>
        <p:nvPicPr>
          <p:cNvPr id="12" name="图片 11">
            <a:extLst>
              <a:ext uri="{FF2B5EF4-FFF2-40B4-BE49-F238E27FC236}">
                <a16:creationId xmlns:a16="http://schemas.microsoft.com/office/drawing/2014/main" id="{C0FC6CA4-07BF-4088-9ED7-F615DF8A4E1D}"/>
              </a:ext>
            </a:extLst>
          </p:cNvPr>
          <p:cNvPicPr>
            <a:picLocks noChangeAspect="1"/>
          </p:cNvPicPr>
          <p:nvPr/>
        </p:nvPicPr>
        <p:blipFill>
          <a:blip r:embed="rId5"/>
          <a:stretch>
            <a:fillRect/>
          </a:stretch>
        </p:blipFill>
        <p:spPr>
          <a:xfrm>
            <a:off x="5912490" y="2108200"/>
            <a:ext cx="5853062" cy="2920999"/>
          </a:xfrm>
          <a:prstGeom prst="rect">
            <a:avLst/>
          </a:prstGeom>
        </p:spPr>
      </p:pic>
    </p:spTree>
    <p:extLst>
      <p:ext uri="{BB962C8B-B14F-4D97-AF65-F5344CB8AC3E}">
        <p14:creationId xmlns:p14="http://schemas.microsoft.com/office/powerpoint/2010/main" val="65427854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8</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17" name="Content Placeholder 2">
            <a:extLst>
              <a:ext uri="{FF2B5EF4-FFF2-40B4-BE49-F238E27FC236}">
                <a16:creationId xmlns:a16="http://schemas.microsoft.com/office/drawing/2014/main" id="{AB9F7C84-D7F1-4E24-A60C-5467F68D1664}"/>
              </a:ext>
            </a:extLst>
          </p:cNvPr>
          <p:cNvSpPr txBox="1">
            <a:spLocks/>
          </p:cNvSpPr>
          <p:nvPr/>
        </p:nvSpPr>
        <p:spPr bwMode="auto">
          <a:xfrm>
            <a:off x="851847" y="1253331"/>
            <a:ext cx="5370370" cy="435133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zh-CN" altLang="en-US" dirty="0">
                <a:solidFill>
                  <a:srgbClr val="000000"/>
                </a:solidFill>
                <a:latin typeface="微软雅黑" panose="020B0503020204020204" pitchFamily="34" charset="-122"/>
                <a:ea typeface="微软雅黑" panose="020B0503020204020204" pitchFamily="34" charset="-122"/>
              </a:rPr>
              <a:t>仿真实验</a:t>
            </a:r>
            <a:endParaRPr lang="en-US" altLang="zh-CN" dirty="0">
              <a:solidFill>
                <a:srgbClr val="000000"/>
              </a:solidFill>
              <a:latin typeface="微软雅黑" panose="020B0503020204020204" pitchFamily="34" charset="-122"/>
              <a:ea typeface="微软雅黑" panose="020B0503020204020204" pitchFamily="34" charset="-122"/>
            </a:endParaRPr>
          </a:p>
        </p:txBody>
      </p:sp>
      <p:pic>
        <p:nvPicPr>
          <p:cNvPr id="2" name="图片 1">
            <a:extLst>
              <a:ext uri="{FF2B5EF4-FFF2-40B4-BE49-F238E27FC236}">
                <a16:creationId xmlns:a16="http://schemas.microsoft.com/office/drawing/2014/main" id="{B3100686-AB00-48C4-AFD9-CE43F4BF18F1}"/>
              </a:ext>
            </a:extLst>
          </p:cNvPr>
          <p:cNvPicPr>
            <a:picLocks noChangeAspect="1"/>
          </p:cNvPicPr>
          <p:nvPr/>
        </p:nvPicPr>
        <p:blipFill>
          <a:blip r:embed="rId3"/>
          <a:stretch>
            <a:fillRect/>
          </a:stretch>
        </p:blipFill>
        <p:spPr>
          <a:xfrm>
            <a:off x="1108157" y="1798636"/>
            <a:ext cx="4857750" cy="4486275"/>
          </a:xfrm>
          <a:prstGeom prst="rect">
            <a:avLst/>
          </a:prstGeom>
        </p:spPr>
      </p:pic>
      <p:pic>
        <p:nvPicPr>
          <p:cNvPr id="3" name="图片 2">
            <a:extLst>
              <a:ext uri="{FF2B5EF4-FFF2-40B4-BE49-F238E27FC236}">
                <a16:creationId xmlns:a16="http://schemas.microsoft.com/office/drawing/2014/main" id="{813F8312-9A2E-4134-AD65-FD0F74B8A1CD}"/>
              </a:ext>
            </a:extLst>
          </p:cNvPr>
          <p:cNvPicPr>
            <a:picLocks noChangeAspect="1"/>
          </p:cNvPicPr>
          <p:nvPr/>
        </p:nvPicPr>
        <p:blipFill>
          <a:blip r:embed="rId4"/>
          <a:stretch>
            <a:fillRect/>
          </a:stretch>
        </p:blipFill>
        <p:spPr>
          <a:xfrm>
            <a:off x="6470650" y="1811336"/>
            <a:ext cx="5086350" cy="4438650"/>
          </a:xfrm>
          <a:prstGeom prst="rect">
            <a:avLst/>
          </a:prstGeom>
        </p:spPr>
      </p:pic>
    </p:spTree>
    <p:extLst>
      <p:ext uri="{BB962C8B-B14F-4D97-AF65-F5344CB8AC3E}">
        <p14:creationId xmlns:p14="http://schemas.microsoft.com/office/powerpoint/2010/main" val="32906528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415" name="组合 29"/>
          <p:cNvGrpSpPr/>
          <p:nvPr/>
        </p:nvGrpSpPr>
        <p:grpSpPr>
          <a:xfrm>
            <a:off x="0" y="0"/>
            <a:ext cx="6096000" cy="573088"/>
            <a:chOff x="0" y="-14814"/>
            <a:chExt cx="6095901" cy="573146"/>
          </a:xfrm>
        </p:grpSpPr>
        <p:sp>
          <p:nvSpPr>
            <p:cNvPr id="8" name="矩形 7"/>
            <p:cNvSpPr/>
            <p:nvPr/>
          </p:nvSpPr>
          <p:spPr>
            <a:xfrm>
              <a:off x="0" y="-14814"/>
              <a:ext cx="609590" cy="55556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noProof="1"/>
                <a:t>二</a:t>
              </a:r>
            </a:p>
          </p:txBody>
        </p:sp>
        <p:sp>
          <p:nvSpPr>
            <p:cNvPr id="15417" name="文本框 31"/>
            <p:cNvSpPr txBox="1"/>
            <p:nvPr/>
          </p:nvSpPr>
          <p:spPr>
            <a:xfrm>
              <a:off x="572263" y="36423"/>
              <a:ext cx="5523638" cy="521909"/>
            </a:xfrm>
            <a:prstGeom prst="rect">
              <a:avLst/>
            </a:prstGeom>
            <a:noFill/>
            <a:ln w="9525">
              <a:noFill/>
            </a:ln>
          </p:spPr>
          <p:txBody>
            <a:bodyPr wrap="square" anchor="t">
              <a:spAutoFit/>
            </a:bodyPr>
            <a:lstStyle/>
            <a:p>
              <a:r>
                <a:rPr lang="zh-CN" altLang="en-US" sz="2800" b="1" dirty="0">
                  <a:solidFill>
                    <a:srgbClr val="1F4E79"/>
                  </a:solidFill>
                  <a:latin typeface="微软雅黑" panose="020B0503020204020204" pitchFamily="34" charset="-122"/>
                  <a:ea typeface="微软雅黑" panose="020B0503020204020204" pitchFamily="34" charset="-122"/>
                </a:rPr>
                <a:t>相关工作</a:t>
              </a:r>
            </a:p>
          </p:txBody>
        </p:sp>
      </p:grpSp>
      <p:sp>
        <p:nvSpPr>
          <p:cNvPr id="25" name="灯片编号占位符 3">
            <a:extLst>
              <a:ext uri="{FF2B5EF4-FFF2-40B4-BE49-F238E27FC236}">
                <a16:creationId xmlns:a16="http://schemas.microsoft.com/office/drawing/2014/main" id="{09D767F2-D325-4D33-876D-D2C9645A145F}"/>
              </a:ext>
            </a:extLst>
          </p:cNvPr>
          <p:cNvSpPr>
            <a:spLocks noGrp="1"/>
          </p:cNvSpPr>
          <p:nvPr>
            <p:ph type="sldNum" sz="quarter" idx="12"/>
          </p:nvPr>
        </p:nvSpPr>
        <p:spPr>
          <a:xfrm>
            <a:off x="8737600" y="6262003"/>
            <a:ext cx="2844800" cy="476250"/>
          </a:xfrm>
        </p:spPr>
        <p:txBody>
          <a:bodyPr/>
          <a:lstStyle/>
          <a:p>
            <a:pPr lvl="0" fontAlgn="base"/>
            <a:fld id="{9A0DB2DC-4C9A-4742-B13C-FB6460FD3503}" type="slidenum">
              <a:rPr lang="zh-CN" altLang="en-US" strike="noStrike" noProof="1" smtClean="0">
                <a:latin typeface="Arial" panose="020B0604020202020204" pitchFamily="34" charset="0"/>
                <a:ea typeface="宋体" panose="02010600030101010101" pitchFamily="2" charset="-122"/>
                <a:cs typeface="+mn-cs"/>
              </a:rPr>
              <a:t>9</a:t>
            </a:fld>
            <a:r>
              <a:rPr lang="en-US" altLang="zh-CN" strike="noStrike" noProof="1">
                <a:latin typeface="Arial" panose="020B0604020202020204" pitchFamily="34" charset="0"/>
                <a:ea typeface="宋体" panose="02010600030101010101" pitchFamily="2" charset="-122"/>
                <a:cs typeface="+mn-cs"/>
              </a:rPr>
              <a:t>/22</a:t>
            </a:r>
            <a:endParaRPr lang="zh-CN" altLang="en-US" strike="noStrike" noProof="1">
              <a:latin typeface="Arial" panose="020B0604020202020204" pitchFamily="34" charset="0"/>
            </a:endParaRPr>
          </a:p>
        </p:txBody>
      </p:sp>
      <p:sp>
        <p:nvSpPr>
          <p:cNvPr id="24" name="标题 3">
            <a:extLst>
              <a:ext uri="{FF2B5EF4-FFF2-40B4-BE49-F238E27FC236}">
                <a16:creationId xmlns:a16="http://schemas.microsoft.com/office/drawing/2014/main" id="{F72C290C-0AB7-48EC-AB22-0B4F16182A66}"/>
              </a:ext>
            </a:extLst>
          </p:cNvPr>
          <p:cNvSpPr txBox="1">
            <a:spLocks/>
          </p:cNvSpPr>
          <p:nvPr/>
        </p:nvSpPr>
        <p:spPr bwMode="auto">
          <a:xfrm>
            <a:off x="699716" y="2648858"/>
            <a:ext cx="10439400" cy="2253342"/>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50000"/>
              </a:lnSpc>
              <a:defRPr/>
            </a:pPr>
            <a:r>
              <a:rPr lang="en-US" altLang="zh-CN" sz="3200" b="1" dirty="0">
                <a:latin typeface="微软雅黑" panose="020B0503020204020204" pitchFamily="34" charset="-122"/>
                <a:ea typeface="微软雅黑" panose="020B0503020204020204" pitchFamily="34" charset="-122"/>
              </a:rPr>
              <a:t>A Framework to Assess Value of Information in Future Vehicular Networks</a:t>
            </a:r>
            <a:r>
              <a:rPr lang="en-US" altLang="zh-CN" sz="3200" b="1" baseline="30000" dirty="0">
                <a:latin typeface="微软雅黑" panose="020B0503020204020204" pitchFamily="34" charset="-122"/>
                <a:ea typeface="微软雅黑" panose="020B0503020204020204" pitchFamily="34" charset="-122"/>
              </a:rPr>
              <a:t>[2]</a:t>
            </a:r>
          </a:p>
        </p:txBody>
      </p:sp>
      <p:sp>
        <p:nvSpPr>
          <p:cNvPr id="27" name="矩形 7">
            <a:extLst>
              <a:ext uri="{FF2B5EF4-FFF2-40B4-BE49-F238E27FC236}">
                <a16:creationId xmlns:a16="http://schemas.microsoft.com/office/drawing/2014/main" id="{AEB99792-576A-4996-872D-3500CCEDD745}"/>
              </a:ext>
            </a:extLst>
          </p:cNvPr>
          <p:cNvSpPr/>
          <p:nvPr/>
        </p:nvSpPr>
        <p:spPr bwMode="auto">
          <a:xfrm>
            <a:off x="699716" y="6262003"/>
            <a:ext cx="10515600" cy="646331"/>
          </a:xfrm>
          <a:prstGeom prst="rect">
            <a:avLst/>
          </a:prstGeom>
        </p:spPr>
        <p:txBody>
          <a:bodyPr wrap="square">
            <a:spAutoFit/>
          </a:bodyPr>
          <a:lstStyle/>
          <a:p>
            <a:pPr>
              <a:defRPr/>
            </a:pPr>
            <a:r>
              <a:rPr lang="en-US" sz="1200" i="1" dirty="0">
                <a:solidFill>
                  <a:srgbClr val="222222"/>
                </a:solidFill>
                <a:latin typeface="Arial"/>
              </a:rPr>
              <a:t>[2] Marco </a:t>
            </a:r>
            <a:r>
              <a:rPr lang="en-US" sz="1200" i="1" dirty="0" err="1">
                <a:solidFill>
                  <a:srgbClr val="222222"/>
                </a:solidFill>
                <a:latin typeface="Arial"/>
              </a:rPr>
              <a:t>Giordani</a:t>
            </a:r>
            <a:r>
              <a:rPr lang="en-US" sz="1200" i="1" dirty="0">
                <a:solidFill>
                  <a:srgbClr val="222222"/>
                </a:solidFill>
                <a:latin typeface="Arial"/>
              </a:rPr>
              <a:t>, Takamasa Higuchi, Andrea </a:t>
            </a:r>
            <a:r>
              <a:rPr lang="en-US" sz="1200" i="1" dirty="0" err="1">
                <a:solidFill>
                  <a:srgbClr val="222222"/>
                </a:solidFill>
                <a:latin typeface="Arial"/>
              </a:rPr>
              <a:t>Zanella</a:t>
            </a:r>
            <a:r>
              <a:rPr lang="en-US" sz="1200" i="1" dirty="0">
                <a:solidFill>
                  <a:srgbClr val="222222"/>
                </a:solidFill>
                <a:latin typeface="Arial"/>
              </a:rPr>
              <a:t>, </a:t>
            </a:r>
            <a:r>
              <a:rPr lang="en-US" sz="1200" i="1" dirty="0" err="1">
                <a:solidFill>
                  <a:srgbClr val="222222"/>
                </a:solidFill>
                <a:latin typeface="Arial"/>
              </a:rPr>
              <a:t>Onur</a:t>
            </a:r>
            <a:r>
              <a:rPr lang="en-US" sz="1200" i="1" dirty="0">
                <a:solidFill>
                  <a:srgbClr val="222222"/>
                </a:solidFill>
                <a:latin typeface="Arial"/>
              </a:rPr>
              <a:t> </a:t>
            </a:r>
            <a:r>
              <a:rPr lang="en-US" sz="1200" i="1" dirty="0" err="1">
                <a:solidFill>
                  <a:srgbClr val="222222"/>
                </a:solidFill>
                <a:latin typeface="Arial"/>
              </a:rPr>
              <a:t>Altintas</a:t>
            </a:r>
            <a:r>
              <a:rPr lang="en-US" sz="1200" i="1" dirty="0">
                <a:solidFill>
                  <a:srgbClr val="222222"/>
                </a:solidFill>
                <a:latin typeface="Arial"/>
              </a:rPr>
              <a:t>, and Michele </a:t>
            </a:r>
            <a:r>
              <a:rPr lang="en-US" sz="1200" i="1" dirty="0" err="1">
                <a:solidFill>
                  <a:srgbClr val="222222"/>
                </a:solidFill>
                <a:latin typeface="Arial"/>
              </a:rPr>
              <a:t>Zorzi</a:t>
            </a:r>
            <a:r>
              <a:rPr lang="en-US" sz="1200" i="1" dirty="0">
                <a:solidFill>
                  <a:srgbClr val="222222"/>
                </a:solidFill>
                <a:latin typeface="Arial"/>
              </a:rPr>
              <a:t>. 2019. A Framework to Assess Value of Information in Future Vehicular Networks. In Proceedings of the 1st ACM </a:t>
            </a:r>
            <a:r>
              <a:rPr lang="en-US" sz="1200" i="1" dirty="0" err="1">
                <a:solidFill>
                  <a:srgbClr val="222222"/>
                </a:solidFill>
                <a:latin typeface="Arial"/>
              </a:rPr>
              <a:t>MobiHoc</a:t>
            </a:r>
            <a:r>
              <a:rPr lang="en-US" sz="1200" i="1" dirty="0">
                <a:solidFill>
                  <a:srgbClr val="222222"/>
                </a:solidFill>
                <a:latin typeface="Arial"/>
              </a:rPr>
              <a:t> Workshop on Technologies, </a:t>
            </a:r>
            <a:r>
              <a:rPr lang="en-US" sz="1200" i="1" dirty="0" err="1">
                <a:solidFill>
                  <a:srgbClr val="222222"/>
                </a:solidFill>
                <a:latin typeface="Arial"/>
              </a:rPr>
              <a:t>mOdels</a:t>
            </a:r>
            <a:r>
              <a:rPr lang="en-US" sz="1200" i="1" dirty="0">
                <a:solidFill>
                  <a:srgbClr val="222222"/>
                </a:solidFill>
                <a:latin typeface="Arial"/>
              </a:rPr>
              <a:t>, and Protocols for Cooperative Connected Cars (TOP-Cars '19). Association for Computing Machinery, New York, NY, USA, 31–36. https://doi.org/10.1145/3331054.3331551.</a:t>
            </a:r>
          </a:p>
        </p:txBody>
      </p:sp>
    </p:spTree>
    <p:extLst>
      <p:ext uri="{BB962C8B-B14F-4D97-AF65-F5344CB8AC3E}">
        <p14:creationId xmlns:p14="http://schemas.microsoft.com/office/powerpoint/2010/main" val="2417186062"/>
      </p:ext>
    </p:extLst>
  </p:cSld>
  <p:clrMapOvr>
    <a:masterClrMapping/>
  </p:clrMapOvr>
  <p:transition/>
</p:sld>
</file>

<file path=ppt/theme/theme1.xml><?xml version="1.0" encoding="utf-8"?>
<a:theme xmlns:a="http://schemas.openxmlformats.org/drawingml/2006/main" name="默认设计模板">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7314</TotalTime>
  <Words>3921</Words>
  <Application>Microsoft Office PowerPoint</Application>
  <PresentationFormat>宽屏</PresentationFormat>
  <Paragraphs>296</Paragraphs>
  <Slides>24</Slides>
  <Notes>22</Notes>
  <HiddenSlides>0</HiddenSlides>
  <MMClips>0</MMClips>
  <ScaleCrop>false</ScaleCrop>
  <HeadingPairs>
    <vt:vector size="6" baseType="variant">
      <vt:variant>
        <vt:lpstr>已用的字体</vt:lpstr>
      </vt:variant>
      <vt:variant>
        <vt:i4>11</vt:i4>
      </vt:variant>
      <vt:variant>
        <vt:lpstr>主题</vt:lpstr>
      </vt:variant>
      <vt:variant>
        <vt:i4>3</vt:i4>
      </vt:variant>
      <vt:variant>
        <vt:lpstr>幻灯片标题</vt:lpstr>
      </vt:variant>
      <vt:variant>
        <vt:i4>24</vt:i4>
      </vt:variant>
    </vt:vector>
  </HeadingPairs>
  <TitlesOfParts>
    <vt:vector size="38" baseType="lpstr">
      <vt:lpstr>等线</vt:lpstr>
      <vt:lpstr>等线 Light</vt:lpstr>
      <vt:lpstr>黑体</vt:lpstr>
      <vt:lpstr>华文中宋</vt:lpstr>
      <vt:lpstr>宋体</vt:lpstr>
      <vt:lpstr>微软雅黑</vt:lpstr>
      <vt:lpstr>微软雅黑</vt:lpstr>
      <vt:lpstr>Arial</vt:lpstr>
      <vt:lpstr>Calibri</vt:lpstr>
      <vt:lpstr>Century Gothic</vt:lpstr>
      <vt:lpstr>Times New Roman</vt:lpstr>
      <vt:lpstr>默认设计模板</vt:lpstr>
      <vt:lpstr>Office 主题​​</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admin</dc:creator>
  <cp:lastModifiedBy>admin</cp:lastModifiedBy>
  <cp:revision>587</cp:revision>
  <dcterms:created xsi:type="dcterms:W3CDTF">2019-06-19T02:08:00Z</dcterms:created>
  <dcterms:modified xsi:type="dcterms:W3CDTF">2022-07-03T08:28:34Z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2052-11.1.0.10072</vt:lpwstr>
  </property>
</Properties>
</file>