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770" r:id="rId2"/>
    <p:sldId id="760" r:id="rId3"/>
    <p:sldId id="802" r:id="rId4"/>
    <p:sldId id="821" r:id="rId5"/>
    <p:sldId id="832" r:id="rId6"/>
    <p:sldId id="825" r:id="rId7"/>
    <p:sldId id="824" r:id="rId8"/>
    <p:sldId id="829" r:id="rId9"/>
    <p:sldId id="823" r:id="rId10"/>
    <p:sldId id="830" r:id="rId11"/>
    <p:sldId id="834" r:id="rId12"/>
    <p:sldId id="843" r:id="rId13"/>
    <p:sldId id="835" r:id="rId14"/>
    <p:sldId id="836" r:id="rId15"/>
    <p:sldId id="837" r:id="rId16"/>
    <p:sldId id="838" r:id="rId17"/>
    <p:sldId id="839" r:id="rId18"/>
    <p:sldId id="840" r:id="rId19"/>
    <p:sldId id="841" r:id="rId20"/>
    <p:sldId id="819" r:id="rId21"/>
    <p:sldId id="777" r:id="rId22"/>
    <p:sldId id="844" r:id="rId23"/>
    <p:sldId id="845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11" name="温瑶" initials="温瑶" lastIdx="1" clrIdx="10">
    <p:extLst>
      <p:ext uri="{19B8F6BF-5375-455C-9EA6-DF929625EA0E}">
        <p15:presenceInfo xmlns:p15="http://schemas.microsoft.com/office/powerpoint/2012/main" userId="b691256f10e73327" providerId="Windows Live"/>
      </p:ext>
    </p:extLst>
  </p:cmAuthor>
  <p:cmAuthor id="5" name="宋洁然" initials="宋" lastIdx="2" clrIdx="1"/>
  <p:cmAuthor id="12" name="Zhou xy" initials="Zx" lastIdx="1" clrIdx="11">
    <p:extLst>
      <p:ext uri="{19B8F6BF-5375-455C-9EA6-DF929625EA0E}">
        <p15:presenceInfo xmlns:p15="http://schemas.microsoft.com/office/powerpoint/2012/main" userId="fc9b954701b8ee88" providerId="Windows Live"/>
      </p:ext>
    </p:extLst>
  </p:cmAuthor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D"/>
    <a:srgbClr val="FFFFFF"/>
    <a:srgbClr val="99CDFF"/>
    <a:srgbClr val="FFCCCB"/>
    <a:srgbClr val="E6E6E6"/>
    <a:srgbClr val="CDFFFF"/>
    <a:srgbClr val="8FAADC"/>
    <a:srgbClr val="309049"/>
    <a:srgbClr val="C55A11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6" autoAdjust="0"/>
    <p:restoredTop sz="92099" autoAdjust="0"/>
  </p:normalViewPr>
  <p:slideViewPr>
    <p:cSldViewPr snapToGrid="0">
      <p:cViewPr varScale="1">
        <p:scale>
          <a:sx n="84" d="100"/>
          <a:sy n="84" d="100"/>
        </p:scale>
        <p:origin x="197" y="77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22-07-24T17:41:59.75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08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39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36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34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756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621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138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57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72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56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9664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26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09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9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12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52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25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617549" y="913064"/>
            <a:ext cx="10956897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Personalized Federated Learning</a:t>
            </a:r>
          </a:p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调研与文献分享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51946" y="4431315"/>
            <a:ext cx="2288105" cy="184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周新阳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6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6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2022.07.24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0973" y="135230"/>
            <a:ext cx="1717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UNIC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1. </a:t>
            </a:r>
            <a:r>
              <a:rPr lang="zh-CN" altLang="en-US" sz="2800" dirty="0">
                <a:sym typeface="+mn-lt"/>
              </a:rPr>
              <a:t>基于数据的方法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AF7A54-B269-6B67-CA4F-292B3CC580F7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数据增强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977C2-61A6-FFB8-5B10-C7EDA5D70DB9}"/>
              </a:ext>
            </a:extLst>
          </p:cNvPr>
          <p:cNvSpPr txBox="1"/>
          <p:nvPr/>
        </p:nvSpPr>
        <p:spPr>
          <a:xfrm>
            <a:off x="717550" y="2030476"/>
            <a:ext cx="5672575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减弱数据</a:t>
            </a:r>
            <a:r>
              <a:rPr lang="en-US" altLang="zh-CN" sz="24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Non-IID</a:t>
            </a:r>
            <a:r>
              <a:rPr lang="zh-CN" altLang="en-US" sz="24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的性质</a:t>
            </a:r>
            <a:endParaRPr lang="en-US" altLang="zh-CN" sz="24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例如，联邦扩充方法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每个客户端其实是可以生成一些假的数据，来对现有的数据集做一个补充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模型），从而产生一个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0C9194-366A-7EF4-A79E-8D0E220CA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5" r="-26"/>
          <a:stretch/>
        </p:blipFill>
        <p:spPr>
          <a:xfrm>
            <a:off x="6903809" y="1461668"/>
            <a:ext cx="4449991" cy="41976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962CF2-11B6-59E5-3C5A-F5AB23A8E19B}"/>
              </a:ext>
            </a:extLst>
          </p:cNvPr>
          <p:cNvSpPr txBox="1"/>
          <p:nvPr/>
        </p:nvSpPr>
        <p:spPr>
          <a:xfrm>
            <a:off x="751078" y="6033184"/>
            <a:ext cx="10362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Jeong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E, Oh S, Kim H, et al. Communication-efficient on-device machine learning: Federated distillation and augmentation under non-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private data[J].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arXiv:1811.11479, 2018.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1.</a:t>
            </a:r>
            <a:r>
              <a:rPr lang="zh-CN" altLang="en-US" sz="2800" dirty="0">
                <a:sym typeface="+mn-lt"/>
              </a:rPr>
              <a:t> 基于数据的方法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E0966B-3EEC-2123-6DCA-E4F891BE11EE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客户端选择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50D219-B462-6041-145A-0AFD0AA20F5A}"/>
              </a:ext>
            </a:extLst>
          </p:cNvPr>
          <p:cNvSpPr txBox="1"/>
          <p:nvPr/>
        </p:nvSpPr>
        <p:spPr>
          <a:xfrm>
            <a:off x="751078" y="2048021"/>
            <a:ext cx="586373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24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减弱数据</a:t>
            </a:r>
            <a:r>
              <a:rPr lang="en-US" altLang="zh-CN" b="1" dirty="0">
                <a:solidFill>
                  <a:schemeClr val="tx1"/>
                </a:solidFill>
              </a:rPr>
              <a:t>Non-IID</a:t>
            </a:r>
            <a:r>
              <a:rPr lang="zh-CN" altLang="en-US" b="1" dirty="0">
                <a:solidFill>
                  <a:schemeClr val="tx1"/>
                </a:solidFill>
              </a:rPr>
              <a:t>的性质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dirty="0"/>
              <a:t>例如，</a:t>
            </a:r>
            <a:r>
              <a:rPr lang="en-US" altLang="zh-CN" dirty="0"/>
              <a:t>FAVOR</a:t>
            </a:r>
            <a:r>
              <a:rPr lang="zh-CN" altLang="en-US" dirty="0"/>
              <a:t>，</a:t>
            </a:r>
            <a:r>
              <a:rPr lang="zh-CN" altLang="zh-CN" dirty="0"/>
              <a:t>一个基于强化学习的联邦学习框架</a:t>
            </a:r>
            <a:r>
              <a:rPr lang="zh-CN" altLang="en-US" dirty="0"/>
              <a:t>，设计了一个用于客户选择的深度</a:t>
            </a:r>
            <a:r>
              <a:rPr lang="en-US" altLang="zh-CN" dirty="0"/>
              <a:t>Q-learning</a:t>
            </a:r>
            <a:r>
              <a:rPr lang="zh-CN" altLang="en-US" dirty="0"/>
              <a:t>公式</a:t>
            </a:r>
            <a:r>
              <a:rPr lang="zh-CN" altLang="zh-CN" dirty="0"/>
              <a:t>，以</a:t>
            </a:r>
            <a:r>
              <a:rPr lang="zh-CN" altLang="en-US" dirty="0"/>
              <a:t>减弱数据</a:t>
            </a:r>
            <a:r>
              <a:rPr lang="en-US" altLang="zh-CN" dirty="0"/>
              <a:t>Non-IID</a:t>
            </a:r>
            <a:r>
              <a:rPr lang="zh-CN" altLang="en-US" dirty="0"/>
              <a:t>带来</a:t>
            </a:r>
            <a:r>
              <a:rPr lang="zh-CN" altLang="zh-CN" dirty="0"/>
              <a:t>的偏差</a:t>
            </a:r>
            <a:r>
              <a:rPr lang="zh-CN" altLang="en-US" dirty="0"/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96C0DA-5E4A-5079-6A96-CD213D7862BA}"/>
              </a:ext>
            </a:extLst>
          </p:cNvPr>
          <p:cNvSpPr txBox="1"/>
          <p:nvPr/>
        </p:nvSpPr>
        <p:spPr>
          <a:xfrm>
            <a:off x="533400" y="6044996"/>
            <a:ext cx="1051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Wang H, Kaplan Z,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D, et al. Optimizing federated learning on non-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with reinforcement learning[C]//IEEE INFOCOM 2020-IEEE Conference on Computer Communications. IEEE, 2020: 1698-1707.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00E7C62-C48D-8FB3-F041-35382B3B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85"/>
          <a:stretch/>
        </p:blipFill>
        <p:spPr>
          <a:xfrm>
            <a:off x="7216629" y="938230"/>
            <a:ext cx="4438729" cy="50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2. </a:t>
            </a:r>
            <a:r>
              <a:rPr lang="zh-CN" altLang="en-US" sz="2800" dirty="0">
                <a:sym typeface="+mn-lt"/>
              </a:rPr>
              <a:t>基于模型的方法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4D9C94-CB03-3220-E60D-A367F8E62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7" r="-247"/>
          <a:stretch/>
        </p:blipFill>
        <p:spPr>
          <a:xfrm>
            <a:off x="6605068" y="1253408"/>
            <a:ext cx="4748732" cy="48131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增加模型局部损失正则项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0B564-0F1E-B185-2CC4-2440ECD8CD98}"/>
              </a:ext>
            </a:extLst>
          </p:cNvPr>
          <p:cNvGrpSpPr/>
          <p:nvPr/>
        </p:nvGrpSpPr>
        <p:grpSpPr>
          <a:xfrm>
            <a:off x="425112" y="2371054"/>
            <a:ext cx="7504457" cy="3491207"/>
            <a:chOff x="336301" y="1634360"/>
            <a:chExt cx="7504457" cy="349120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D84DE1-CA19-B8B2-6E65-762B38A90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301" y="1634360"/>
              <a:ext cx="6093706" cy="976440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7956CBD-CA3A-A15D-A1C5-A38D753CDA3D}"/>
                </a:ext>
              </a:extLst>
            </p:cNvPr>
            <p:cNvGrpSpPr/>
            <p:nvPr/>
          </p:nvGrpSpPr>
          <p:grpSpPr>
            <a:xfrm>
              <a:off x="1781771" y="4044010"/>
              <a:ext cx="3635482" cy="461665"/>
              <a:chOff x="1086735" y="4669968"/>
              <a:chExt cx="3635482" cy="4616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36F4976-E439-649B-8948-7A2DA5843F75}"/>
                  </a:ext>
                </a:extLst>
              </p:cNvPr>
              <p:cNvSpPr txBox="1"/>
              <p:nvPr/>
            </p:nvSpPr>
            <p:spPr>
              <a:xfrm>
                <a:off x="1500046" y="4669968"/>
                <a:ext cx="3222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为全局模型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6F58951F-11BA-2B3C-894C-348851692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6735" y="4713513"/>
                <a:ext cx="413311" cy="382569"/>
              </a:xfrm>
              <a:prstGeom prst="rect">
                <a:avLst/>
              </a:prstGeom>
            </p:spPr>
          </p:pic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46E95F6-6C1B-998C-AAC7-8A589F40E864}"/>
                </a:ext>
              </a:extLst>
            </p:cNvPr>
            <p:cNvGrpSpPr/>
            <p:nvPr/>
          </p:nvGrpSpPr>
          <p:grpSpPr>
            <a:xfrm>
              <a:off x="892611" y="2747224"/>
              <a:ext cx="5537396" cy="505272"/>
              <a:chOff x="881743" y="3541322"/>
              <a:chExt cx="5537396" cy="505272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A04FCBC3-520E-C659-A7DE-06760573CF7E}"/>
                  </a:ext>
                </a:extLst>
              </p:cNvPr>
              <p:cNvGrpSpPr/>
              <p:nvPr/>
            </p:nvGrpSpPr>
            <p:grpSpPr>
              <a:xfrm>
                <a:off x="1770903" y="3541322"/>
                <a:ext cx="4648236" cy="505272"/>
                <a:chOff x="838200" y="3615642"/>
                <a:chExt cx="4648236" cy="505272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5736985-5868-6686-14F5-86F7A96C3A73}"/>
                    </a:ext>
                  </a:extLst>
                </p:cNvPr>
                <p:cNvSpPr txBox="1"/>
                <p:nvPr/>
              </p:nvSpPr>
              <p:spPr>
                <a:xfrm>
                  <a:off x="2264265" y="3637445"/>
                  <a:ext cx="32221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0" i="0" dirty="0">
                      <a:solidFill>
                        <a:srgbClr val="000000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为正则化损失</a:t>
                  </a:r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16" name="图片 15">
                  <a:extLst>
                    <a:ext uri="{FF2B5EF4-FFF2-40B4-BE49-F238E27FC236}">
                      <a16:creationId xmlns:a16="http://schemas.microsoft.com/office/drawing/2014/main" id="{309B5C43-F13A-12D6-342E-6DBD31A00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8200" y="3615642"/>
                  <a:ext cx="1426065" cy="505272"/>
                </a:xfrm>
                <a:prstGeom prst="rect">
                  <a:avLst/>
                </a:prstGeom>
              </p:spPr>
            </p:pic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8D1F53-7822-CA8F-89F8-2531FB5EBC8C}"/>
                  </a:ext>
                </a:extLst>
              </p:cNvPr>
              <p:cNvSpPr txBox="1"/>
              <p:nvPr/>
            </p:nvSpPr>
            <p:spPr>
              <a:xfrm>
                <a:off x="881743" y="3563756"/>
                <a:ext cx="889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50AE3A0-E649-689A-0D5D-F07135EF47FD}"/>
                    </a:ext>
                  </a:extLst>
                </p:cNvPr>
                <p:cNvSpPr txBox="1"/>
                <p:nvPr/>
              </p:nvSpPr>
              <p:spPr>
                <a:xfrm>
                  <a:off x="1692878" y="4663902"/>
                  <a:ext cx="614788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为本地</a:t>
                  </a:r>
                  <a:r>
                    <a:rPr lang="en-US" altLang="zh-CN" sz="240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loss function</a:t>
                  </a:r>
                  <a:endPara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50AE3A0-E649-689A-0D5D-F07135EF4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878" y="4663902"/>
                  <a:ext cx="614788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93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E15A36-29D5-CBD9-5E81-52D6C6F116B9}"/>
                </a:ext>
              </a:extLst>
            </p:cNvPr>
            <p:cNvGrpSpPr/>
            <p:nvPr/>
          </p:nvGrpSpPr>
          <p:grpSpPr>
            <a:xfrm>
              <a:off x="1664541" y="3385605"/>
              <a:ext cx="3752711" cy="523220"/>
              <a:chOff x="1664541" y="3385605"/>
              <a:chExt cx="3752711" cy="523220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13EB282-0F18-FC05-3B8F-322FEF595A9D}"/>
                  </a:ext>
                </a:extLst>
              </p:cNvPr>
              <p:cNvSpPr txBox="1"/>
              <p:nvPr/>
            </p:nvSpPr>
            <p:spPr>
              <a:xfrm>
                <a:off x="2195081" y="3406518"/>
                <a:ext cx="32221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为本地模型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C7552714-F175-BB78-FC6F-611943F3EBEF}"/>
                      </a:ext>
                    </a:extLst>
                  </p:cNvPr>
                  <p:cNvSpPr txBox="1"/>
                  <p:nvPr/>
                </p:nvSpPr>
                <p:spPr>
                  <a:xfrm>
                    <a:off x="1664541" y="3385605"/>
                    <a:ext cx="6477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C7552714-F175-BB78-FC6F-611943F3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4541" y="3385605"/>
                    <a:ext cx="64776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5B100BB-572C-F553-3023-7EBD811B8024}"/>
              </a:ext>
            </a:extLst>
          </p:cNvPr>
          <p:cNvSpPr txBox="1"/>
          <p:nvPr/>
        </p:nvSpPr>
        <p:spPr>
          <a:xfrm>
            <a:off x="425112" y="1793324"/>
            <a:ext cx="516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Non-IID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数据的全局模型性能</a:t>
            </a:r>
          </a:p>
        </p:txBody>
      </p:sp>
    </p:spTree>
    <p:extLst>
      <p:ext uri="{BB962C8B-B14F-4D97-AF65-F5344CB8AC3E}">
        <p14:creationId xmlns:p14="http://schemas.microsoft.com/office/powerpoint/2010/main" val="8242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2. </a:t>
            </a:r>
            <a:r>
              <a:rPr lang="zh-CN" altLang="en-US" sz="2800" dirty="0">
                <a:sym typeface="+mn-lt"/>
              </a:rPr>
              <a:t>基于模型的方法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元学习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D7CC89-DA48-B059-EB14-5F86427B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93" y="1310036"/>
            <a:ext cx="4442845" cy="4595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64CBB5-95CD-53EF-0A0C-2CEB4834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78" y="2220869"/>
            <a:ext cx="3902311" cy="12034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F0C4F8-F412-1819-9684-0594BBDB7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49" y="3885968"/>
            <a:ext cx="5289367" cy="12440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D7846C-A762-D6C5-AF9A-41ED15B91AD7}"/>
              </a:ext>
            </a:extLst>
          </p:cNvPr>
          <p:cNvSpPr txBox="1"/>
          <p:nvPr/>
        </p:nvSpPr>
        <p:spPr>
          <a:xfrm>
            <a:off x="717550" y="1759204"/>
            <a:ext cx="276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联邦学习目标函数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E4ACF-5189-4590-AD68-7DA5C8F39B71}"/>
              </a:ext>
            </a:extLst>
          </p:cNvPr>
          <p:cNvSpPr txBox="1"/>
          <p:nvPr/>
        </p:nvSpPr>
        <p:spPr>
          <a:xfrm>
            <a:off x="751078" y="3607665"/>
            <a:ext cx="398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联邦元学习目标函数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4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70A31E-46B7-D155-C0BE-AE4F5ED8F2DB}"/>
              </a:ext>
            </a:extLst>
          </p:cNvPr>
          <p:cNvSpPr txBox="1"/>
          <p:nvPr/>
        </p:nvSpPr>
        <p:spPr>
          <a:xfrm>
            <a:off x="4855464" y="2572128"/>
            <a:ext cx="224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寻找一个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使其在所有任务上的平均性能最优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6555CE9-DB09-C633-82D4-CA2511E9E66E}"/>
              </a:ext>
            </a:extLst>
          </p:cNvPr>
          <p:cNvCxnSpPr>
            <a:cxnSpLocks/>
          </p:cNvCxnSpPr>
          <p:nvPr/>
        </p:nvCxnSpPr>
        <p:spPr>
          <a:xfrm>
            <a:off x="4098047" y="2989527"/>
            <a:ext cx="729076" cy="351046"/>
          </a:xfrm>
          <a:prstGeom prst="bentConnector3">
            <a:avLst>
              <a:gd name="adj1" fmla="val -1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88C427F-C87A-7408-75BF-B06DD6A02982}"/>
              </a:ext>
            </a:extLst>
          </p:cNvPr>
          <p:cNvSpPr txBox="1"/>
          <p:nvPr/>
        </p:nvSpPr>
        <p:spPr>
          <a:xfrm>
            <a:off x="4764577" y="4800187"/>
            <a:ext cx="2245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寻找一个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使其在各自任务的数据集上更新一步后的平均性能最优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200D870-EFFB-9C8E-1732-8C7056094285}"/>
              </a:ext>
            </a:extLst>
          </p:cNvPr>
          <p:cNvCxnSpPr>
            <a:cxnSpLocks/>
          </p:cNvCxnSpPr>
          <p:nvPr/>
        </p:nvCxnSpPr>
        <p:spPr>
          <a:xfrm>
            <a:off x="3924980" y="4755521"/>
            <a:ext cx="839597" cy="628315"/>
          </a:xfrm>
          <a:prstGeom prst="bentConnector3">
            <a:avLst>
              <a:gd name="adj1" fmla="val -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5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2. </a:t>
            </a:r>
            <a:r>
              <a:rPr lang="zh-CN" altLang="en-US" sz="2800" dirty="0">
                <a:sym typeface="+mn-lt"/>
              </a:rPr>
              <a:t>基于模型的方法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迁移学习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F302B0-A379-7DAD-01B3-81C0B5F1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72" y="1293299"/>
            <a:ext cx="4473328" cy="45190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155120E-7456-2CE8-7A2F-CC28F86F2B9F}"/>
              </a:ext>
            </a:extLst>
          </p:cNvPr>
          <p:cNvSpPr txBox="1"/>
          <p:nvPr/>
        </p:nvSpPr>
        <p:spPr>
          <a:xfrm>
            <a:off x="717550" y="1687373"/>
            <a:ext cx="4927081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 err="1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FedMD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是一个基于迁移学习和知识蒸馏的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框架，供客户使用他们自己的私人数据设计独立的模型。在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训练和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阶段之前，先使用一个在公共数据集上预训练的模型进行迁移学习，然后每个客户在其本地数据上微调（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Fine-tune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B394C4-F6F9-DCB2-D8E6-23CB06B490C4}"/>
              </a:ext>
            </a:extLst>
          </p:cNvPr>
          <p:cNvSpPr txBox="1"/>
          <p:nvPr/>
        </p:nvSpPr>
        <p:spPr>
          <a:xfrm>
            <a:off x="751077" y="5951909"/>
            <a:ext cx="9968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Li D, Wang J.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Fedmd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Heterogenous federated learning via model distillation[J].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arXiv:1910.03581, 2019.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3.</a:t>
            </a:r>
            <a:r>
              <a:rPr lang="zh-CN" altLang="en-US" sz="2800" dirty="0">
                <a:sym typeface="+mn-lt"/>
              </a:rPr>
              <a:t> 基于架构的方法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参数解耦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C7FF2C-AC1B-C66F-47BB-9CDDFFEF2763}"/>
              </a:ext>
            </a:extLst>
          </p:cNvPr>
          <p:cNvSpPr txBox="1"/>
          <p:nvPr/>
        </p:nvSpPr>
        <p:spPr>
          <a:xfrm>
            <a:off x="533400" y="1586101"/>
            <a:ext cx="4389582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基础层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个性化层</a:t>
            </a: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zh-CN" sz="24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17CF7D-712D-82BA-8B3D-5F9A2F45E345}"/>
              </a:ext>
            </a:extLst>
          </p:cNvPr>
          <p:cNvSpPr txBox="1"/>
          <p:nvPr/>
        </p:nvSpPr>
        <p:spPr>
          <a:xfrm>
            <a:off x="751078" y="6033184"/>
            <a:ext cx="9972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Collins L,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Hassani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H, Mokhtari A, et al. Exploiting shared representations for personalized federated learning[C]//International Conference on Machine Learning. PMLR, 2021: 2089-2099.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1E396C-7371-0FF0-2651-AEADDF16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50" y="1281323"/>
            <a:ext cx="5913399" cy="398810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CB0760C-904C-0779-8028-0295F5E9C394}"/>
              </a:ext>
            </a:extLst>
          </p:cNvPr>
          <p:cNvSpPr txBox="1"/>
          <p:nvPr/>
        </p:nvSpPr>
        <p:spPr>
          <a:xfrm>
            <a:off x="496661" y="2343786"/>
            <a:ext cx="510497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FedRep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</a:p>
        </p:txBody>
      </p:sp>
      <p:sp>
        <p:nvSpPr>
          <p:cNvPr id="32" name="AutoShape 12" descr="[公式]">
            <a:extLst>
              <a:ext uri="{FF2B5EF4-FFF2-40B4-BE49-F238E27FC236}">
                <a16:creationId xmlns:a16="http://schemas.microsoft.com/office/drawing/2014/main" id="{2670BDCE-703F-244F-7493-D9FFE23A98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AutoShape 14" descr="[公式]">
            <a:extLst>
              <a:ext uri="{FF2B5EF4-FFF2-40B4-BE49-F238E27FC236}">
                <a16:creationId xmlns:a16="http://schemas.microsoft.com/office/drawing/2014/main" id="{EBA40C41-541D-70CC-6CA1-73C0ADC8B7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AutoShape 15" descr="[公式]">
            <a:extLst>
              <a:ext uri="{FF2B5EF4-FFF2-40B4-BE49-F238E27FC236}">
                <a16:creationId xmlns:a16="http://schemas.microsoft.com/office/drawing/2014/main" id="{53ACEE5A-4D0A-2A43-A8FC-83870CA1D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7875" y="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C41F193-56B6-3844-5E03-AB4307198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850" y="3560280"/>
            <a:ext cx="3657917" cy="68585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BC381EB-95D0-71E3-D057-57E88D500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22" y="4720474"/>
            <a:ext cx="3812818" cy="73480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7153013-157D-05ED-9E61-A80970135917}"/>
              </a:ext>
            </a:extLst>
          </p:cNvPr>
          <p:cNvSpPr txBox="1"/>
          <p:nvPr/>
        </p:nvSpPr>
        <p:spPr>
          <a:xfrm>
            <a:off x="717550" y="3145380"/>
            <a:ext cx="349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client-special heads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D4655C-DF54-148C-2919-FE0E7142F629}"/>
              </a:ext>
            </a:extLst>
          </p:cNvPr>
          <p:cNvSpPr txBox="1"/>
          <p:nvPr/>
        </p:nvSpPr>
        <p:spPr>
          <a:xfrm>
            <a:off x="751078" y="4278467"/>
            <a:ext cx="614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shared representation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更新：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06BA0EB-EF7C-8B95-015B-43111800C591}"/>
              </a:ext>
            </a:extLst>
          </p:cNvPr>
          <p:cNvSpPr txBox="1"/>
          <p:nvPr/>
        </p:nvSpPr>
        <p:spPr>
          <a:xfrm>
            <a:off x="728899" y="5434847"/>
            <a:ext cx="1156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为本地更新的轮数，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是参与率，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表示学习率，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表示经过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等方式进行梯度更新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AutoShape 17" descr="[公式]">
            <a:extLst>
              <a:ext uri="{FF2B5EF4-FFF2-40B4-BE49-F238E27FC236}">
                <a16:creationId xmlns:a16="http://schemas.microsoft.com/office/drawing/2014/main" id="{214C2138-C347-E4DC-EBBF-3F7FB05825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18" descr="[公式]">
            <a:extLst>
              <a:ext uri="{FF2B5EF4-FFF2-40B4-BE49-F238E27FC236}">
                <a16:creationId xmlns:a16="http://schemas.microsoft.com/office/drawing/2014/main" id="{A425D223-9D01-ABF4-62C8-F2CD19759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71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20" descr="[公式]">
            <a:extLst>
              <a:ext uri="{FF2B5EF4-FFF2-40B4-BE49-F238E27FC236}">
                <a16:creationId xmlns:a16="http://schemas.microsoft.com/office/drawing/2014/main" id="{78A2A6D9-4299-9C6F-790C-FF7A81E40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AutoShape 21" descr="[公式]">
            <a:extLst>
              <a:ext uri="{FF2B5EF4-FFF2-40B4-BE49-F238E27FC236}">
                <a16:creationId xmlns:a16="http://schemas.microsoft.com/office/drawing/2014/main" id="{EFE8125A-727E-A38C-9FA5-23A21852A9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95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23" descr="[公式]">
            <a:extLst>
              <a:ext uri="{FF2B5EF4-FFF2-40B4-BE49-F238E27FC236}">
                <a16:creationId xmlns:a16="http://schemas.microsoft.com/office/drawing/2014/main" id="{83266693-2336-9288-9A4F-0287A7F93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33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4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3. </a:t>
            </a:r>
            <a:r>
              <a:rPr lang="zh-CN" altLang="en-US" sz="2800" dirty="0">
                <a:sym typeface="+mn-lt"/>
              </a:rPr>
              <a:t>基于架构的方法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知识蒸馏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4BF71C-63D4-8680-9AAD-8D109832E621}"/>
              </a:ext>
            </a:extLst>
          </p:cNvPr>
          <p:cNvSpPr txBox="1"/>
          <p:nvPr/>
        </p:nvSpPr>
        <p:spPr>
          <a:xfrm>
            <a:off x="828380" y="1309206"/>
            <a:ext cx="4434373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个性化模型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知识蒸馏通过让学生模仿教师，将一个大型教师网络中的知识提取到一个较小的学生网络中。将全局共享模型作为教师，将个性化模型作为学生，可以在各自数据集上微调模型。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053A35-35AC-12B2-391E-6B08F69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64" y="1574780"/>
            <a:ext cx="4321418" cy="44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4. </a:t>
            </a:r>
            <a:r>
              <a:rPr lang="zh-CN" altLang="en-US" sz="2800" dirty="0">
                <a:sym typeface="+mn-lt"/>
              </a:rPr>
              <a:t>基于相似性的方法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1BF7D5-0BEA-1D38-0EAA-46C166DFDD17}"/>
              </a:ext>
            </a:extLst>
          </p:cNvPr>
          <p:cNvSpPr txBox="1"/>
          <p:nvPr/>
        </p:nvSpPr>
        <p:spPr>
          <a:xfrm>
            <a:off x="753872" y="2088019"/>
            <a:ext cx="479060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多任务学习时，多个任务之间的浅层表示共享，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把联邦学习中的每个联邦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看成是一个任务。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5A474B-8A04-741F-FFD5-6B641E5CE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99" y="1779127"/>
            <a:ext cx="6274021" cy="329974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AA084A-6533-5692-D58A-833C6C071AE3}"/>
              </a:ext>
            </a:extLst>
          </p:cNvPr>
          <p:cNvSpPr txBox="1"/>
          <p:nvPr/>
        </p:nvSpPr>
        <p:spPr>
          <a:xfrm>
            <a:off x="7342632" y="552119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单任务学习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多任务学习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2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4. </a:t>
            </a:r>
            <a:r>
              <a:rPr lang="zh-CN" altLang="en-US" sz="2800" dirty="0">
                <a:sym typeface="+mn-lt"/>
              </a:rPr>
              <a:t>基于相似性的方法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模型插值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EF1716-0996-1083-5D16-064CB7417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84" y="1586101"/>
            <a:ext cx="9516779" cy="433919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83C903-7DD2-1629-7796-D74F1D74EE5F}"/>
              </a:ext>
            </a:extLst>
          </p:cNvPr>
          <p:cNvSpPr txBox="1"/>
          <p:nvPr/>
        </p:nvSpPr>
        <p:spPr>
          <a:xfrm>
            <a:off x="751078" y="6033184"/>
            <a:ext cx="10370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 R, Shen L, He F,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DisPFL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Towards Communication-Efficient Personalized Federated Learning via Decentralized Sparse Training[J].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arXiv:2206.00187, 2022.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4. </a:t>
            </a:r>
            <a:r>
              <a:rPr lang="zh-CN" altLang="en-US" sz="2800" dirty="0">
                <a:sym typeface="+mn-lt"/>
              </a:rPr>
              <a:t>基于相似性的方法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9453E5-386B-AC63-60FA-4157414EA244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聚类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EE8B29-5BDD-8AD5-F696-3E540D99C478}"/>
              </a:ext>
            </a:extLst>
          </p:cNvPr>
          <p:cNvSpPr txBox="1"/>
          <p:nvPr/>
        </p:nvSpPr>
        <p:spPr>
          <a:xfrm>
            <a:off x="814503" y="2182708"/>
            <a:ext cx="4474412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IFCA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（迭代联合聚类）算法，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服务器构建</a:t>
            </a:r>
            <a:r>
              <a:rPr lang="en-US" altLang="zh-CN" sz="2000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个全局模型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，并将这些模型广播给所有客户端，每个客户端获得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个中的一个，以进行</a:t>
            </a:r>
            <a:r>
              <a:rPr lang="zh-CN" altLang="en-US" sz="2000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r>
              <a:rPr lang="zh-CN" altLang="en-US" sz="2000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，确定，服务器在集群分区内执行基于集群的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模型聚合。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DA6027-5326-5C7A-1E2D-8A727418C497}"/>
              </a:ext>
            </a:extLst>
          </p:cNvPr>
          <p:cNvSpPr txBox="1"/>
          <p:nvPr/>
        </p:nvSpPr>
        <p:spPr>
          <a:xfrm>
            <a:off x="717550" y="6140854"/>
            <a:ext cx="10946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GHOSH A, CHUNG J, YIN D, et al. An efficient framework for clustered federated learning[J]. Advances in Neural Information Processing Systems, 2020, 33: 19586-19597.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2841A8-3577-418A-27ED-1F5FCB77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43" y="2640336"/>
            <a:ext cx="6496566" cy="187435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65D200A-7682-5FD4-FDDB-920A97016A29}"/>
              </a:ext>
            </a:extLst>
          </p:cNvPr>
          <p:cNvSpPr txBox="1"/>
          <p:nvPr/>
        </p:nvSpPr>
        <p:spPr>
          <a:xfrm>
            <a:off x="741934" y="1670612"/>
            <a:ext cx="9093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一个多模型的方法，即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为每个同质的客户群训练一个</a:t>
            </a:r>
            <a:r>
              <a:rPr lang="en-US" altLang="zh-CN" sz="2000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0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/>
          <p:cNvSpPr txBox="1"/>
          <p:nvPr/>
        </p:nvSpPr>
        <p:spPr>
          <a:xfrm>
            <a:off x="882649" y="135230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746087" y="1708169"/>
            <a:ext cx="3807690" cy="780003"/>
            <a:chOff x="1893837" y="1978970"/>
            <a:chExt cx="3807690" cy="780003"/>
          </a:xfrm>
        </p:grpSpPr>
        <p:sp>
          <p:nvSpPr>
            <p:cNvPr id="18" name="文本框 17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One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529586" y="1978970"/>
              <a:ext cx="3171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背景知识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63814" y="3233415"/>
            <a:ext cx="3519329" cy="790666"/>
            <a:chOff x="1893837" y="1968307"/>
            <a:chExt cx="3519329" cy="790666"/>
          </a:xfrm>
        </p:grpSpPr>
        <p:sp>
          <p:nvSpPr>
            <p:cNvPr id="77" name="文本框 76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Two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1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2573263" y="1968307"/>
              <a:ext cx="2321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文献分享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77398" y="4866034"/>
            <a:ext cx="3519329" cy="796446"/>
            <a:chOff x="1893837" y="1962527"/>
            <a:chExt cx="3519329" cy="796446"/>
          </a:xfrm>
        </p:grpSpPr>
        <p:sp>
          <p:nvSpPr>
            <p:cNvPr id="85" name="文本框 84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Three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9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568543" y="1962527"/>
              <a:ext cx="2616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组内成员汇报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总结与思考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EDCA22-AC90-4D76-BBBE-2535D28D1575}"/>
              </a:ext>
            </a:extLst>
          </p:cNvPr>
          <p:cNvSpPr txBox="1"/>
          <p:nvPr/>
        </p:nvSpPr>
        <p:spPr>
          <a:xfrm>
            <a:off x="165100" y="871148"/>
            <a:ext cx="269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问题与总结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A37E230-7B9B-46A5-B865-67AB295E2AD1}"/>
              </a:ext>
            </a:extLst>
          </p:cNvPr>
          <p:cNvSpPr txBox="1"/>
          <p:nvPr/>
        </p:nvSpPr>
        <p:spPr>
          <a:xfrm>
            <a:off x="165100" y="3727203"/>
            <a:ext cx="269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下一步计划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3F332C8-FD95-0511-AC6C-01DC513E9E23}"/>
              </a:ext>
            </a:extLst>
          </p:cNvPr>
          <p:cNvSpPr/>
          <p:nvPr/>
        </p:nvSpPr>
        <p:spPr>
          <a:xfrm>
            <a:off x="271429" y="1528713"/>
            <a:ext cx="11216937" cy="155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个性化联邦学习的综述目前还较少，本文个性化策略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分类还是不够明确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，但方法有重叠。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综述提到的个性化联邦学习只考虑到数据异构，并未考虑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系统异构、通信效率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等，但实际上述大多数的方法都会消耗额外的通信和计算资源。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016436-1A82-DA07-50D8-AE39FF3F5776}"/>
              </a:ext>
            </a:extLst>
          </p:cNvPr>
          <p:cNvSpPr/>
          <p:nvPr/>
        </p:nvSpPr>
        <p:spPr>
          <a:xfrm>
            <a:off x="349250" y="4415460"/>
            <a:ext cx="11139116" cy="54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对个性化联邦学习对应的论文的算法进行代码复现，进一步理解一下各种算法。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529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891262" y="2875002"/>
            <a:ext cx="84094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65854C-8B92-4EDE-A38E-AC2BE4A35BB8}"/>
              </a:ext>
            </a:extLst>
          </p:cNvPr>
          <p:cNvSpPr txBox="1"/>
          <p:nvPr/>
        </p:nvSpPr>
        <p:spPr>
          <a:xfrm>
            <a:off x="239790" y="817663"/>
            <a:ext cx="7755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、完成网络样本复杂度图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、完成叠层性能比较图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、新增一个改变网络拓扑连接结构的实验，用于测试网络泛化性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BEC8F2A-134A-445B-BABD-68D3D5F4740D}"/>
              </a:ext>
            </a:extLst>
          </p:cNvPr>
          <p:cNvGrpSpPr/>
          <p:nvPr/>
        </p:nvGrpSpPr>
        <p:grpSpPr>
          <a:xfrm>
            <a:off x="-180382" y="1901688"/>
            <a:ext cx="4309304" cy="4614799"/>
            <a:chOff x="18972" y="1791066"/>
            <a:chExt cx="4747846" cy="5084430"/>
          </a:xfrm>
        </p:grpSpPr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EB0E83CC-D98C-4549-B1EA-E7E4EC1DF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72" y="1791066"/>
              <a:ext cx="4747846" cy="4747846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DE32EF-86D3-49B3-B0D1-BB28C35C9368}"/>
                </a:ext>
              </a:extLst>
            </p:cNvPr>
            <p:cNvSpPr txBox="1"/>
            <p:nvPr/>
          </p:nvSpPr>
          <p:spPr>
            <a:xfrm>
              <a:off x="1492764" y="6468578"/>
              <a:ext cx="1973928" cy="406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网络样本复杂度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9AAD5F-B14B-4D48-9F39-785B66099735}"/>
              </a:ext>
            </a:extLst>
          </p:cNvPr>
          <p:cNvGrpSpPr/>
          <p:nvPr/>
        </p:nvGrpSpPr>
        <p:grpSpPr>
          <a:xfrm>
            <a:off x="3859834" y="1901688"/>
            <a:ext cx="4404426" cy="4708511"/>
            <a:chOff x="18972" y="1791066"/>
            <a:chExt cx="4747846" cy="5075641"/>
          </a:xfrm>
        </p:grpSpPr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0E128F89-137A-490B-A94E-D64578FBD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72" y="1791066"/>
              <a:ext cx="4747846" cy="474784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5FC01E4-5076-4E85-AB41-97DEFBF98B2E}"/>
                </a:ext>
              </a:extLst>
            </p:cNvPr>
            <p:cNvSpPr txBox="1"/>
            <p:nvPr/>
          </p:nvSpPr>
          <p:spPr>
            <a:xfrm>
              <a:off x="1492764" y="6468578"/>
              <a:ext cx="2107243" cy="39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叠层性能比较图</a:t>
              </a:r>
              <a:endParaRPr lang="en-US" altLang="zh-CN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235C897-C0B9-48DE-9CB9-A13C813F4433}"/>
              </a:ext>
            </a:extLst>
          </p:cNvPr>
          <p:cNvGrpSpPr/>
          <p:nvPr/>
        </p:nvGrpSpPr>
        <p:grpSpPr>
          <a:xfrm>
            <a:off x="7995172" y="1901688"/>
            <a:ext cx="4404426" cy="4708511"/>
            <a:chOff x="18972" y="1791066"/>
            <a:chExt cx="4747846" cy="5075641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DF59AF42-93E1-4AEF-96D5-A58057C7F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72" y="1791066"/>
              <a:ext cx="4747846" cy="4747846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C92DEE2-5351-42A2-89BB-6AF46AD715BB}"/>
                </a:ext>
              </a:extLst>
            </p:cNvPr>
            <p:cNvSpPr txBox="1"/>
            <p:nvPr/>
          </p:nvSpPr>
          <p:spPr>
            <a:xfrm>
              <a:off x="1492764" y="6468578"/>
              <a:ext cx="2377055" cy="39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改变网络拓扑连接</a:t>
              </a:r>
              <a:endParaRPr lang="en-US" altLang="zh-CN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295CF71-47C0-4102-9827-36A2A46773DC}"/>
              </a:ext>
            </a:extLst>
          </p:cNvPr>
          <p:cNvGrpSpPr/>
          <p:nvPr/>
        </p:nvGrpSpPr>
        <p:grpSpPr>
          <a:xfrm>
            <a:off x="3861284" y="1901688"/>
            <a:ext cx="4404426" cy="4708511"/>
            <a:chOff x="18972" y="1791066"/>
            <a:chExt cx="4747846" cy="5075641"/>
          </a:xfrm>
        </p:grpSpPr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0D08D5E9-D24D-4FD5-9EA3-4BF00D44F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972" y="1791066"/>
              <a:ext cx="4747846" cy="4747846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AA25CB-3CFD-4AE0-99ED-5A911A73E656}"/>
                </a:ext>
              </a:extLst>
            </p:cNvPr>
            <p:cNvSpPr txBox="1"/>
            <p:nvPr/>
          </p:nvSpPr>
          <p:spPr>
            <a:xfrm>
              <a:off x="1492764" y="6468578"/>
              <a:ext cx="2107243" cy="39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叠层性能比较图</a:t>
              </a:r>
              <a:endParaRPr lang="en-US" altLang="zh-CN" dirty="0"/>
            </a:p>
          </p:txBody>
        </p:sp>
      </p:grpSp>
      <p:sp>
        <p:nvSpPr>
          <p:cNvPr id="21" name="TextBox 8">
            <a:extLst>
              <a:ext uri="{FF2B5EF4-FFF2-40B4-BE49-F238E27FC236}">
                <a16:creationId xmlns:a16="http://schemas.microsoft.com/office/drawing/2014/main" id="{BED2837A-92C5-2B90-5F00-4BD857436293}"/>
              </a:ext>
            </a:extLst>
          </p:cNvPr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组内成员汇报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748827-8598-DAE9-DC16-2E9CC3809B04}"/>
              </a:ext>
            </a:extLst>
          </p:cNvPr>
          <p:cNvSpPr txBox="1"/>
          <p:nvPr/>
        </p:nvSpPr>
        <p:spPr>
          <a:xfrm>
            <a:off x="10356399" y="88669"/>
            <a:ext cx="123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杨浩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2437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组内成员汇报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56399" y="88669"/>
            <a:ext cx="123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0814" y="1474401"/>
            <a:ext cx="1076049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、调研双驱动论文并总结；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、调研无线通信的有关场景下传统交替优化问题；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、论文阅读：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[1]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Jingyuan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Xia, Deniz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Gunduz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,” Meta-learning Based Beamforming Design for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MISO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Downlink”,IEEE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International Symposium on Information Theory(ISIT),2021.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8635" y="926320"/>
            <a:ext cx="19685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本周工作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3399" y="4152216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下一步计划：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9879" y="4829300"/>
            <a:ext cx="9174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、确定自己工作的具体场景，选择比较合适的传统交替优化问题；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、加入元学习对传统交替优化问题进行算法改进。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5D8977-53DC-D28D-41AF-93D5981A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5" y="1631280"/>
            <a:ext cx="5579059" cy="4127494"/>
          </a:xfrm>
          <a:prstGeom prst="rect">
            <a:avLst/>
          </a:prstGeom>
          <a:noFill/>
          <a:ln>
            <a:noFill/>
          </a:ln>
          <a:effectLst>
            <a:outerShdw blurRad="368300" dist="50800" dir="5400000" algn="ctr" rotWithShape="0">
              <a:srgbClr val="000000">
                <a:alpha val="97000"/>
              </a:srgbClr>
            </a:outerShdw>
            <a:reflection stA="99000" endPos="0" dist="508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EA1977-A919-3F81-BE08-14C45238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264" y="1631280"/>
            <a:ext cx="5778491" cy="4127494"/>
          </a:xfrm>
          <a:prstGeom prst="rect">
            <a:avLst/>
          </a:prstGeom>
          <a:noFill/>
          <a:ln>
            <a:noFill/>
          </a:ln>
          <a:effectLst>
            <a:outerShdw blurRad="368300" dist="50800" dir="5400000" algn="ctr" rotWithShape="0">
              <a:srgbClr val="000000">
                <a:alpha val="97000"/>
              </a:srgbClr>
            </a:outerShdw>
            <a:reflection stA="99000" endPos="0" dist="50800" dir="5400000" sy="-100000" algn="bl" rotWithShape="0"/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5D900A4-A8A0-BC7F-0110-92D31D733ABF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联邦学习背景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5ED08C-ACE5-CBBE-2B15-DF7469994A14}"/>
              </a:ext>
            </a:extLst>
          </p:cNvPr>
          <p:cNvSpPr/>
          <p:nvPr/>
        </p:nvSpPr>
        <p:spPr>
          <a:xfrm>
            <a:off x="362576" y="5115225"/>
            <a:ext cx="1276350" cy="624014"/>
          </a:xfrm>
          <a:prstGeom prst="roundRect">
            <a:avLst/>
          </a:prstGeom>
          <a:solidFill>
            <a:srgbClr val="2247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数据分散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25918D-16A8-171E-7ADA-5EE6D56011B8}"/>
              </a:ext>
            </a:extLst>
          </p:cNvPr>
          <p:cNvSpPr/>
          <p:nvPr/>
        </p:nvSpPr>
        <p:spPr>
          <a:xfrm>
            <a:off x="2245609" y="5115225"/>
            <a:ext cx="1276350" cy="624014"/>
          </a:xfrm>
          <a:prstGeom prst="roundRect">
            <a:avLst/>
          </a:prstGeom>
          <a:solidFill>
            <a:srgbClr val="2247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隐私保护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D899547-2BA5-7ADE-F815-551AAB4B493A}"/>
              </a:ext>
            </a:extLst>
          </p:cNvPr>
          <p:cNvSpPr/>
          <p:nvPr/>
        </p:nvSpPr>
        <p:spPr>
          <a:xfrm>
            <a:off x="4128643" y="5115225"/>
            <a:ext cx="1276350" cy="624014"/>
          </a:xfrm>
          <a:prstGeom prst="roundRect">
            <a:avLst/>
          </a:prstGeom>
          <a:solidFill>
            <a:srgbClr val="2247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传输成本</a:t>
            </a:r>
          </a:p>
        </p:txBody>
      </p:sp>
    </p:spTree>
    <p:extLst>
      <p:ext uri="{BB962C8B-B14F-4D97-AF65-F5344CB8AC3E}">
        <p14:creationId xmlns:p14="http://schemas.microsoft.com/office/powerpoint/2010/main" val="302949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联邦学习核心思路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5FA2D-F10B-75EC-678E-15B315182275}"/>
              </a:ext>
            </a:extLst>
          </p:cNvPr>
          <p:cNvSpPr txBox="1"/>
          <p:nvPr/>
        </p:nvSpPr>
        <p:spPr>
          <a:xfrm>
            <a:off x="533400" y="1764878"/>
            <a:ext cx="3776629" cy="442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聚合服务器会把一个初始的模型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下发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给参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联邦训练的用户</a:t>
            </a:r>
            <a:endParaRPr lang="en-US" altLang="zh-CN" sz="19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用户使用自己本地的数据进行训练模型</a:t>
            </a:r>
            <a:endParaRPr lang="en-US" altLang="zh-CN" sz="19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将训练之后的模型参数回传给服务器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采用一些方法（如</a:t>
            </a:r>
            <a:r>
              <a:rPr lang="en-US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900" kern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FedAvg</a:t>
            </a:r>
            <a:r>
              <a:rPr lang="en-US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算法）进行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合，得到的全局模型下发给参与训练的用户</a:t>
            </a:r>
            <a:r>
              <a:rPr lang="zh-CN" altLang="en-US" sz="19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19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重复上述步骤直到模型收敛。</a:t>
            </a:r>
            <a:endParaRPr lang="en-US" altLang="zh-CN" sz="19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1D2847-BC52-82C9-6584-C4784CE2A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31" y="1945850"/>
            <a:ext cx="7193685" cy="3923331"/>
          </a:xfrm>
          <a:prstGeom prst="rect">
            <a:avLst/>
          </a:prstGeom>
          <a:noFill/>
          <a:ln>
            <a:noFill/>
          </a:ln>
          <a:effectLst>
            <a:outerShdw blurRad="368300" dist="50800" dir="5400000" algn="ctr" rotWithShape="0">
              <a:srgbClr val="000000">
                <a:alpha val="97000"/>
              </a:srgbClr>
            </a:outerShdw>
            <a:reflection stA="99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467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联邦学习挑战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EF5B26-701A-A7D4-6FCD-EF0845DA119D}"/>
              </a:ext>
            </a:extLst>
          </p:cNvPr>
          <p:cNvSpPr txBox="1"/>
          <p:nvPr/>
        </p:nvSpPr>
        <p:spPr>
          <a:xfrm>
            <a:off x="632297" y="1671483"/>
            <a:ext cx="1089498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联邦学习的成功依赖于一个重要的假设：每个数据中心的数据是</a:t>
            </a:r>
            <a:r>
              <a:rPr lang="zh-CN" altLang="en-US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独立同分布（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  <a:r>
              <a:rPr lang="zh-CN" altLang="en-US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但实际场景中，数据通常以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Non-IID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Independently Identically Distribution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形式呈现的，包括如下形式：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ADB170-C9BC-8244-8745-76AB4B50E11F}"/>
              </a:ext>
            </a:extLst>
          </p:cNvPr>
          <p:cNvSpPr txBox="1"/>
          <p:nvPr/>
        </p:nvSpPr>
        <p:spPr>
          <a:xfrm>
            <a:off x="963038" y="2740599"/>
            <a:ext cx="10390762" cy="276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n-US" altLang="zh-CN" b="0" i="0" dirty="0">
              <a:solidFill>
                <a:srgbClr val="12121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特征分布不同：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是一些楷体的手写汉字图像，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是一些草书汉字图像。</a:t>
            </a:r>
            <a:endParaRPr lang="en-US" altLang="zh-CN" sz="20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标签分布不同：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客户端数据集仅有数字 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的手写数字图像，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客户端数据集仅有数字 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的手写数据图像。</a:t>
            </a:r>
            <a:endParaRPr lang="en-US" altLang="zh-CN" sz="20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概念转移：客户端之间对于相同的特征使用不同的标签进行标记，为同一个表情数据集标注标签时，由于人在认知上的不同，对面部表情的理解存在差异，标签会不同。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A7E1A9-E406-EB4E-83B6-B3FE505A529D}"/>
              </a:ext>
            </a:extLst>
          </p:cNvPr>
          <p:cNvSpPr txBox="1"/>
          <p:nvPr/>
        </p:nvSpPr>
        <p:spPr>
          <a:xfrm>
            <a:off x="632297" y="6033184"/>
            <a:ext cx="11411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altLang="zh-CN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Kairouz</a:t>
            </a:r>
            <a:r>
              <a:rPr lang="en-US" altLang="zh-CN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P, McMahan H B, Avent B, et al. Advances and open problems in federated learning[J]. Foundations and  Trends in Machine Learning, 2021, 14(1–2): 1-210.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6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F57E9F-EC46-4109-D229-48E4365B03BE}"/>
              </a:ext>
            </a:extLst>
          </p:cNvPr>
          <p:cNvSpPr txBox="1"/>
          <p:nvPr/>
        </p:nvSpPr>
        <p:spPr>
          <a:xfrm>
            <a:off x="717550" y="1680934"/>
            <a:ext cx="1063625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实验表明联邦学习模型在</a:t>
            </a:r>
            <a:r>
              <a:rPr lang="en-US" altLang="zh-CN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Non-IID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的数据上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收敛性差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另外，模型对于本地任务或者数据集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缺乏个性化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，全局模型无法很好的泛化。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84B246-A282-A224-358A-F8E76437863B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联邦学习挑战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B56EFCC-E68A-8222-2B23-6E14CF513FB8}"/>
              </a:ext>
            </a:extLst>
          </p:cNvPr>
          <p:cNvSpPr txBox="1"/>
          <p:nvPr/>
        </p:nvSpPr>
        <p:spPr>
          <a:xfrm>
            <a:off x="794639" y="4210804"/>
            <a:ext cx="1060272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个性化（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Personalization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是联邦学习近年来重要的研究方向之一！</a:t>
            </a:r>
            <a:endParaRPr lang="en-US" altLang="zh-CN" sz="24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75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文献分享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05EA65-BE07-E895-E4FF-832026A75F46}"/>
              </a:ext>
            </a:extLst>
          </p:cNvPr>
          <p:cNvSpPr txBox="1"/>
          <p:nvPr/>
        </p:nvSpPr>
        <p:spPr>
          <a:xfrm>
            <a:off x="349250" y="1599653"/>
            <a:ext cx="11159247" cy="1829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Tan A Z, Yu H, Cui L, et al. Towards personalized federated     learning[J]. IEEE Transactions on Neural Networks and Learning Systems, 2022.</a:t>
            </a:r>
          </a:p>
          <a:p>
            <a:pPr algn="just">
              <a:lnSpc>
                <a:spcPts val="1700"/>
              </a:lnSpc>
            </a:pPr>
            <a:endParaRPr lang="en-US" altLang="zh-CN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3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个性化联邦学习的两种策略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730CEE-B36B-7459-43C9-CDB52FEAD9E3}"/>
              </a:ext>
            </a:extLst>
          </p:cNvPr>
          <p:cNvSpPr txBox="1"/>
          <p:nvPr/>
        </p:nvSpPr>
        <p:spPr>
          <a:xfrm>
            <a:off x="1655215" y="3946074"/>
            <a:ext cx="4357054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Model Personalization</a:t>
            </a:r>
          </a:p>
          <a:p>
            <a:pPr algn="just">
              <a:lnSpc>
                <a:spcPct val="1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训练好全局模型，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本地适应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客户端进行个性化处理，也就是“</a:t>
            </a:r>
            <a:r>
              <a:rPr lang="zh-CN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联邦训练</a:t>
            </a:r>
            <a:r>
              <a:rPr lang="en-US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本地适应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”的策略，</a:t>
            </a:r>
            <a:r>
              <a:rPr lang="zh-CN" altLang="en-US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意在提升在异质数据上联邦训练的全局模型的性能。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3">
            <a:extLst>
              <a:ext uri="{FF2B5EF4-FFF2-40B4-BE49-F238E27FC236}">
                <a16:creationId xmlns:a16="http://schemas.microsoft.com/office/drawing/2014/main" id="{DE8B6A4C-B9BA-BA53-295C-81D32CD0C8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06471" y="2103803"/>
            <a:ext cx="1618862" cy="1539125"/>
          </a:xfrm>
          <a:prstGeom prst="roundRect">
            <a:avLst>
              <a:gd name="adj" fmla="val 11921"/>
            </a:avLst>
          </a:prstGeom>
          <a:solidFill>
            <a:srgbClr val="22477D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en-US" altLang="zh-CN" sz="2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</a:t>
            </a:r>
            <a:endParaRPr lang="en-US" altLang="zh-CN" sz="2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3">
            <a:extLst>
              <a:ext uri="{FF2B5EF4-FFF2-40B4-BE49-F238E27FC236}">
                <a16:creationId xmlns:a16="http://schemas.microsoft.com/office/drawing/2014/main" id="{E00BCFA8-1694-C2CF-3734-C709490DDA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24311" y="2103803"/>
            <a:ext cx="1618862" cy="1539125"/>
          </a:xfrm>
          <a:prstGeom prst="roundRect">
            <a:avLst>
              <a:gd name="adj" fmla="val 11921"/>
            </a:avLst>
          </a:prstGeom>
          <a:solidFill>
            <a:srgbClr val="22477D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全局模型个性化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8D103071-7177-82CF-71C2-11B5F7DA656D}"/>
              </a:ext>
            </a:extLst>
          </p:cNvPr>
          <p:cNvSpPr/>
          <p:nvPr/>
        </p:nvSpPr>
        <p:spPr>
          <a:xfrm>
            <a:off x="5286569" y="2128568"/>
            <a:ext cx="1618862" cy="1539125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0F0C76-AD16-CF85-A758-3A03775FEF5F}"/>
              </a:ext>
            </a:extLst>
          </p:cNvPr>
          <p:cNvSpPr txBox="1"/>
          <p:nvPr/>
        </p:nvSpPr>
        <p:spPr>
          <a:xfrm>
            <a:off x="6702627" y="3943054"/>
            <a:ext cx="3894306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Learning Personalized Model</a:t>
            </a:r>
          </a:p>
          <a:p>
            <a:pPr marL="0" indent="0" algn="just">
              <a:buNone/>
            </a:pPr>
            <a:r>
              <a:rPr lang="zh-CN" altLang="en-US" dirty="0"/>
              <a:t>在每个客户端上训练单个的个性化模型，通过修改</a:t>
            </a:r>
            <a:r>
              <a:rPr lang="en-US" altLang="zh-CN" dirty="0"/>
              <a:t>FL</a:t>
            </a:r>
            <a:r>
              <a:rPr lang="zh-CN" altLang="en-US" dirty="0"/>
              <a:t>模型的聚合过程来建立个性化的模型，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意在提供个性化解决方案。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1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8234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个性化联邦学习的四类解决方案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标题3">
            <a:extLst>
              <a:ext uri="{FF2B5EF4-FFF2-40B4-BE49-F238E27FC236}">
                <a16:creationId xmlns:a16="http://schemas.microsoft.com/office/drawing/2014/main" id="{4257952C-C410-B260-DED5-D62A42B6EA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4677" y="1518863"/>
            <a:ext cx="1618862" cy="1539125"/>
          </a:xfrm>
          <a:prstGeom prst="roundRect">
            <a:avLst>
              <a:gd name="adj" fmla="val 11921"/>
            </a:avLst>
          </a:prstGeom>
          <a:solidFill>
            <a:srgbClr val="22477D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全局模型个性化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80204C8-D992-57C2-DD19-ED503B95442A}"/>
              </a:ext>
            </a:extLst>
          </p:cNvPr>
          <p:cNvSpPr/>
          <p:nvPr/>
        </p:nvSpPr>
        <p:spPr bwMode="auto">
          <a:xfrm>
            <a:off x="3823286" y="1518862"/>
            <a:ext cx="340151" cy="1539126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247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标题3">
            <a:extLst>
              <a:ext uri="{FF2B5EF4-FFF2-40B4-BE49-F238E27FC236}">
                <a16:creationId xmlns:a16="http://schemas.microsoft.com/office/drawing/2014/main" id="{87EBCEB3-EB5F-14FE-46FF-46FD5AF9B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2317" y="4345838"/>
            <a:ext cx="1618862" cy="1539125"/>
          </a:xfrm>
          <a:prstGeom prst="roundRect">
            <a:avLst>
              <a:gd name="adj" fmla="val 11921"/>
            </a:avLst>
          </a:prstGeom>
          <a:solidFill>
            <a:srgbClr val="22477D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学习个性化模型</a:t>
            </a:r>
            <a:endParaRPr lang="zh-CN" altLang="zh-CN" sz="24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32E82E-EE04-1156-8024-E69D37EAA2E5}"/>
              </a:ext>
            </a:extLst>
          </p:cNvPr>
          <p:cNvSpPr txBox="1"/>
          <p:nvPr/>
        </p:nvSpPr>
        <p:spPr>
          <a:xfrm>
            <a:off x="4250985" y="1288029"/>
            <a:ext cx="241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基于数据的方法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4AFE8B-DFD9-B873-A591-AE4E1CFA41A8}"/>
              </a:ext>
            </a:extLst>
          </p:cNvPr>
          <p:cNvSpPr txBox="1"/>
          <p:nvPr/>
        </p:nvSpPr>
        <p:spPr>
          <a:xfrm>
            <a:off x="4250985" y="4126690"/>
            <a:ext cx="241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基于架构的方法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5F50170-6DE5-3C56-B139-217DBD1576D2}"/>
              </a:ext>
            </a:extLst>
          </p:cNvPr>
          <p:cNvSpPr txBox="1"/>
          <p:nvPr/>
        </p:nvSpPr>
        <p:spPr>
          <a:xfrm>
            <a:off x="4250985" y="2822776"/>
            <a:ext cx="241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基于模型的方法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19A3F2-C937-8A98-2D4C-B7DA22703478}"/>
              </a:ext>
            </a:extLst>
          </p:cNvPr>
          <p:cNvSpPr txBox="1"/>
          <p:nvPr/>
        </p:nvSpPr>
        <p:spPr>
          <a:xfrm>
            <a:off x="4250985" y="565197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基于相似性的方法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CB249EA-7C79-D38C-2E93-1F36A52DC6BF}"/>
              </a:ext>
            </a:extLst>
          </p:cNvPr>
          <p:cNvSpPr/>
          <p:nvPr/>
        </p:nvSpPr>
        <p:spPr bwMode="auto">
          <a:xfrm>
            <a:off x="3823286" y="4343681"/>
            <a:ext cx="340151" cy="1539126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247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3556053-FBC2-4C01-0FF5-9A5145986581}"/>
              </a:ext>
            </a:extLst>
          </p:cNvPr>
          <p:cNvSpPr/>
          <p:nvPr/>
        </p:nvSpPr>
        <p:spPr bwMode="auto">
          <a:xfrm>
            <a:off x="6731535" y="1083141"/>
            <a:ext cx="340150" cy="87143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247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5C1F4-B1D4-3012-4B80-32419E9CC72B}"/>
              </a:ext>
            </a:extLst>
          </p:cNvPr>
          <p:cNvSpPr txBox="1"/>
          <p:nvPr/>
        </p:nvSpPr>
        <p:spPr>
          <a:xfrm>
            <a:off x="7139775" y="826365"/>
            <a:ext cx="448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6DCDA1-4EF8-9279-1A17-943F1564A5A5}"/>
              </a:ext>
            </a:extLst>
          </p:cNvPr>
          <p:cNvSpPr txBox="1"/>
          <p:nvPr/>
        </p:nvSpPr>
        <p:spPr>
          <a:xfrm>
            <a:off x="7139775" y="1723747"/>
            <a:ext cx="460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客户端选择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0F39496A-60D2-F17B-606D-1615607D4738}"/>
              </a:ext>
            </a:extLst>
          </p:cNvPr>
          <p:cNvSpPr/>
          <p:nvPr/>
        </p:nvSpPr>
        <p:spPr bwMode="auto">
          <a:xfrm>
            <a:off x="6731535" y="2681114"/>
            <a:ext cx="340150" cy="87143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247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3A34493-1909-7EB7-4F44-759F14C9D046}"/>
              </a:ext>
            </a:extLst>
          </p:cNvPr>
          <p:cNvSpPr txBox="1"/>
          <p:nvPr/>
        </p:nvSpPr>
        <p:spPr>
          <a:xfrm>
            <a:off x="7139775" y="2465437"/>
            <a:ext cx="6147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增加模型局部损失正则项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FAA329-4815-6F4B-172A-E9CA4F8C8564}"/>
              </a:ext>
            </a:extLst>
          </p:cNvPr>
          <p:cNvSpPr txBox="1"/>
          <p:nvPr/>
        </p:nvSpPr>
        <p:spPr>
          <a:xfrm>
            <a:off x="7139775" y="2916662"/>
            <a:ext cx="6658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元学习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B3FCB9-03BA-1D02-A12F-96EA6448A1D9}"/>
              </a:ext>
            </a:extLst>
          </p:cNvPr>
          <p:cNvSpPr txBox="1"/>
          <p:nvPr/>
        </p:nvSpPr>
        <p:spPr>
          <a:xfrm>
            <a:off x="7071685" y="3367887"/>
            <a:ext cx="695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 迁移学习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91A3823-AD6F-137A-83C3-8127AA339EB1}"/>
              </a:ext>
            </a:extLst>
          </p:cNvPr>
          <p:cNvSpPr/>
          <p:nvPr/>
        </p:nvSpPr>
        <p:spPr bwMode="auto">
          <a:xfrm>
            <a:off x="6731535" y="3975290"/>
            <a:ext cx="340150" cy="87143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247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E1F676-82F4-165C-5657-58F363D39E05}"/>
              </a:ext>
            </a:extLst>
          </p:cNvPr>
          <p:cNvSpPr txBox="1"/>
          <p:nvPr/>
        </p:nvSpPr>
        <p:spPr>
          <a:xfrm>
            <a:off x="7139775" y="3832405"/>
            <a:ext cx="7026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参数解耦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172CD93-E418-A2A7-05D4-602887EAD8A2}"/>
              </a:ext>
            </a:extLst>
          </p:cNvPr>
          <p:cNvSpPr txBox="1"/>
          <p:nvPr/>
        </p:nvSpPr>
        <p:spPr>
          <a:xfrm>
            <a:off x="7139775" y="4615841"/>
            <a:ext cx="70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知识蒸馏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71F12B9-E2BA-713B-301A-3A80A016D0AF}"/>
              </a:ext>
            </a:extLst>
          </p:cNvPr>
          <p:cNvSpPr/>
          <p:nvPr/>
        </p:nvSpPr>
        <p:spPr bwMode="auto">
          <a:xfrm>
            <a:off x="6901610" y="5447086"/>
            <a:ext cx="340150" cy="87143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rgbClr val="2247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BDA040A-26BD-68E6-803F-A76F90F75149}"/>
              </a:ext>
            </a:extLst>
          </p:cNvPr>
          <p:cNvSpPr txBox="1"/>
          <p:nvPr/>
        </p:nvSpPr>
        <p:spPr>
          <a:xfrm>
            <a:off x="7241760" y="5246406"/>
            <a:ext cx="713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 多任务学习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416EE7-63E3-6077-C246-7C0A84D47484}"/>
              </a:ext>
            </a:extLst>
          </p:cNvPr>
          <p:cNvSpPr txBox="1"/>
          <p:nvPr/>
        </p:nvSpPr>
        <p:spPr>
          <a:xfrm>
            <a:off x="7327624" y="5716467"/>
            <a:ext cx="720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模型插值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3ACE417-AA0A-298C-6698-C5F1E3BD718D}"/>
              </a:ext>
            </a:extLst>
          </p:cNvPr>
          <p:cNvSpPr txBox="1"/>
          <p:nvPr/>
        </p:nvSpPr>
        <p:spPr>
          <a:xfrm>
            <a:off x="7327624" y="6186528"/>
            <a:ext cx="7280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聚类</a:t>
            </a:r>
          </a:p>
        </p:txBody>
      </p:sp>
    </p:spTree>
    <p:extLst>
      <p:ext uri="{BB962C8B-B14F-4D97-AF65-F5344CB8AC3E}">
        <p14:creationId xmlns:p14="http://schemas.microsoft.com/office/powerpoint/2010/main" val="39907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lkNTQ1NzY3ZjcyMmU3OGZhOTViZTZlZTJhMjY5M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17239</TotalTime>
  <Words>1564</Words>
  <Application>Microsoft Office PowerPoint</Application>
  <PresentationFormat>宽屏</PresentationFormat>
  <Paragraphs>173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Zhou xy</cp:lastModifiedBy>
  <cp:revision>1151</cp:revision>
  <dcterms:created xsi:type="dcterms:W3CDTF">2018-03-23T13:55:00Z</dcterms:created>
  <dcterms:modified xsi:type="dcterms:W3CDTF">2022-07-24T10:52:17Z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354A8192390E4F889E2C5F77BE52E7A0</vt:lpwstr>
  </property>
</Properties>
</file>