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26"/>
  </p:handoutMasterIdLst>
  <p:sldIdLst>
    <p:sldId id="444" r:id="rId3"/>
    <p:sldId id="443" r:id="rId4"/>
    <p:sldId id="445" r:id="rId5"/>
    <p:sldId id="446" r:id="rId6"/>
    <p:sldId id="447" r:id="rId7"/>
    <p:sldId id="448" r:id="rId8"/>
    <p:sldId id="451" r:id="rId9"/>
    <p:sldId id="449" r:id="rId10"/>
    <p:sldId id="450" r:id="rId11"/>
    <p:sldId id="452" r:id="rId12"/>
    <p:sldId id="453" r:id="rId13"/>
    <p:sldId id="456" r:id="rId14"/>
    <p:sldId id="461" r:id="rId15"/>
    <p:sldId id="454" r:id="rId16"/>
    <p:sldId id="464" r:id="rId17"/>
    <p:sldId id="463" r:id="rId19"/>
    <p:sldId id="462" r:id="rId20"/>
    <p:sldId id="455" r:id="rId21"/>
    <p:sldId id="458" r:id="rId22"/>
    <p:sldId id="459" r:id="rId23"/>
    <p:sldId id="460" r:id="rId24"/>
    <p:sldId id="465" r:id="rId25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ky123.Org" initials="S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4180"/>
    <a:srgbClr val="1B4367"/>
    <a:srgbClr val="014180"/>
    <a:srgbClr val="4287C6"/>
    <a:srgbClr val="2980B4"/>
    <a:srgbClr val="1D4865"/>
    <a:srgbClr val="1D4971"/>
    <a:srgbClr val="51B3CD"/>
    <a:srgbClr val="83C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48" y="102"/>
      </p:cViewPr>
      <p:guideLst>
        <p:guide orient="horz" pos="1856"/>
        <p:guide pos="29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6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6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image" Target="../media/image16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5485" y="1276985"/>
            <a:ext cx="77323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Age of Information-Aware Radio Resource Management in Vehicular Networks: A Proactive Deep Reinforcement Learning Perspective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3594735" y="3369310"/>
            <a:ext cx="19545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800"/>
              <a:t>汇报人：张秋</a:t>
            </a:r>
            <a:endParaRPr lang="zh-CN" altLang="en-US" sz="1800"/>
          </a:p>
          <a:p>
            <a:pPr algn="ctr"/>
            <a:endParaRPr lang="zh-CN" altLang="en-US" sz="1800"/>
          </a:p>
          <a:p>
            <a:pPr algn="ctr"/>
            <a:r>
              <a:rPr lang="en-US" altLang="zh-CN" sz="1800"/>
              <a:t>2022</a:t>
            </a:r>
            <a:r>
              <a:rPr lang="zh-CN" altLang="en-US" sz="1800"/>
              <a:t>年</a:t>
            </a:r>
            <a:r>
              <a:rPr lang="en-US" altLang="zh-CN" sz="1800"/>
              <a:t>7</a:t>
            </a:r>
            <a:r>
              <a:rPr lang="zh-CN" altLang="en-US" sz="1800"/>
              <a:t>月</a:t>
            </a:r>
            <a:r>
              <a:rPr lang="en-US" altLang="zh-CN" sz="1800"/>
              <a:t>31</a:t>
            </a:r>
            <a:r>
              <a:rPr lang="zh-CN" altLang="en-US" sz="1800"/>
              <a:t>号</a:t>
            </a:r>
            <a:endParaRPr lang="zh-CN" alt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0390" y="2143125"/>
            <a:ext cx="966470" cy="335915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446645" y="165100"/>
            <a:ext cx="1463040" cy="287655"/>
          </a:xfrm>
        </p:spPr>
        <p:txBody>
          <a:bodyPr anchor="ctr">
            <a:normAutofit fontScale="90000"/>
          </a:bodyPr>
          <a:p>
            <a:r>
              <a:rPr lang="zh-CN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解决方案</a:t>
            </a:r>
            <a:endParaRPr lang="zh-CN" sz="266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1660" y="1040130"/>
            <a:ext cx="7397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用</a:t>
            </a:r>
            <a:r>
              <a:rPr lang="en-US" altLang="zh-CN" sz="1800"/>
              <a:t>                           </a:t>
            </a:r>
            <a:r>
              <a:rPr lang="zh-CN" altLang="en-US" sz="1800"/>
              <a:t>表示最优平稳控制策略，通过求解Bellman方程得：</a:t>
            </a:r>
            <a:r>
              <a:rPr lang="en-US" altLang="zh-CN" sz="1800"/>
              <a:t>   </a:t>
            </a:r>
            <a:endParaRPr lang="en-US" altLang="zh-CN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051560"/>
            <a:ext cx="1758950" cy="3568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285" y="1511300"/>
            <a:ext cx="6047105" cy="631825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 flipV="1">
            <a:off x="2961005" y="2154555"/>
            <a:ext cx="4550410" cy="2159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920" y="2630805"/>
            <a:ext cx="2122805" cy="42608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85215" y="2630805"/>
            <a:ext cx="1957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反过来可以得到：</a:t>
            </a:r>
            <a:endParaRPr lang="zh-CN" altLang="en-US" sz="1800"/>
          </a:p>
        </p:txBody>
      </p:sp>
      <p:sp>
        <p:nvSpPr>
          <p:cNvPr id="13" name="文本框 12"/>
          <p:cNvSpPr txBox="1"/>
          <p:nvPr/>
        </p:nvSpPr>
        <p:spPr>
          <a:xfrm>
            <a:off x="581660" y="3213735"/>
            <a:ext cx="569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代入得：</a:t>
            </a:r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00" y="3582035"/>
            <a:ext cx="7635875" cy="67183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2375" y="4336415"/>
            <a:ext cx="1682115" cy="27305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88315" y="4279265"/>
            <a:ext cx="7957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其中，</a:t>
            </a:r>
            <a:r>
              <a:rPr lang="en-US" altLang="zh-CN" sz="1800"/>
              <a:t>                        </a:t>
            </a:r>
            <a:r>
              <a:rPr lang="zh-CN" altLang="en-US" sz="1800"/>
              <a:t>和</a:t>
            </a:r>
            <a:r>
              <a:rPr lang="en-US" altLang="zh-CN" sz="1800"/>
              <a:t>                           表示在随后的全局网络状态S′下的频率分配和</a:t>
            </a:r>
            <a:r>
              <a:rPr lang="zh-CN" altLang="en-US" sz="1800"/>
              <a:t>数据包</a:t>
            </a:r>
            <a:r>
              <a:rPr lang="en-US" altLang="zh-CN" sz="1800"/>
              <a:t>调度决策</a:t>
            </a:r>
            <a:r>
              <a:rPr lang="zh-CN" altLang="en-US" sz="1800"/>
              <a:t>。</a:t>
            </a:r>
            <a:endParaRPr lang="zh-CN" altLang="en-US" sz="18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1980" y="4365625"/>
            <a:ext cx="1780540" cy="2819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7782560" y="165100"/>
            <a:ext cx="1127125" cy="287655"/>
          </a:xfrm>
        </p:spPr>
        <p:txBody>
          <a:bodyPr anchor="ctr">
            <a:normAutofit fontScale="90000"/>
          </a:bodyPr>
          <a:p>
            <a:r>
              <a:rPr lang="zh-CN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r>
              <a:rPr lang="en-US" altLang="zh-CN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录</a:t>
            </a:r>
            <a:endParaRPr lang="zh-CN" sz="266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3365" y="1449070"/>
            <a:ext cx="64262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/>
                </a:solidFill>
              </a:rPr>
              <a:t>系统模型</a:t>
            </a:r>
            <a:endParaRPr lang="zh-CN" altLang="en-US" sz="20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/>
                </a:solidFill>
              </a:rPr>
              <a:t>问题形成</a:t>
            </a:r>
            <a:endParaRPr lang="zh-CN" altLang="en-US" sz="20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FF0000"/>
                </a:solidFill>
              </a:rPr>
              <a:t>问题优化</a:t>
            </a:r>
            <a:endParaRPr lang="zh-CN" altLang="en-US" sz="200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/>
              <a:t>仿真</a:t>
            </a:r>
            <a:r>
              <a:rPr lang="zh-CN" altLang="en-US" sz="2000"/>
              <a:t>结果</a:t>
            </a:r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854825" y="165100"/>
            <a:ext cx="2054860" cy="287655"/>
          </a:xfrm>
        </p:spPr>
        <p:txBody>
          <a:bodyPr anchor="ctr">
            <a:normAutofit fontScale="90000"/>
          </a:bodyPr>
          <a:p>
            <a:r>
              <a:rPr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主动DRL算法</a:t>
            </a:r>
            <a:endParaRPr sz="266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165" y="1177290"/>
            <a:ext cx="5575300" cy="31800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32600" y="1636395"/>
            <a:ext cx="184975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一种基于LSTM长短期记忆网络和DRL深度强化学习技术的主动算法，它由RSU的集中离线训练和VUE对的分散在线测试组成。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16065" y="165100"/>
            <a:ext cx="2293620" cy="287655"/>
          </a:xfrm>
        </p:spPr>
        <p:txBody>
          <a:bodyPr anchor="ctr">
            <a:normAutofit fontScale="90000"/>
          </a:bodyPr>
          <a:p>
            <a:r>
              <a:rPr lang="zh-CN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线性</a:t>
            </a:r>
            <a:r>
              <a:rPr lang="en-US" altLang="zh-CN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函数分解</a:t>
            </a:r>
            <a:endParaRPr lang="zh-CN" altLang="en-US" sz="266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015" y="960120"/>
            <a:ext cx="7727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      </a:t>
            </a:r>
            <a:r>
              <a:rPr lang="zh-CN" altLang="en-US" sz="1800"/>
              <a:t>RSU在时隙处的频带分配和数据包调度的集中决策以分散的方式在VUE对上独立执行，在此基础上，线性分解</a:t>
            </a:r>
            <a:r>
              <a:rPr lang="en-US" altLang="zh-CN" sz="1800"/>
              <a:t>Q</a:t>
            </a:r>
            <a:r>
              <a:rPr lang="zh-CN" altLang="en-US" sz="1800"/>
              <a:t>函数：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4335" y="1636395"/>
            <a:ext cx="2810510" cy="542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5015" y="2112645"/>
            <a:ext cx="6979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其中，</a:t>
            </a:r>
            <a:r>
              <a:rPr lang="en-US" altLang="zh-CN" sz="1800"/>
              <a:t>                  </a:t>
            </a:r>
            <a:r>
              <a:rPr lang="zh-CN" altLang="en-US" sz="1800"/>
              <a:t>满足以下条件：</a:t>
            </a:r>
            <a:endParaRPr lang="zh-CN" altLang="en-US" sz="1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845" y="2480945"/>
            <a:ext cx="5577205" cy="904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495" y="2144395"/>
            <a:ext cx="1318260" cy="304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65" y="474345"/>
            <a:ext cx="5522595" cy="4857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5015" y="3417570"/>
            <a:ext cx="78111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       </a:t>
            </a:r>
            <a:r>
              <a:rPr lang="zh-CN" altLang="en-US" sz="1800"/>
              <a:t>跨调度时隙的决策由每个VUEpair根据RSU实现的最优控制策略执行。最大化网络中所有VUE对的每个VUE对Q函数之和，其中F''和R''就是S'下可能的最优决策。</a:t>
            </a:r>
            <a:endParaRPr lang="zh-CN" altLang="en-US" sz="18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210" y="4339590"/>
            <a:ext cx="3800475" cy="6000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251960" y="2877820"/>
            <a:ext cx="1612265" cy="3460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7505700" y="165100"/>
            <a:ext cx="1403985" cy="287655"/>
          </a:xfrm>
        </p:spPr>
        <p:txBody>
          <a:bodyPr anchor="ctr">
            <a:normAutofit fontScale="90000"/>
          </a:bodyPr>
          <a:p>
            <a:r>
              <a:rPr lang="zh-CN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算法优化</a:t>
            </a:r>
            <a:endParaRPr lang="zh-CN" sz="266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6905" y="791210"/>
            <a:ext cx="75939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355600" fontAlgn="auto"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/>
              <a:t>为了克服全局网络状态的部分可观测性，通过利用递归神经网络来修改DQN结构，从而产生深度递归Q网络（DRQN）。</a:t>
            </a:r>
            <a:endParaRPr lang="zh-CN" altLang="en-US"/>
          </a:p>
          <a:p>
            <a:pPr indent="355600" fontAlgn="auto"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905" y="1250315"/>
            <a:ext cx="5248275" cy="37953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885180" y="2365375"/>
            <a:ext cx="27514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基于地理位置将K对VUE聚类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85180" y="2748280"/>
            <a:ext cx="2494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在调度时隙j期间执行频带分配和数据包调度后，每个VUE</a:t>
            </a:r>
            <a:r>
              <a:rPr lang="en-US" altLang="zh-CN" sz="1000">
                <a:solidFill>
                  <a:srgbClr val="FF0000"/>
                </a:solidFill>
              </a:rPr>
              <a:t>-pair</a:t>
            </a:r>
            <a:r>
              <a:rPr lang="zh-CN" altLang="en-US" sz="1000">
                <a:solidFill>
                  <a:srgbClr val="FF0000"/>
                </a:solidFill>
              </a:rPr>
              <a:t>的效用函数值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85180" y="3284855"/>
            <a:ext cx="27514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rgbClr val="FF0000"/>
                </a:solidFill>
              </a:rPr>
              <a:t>每个VUE</a:t>
            </a:r>
            <a:r>
              <a:rPr lang="en-US" altLang="zh-CN" sz="1000">
                <a:solidFill>
                  <a:srgbClr val="FF0000"/>
                </a:solidFill>
              </a:rPr>
              <a:t>-pair k</a:t>
            </a:r>
            <a:r>
              <a:rPr lang="zh-CN" altLang="en-US" sz="1000">
                <a:solidFill>
                  <a:srgbClr val="FF0000"/>
                </a:solidFill>
              </a:rPr>
              <a:t>在下一个调度时隙开始处观察部分网络观测值。</a:t>
            </a:r>
            <a:endParaRPr lang="zh-CN" altLang="en-US" sz="10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5885180" y="3749040"/>
                <a:ext cx="2751455" cy="408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>
                    <a:solidFill>
                      <a:srgbClr val="FF0000"/>
                    </a:solidFill>
                  </a:rPr>
                  <a:t> RSU使用从所有VUE</a:t>
                </a:r>
                <a:r>
                  <a:rPr lang="en-US" altLang="zh-CN" sz="1000">
                    <a:solidFill>
                      <a:srgbClr val="FF0000"/>
                    </a:solidFill>
                  </a:rPr>
                  <a:t>-</a:t>
                </a:r>
                <a:r>
                  <a:rPr lang="zh-CN" altLang="en-US" sz="1000">
                    <a:solidFill>
                      <a:srgbClr val="FF0000"/>
                    </a:solidFill>
                  </a:rPr>
                  <a:t>pairs收集的观测值更新</a:t>
                </a:r>
                <a:r>
                  <a:rPr lang="en-US" altLang="zh-CN" sz="1000">
                    <a:solidFill>
                      <a:srgbClr val="FF0000"/>
                    </a:solidFill>
                  </a:rPr>
                  <a:t>RSU</a:t>
                </a:r>
                <a:r>
                  <a:rPr lang="zh-CN" altLang="en-US" sz="1000">
                    <a:solidFill>
                      <a:srgbClr val="FF0000"/>
                    </a:solidFill>
                  </a:rPr>
                  <a:t>处的观测池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𝒩</m:t>
                        </m:r>
                      </m:e>
                      <m:sup>
                        <m:r>
                          <a:rPr lang="en-US" altLang="zh-CN" sz="1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sz="1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1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1000">
                    <a:solidFill>
                      <a:srgbClr val="FF0000"/>
                    </a:solidFill>
                  </a:rPr>
                  <a:t>。</a:t>
                </a:r>
                <a:endParaRPr lang="zh-CN" altLang="en-US" sz="10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180" y="3749040"/>
                <a:ext cx="2751455" cy="4083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5885180" y="4358005"/>
                <a:ext cx="275145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>
                    <a:solidFill>
                      <a:srgbClr val="FF0000"/>
                    </a:solidFill>
                  </a:rPr>
                  <a:t>满足两个约束的条件下，</a:t>
                </a:r>
                <a:r>
                  <a:rPr lang="en-US" altLang="zh-CN" sz="1000">
                    <a:solidFill>
                      <a:srgbClr val="FF0000"/>
                    </a:solidFill>
                  </a:rPr>
                  <a:t>RSU</a:t>
                </a:r>
                <a:r>
                  <a:rPr lang="zh-CN" altLang="en-US" sz="1000">
                    <a:solidFill>
                      <a:srgbClr val="FF0000"/>
                    </a:solidFill>
                  </a:rPr>
                  <a:t>以概率</a:t>
                </a:r>
                <a14:m>
                  <m:oMath xmlns:m="http://schemas.openxmlformats.org/officeDocument/2006/math">
                    <m:r>
                      <a:rPr lang="en-US" altLang="zh-CN" sz="10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𝜖</m:t>
                    </m:r>
                  </m:oMath>
                </a14:m>
                <a:r>
                  <a:rPr lang="zh-CN" altLang="en-US" sz="100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随机调度，以</a:t>
                </a:r>
                <a14:m>
                  <m:oMath xmlns:m="http://schemas.openxmlformats.org/officeDocument/2006/math">
                    <m:r>
                      <a:rPr lang="en-US" altLang="zh-CN" sz="10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10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10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𝜖</m:t>
                    </m:r>
                  </m:oMath>
                </a14:m>
                <a:r>
                  <a:rPr lang="zh-CN" altLang="en-US" sz="100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的概率在最大化</a:t>
                </a:r>
                <a:r>
                  <a:rPr lang="en-US" altLang="zh-CN" sz="100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Q</a:t>
                </a:r>
                <a:r>
                  <a:rPr lang="zh-CN" altLang="en-US" sz="1000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和的情况下调度。</a:t>
                </a:r>
                <a:endParaRPr lang="zh-CN" altLang="en-US" sz="1000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180" y="4358005"/>
                <a:ext cx="2751455" cy="3987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7505700" y="165100"/>
            <a:ext cx="1403985" cy="287655"/>
          </a:xfrm>
        </p:spPr>
        <p:txBody>
          <a:bodyPr anchor="ctr">
            <a:normAutofit fontScale="90000"/>
          </a:bodyPr>
          <a:p>
            <a:r>
              <a:rPr lang="zh-CN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算法优化</a:t>
            </a:r>
            <a:endParaRPr lang="zh-CN" sz="266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70" y="911225"/>
            <a:ext cx="5462270" cy="13550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608955" y="911225"/>
                <a:ext cx="3260090" cy="254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>
                    <a:solidFill>
                      <a:srgbClr val="FF0000"/>
                    </a:solidFill>
                  </a:rPr>
                  <a:t>RSU以（31）的格式更新</a:t>
                </a:r>
                <a:r>
                  <a:rPr lang="en-US" altLang="zh-CN" sz="1000">
                    <a:solidFill>
                      <a:srgbClr val="FF0000"/>
                    </a:solidFill>
                  </a:rPr>
                  <a:t>RSU</a:t>
                </a:r>
                <a:r>
                  <a:rPr lang="zh-CN" altLang="en-US" sz="1000">
                    <a:solidFill>
                      <a:srgbClr val="FF0000"/>
                    </a:solidFill>
                  </a:rPr>
                  <a:t>的</a:t>
                </a:r>
                <a:r>
                  <a:rPr lang="en-US" altLang="zh-CN" sz="1000">
                    <a:solidFill>
                      <a:srgbClr val="FF0000"/>
                    </a:solidFill>
                  </a:rPr>
                  <a:t>replay memory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ℳ</m:t>
                        </m:r>
                      </m:e>
                      <m:sup>
                        <m:r>
                          <a:rPr lang="en-US" altLang="zh-CN" sz="1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sz="1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1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1000">
                    <a:solidFill>
                      <a:srgbClr val="FF0000"/>
                    </a:solidFill>
                  </a:rPr>
                  <a:t>。</a:t>
                </a:r>
                <a:endParaRPr lang="zh-CN" altLang="en-US" sz="10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955" y="911225"/>
                <a:ext cx="3260090" cy="254635"/>
              </a:xfrm>
              <a:prstGeom prst="rect">
                <a:avLst/>
              </a:prstGeom>
              <a:blipFill rotWithShape="1">
                <a:blip r:embed="rId2"/>
                <a:stretch>
                  <a:fillRect r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2463165"/>
            <a:ext cx="5965825" cy="69913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21995" y="2435860"/>
            <a:ext cx="6058535" cy="7213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5511800" y="1224915"/>
                <a:ext cx="3576320" cy="254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sz="1000">
                    <a:solidFill>
                      <a:srgbClr val="FF0000"/>
                    </a:solidFill>
                  </a:rPr>
                  <a:t>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ℳ</m:t>
                        </m:r>
                      </m:e>
                      <m:sup>
                        <m:r>
                          <a:rPr lang="en-US" altLang="zh-CN" sz="1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sz="1000">
                    <a:solidFill>
                      <a:srgbClr val="FF0000"/>
                    </a:solidFill>
                  </a:rPr>
                  <a:t>中采样</a:t>
                </a:r>
                <a:r>
                  <a:rPr lang="zh-CN" sz="1000">
                    <a:solidFill>
                      <a:srgbClr val="FF0000"/>
                    </a:solidFill>
                  </a:rPr>
                  <a:t>部分观测值</a:t>
                </a:r>
                <a:r>
                  <a:rPr sz="1000">
                    <a:solidFill>
                      <a:srgbClr val="FF0000"/>
                    </a:solidFill>
                  </a:rPr>
                  <a:t>，RSU使用（34）给出的梯度更新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p>
                        <m:r>
                          <a:rPr lang="en-US" sz="10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p>
                    </m:sSup>
                  </m:oMath>
                </a14:m>
                <a:endParaRPr sz="10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00" y="1224915"/>
                <a:ext cx="3576320" cy="2546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770" y="3487420"/>
            <a:ext cx="5374640" cy="12706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734060" y="3408680"/>
            <a:ext cx="5498465" cy="14116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5700" y="165100"/>
            <a:ext cx="1403985" cy="287655"/>
          </a:xfrm>
        </p:spPr>
        <p:txBody>
          <a:bodyPr anchor="ctr">
            <a:normAutofit fontScale="90000"/>
          </a:bodyPr>
          <a:p>
            <a:r>
              <a:rPr lang="zh-CN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算法优化</a:t>
            </a:r>
            <a:endParaRPr lang="zh-CN" sz="266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9920" y="765175"/>
            <a:ext cx="4403725" cy="33978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95" y="4320540"/>
            <a:ext cx="4130675" cy="4711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75815" y="4298315"/>
            <a:ext cx="4227830" cy="5219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7782560" y="165100"/>
            <a:ext cx="1127125" cy="287655"/>
          </a:xfrm>
        </p:spPr>
        <p:txBody>
          <a:bodyPr anchor="ctr">
            <a:normAutofit fontScale="90000"/>
          </a:bodyPr>
          <a:p>
            <a:r>
              <a:rPr lang="zh-CN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r>
              <a:rPr lang="en-US" altLang="zh-CN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录</a:t>
            </a:r>
            <a:endParaRPr lang="zh-CN" sz="266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3365" y="1449070"/>
            <a:ext cx="64262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/>
                </a:solidFill>
              </a:rPr>
              <a:t>系统模型</a:t>
            </a:r>
            <a:endParaRPr lang="zh-CN" altLang="en-US" sz="20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/>
                </a:solidFill>
              </a:rPr>
              <a:t>问题形成</a:t>
            </a:r>
            <a:endParaRPr lang="zh-CN" altLang="en-US" sz="20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/>
              <a:t>问题优化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FF0000"/>
                </a:solidFill>
              </a:rPr>
              <a:t>仿真结果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7537450" y="165100"/>
            <a:ext cx="1372235" cy="287655"/>
          </a:xfrm>
        </p:spPr>
        <p:txBody>
          <a:bodyPr anchor="ctr">
            <a:normAutofit fontScale="90000"/>
          </a:bodyPr>
          <a:p>
            <a:r>
              <a:rPr lang="zh-CN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仿真结果</a:t>
            </a:r>
            <a:endParaRPr lang="en-US" altLang="zh-CN" sz="266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5945" y="965200"/>
            <a:ext cx="739267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800">
                <a:solidFill>
                  <a:schemeClr val="tx1"/>
                </a:solidFill>
              </a:rPr>
              <a:t>为了进行性能比较，考虑了以下四种基线算法。</a:t>
            </a:r>
            <a:endParaRPr lang="zh-CN" altLang="en-US" sz="1800">
              <a:solidFill>
                <a:schemeClr val="tx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8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800">
                <a:solidFill>
                  <a:schemeClr val="tx1"/>
                </a:solidFill>
              </a:rPr>
              <a:t>信道感知：在调度时隙开始时，RSU根据信道状态信息将频带分配给VUE</a:t>
            </a:r>
            <a:r>
              <a:rPr lang="en-US" altLang="zh-CN" sz="1800">
                <a:solidFill>
                  <a:schemeClr val="tx1"/>
                </a:solidFill>
              </a:rPr>
              <a:t>-pairs</a:t>
            </a:r>
            <a:r>
              <a:rPr lang="zh-CN" altLang="en-US" sz="1800">
                <a:solidFill>
                  <a:schemeClr val="tx1"/>
                </a:solidFill>
              </a:rPr>
              <a:t>。</a:t>
            </a:r>
            <a:endParaRPr lang="zh-CN" altLang="en-US" sz="18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 sz="18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sz="1800">
                <a:solidFill>
                  <a:schemeClr val="tx1"/>
                </a:solidFill>
              </a:rPr>
              <a:t>包感知：根据时隙开始时的包到达状态，RSU将频带分配给不同组的VUE-pairs</a:t>
            </a:r>
            <a:r>
              <a:rPr lang="zh-CN" altLang="en-US" sz="1800">
                <a:solidFill>
                  <a:schemeClr val="tx1"/>
                </a:solidFill>
              </a:rPr>
              <a:t>。</a:t>
            </a:r>
            <a:endParaRPr lang="zh-CN" altLang="en-US" sz="18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8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800">
                <a:solidFill>
                  <a:schemeClr val="tx1"/>
                </a:solidFill>
              </a:rPr>
              <a:t>AoI感知：RSU根据不同组的VUE</a:t>
            </a:r>
            <a:r>
              <a:rPr lang="en-US" altLang="zh-CN" sz="1800">
                <a:solidFill>
                  <a:schemeClr val="tx1"/>
                </a:solidFill>
              </a:rPr>
              <a:t>-pairs</a:t>
            </a:r>
            <a:r>
              <a:rPr lang="zh-CN" altLang="en-US" sz="1800">
                <a:solidFill>
                  <a:schemeClr val="tx1"/>
                </a:solidFill>
              </a:rPr>
              <a:t>的AoI在每个调度时隙分配频带。</a:t>
            </a:r>
            <a:endParaRPr lang="zh-CN" altLang="en-US" sz="18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8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800">
                <a:solidFill>
                  <a:schemeClr val="tx1"/>
                </a:solidFill>
              </a:rPr>
              <a:t>随机：根据这一基线，RSU首先将频带随机分配给VUE</a:t>
            </a:r>
            <a:r>
              <a:rPr lang="en-US" altLang="zh-CN" sz="1800">
                <a:solidFill>
                  <a:schemeClr val="tx1"/>
                </a:solidFill>
              </a:rPr>
              <a:t>-pairs</a:t>
            </a:r>
            <a:r>
              <a:rPr lang="zh-CN" altLang="en-US" sz="1800">
                <a:solidFill>
                  <a:schemeClr val="tx1"/>
                </a:solidFill>
              </a:rPr>
              <a:t>，然后为每个VUE</a:t>
            </a:r>
            <a:r>
              <a:rPr lang="en-US" altLang="zh-CN" sz="1800">
                <a:solidFill>
                  <a:schemeClr val="tx1"/>
                </a:solidFill>
              </a:rPr>
              <a:t>-pair</a:t>
            </a:r>
            <a:r>
              <a:rPr lang="zh-CN" altLang="en-US" sz="1800">
                <a:solidFill>
                  <a:schemeClr val="tx1"/>
                </a:solidFill>
              </a:rPr>
              <a:t>的vTx调度随机数目的数据包。</a:t>
            </a: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535" y="862330"/>
            <a:ext cx="2644775" cy="20440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190" y="862330"/>
            <a:ext cx="2633345" cy="2039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35" y="2906395"/>
            <a:ext cx="2644775" cy="2180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190" y="3006725"/>
            <a:ext cx="2740025" cy="2136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148195" y="1533525"/>
            <a:ext cx="168211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随频带数变化的性能：通过改变频带数B，从平均发射功率消耗、平均数据包丢弃、平均AoI和平均效用方面演示了每个调度时隙的平均性能。</a:t>
            </a:r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7537450" y="165100"/>
            <a:ext cx="1372235" cy="287655"/>
          </a:xfrm>
        </p:spPr>
        <p:txBody>
          <a:bodyPr anchor="ctr">
            <a:normAutofit fontScale="90000"/>
          </a:bodyPr>
          <a:p>
            <a:r>
              <a:rPr lang="zh-CN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仿真结果</a:t>
            </a:r>
            <a:endParaRPr lang="en-US" altLang="zh-CN" sz="266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7782560" y="165100"/>
            <a:ext cx="1127125" cy="287655"/>
          </a:xfrm>
        </p:spPr>
        <p:txBody>
          <a:bodyPr anchor="ctr">
            <a:normAutofit fontScale="90000"/>
          </a:bodyPr>
          <a:p>
            <a:r>
              <a:rPr lang="zh-CN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r>
              <a:rPr lang="en-US" altLang="zh-CN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录</a:t>
            </a:r>
            <a:endParaRPr lang="zh-CN" sz="266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3365" y="1449070"/>
            <a:ext cx="64262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FF0000"/>
                </a:solidFill>
              </a:rPr>
              <a:t>系统模型</a:t>
            </a:r>
            <a:endParaRPr lang="zh-CN" altLang="en-US" sz="200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/>
              <a:t>问题形成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/>
              <a:t>问题优化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/>
              <a:t>仿真</a:t>
            </a:r>
            <a:r>
              <a:rPr lang="zh-CN" altLang="en-US" sz="2000"/>
              <a:t>结果</a:t>
            </a:r>
            <a:endParaRPr lang="zh-CN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9305" y="760730"/>
            <a:ext cx="2744470" cy="20974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270" y="760730"/>
            <a:ext cx="2698750" cy="20974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05" y="2915920"/>
            <a:ext cx="2745105" cy="21005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270" y="2915920"/>
            <a:ext cx="2679700" cy="21012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48195" y="1533525"/>
            <a:ext cx="168211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</a:t>
            </a:r>
            <a:r>
              <a:rPr lang="en-US" altLang="zh-CN"/>
              <a:t>VUE-pair</a:t>
            </a:r>
            <a:r>
              <a:rPr lang="zh-CN" altLang="en-US"/>
              <a:t>距离变化的性能：通过改变频距离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ℓ</a:t>
            </a:r>
            <a:r>
              <a:rPr lang="zh-CN" altLang="en-US"/>
              <a:t>，从平均发射功率消耗、平均分组丢弃、平均AoI和平均效用方面演示了每个调度时隙的平均性能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7537450" y="165100"/>
            <a:ext cx="1372235" cy="287655"/>
          </a:xfrm>
        </p:spPr>
        <p:txBody>
          <a:bodyPr anchor="ctr">
            <a:normAutofit fontScale="90000"/>
          </a:bodyPr>
          <a:p>
            <a:r>
              <a:rPr lang="zh-CN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仿真结果</a:t>
            </a:r>
            <a:endParaRPr lang="en-US" altLang="zh-CN" sz="266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7537450" y="165100"/>
            <a:ext cx="1372235" cy="287655"/>
          </a:xfrm>
        </p:spPr>
        <p:txBody>
          <a:bodyPr anchor="ctr">
            <a:normAutofit fontScale="90000"/>
          </a:bodyPr>
          <a:p>
            <a:r>
              <a:rPr lang="zh-CN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仿真结果</a:t>
            </a:r>
            <a:endParaRPr lang="en-US" altLang="zh-CN" sz="266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365" y="775970"/>
            <a:ext cx="2779395" cy="21856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940" y="775970"/>
            <a:ext cx="2747010" cy="2185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65" y="2969895"/>
            <a:ext cx="2778760" cy="21736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940" y="2969895"/>
            <a:ext cx="2773045" cy="21704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148195" y="1533525"/>
            <a:ext cx="16821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</a:t>
            </a:r>
            <a:r>
              <a:rPr lang="en-US" altLang="zh-CN"/>
              <a:t>VUE-pairs</a:t>
            </a:r>
            <a:r>
              <a:rPr lang="zh-CN" altLang="en-US"/>
              <a:t>数目变化的性能：通过改变</a:t>
            </a:r>
            <a:r>
              <a:rPr lang="en-US" altLang="zh-CN">
                <a:sym typeface="+mn-ea"/>
              </a:rPr>
              <a:t>VUE-pairs</a:t>
            </a:r>
            <a:r>
              <a:rPr lang="zh-CN" altLang="en-US">
                <a:sym typeface="+mn-ea"/>
              </a:rPr>
              <a:t>数目</a:t>
            </a:r>
            <a:r>
              <a:rPr lang="en-US" altLang="zh-CN">
                <a:sym typeface="+mn-ea"/>
              </a:rPr>
              <a:t>K</a:t>
            </a:r>
            <a:r>
              <a:rPr lang="zh-CN" altLang="en-US"/>
              <a:t>，从平均发射功率消耗、平均分组丢弃、平均AoI和平均效用方面演示了每个调度时隙的平均性能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87432" y="705657"/>
            <a:ext cx="204978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信息价值的说明</a:t>
            </a:r>
            <a:endParaRPr lang="zh-CN" altLang="en-US" sz="21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88772" y="66007"/>
            <a:ext cx="98679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陈浩然</a:t>
            </a:r>
            <a:endParaRPr lang="zh-CN" altLang="en-US" sz="21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4592" y="1109059"/>
            <a:ext cx="8405939" cy="182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、信息价值多应用于状态更新系统（或无线传感控制系统）的原因；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、信息价值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</a:rPr>
              <a:t>的两种主要实现方式：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结合随机过程，通过置信度、信息熵、互信息等指标衡量，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多写为加权求和的形式，各分量分别表征区别于传统的通信指标，类似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utility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、评价指标多为（本文）提出的信息价值，如何体现出算法的优越性。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26" y="3009677"/>
            <a:ext cx="4313702" cy="213382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24592" y="3031651"/>
            <a:ext cx="716280" cy="41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建模</a:t>
            </a:r>
            <a:endParaRPr lang="zh-CN" altLang="en-US" sz="21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921" y="2953436"/>
            <a:ext cx="2580349" cy="219006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093540" y="3813842"/>
            <a:ext cx="895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SUMO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03365" y="165100"/>
            <a:ext cx="2306320" cy="287655"/>
          </a:xfrm>
        </p:spPr>
        <p:txBody>
          <a:bodyPr anchor="ctr">
            <a:normAutofit fontScale="90000"/>
          </a:bodyPr>
          <a:p>
            <a:r>
              <a:rPr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网络和通道模型</a:t>
            </a:r>
            <a:endParaRPr sz="266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1330" y="1126490"/>
            <a:ext cx="4808220" cy="33413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550" y="1120140"/>
            <a:ext cx="1809750" cy="428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335" y="1169035"/>
            <a:ext cx="1657350" cy="342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275" y="1725295"/>
            <a:ext cx="2762250" cy="504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4375" y="2228215"/>
            <a:ext cx="2724150" cy="5619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445125" y="3002915"/>
            <a:ext cx="325882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LOS</a:t>
            </a:r>
            <a:r>
              <a:rPr lang="zh-CN" altLang="en-US"/>
              <a:t>：vTx和vRx都在同一车道上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WLOS</a:t>
            </a:r>
            <a:r>
              <a:rPr lang="zh-CN" altLang="en-US"/>
              <a:t>：</a:t>
            </a:r>
            <a:r>
              <a:rPr lang="en-US" altLang="zh-CN"/>
              <a:t>vTx和vRx位于垂直车道上，其中至少有一个靠近交叉口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NLOS</a:t>
            </a:r>
            <a:r>
              <a:rPr lang="zh-CN" altLang="en-US"/>
              <a:t>：vTx和vRx位于垂直车道上，且都远离交叉口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03365" y="165100"/>
            <a:ext cx="2306320" cy="287655"/>
          </a:xfrm>
        </p:spPr>
        <p:txBody>
          <a:bodyPr anchor="ctr">
            <a:normAutofit fontScale="90000"/>
          </a:bodyPr>
          <a:p>
            <a:r>
              <a:rPr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网络和通道模型</a:t>
            </a:r>
            <a:endParaRPr sz="266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9825" y="1301115"/>
            <a:ext cx="325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800"/>
              <a:t>信道状态：</a:t>
            </a:r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6325" y="1256665"/>
            <a:ext cx="3238500" cy="45720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>
            <a:off x="2571750" y="1649095"/>
            <a:ext cx="393065" cy="2965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901825" y="1945640"/>
            <a:ext cx="1487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快速衰落因子</a:t>
            </a:r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241040" y="1651000"/>
            <a:ext cx="7620" cy="8483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831465" y="2470785"/>
            <a:ext cx="12147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路径损耗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0" y="2924175"/>
            <a:ext cx="8391525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7631430" y="165100"/>
            <a:ext cx="1278255" cy="287655"/>
          </a:xfrm>
        </p:spPr>
        <p:txBody>
          <a:bodyPr anchor="ctr">
            <a:normAutofit fontScale="90000"/>
          </a:bodyPr>
          <a:p>
            <a:r>
              <a:rPr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AoI演变</a:t>
            </a:r>
            <a:endParaRPr sz="266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6635" y="961390"/>
            <a:ext cx="325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800"/>
              <a:t>每个VUE-pair k的频率分配：</a:t>
            </a:r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6700" y="941070"/>
            <a:ext cx="1866900" cy="4095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" y="1394460"/>
            <a:ext cx="8086725" cy="1019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755" y="2551430"/>
            <a:ext cx="1504950" cy="4572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94715" y="2573020"/>
            <a:ext cx="73539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频率分配指示函数：</a:t>
            </a:r>
            <a:r>
              <a:rPr lang="en-US" altLang="zh-CN" sz="1800"/>
              <a:t>                               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频率约束：</a:t>
            </a:r>
            <a:r>
              <a:rPr lang="en-US" altLang="zh-CN" sz="1800"/>
              <a:t>                                       </a:t>
            </a:r>
            <a:r>
              <a:rPr lang="zh-CN" altLang="en-US" sz="1800">
                <a:sym typeface="+mn-ea"/>
              </a:rPr>
              <a:t>数据包调度：</a:t>
            </a:r>
            <a:r>
              <a:rPr lang="en-US" altLang="zh-CN" sz="1800"/>
              <a:t>             </a:t>
            </a:r>
            <a:endParaRPr lang="en-US" altLang="zh-CN" sz="18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380" y="3089910"/>
            <a:ext cx="2124075" cy="4953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765" y="3654425"/>
            <a:ext cx="3352800" cy="10287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730" y="3137535"/>
            <a:ext cx="3429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03365" y="165100"/>
            <a:ext cx="2306320" cy="287655"/>
          </a:xfrm>
        </p:spPr>
        <p:txBody>
          <a:bodyPr anchor="ctr">
            <a:normAutofit fontScale="90000"/>
          </a:bodyPr>
          <a:p>
            <a:r>
              <a:rPr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VUE-pair </a:t>
            </a:r>
            <a:r>
              <a:rPr lang="zh-CN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聚类</a:t>
            </a:r>
            <a:endParaRPr lang="zh-CN" sz="266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5130" y="1040765"/>
            <a:ext cx="5903595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800"/>
              <a:t>VUE-pair 集合</a:t>
            </a:r>
            <a:r>
              <a:rPr lang="zh-CN" altLang="en-US"/>
              <a:t>：</a:t>
            </a:r>
            <a:endParaRPr lang="zh-CN" altLang="en-US"/>
          </a:p>
          <a:p>
            <a:pPr indent="0">
              <a:buFont typeface="Wingdings" panose="05000000000000000000" charset="0"/>
              <a:buNone/>
            </a:pPr>
            <a:endParaRPr lang="zh-CN" altLang="en-US"/>
          </a:p>
          <a:p>
            <a:pPr indent="0">
              <a:buFont typeface="Wingdings" panose="05000000000000000000" charset="0"/>
              <a:buNone/>
            </a:pPr>
            <a:r>
              <a:rPr lang="zh-CN" altLang="en-US" sz="1800"/>
              <a:t>在每个调度时隙j期间的频带分配满足附加约束：</a:t>
            </a:r>
            <a:endParaRPr lang="zh-CN" altLang="en-US" sz="1800"/>
          </a:p>
          <a:p>
            <a:pPr indent="0">
              <a:buFont typeface="Wingdings" panose="05000000000000000000" charset="0"/>
              <a:buNone/>
            </a:pPr>
            <a:endParaRPr lang="zh-CN" altLang="en-US" sz="1800"/>
          </a:p>
          <a:p>
            <a:pPr indent="0">
              <a:buFont typeface="Wingdings" panose="05000000000000000000" charset="0"/>
              <a:buNone/>
            </a:pPr>
            <a:endParaRPr lang="zh-CN" altLang="en-US" sz="1800"/>
          </a:p>
          <a:p>
            <a:pPr indent="0">
              <a:buFont typeface="Wingdings" panose="05000000000000000000" charset="0"/>
              <a:buNone/>
            </a:pPr>
            <a:endParaRPr lang="zh-CN" altLang="en-US" sz="1800"/>
          </a:p>
          <a:p>
            <a:pPr indent="0">
              <a:buFont typeface="Wingdings" panose="05000000000000000000" charset="0"/>
              <a:buNone/>
            </a:pPr>
            <a:r>
              <a:rPr lang="en-US" altLang="zh-CN" sz="1800"/>
              <a:t>VUE-pair</a:t>
            </a:r>
            <a:r>
              <a:rPr lang="zh-CN" altLang="en-US" sz="1800"/>
              <a:t>中点坐标：</a:t>
            </a:r>
            <a:endParaRPr lang="zh-CN" altLang="en-US" sz="1800"/>
          </a:p>
          <a:p>
            <a:pPr indent="0">
              <a:buFont typeface="Wingdings" panose="05000000000000000000" charset="0"/>
              <a:buNone/>
            </a:pPr>
            <a:endParaRPr lang="zh-CN" altLang="en-US" sz="1800"/>
          </a:p>
          <a:p>
            <a:pPr indent="0">
              <a:buFont typeface="Wingdings" panose="05000000000000000000" charset="0"/>
              <a:buNone/>
            </a:pPr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6940" y="1005840"/>
            <a:ext cx="1590675" cy="4381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235" y="1894205"/>
            <a:ext cx="3048000" cy="7715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575" y="1085850"/>
            <a:ext cx="671195" cy="2781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550" y="2000250"/>
            <a:ext cx="1400175" cy="4095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610" y="2976245"/>
            <a:ext cx="6715125" cy="4286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05130" y="3470275"/>
            <a:ext cx="40189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基于地理位置的邻近信息：</a:t>
            </a:r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r>
              <a:rPr lang="en-US" altLang="zh-CN" sz="1800"/>
              <a:t>        </a:t>
            </a:r>
            <a:r>
              <a:rPr lang="zh-CN" altLang="en-US" sz="1800"/>
              <a:t>其中</a:t>
            </a:r>
            <a:endParaRPr lang="zh-CN" altLang="en-US" sz="18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8660" y="3470275"/>
            <a:ext cx="1990725" cy="4476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2740" y="3931920"/>
            <a:ext cx="5000625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7782560" y="165100"/>
            <a:ext cx="1127125" cy="287655"/>
          </a:xfrm>
        </p:spPr>
        <p:txBody>
          <a:bodyPr anchor="ctr">
            <a:normAutofit fontScale="90000"/>
          </a:bodyPr>
          <a:p>
            <a:r>
              <a:rPr lang="zh-CN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r>
              <a:rPr lang="en-US" altLang="zh-CN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录</a:t>
            </a:r>
            <a:endParaRPr lang="zh-CN" sz="266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3365" y="1449070"/>
            <a:ext cx="64262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/>
                </a:solidFill>
              </a:rPr>
              <a:t>系统模型</a:t>
            </a:r>
            <a:endParaRPr lang="zh-CN" altLang="en-US" sz="20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FF0000"/>
                </a:solidFill>
              </a:rPr>
              <a:t>问题形成</a:t>
            </a:r>
            <a:endParaRPr lang="zh-CN" altLang="en-US" sz="200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/>
              <a:t>问题优化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/>
              <a:t>仿真</a:t>
            </a:r>
            <a:r>
              <a:rPr lang="zh-CN" altLang="en-US" sz="2000"/>
              <a:t>结果</a:t>
            </a:r>
            <a:endParaRPr lang="zh-C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827520" y="165100"/>
            <a:ext cx="2082165" cy="287655"/>
          </a:xfrm>
        </p:spPr>
        <p:txBody>
          <a:bodyPr anchor="ctr">
            <a:normAutofit fontScale="90000"/>
          </a:bodyPr>
          <a:p>
            <a:r>
              <a:rPr lang="zh-CN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AoI感知RRM</a:t>
            </a:r>
            <a:endParaRPr lang="zh-CN" sz="266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9270" y="838200"/>
            <a:ext cx="7742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在时隙</a:t>
            </a:r>
            <a:r>
              <a:rPr lang="en-US" altLang="zh-CN" sz="1800"/>
              <a:t>j</a:t>
            </a:r>
            <a:r>
              <a:rPr lang="zh-CN" altLang="en-US" sz="1800"/>
              <a:t>，</a:t>
            </a:r>
            <a:r>
              <a:rPr lang="en-US" altLang="zh-CN" sz="1800"/>
              <a:t>VUE-pair k</a:t>
            </a:r>
            <a:r>
              <a:rPr lang="zh-CN" altLang="en-US" sz="1800"/>
              <a:t>的局部状态：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810" y="1252855"/>
            <a:ext cx="5962650" cy="485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415" y="2771140"/>
            <a:ext cx="2133600" cy="400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9270" y="2771775"/>
            <a:ext cx="42341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全局网络状态：</a:t>
            </a:r>
            <a:endParaRPr lang="zh-CN" altLang="en-US" sz="1800"/>
          </a:p>
          <a:p>
            <a:endParaRPr lang="zh-CN" altLang="en-US" sz="1800"/>
          </a:p>
          <a:p>
            <a:r>
              <a:rPr lang="en-US" altLang="zh-CN" sz="1800">
                <a:sym typeface="+mn-ea"/>
              </a:rPr>
              <a:t>VUE-pair k</a:t>
            </a:r>
            <a:r>
              <a:rPr lang="zh-CN" altLang="en-US" sz="1800">
                <a:sym typeface="+mn-ea"/>
              </a:rPr>
              <a:t>的即时效用函数：</a:t>
            </a:r>
            <a:endParaRPr lang="zh-CN" altLang="en-US" sz="180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85" y="3817620"/>
            <a:ext cx="6057900" cy="419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46785" y="1884680"/>
            <a:ext cx="40398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sym typeface="+mn-ea"/>
              </a:rPr>
              <a:t>为</a:t>
            </a:r>
            <a:r>
              <a:rPr lang="en-US" altLang="zh-CN" sz="1800">
                <a:sym typeface="+mn-ea"/>
              </a:rPr>
              <a:t>VUE-pair k</a:t>
            </a:r>
            <a:r>
              <a:rPr lang="zh-CN" altLang="en-US" sz="1800">
                <a:sym typeface="+mn-ea"/>
              </a:rPr>
              <a:t>的数据包到达数</a:t>
            </a:r>
            <a:endParaRPr lang="zh-CN" altLang="en-US" sz="1800">
              <a:sym typeface="+mn-ea"/>
            </a:endParaRPr>
          </a:p>
          <a:p>
            <a:endParaRPr lang="zh-CN" altLang="en-US" sz="18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20" y="1920875"/>
            <a:ext cx="323215" cy="3321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09270" y="2327910"/>
            <a:ext cx="3573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丢包数：</a:t>
            </a:r>
            <a:endParaRPr lang="zh-CN" altLang="en-US" sz="18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6555" y="2258695"/>
            <a:ext cx="1943100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0" y="1583055"/>
            <a:ext cx="5006340" cy="62357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827520" y="165100"/>
            <a:ext cx="2082165" cy="287655"/>
          </a:xfrm>
        </p:spPr>
        <p:txBody>
          <a:bodyPr anchor="ctr">
            <a:normAutofit fontScale="90000"/>
          </a:bodyPr>
          <a:p>
            <a:r>
              <a:rPr lang="zh-CN" sz="266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AoI感知RRM</a:t>
            </a:r>
            <a:endParaRPr lang="zh-CN" sz="2665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4040" y="982345"/>
            <a:ext cx="8049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给定RSU的控制策略π和初始全局网络状态</a:t>
            </a:r>
            <a:r>
              <a:rPr lang="en-US" altLang="zh-CN" sz="1800"/>
              <a:t>                     </a:t>
            </a:r>
            <a:r>
              <a:rPr lang="zh-CN" altLang="en-US" sz="1800"/>
              <a:t>，每个VUE</a:t>
            </a:r>
            <a:r>
              <a:rPr lang="en-US" altLang="zh-CN" sz="1800"/>
              <a:t>-pair </a:t>
            </a:r>
            <a:r>
              <a:rPr lang="zh-CN" altLang="en-US" sz="1800"/>
              <a:t>k的预期长期折现效用函数：</a:t>
            </a:r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10" y="1025525"/>
            <a:ext cx="1333500" cy="2857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69085" y="2157095"/>
            <a:ext cx="4284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为折现因子</a:t>
            </a:r>
            <a:endParaRPr lang="zh-CN" altLang="en-US" sz="18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2198370"/>
            <a:ext cx="1104900" cy="2857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52450" y="2588260"/>
            <a:ext cx="5909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最终，具有AoI感知的RRM问题可以正式表述：</a:t>
            </a:r>
            <a:endParaRPr lang="zh-CN" altLang="en-US" sz="18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985" y="2956560"/>
            <a:ext cx="5438140" cy="12903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705" y="4448175"/>
            <a:ext cx="419100" cy="304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3195" y="4305300"/>
            <a:ext cx="2329815" cy="5899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3725" y="4376420"/>
            <a:ext cx="1916430" cy="4470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710,&quot;width&quot;:11100}"/>
</p:tagLst>
</file>

<file path=ppt/tags/tag2.xml><?xml version="1.0" encoding="utf-8"?>
<p:tagLst xmlns:p="http://schemas.openxmlformats.org/presentationml/2006/main">
  <p:tag name="COMMONDATA" val="eyJoZGlkIjoiMDYzMGE2OGRlMmMyNmI3YTQ0ZWQwYmYwNmM2MWU2Mz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2029</Words>
  <Application>WPS 演示</Application>
  <PresentationFormat>全屏显示(16:9)</PresentationFormat>
  <Paragraphs>191</Paragraphs>
  <Slides>22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Cambria Math</vt:lpstr>
      <vt:lpstr>Times New Roman</vt:lpstr>
      <vt:lpstr>黑体</vt:lpstr>
      <vt:lpstr>Office 主题</vt:lpstr>
      <vt:lpstr>PowerPoint 演示文稿</vt:lpstr>
      <vt:lpstr>张 秋</vt:lpstr>
      <vt:lpstr>目 录</vt:lpstr>
      <vt:lpstr>网络和通道模型</vt:lpstr>
      <vt:lpstr>网络和通道模型</vt:lpstr>
      <vt:lpstr>网络和通道模型</vt:lpstr>
      <vt:lpstr>目 录</vt:lpstr>
      <vt:lpstr>目 录</vt:lpstr>
      <vt:lpstr>AoI感知RRM</vt:lpstr>
      <vt:lpstr>AoI感知RRM</vt:lpstr>
      <vt:lpstr>目 录</vt:lpstr>
      <vt:lpstr>目 录</vt:lpstr>
      <vt:lpstr>线性Q函数分解</vt:lpstr>
      <vt:lpstr>目 录</vt:lpstr>
      <vt:lpstr>算法优化</vt:lpstr>
      <vt:lpstr>算法优化</vt:lpstr>
      <vt:lpstr>目 录</vt:lpstr>
      <vt:lpstr>目 录</vt:lpstr>
      <vt:lpstr>仿真结果</vt:lpstr>
      <vt:lpstr>仿真结果</vt:lpstr>
      <vt:lpstr>仿真结果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火禾长弓supergirl</cp:lastModifiedBy>
  <cp:revision>209</cp:revision>
  <dcterms:created xsi:type="dcterms:W3CDTF">2016-05-20T12:59:00Z</dcterms:created>
  <dcterms:modified xsi:type="dcterms:W3CDTF">2022-07-31T09:08:27Z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2052-11.1.0.11875</vt:lpwstr>
  </property>
  <property fmtid="{D5CDD505-2E9C-101B-9397-08002B2CF9AE}" pid="3" name="ICV">
    <vt:lpwstr>50ECB7DAE87A4E2FB4B07359FA7B0757</vt:lpwstr>
  </property>
</Properties>
</file>