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9" r:id="rId2"/>
  </p:sldMasterIdLst>
  <p:notesMasterIdLst>
    <p:notesMasterId r:id="rId24"/>
  </p:notesMasterIdLst>
  <p:sldIdLst>
    <p:sldId id="311" r:id="rId3"/>
    <p:sldId id="256" r:id="rId4"/>
    <p:sldId id="322" r:id="rId5"/>
    <p:sldId id="340" r:id="rId6"/>
    <p:sldId id="352" r:id="rId7"/>
    <p:sldId id="343" r:id="rId8"/>
    <p:sldId id="353" r:id="rId9"/>
    <p:sldId id="341" r:id="rId10"/>
    <p:sldId id="344" r:id="rId11"/>
    <p:sldId id="281" r:id="rId12"/>
    <p:sldId id="354" r:id="rId13"/>
    <p:sldId id="355" r:id="rId14"/>
    <p:sldId id="356" r:id="rId15"/>
    <p:sldId id="358" r:id="rId16"/>
    <p:sldId id="359" r:id="rId17"/>
    <p:sldId id="361" r:id="rId18"/>
    <p:sldId id="362" r:id="rId19"/>
    <p:sldId id="334" r:id="rId20"/>
    <p:sldId id="363" r:id="rId21"/>
    <p:sldId id="365" r:id="rId22"/>
    <p:sldId id="29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毕设答辩" id="{74A88C6D-78C6-4E80-930D-4DCDE2FA78E2}">
          <p14:sldIdLst>
            <p14:sldId id="311"/>
            <p14:sldId id="256"/>
            <p14:sldId id="322"/>
            <p14:sldId id="340"/>
            <p14:sldId id="352"/>
            <p14:sldId id="343"/>
            <p14:sldId id="353"/>
            <p14:sldId id="341"/>
            <p14:sldId id="344"/>
            <p14:sldId id="281"/>
            <p14:sldId id="354"/>
            <p14:sldId id="355"/>
            <p14:sldId id="356"/>
            <p14:sldId id="358"/>
            <p14:sldId id="359"/>
            <p14:sldId id="361"/>
            <p14:sldId id="362"/>
            <p14:sldId id="334"/>
            <p14:sldId id="363"/>
            <p14:sldId id="365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pos="731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34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玲 黄" initials="金玲" lastIdx="1" clrIdx="0">
    <p:extLst>
      <p:ext uri="{19B8F6BF-5375-455C-9EA6-DF929625EA0E}">
        <p15:presenceInfo xmlns:p15="http://schemas.microsoft.com/office/powerpoint/2012/main" userId="c41e64f78286fa0b" providerId="Windows Live"/>
      </p:ext>
    </p:extLst>
  </p:cmAuthor>
  <p:cmAuthor id="2" name="无 名" initials="无" lastIdx="1" clrIdx="1">
    <p:extLst>
      <p:ext uri="{19B8F6BF-5375-455C-9EA6-DF929625EA0E}">
        <p15:presenceInfo xmlns:p15="http://schemas.microsoft.com/office/powerpoint/2012/main" userId="9d7b478588ef04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125"/>
    <a:srgbClr val="1D1B1C"/>
    <a:srgbClr val="A6A6A6"/>
    <a:srgbClr val="004181"/>
    <a:srgbClr val="DF5356"/>
    <a:srgbClr val="FFFFFF"/>
    <a:srgbClr val="7492B8"/>
    <a:srgbClr val="456DA0"/>
    <a:srgbClr val="D1DBE7"/>
    <a:srgbClr val="2D5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64552" autoAdjust="0"/>
  </p:normalViewPr>
  <p:slideViewPr>
    <p:cSldViewPr snapToGrid="0" showGuides="1">
      <p:cViewPr varScale="1">
        <p:scale>
          <a:sx n="68" d="100"/>
          <a:sy n="68" d="100"/>
        </p:scale>
        <p:origin x="420" y="64"/>
      </p:cViewPr>
      <p:guideLst>
        <p:guide pos="7310"/>
        <p:guide orient="horz" pos="300"/>
        <p:guide orient="horz" pos="4042"/>
        <p:guide pos="3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B9C-87B0-4F8A-8876-781DF9777B38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3E7F-BD71-4F7F-BEAF-CA83D5F341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8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6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27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4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2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3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9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首先简单介绍本课题的研究背景与研究现状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6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cs typeface="Calibri" panose="020F0502020204030204" pitchFamily="34" charset="0"/>
              </a:rPr>
              <a:t>下面我将从这五个</a:t>
            </a:r>
            <a:r>
              <a:rPr lang="zh-CN" altLang="en-US" dirty="0"/>
              <a:t>个部</a:t>
            </a:r>
            <a:r>
              <a:rPr lang="zh-CN" altLang="en-US" dirty="0">
                <a:cs typeface="Calibri" panose="020F0502020204030204" pitchFamily="34" charset="0"/>
              </a:rPr>
              <a:t>分展开对论文内容进行详细阐述</a:t>
            </a:r>
            <a:r>
              <a:rPr lang="zh-CN" altLang="en-US" dirty="0"/>
              <a:t>，分别是：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85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首先简单介绍本课题的研究背景与研究现状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0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3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245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4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53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6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5AA-0ADE-4A24-8106-207C03497465}" type="datetime1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▶▶▶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112" y="922705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174732" y="1718517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59629" y="4756895"/>
            <a:ext cx="368588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46317" y="5895921"/>
            <a:ext cx="2888781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969018" y="3520356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507665" y="3034206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003049" y="1992254"/>
            <a:ext cx="208620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068030" y="3964348"/>
            <a:ext cx="3685889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874476" y="507887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567952" y="1485863"/>
            <a:ext cx="3367146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7969018" y="2897465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969019" y="2429744"/>
            <a:ext cx="402718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17963" y="489324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8627939" y="5247495"/>
            <a:ext cx="341757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69346" y="1003900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厚德 求真 励学 笃行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346" y="1799712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西军电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69346" y="4838090"/>
            <a:ext cx="395345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勤奋 求实 创新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69346" y="5977116"/>
            <a:ext cx="334385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团结 和谐 包容 进取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443223" y="3627629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崇尚学术 追求卓越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01794" y="3163710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anose="00000500000000000000" pitchFamily="2" charset="-122"/>
              <a:ea typeface="优设标题黑" panose="00000500000000000000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自强不息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527392" y="2033993"/>
            <a:ext cx="2464352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求真务实 爱国为民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69346" y="4045543"/>
            <a:ext cx="427833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半部电台起家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9346" y="589082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传承红色基因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2960" y="1541698"/>
            <a:ext cx="392533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西北电讯工程学院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633421" y="2965222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长征路上办学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69346" y="2510939"/>
            <a:ext cx="453511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雷达信号处理国家重点实验室</a:t>
            </a: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443223" y="570519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与共和国同行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345" y="5328690"/>
            <a:ext cx="3610187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anose="00000500000000000000" pitchFamily="2" charset="-122"/>
                <a:ea typeface="优设标题黑" panose="00000500000000000000" pitchFamily="2" charset="-122"/>
                <a:cs typeface="+mn-cs"/>
              </a:rPr>
              <a:t>青春告白祖国</a:t>
            </a: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lstStyle/>
          <a:p>
            <a:fld id="{F548A5D5-F967-4973-BC3E-B6E1F1E79406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2" name="矩形 1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8" name="矩形 1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7809" y="651917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1" y="226821"/>
            <a:ext cx="10515600" cy="598246"/>
          </a:xfrm>
        </p:spPr>
        <p:txBody>
          <a:bodyPr>
            <a:noAutofit/>
          </a:bodyPr>
          <a:lstStyle>
            <a:lvl1pPr>
              <a:defRPr sz="2800">
                <a:latin typeface="思源宋体 Heavy" panose="02020900000000000000" pitchFamily="18" charset="-122"/>
                <a:ea typeface="思源宋体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西安电子科技大学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280916" y="1800959"/>
            <a:ext cx="9829044" cy="184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移动网络自优化与多目标优化文献汇报</a:t>
            </a:r>
            <a:endParaRPr lang="en-US" altLang="zh-CN" sz="44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——20220918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组会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11959" y="4105750"/>
            <a:ext cx="285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</a:rPr>
              <a:t>▶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汇报人：黄  蕾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-629641" y="2414059"/>
            <a:ext cx="1846660" cy="587375"/>
            <a:chOff x="136270" y="441325"/>
            <a:chExt cx="2690232" cy="1572670"/>
          </a:xfrm>
        </p:grpSpPr>
        <p:sp>
          <p:nvSpPr>
            <p:cNvPr id="60" name="矩形 59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 rot="16200000">
            <a:off x="10974983" y="2414059"/>
            <a:ext cx="1846660" cy="587375"/>
            <a:chOff x="136270" y="441325"/>
            <a:chExt cx="2690232" cy="1572670"/>
          </a:xfrm>
        </p:grpSpPr>
        <p:sp>
          <p:nvSpPr>
            <p:cNvPr id="66" name="矩形 65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78971" y="1829524"/>
            <a:ext cx="701691" cy="106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5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sz="5400" i="1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8267" y="2282204"/>
            <a:ext cx="1964443" cy="525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Part Two</a:t>
            </a:r>
            <a:endParaRPr lang="zh-CN" altLang="en-US" sz="2400" i="1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57129" y="4487966"/>
            <a:ext cx="694920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78971" y="3794030"/>
            <a:ext cx="6909457" cy="4173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lnSpc>
                <a:spcPct val="130000"/>
              </a:lnSpc>
            </a:pP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52463" y="1829524"/>
            <a:ext cx="276229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0" spc="100" dirty="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贰</a:t>
            </a:r>
            <a:endParaRPr lang="zh-CN" altLang="en-US" sz="20000" dirty="0">
              <a:solidFill>
                <a:srgbClr val="FFF2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56A68D-0C16-4B9A-9096-1CC6F738F921}"/>
              </a:ext>
            </a:extLst>
          </p:cNvPr>
          <p:cNvSpPr txBox="1"/>
          <p:nvPr/>
        </p:nvSpPr>
        <p:spPr>
          <a:xfrm>
            <a:off x="357129" y="2901599"/>
            <a:ext cx="6746315" cy="146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3600" b="0" i="0" dirty="0">
                <a:solidFill>
                  <a:schemeClr val="accent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工业铜配料系统约束多目标优化的参考向量强化学习自适应</a:t>
            </a:r>
            <a:endParaRPr lang="zh-CN" altLang="en-US" sz="3600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6CFBCCD-6C2C-6C72-CD32-63842CEB4151}"/>
              </a:ext>
            </a:extLst>
          </p:cNvPr>
          <p:cNvSpPr/>
          <p:nvPr/>
        </p:nvSpPr>
        <p:spPr>
          <a:xfrm>
            <a:off x="0" y="2103640"/>
            <a:ext cx="12192000" cy="3665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17259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0EC956C9-BE08-8B06-83E1-1121538F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4A35D6-CA94-B354-0015-516D15523786}"/>
              </a:ext>
            </a:extLst>
          </p:cNvPr>
          <p:cNvSpPr txBox="1"/>
          <p:nvPr/>
        </p:nvSpPr>
        <p:spPr>
          <a:xfrm>
            <a:off x="318906" y="2109156"/>
            <a:ext cx="4779140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spc="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现有多目标优化方法的局限性</a:t>
            </a:r>
            <a:endParaRPr lang="en-US" altLang="zh-CN" sz="2200" spc="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843F2C-43E5-D1C0-55A7-8B2865847E4C}"/>
              </a:ext>
            </a:extLst>
          </p:cNvPr>
          <p:cNvSpPr txBox="1"/>
          <p:nvPr/>
        </p:nvSpPr>
        <p:spPr>
          <a:xfrm>
            <a:off x="707433" y="3327345"/>
            <a:ext cx="2771481" cy="117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MOEAs </a:t>
            </a: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目标数量增加后，</a:t>
            </a:r>
            <a:endParaRPr lang="en-US" altLang="zh-CN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存在</a:t>
            </a:r>
            <a:r>
              <a:rPr lang="en-US" altLang="zh-CN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</a:t>
            </a: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ADP</a:t>
            </a: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D30534-CC8F-2ACF-C45C-4FBF49B32319}"/>
              </a:ext>
            </a:extLst>
          </p:cNvPr>
          <p:cNvSpPr txBox="1"/>
          <p:nvPr/>
        </p:nvSpPr>
        <p:spPr>
          <a:xfrm>
            <a:off x="5047385" y="3335820"/>
            <a:ext cx="2073296" cy="153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MOEA/Ds </a:t>
            </a: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处理</a:t>
            </a:r>
            <a:r>
              <a:rPr lang="en-US" altLang="zh-CN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PF</a:t>
            </a: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形状不规则的优化场合存在困难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84742B2-24F0-09F7-F8E0-7D8018CA9CF7}"/>
              </a:ext>
            </a:extLst>
          </p:cNvPr>
          <p:cNvSpPr/>
          <p:nvPr/>
        </p:nvSpPr>
        <p:spPr>
          <a:xfrm>
            <a:off x="3265280" y="3785591"/>
            <a:ext cx="1542069" cy="26107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325967-1E72-F0B7-BF5E-676A2532F0C8}"/>
              </a:ext>
            </a:extLst>
          </p:cNvPr>
          <p:cNvSpPr txBox="1"/>
          <p:nvPr/>
        </p:nvSpPr>
        <p:spPr>
          <a:xfrm>
            <a:off x="3454308" y="3506435"/>
            <a:ext cx="138574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solution</a:t>
            </a:r>
            <a:endParaRPr lang="zh-CN" altLang="en-US" sz="1400" spc="100" dirty="0">
              <a:solidFill>
                <a:schemeClr val="accent4">
                  <a:lumMod val="9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B01F4D-E85F-C703-09BE-5BCE5ABC809A}"/>
              </a:ext>
            </a:extLst>
          </p:cNvPr>
          <p:cNvSpPr txBox="1"/>
          <p:nvPr/>
        </p:nvSpPr>
        <p:spPr>
          <a:xfrm>
            <a:off x="3306997" y="3999398"/>
            <a:ext cx="138574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将多目标任务进行分解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09B221E-5C53-2F45-2617-3AE53EFA7831}"/>
              </a:ext>
            </a:extLst>
          </p:cNvPr>
          <p:cNvSpPr/>
          <p:nvPr/>
        </p:nvSpPr>
        <p:spPr>
          <a:xfrm>
            <a:off x="7369980" y="3785591"/>
            <a:ext cx="1542069" cy="261074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9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64C0C9-218D-F560-036D-50DBE3F57988}"/>
              </a:ext>
            </a:extLst>
          </p:cNvPr>
          <p:cNvSpPr txBox="1"/>
          <p:nvPr/>
        </p:nvSpPr>
        <p:spPr>
          <a:xfrm>
            <a:off x="7559008" y="3506435"/>
            <a:ext cx="1385741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solution</a:t>
            </a:r>
            <a:endParaRPr lang="zh-CN" altLang="en-US" sz="1400" spc="100" dirty="0">
              <a:solidFill>
                <a:schemeClr val="accent4">
                  <a:lumMod val="9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F98BC0-B04F-D711-6F5E-A6015A1AE9B2}"/>
              </a:ext>
            </a:extLst>
          </p:cNvPr>
          <p:cNvSpPr txBox="1"/>
          <p:nvPr/>
        </p:nvSpPr>
        <p:spPr>
          <a:xfrm>
            <a:off x="7411697" y="3999398"/>
            <a:ext cx="1385741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调整</a:t>
            </a:r>
            <a:r>
              <a:rPr lang="en-US" altLang="zh-CN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RV</a:t>
            </a:r>
            <a:r>
              <a:rPr lang="zh-CN" altLang="en-US" sz="1400" spc="100" dirty="0">
                <a:solidFill>
                  <a:schemeClr val="accent4">
                    <a:lumMod val="9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以适应进化过程中的问题特征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D5C1DC-D8E2-0227-BC5E-870EC7232703}"/>
              </a:ext>
            </a:extLst>
          </p:cNvPr>
          <p:cNvSpPr/>
          <p:nvPr/>
        </p:nvSpPr>
        <p:spPr>
          <a:xfrm>
            <a:off x="468853" y="3054285"/>
            <a:ext cx="6786516" cy="217691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FF1559-56EF-CE18-DB43-50DB5B4C2054}"/>
              </a:ext>
            </a:extLst>
          </p:cNvPr>
          <p:cNvSpPr txBox="1"/>
          <p:nvPr/>
        </p:nvSpPr>
        <p:spPr>
          <a:xfrm>
            <a:off x="8997434" y="3342890"/>
            <a:ext cx="3272730" cy="153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其他自适应优化算法</a:t>
            </a:r>
            <a:endParaRPr lang="en-US" altLang="zh-CN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不能有效调整参考点分布</a:t>
            </a:r>
            <a:endParaRPr lang="en-US" altLang="zh-CN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难以识别需及时调整的</a:t>
            </a:r>
            <a:endParaRPr lang="en-US" altLang="zh-CN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参考向量</a:t>
            </a:r>
            <a:endParaRPr lang="en-US" altLang="zh-CN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72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850446"/>
            <a:ext cx="12192000" cy="4479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场景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16497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34A35D6-CA94-B354-0015-516D15523786}"/>
              </a:ext>
            </a:extLst>
          </p:cNvPr>
          <p:cNvSpPr txBox="1"/>
          <p:nvPr/>
        </p:nvSpPr>
        <p:spPr>
          <a:xfrm>
            <a:off x="482798" y="1763079"/>
            <a:ext cx="4779140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spc="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工业铜原料配比优化场景</a:t>
            </a:r>
            <a:endParaRPr lang="en-US" altLang="zh-CN" sz="2200" spc="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875CC-A7A2-D2DE-BE65-C4F9D1E197EC}"/>
              </a:ext>
            </a:extLst>
          </p:cNvPr>
          <p:cNvSpPr txBox="1"/>
          <p:nvPr/>
        </p:nvSpPr>
        <p:spPr>
          <a:xfrm>
            <a:off x="1193319" y="4164070"/>
            <a:ext cx="125185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场景特点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400FFA7-9BB8-D905-8FC9-265ABF10DCD4}"/>
              </a:ext>
            </a:extLst>
          </p:cNvPr>
          <p:cNvSpPr/>
          <p:nvPr/>
        </p:nvSpPr>
        <p:spPr>
          <a:xfrm>
            <a:off x="2494665" y="3512070"/>
            <a:ext cx="283127" cy="184573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DB82E-642C-303E-2F25-0ACE38039000}"/>
              </a:ext>
            </a:extLst>
          </p:cNvPr>
          <p:cNvSpPr txBox="1"/>
          <p:nvPr/>
        </p:nvSpPr>
        <p:spPr>
          <a:xfrm>
            <a:off x="2851159" y="3245446"/>
            <a:ext cx="160020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多目标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BBCDC-0657-74FB-5729-DDFF6877572B}"/>
              </a:ext>
            </a:extLst>
          </p:cNvPr>
          <p:cNvSpPr txBox="1"/>
          <p:nvPr/>
        </p:nvSpPr>
        <p:spPr>
          <a:xfrm>
            <a:off x="2864297" y="5115157"/>
            <a:ext cx="186690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多约束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2DB157D-2466-D54A-1E08-A8BA41D03182}"/>
              </a:ext>
            </a:extLst>
          </p:cNvPr>
          <p:cNvSpPr/>
          <p:nvPr/>
        </p:nvSpPr>
        <p:spPr>
          <a:xfrm>
            <a:off x="7181520" y="3995418"/>
            <a:ext cx="1087492" cy="4534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60C7A-75A3-2328-A01D-D74F0429AD11}"/>
              </a:ext>
            </a:extLst>
          </p:cNvPr>
          <p:cNvSpPr txBox="1"/>
          <p:nvPr/>
        </p:nvSpPr>
        <p:spPr>
          <a:xfrm>
            <a:off x="8606807" y="3743603"/>
            <a:ext cx="2417364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目标数量多</a:t>
            </a:r>
            <a:endParaRPr lang="en-US" altLang="zh-CN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PF</a:t>
            </a: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形状不规则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3B04492A-A582-6A0F-CA60-C526BB5E10D1}"/>
              </a:ext>
            </a:extLst>
          </p:cNvPr>
          <p:cNvSpPr/>
          <p:nvPr/>
        </p:nvSpPr>
        <p:spPr>
          <a:xfrm>
            <a:off x="4106446" y="4773729"/>
            <a:ext cx="228601" cy="1200401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12E11E-8AB7-41E4-1FC8-B0CE1132F1E1}"/>
              </a:ext>
            </a:extLst>
          </p:cNvPr>
          <p:cNvSpPr txBox="1"/>
          <p:nvPr/>
        </p:nvSpPr>
        <p:spPr>
          <a:xfrm>
            <a:off x="4336797" y="4536110"/>
            <a:ext cx="1998397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配料标准约束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02D48F-FA72-D78C-5A8A-21948817AAE7}"/>
              </a:ext>
            </a:extLst>
          </p:cNvPr>
          <p:cNvSpPr txBox="1"/>
          <p:nvPr/>
        </p:nvSpPr>
        <p:spPr>
          <a:xfrm>
            <a:off x="4354095" y="4867970"/>
            <a:ext cx="173923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存储容量约束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E09196-7F72-6812-9D86-C66951AF93D9}"/>
              </a:ext>
            </a:extLst>
          </p:cNvPr>
          <p:cNvSpPr txBox="1"/>
          <p:nvPr/>
        </p:nvSpPr>
        <p:spPr>
          <a:xfrm>
            <a:off x="4351164" y="5242089"/>
            <a:ext cx="217449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有效装料重量约束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7AD7741-1D32-B132-F7F1-702CF2883FD3}"/>
              </a:ext>
            </a:extLst>
          </p:cNvPr>
          <p:cNvSpPr txBox="1"/>
          <p:nvPr/>
        </p:nvSpPr>
        <p:spPr>
          <a:xfrm>
            <a:off x="4360361" y="5629967"/>
            <a:ext cx="240138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上料时间和重量约束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8F84FD7D-89CE-ACE1-978F-67A6046DBA0D}"/>
              </a:ext>
            </a:extLst>
          </p:cNvPr>
          <p:cNvSpPr/>
          <p:nvPr/>
        </p:nvSpPr>
        <p:spPr>
          <a:xfrm>
            <a:off x="4038157" y="2757818"/>
            <a:ext cx="241383" cy="1513090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9D71DF1-7FF3-1D16-493A-AA3D422AE8DB}"/>
              </a:ext>
            </a:extLst>
          </p:cNvPr>
          <p:cNvSpPr txBox="1"/>
          <p:nvPr/>
        </p:nvSpPr>
        <p:spPr>
          <a:xfrm>
            <a:off x="4321617" y="2517745"/>
            <a:ext cx="2233592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原材料成本最小化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8D0DB7-3D9F-5E77-EB2C-55CF020713EA}"/>
              </a:ext>
            </a:extLst>
          </p:cNvPr>
          <p:cNvSpPr txBox="1"/>
          <p:nvPr/>
        </p:nvSpPr>
        <p:spPr>
          <a:xfrm>
            <a:off x="4323636" y="2878197"/>
            <a:ext cx="2193416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总库存成本最小化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6CA3CA-1606-1663-4425-C210C1D85DE2}"/>
              </a:ext>
            </a:extLst>
          </p:cNvPr>
          <p:cNvSpPr txBox="1"/>
          <p:nvPr/>
        </p:nvSpPr>
        <p:spPr>
          <a:xfrm>
            <a:off x="4328074" y="3263496"/>
            <a:ext cx="2315629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旧料再利用最大化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D35DB53-0D90-F9D7-5123-5E11C3FDAE01}"/>
              </a:ext>
            </a:extLst>
          </p:cNvPr>
          <p:cNvSpPr txBox="1"/>
          <p:nvPr/>
        </p:nvSpPr>
        <p:spPr>
          <a:xfrm>
            <a:off x="4314892" y="3621342"/>
            <a:ext cx="160020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杂质最小化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3DF63B6-9BC9-9933-928A-22A4C35FE737}"/>
              </a:ext>
            </a:extLst>
          </p:cNvPr>
          <p:cNvSpPr txBox="1"/>
          <p:nvPr/>
        </p:nvSpPr>
        <p:spPr>
          <a:xfrm>
            <a:off x="4328306" y="3982688"/>
            <a:ext cx="1840950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总烧损最小化</a:t>
            </a:r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5CBBD369-54E5-1D97-19B6-9BDDC6DC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E18954-F03E-AA8C-E5E2-03172AEB5938}"/>
              </a:ext>
            </a:extLst>
          </p:cNvPr>
          <p:cNvSpPr/>
          <p:nvPr/>
        </p:nvSpPr>
        <p:spPr>
          <a:xfrm>
            <a:off x="8380853" y="3503351"/>
            <a:ext cx="2192131" cy="1441398"/>
          </a:xfrm>
          <a:prstGeom prst="rect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F9EA23-0920-B19C-6425-ABD49DD6C930}"/>
              </a:ext>
            </a:extLst>
          </p:cNvPr>
          <p:cNvSpPr txBox="1"/>
          <p:nvPr/>
        </p:nvSpPr>
        <p:spPr>
          <a:xfrm>
            <a:off x="8317697" y="3008500"/>
            <a:ext cx="249597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受约束的</a:t>
            </a:r>
            <a:r>
              <a:rPr lang="en-US" altLang="zh-CN" spc="1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MaOP</a:t>
            </a:r>
            <a:r>
              <a:rPr lang="zh-CN" altLang="en-US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245992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C700B0-3C1D-7693-CC1A-ECBA2FCB36F3}"/>
              </a:ext>
            </a:extLst>
          </p:cNvPr>
          <p:cNvSpPr txBox="1"/>
          <p:nvPr/>
        </p:nvSpPr>
        <p:spPr>
          <a:xfrm>
            <a:off x="750379" y="1165407"/>
            <a:ext cx="2297124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RVRL-EA</a:t>
            </a:r>
            <a:endParaRPr lang="zh-CN" altLang="en-US" sz="2400" spc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A11E85-4627-5A47-5715-2699E2F5800F}"/>
              </a:ext>
            </a:extLst>
          </p:cNvPr>
          <p:cNvCxnSpPr>
            <a:cxnSpLocks/>
          </p:cNvCxnSpPr>
          <p:nvPr/>
        </p:nvCxnSpPr>
        <p:spPr>
          <a:xfrm>
            <a:off x="841530" y="1680739"/>
            <a:ext cx="18768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35264D-CAD2-2882-7FC7-886ACD652D30}"/>
              </a:ext>
            </a:extLst>
          </p:cNvPr>
          <p:cNvSpPr/>
          <p:nvPr/>
        </p:nvSpPr>
        <p:spPr>
          <a:xfrm>
            <a:off x="838200" y="1770520"/>
            <a:ext cx="1524786" cy="483884"/>
          </a:xfrm>
          <a:prstGeom prst="round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63EAE-24EC-A24A-EE42-1D4F042EF5ED}"/>
              </a:ext>
            </a:extLst>
          </p:cNvPr>
          <p:cNvSpPr/>
          <p:nvPr/>
        </p:nvSpPr>
        <p:spPr>
          <a:xfrm>
            <a:off x="2862606" y="1743324"/>
            <a:ext cx="1524786" cy="483884"/>
          </a:xfrm>
          <a:prstGeom prst="round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种群进化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58E234-FA6B-0CC9-0B01-9B50E52F62A1}"/>
              </a:ext>
            </a:extLst>
          </p:cNvPr>
          <p:cNvSpPr/>
          <p:nvPr/>
        </p:nvSpPr>
        <p:spPr>
          <a:xfrm>
            <a:off x="4887012" y="1743324"/>
            <a:ext cx="1524786" cy="483884"/>
          </a:xfrm>
          <a:prstGeom prst="roundRect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解关联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ACEAABA-2ADE-FB21-E2EA-0DE773532D68}"/>
              </a:ext>
            </a:extLst>
          </p:cNvPr>
          <p:cNvSpPr/>
          <p:nvPr/>
        </p:nvSpPr>
        <p:spPr>
          <a:xfrm>
            <a:off x="2362986" y="1845329"/>
            <a:ext cx="499620" cy="255840"/>
          </a:xfrm>
          <a:prstGeom prst="rightArrow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C5E9E91-F9BB-C438-68CA-7A0B66767A84}"/>
              </a:ext>
            </a:extLst>
          </p:cNvPr>
          <p:cNvSpPr/>
          <p:nvPr/>
        </p:nvSpPr>
        <p:spPr>
          <a:xfrm>
            <a:off x="4387392" y="1845329"/>
            <a:ext cx="499620" cy="255840"/>
          </a:xfrm>
          <a:prstGeom prst="rightArrow">
            <a:avLst/>
          </a:prstGeom>
          <a:solidFill>
            <a:srgbClr val="AF21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6A5B3E-9698-8A48-E919-2A8DFE7B2A74}"/>
              </a:ext>
            </a:extLst>
          </p:cNvPr>
          <p:cNvSpPr/>
          <p:nvPr/>
        </p:nvSpPr>
        <p:spPr>
          <a:xfrm>
            <a:off x="6911418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RVRL </a:t>
            </a:r>
            <a:r>
              <a:rPr lang="zh-CN" altLang="en-US" dirty="0"/>
              <a:t>自适应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8B40123-70D7-6AC4-FC36-AA3C5904223E}"/>
              </a:ext>
            </a:extLst>
          </p:cNvPr>
          <p:cNvSpPr/>
          <p:nvPr/>
        </p:nvSpPr>
        <p:spPr>
          <a:xfrm>
            <a:off x="6411798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19D4BD-5601-F5F5-9F36-241BC42F3F84}"/>
              </a:ext>
            </a:extLst>
          </p:cNvPr>
          <p:cNvSpPr txBox="1"/>
          <p:nvPr/>
        </p:nvSpPr>
        <p:spPr>
          <a:xfrm>
            <a:off x="5884701" y="3166564"/>
            <a:ext cx="5634854" cy="1864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种群进化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包含交配选择、后代生产和种群更新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种群中每个解都</a:t>
            </a:r>
            <a:r>
              <a:rPr lang="zh-CN" altLang="en-US" spc="100" dirty="0">
                <a:solidFill>
                  <a:srgbClr val="AF2125"/>
                </a:solidFill>
                <a:latin typeface="+mn-ea"/>
                <a:ea typeface="思源黑体 CN Normal" panose="020B0400000000000000"/>
              </a:rPr>
              <a:t>关联</a:t>
            </a:r>
            <a:r>
              <a:rPr lang="zh-CN" altLang="en-US" spc="100" dirty="0">
                <a:latin typeface="+mn-ea"/>
                <a:ea typeface="思源黑体 CN Normal" panose="020B0400000000000000"/>
              </a:rPr>
              <a:t>一个参考向量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用</a:t>
            </a:r>
            <a:r>
              <a:rPr lang="zh-CN" altLang="en-US" i="0" dirty="0">
                <a:effectLst/>
                <a:latin typeface="+mn-ea"/>
                <a:ea typeface="思源黑体 CN Normal" panose="020B0400000000000000"/>
              </a:rPr>
              <a:t>惩罚边界交叉 </a:t>
            </a:r>
            <a:r>
              <a:rPr lang="en-US" altLang="zh-CN" i="0" dirty="0">
                <a:effectLst/>
                <a:latin typeface="+mn-ea"/>
                <a:ea typeface="思源黑体 CN Normal" panose="020B0400000000000000"/>
              </a:rPr>
              <a:t>(PBI) </a:t>
            </a:r>
            <a:r>
              <a:rPr lang="zh-CN" altLang="en-US" i="0" dirty="0">
                <a:effectLst/>
                <a:latin typeface="+mn-ea"/>
                <a:ea typeface="思源黑体 CN Normal" panose="020B0400000000000000"/>
              </a:rPr>
              <a:t>方法</a:t>
            </a:r>
            <a:r>
              <a:rPr lang="zh-CN" altLang="en-US" spc="100" dirty="0">
                <a:latin typeface="+mn-ea"/>
                <a:ea typeface="思源黑体 CN Normal" panose="020B0400000000000000"/>
              </a:rPr>
              <a:t>评估其收敛性和多样性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  <a:p>
            <a:pPr algn="just" hangingPunct="0">
              <a:lnSpc>
                <a:spcPct val="130000"/>
              </a:lnSpc>
            </a:pPr>
            <a:endParaRPr lang="en-US" altLang="zh-CN" spc="100" dirty="0">
              <a:latin typeface="+mn-ea"/>
              <a:ea typeface="思源黑体 CN Normal" panose="020B040000000000000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95A6B26-D2BB-53BC-E343-5BE4EEF39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35" y="2530732"/>
            <a:ext cx="4341830" cy="36339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B43068-2365-1E67-6676-2F39830E2A6B}"/>
              </a:ext>
            </a:extLst>
          </p:cNvPr>
          <p:cNvSpPr/>
          <p:nvPr/>
        </p:nvSpPr>
        <p:spPr>
          <a:xfrm>
            <a:off x="753920" y="3982567"/>
            <a:ext cx="4587165" cy="365125"/>
          </a:xfrm>
          <a:prstGeom prst="rect">
            <a:avLst/>
          </a:prstGeom>
          <a:noFill/>
          <a:ln w="28575" cap="flat" cmpd="sng" algn="ctr">
            <a:solidFill>
              <a:srgbClr val="AF21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9978DD-0467-79AB-B1BF-28AD03D2DB38}"/>
              </a:ext>
            </a:extLst>
          </p:cNvPr>
          <p:cNvSpPr txBox="1"/>
          <p:nvPr/>
        </p:nvSpPr>
        <p:spPr>
          <a:xfrm>
            <a:off x="5919961" y="4703025"/>
            <a:ext cx="5381278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解关联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衡量方式</a:t>
            </a:r>
            <a:r>
              <a:rPr lang="en-US" altLang="zh-CN" spc="100" dirty="0">
                <a:latin typeface="+mn-ea"/>
                <a:ea typeface="思源黑体 CN Normal" panose="020B0400000000000000"/>
              </a:rPr>
              <a:t>: </a:t>
            </a:r>
            <a:r>
              <a:rPr lang="zh-CN" altLang="en-US" spc="100" dirty="0">
                <a:latin typeface="+mn-ea"/>
                <a:ea typeface="思源黑体 CN Normal" panose="020B0400000000000000"/>
              </a:rPr>
              <a:t>当且仅当两个解之间的锐角在所有参考向量中最小时才相关联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EA5B4ED-7E55-C932-E367-A9E612A3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638" y="5920271"/>
            <a:ext cx="3042317" cy="5462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标题 1">
            <a:extLst>
              <a:ext uri="{FF2B5EF4-FFF2-40B4-BE49-F238E27FC236}">
                <a16:creationId xmlns:a16="http://schemas.microsoft.com/office/drawing/2014/main" id="{503752C8-267B-F7DF-B33E-3441E0B1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F6EE7B-468E-F2AC-7BA5-33D698B2C371}"/>
              </a:ext>
            </a:extLst>
          </p:cNvPr>
          <p:cNvSpPr txBox="1"/>
          <p:nvPr/>
        </p:nvSpPr>
        <p:spPr>
          <a:xfrm>
            <a:off x="5884701" y="2639675"/>
            <a:ext cx="3865355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  <a:ea typeface="思源黑体 CN Normal" panose="020B0400000000000000"/>
              </a:rPr>
              <a:t>初始化种群、参考向量、</a:t>
            </a:r>
            <a:r>
              <a:rPr lang="en-US" altLang="zh-CN" spc="100" dirty="0">
                <a:latin typeface="+mn-ea"/>
                <a:ea typeface="思源黑体 CN Normal" panose="020B0400000000000000"/>
              </a:rPr>
              <a:t>Q</a:t>
            </a:r>
            <a:r>
              <a:rPr lang="zh-CN" altLang="en-US" spc="100" dirty="0">
                <a:latin typeface="+mn-ea"/>
                <a:ea typeface="思源黑体 CN Normal" panose="020B0400000000000000"/>
              </a:rPr>
              <a:t>表</a:t>
            </a:r>
            <a:endParaRPr lang="en-US" altLang="zh-CN" spc="100" dirty="0">
              <a:latin typeface="+mn-ea"/>
              <a:ea typeface="思源黑体 CN Normal" panose="020B040000000000000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483411-2B80-A88C-2048-E790DB39B8D4}"/>
              </a:ext>
            </a:extLst>
          </p:cNvPr>
          <p:cNvSpPr/>
          <p:nvPr/>
        </p:nvSpPr>
        <p:spPr>
          <a:xfrm>
            <a:off x="750379" y="2424223"/>
            <a:ext cx="4587165" cy="1488558"/>
          </a:xfrm>
          <a:prstGeom prst="rect">
            <a:avLst/>
          </a:prstGeom>
          <a:noFill/>
          <a:ln w="28575" cap="flat" cmpd="sng" algn="ctr">
            <a:solidFill>
              <a:srgbClr val="AF21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95CE3A4-7490-72A1-6915-64DEC6547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955" y="4665641"/>
            <a:ext cx="2332660" cy="461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F26B256-7027-0F06-5675-600DCC680035}"/>
              </a:ext>
            </a:extLst>
          </p:cNvPr>
          <p:cNvSpPr/>
          <p:nvPr/>
        </p:nvSpPr>
        <p:spPr>
          <a:xfrm>
            <a:off x="750379" y="4551984"/>
            <a:ext cx="4587165" cy="421341"/>
          </a:xfrm>
          <a:prstGeom prst="rect">
            <a:avLst/>
          </a:prstGeom>
          <a:noFill/>
          <a:ln w="28575" cap="flat" cmpd="sng" algn="ctr">
            <a:solidFill>
              <a:srgbClr val="AF21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C716BBF-2EE3-3111-57D9-065431C253AF}"/>
              </a:ext>
            </a:extLst>
          </p:cNvPr>
          <p:cNvCxnSpPr/>
          <p:nvPr/>
        </p:nvCxnSpPr>
        <p:spPr>
          <a:xfrm flipH="1">
            <a:off x="7145518" y="4251489"/>
            <a:ext cx="1007882" cy="65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4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C700B0-3C1D-7693-CC1A-ECBA2FCB36F3}"/>
              </a:ext>
            </a:extLst>
          </p:cNvPr>
          <p:cNvSpPr txBox="1"/>
          <p:nvPr/>
        </p:nvSpPr>
        <p:spPr>
          <a:xfrm>
            <a:off x="750379" y="1165407"/>
            <a:ext cx="2297124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RVRL-EA</a:t>
            </a:r>
            <a:endParaRPr lang="zh-CN" altLang="en-US" sz="2400" spc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A11E85-4627-5A47-5715-2699E2F5800F}"/>
              </a:ext>
            </a:extLst>
          </p:cNvPr>
          <p:cNvCxnSpPr>
            <a:cxnSpLocks/>
          </p:cNvCxnSpPr>
          <p:nvPr/>
        </p:nvCxnSpPr>
        <p:spPr>
          <a:xfrm>
            <a:off x="841530" y="1680739"/>
            <a:ext cx="18768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35264D-CAD2-2882-7FC7-886ACD652D30}"/>
              </a:ext>
            </a:extLst>
          </p:cNvPr>
          <p:cNvSpPr/>
          <p:nvPr/>
        </p:nvSpPr>
        <p:spPr>
          <a:xfrm>
            <a:off x="838200" y="1770520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63EAE-24EC-A24A-EE42-1D4F042EF5ED}"/>
              </a:ext>
            </a:extLst>
          </p:cNvPr>
          <p:cNvSpPr/>
          <p:nvPr/>
        </p:nvSpPr>
        <p:spPr>
          <a:xfrm>
            <a:off x="2862606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种群进化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58E234-FA6B-0CC9-0B01-9B50E52F62A1}"/>
              </a:ext>
            </a:extLst>
          </p:cNvPr>
          <p:cNvSpPr/>
          <p:nvPr/>
        </p:nvSpPr>
        <p:spPr>
          <a:xfrm>
            <a:off x="4887012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解关联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ACEAABA-2ADE-FB21-E2EA-0DE773532D68}"/>
              </a:ext>
            </a:extLst>
          </p:cNvPr>
          <p:cNvSpPr/>
          <p:nvPr/>
        </p:nvSpPr>
        <p:spPr>
          <a:xfrm>
            <a:off x="2362986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C5E9E91-F9BB-C438-68CA-7A0B66767A84}"/>
              </a:ext>
            </a:extLst>
          </p:cNvPr>
          <p:cNvSpPr/>
          <p:nvPr/>
        </p:nvSpPr>
        <p:spPr>
          <a:xfrm>
            <a:off x="4387392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6A5B3E-9698-8A48-E919-2A8DFE7B2A74}"/>
              </a:ext>
            </a:extLst>
          </p:cNvPr>
          <p:cNvSpPr/>
          <p:nvPr/>
        </p:nvSpPr>
        <p:spPr>
          <a:xfrm>
            <a:off x="6911418" y="1743324"/>
            <a:ext cx="1524786" cy="4838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RVRL </a:t>
            </a:r>
            <a:r>
              <a:rPr lang="zh-CN" altLang="en-US" dirty="0"/>
              <a:t>自适应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8B40123-70D7-6AC4-FC36-AA3C5904223E}"/>
              </a:ext>
            </a:extLst>
          </p:cNvPr>
          <p:cNvSpPr/>
          <p:nvPr/>
        </p:nvSpPr>
        <p:spPr>
          <a:xfrm>
            <a:off x="6411798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C92A7F-D058-BB04-096E-BF6C5134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35" y="2530732"/>
            <a:ext cx="4341830" cy="36339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3D1235-29F3-EAF5-1367-4EABDF8D7C26}"/>
              </a:ext>
            </a:extLst>
          </p:cNvPr>
          <p:cNvSpPr/>
          <p:nvPr/>
        </p:nvSpPr>
        <p:spPr>
          <a:xfrm>
            <a:off x="753920" y="4920791"/>
            <a:ext cx="4587165" cy="256469"/>
          </a:xfrm>
          <a:prstGeom prst="rect">
            <a:avLst/>
          </a:prstGeom>
          <a:noFill/>
          <a:ln w="28575" cap="flat" cmpd="sng" algn="ctr">
            <a:solidFill>
              <a:srgbClr val="AF212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DD556-0357-A105-E877-056D49C3FAE6}"/>
              </a:ext>
            </a:extLst>
          </p:cNvPr>
          <p:cNvSpPr txBox="1"/>
          <p:nvPr/>
        </p:nvSpPr>
        <p:spPr>
          <a:xfrm>
            <a:off x="5649405" y="2569174"/>
            <a:ext cx="5381278" cy="329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参考向量自适应</a:t>
            </a:r>
            <a:r>
              <a:rPr lang="en-US" altLang="zh-CN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= </a:t>
            </a:r>
            <a:r>
              <a:rPr lang="en-US" altLang="zh-CN" spc="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RL+EoD</a:t>
            </a: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RL</a:t>
            </a:r>
          </a:p>
          <a:p>
            <a:pPr marL="1200150" lvl="2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策略</a:t>
            </a:r>
            <a:r>
              <a:rPr lang="en-US" altLang="zh-CN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将参考向量自适应决策过程建模为顺序决策过程</a:t>
            </a: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00150" lvl="2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目标</a:t>
            </a:r>
            <a:r>
              <a:rPr lang="en-US" altLang="zh-CN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根据环境反馈从当前的算子中为每个演化状态确定一个最优算子</a:t>
            </a: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742950" lvl="1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pc="1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EoD</a:t>
            </a: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1200150" lvl="2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通过学习聚类活跃参考向量的分布信息来采样，以获得新的试验参考向量</a:t>
            </a: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C294667B-E5C5-FA9D-4727-9683A188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6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15</a:t>
            </a:fld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C700B0-3C1D-7693-CC1A-ECBA2FCB36F3}"/>
              </a:ext>
            </a:extLst>
          </p:cNvPr>
          <p:cNvSpPr txBox="1"/>
          <p:nvPr/>
        </p:nvSpPr>
        <p:spPr>
          <a:xfrm>
            <a:off x="750379" y="1165407"/>
            <a:ext cx="2297124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RVRL-EA</a:t>
            </a:r>
            <a:endParaRPr lang="zh-CN" altLang="en-US" sz="2400" spc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A11E85-4627-5A47-5715-2699E2F5800F}"/>
              </a:ext>
            </a:extLst>
          </p:cNvPr>
          <p:cNvCxnSpPr>
            <a:cxnSpLocks/>
          </p:cNvCxnSpPr>
          <p:nvPr/>
        </p:nvCxnSpPr>
        <p:spPr>
          <a:xfrm>
            <a:off x="841530" y="1680739"/>
            <a:ext cx="18768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35264D-CAD2-2882-7FC7-886ACD652D30}"/>
              </a:ext>
            </a:extLst>
          </p:cNvPr>
          <p:cNvSpPr/>
          <p:nvPr/>
        </p:nvSpPr>
        <p:spPr>
          <a:xfrm>
            <a:off x="838200" y="1770520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初始化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63EAE-24EC-A24A-EE42-1D4F042EF5ED}"/>
              </a:ext>
            </a:extLst>
          </p:cNvPr>
          <p:cNvSpPr/>
          <p:nvPr/>
        </p:nvSpPr>
        <p:spPr>
          <a:xfrm>
            <a:off x="2862606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种群进化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58E234-FA6B-0CC9-0B01-9B50E52F62A1}"/>
              </a:ext>
            </a:extLst>
          </p:cNvPr>
          <p:cNvSpPr/>
          <p:nvPr/>
        </p:nvSpPr>
        <p:spPr>
          <a:xfrm>
            <a:off x="4887012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解关联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ACEAABA-2ADE-FB21-E2EA-0DE773532D68}"/>
              </a:ext>
            </a:extLst>
          </p:cNvPr>
          <p:cNvSpPr/>
          <p:nvPr/>
        </p:nvSpPr>
        <p:spPr>
          <a:xfrm>
            <a:off x="2362986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C5E9E91-F9BB-C438-68CA-7A0B66767A84}"/>
              </a:ext>
            </a:extLst>
          </p:cNvPr>
          <p:cNvSpPr/>
          <p:nvPr/>
        </p:nvSpPr>
        <p:spPr>
          <a:xfrm>
            <a:off x="4387392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6A5B3E-9698-8A48-E919-2A8DFE7B2A74}"/>
              </a:ext>
            </a:extLst>
          </p:cNvPr>
          <p:cNvSpPr/>
          <p:nvPr/>
        </p:nvSpPr>
        <p:spPr>
          <a:xfrm>
            <a:off x="6911418" y="1743324"/>
            <a:ext cx="1524786" cy="4838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RVRL </a:t>
            </a:r>
            <a:r>
              <a:rPr lang="zh-CN" altLang="en-US" dirty="0">
                <a:latin typeface="+mn-ea"/>
              </a:rPr>
              <a:t>自适应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8B40123-70D7-6AC4-FC36-AA3C5904223E}"/>
              </a:ext>
            </a:extLst>
          </p:cNvPr>
          <p:cNvSpPr/>
          <p:nvPr/>
        </p:nvSpPr>
        <p:spPr>
          <a:xfrm>
            <a:off x="6411798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DD556-0357-A105-E877-056D49C3FAE6}"/>
              </a:ext>
            </a:extLst>
          </p:cNvPr>
          <p:cNvSpPr txBox="1"/>
          <p:nvPr/>
        </p:nvSpPr>
        <p:spPr>
          <a:xfrm>
            <a:off x="838200" y="2484388"/>
            <a:ext cx="4889443" cy="2984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pc="100" dirty="0">
                <a:latin typeface="+mn-ea"/>
              </a:rPr>
              <a:t>RL</a:t>
            </a:r>
            <a:r>
              <a:rPr lang="zh-CN" altLang="en-US" sz="2000" b="1" spc="100" dirty="0">
                <a:latin typeface="+mn-ea"/>
              </a:rPr>
              <a:t>算法</a:t>
            </a:r>
            <a:endParaRPr lang="en-US" altLang="zh-CN" sz="2000" b="1" spc="100" dirty="0">
              <a:latin typeface="+mn-ea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spc="100" dirty="0">
                <a:latin typeface="+mn-ea"/>
              </a:rPr>
              <a:t>State</a:t>
            </a:r>
          </a:p>
          <a:p>
            <a:pPr lvl="1"/>
            <a:r>
              <a:rPr lang="en-US" altLang="zh-CN" sz="2000" b="1" i="0" dirty="0">
                <a:effectLst/>
                <a:latin typeface="+mn-ea"/>
              </a:rPr>
              <a:t>s 1</a:t>
            </a:r>
            <a:r>
              <a:rPr lang="zh-CN" altLang="en-US" sz="2000" b="1" i="0" dirty="0">
                <a:effectLst/>
                <a:latin typeface="+mn-ea"/>
              </a:rPr>
              <a:t>：只有一个非支配个体相关联。</a:t>
            </a:r>
          </a:p>
          <a:p>
            <a:pPr lvl="1"/>
            <a:r>
              <a:rPr lang="en-US" altLang="zh-CN" sz="2000" b="1" i="0" dirty="0">
                <a:effectLst/>
                <a:latin typeface="+mn-ea"/>
              </a:rPr>
              <a:t>s 2</a:t>
            </a:r>
            <a:r>
              <a:rPr lang="zh-CN" altLang="en-US" sz="2000" b="1" i="0" dirty="0">
                <a:effectLst/>
                <a:latin typeface="+mn-ea"/>
              </a:rPr>
              <a:t>：没有个体相关联。</a:t>
            </a:r>
          </a:p>
          <a:p>
            <a:pPr lvl="1"/>
            <a:r>
              <a:rPr lang="en-US" altLang="zh-CN" sz="2000" b="1" i="0" dirty="0">
                <a:effectLst/>
                <a:latin typeface="+mn-ea"/>
              </a:rPr>
              <a:t>s 3 : </a:t>
            </a:r>
            <a:r>
              <a:rPr lang="zh-CN" altLang="en-US" sz="2000" b="1" i="0" dirty="0">
                <a:effectLst/>
                <a:latin typeface="+mn-ea"/>
              </a:rPr>
              <a:t>不止一个非支配个体相关联。</a:t>
            </a: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spc="100" dirty="0">
                <a:latin typeface="+mn-ea"/>
              </a:rPr>
              <a:t>Action</a:t>
            </a:r>
          </a:p>
          <a:p>
            <a:pPr lvl="1" algn="just" hangingPunct="0">
              <a:lnSpc>
                <a:spcPct val="130000"/>
              </a:lnSpc>
            </a:pPr>
            <a:r>
              <a:rPr lang="en-US" altLang="zh-CN" sz="2000" b="1" spc="100" dirty="0">
                <a:latin typeface="+mn-ea"/>
              </a:rPr>
              <a:t>a1: </a:t>
            </a:r>
            <a:r>
              <a:rPr lang="zh-CN" altLang="en-US" sz="2000" b="1" spc="100" dirty="0">
                <a:latin typeface="+mn-ea"/>
              </a:rPr>
              <a:t>再生算子</a:t>
            </a:r>
          </a:p>
          <a:p>
            <a:pPr lvl="1" algn="just" hangingPunct="0">
              <a:lnSpc>
                <a:spcPct val="130000"/>
              </a:lnSpc>
            </a:pPr>
            <a:r>
              <a:rPr lang="en-US" altLang="zh-CN" sz="2000" b="1" spc="100" dirty="0">
                <a:latin typeface="+mn-ea"/>
              </a:rPr>
              <a:t>a2: </a:t>
            </a:r>
            <a:r>
              <a:rPr lang="zh-CN" altLang="en-US" sz="2000" b="1" spc="100" dirty="0">
                <a:latin typeface="+mn-ea"/>
              </a:rPr>
              <a:t>重定位算子</a:t>
            </a:r>
            <a:endParaRPr lang="en-US" altLang="zh-CN" sz="2000" b="1" spc="100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CDE533-0730-FD38-F26D-277B4D11FCB4}"/>
              </a:ext>
            </a:extLst>
          </p:cNvPr>
          <p:cNvSpPr txBox="1"/>
          <p:nvPr/>
        </p:nvSpPr>
        <p:spPr>
          <a:xfrm>
            <a:off x="5919778" y="3277719"/>
            <a:ext cx="4889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i="0" dirty="0">
                <a:effectLst/>
                <a:latin typeface="+mn-ea"/>
              </a:rPr>
              <a:t>s 4</a:t>
            </a:r>
            <a:r>
              <a:rPr lang="zh-CN" altLang="en-US" sz="2000" b="1" i="0" dirty="0">
                <a:effectLst/>
                <a:latin typeface="+mn-ea"/>
              </a:rPr>
              <a:t>：只有一个被支配的个体相关联。</a:t>
            </a:r>
          </a:p>
          <a:p>
            <a:pPr lvl="1"/>
            <a:r>
              <a:rPr lang="en-US" altLang="zh-CN" sz="2000" b="1" i="0" dirty="0">
                <a:effectLst/>
                <a:latin typeface="+mn-ea"/>
              </a:rPr>
              <a:t>s 5</a:t>
            </a:r>
            <a:r>
              <a:rPr lang="zh-CN" altLang="en-US" sz="2000" b="1" i="0" dirty="0">
                <a:effectLst/>
                <a:latin typeface="+mn-ea"/>
              </a:rPr>
              <a:t> </a:t>
            </a:r>
            <a:r>
              <a:rPr lang="en-US" altLang="zh-CN" sz="2000" b="1" i="0" dirty="0">
                <a:effectLst/>
                <a:latin typeface="+mn-ea"/>
              </a:rPr>
              <a:t>: </a:t>
            </a:r>
            <a:r>
              <a:rPr lang="zh-CN" altLang="en-US" sz="2000" b="1" i="0" dirty="0">
                <a:effectLst/>
                <a:latin typeface="+mn-ea"/>
              </a:rPr>
              <a:t>不止一个被支配的个体相关联。</a:t>
            </a:r>
          </a:p>
          <a:p>
            <a:pPr lvl="1"/>
            <a:r>
              <a:rPr lang="en-US" altLang="zh-CN" sz="2000" b="1" i="0" dirty="0">
                <a:effectLst/>
                <a:latin typeface="+mn-ea"/>
              </a:rPr>
              <a:t>s 6</a:t>
            </a:r>
            <a:r>
              <a:rPr lang="zh-CN" altLang="en-US" sz="2000" b="1" i="0" dirty="0">
                <a:effectLst/>
                <a:latin typeface="+mn-ea"/>
              </a:rPr>
              <a:t>：非支配个体和支配个体相关联。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83FA6D-E14E-A8D3-555A-31D76811CDE5}"/>
              </a:ext>
            </a:extLst>
          </p:cNvPr>
          <p:cNvSpPr txBox="1"/>
          <p:nvPr/>
        </p:nvSpPr>
        <p:spPr>
          <a:xfrm>
            <a:off x="5919777" y="4463796"/>
            <a:ext cx="4889443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hangingPunct="0">
              <a:lnSpc>
                <a:spcPct val="130000"/>
              </a:lnSpc>
            </a:pPr>
            <a:r>
              <a:rPr lang="en-US" altLang="zh-CN" sz="2000" b="1" spc="100" dirty="0">
                <a:latin typeface="+mn-ea"/>
              </a:rPr>
              <a:t>a3: </a:t>
            </a:r>
            <a:r>
              <a:rPr lang="zh-CN" altLang="en-US" sz="2000" b="1" spc="100" dirty="0">
                <a:latin typeface="+mn-ea"/>
              </a:rPr>
              <a:t>返回算子</a:t>
            </a:r>
          </a:p>
          <a:p>
            <a:pPr lvl="1" algn="just" hangingPunct="0">
              <a:lnSpc>
                <a:spcPct val="130000"/>
              </a:lnSpc>
            </a:pPr>
            <a:r>
              <a:rPr lang="en-US" altLang="zh-CN" sz="2000" b="1" spc="100" dirty="0">
                <a:latin typeface="+mn-ea"/>
              </a:rPr>
              <a:t>a4:</a:t>
            </a:r>
            <a:r>
              <a:rPr lang="zh-CN" altLang="en-US" sz="2000" b="1" spc="100" dirty="0">
                <a:latin typeface="+mn-ea"/>
              </a:rPr>
              <a:t> 状态保持算子</a:t>
            </a:r>
            <a:endParaRPr lang="en-US" altLang="zh-CN" sz="2000" b="1" spc="100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8D4768-F36C-6C10-ED6E-0671200EC3FB}"/>
              </a:ext>
            </a:extLst>
          </p:cNvPr>
          <p:cNvSpPr txBox="1"/>
          <p:nvPr/>
        </p:nvSpPr>
        <p:spPr>
          <a:xfrm>
            <a:off x="838200" y="5369241"/>
            <a:ext cx="5081578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spc="100" dirty="0">
                <a:latin typeface="+mn-ea"/>
              </a:rPr>
              <a:t>Reward</a:t>
            </a:r>
          </a:p>
          <a:p>
            <a:pPr algn="just" hangingPunct="0">
              <a:lnSpc>
                <a:spcPct val="130000"/>
              </a:lnSpc>
            </a:pPr>
            <a:r>
              <a:rPr lang="en-US" altLang="zh-CN" sz="2000" b="1" spc="100" dirty="0">
                <a:latin typeface="+mn-ea"/>
              </a:rPr>
              <a:t>       </a:t>
            </a:r>
            <a:r>
              <a:rPr lang="zh-CN" altLang="en-US" sz="2000" b="1" spc="100" dirty="0">
                <a:latin typeface="+mn-ea"/>
              </a:rPr>
              <a:t>两次迭代之间关联个体数量的相似度</a:t>
            </a:r>
            <a:r>
              <a:rPr lang="en-US" altLang="zh-CN" sz="2000" spc="100" dirty="0">
                <a:latin typeface="+mn-ea"/>
              </a:rPr>
              <a:t> </a:t>
            </a:r>
            <a:endParaRPr lang="zh-CN" altLang="en-US" sz="2000" spc="100" dirty="0">
              <a:latin typeface="+mn-ea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8D16E2D5-7F5C-A5EB-608F-71F24EA9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7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16</a:t>
            </a:fld>
            <a:endParaRPr lang="zh-CN" altLang="en-US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C700B0-3C1D-7693-CC1A-ECBA2FCB36F3}"/>
              </a:ext>
            </a:extLst>
          </p:cNvPr>
          <p:cNvSpPr txBox="1"/>
          <p:nvPr/>
        </p:nvSpPr>
        <p:spPr>
          <a:xfrm>
            <a:off x="750379" y="1165407"/>
            <a:ext cx="2297124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2.3 RVRL-EA</a:t>
            </a:r>
            <a:endParaRPr lang="zh-CN" altLang="en-US" sz="2400" spc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A11E85-4627-5A47-5715-2699E2F5800F}"/>
              </a:ext>
            </a:extLst>
          </p:cNvPr>
          <p:cNvCxnSpPr>
            <a:cxnSpLocks/>
          </p:cNvCxnSpPr>
          <p:nvPr/>
        </p:nvCxnSpPr>
        <p:spPr>
          <a:xfrm>
            <a:off x="841530" y="1680739"/>
            <a:ext cx="187682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535264D-CAD2-2882-7FC7-886ACD652D30}"/>
              </a:ext>
            </a:extLst>
          </p:cNvPr>
          <p:cNvSpPr/>
          <p:nvPr/>
        </p:nvSpPr>
        <p:spPr>
          <a:xfrm>
            <a:off x="838200" y="1770520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初始化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763EAE-24EC-A24A-EE42-1D4F042EF5ED}"/>
              </a:ext>
            </a:extLst>
          </p:cNvPr>
          <p:cNvSpPr/>
          <p:nvPr/>
        </p:nvSpPr>
        <p:spPr>
          <a:xfrm>
            <a:off x="2862606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种群进化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F58E234-FA6B-0CC9-0B01-9B50E52F62A1}"/>
              </a:ext>
            </a:extLst>
          </p:cNvPr>
          <p:cNvSpPr/>
          <p:nvPr/>
        </p:nvSpPr>
        <p:spPr>
          <a:xfrm>
            <a:off x="4887012" y="1743324"/>
            <a:ext cx="1524786" cy="483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解关联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ACEAABA-2ADE-FB21-E2EA-0DE773532D68}"/>
              </a:ext>
            </a:extLst>
          </p:cNvPr>
          <p:cNvSpPr/>
          <p:nvPr/>
        </p:nvSpPr>
        <p:spPr>
          <a:xfrm>
            <a:off x="2362986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C5E9E91-F9BB-C438-68CA-7A0B66767A84}"/>
              </a:ext>
            </a:extLst>
          </p:cNvPr>
          <p:cNvSpPr/>
          <p:nvPr/>
        </p:nvSpPr>
        <p:spPr>
          <a:xfrm>
            <a:off x="4387392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F6A5B3E-9698-8A48-E919-2A8DFE7B2A74}"/>
              </a:ext>
            </a:extLst>
          </p:cNvPr>
          <p:cNvSpPr/>
          <p:nvPr/>
        </p:nvSpPr>
        <p:spPr>
          <a:xfrm>
            <a:off x="6911418" y="1743324"/>
            <a:ext cx="1524786" cy="4838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RVRL </a:t>
            </a:r>
            <a:r>
              <a:rPr lang="zh-CN" altLang="en-US" dirty="0">
                <a:latin typeface="+mn-ea"/>
              </a:rPr>
              <a:t>自适应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8B40123-70D7-6AC4-FC36-AA3C5904223E}"/>
              </a:ext>
            </a:extLst>
          </p:cNvPr>
          <p:cNvSpPr/>
          <p:nvPr/>
        </p:nvSpPr>
        <p:spPr>
          <a:xfrm>
            <a:off x="6411798" y="1845329"/>
            <a:ext cx="499620" cy="2558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FDD556-0357-A105-E877-056D49C3FAE6}"/>
              </a:ext>
            </a:extLst>
          </p:cNvPr>
          <p:cNvSpPr txBox="1"/>
          <p:nvPr/>
        </p:nvSpPr>
        <p:spPr>
          <a:xfrm>
            <a:off x="5064157" y="2460369"/>
            <a:ext cx="7092886" cy="402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spc="100" dirty="0" err="1">
                <a:latin typeface="+mn-ea"/>
              </a:rPr>
              <a:t>EoD</a:t>
            </a:r>
            <a:r>
              <a:rPr lang="en-US" altLang="zh-CN" sz="2000" b="1" spc="100" dirty="0">
                <a:latin typeface="+mn-ea"/>
              </a:rPr>
              <a:t> </a:t>
            </a:r>
            <a:r>
              <a:rPr lang="zh-CN" altLang="en-US" sz="2000" b="1" spc="100" dirty="0">
                <a:latin typeface="+mn-ea"/>
              </a:rPr>
              <a:t>参考向量采样部分</a:t>
            </a:r>
            <a:endParaRPr lang="en-US" altLang="zh-CN" sz="2000" b="1" spc="100" dirty="0">
              <a:latin typeface="+mn-ea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100" dirty="0">
                <a:latin typeface="+mn-ea"/>
              </a:rPr>
              <a:t>聚类</a:t>
            </a:r>
            <a:endParaRPr lang="en-US" altLang="zh-CN" sz="2000" b="1" spc="100" dirty="0">
              <a:latin typeface="+mn-ea"/>
            </a:endParaRPr>
          </a:p>
          <a:p>
            <a:pPr lvl="1" algn="just" hangingPunct="0">
              <a:lnSpc>
                <a:spcPct val="130000"/>
              </a:lnSpc>
            </a:pPr>
            <a:r>
              <a:rPr lang="zh-CN" altLang="en-US" sz="2000" b="1" spc="100" dirty="0">
                <a:latin typeface="+mn-ea"/>
              </a:rPr>
              <a:t>对当前活跃的参考点进行聚类，通过聚类获得不规则</a:t>
            </a:r>
            <a:r>
              <a:rPr lang="en-US" altLang="zh-CN" sz="2000" b="1" spc="100" dirty="0">
                <a:latin typeface="+mn-ea"/>
              </a:rPr>
              <a:t>PF</a:t>
            </a:r>
            <a:r>
              <a:rPr lang="zh-CN" altLang="en-US" sz="2000" b="1" spc="100" dirty="0">
                <a:latin typeface="+mn-ea"/>
              </a:rPr>
              <a:t>的分布特征信息</a:t>
            </a:r>
            <a:endParaRPr lang="en-US" altLang="zh-CN" sz="2000" b="1" spc="100" dirty="0">
              <a:latin typeface="+mn-ea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spc="100" dirty="0" err="1">
                <a:latin typeface="+mn-ea"/>
              </a:rPr>
              <a:t>EoD</a:t>
            </a:r>
            <a:r>
              <a:rPr lang="en-US" altLang="zh-CN" sz="2000" b="1" spc="100" dirty="0">
                <a:latin typeface="+mn-ea"/>
              </a:rPr>
              <a:t> </a:t>
            </a:r>
            <a:r>
              <a:rPr lang="zh-CN" altLang="en-US" sz="2000" b="1" spc="100" dirty="0">
                <a:latin typeface="+mn-ea"/>
              </a:rPr>
              <a:t>学习模型</a:t>
            </a:r>
            <a:endParaRPr lang="en-US" altLang="zh-CN" sz="2000" b="1" spc="100" dirty="0">
              <a:latin typeface="+mn-ea"/>
            </a:endParaRPr>
          </a:p>
          <a:p>
            <a:pPr marL="742950" lvl="1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100" dirty="0">
                <a:latin typeface="+mn-ea"/>
              </a:rPr>
              <a:t>学习多个簇的局部分部信息</a:t>
            </a:r>
            <a:r>
              <a:rPr lang="en-US" altLang="zh-CN" sz="2000" b="1" spc="100" dirty="0">
                <a:latin typeface="+mn-ea"/>
              </a:rPr>
              <a:t>-&gt;</a:t>
            </a:r>
            <a:r>
              <a:rPr lang="zh-CN" altLang="en-US" sz="2000" b="1" spc="100" dirty="0">
                <a:latin typeface="+mn-ea"/>
              </a:rPr>
              <a:t>构建局部直方图模型</a:t>
            </a:r>
            <a:endParaRPr lang="en-US" altLang="zh-CN" sz="2000" b="1" spc="100" dirty="0">
              <a:latin typeface="+mn-ea"/>
            </a:endParaRPr>
          </a:p>
          <a:p>
            <a:pPr marL="742950" lvl="1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100" dirty="0">
                <a:latin typeface="+mn-ea"/>
              </a:rPr>
              <a:t>学习所有点的分布</a:t>
            </a:r>
            <a:r>
              <a:rPr lang="en-US" altLang="zh-CN" sz="2000" b="1" spc="100" dirty="0">
                <a:latin typeface="+mn-ea"/>
              </a:rPr>
              <a:t>-&gt;</a:t>
            </a:r>
            <a:r>
              <a:rPr lang="zh-CN" altLang="en-US" sz="2000" b="1" spc="100" dirty="0">
                <a:latin typeface="+mn-ea"/>
              </a:rPr>
              <a:t>构建全局直方图模型</a:t>
            </a:r>
            <a:endParaRPr lang="en-US" altLang="zh-CN" sz="2000" b="1" spc="100" dirty="0">
              <a:latin typeface="+mn-ea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spc="100" dirty="0">
                <a:latin typeface="+mn-ea"/>
              </a:rPr>
              <a:t>采样</a:t>
            </a:r>
            <a:endParaRPr lang="en-US" altLang="zh-CN" sz="2000" b="1" spc="100" dirty="0">
              <a:latin typeface="+mn-ea"/>
            </a:endParaRPr>
          </a:p>
          <a:p>
            <a:pPr lvl="1" algn="just" hangingPunct="0">
              <a:lnSpc>
                <a:spcPct val="130000"/>
              </a:lnSpc>
            </a:pPr>
            <a:r>
              <a:rPr lang="zh-CN" altLang="en-US" sz="2000" b="1" spc="100" dirty="0">
                <a:latin typeface="+mn-ea"/>
              </a:rPr>
              <a:t>从局部、全局直方图模型中采样，生成新的参考点</a:t>
            </a:r>
            <a:endParaRPr lang="en-US" altLang="zh-CN" sz="2000" b="1" spc="100" dirty="0">
              <a:latin typeface="+mn-ea"/>
            </a:endParaRPr>
          </a:p>
          <a:p>
            <a:pPr marL="285750" indent="-28575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spc="100" dirty="0">
              <a:latin typeface="+mn-ea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06696475-0942-07D0-0605-C5DC0145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7D519A-3700-AFF6-7044-F08649390FE2}"/>
              </a:ext>
            </a:extLst>
          </p:cNvPr>
          <p:cNvSpPr txBox="1"/>
          <p:nvPr/>
        </p:nvSpPr>
        <p:spPr>
          <a:xfrm>
            <a:off x="7927157" y="4031749"/>
            <a:ext cx="3350143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b="1" spc="100" dirty="0">
                <a:latin typeface="+mn-ea"/>
              </a:rPr>
              <a:t>增加对不规则</a:t>
            </a:r>
            <a:r>
              <a:rPr lang="en-US" altLang="zh-CN" sz="2000" b="1" spc="100" dirty="0">
                <a:latin typeface="+mn-ea"/>
              </a:rPr>
              <a:t>PF</a:t>
            </a:r>
            <a:r>
              <a:rPr lang="zh-CN" altLang="en-US" sz="2000" b="1" spc="100" dirty="0">
                <a:latin typeface="+mn-ea"/>
              </a:rPr>
              <a:t>的适应性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8DB430-EA23-2AF0-2D7B-AD3D6C98D1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33543" y="4298150"/>
            <a:ext cx="580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77252C54-B674-D674-15E1-1600E82C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07" y="3187459"/>
            <a:ext cx="2419889" cy="22213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55265F2-C2A8-7F1C-E52B-80BF4E9F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504" y="3187459"/>
            <a:ext cx="2404146" cy="2263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18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17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758823"/>
            <a:ext cx="12192000" cy="44373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3E95A7-B50C-BE68-A244-39B1C50E1DBD}"/>
              </a:ext>
            </a:extLst>
          </p:cNvPr>
          <p:cNvSpPr txBox="1"/>
          <p:nvPr/>
        </p:nvSpPr>
        <p:spPr>
          <a:xfrm>
            <a:off x="525260" y="1053495"/>
            <a:ext cx="291838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04B0E5-4117-1FAB-F54C-234E20834527}"/>
              </a:ext>
            </a:extLst>
          </p:cNvPr>
          <p:cNvCxnSpPr>
            <a:cxnSpLocks/>
          </p:cNvCxnSpPr>
          <p:nvPr/>
        </p:nvCxnSpPr>
        <p:spPr>
          <a:xfrm>
            <a:off x="592058" y="1574343"/>
            <a:ext cx="18427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8A8F195-A97C-947B-E609-9F6703498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8" y="1959244"/>
            <a:ext cx="4543468" cy="3295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48BDC8-63FE-8282-5D5C-630FC31F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59" y="1964621"/>
            <a:ext cx="6417007" cy="3295895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EF6CE09A-1DCF-FEC4-A5D3-8620693C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485262"/>
            <a:ext cx="9446244" cy="511443"/>
          </a:xfrm>
        </p:spPr>
        <p:txBody>
          <a:bodyPr>
            <a:no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1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EB49B-B232-EAC9-64D8-7252574EC21D}"/>
              </a:ext>
            </a:extLst>
          </p:cNvPr>
          <p:cNvSpPr txBox="1"/>
          <p:nvPr/>
        </p:nvSpPr>
        <p:spPr>
          <a:xfrm>
            <a:off x="6368057" y="5304261"/>
            <a:ext cx="5217485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RVRL-EA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 在每次迭代中生成更多的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活跃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参考点</a:t>
            </a:r>
            <a:endParaRPr lang="zh-CN" altLang="en-US" b="1" spc="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E04BC-0508-1D02-2A10-326C851DAD68}"/>
              </a:ext>
            </a:extLst>
          </p:cNvPr>
          <p:cNvSpPr txBox="1"/>
          <p:nvPr/>
        </p:nvSpPr>
        <p:spPr>
          <a:xfrm>
            <a:off x="179509" y="5336256"/>
            <a:ext cx="5368565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随着</a:t>
            </a:r>
            <a:r>
              <a:rPr lang="zh-CN" altLang="en-US" b="1" i="0" dirty="0">
                <a:solidFill>
                  <a:schemeClr val="bg1"/>
                </a:solidFill>
                <a:effectLst/>
                <a:latin typeface="+mn-ea"/>
              </a:rPr>
              <a:t>强化学习的进行，活跃点的数量不断增加，这些点逐渐拟合到倒三角部分，适应实际</a:t>
            </a:r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PF</a:t>
            </a:r>
            <a:endParaRPr lang="zh-CN" altLang="en-US" b="1" spc="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122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文献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C270-D474-452D-ACA4-843D65C7852A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1639B-3F61-1F1F-8BAB-90C1743CC8EF}"/>
              </a:ext>
            </a:extLst>
          </p:cNvPr>
          <p:cNvSpPr txBox="1"/>
          <p:nvPr/>
        </p:nvSpPr>
        <p:spPr>
          <a:xfrm>
            <a:off x="2068334" y="1466192"/>
            <a:ext cx="95643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Deng J, Zheng Q, Liu G, et al. A Digital Twin Approach for Self-optimization of Mobile Networks[C]//2021 IEEE Wireless Communications and Networking Conference Workshops (WCNCW). Nanjing, China: IEEE, 2021: 1-6.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0BA45A-1065-44FD-C024-4EC1B5C40DF8}"/>
              </a:ext>
            </a:extLst>
          </p:cNvPr>
          <p:cNvSpPr/>
          <p:nvPr/>
        </p:nvSpPr>
        <p:spPr>
          <a:xfrm>
            <a:off x="1324311" y="3537925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5AF634-C6D0-B500-5A21-FDC53CC37F78}"/>
              </a:ext>
            </a:extLst>
          </p:cNvPr>
          <p:cNvSpPr/>
          <p:nvPr/>
        </p:nvSpPr>
        <p:spPr>
          <a:xfrm>
            <a:off x="1324311" y="1645822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8D32FC-9E1D-C604-F749-A02CE1EBD8AD}"/>
              </a:ext>
            </a:extLst>
          </p:cNvPr>
          <p:cNvSpPr txBox="1"/>
          <p:nvPr/>
        </p:nvSpPr>
        <p:spPr>
          <a:xfrm>
            <a:off x="2068335" y="3429000"/>
            <a:ext cx="9564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 L, Li N, Guo Y, et al. Learning to Optimize: Reference Vector Reinforcement Learning Adaption to Constrained Many-Objective Optimization of Industrial Copper Burdening System[J]. IEEE Transactions on Cybernetics, 2021: 1-14.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4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77242" y="1829524"/>
            <a:ext cx="6096000" cy="2472855"/>
            <a:chOff x="1377020" y="924560"/>
            <a:chExt cx="6096000" cy="2472855"/>
          </a:xfrm>
        </p:grpSpPr>
        <p:sp>
          <p:nvSpPr>
            <p:cNvPr id="8" name="文本框 7"/>
            <p:cNvSpPr txBox="1"/>
            <p:nvPr/>
          </p:nvSpPr>
          <p:spPr>
            <a:xfrm>
              <a:off x="1377020" y="924560"/>
              <a:ext cx="619080" cy="106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3</a:t>
              </a:r>
              <a:endParaRPr lang="zh-CN" altLang="en-US" sz="5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853144" y="1377240"/>
              <a:ext cx="1820755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Three</a:t>
              </a:r>
              <a:endParaRPr lang="zh-CN" altLang="en-US" sz="2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15470" y="1956397"/>
              <a:ext cx="3877985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3600" b="0" i="0" dirty="0">
                  <a:solidFill>
                    <a:schemeClr val="accent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组内成员进度汇报</a:t>
              </a:r>
              <a:endParaRPr lang="zh-CN" altLang="en-US" sz="36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2515470" y="2824480"/>
              <a:ext cx="3877985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77020" y="29800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852463" y="1829524"/>
            <a:ext cx="274947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0" spc="100" dirty="0">
                <a:solidFill>
                  <a:srgbClr val="FFF2CC"/>
                </a:solidFill>
                <a:ea typeface="思源宋体 Heavy" panose="02020900000000000000" pitchFamily="18" charset="-122"/>
              </a:rPr>
              <a:t>叁</a:t>
            </a:r>
            <a:endParaRPr lang="zh-CN" altLang="en-US" sz="20000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5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5338421" y="1009933"/>
            <a:ext cx="1515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  录</a:t>
            </a:r>
          </a:p>
        </p:txBody>
      </p:sp>
      <p:sp>
        <p:nvSpPr>
          <p:cNvPr id="80" name="矩形 79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/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82" name="矩形 8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88" name="矩形 8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FFA7F8E-E937-7028-D554-B9EB899C7944}"/>
              </a:ext>
            </a:extLst>
          </p:cNvPr>
          <p:cNvSpPr txBox="1"/>
          <p:nvPr/>
        </p:nvSpPr>
        <p:spPr>
          <a:xfrm>
            <a:off x="1370169" y="2058955"/>
            <a:ext cx="10319068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0553CE-1616-06B5-AD98-A28D0E6D7A35}"/>
              </a:ext>
            </a:extLst>
          </p:cNvPr>
          <p:cNvSpPr txBox="1"/>
          <p:nvPr/>
        </p:nvSpPr>
        <p:spPr>
          <a:xfrm>
            <a:off x="1370168" y="2958049"/>
            <a:ext cx="10225455" cy="171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to Optimize: Reference Vector Reinforcement Learning Adaption to Constrained Many-Objective Optimization of Industrial Copper Burdening System</a:t>
            </a:r>
            <a:endParaRPr lang="zh-CN" altLang="en-US" sz="2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DC9D3A3-B2BC-A4AF-A662-F803C85450B6}"/>
              </a:ext>
            </a:extLst>
          </p:cNvPr>
          <p:cNvSpPr/>
          <p:nvPr/>
        </p:nvSpPr>
        <p:spPr>
          <a:xfrm>
            <a:off x="729005" y="3026299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BEA33A6-2F52-B8C0-13A3-30757910FA3E}"/>
              </a:ext>
            </a:extLst>
          </p:cNvPr>
          <p:cNvSpPr/>
          <p:nvPr/>
        </p:nvSpPr>
        <p:spPr>
          <a:xfrm>
            <a:off x="729005" y="2170492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C12BC6-D9CE-1AA4-7C8A-ABF11EE0CDBF}"/>
              </a:ext>
            </a:extLst>
          </p:cNvPr>
          <p:cNvSpPr/>
          <p:nvPr/>
        </p:nvSpPr>
        <p:spPr>
          <a:xfrm>
            <a:off x="750665" y="4993173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7D495-B34C-64A8-36F4-80D4092FD2F9}"/>
              </a:ext>
            </a:extLst>
          </p:cNvPr>
          <p:cNvSpPr txBox="1"/>
          <p:nvPr/>
        </p:nvSpPr>
        <p:spPr>
          <a:xfrm>
            <a:off x="1379169" y="4961390"/>
            <a:ext cx="10225455" cy="605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组内成员进度汇报</a:t>
            </a:r>
            <a:endParaRPr lang="zh-CN" altLang="en-US" sz="28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杨浩本周工作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C270-D474-452D-ACA4-843D65C7852A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31639B-3F61-1F1F-8BAB-90C1743CC8EF}"/>
              </a:ext>
            </a:extLst>
          </p:cNvPr>
          <p:cNvSpPr txBox="1"/>
          <p:nvPr/>
        </p:nvSpPr>
        <p:spPr>
          <a:xfrm>
            <a:off x="1506272" y="1150662"/>
            <a:ext cx="956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英文初稿完成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章，目前在写 数值实验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0BA45A-1065-44FD-C024-4EC1B5C40DF8}"/>
              </a:ext>
            </a:extLst>
          </p:cNvPr>
          <p:cNvSpPr/>
          <p:nvPr/>
        </p:nvSpPr>
        <p:spPr>
          <a:xfrm>
            <a:off x="838199" y="1951816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5AF634-C6D0-B500-5A21-FDC53CC37F78}"/>
              </a:ext>
            </a:extLst>
          </p:cNvPr>
          <p:cNvSpPr/>
          <p:nvPr/>
        </p:nvSpPr>
        <p:spPr>
          <a:xfrm>
            <a:off x="838200" y="1150662"/>
            <a:ext cx="499991" cy="5344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8D32FC-9E1D-C604-F749-A02CE1EBD8AD}"/>
              </a:ext>
            </a:extLst>
          </p:cNvPr>
          <p:cNvSpPr txBox="1"/>
          <p:nvPr/>
        </p:nvSpPr>
        <p:spPr>
          <a:xfrm>
            <a:off x="1530740" y="1731069"/>
            <a:ext cx="956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针对文章与按需服务的关系，增加一个实验，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可以根据任务需求调整计算时延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3BD8BF-CAA2-474F-AFA2-0E84A77BC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40" y="2562066"/>
            <a:ext cx="3758806" cy="3857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40320C-3E0F-40B7-AC9C-548B22454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179" y="2486229"/>
            <a:ext cx="3933907" cy="39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7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t>2022/9/18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3078" y="1849230"/>
            <a:ext cx="6615665" cy="26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66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谢谢</a:t>
            </a:r>
          </a:p>
          <a:p>
            <a:pPr algn="ctr" hangingPunct="0">
              <a:lnSpc>
                <a:spcPct val="130000"/>
              </a:lnSpc>
            </a:pPr>
            <a:r>
              <a:rPr lang="en-US" altLang="zh-CN" sz="66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Thanks</a:t>
            </a:r>
            <a:endParaRPr lang="zh-CN" altLang="en-US" sz="6600" spc="100" dirty="0">
              <a:solidFill>
                <a:schemeClr val="accent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1110661" y="1745296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/>
        </p:nvSpPr>
        <p:spPr>
          <a:xfrm>
            <a:off x="30480" y="5598160"/>
            <a:ext cx="1220216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/>
        </p:nvSpPr>
        <p:spPr>
          <a:xfrm flipH="1">
            <a:off x="-40640" y="5585460"/>
            <a:ext cx="1227328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33520" y="6134875"/>
            <a:ext cx="4196080" cy="41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厚德 求真 励学 笃行</a:t>
            </a:r>
            <a:endParaRPr lang="en-US" altLang="zh-CN" spc="100" dirty="0">
              <a:solidFill>
                <a:schemeClr val="accent3">
                  <a:lumMod val="20000"/>
                  <a:lumOff val="80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1AB2A04E-607F-52BD-7D4C-E0A7CD1DCE8F}"/>
              </a:ext>
            </a:extLst>
          </p:cNvPr>
          <p:cNvSpPr/>
          <p:nvPr/>
        </p:nvSpPr>
        <p:spPr>
          <a:xfrm rot="10800000">
            <a:off x="8992931" y="3657531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7383" y="1829524"/>
            <a:ext cx="6810103" cy="2472855"/>
            <a:chOff x="1087161" y="924560"/>
            <a:chExt cx="6810103" cy="2472855"/>
          </a:xfrm>
        </p:grpSpPr>
        <p:sp>
          <p:nvSpPr>
            <p:cNvPr id="8" name="文本框 7"/>
            <p:cNvSpPr txBox="1"/>
            <p:nvPr/>
          </p:nvSpPr>
          <p:spPr>
            <a:xfrm>
              <a:off x="1377020" y="924560"/>
              <a:ext cx="619080" cy="1067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</a:t>
              </a:r>
              <a:endParaRPr lang="zh-CN" altLang="en-US" sz="5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972792" y="1377240"/>
              <a:ext cx="1581459" cy="525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Part One</a:t>
              </a:r>
              <a:endParaRPr lang="zh-CN" altLang="en-US" sz="2400" i="1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30476" y="1956397"/>
              <a:ext cx="6647974" cy="742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z="3600" b="0" i="0" dirty="0">
                  <a:solidFill>
                    <a:schemeClr val="accent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移动网络自优化的数字孪生方法</a:t>
              </a:r>
              <a:endParaRPr lang="zh-CN" altLang="en-US" sz="3600" spc="100" dirty="0">
                <a:solidFill>
                  <a:schemeClr val="accent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1087161" y="2824480"/>
              <a:ext cx="681010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377020" y="2980057"/>
              <a:ext cx="6096000" cy="4173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852463" y="1829524"/>
            <a:ext cx="276229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0" spc="100" dirty="0">
                <a:solidFill>
                  <a:srgbClr val="FFF2CC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壹</a:t>
            </a:r>
            <a:endParaRPr lang="zh-CN" altLang="en-US" sz="20000" dirty="0">
              <a:solidFill>
                <a:srgbClr val="FFF2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90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850447"/>
            <a:ext cx="12192000" cy="4354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17259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0EC956C9-BE08-8B06-83E1-1121538F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4A35D6-CA94-B354-0015-516D15523786}"/>
              </a:ext>
            </a:extLst>
          </p:cNvPr>
          <p:cNvSpPr txBox="1"/>
          <p:nvPr/>
        </p:nvSpPr>
        <p:spPr>
          <a:xfrm>
            <a:off x="318906" y="1778291"/>
            <a:ext cx="5233482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spc="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现有移动无线网络优化方法的局限性</a:t>
            </a:r>
            <a:endParaRPr lang="en-US" altLang="zh-CN" sz="2200" spc="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026" name="Picture 2" descr="讨论 的图像结果">
            <a:extLst>
              <a:ext uri="{FF2B5EF4-FFF2-40B4-BE49-F238E27FC236}">
                <a16:creationId xmlns:a16="http://schemas.microsoft.com/office/drawing/2014/main" id="{07AFDFF0-7C43-E7B9-DF0D-84733D84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5" y="2663724"/>
            <a:ext cx="2558575" cy="1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强化学习 的图像结果">
            <a:extLst>
              <a:ext uri="{FF2B5EF4-FFF2-40B4-BE49-F238E27FC236}">
                <a16:creationId xmlns:a16="http://schemas.microsoft.com/office/drawing/2014/main" id="{EC48B515-14A8-9AE0-625B-FBD776C8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66" y="2679092"/>
            <a:ext cx="2948287" cy="16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数字孪生 的图像结果">
            <a:extLst>
              <a:ext uri="{FF2B5EF4-FFF2-40B4-BE49-F238E27FC236}">
                <a16:creationId xmlns:a16="http://schemas.microsoft.com/office/drawing/2014/main" id="{B04C39CE-D05C-A300-A43B-AE9704FC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974" y="2679092"/>
            <a:ext cx="2935005" cy="163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AE83B5-115C-C29E-B1D0-C4B97AB0D2B7}"/>
              </a:ext>
            </a:extLst>
          </p:cNvPr>
          <p:cNvSpPr txBox="1"/>
          <p:nvPr/>
        </p:nvSpPr>
        <p:spPr>
          <a:xfrm>
            <a:off x="1676400" y="4328728"/>
            <a:ext cx="193765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专家知识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58B1A-2D74-7E1A-9F23-78049924A3EC}"/>
              </a:ext>
            </a:extLst>
          </p:cNvPr>
          <p:cNvSpPr txBox="1"/>
          <p:nvPr/>
        </p:nvSpPr>
        <p:spPr>
          <a:xfrm>
            <a:off x="5467296" y="4311181"/>
            <a:ext cx="193765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强化学习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9789F0-DE1D-4393-E8C3-469A6AFFC164}"/>
              </a:ext>
            </a:extLst>
          </p:cNvPr>
          <p:cNvSpPr txBox="1"/>
          <p:nvPr/>
        </p:nvSpPr>
        <p:spPr>
          <a:xfrm>
            <a:off x="9258192" y="4328728"/>
            <a:ext cx="193765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数字孪生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CCD0C7-62A7-11D2-E831-B4028E2885DE}"/>
              </a:ext>
            </a:extLst>
          </p:cNvPr>
          <p:cNvSpPr txBox="1"/>
          <p:nvPr/>
        </p:nvSpPr>
        <p:spPr>
          <a:xfrm>
            <a:off x="969908" y="4835875"/>
            <a:ext cx="3099208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人类经验</a:t>
            </a:r>
            <a:r>
              <a:rPr lang="en-US" altLang="zh-CN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: </a:t>
            </a: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高劳动力成本、</a:t>
            </a:r>
            <a:endParaRPr lang="en-US" altLang="zh-CN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无法适应高维动态变化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85C9CBF-B1A7-77FC-5400-86A33BDB229F}"/>
              </a:ext>
            </a:extLst>
          </p:cNvPr>
          <p:cNvSpPr txBox="1"/>
          <p:nvPr/>
        </p:nvSpPr>
        <p:spPr>
          <a:xfrm>
            <a:off x="4456666" y="4843932"/>
            <a:ext cx="3099208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获取样本难度大、时间成本高</a:t>
            </a:r>
            <a:endParaRPr lang="en-US" altLang="zh-CN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模型迭代时须与网络交互，有网络性能恶化的风险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91E007-1100-EBA7-348B-C8E9BFC79413}"/>
              </a:ext>
            </a:extLst>
          </p:cNvPr>
          <p:cNvSpPr txBox="1"/>
          <p:nvPr/>
        </p:nvSpPr>
        <p:spPr>
          <a:xfrm>
            <a:off x="8330974" y="4835875"/>
            <a:ext cx="3099208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对动态不可控环境存在训练模型偏差、数字孪生偏差</a:t>
            </a:r>
          </a:p>
        </p:txBody>
      </p:sp>
    </p:spTree>
    <p:extLst>
      <p:ext uri="{BB962C8B-B14F-4D97-AF65-F5344CB8AC3E}">
        <p14:creationId xmlns:p14="http://schemas.microsoft.com/office/powerpoint/2010/main" val="381743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137295"/>
            <a:ext cx="12192000" cy="3477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场景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164979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0EC956C9-BE08-8B06-83E1-1121538F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4A35D6-CA94-B354-0015-516D15523786}"/>
              </a:ext>
            </a:extLst>
          </p:cNvPr>
          <p:cNvSpPr txBox="1"/>
          <p:nvPr/>
        </p:nvSpPr>
        <p:spPr>
          <a:xfrm>
            <a:off x="581776" y="2131780"/>
            <a:ext cx="4779140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200" spc="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Massive-MIMO </a:t>
            </a:r>
            <a:r>
              <a:rPr lang="zh-CN" altLang="en-US" sz="2200" spc="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权值优化场景</a:t>
            </a:r>
            <a:endParaRPr lang="en-US" altLang="zh-CN" sz="2200" spc="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875CC-A7A2-D2DE-BE65-C4F9D1E197EC}"/>
              </a:ext>
            </a:extLst>
          </p:cNvPr>
          <p:cNvSpPr txBox="1"/>
          <p:nvPr/>
        </p:nvSpPr>
        <p:spPr>
          <a:xfrm>
            <a:off x="704086" y="3782946"/>
            <a:ext cx="125185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场景特点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7400FFA7-9BB8-D905-8FC9-265ABF10DCD4}"/>
              </a:ext>
            </a:extLst>
          </p:cNvPr>
          <p:cNvSpPr/>
          <p:nvPr/>
        </p:nvSpPr>
        <p:spPr>
          <a:xfrm>
            <a:off x="1955942" y="3485794"/>
            <a:ext cx="228601" cy="1200401"/>
          </a:xfrm>
          <a:prstGeom prst="leftBrace">
            <a:avLst/>
          </a:prstGeom>
          <a:noFill/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4DB82E-642C-303E-2F25-0ACE38039000}"/>
              </a:ext>
            </a:extLst>
          </p:cNvPr>
          <p:cNvSpPr txBox="1"/>
          <p:nvPr/>
        </p:nvSpPr>
        <p:spPr>
          <a:xfrm>
            <a:off x="2451243" y="3253554"/>
            <a:ext cx="160020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地形复杂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BBCDC-0657-74FB-5729-DDFF6877572B}"/>
              </a:ext>
            </a:extLst>
          </p:cNvPr>
          <p:cNvSpPr txBox="1"/>
          <p:nvPr/>
        </p:nvSpPr>
        <p:spPr>
          <a:xfrm>
            <a:off x="2451243" y="3805947"/>
            <a:ext cx="186690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码本空间巨大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760A97-2004-E98E-9419-C673E1F9DC4C}"/>
              </a:ext>
            </a:extLst>
          </p:cNvPr>
          <p:cNvSpPr txBox="1"/>
          <p:nvPr/>
        </p:nvSpPr>
        <p:spPr>
          <a:xfrm>
            <a:off x="2451243" y="4351309"/>
            <a:ext cx="255270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用户分布动态变化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8670825-1782-374D-0E46-C5FB9724C756}"/>
              </a:ext>
            </a:extLst>
          </p:cNvPr>
          <p:cNvSpPr/>
          <p:nvPr/>
        </p:nvSpPr>
        <p:spPr>
          <a:xfrm>
            <a:off x="4718192" y="3791687"/>
            <a:ext cx="1087492" cy="4534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CE424B-4BE3-2889-0339-DB6426482839}"/>
              </a:ext>
            </a:extLst>
          </p:cNvPr>
          <p:cNvSpPr txBox="1"/>
          <p:nvPr/>
        </p:nvSpPr>
        <p:spPr>
          <a:xfrm>
            <a:off x="6111308" y="2991467"/>
            <a:ext cx="1600200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专家知识</a:t>
            </a:r>
            <a:endParaRPr lang="en-US" altLang="zh-CN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hangingPunct="0">
              <a:lnSpc>
                <a:spcPct val="130000"/>
              </a:lnSpc>
            </a:pPr>
            <a:r>
              <a:rPr lang="en-US" altLang="zh-CN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</a:p>
          <a:p>
            <a:pPr algn="ctr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强化学习</a:t>
            </a:r>
            <a:endParaRPr lang="en-US" altLang="zh-CN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 hangingPunct="0">
              <a:lnSpc>
                <a:spcPct val="130000"/>
              </a:lnSpc>
            </a:pPr>
            <a:r>
              <a:rPr lang="en-US" altLang="zh-CN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</a:p>
          <a:p>
            <a:pPr algn="ctr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数字孪生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2DB157D-2466-D54A-1E08-A8BA41D03182}"/>
              </a:ext>
            </a:extLst>
          </p:cNvPr>
          <p:cNvSpPr/>
          <p:nvPr/>
        </p:nvSpPr>
        <p:spPr>
          <a:xfrm>
            <a:off x="7844856" y="3816313"/>
            <a:ext cx="1087492" cy="4534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60C7A-75A3-2328-A01D-D74F0429AD11}"/>
              </a:ext>
            </a:extLst>
          </p:cNvPr>
          <p:cNvSpPr txBox="1"/>
          <p:nvPr/>
        </p:nvSpPr>
        <p:spPr>
          <a:xfrm>
            <a:off x="9284880" y="3591631"/>
            <a:ext cx="2417364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实现性能增益</a:t>
            </a:r>
            <a:endParaRPr lang="en-US" altLang="zh-CN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z="2000" spc="100" dirty="0">
                <a:solidFill>
                  <a:schemeClr val="accent4">
                    <a:lumMod val="20000"/>
                    <a:lumOff val="8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保证决策的安全性</a:t>
            </a:r>
          </a:p>
        </p:txBody>
      </p:sp>
    </p:spTree>
    <p:extLst>
      <p:ext uri="{BB962C8B-B14F-4D97-AF65-F5344CB8AC3E}">
        <p14:creationId xmlns:p14="http://schemas.microsoft.com/office/powerpoint/2010/main" val="102602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1.3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无线网络自优化技术框架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39684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0EC956C9-BE08-8B06-83E1-1121538F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971C65-678F-6E26-924E-4BB6828D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61" y="1850446"/>
            <a:ext cx="7321636" cy="43459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660BDBC0-26AB-7796-BDF1-97B9FC4F9BC9}"/>
              </a:ext>
            </a:extLst>
          </p:cNvPr>
          <p:cNvSpPr/>
          <p:nvPr/>
        </p:nvSpPr>
        <p:spPr>
          <a:xfrm>
            <a:off x="2623457" y="1937657"/>
            <a:ext cx="1415143" cy="1817914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019D3D-8BC7-3A8C-1737-362E09E296C1}"/>
              </a:ext>
            </a:extLst>
          </p:cNvPr>
          <p:cNvSpPr/>
          <p:nvPr/>
        </p:nvSpPr>
        <p:spPr>
          <a:xfrm>
            <a:off x="5247994" y="1850446"/>
            <a:ext cx="4113721" cy="178538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B2DC45D-53C3-E5D1-4DF2-C140CD36DCB3}"/>
              </a:ext>
            </a:extLst>
          </p:cNvPr>
          <p:cNvSpPr/>
          <p:nvPr/>
        </p:nvSpPr>
        <p:spPr>
          <a:xfrm>
            <a:off x="2438400" y="4234543"/>
            <a:ext cx="7130143" cy="7402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B02A2F6-C2FE-343E-CD51-E107DDAA73C0}"/>
              </a:ext>
            </a:extLst>
          </p:cNvPr>
          <p:cNvGrpSpPr/>
          <p:nvPr/>
        </p:nvGrpSpPr>
        <p:grpSpPr>
          <a:xfrm>
            <a:off x="136705" y="2399054"/>
            <a:ext cx="2012606" cy="983255"/>
            <a:chOff x="108157" y="2495941"/>
            <a:chExt cx="2059620" cy="76809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B868376-0E28-9080-E04E-2A6A2842F964}"/>
                </a:ext>
              </a:extLst>
            </p:cNvPr>
            <p:cNvSpPr/>
            <p:nvPr/>
          </p:nvSpPr>
          <p:spPr>
            <a:xfrm>
              <a:off x="108157" y="2495941"/>
              <a:ext cx="2059620" cy="701346"/>
            </a:xfrm>
            <a:prstGeom prst="rect">
              <a:avLst/>
            </a:prstGeom>
            <a:noFill/>
            <a:ln w="2857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6A994E-5759-C6E9-DFAF-51F043D0D7E4}"/>
                </a:ext>
              </a:extLst>
            </p:cNvPr>
            <p:cNvSpPr txBox="1"/>
            <p:nvPr/>
          </p:nvSpPr>
          <p:spPr>
            <a:xfrm>
              <a:off x="108157" y="2495941"/>
              <a:ext cx="2059620" cy="768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hangingPunct="0">
                <a:lnSpc>
                  <a:spcPct val="130000"/>
                </a:lnSpc>
              </a:pPr>
              <a:r>
                <a:rPr lang="zh-CN" altLang="en-US" sz="2000" b="1" spc="100" dirty="0">
                  <a:latin typeface="+mn-ea"/>
                </a:rPr>
                <a:t>基于状态预测的主动优化</a:t>
              </a: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72EA50-589D-4A8B-A133-AD5FA62C0F34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2149311" y="2846614"/>
            <a:ext cx="474146" cy="134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FDA53DA-43C8-0B0D-8C9A-71697A5A4B7E}"/>
              </a:ext>
            </a:extLst>
          </p:cNvPr>
          <p:cNvSpPr/>
          <p:nvPr/>
        </p:nvSpPr>
        <p:spPr>
          <a:xfrm>
            <a:off x="10293567" y="2301085"/>
            <a:ext cx="1640542" cy="88410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9CA8A36-8C19-4BFF-303E-C2C99DE26D9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9361715" y="2743137"/>
            <a:ext cx="931852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5669261-8B0B-F829-973B-31F7ED3FD353}"/>
              </a:ext>
            </a:extLst>
          </p:cNvPr>
          <p:cNvSpPr txBox="1"/>
          <p:nvPr/>
        </p:nvSpPr>
        <p:spPr>
          <a:xfrm>
            <a:off x="10293567" y="2299942"/>
            <a:ext cx="1600287" cy="1181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不断优化的效果基线</a:t>
            </a:r>
          </a:p>
          <a:p>
            <a:pPr algn="just" hangingPunct="0">
              <a:lnSpc>
                <a:spcPct val="130000"/>
              </a:lnSpc>
            </a:pPr>
            <a:endParaRPr lang="zh-CN" altLang="en-US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95A7A67-9172-85BB-9556-11313876264B}"/>
              </a:ext>
            </a:extLst>
          </p:cNvPr>
          <p:cNvSpPr/>
          <p:nvPr/>
        </p:nvSpPr>
        <p:spPr>
          <a:xfrm>
            <a:off x="10252891" y="4165152"/>
            <a:ext cx="1832613" cy="884104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949980-8410-69FA-E839-81FD823119A8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9568543" y="4604657"/>
            <a:ext cx="684348" cy="2547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0C5C423-248F-FBEB-8175-E5C27FAFB259}"/>
              </a:ext>
            </a:extLst>
          </p:cNvPr>
          <p:cNvSpPr txBox="1"/>
          <p:nvPr/>
        </p:nvSpPr>
        <p:spPr>
          <a:xfrm>
            <a:off x="10252890" y="4174924"/>
            <a:ext cx="1832613" cy="8594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安全和效果兼顾的决策下发</a:t>
            </a:r>
            <a:endParaRPr lang="zh-CN" altLang="en-US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D071F0-5341-D88F-2733-E323E40A535F}"/>
              </a:ext>
            </a:extLst>
          </p:cNvPr>
          <p:cNvSpPr/>
          <p:nvPr/>
        </p:nvSpPr>
        <p:spPr>
          <a:xfrm>
            <a:off x="3374796" y="5363852"/>
            <a:ext cx="301658" cy="31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5E4B67-8549-1511-9CBB-33448C978C77}"/>
              </a:ext>
            </a:extLst>
          </p:cNvPr>
          <p:cNvSpPr/>
          <p:nvPr/>
        </p:nvSpPr>
        <p:spPr>
          <a:xfrm>
            <a:off x="8526547" y="4728020"/>
            <a:ext cx="301658" cy="31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E45224-09FD-A27E-A10D-5C11B51B7D93}"/>
              </a:ext>
            </a:extLst>
          </p:cNvPr>
          <p:cNvSpPr/>
          <p:nvPr/>
        </p:nvSpPr>
        <p:spPr>
          <a:xfrm>
            <a:off x="8515548" y="5384286"/>
            <a:ext cx="301658" cy="31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DE310D-F9BE-7C2C-1DA5-EF6F1551D06E}"/>
              </a:ext>
            </a:extLst>
          </p:cNvPr>
          <p:cNvSpPr/>
          <p:nvPr/>
        </p:nvSpPr>
        <p:spPr>
          <a:xfrm>
            <a:off x="3800691" y="5363852"/>
            <a:ext cx="301658" cy="3110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01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BE500B-7D42-29C9-B345-777B371D721C}"/>
              </a:ext>
            </a:extLst>
          </p:cNvPr>
          <p:cNvSpPr txBox="1"/>
          <p:nvPr/>
        </p:nvSpPr>
        <p:spPr>
          <a:xfrm>
            <a:off x="468853" y="1111465"/>
            <a:ext cx="477914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实验仿真分析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9804E99-98CC-B44B-BE10-5F7E4951CD9D}"/>
              </a:ext>
            </a:extLst>
          </p:cNvPr>
          <p:cNvCxnSpPr>
            <a:cxnSpLocks/>
          </p:cNvCxnSpPr>
          <p:nvPr/>
        </p:nvCxnSpPr>
        <p:spPr>
          <a:xfrm>
            <a:off x="560005" y="1626797"/>
            <a:ext cx="39684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标题 1">
            <a:extLst>
              <a:ext uri="{FF2B5EF4-FFF2-40B4-BE49-F238E27FC236}">
                <a16:creationId xmlns:a16="http://schemas.microsoft.com/office/drawing/2014/main" id="{0EC956C9-BE08-8B06-83E1-1121538F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B68604-3D8C-9442-8528-5DE3D8A6E7F7}"/>
              </a:ext>
            </a:extLst>
          </p:cNvPr>
          <p:cNvGrpSpPr/>
          <p:nvPr/>
        </p:nvGrpSpPr>
        <p:grpSpPr>
          <a:xfrm>
            <a:off x="674785" y="2457357"/>
            <a:ext cx="6777785" cy="3831690"/>
            <a:chOff x="2328508" y="1983795"/>
            <a:chExt cx="7321636" cy="43459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971C65-678F-6E26-924E-4BB6828D6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8508" y="1983795"/>
              <a:ext cx="7321636" cy="4345998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777489E-894D-EE8F-331C-3FCEDC665BE0}"/>
                </a:ext>
              </a:extLst>
            </p:cNvPr>
            <p:cNvSpPr/>
            <p:nvPr/>
          </p:nvSpPr>
          <p:spPr>
            <a:xfrm>
              <a:off x="2735233" y="2179863"/>
              <a:ext cx="1164772" cy="15348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3E97835-0352-6D07-A1DD-7896C27BBEEA}"/>
                </a:ext>
              </a:extLst>
            </p:cNvPr>
            <p:cNvSpPr/>
            <p:nvPr/>
          </p:nvSpPr>
          <p:spPr>
            <a:xfrm>
              <a:off x="5365374" y="2179863"/>
              <a:ext cx="3825087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波束配置表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91A3506-A641-C81C-25CC-81A369160548}"/>
                </a:ext>
              </a:extLst>
            </p:cNvPr>
            <p:cNvSpPr/>
            <p:nvPr/>
          </p:nvSpPr>
          <p:spPr>
            <a:xfrm>
              <a:off x="5365374" y="3210502"/>
              <a:ext cx="2819400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RL</a:t>
              </a:r>
              <a:r>
                <a:rPr lang="zh-CN" altLang="en-US" b="1" dirty="0"/>
                <a:t>：</a:t>
              </a:r>
              <a:r>
                <a:rPr lang="en-US" altLang="zh-CN" b="1" dirty="0"/>
                <a:t>A3C</a:t>
              </a:r>
              <a:r>
                <a:rPr lang="zh-CN" altLang="en-US" b="1" dirty="0"/>
                <a:t>算法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11F6A98D-88E2-AFD9-03B4-9EFD475FF819}"/>
              </a:ext>
            </a:extLst>
          </p:cNvPr>
          <p:cNvSpPr txBox="1"/>
          <p:nvPr/>
        </p:nvSpPr>
        <p:spPr>
          <a:xfrm>
            <a:off x="560005" y="1699615"/>
            <a:ext cx="6094428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Massive-MIMO </a:t>
            </a:r>
            <a:r>
              <a:rPr lang="zh-CN" altLang="en-US" sz="2000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天线参数配置</a:t>
            </a:r>
            <a:endParaRPr lang="en-US" altLang="zh-CN" sz="2000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C6F8F3-8D01-8E1A-0247-A424607CC78C}"/>
              </a:ext>
            </a:extLst>
          </p:cNvPr>
          <p:cNvSpPr txBox="1"/>
          <p:nvPr/>
        </p:nvSpPr>
        <p:spPr>
          <a:xfrm>
            <a:off x="7735374" y="3091746"/>
            <a:ext cx="4456626" cy="2409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pc="1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性能指标</a:t>
            </a:r>
            <a:endParaRPr lang="en-US" altLang="zh-CN" sz="1800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最差 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5% </a:t>
            </a: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用户的平均 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RSRP</a:t>
            </a:r>
            <a:endParaRPr lang="zh-CN" altLang="en-US" sz="2000" b="0" i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所有用户的平均 </a:t>
            </a:r>
            <a:r>
              <a:rPr lang="en-US" altLang="zh-CN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RSRP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用户覆盖率</a:t>
            </a:r>
          </a:p>
          <a:p>
            <a:pPr marL="800100" lvl="1" indent="-342900" algn="just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pc="1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8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845990"/>
            <a:ext cx="12192000" cy="4510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3E95A7-B50C-BE68-A244-39B1C50E1DBD}"/>
              </a:ext>
            </a:extLst>
          </p:cNvPr>
          <p:cNvSpPr txBox="1"/>
          <p:nvPr/>
        </p:nvSpPr>
        <p:spPr>
          <a:xfrm>
            <a:off x="525260" y="1140662"/>
            <a:ext cx="2918381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实验结果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04B0E5-4117-1FAB-F54C-234E20834527}"/>
              </a:ext>
            </a:extLst>
          </p:cNvPr>
          <p:cNvCxnSpPr>
            <a:cxnSpLocks/>
          </p:cNvCxnSpPr>
          <p:nvPr/>
        </p:nvCxnSpPr>
        <p:spPr>
          <a:xfrm>
            <a:off x="592058" y="1661510"/>
            <a:ext cx="223487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006982-604E-4360-A2FE-9C5BE5D87360}"/>
              </a:ext>
            </a:extLst>
          </p:cNvPr>
          <p:cNvSpPr txBox="1"/>
          <p:nvPr/>
        </p:nvSpPr>
        <p:spPr>
          <a:xfrm>
            <a:off x="446364" y="5402216"/>
            <a:ext cx="11610518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在大多数情况下，</a:t>
            </a:r>
            <a:r>
              <a:rPr lang="en-US" altLang="zh-CN" dirty="0">
                <a:solidFill>
                  <a:schemeClr val="bg1"/>
                </a:solidFill>
              </a:rPr>
              <a:t>RL </a:t>
            </a:r>
            <a:r>
              <a:rPr lang="zh-CN" altLang="en-US" dirty="0">
                <a:solidFill>
                  <a:schemeClr val="bg1"/>
                </a:solidFill>
              </a:rPr>
              <a:t>决策优于专家知识，但对于初始阶段和第 </a:t>
            </a:r>
            <a:r>
              <a:rPr lang="en-US" altLang="zh-CN" dirty="0">
                <a:solidFill>
                  <a:schemeClr val="bg1"/>
                </a:solidFill>
              </a:rPr>
              <a:t>200 </a:t>
            </a:r>
            <a:r>
              <a:rPr lang="zh-CN" altLang="en-US" dirty="0">
                <a:solidFill>
                  <a:schemeClr val="bg1"/>
                </a:solidFill>
              </a:rPr>
              <a:t>到第 </a:t>
            </a:r>
            <a:r>
              <a:rPr lang="en-US" altLang="zh-CN" dirty="0">
                <a:solidFill>
                  <a:schemeClr val="bg1"/>
                </a:solidFill>
              </a:rPr>
              <a:t>300 </a:t>
            </a:r>
            <a:r>
              <a:rPr lang="zh-CN" altLang="en-US" dirty="0">
                <a:solidFill>
                  <a:schemeClr val="bg1"/>
                </a:solidFill>
              </a:rPr>
              <a:t>中间的一些用户分布，专家知识的表现优于</a:t>
            </a:r>
            <a:r>
              <a:rPr lang="en-US" altLang="zh-CN" dirty="0">
                <a:solidFill>
                  <a:schemeClr val="bg1"/>
                </a:solidFill>
              </a:rPr>
              <a:t>RL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BD683BF-ECF9-8EBE-4D01-E5418AA5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544767-0D3F-7A91-548B-677AB72D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60" y="1994272"/>
            <a:ext cx="5278386" cy="3430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FAE65D-DB39-A6CB-BC36-FC71ECD1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906" y="1994271"/>
            <a:ext cx="5260419" cy="34302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045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2022/9/18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西安电子科技大学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2005170"/>
            <a:ext cx="12192000" cy="4025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3E95A7-B50C-BE68-A244-39B1C50E1DBD}"/>
              </a:ext>
            </a:extLst>
          </p:cNvPr>
          <p:cNvSpPr txBox="1"/>
          <p:nvPr/>
        </p:nvSpPr>
        <p:spPr>
          <a:xfrm>
            <a:off x="592058" y="1076248"/>
            <a:ext cx="3971326" cy="52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 </a:t>
            </a:r>
            <a:r>
              <a:rPr lang="zh-CN" altLang="en-US" sz="2400" spc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挑战以及优化方向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B04B0E5-4117-1FAB-F54C-234E20834527}"/>
              </a:ext>
            </a:extLst>
          </p:cNvPr>
          <p:cNvCxnSpPr>
            <a:cxnSpLocks/>
          </p:cNvCxnSpPr>
          <p:nvPr/>
        </p:nvCxnSpPr>
        <p:spPr>
          <a:xfrm>
            <a:off x="658856" y="1597096"/>
            <a:ext cx="3165470" cy="1639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2D3CF4E-CF51-4EBF-85E7-7152CAD31FB1}"/>
              </a:ext>
            </a:extLst>
          </p:cNvPr>
          <p:cNvSpPr txBox="1"/>
          <p:nvPr/>
        </p:nvSpPr>
        <p:spPr>
          <a:xfrm>
            <a:off x="226005" y="2254244"/>
            <a:ext cx="5015298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</a:rPr>
              <a:t>5G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网络中的挑战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5G UE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对最小化路测（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MDT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）技术的支持还不成熟，阻碍了用户位置的采集</a:t>
            </a:r>
            <a:endParaRPr lang="en-US" altLang="zh-CN" sz="2000" b="0" i="0" dirty="0">
              <a:solidFill>
                <a:schemeClr val="bg1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网络状态获取效率低，准确度较差</a:t>
            </a:r>
            <a:endParaRPr lang="en-US" altLang="zh-CN" sz="2000" b="0" i="0" dirty="0">
              <a:solidFill>
                <a:schemeClr val="bg1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 err="1">
                <a:solidFill>
                  <a:schemeClr val="bg1"/>
                </a:solidFill>
                <a:effectLst/>
                <a:latin typeface="+mn-ea"/>
              </a:rPr>
              <a:t>gNB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分布式单元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(DU)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中存储和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计算资源有限，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模型无法有效地在线更新</a:t>
            </a:r>
            <a:endParaRPr lang="zh-CN" altLang="en-US" sz="2000" spc="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9DBF45-CB5C-600E-F667-BB7200D74F67}"/>
              </a:ext>
            </a:extLst>
          </p:cNvPr>
          <p:cNvSpPr txBox="1"/>
          <p:nvPr/>
        </p:nvSpPr>
        <p:spPr>
          <a:xfrm>
            <a:off x="6096000" y="2254244"/>
            <a:ext cx="5358635" cy="27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</a:rPr>
              <a:t>优化方向</a:t>
            </a:r>
            <a:endParaRPr lang="en-US" altLang="zh-CN" sz="2000" b="1" dirty="0">
              <a:solidFill>
                <a:schemeClr val="bg1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在线模型优化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: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研究在线学习算法，有效解决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漂移问题</a:t>
            </a:r>
            <a:endParaRPr lang="en-US" altLang="zh-CN" sz="2000" b="0" i="0" dirty="0">
              <a:solidFill>
                <a:schemeClr val="bg1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数字孪生优化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+mn-ea"/>
              </a:rPr>
              <a:t>: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+mn-ea"/>
              </a:rPr>
              <a:t>动态添加数据，保持状态与物理网络同步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algn="just" hangingPunct="0">
              <a:lnSpc>
                <a:spcPct val="130000"/>
              </a:lnSpc>
            </a:pPr>
            <a:endParaRPr lang="zh-CN" altLang="en-US" sz="2000" spc="100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EEB87EDC-AD22-7D3F-5BD1-4291E98D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79" y="528207"/>
            <a:ext cx="10515600" cy="365125"/>
          </a:xfrm>
        </p:spPr>
        <p:txBody>
          <a:bodyPr>
            <a:normAutofit fontScale="90000"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Twin Approach for Self-optimization of Mobile Networks</a:t>
            </a:r>
            <a:endParaRPr lang="zh-CN" altLang="en-US" sz="2400" spc="1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45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1309</Words>
  <Application>Microsoft Office PowerPoint</Application>
  <PresentationFormat>宽屏</PresentationFormat>
  <Paragraphs>264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等线 Light</vt:lpstr>
      <vt:lpstr>思源黑体 CN Heavy</vt:lpstr>
      <vt:lpstr>思源黑体 CN Medium</vt:lpstr>
      <vt:lpstr>思源黑体 CN Normal</vt:lpstr>
      <vt:lpstr>思源宋体 Heavy</vt:lpstr>
      <vt:lpstr>Microsoft YaHei</vt:lpstr>
      <vt:lpstr>优设标题黑</vt:lpstr>
      <vt:lpstr>Arial</vt:lpstr>
      <vt:lpstr>Times New Roman</vt:lpstr>
      <vt:lpstr>Wingdings</vt:lpstr>
      <vt:lpstr>Office 主题​​</vt:lpstr>
      <vt:lpstr>2_OfficePLUS</vt:lpstr>
      <vt:lpstr>PowerPoint 演示文稿</vt:lpstr>
      <vt:lpstr>PowerPoint 演示文稿</vt:lpstr>
      <vt:lpstr>PowerPoint 演示文稿</vt:lpstr>
      <vt:lpstr>A Digital Twin Approach for Self-optimization of Mobile Networks</vt:lpstr>
      <vt:lpstr>A Digital Twin Approach for Self-optimization of Mobile Networks</vt:lpstr>
      <vt:lpstr>A Digital Twin Approach for Self-optimization of Mobile Networks</vt:lpstr>
      <vt:lpstr>A Digital Twin Approach for Self-optimization of Mobile Networks</vt:lpstr>
      <vt:lpstr>A Digital Twin Approach for Self-optimization of Mobile Networks</vt:lpstr>
      <vt:lpstr>A Digital Twin Approach for Self-optimization of Mobile Networks</vt:lpstr>
      <vt:lpstr>PowerPoint 演示文稿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Learning to Optimize: Reference Vector Reinforcement Learning Adaption to Constrained Many-Objective Optimization of Industrial Copper Burdening System</vt:lpstr>
      <vt:lpstr>文献</vt:lpstr>
      <vt:lpstr>PowerPoint 演示文稿</vt:lpstr>
      <vt:lpstr>杨浩本周工作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dy</dc:creator>
  <cp:lastModifiedBy>无 名</cp:lastModifiedBy>
  <cp:revision>177</cp:revision>
  <dcterms:created xsi:type="dcterms:W3CDTF">2020-04-17T07:46:00Z</dcterms:created>
  <dcterms:modified xsi:type="dcterms:W3CDTF">2022-09-18T10:34:57Z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