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95" r:id="rId2"/>
    <p:sldId id="433" r:id="rId3"/>
    <p:sldId id="396" r:id="rId4"/>
    <p:sldId id="399" r:id="rId5"/>
    <p:sldId id="505" r:id="rId6"/>
    <p:sldId id="493" r:id="rId7"/>
    <p:sldId id="494" r:id="rId8"/>
    <p:sldId id="496" r:id="rId9"/>
    <p:sldId id="497" r:id="rId10"/>
    <p:sldId id="498" r:id="rId11"/>
    <p:sldId id="453" r:id="rId12"/>
    <p:sldId id="500" r:id="rId13"/>
    <p:sldId id="501" r:id="rId14"/>
    <p:sldId id="506" r:id="rId15"/>
    <p:sldId id="402" r:id="rId16"/>
    <p:sldId id="503" r:id="rId17"/>
    <p:sldId id="504" r:id="rId18"/>
    <p:sldId id="507" r:id="rId19"/>
    <p:sldId id="508" r:id="rId20"/>
    <p:sldId id="509" r:id="rId21"/>
    <p:sldId id="510" r:id="rId22"/>
    <p:sldId id="438" r:id="rId23"/>
  </p:sldIdLst>
  <p:sldSz cx="9144000" cy="5143500" type="screen16x9"/>
  <p:notesSz cx="6858000" cy="9144000"/>
  <p:custDataLst>
    <p:tags r:id="rId26"/>
  </p:custDataLst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ky123.Org" initials="S" lastIdx="2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004180"/>
    <a:srgbClr val="1B4367"/>
    <a:srgbClr val="014180"/>
    <a:srgbClr val="4287C6"/>
    <a:srgbClr val="2980B4"/>
    <a:srgbClr val="1D4865"/>
    <a:srgbClr val="1D4971"/>
    <a:srgbClr val="51B3CD"/>
    <a:srgbClr val="83C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83" y="36"/>
      </p:cViewPr>
      <p:guideLst>
        <p:guide orient="horz" pos="175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201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269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023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250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9472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52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33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235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944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339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2400" b="1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7580"/>
            <a:ext cx="2057400" cy="27368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4917" y="1560195"/>
            <a:ext cx="7576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/>
              <a:t>边缘计算中的资源调度问题综述分享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838787" y="3256093"/>
            <a:ext cx="1954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dirty="0"/>
              <a:t>汇报人：张玉洁</a:t>
            </a:r>
          </a:p>
          <a:p>
            <a:pPr algn="ctr"/>
            <a:endParaRPr lang="zh-CN" altLang="en-US" sz="1800" dirty="0"/>
          </a:p>
          <a:p>
            <a:pPr algn="ctr"/>
            <a:r>
              <a:rPr lang="en-US" altLang="zh-CN" sz="1800" dirty="0"/>
              <a:t>2022</a:t>
            </a:r>
            <a:r>
              <a:rPr lang="zh-CN" altLang="en-US" sz="1800" dirty="0"/>
              <a:t>年</a:t>
            </a:r>
            <a:r>
              <a:rPr lang="en-US" altLang="zh-CN" sz="1800" dirty="0"/>
              <a:t>9</a:t>
            </a:r>
            <a:r>
              <a:rPr lang="zh-CN" altLang="en-US" sz="1800" dirty="0"/>
              <a:t>月</a:t>
            </a:r>
            <a:r>
              <a:rPr lang="en-US" altLang="zh-CN" sz="1800" dirty="0"/>
              <a:t>29</a:t>
            </a:r>
            <a:r>
              <a:rPr lang="zh-CN" altLang="en-US" sz="1800" dirty="0"/>
              <a:t>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680200" y="210820"/>
            <a:ext cx="2125345" cy="287655"/>
          </a:xfrm>
        </p:spPr>
        <p:txBody>
          <a:bodyPr anchor="ctr">
            <a:normAutofit fontScale="90000"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系统模型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27330" y="932815"/>
                <a:ext cx="8460105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800" dirty="0"/>
                  <a:t>处理任务</a:t>
                </a:r>
                <a:r>
                  <a:rPr lang="en-US" altLang="zh-CN" sz="1800" dirty="0"/>
                  <a:t>T</a:t>
                </a:r>
                <a:r>
                  <a:rPr lang="zh-CN" altLang="en-US" sz="1800" dirty="0"/>
                  <a:t>的总延时</a:t>
                </a:r>
                <a:r>
                  <a:rPr lang="en-US" altLang="zh-CN" sz="1800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1800" dirty="0"/>
              </a:p>
              <a:p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endParaRPr lang="en-US" altLang="zh-CN" sz="1800" i="1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800" dirty="0"/>
                  <a:t>处理任务</a:t>
                </a:r>
                <a:r>
                  <a:rPr lang="en-US" altLang="zh-CN" sz="1800" dirty="0"/>
                  <a:t>T</a:t>
                </a:r>
                <a:r>
                  <a:rPr lang="zh-CN" altLang="en-US" sz="1800" dirty="0"/>
                  <a:t>的总成本：</a:t>
                </a:r>
                <a:endParaRPr lang="en-US" altLang="zh-CN" sz="1800" dirty="0"/>
              </a:p>
              <a:p>
                <a:r>
                  <a:rPr lang="en-US" altLang="zh-CN" sz="1800" dirty="0"/>
                  <a:t>        </a:t>
                </a:r>
              </a:p>
              <a:p>
                <a:r>
                  <a:rPr lang="en-US" altLang="zh-CN" sz="1800" dirty="0"/>
                  <a:t>          </a:t>
                </a:r>
                <a:r>
                  <a:rPr lang="zh-CN" altLang="en-US" sz="1800" dirty="0"/>
                  <a:t>能量成本：</a:t>
                </a:r>
                <a:endParaRPr lang="en-US" altLang="zh-CN" sz="1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1800" dirty="0"/>
              </a:p>
              <a:p>
                <a:r>
                  <a:rPr lang="en-US" altLang="zh-CN" sz="1800" dirty="0"/>
                  <a:t>          </a:t>
                </a:r>
                <a:r>
                  <a:rPr lang="zh-CN" altLang="en-US" sz="1800" dirty="0"/>
                  <a:t>带宽成本：</a:t>
                </a:r>
                <a:endParaRPr lang="en-US" altLang="zh-CN" sz="1800" dirty="0"/>
              </a:p>
              <a:p>
                <a:endParaRPr lang="en-US" altLang="zh-CN" sz="1800" dirty="0"/>
              </a:p>
              <a:p>
                <a:r>
                  <a:rPr lang="en-US" altLang="zh-CN" sz="1800" dirty="0"/>
                  <a:t>          </a:t>
                </a:r>
                <a:r>
                  <a:rPr lang="zh-CN" altLang="en-US" sz="1800" dirty="0"/>
                  <a:t>计算成本：</a:t>
                </a:r>
                <a:endParaRPr lang="en-US" altLang="zh-CN" sz="1800" dirty="0"/>
              </a:p>
              <a:p>
                <a:endParaRPr lang="en-US" altLang="zh-CN" sz="1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800" dirty="0"/>
                  <a:t>计算加速：</a:t>
                </a:r>
                <a:endParaRPr lang="zh-CN" altLang="en-US" sz="1800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altLang="zh-CN" sz="1800" dirty="0"/>
                  <a:t>                                                                          </a:t>
                </a:r>
                <a:endParaRPr lang="en-US" altLang="zh-CN" sz="1200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30" y="932815"/>
                <a:ext cx="8460105" cy="3693319"/>
              </a:xfrm>
              <a:prstGeom prst="rect">
                <a:avLst/>
              </a:prstGeom>
              <a:blipFill>
                <a:blip r:embed="rId3"/>
                <a:stretch>
                  <a:fillRect l="-432" t="-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E96C4706-8623-A427-1E9B-46BD21D966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425" y="2283916"/>
            <a:ext cx="3209948" cy="42862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42404CE-CEBC-286F-A84E-28EF3C4C28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425" y="2876333"/>
            <a:ext cx="2395555" cy="44767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5079DF92-AB77-377B-51AD-9A7C32A136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055" y="3427637"/>
            <a:ext cx="1609737" cy="38100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637ADE8-2D3B-7CA6-7CCE-2BC641247F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457" y="1748649"/>
            <a:ext cx="3077326" cy="42862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BB90686-1BD7-65FB-32B6-E5BC746611F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227" y="3851843"/>
            <a:ext cx="1814526" cy="500066"/>
          </a:xfrm>
          <a:prstGeom prst="rect">
            <a:avLst/>
          </a:prstGeom>
        </p:spPr>
      </p:pic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E529124A-9DA6-358E-4549-A63EA20C2BBD}"/>
              </a:ext>
            </a:extLst>
          </p:cNvPr>
          <p:cNvSpPr txBox="1">
            <a:spLocks/>
          </p:cNvSpPr>
          <p:nvPr/>
        </p:nvSpPr>
        <p:spPr>
          <a:xfrm>
            <a:off x="7086600" y="4767580"/>
            <a:ext cx="2057400" cy="27368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r" defTabSz="685800" rtl="0" eaLnBrk="1" latinLnBrk="0" hangingPunct="1">
              <a:defRPr sz="2400" b="1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9BB5D0-35E4-459D-AEF3-FE4D7C45CC19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C2B4B13-AD42-B6BA-B8BD-BFC973C0FC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654" y="888537"/>
            <a:ext cx="3689456" cy="42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07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7580"/>
            <a:ext cx="2057400" cy="27368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680200" y="210820"/>
            <a:ext cx="2125345" cy="287655"/>
          </a:xfrm>
        </p:spPr>
        <p:txBody>
          <a:bodyPr anchor="ctr">
            <a:normAutofit fontScale="90000"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计算卸载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70475" y="2172043"/>
            <a:ext cx="27717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 dirty="0"/>
          </a:p>
          <a:p>
            <a:pPr marL="285750" indent="-285750">
              <a:buNone/>
            </a:pPr>
            <a:r>
              <a:rPr lang="en-US" altLang="zh-CN" dirty="0"/>
              <a:t>     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A7C8F4C-DF67-B032-79D5-6F8973D88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62" y="938597"/>
            <a:ext cx="7728747" cy="334801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680200" y="210820"/>
            <a:ext cx="2125345" cy="287655"/>
          </a:xfrm>
        </p:spPr>
        <p:txBody>
          <a:bodyPr anchor="ctr">
            <a:normAutofit fontScale="90000"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资源分配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7330" y="932815"/>
            <a:ext cx="84601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spc="75" dirty="0">
                <a:solidFill>
                  <a:srgbClr val="000000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一般来说，目前资源分配研究涉及的主要资源是计算、通信和存储资源</a:t>
            </a:r>
            <a:endParaRPr lang="en-US" altLang="zh-CN" sz="1800" spc="75" dirty="0">
              <a:solidFill>
                <a:srgbClr val="FF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/>
              <a:t>计算资源：</a:t>
            </a:r>
            <a:r>
              <a:rPr lang="en-US" altLang="zh-CN" sz="1800" spc="75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cs typeface="Times New Roman" panose="02020603050405020304" pitchFamily="18" charset="0"/>
              </a:rPr>
              <a:t>CPU</a:t>
            </a:r>
            <a:r>
              <a:rPr lang="zh-CN" altLang="zh-CN" sz="1800" spc="75" dirty="0">
                <a:solidFill>
                  <a:srgbClr val="000000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周期和资源块</a:t>
            </a:r>
            <a:endParaRPr lang="en-US" altLang="zh-CN" sz="1800" dirty="0">
              <a:latin typeface="Cambria Math" panose="02040503050406030204" charset="0"/>
              <a:cs typeface="Cambria Math" panose="02040503050406030204" charset="0"/>
            </a:endParaRPr>
          </a:p>
          <a:p>
            <a:endParaRPr lang="en-US" altLang="zh-CN" sz="1800" dirty="0">
              <a:latin typeface="Cambria Math" panose="02040503050406030204" charset="0"/>
              <a:cs typeface="Cambria Math" panose="02040503050406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800" spc="75" dirty="0">
                <a:solidFill>
                  <a:srgbClr val="000000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通信资源</a:t>
            </a:r>
            <a:r>
              <a:rPr lang="zh-CN" altLang="en-US" sz="1800" dirty="0">
                <a:latin typeface="Cambria Math" panose="02040503050406030204" charset="0"/>
                <a:cs typeface="Cambria Math" panose="02040503050406030204" charset="0"/>
              </a:rPr>
              <a:t>：</a:t>
            </a:r>
            <a:r>
              <a:rPr lang="zh-CN" altLang="zh-CN" sz="1800" spc="75" dirty="0">
                <a:solidFill>
                  <a:srgbClr val="000000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计算卸载过程中用于数据传输的带宽、频谱、功率、链路等无线资源</a:t>
            </a:r>
            <a:endParaRPr lang="en-US" altLang="zh-CN" sz="1800" spc="75" dirty="0">
              <a:solidFill>
                <a:srgbClr val="000000"/>
              </a:solidFill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zh-CN" altLang="en-US" sz="1800" dirty="0">
              <a:latin typeface="Cambria Math" panose="02040503050406030204" charset="0"/>
              <a:cs typeface="Cambria Math" panose="02040503050406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800" spc="75" dirty="0">
                <a:solidFill>
                  <a:srgbClr val="000000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存储资源</a:t>
            </a:r>
            <a:r>
              <a:rPr lang="zh-CN" altLang="en-US" sz="1800" dirty="0"/>
              <a:t>：硬盘等</a:t>
            </a:r>
            <a:endParaRPr lang="en-US" altLang="zh-CN" sz="1200" dirty="0"/>
          </a:p>
        </p:txBody>
      </p:sp>
      <p:sp>
        <p:nvSpPr>
          <p:cNvPr id="5" name="灯片编号占位符 1">
            <a:extLst>
              <a:ext uri="{FF2B5EF4-FFF2-40B4-BE49-F238E27FC236}">
                <a16:creationId xmlns:a16="http://schemas.microsoft.com/office/drawing/2014/main" id="{F44B311B-EA0F-DE3B-EF0E-E5F5BD98B08F}"/>
              </a:ext>
            </a:extLst>
          </p:cNvPr>
          <p:cNvSpPr txBox="1">
            <a:spLocks/>
          </p:cNvSpPr>
          <p:nvPr/>
        </p:nvSpPr>
        <p:spPr>
          <a:xfrm>
            <a:off x="7086600" y="4767580"/>
            <a:ext cx="2057400" cy="27368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r" defTabSz="685800" rtl="0" eaLnBrk="1" latinLnBrk="0" hangingPunct="1">
              <a:defRPr sz="2400" b="1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9BB5D0-35E4-459D-AEF3-FE4D7C45CC1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598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680200" y="210820"/>
            <a:ext cx="2125345" cy="287655"/>
          </a:xfrm>
        </p:spPr>
        <p:txBody>
          <a:bodyPr anchor="ctr">
            <a:normAutofit fontScale="90000"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资源供给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7330" y="932815"/>
            <a:ext cx="8460105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spc="75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基于对现有研究的分析和总结，边缘计算中资源供给的研究可分为两类，第一类是任务分配</a:t>
            </a:r>
            <a:r>
              <a:rPr lang="zh-CN" altLang="en-US" sz="1800" spc="75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，第二类是资源配置</a:t>
            </a:r>
            <a:endParaRPr lang="en-US" altLang="zh-CN" sz="1800" spc="75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800" spc="75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spc="75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任务分配：</a:t>
            </a:r>
            <a:r>
              <a:rPr lang="zh-CN" altLang="zh-CN" sz="1800" spc="75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从用户的角度出发，并且从用户的角度来看，这是一种被动的资源供给，是指用户的任务与边缘资源之间的最优布局和匹配方案，决定</a:t>
            </a:r>
            <a:r>
              <a:rPr lang="en-US" altLang="zh-CN" sz="1800" spc="75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"</a:t>
            </a:r>
            <a:r>
              <a:rPr lang="zh-CN" altLang="zh-CN" sz="1800" spc="75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用户</a:t>
            </a:r>
            <a:r>
              <a:rPr lang="en-US" altLang="zh-CN" sz="1800" spc="75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‑</a:t>
            </a:r>
            <a:r>
              <a:rPr lang="zh-CN" altLang="zh-CN" sz="1800" spc="75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资源</a:t>
            </a:r>
            <a:r>
              <a:rPr lang="en-US" altLang="zh-CN" sz="1800" spc="75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"</a:t>
            </a:r>
            <a:r>
              <a:rPr lang="zh-CN" altLang="zh-CN" sz="1800" spc="75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对关联。</a:t>
            </a:r>
            <a:endParaRPr lang="en-US" altLang="zh-CN" sz="1800" spc="75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1800" spc="75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spc="75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资源配置：</a:t>
            </a:r>
            <a:r>
              <a:rPr lang="zh-CN" altLang="zh-CN" sz="1800" spc="75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是从资源提供商的角度来看，决定如何进行主动资源配置，主要包括云服务向边缘分散、</a:t>
            </a:r>
            <a:r>
              <a:rPr lang="zh-CN" altLang="en-US" sz="1800" spc="75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边缘服务器</a:t>
            </a:r>
            <a:r>
              <a:rPr lang="zh-CN" altLang="zh-CN" sz="1800" spc="75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优化部署、虚拟边缘资源配置等问题。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800" dirty="0">
              <a:latin typeface="Cambria Math" panose="02040503050406030204" charset="0"/>
              <a:cs typeface="Cambria Math" panose="02040503050406030204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663AA2-B26F-CD57-A7C0-408C87E61F27}"/>
              </a:ext>
            </a:extLst>
          </p:cNvPr>
          <p:cNvSpPr txBox="1">
            <a:spLocks/>
          </p:cNvSpPr>
          <p:nvPr/>
        </p:nvSpPr>
        <p:spPr>
          <a:xfrm>
            <a:off x="7086600" y="4767580"/>
            <a:ext cx="2057400" cy="27368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r" defTabSz="685800" rtl="0" eaLnBrk="1" latinLnBrk="0" hangingPunct="1">
              <a:defRPr sz="2400" b="1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9BB5D0-35E4-459D-AEF3-FE4D7C45CC1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504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7580"/>
            <a:ext cx="2057400" cy="27368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58887" y="1109043"/>
            <a:ext cx="6426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 dirty="0"/>
              <a:t>背景介绍</a:t>
            </a: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sz="2000" dirty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zh-CN" sz="2000" dirty="0"/>
              <a:t>基本模型</a:t>
            </a:r>
            <a:endParaRPr lang="zh-CN" altLang="en-US" sz="2000" dirty="0"/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sz="2000" dirty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rgbClr val="FF0000"/>
                </a:solidFill>
              </a:rPr>
              <a:t>关键技术</a:t>
            </a: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sz="2000" dirty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 dirty="0"/>
              <a:t>应用场景及研究方向</a:t>
            </a:r>
            <a:endParaRPr lang="zh-CN" altLang="zh-CN" sz="2000" dirty="0"/>
          </a:p>
        </p:txBody>
      </p:sp>
      <p:sp>
        <p:nvSpPr>
          <p:cNvPr id="3074" name="标题 3073"/>
          <p:cNvSpPr>
            <a:spLocks noGrp="1"/>
          </p:cNvSpPr>
          <p:nvPr>
            <p:ph type="title"/>
          </p:nvPr>
        </p:nvSpPr>
        <p:spPr>
          <a:xfrm>
            <a:off x="6680200" y="210820"/>
            <a:ext cx="2009775" cy="287655"/>
          </a:xfrm>
        </p:spPr>
        <p:txBody>
          <a:bodyPr anchor="ctr">
            <a:normAutofit fontScale="90000"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C6EE8F-4F70-C5A0-CCDA-6E7E49C4B174}"/>
              </a:ext>
            </a:extLst>
          </p:cNvPr>
          <p:cNvSpPr txBox="1"/>
          <p:nvPr/>
        </p:nvSpPr>
        <p:spPr>
          <a:xfrm>
            <a:off x="937375" y="4084933"/>
            <a:ext cx="7839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[1] Q. Luo, S. Hu, C. Li, G. Li and W. Shi, "Resource Scheduling in Edge Computing: A Survey," in </a:t>
            </a:r>
            <a:r>
              <a:rPr lang="en-US" altLang="zh-CN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IEEE Communications Surveys &amp; Tutorials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vol. 23, no. 4, pp. 2131-2165,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Fourthquarter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2021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0237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680200" y="210820"/>
            <a:ext cx="2125345" cy="287655"/>
          </a:xfrm>
        </p:spPr>
        <p:txBody>
          <a:bodyPr anchor="ctr">
            <a:normAutofit fontScale="90000"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关键技术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E8E6BF2-A884-0CC1-D6A9-D7DA82228226}"/>
              </a:ext>
            </a:extLst>
          </p:cNvPr>
          <p:cNvSpPr txBox="1">
            <a:spLocks/>
          </p:cNvSpPr>
          <p:nvPr/>
        </p:nvSpPr>
        <p:spPr>
          <a:xfrm>
            <a:off x="7086600" y="4767580"/>
            <a:ext cx="2057400" cy="27368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r" defTabSz="685800" rtl="0" eaLnBrk="1" latinLnBrk="0" hangingPunct="1">
              <a:defRPr sz="2400" b="1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9BB5D0-35E4-459D-AEF3-FE4D7C45CC19}" type="slidenum">
              <a:rPr lang="zh-CN" altLang="en-US" smtClean="0"/>
              <a:pPr/>
              <a:t>15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0FBE35F-E137-EEAB-2E6D-AC2AF03BF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7158" y="1127254"/>
            <a:ext cx="5889684" cy="312078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639740" y="182003"/>
            <a:ext cx="2366411" cy="287655"/>
          </a:xfrm>
        </p:spPr>
        <p:txBody>
          <a:bodyPr anchor="ctr">
            <a:normAutofit fontScale="90000"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集中式方法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7330" y="932815"/>
            <a:ext cx="84601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/>
              <a:t>凸优化</a:t>
            </a:r>
            <a:r>
              <a:rPr lang="en-US" altLang="zh-CN" sz="1800" dirty="0"/>
              <a:t>:</a:t>
            </a:r>
            <a:r>
              <a:rPr lang="zh-CN" altLang="zh-CN" sz="1800" spc="75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成熟、应用广泛、容易获得次优优化结果</a:t>
            </a:r>
            <a:r>
              <a:rPr lang="zh-CN" altLang="en-US" sz="1800" spc="75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1800" spc="75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但是计算往往是复杂的，在实际系统中实现具有挑战性。</a:t>
            </a:r>
            <a:endParaRPr lang="en-US" altLang="zh-CN" sz="1800" spc="75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/>
              <a:t>近似算法：</a:t>
            </a:r>
            <a:r>
              <a:rPr lang="zh-CN" altLang="en-US" sz="1800" spc="75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利用现有的近似方法，如松弛、有界、局部搜索和动态规划技术，来解决已建立的</a:t>
            </a:r>
            <a:r>
              <a:rPr lang="en-US" altLang="zh-CN" sz="1800" spc="75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NP-hard</a:t>
            </a:r>
            <a:r>
              <a:rPr lang="zh-CN" altLang="en-US" sz="1800" spc="75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问题，</a:t>
            </a:r>
            <a:r>
              <a:rPr lang="zh-CN" altLang="zh-CN" sz="1800" spc="75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不难设计出一种针对最困难</a:t>
            </a:r>
            <a:r>
              <a:rPr lang="en-US" altLang="zh-CN" sz="1800" spc="75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NP-hard</a:t>
            </a:r>
            <a:r>
              <a:rPr lang="zh-CN" altLang="zh-CN" sz="1800" spc="75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问题的局部搜索算法</a:t>
            </a:r>
            <a:r>
              <a:rPr lang="zh-CN" altLang="en-US" sz="1800" spc="75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1800" spc="75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但是容易陷入局部最优且由于其随机性，解的性能不能得到保证</a:t>
            </a:r>
            <a:r>
              <a:rPr lang="zh-CN" altLang="en-US" sz="1800" spc="75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spc="75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pc="75" dirty="0">
              <a:solidFill>
                <a:srgbClr val="000000"/>
              </a:solidFill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spc="75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机器学习：</a:t>
            </a:r>
            <a:r>
              <a:rPr lang="zh-CN" altLang="zh-CN" sz="1800" spc="75" dirty="0">
                <a:solidFill>
                  <a:srgbClr val="000000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可以根据动态环境做出资源调度最优决策，但是需要大量的参数学习时间长，可能陷入局部最优解甚至无法达到学习目的</a:t>
            </a:r>
            <a:r>
              <a:rPr lang="zh-CN" altLang="en-US" sz="1800" spc="75" dirty="0">
                <a:solidFill>
                  <a:srgbClr val="000000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800" dirty="0"/>
          </a:p>
          <a:p>
            <a:pPr marL="285750" indent="-285750">
              <a:buNone/>
            </a:pPr>
            <a:endParaRPr lang="en-US" altLang="zh-CN" sz="1800" dirty="0">
              <a:latin typeface="Cambria Math" panose="02040503050406030204" charset="0"/>
              <a:cs typeface="Cambria Math" panose="02040503050406030204" charset="0"/>
            </a:endParaRPr>
          </a:p>
          <a:p>
            <a:endParaRPr lang="zh-CN" altLang="en-US" sz="1800" dirty="0">
              <a:latin typeface="Cambria Math" panose="02040503050406030204" charset="0"/>
              <a:cs typeface="Cambria Math" panose="02040503050406030204" charset="0"/>
            </a:endParaRPr>
          </a:p>
          <a:p>
            <a:r>
              <a:rPr lang="en-US" altLang="zh-CN" sz="1800" dirty="0"/>
              <a:t>                                                                          </a:t>
            </a:r>
            <a:endParaRPr lang="en-US" altLang="zh-CN" sz="12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6A1718E-DB91-DA66-5BDA-10AA95683BF1}"/>
              </a:ext>
            </a:extLst>
          </p:cNvPr>
          <p:cNvSpPr txBox="1">
            <a:spLocks/>
          </p:cNvSpPr>
          <p:nvPr/>
        </p:nvSpPr>
        <p:spPr>
          <a:xfrm>
            <a:off x="7086600" y="4767580"/>
            <a:ext cx="2057400" cy="27368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r" defTabSz="685800" rtl="0" eaLnBrk="1" latinLnBrk="0" hangingPunct="1">
              <a:defRPr sz="2400" b="1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9BB5D0-35E4-459D-AEF3-FE4D7C45CC1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943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639740" y="182003"/>
            <a:ext cx="2366411" cy="287655"/>
          </a:xfrm>
        </p:spPr>
        <p:txBody>
          <a:bodyPr anchor="ctr">
            <a:normAutofit fontScale="90000"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分布式方法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7330" y="932815"/>
            <a:ext cx="846010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/>
              <a:t>博弈论：</a:t>
            </a:r>
            <a:r>
              <a:rPr lang="zh-CN" altLang="zh-CN" sz="1800" spc="75" dirty="0">
                <a:solidFill>
                  <a:srgbClr val="000000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对参与者来说实用和理性</a:t>
            </a:r>
            <a:r>
              <a:rPr lang="zh-CN" altLang="en-US" sz="1800" spc="75" dirty="0">
                <a:solidFill>
                  <a:srgbClr val="000000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，实现简单，</a:t>
            </a:r>
            <a:r>
              <a:rPr lang="zh-CN" altLang="zh-CN" sz="1800" spc="75" dirty="0">
                <a:solidFill>
                  <a:srgbClr val="000000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但不一定是全局最优解且需要持续迭代</a:t>
            </a:r>
            <a:r>
              <a:rPr lang="zh-CN" altLang="en-US" sz="1800" spc="75" dirty="0">
                <a:solidFill>
                  <a:srgbClr val="000000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spc="75" dirty="0">
              <a:solidFill>
                <a:srgbClr val="000000"/>
              </a:solidFill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1800" spc="75" dirty="0">
              <a:solidFill>
                <a:srgbClr val="000000"/>
              </a:solidFill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/>
              <a:t>匹配理论</a:t>
            </a:r>
            <a:r>
              <a:rPr lang="en-US" altLang="zh-CN" sz="1800" dirty="0"/>
              <a:t>:</a:t>
            </a:r>
            <a:r>
              <a:rPr lang="zh-CN" altLang="zh-CN" sz="1800" spc="75" dirty="0">
                <a:solidFill>
                  <a:srgbClr val="000000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在高动态网络中有效而且可扩展可分散的，对某些复杂网络实用，但是通常用于解决二进制卸载问题，不太适合解决部分卸载问题</a:t>
            </a:r>
            <a:r>
              <a:rPr lang="zh-CN" altLang="en-US" sz="1800" spc="75" dirty="0">
                <a:solidFill>
                  <a:srgbClr val="000000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800" spc="75" dirty="0">
              <a:solidFill>
                <a:srgbClr val="000000"/>
              </a:solidFill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1800" dirty="0"/>
          </a:p>
          <a:p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/>
              <a:t>联邦学习：保护隐私的同时降低训练时间，但是容易受到恶意攻击。</a:t>
            </a: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800" spc="75" dirty="0">
              <a:solidFill>
                <a:srgbClr val="000000"/>
              </a:solidFill>
              <a:effectLst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800" dirty="0"/>
          </a:p>
          <a:p>
            <a:pPr marL="285750" indent="-285750">
              <a:buNone/>
            </a:pPr>
            <a:endParaRPr lang="en-US" altLang="zh-CN" sz="1800" dirty="0">
              <a:latin typeface="Cambria Math" panose="02040503050406030204" charset="0"/>
              <a:cs typeface="Cambria Math" panose="02040503050406030204" charset="0"/>
            </a:endParaRPr>
          </a:p>
          <a:p>
            <a:endParaRPr lang="zh-CN" altLang="en-US" sz="1800" dirty="0">
              <a:latin typeface="Cambria Math" panose="02040503050406030204" charset="0"/>
              <a:cs typeface="Cambria Math" panose="02040503050406030204" charset="0"/>
            </a:endParaRPr>
          </a:p>
          <a:p>
            <a:r>
              <a:rPr lang="en-US" altLang="zh-CN" sz="1800" dirty="0"/>
              <a:t>                                                                          </a:t>
            </a:r>
            <a:endParaRPr lang="en-US" altLang="zh-CN" sz="1200" dirty="0"/>
          </a:p>
        </p:txBody>
      </p:sp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335CE98C-B8D0-2289-DEEC-8DF33012E712}"/>
              </a:ext>
            </a:extLst>
          </p:cNvPr>
          <p:cNvSpPr txBox="1">
            <a:spLocks/>
          </p:cNvSpPr>
          <p:nvPr/>
        </p:nvSpPr>
        <p:spPr>
          <a:xfrm>
            <a:off x="7086600" y="4767580"/>
            <a:ext cx="2057400" cy="27368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r" defTabSz="685800" rtl="0" eaLnBrk="1" latinLnBrk="0" hangingPunct="1">
              <a:defRPr sz="2400" b="1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9BB5D0-35E4-459D-AEF3-FE4D7C45CC1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64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7580"/>
            <a:ext cx="2057400" cy="27368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58887" y="1109043"/>
            <a:ext cx="6426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 dirty="0"/>
              <a:t>背景介绍</a:t>
            </a: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sz="2000" dirty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zh-CN" sz="2000" dirty="0"/>
              <a:t>基本模型</a:t>
            </a:r>
            <a:endParaRPr lang="zh-CN" altLang="en-US" sz="2000" dirty="0"/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sz="2000" dirty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 dirty="0"/>
              <a:t>关键技术</a:t>
            </a: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sz="2000" dirty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rgbClr val="FF0000"/>
                </a:solidFill>
              </a:rPr>
              <a:t>应用场景及研究方向</a:t>
            </a:r>
            <a:endParaRPr lang="zh-CN" altLang="zh-CN" sz="2000" dirty="0">
              <a:solidFill>
                <a:srgbClr val="FF0000"/>
              </a:solidFill>
            </a:endParaRPr>
          </a:p>
        </p:txBody>
      </p:sp>
      <p:sp>
        <p:nvSpPr>
          <p:cNvPr id="3074" name="标题 3073"/>
          <p:cNvSpPr>
            <a:spLocks noGrp="1"/>
          </p:cNvSpPr>
          <p:nvPr>
            <p:ph type="title"/>
          </p:nvPr>
        </p:nvSpPr>
        <p:spPr>
          <a:xfrm>
            <a:off x="6680200" y="210820"/>
            <a:ext cx="2009775" cy="287655"/>
          </a:xfrm>
        </p:spPr>
        <p:txBody>
          <a:bodyPr anchor="ctr">
            <a:normAutofit fontScale="90000"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C6EE8F-4F70-C5A0-CCDA-6E7E49C4B174}"/>
              </a:ext>
            </a:extLst>
          </p:cNvPr>
          <p:cNvSpPr txBox="1"/>
          <p:nvPr/>
        </p:nvSpPr>
        <p:spPr>
          <a:xfrm>
            <a:off x="937375" y="4084933"/>
            <a:ext cx="7839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[1] Q. Luo, S. Hu, C. Li, G. Li and W. Shi, "Resource Scheduling in Edge Computing: A Survey," in </a:t>
            </a:r>
            <a:r>
              <a:rPr lang="en-US" altLang="zh-CN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IEEE Communications Surveys &amp; Tutorials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vol. 23, no. 4, pp. 2131-2165,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Fourthquarter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2021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1580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7580"/>
            <a:ext cx="2057400" cy="27368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7086600" y="215415"/>
            <a:ext cx="2125345" cy="287655"/>
          </a:xfrm>
        </p:spPr>
        <p:txBody>
          <a:bodyPr anchor="ctr">
            <a:normAutofit fontScale="90000"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应用场景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52A420E-3E9E-821D-A863-17AD933DF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987" y="914331"/>
            <a:ext cx="4276756" cy="391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86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7580"/>
            <a:ext cx="2057400" cy="27368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58887" y="1109043"/>
            <a:ext cx="6426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 dirty="0">
                <a:solidFill>
                  <a:srgbClr val="FF0000"/>
                </a:solidFill>
              </a:rPr>
              <a:t>背景介绍</a:t>
            </a: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sz="2000" dirty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zh-CN" sz="2000" dirty="0"/>
              <a:t>基本模型</a:t>
            </a:r>
            <a:endParaRPr lang="zh-CN" altLang="en-US" sz="2000" dirty="0"/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sz="2000" dirty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 dirty="0"/>
              <a:t>关键技术</a:t>
            </a: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sz="2000" dirty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 dirty="0"/>
              <a:t>应用场景及研究方向</a:t>
            </a:r>
            <a:endParaRPr lang="zh-CN" altLang="zh-CN" sz="2000" dirty="0"/>
          </a:p>
        </p:txBody>
      </p:sp>
      <p:sp>
        <p:nvSpPr>
          <p:cNvPr id="3074" name="标题 3073"/>
          <p:cNvSpPr>
            <a:spLocks noGrp="1"/>
          </p:cNvSpPr>
          <p:nvPr>
            <p:ph type="title"/>
          </p:nvPr>
        </p:nvSpPr>
        <p:spPr>
          <a:xfrm>
            <a:off x="6680200" y="210820"/>
            <a:ext cx="2009775" cy="287655"/>
          </a:xfrm>
        </p:spPr>
        <p:txBody>
          <a:bodyPr anchor="ctr">
            <a:normAutofit fontScale="90000"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C6EE8F-4F70-C5A0-CCDA-6E7E49C4B174}"/>
              </a:ext>
            </a:extLst>
          </p:cNvPr>
          <p:cNvSpPr txBox="1"/>
          <p:nvPr/>
        </p:nvSpPr>
        <p:spPr>
          <a:xfrm>
            <a:off x="937375" y="4084933"/>
            <a:ext cx="7839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[1] Q. Luo, S. Hu, C. Li, G. Li and W. Shi, "Resource Scheduling in Edge Computing: A Survey," in </a:t>
            </a:r>
            <a:r>
              <a:rPr lang="en-US" altLang="zh-CN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IEEE Communications Surveys &amp; Tutorials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vol. 23, no. 4, pp. 2131-2165,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Fourthquarter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2021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469726" y="182003"/>
            <a:ext cx="2770770" cy="287655"/>
          </a:xfrm>
        </p:spPr>
        <p:txBody>
          <a:bodyPr anchor="ctr">
            <a:normAutofit fontScale="90000"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未来研究方向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27330" y="932815"/>
                <a:ext cx="8460105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800" dirty="0"/>
                  <a:t>架构和模型方面</a:t>
                </a:r>
                <a:r>
                  <a:rPr lang="en-US" altLang="zh-CN" sz="18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endParaRPr lang="en-US" altLang="zh-CN" sz="1800" dirty="0">
                  <a:cs typeface="Cambria Math" panose="02040503050406030204" charset="0"/>
                </a:endParaRPr>
              </a:p>
              <a:p>
                <a:endParaRPr lang="en-US" altLang="zh-CN" sz="1800" i="1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altLang="zh-CN" sz="1800" i="1" dirty="0">
                    <a:latin typeface="Cambria Math" panose="02040503050406030204" charset="0"/>
                    <a:cs typeface="Cambria Math" panose="02040503050406030204" charset="0"/>
                  </a:rPr>
                  <a:t>           </a:t>
                </a:r>
                <a:r>
                  <a:rPr lang="zh-CN" altLang="en-US" sz="1800" dirty="0"/>
                  <a:t>计算模型：</a:t>
                </a:r>
                <a:r>
                  <a:rPr lang="zh-CN" altLang="zh-CN" sz="1800" spc="75" dirty="0">
                    <a:solidFill>
                      <a:srgbClr val="000000"/>
                    </a:solidFill>
                    <a:effectLst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不同类型的任务有不同的处理密度需求，设计更加灵活的计算</a:t>
                </a:r>
                <a:r>
                  <a:rPr lang="en-US" altLang="zh-CN" sz="1800" spc="75" dirty="0">
                    <a:solidFill>
                      <a:srgbClr val="000000"/>
                    </a:solidFill>
                    <a:effectLst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</a:t>
                </a:r>
                <a:r>
                  <a:rPr lang="zh-CN" altLang="zh-CN" sz="1800" spc="75" dirty="0">
                    <a:solidFill>
                      <a:srgbClr val="000000"/>
                    </a:solidFill>
                    <a:effectLst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模型</a:t>
                </a:r>
                <a:endParaRPr lang="en-US" altLang="zh-CN" sz="1800" spc="75" dirty="0">
                  <a:solidFill>
                    <a:srgbClr val="000000"/>
                  </a:solidFill>
                  <a:effectLst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endParaRPr lang="en-US" altLang="zh-CN" sz="1800" spc="75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spc="75" dirty="0">
                    <a:solidFill>
                      <a:srgbClr val="000000"/>
                    </a:solidFill>
                    <a:effectLst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</a:t>
                </a:r>
                <a:r>
                  <a:rPr lang="zh-CN" altLang="zh-CN" sz="1800" spc="75" dirty="0">
                    <a:solidFill>
                      <a:srgbClr val="000000"/>
                    </a:solidFill>
                    <a:effectLst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通信模型</a:t>
                </a:r>
                <a:r>
                  <a:rPr lang="zh-CN" altLang="en-US" sz="1800" spc="75" dirty="0">
                    <a:solidFill>
                      <a:srgbClr val="000000"/>
                    </a:solidFill>
                    <a:effectLst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zh-CN" sz="1800" spc="75" dirty="0">
                    <a:solidFill>
                      <a:srgbClr val="000000"/>
                    </a:solidFill>
                    <a:effectLst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卸载过程的实际传输速率达不到理论值，需要开发更加实用的通信模型</a:t>
                </a:r>
                <a:endParaRPr lang="en-US" altLang="zh-CN" sz="1800" spc="75" dirty="0">
                  <a:solidFill>
                    <a:srgbClr val="000000"/>
                  </a:solidFill>
                  <a:effectLst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endParaRPr lang="en-US" altLang="zh-CN" sz="1800" spc="75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1800" spc="75" dirty="0">
                    <a:solidFill>
                      <a:srgbClr val="000000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</a:t>
                </a:r>
                <a:r>
                  <a:rPr lang="zh-CN" altLang="en-US" sz="1800" spc="75" dirty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</a:rPr>
                  <a:t>任务划分与集成</a:t>
                </a:r>
                <a:r>
                  <a:rPr lang="en-US" altLang="zh-CN" sz="1800" spc="75" dirty="0">
                    <a:solidFill>
                      <a:srgbClr val="000000"/>
                    </a:solidFill>
                    <a:latin typeface="+mn-ea"/>
                    <a:cs typeface="Times New Roman" panose="02020603050405020304" pitchFamily="18" charset="0"/>
                  </a:rPr>
                  <a:t>:</a:t>
                </a:r>
                <a:r>
                  <a:rPr lang="zh-CN" altLang="zh-CN" sz="1800" spc="75" dirty="0">
                    <a:solidFill>
                      <a:srgbClr val="000000"/>
                    </a:solidFill>
                    <a:effectLst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进一步探索任务划分过程中任务的性质，以实现合理的计算卸载</a:t>
                </a:r>
                <a:endParaRPr lang="en-US" altLang="zh-CN" sz="1800" spc="75" dirty="0">
                  <a:solidFill>
                    <a:srgbClr val="000000"/>
                  </a:solidFill>
                  <a:effectLst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endParaRPr lang="en-US" altLang="zh-CN" sz="1800" spc="75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1800" spc="75" dirty="0">
                    <a:solidFill>
                      <a:srgbClr val="000000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绿色能源</a:t>
                </a:r>
                <a:r>
                  <a:rPr lang="en-US" altLang="zh-CN" sz="1800" spc="75" dirty="0">
                    <a:solidFill>
                      <a:srgbClr val="000000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</a:t>
                </a:r>
                <a:r>
                  <a:rPr lang="zh-CN" altLang="en-US" sz="1800" spc="75" dirty="0">
                    <a:solidFill>
                      <a:srgbClr val="000000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资源调度的同时考虑能量收集</a:t>
                </a:r>
                <a:endParaRPr lang="en-US" altLang="zh-CN" sz="1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1800" dirty="0"/>
              </a:p>
              <a:p>
                <a:endParaRPr lang="zh-CN" altLang="en-US" sz="1800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altLang="zh-CN" sz="1800" dirty="0"/>
                  <a:t>                                                                          </a:t>
                </a:r>
                <a:endParaRPr lang="en-US" altLang="zh-CN" sz="1200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30" y="932815"/>
                <a:ext cx="8460105" cy="4247317"/>
              </a:xfrm>
              <a:prstGeom prst="rect">
                <a:avLst/>
              </a:prstGeom>
              <a:blipFill>
                <a:blip r:embed="rId3"/>
                <a:stretch>
                  <a:fillRect l="-576" t="-717" r="-2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585C9056-21FB-9E78-6DBF-8735CFBE023A}"/>
              </a:ext>
            </a:extLst>
          </p:cNvPr>
          <p:cNvSpPr txBox="1">
            <a:spLocks/>
          </p:cNvSpPr>
          <p:nvPr/>
        </p:nvSpPr>
        <p:spPr>
          <a:xfrm>
            <a:off x="7086600" y="4767580"/>
            <a:ext cx="2057400" cy="27368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r" defTabSz="685800" rtl="0" eaLnBrk="1" latinLnBrk="0" hangingPunct="1">
              <a:defRPr sz="2400" b="1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9BB5D0-35E4-459D-AEF3-FE4D7C45CC19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669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469726" y="182003"/>
            <a:ext cx="2770770" cy="287655"/>
          </a:xfrm>
        </p:spPr>
        <p:txBody>
          <a:bodyPr anchor="ctr">
            <a:normAutofit fontScale="90000"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未来研究方向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27330" y="932815"/>
                <a:ext cx="8810986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800" dirty="0"/>
                  <a:t>设备部署</a:t>
                </a:r>
                <a:r>
                  <a:rPr lang="en-US" altLang="zh-CN" sz="18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r>
                  <a:rPr lang="zh-CN" altLang="en-US" sz="1800" dirty="0">
                    <a:cs typeface="Cambria Math" panose="02040503050406030204" charset="0"/>
                  </a:rPr>
                  <a:t>适当的扩大边缘节点的部署范围，提高</a:t>
                </a:r>
                <a:r>
                  <a:rPr lang="zh-CN" altLang="zh-CN" sz="1800" dirty="0">
                    <a:cs typeface="Cambria Math" panose="02040503050406030204" charset="0"/>
                  </a:rPr>
                  <a:t>边缘资源利用率</a:t>
                </a:r>
                <a:endParaRPr lang="en-US" altLang="zh-CN" sz="1800" dirty="0">
                  <a:cs typeface="Cambria Math" panose="02040503050406030204" charset="0"/>
                </a:endParaRPr>
              </a:p>
              <a:p>
                <a:endParaRPr lang="en-US" altLang="zh-CN" sz="1800" dirty="0">
                  <a:cs typeface="Cambria Math" panose="0204050305040603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zh-CN" sz="1800" spc="75" dirty="0">
                    <a:solidFill>
                      <a:srgbClr val="000000"/>
                    </a:solidFill>
                    <a:effectLst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安全和隐私方面</a:t>
                </a:r>
                <a:r>
                  <a:rPr lang="zh-CN" altLang="en-US" sz="1800" spc="75" dirty="0">
                    <a:solidFill>
                      <a:srgbClr val="000000"/>
                    </a:solidFill>
                    <a:effectLst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endParaRPr lang="en-US" altLang="zh-CN" sz="1800" spc="75" dirty="0">
                  <a:solidFill>
                    <a:srgbClr val="000000"/>
                  </a:solidFill>
                  <a:effectLst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1800" spc="75" dirty="0">
                    <a:solidFill>
                      <a:srgbClr val="000000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系统级：多</a:t>
                </a:r>
                <a:r>
                  <a:rPr lang="zh-CN" altLang="zh-CN" sz="1800" spc="75" dirty="0">
                    <a:solidFill>
                      <a:srgbClr val="000000"/>
                    </a:solidFill>
                    <a:effectLst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层架构使得边缘系统容易受到恶意攻击</a:t>
                </a:r>
                <a:r>
                  <a:rPr lang="zh-CN" altLang="en-US" sz="1800" spc="75" dirty="0">
                    <a:solidFill>
                      <a:srgbClr val="000000"/>
                    </a:solidFill>
                    <a:effectLst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1800" spc="75" dirty="0">
                    <a:solidFill>
                      <a:srgbClr val="000000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需要制定入侵检测策略</a:t>
                </a:r>
                <a:endParaRPr lang="en-US" altLang="zh-CN" sz="1800" spc="75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1800" i="1" dirty="0">
                    <a:latin typeface="Cambria Math" panose="02040503050406030204" charset="0"/>
                    <a:cs typeface="Cambria Math" panose="02040503050406030204" charset="0"/>
                  </a:rPr>
                  <a:t>           </a:t>
                </a:r>
              </a:p>
              <a:p>
                <a:r>
                  <a:rPr lang="zh-CN" altLang="en-US" sz="1800" spc="75" dirty="0">
                    <a:solidFill>
                      <a:srgbClr val="000000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服务级：未考虑卸载的边缘节点是否可信，如何保证用户可以对边缘服务进行授权，因此需要为特定边缘节点所覆盖的用户设计认证机制。</a:t>
                </a:r>
                <a:endParaRPr lang="en-US" altLang="zh-CN" sz="1800" spc="75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endParaRPr lang="en-US" altLang="zh-CN" sz="1800" spc="75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1800" spc="75" dirty="0">
                    <a:solidFill>
                      <a:srgbClr val="000000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数据级：隐私数据目前都是无条件可信且易于访问的，需要</a:t>
                </a:r>
                <a:r>
                  <a:rPr lang="zh-CN" altLang="zh-CN" sz="1800" spc="75" dirty="0">
                    <a:solidFill>
                      <a:srgbClr val="000000"/>
                    </a:solidFill>
                    <a:effectLst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设计边缘和用户的信任机制和隐私保护策略</a:t>
                </a:r>
                <a:endParaRPr lang="en-US" altLang="zh-CN" sz="1800" spc="75" dirty="0">
                  <a:solidFill>
                    <a:srgbClr val="000000"/>
                  </a:solidFill>
                  <a:effectLst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endParaRPr lang="en-US" altLang="zh-CN" sz="1800" spc="75" dirty="0">
                  <a:solidFill>
                    <a:srgbClr val="000000"/>
                  </a:solidFill>
                  <a:effectLst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800" spc="75" dirty="0">
                    <a:solidFill>
                      <a:srgbClr val="000000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用户移动性：</a:t>
                </a:r>
                <a:r>
                  <a:rPr lang="zh-CN" altLang="zh-CN" sz="1800" spc="75" dirty="0">
                    <a:solidFill>
                      <a:srgbClr val="000000"/>
                    </a:solidFill>
                    <a:effectLst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用户的频繁移动对任务卸载和缓存发放有很大影响</a:t>
                </a:r>
                <a:r>
                  <a:rPr lang="zh-CN" altLang="en-US" sz="1800" spc="75" dirty="0">
                    <a:solidFill>
                      <a:srgbClr val="000000"/>
                    </a:solidFill>
                    <a:effectLst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zh-CN" sz="1800" spc="75" dirty="0">
                    <a:solidFill>
                      <a:srgbClr val="000000"/>
                    </a:solidFill>
                    <a:effectLst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可以将用户的轨迹预测融入到资源调度研究中</a:t>
                </a:r>
                <a:r>
                  <a:rPr lang="zh-CN" altLang="en-US" sz="1800" spc="75" dirty="0">
                    <a:solidFill>
                      <a:srgbClr val="000000"/>
                    </a:solidFill>
                    <a:effectLst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，也可以</a:t>
                </a:r>
                <a:r>
                  <a:rPr lang="zh-CN" altLang="zh-CN" sz="1800" spc="75" dirty="0">
                    <a:solidFill>
                      <a:srgbClr val="000000"/>
                    </a:solidFill>
                    <a:effectLst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设计移动性管理策略使用户能够无缝访问</a:t>
                </a:r>
                <a:r>
                  <a:rPr lang="zh-CN" altLang="en-US" sz="1800" spc="75" dirty="0">
                    <a:solidFill>
                      <a:srgbClr val="000000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边缘节点</a:t>
                </a:r>
                <a:endParaRPr lang="en-US" altLang="zh-CN" sz="1800" spc="75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endParaRPr lang="zh-CN" altLang="en-US" sz="1800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altLang="zh-CN" sz="1800" dirty="0"/>
                  <a:t>                                                                          </a:t>
                </a:r>
                <a:endParaRPr lang="en-US" altLang="zh-CN" sz="1200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30" y="932815"/>
                <a:ext cx="8810986" cy="4524315"/>
              </a:xfrm>
              <a:prstGeom prst="rect">
                <a:avLst/>
              </a:prstGeom>
              <a:blipFill>
                <a:blip r:embed="rId3"/>
                <a:stretch>
                  <a:fillRect l="-553" t="-674" r="-5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585C9056-21FB-9E78-6DBF-8735CFBE023A}"/>
              </a:ext>
            </a:extLst>
          </p:cNvPr>
          <p:cNvSpPr txBox="1">
            <a:spLocks/>
          </p:cNvSpPr>
          <p:nvPr/>
        </p:nvSpPr>
        <p:spPr>
          <a:xfrm>
            <a:off x="7086600" y="4767580"/>
            <a:ext cx="2057400" cy="27368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r" defTabSz="685800" rtl="0" eaLnBrk="1" latinLnBrk="0" hangingPunct="1">
              <a:defRPr sz="2400" b="1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9BB5D0-35E4-459D-AEF3-FE4D7C45CC19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993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7580"/>
            <a:ext cx="2057400" cy="27368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562292" y="2119895"/>
            <a:ext cx="5766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请各位老师批评指正！</a:t>
            </a:r>
            <a:endParaRPr lang="zh-CN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7580"/>
            <a:ext cx="2057400" cy="27368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949950" y="1268213"/>
            <a:ext cx="2481829" cy="3025657"/>
          </a:xfrm>
          <a:prstGeom prst="roundRect">
            <a:avLst/>
          </a:prstGeom>
          <a:noFill/>
          <a:ln>
            <a:solidFill>
              <a:srgbClr val="4287C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800" spc="75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边缘计算</a:t>
            </a:r>
            <a:r>
              <a:rPr lang="zh-CN" altLang="zh-CN" sz="1800" spc="75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通过将云中的服务和功能移动到用户附近，可以提供强</a:t>
            </a:r>
            <a:r>
              <a:rPr lang="zh-CN" altLang="en-US" sz="1800" spc="75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大</a:t>
            </a:r>
            <a:r>
              <a:rPr lang="zh-CN" altLang="zh-CN" sz="1800" spc="75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的通信、存储</a:t>
            </a:r>
            <a:r>
              <a:rPr lang="zh-CN" altLang="en-US" sz="1800" spc="75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、</a:t>
            </a:r>
            <a:r>
              <a:rPr lang="zh-CN" altLang="zh-CN" sz="1800" spc="75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和</a:t>
            </a:r>
            <a:r>
              <a:rPr lang="zh-CN" altLang="en-US" sz="1800" spc="75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计算</a:t>
            </a:r>
            <a:r>
              <a:rPr lang="zh-CN" altLang="zh-CN" sz="1800" spc="75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能力</a:t>
            </a:r>
            <a:r>
              <a:rPr lang="zh-CN" altLang="en-US" sz="1800" spc="75" dirty="0">
                <a:solidFill>
                  <a:schemeClr val="tx1"/>
                </a:solidFill>
                <a:latin typeface="+mn-ea"/>
                <a:cs typeface="Times New Roman" panose="02020603050405020304" pitchFamily="18" charset="0"/>
              </a:rPr>
              <a:t>。</a:t>
            </a:r>
            <a:endParaRPr lang="zh-CN" altLang="en-US" sz="1800" spc="75" dirty="0">
              <a:solidFill>
                <a:schemeClr val="tx1"/>
              </a:solidFill>
              <a:latin typeface="+mn-ea"/>
              <a:cs typeface="Times New Roman" panose="02020603050405020304" pitchFamily="18" charset="0"/>
              <a:sym typeface="+mn-ea"/>
            </a:endParaRPr>
          </a:p>
          <a:p>
            <a:r>
              <a:rPr lang="en-US" altLang="zh-CN" sz="1800" dirty="0">
                <a:latin typeface="+mn-ea"/>
                <a:sym typeface="+mn-ea"/>
              </a:rPr>
              <a:t>       </a:t>
            </a:r>
            <a:endParaRPr lang="zh-CN" altLang="en-US" sz="1800" dirty="0">
              <a:latin typeface="+mn-ea"/>
            </a:endParaRPr>
          </a:p>
          <a:p>
            <a:pPr algn="ctr"/>
            <a:endParaRPr lang="zh-CN" altLang="en-US" sz="1600" dirty="0"/>
          </a:p>
        </p:txBody>
      </p:sp>
      <p:sp>
        <p:nvSpPr>
          <p:cNvPr id="3074" name="标题 3073"/>
          <p:cNvSpPr>
            <a:spLocks noGrp="1"/>
          </p:cNvSpPr>
          <p:nvPr>
            <p:ph type="title"/>
          </p:nvPr>
        </p:nvSpPr>
        <p:spPr>
          <a:xfrm>
            <a:off x="4744403" y="197035"/>
            <a:ext cx="4266343" cy="287655"/>
          </a:xfrm>
        </p:spPr>
        <p:txBody>
          <a:bodyPr anchor="ctr">
            <a:normAutofit fontScale="90000"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zh-CN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从云计算到边缘计算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8A806D8-410F-9E83-340D-98621C326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05" y="946853"/>
            <a:ext cx="3933298" cy="35380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680200" y="210820"/>
            <a:ext cx="2125345" cy="287655"/>
          </a:xfrm>
        </p:spPr>
        <p:txBody>
          <a:bodyPr anchor="ctr">
            <a:normAutofit fontScale="90000"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资源调度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7330" y="932815"/>
            <a:ext cx="89166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800" spc="75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资源调度是指</a:t>
            </a:r>
            <a:r>
              <a:rPr lang="zh-CN" altLang="zh-CN" sz="1800" spc="75" dirty="0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参与者</a:t>
            </a:r>
            <a:r>
              <a:rPr lang="zh-CN" altLang="zh-CN" sz="1800" spc="75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用来有效地将</a:t>
            </a:r>
            <a:r>
              <a:rPr lang="zh-CN" altLang="zh-CN" sz="1800" spc="75" dirty="0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资源</a:t>
            </a:r>
            <a:r>
              <a:rPr lang="zh-CN" altLang="zh-CN" sz="1800" spc="75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分配给需要完成的</a:t>
            </a:r>
            <a:r>
              <a:rPr lang="zh-CN" altLang="zh-CN" sz="1800" spc="75" dirty="0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任务</a:t>
            </a:r>
            <a:r>
              <a:rPr lang="zh-CN" altLang="zh-CN" sz="1800" spc="75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，并基于资源可用性实现参与者的</a:t>
            </a:r>
            <a:r>
              <a:rPr lang="zh-CN" altLang="zh-CN" sz="1800" spc="75" dirty="0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目标</a:t>
            </a:r>
            <a:r>
              <a:rPr lang="zh-CN" altLang="zh-CN" sz="1800" spc="75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的一组</a:t>
            </a:r>
            <a:r>
              <a:rPr lang="zh-CN" altLang="zh-CN" sz="1800" spc="75" dirty="0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操作</a:t>
            </a:r>
            <a:r>
              <a:rPr lang="zh-CN" altLang="zh-CN" sz="1800" spc="75" dirty="0">
                <a:solidFill>
                  <a:srgbClr val="000000"/>
                </a:solidFill>
                <a:effectLst/>
                <a:latin typeface="+mn-ea"/>
                <a:cs typeface="Times New Roman" panose="02020603050405020304" pitchFamily="18" charset="0"/>
              </a:rPr>
              <a:t>和</a:t>
            </a:r>
            <a:r>
              <a:rPr lang="zh-CN" altLang="zh-CN" sz="1800" spc="75" dirty="0"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方法</a:t>
            </a:r>
            <a:endParaRPr lang="en-US" altLang="zh-CN" sz="1800" spc="75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1800" spc="75" dirty="0">
              <a:solidFill>
                <a:srgbClr val="FF0000"/>
              </a:solidFill>
              <a:effectLst/>
              <a:latin typeface="+mn-ea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/>
              <a:t>边缘计算中资源调度的必要性：</a:t>
            </a: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/>
              <a:t>用户：异构的</a:t>
            </a:r>
            <a:r>
              <a:rPr lang="zh-CN" altLang="zh-CN" sz="1800" dirty="0"/>
              <a:t>数据量及其对应的应用程序</a:t>
            </a:r>
            <a:r>
              <a:rPr lang="zh-CN" altLang="en-US" sz="1800" dirty="0"/>
              <a:t>、</a:t>
            </a:r>
            <a:r>
              <a:rPr lang="zh-CN" altLang="zh-CN" sz="1800" spc="75" dirty="0">
                <a:solidFill>
                  <a:srgbClr val="000000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不同的应用场景对数据的业务需求也不同</a:t>
            </a:r>
            <a:endParaRPr lang="en-US" altLang="zh-CN" sz="1800" dirty="0">
              <a:latin typeface="Cambria Math" panose="02040503050406030204" charset="0"/>
              <a:cs typeface="Cambria Math" panose="02040503050406030204" charset="0"/>
            </a:endParaRPr>
          </a:p>
          <a:p>
            <a:endParaRPr lang="en-US" altLang="zh-CN" sz="1800" dirty="0">
              <a:latin typeface="Cambria Math" panose="02040503050406030204" charset="0"/>
              <a:cs typeface="Cambria Math" panose="02040503050406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800" spc="75" dirty="0">
                <a:solidFill>
                  <a:srgbClr val="000000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服务提供商</a:t>
            </a:r>
            <a:r>
              <a:rPr lang="zh-CN" altLang="en-US" sz="1800" dirty="0">
                <a:latin typeface="Cambria Math" panose="02040503050406030204" charset="0"/>
                <a:cs typeface="Cambria Math" panose="02040503050406030204" charset="0"/>
              </a:rPr>
              <a:t>：</a:t>
            </a:r>
            <a:r>
              <a:rPr lang="zh-CN" altLang="zh-CN" sz="1800" spc="75" dirty="0">
                <a:solidFill>
                  <a:srgbClr val="000000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合适的资源调度策略以最小的成本获得最大的收益</a:t>
            </a:r>
            <a:endParaRPr lang="zh-CN" altLang="en-US" sz="1800" dirty="0">
              <a:latin typeface="Cambria Math" panose="02040503050406030204" charset="0"/>
              <a:cs typeface="Cambria Math" panose="02040503050406030204" charset="0"/>
            </a:endParaRPr>
          </a:p>
          <a:p>
            <a:endParaRPr lang="zh-CN" altLang="en-US" sz="1800" dirty="0">
              <a:latin typeface="Cambria Math" panose="02040503050406030204" charset="0"/>
              <a:cs typeface="Cambria Math" panose="0204050305040603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zh-CN" sz="1800" spc="75" dirty="0">
                <a:solidFill>
                  <a:srgbClr val="000000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边缘网络</a:t>
            </a:r>
            <a:r>
              <a:rPr lang="zh-CN" altLang="en-US" sz="1800" dirty="0"/>
              <a:t>：</a:t>
            </a:r>
            <a:r>
              <a:rPr lang="zh-CN" altLang="zh-CN" sz="1800" spc="75" dirty="0">
                <a:solidFill>
                  <a:srgbClr val="000000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将分散的资源组合起来，形成一个可用的、低成本的计算资源池，促进分布式计算环境的发展</a:t>
            </a:r>
            <a:r>
              <a:rPr lang="zh-CN" altLang="en-US" sz="1800" spc="75" dirty="0">
                <a:solidFill>
                  <a:srgbClr val="000000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1800" spc="75" dirty="0">
                <a:solidFill>
                  <a:srgbClr val="000000"/>
                </a:solidFill>
                <a:effectLst/>
                <a:ea typeface="微软雅黑" panose="020B0503020204020204" pitchFamily="34" charset="-122"/>
                <a:cs typeface="Times New Roman" panose="02020603050405020304" pitchFamily="18" charset="0"/>
              </a:rPr>
              <a:t>提高边缘系统的效用</a:t>
            </a:r>
            <a:endParaRPr lang="en-US" altLang="zh-CN" sz="1200" dirty="0"/>
          </a:p>
        </p:txBody>
      </p:sp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5DE1EEF0-586F-6FE9-FCAB-87D41C5C0388}"/>
              </a:ext>
            </a:extLst>
          </p:cNvPr>
          <p:cNvSpPr txBox="1">
            <a:spLocks/>
          </p:cNvSpPr>
          <p:nvPr/>
        </p:nvSpPr>
        <p:spPr>
          <a:xfrm>
            <a:off x="7086600" y="4767580"/>
            <a:ext cx="2057400" cy="27368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r" defTabSz="685800" rtl="0" eaLnBrk="1" latinLnBrk="0" hangingPunct="1">
              <a:defRPr sz="2400" b="1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9BB5D0-35E4-459D-AEF3-FE4D7C45CC1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7580"/>
            <a:ext cx="2057400" cy="27368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58887" y="1109043"/>
            <a:ext cx="6426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 dirty="0"/>
              <a:t>背景介绍</a:t>
            </a: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sz="2000" dirty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zh-CN" sz="2000" dirty="0">
                <a:solidFill>
                  <a:srgbClr val="FF0000"/>
                </a:solidFill>
              </a:rPr>
              <a:t>基本模型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sz="2000" dirty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 dirty="0"/>
              <a:t>关键技术</a:t>
            </a: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sz="2000" dirty="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 dirty="0"/>
              <a:t>应用场景及研究方向</a:t>
            </a:r>
            <a:endParaRPr lang="zh-CN" altLang="zh-CN" sz="2000" dirty="0"/>
          </a:p>
        </p:txBody>
      </p:sp>
      <p:sp>
        <p:nvSpPr>
          <p:cNvPr id="3074" name="标题 3073"/>
          <p:cNvSpPr>
            <a:spLocks noGrp="1"/>
          </p:cNvSpPr>
          <p:nvPr>
            <p:ph type="title"/>
          </p:nvPr>
        </p:nvSpPr>
        <p:spPr>
          <a:xfrm>
            <a:off x="6680200" y="210820"/>
            <a:ext cx="2009775" cy="287655"/>
          </a:xfrm>
        </p:spPr>
        <p:txBody>
          <a:bodyPr anchor="ctr">
            <a:normAutofit fontScale="90000"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C6EE8F-4F70-C5A0-CCDA-6E7E49C4B174}"/>
              </a:ext>
            </a:extLst>
          </p:cNvPr>
          <p:cNvSpPr txBox="1"/>
          <p:nvPr/>
        </p:nvSpPr>
        <p:spPr>
          <a:xfrm>
            <a:off x="937375" y="4084933"/>
            <a:ext cx="7839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[1] Q. Luo, S. Hu, C. Li, G. Li and W. Shi, "Resource Scheduling in Edge Computing: A Survey," in </a:t>
            </a:r>
            <a:r>
              <a:rPr lang="en-US" altLang="zh-CN" b="0" i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IEEE Communications Surveys &amp; Tutorials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vol. 23, no. 4, pp. 2131-2165,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Fourthquarter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2021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4736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7580"/>
            <a:ext cx="2057400" cy="27368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074" name="标题 3073"/>
          <p:cNvSpPr>
            <a:spLocks noGrp="1"/>
          </p:cNvSpPr>
          <p:nvPr>
            <p:ph type="title"/>
          </p:nvPr>
        </p:nvSpPr>
        <p:spPr>
          <a:xfrm>
            <a:off x="6359445" y="197035"/>
            <a:ext cx="2784555" cy="287655"/>
          </a:xfrm>
        </p:spPr>
        <p:txBody>
          <a:bodyPr anchor="ctr">
            <a:normAutofit fontScale="90000"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三层异构网络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D589FE-531F-D6D1-DDD9-0A9218869B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243" y="794204"/>
            <a:ext cx="5117202" cy="411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447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680200" y="210820"/>
            <a:ext cx="2125345" cy="287655"/>
          </a:xfrm>
        </p:spPr>
        <p:txBody>
          <a:bodyPr anchor="ctr">
            <a:normAutofit fontScale="90000"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系统模型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27330" y="932815"/>
                <a:ext cx="8460105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800" dirty="0"/>
                  <a:t>任务</a:t>
                </a:r>
                <a:r>
                  <a:rPr lang="en-US" altLang="zh-CN" sz="1800" dirty="0"/>
                  <a:t>T: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 </m:t>
                    </m:r>
                  </m:oMath>
                </a14:m>
                <a:endParaRPr lang="en-US" altLang="zh-CN" sz="1800" i="1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1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800" dirty="0"/>
                  <a:t>本地计算：</a:t>
                </a:r>
                <a:endParaRPr lang="en-US" altLang="zh-CN" sz="1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sz="1800" dirty="0"/>
              </a:p>
              <a:p>
                <a:pPr marL="285750" indent="-285750">
                  <a:buNone/>
                </a:pPr>
                <a:r>
                  <a:rPr lang="en-US" altLang="zh-CN" sz="1800" dirty="0"/>
                  <a:t>     </a:t>
                </a:r>
                <a:r>
                  <a:rPr lang="zh-CN" altLang="en-US" sz="1800" dirty="0"/>
                  <a:t>串行计算时间：</a:t>
                </a:r>
                <a:endParaRPr lang="en-US" altLang="zh-CN" sz="1800" dirty="0"/>
              </a:p>
              <a:p>
                <a:pPr marL="285750" indent="-285750">
                  <a:buNone/>
                </a:pPr>
                <a:r>
                  <a:rPr lang="en-US" altLang="zh-CN" sz="1800" dirty="0"/>
                  <a:t>    </a:t>
                </a:r>
              </a:p>
              <a:p>
                <a:pPr marL="285750" indent="-285750">
                  <a:buNone/>
                </a:pPr>
                <a:r>
                  <a:rPr lang="en-US" altLang="zh-CN" sz="1800" dirty="0"/>
                  <a:t>     </a:t>
                </a:r>
                <a:r>
                  <a:rPr lang="zh-CN" altLang="en-US" sz="1800" dirty="0"/>
                  <a:t>并行计算时间：</a:t>
                </a:r>
                <a:endParaRPr lang="en-US" altLang="zh-CN" sz="1800" dirty="0"/>
              </a:p>
              <a:p>
                <a:r>
                  <a:rPr lang="en-US" altLang="zh-CN" sz="1800" dirty="0">
                    <a:latin typeface="Cambria Math" panose="02040503050406030204" charset="0"/>
                  </a:rPr>
                  <a:t>          </a:t>
                </a:r>
              </a:p>
              <a:p>
                <a:r>
                  <a:rPr lang="en-US" altLang="zh-CN" sz="1800" dirty="0">
                    <a:latin typeface="Cambria Math" panose="02040503050406030204" charset="0"/>
                  </a:rPr>
                  <a:t>      </a:t>
                </a:r>
                <a:r>
                  <a:rPr lang="zh-CN" altLang="en-US" sz="1800" dirty="0"/>
                  <a:t>本地计算总时延</a:t>
                </a:r>
                <a:r>
                  <a:rPr lang="zh-CN" altLang="en-US" sz="1800" dirty="0">
                    <a:latin typeface="Cambria Math" panose="02040503050406030204" charset="0"/>
                  </a:rPr>
                  <a:t>：</a:t>
                </a:r>
                <a:r>
                  <a:rPr lang="en-US" altLang="zh-CN" sz="1800" dirty="0">
                    <a:latin typeface="Cambria Math" panose="02040503050406030204" charset="0"/>
                  </a:rPr>
                  <a:t>                     </a:t>
                </a:r>
                <a:endParaRPr lang="en-US" altLang="zh-CN" sz="1800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altLang="zh-CN" sz="1800" dirty="0">
                    <a:latin typeface="Cambria Math" panose="02040503050406030204" charset="0"/>
                    <a:cs typeface="Cambria Math" panose="02040503050406030204" charset="0"/>
                  </a:rPr>
                  <a:t>      </a:t>
                </a:r>
              </a:p>
              <a:p>
                <a:r>
                  <a:rPr lang="en-US" altLang="zh-CN" sz="1800" dirty="0">
                    <a:latin typeface="Cambria Math" panose="02040503050406030204" charset="0"/>
                    <a:cs typeface="Cambria Math" panose="02040503050406030204" charset="0"/>
                  </a:rPr>
                  <a:t>      </a:t>
                </a:r>
                <a:r>
                  <a:rPr lang="zh-CN" altLang="en-US" sz="1800" dirty="0">
                    <a:latin typeface="Cambria Math" panose="02040503050406030204" charset="0"/>
                    <a:cs typeface="Cambria Math" panose="02040503050406030204" charset="0"/>
                  </a:rPr>
                  <a:t>本地计算总能耗：</a:t>
                </a:r>
                <a:endParaRPr lang="en-US" altLang="zh-CN" sz="1800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 sz="1800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altLang="zh-CN" sz="1800" dirty="0"/>
                  <a:t>                                                                          </a:t>
                </a:r>
                <a:endParaRPr lang="en-US" altLang="zh-CN" sz="12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30" y="932815"/>
                <a:ext cx="8460105" cy="3693319"/>
              </a:xfrm>
              <a:prstGeom prst="rect">
                <a:avLst/>
              </a:prstGeom>
              <a:blipFill>
                <a:blip r:embed="rId3"/>
                <a:stretch>
                  <a:fillRect l="-432" t="-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EC259704-1BCC-0FAA-F525-B0B2256A24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772" y="909260"/>
            <a:ext cx="2229588" cy="38127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13D3021-2B85-069E-71CC-DA968298BCB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43"/>
          <a:stretch/>
        </p:blipFill>
        <p:spPr>
          <a:xfrm>
            <a:off x="2165565" y="2001815"/>
            <a:ext cx="3596533" cy="36030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DB353ED-000F-8489-0DE1-048B4FDA143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96" b="-1"/>
          <a:stretch/>
        </p:blipFill>
        <p:spPr>
          <a:xfrm>
            <a:off x="2227122" y="2536426"/>
            <a:ext cx="2813565" cy="42905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5F3E1E1-98DA-3A28-6AE6-0F3FF0DEAC0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4052" y="3022525"/>
            <a:ext cx="4085674" cy="60693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974B21C-3F4E-D8CB-84BB-59CF2E16EF2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675" y="3611116"/>
            <a:ext cx="4459545" cy="551861"/>
          </a:xfrm>
          <a:prstGeom prst="rect">
            <a:avLst/>
          </a:prstGeom>
        </p:spPr>
      </p:pic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585C9056-21FB-9E78-6DBF-8735CFBE023A}"/>
              </a:ext>
            </a:extLst>
          </p:cNvPr>
          <p:cNvSpPr txBox="1">
            <a:spLocks/>
          </p:cNvSpPr>
          <p:nvPr/>
        </p:nvSpPr>
        <p:spPr>
          <a:xfrm>
            <a:off x="7086600" y="4767580"/>
            <a:ext cx="2057400" cy="27368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r" defTabSz="685800" rtl="0" eaLnBrk="1" latinLnBrk="0" hangingPunct="1">
              <a:defRPr sz="2400" b="1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9BB5D0-35E4-459D-AEF3-FE4D7C45CC1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738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680200" y="210820"/>
            <a:ext cx="2125345" cy="287655"/>
          </a:xfrm>
        </p:spPr>
        <p:txBody>
          <a:bodyPr anchor="ctr">
            <a:normAutofit fontScale="90000"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系统模型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36520" y="962362"/>
                <a:ext cx="8460105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 </m:t>
                      </m:r>
                    </m:oMath>
                  </m:oMathPara>
                </a14:m>
                <a:endParaRPr lang="en-US" altLang="zh-CN" sz="1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800" dirty="0"/>
                  <a:t>卸载到边缘（传输过程）：</a:t>
                </a:r>
                <a:endParaRPr lang="en-US" altLang="zh-CN" sz="1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sz="1800" dirty="0"/>
              </a:p>
              <a:p>
                <a:pPr marL="285750" indent="-285750">
                  <a:buNone/>
                </a:pPr>
                <a:r>
                  <a:rPr lang="en-US" altLang="zh-CN" sz="1800" dirty="0"/>
                  <a:t>     </a:t>
                </a:r>
                <a:r>
                  <a:rPr lang="zh-CN" altLang="en-US" sz="1800" dirty="0"/>
                  <a:t>卸载传输速率：</a:t>
                </a:r>
                <a:endParaRPr lang="en-US" altLang="zh-CN" sz="1800" dirty="0"/>
              </a:p>
              <a:p>
                <a:pPr marL="285750" indent="-285750">
                  <a:buNone/>
                </a:pPr>
                <a:r>
                  <a:rPr lang="en-US" altLang="zh-CN" sz="1800" dirty="0"/>
                  <a:t>    </a:t>
                </a:r>
              </a:p>
              <a:p>
                <a:pPr marL="285750" indent="-285750">
                  <a:buNone/>
                </a:pPr>
                <a:r>
                  <a:rPr lang="en-US" altLang="zh-CN" sz="1800" dirty="0"/>
                  <a:t>     </a:t>
                </a:r>
                <a:r>
                  <a:rPr lang="zh-CN" altLang="en-US" sz="1800" dirty="0"/>
                  <a:t>返回传输速率：</a:t>
                </a:r>
                <a:endParaRPr lang="en-US" altLang="zh-CN" sz="1800" dirty="0"/>
              </a:p>
              <a:p>
                <a:r>
                  <a:rPr lang="en-US" altLang="zh-CN" sz="1800" dirty="0">
                    <a:latin typeface="Cambria Math" panose="02040503050406030204" charset="0"/>
                  </a:rPr>
                  <a:t>          </a:t>
                </a:r>
              </a:p>
              <a:p>
                <a:r>
                  <a:rPr lang="en-US" altLang="zh-CN" sz="1800" dirty="0">
                    <a:latin typeface="Cambria Math" panose="02040503050406030204" charset="0"/>
                  </a:rPr>
                  <a:t>       </a:t>
                </a:r>
                <a:r>
                  <a:rPr lang="zh-CN" altLang="en-US" sz="1800" dirty="0">
                    <a:latin typeface="Cambria Math" panose="02040503050406030204" charset="0"/>
                  </a:rPr>
                  <a:t>卸载延时：</a:t>
                </a:r>
                <a:r>
                  <a:rPr lang="en-US" altLang="zh-CN" sz="1800" dirty="0">
                    <a:latin typeface="Cambria Math" panose="02040503050406030204" charset="0"/>
                  </a:rPr>
                  <a:t>                     </a:t>
                </a:r>
                <a:endParaRPr lang="en-US" altLang="zh-CN" sz="1800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altLang="zh-CN" sz="1800" dirty="0">
                    <a:latin typeface="Cambria Math" panose="02040503050406030204" charset="0"/>
                    <a:cs typeface="Cambria Math" panose="02040503050406030204" charset="0"/>
                  </a:rPr>
                  <a:t>      </a:t>
                </a:r>
              </a:p>
              <a:p>
                <a:r>
                  <a:rPr lang="en-US" altLang="zh-CN" sz="1800" dirty="0">
                    <a:latin typeface="Cambria Math" panose="02040503050406030204" charset="0"/>
                    <a:cs typeface="Cambria Math" panose="02040503050406030204" charset="0"/>
                  </a:rPr>
                  <a:t>       </a:t>
                </a:r>
                <a:r>
                  <a:rPr lang="zh-CN" altLang="en-US" sz="1800" dirty="0">
                    <a:latin typeface="Cambria Math" panose="02040503050406030204" charset="0"/>
                    <a:cs typeface="Cambria Math" panose="02040503050406030204" charset="0"/>
                  </a:rPr>
                  <a:t>卸载能耗：</a:t>
                </a:r>
                <a:endParaRPr lang="en-US" altLang="zh-CN" sz="1800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 sz="1800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 sz="1800" dirty="0">
                    <a:latin typeface="Cambria Math" panose="02040503050406030204" charset="0"/>
                    <a:cs typeface="Cambria Math" panose="02040503050406030204" charset="0"/>
                  </a:rPr>
                  <a:t>       </a:t>
                </a:r>
                <a:r>
                  <a:rPr lang="zh-CN" altLang="en-US" sz="1800" dirty="0">
                    <a:latin typeface="Cambria Math" panose="02040503050406030204" charset="0"/>
                  </a:rPr>
                  <a:t>返回延时：</a:t>
                </a:r>
              </a:p>
              <a:p>
                <a:endParaRPr lang="en-US" altLang="zh-CN" sz="1800" dirty="0">
                  <a:latin typeface="Cambria Math" panose="02040503050406030204" charset="0"/>
                </a:endParaRPr>
              </a:p>
              <a:p>
                <a:r>
                  <a:rPr lang="zh-CN" altLang="en-US" sz="1800" dirty="0">
                    <a:latin typeface="Cambria Math" panose="02040503050406030204" charset="0"/>
                  </a:rPr>
                  <a:t>       返回能耗：</a:t>
                </a:r>
                <a:r>
                  <a:rPr lang="en-US" altLang="zh-CN" sz="1800" dirty="0">
                    <a:latin typeface="Cambria Math" panose="02040503050406030204" charset="0"/>
                  </a:rPr>
                  <a:t>                                                                              </a:t>
                </a: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20" y="962362"/>
                <a:ext cx="8460105" cy="3970318"/>
              </a:xfrm>
              <a:prstGeom prst="rect">
                <a:avLst/>
              </a:prstGeom>
              <a:blipFill>
                <a:blip r:embed="rId3"/>
                <a:stretch>
                  <a:fillRect l="-504" b="-15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53379CD9-3300-4957-0638-3AA10BA943B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863" y="2779123"/>
            <a:ext cx="1060979" cy="58338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BE31AA4-CC56-6EAB-091C-2419E0EFBA8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468" y="3350840"/>
            <a:ext cx="2340748" cy="57171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0B65D6C-B257-1B13-588F-DED8FECD0BF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930" y="3865776"/>
            <a:ext cx="1247384" cy="57171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0CB7FFD-581B-D182-DD62-D5E2B121E9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43468" y="4438563"/>
            <a:ext cx="2536438" cy="524502"/>
          </a:xfrm>
          <a:prstGeom prst="rect">
            <a:avLst/>
          </a:prstGeom>
        </p:spPr>
      </p:pic>
      <p:sp>
        <p:nvSpPr>
          <p:cNvPr id="7" name="灯片编号占位符 1">
            <a:extLst>
              <a:ext uri="{FF2B5EF4-FFF2-40B4-BE49-F238E27FC236}">
                <a16:creationId xmlns:a16="http://schemas.microsoft.com/office/drawing/2014/main" id="{C1EA92FA-E1D8-96FD-EB7C-2328E61BA91A}"/>
              </a:ext>
            </a:extLst>
          </p:cNvPr>
          <p:cNvSpPr txBox="1">
            <a:spLocks/>
          </p:cNvSpPr>
          <p:nvPr/>
        </p:nvSpPr>
        <p:spPr>
          <a:xfrm>
            <a:off x="7086600" y="4767580"/>
            <a:ext cx="2057400" cy="27368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r" defTabSz="685800" rtl="0" eaLnBrk="1" latinLnBrk="0" hangingPunct="1">
              <a:defRPr sz="2400" b="1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9BB5D0-35E4-459D-AEF3-FE4D7C45CC19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F3B704F-3504-7D80-9396-E9449C7232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150" y="1756325"/>
            <a:ext cx="2382353" cy="42041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6958C8F-39B6-AF23-137E-9BA2C515B33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3149" y="2231978"/>
            <a:ext cx="2382353" cy="45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88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680200" y="210820"/>
            <a:ext cx="2125345" cy="287655"/>
          </a:xfrm>
        </p:spPr>
        <p:txBody>
          <a:bodyPr anchor="ctr">
            <a:normAutofit fontScale="90000"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系统模型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36520" y="962362"/>
                <a:ext cx="8460105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>
                          <a:latin typeface="Cambria Math" panose="02040503050406030204" charset="0"/>
                          <a:cs typeface="Cambria Math" panose="02040503050406030204" charset="0"/>
                        </a:rPr>
                        <m:t> </m:t>
                      </m:r>
                    </m:oMath>
                  </m:oMathPara>
                </a14:m>
                <a:endParaRPr lang="en-US" altLang="zh-CN" sz="1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800" dirty="0"/>
                  <a:t>卸载到边缘（计算过程）：</a:t>
                </a:r>
                <a:endParaRPr lang="en-US" altLang="zh-CN" sz="1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sz="1800" dirty="0"/>
              </a:p>
              <a:p>
                <a:pPr marL="285750" indent="-285750">
                  <a:buNone/>
                </a:pPr>
                <a:r>
                  <a:rPr lang="en-US" altLang="zh-CN" sz="1800" dirty="0"/>
                  <a:t>     </a:t>
                </a:r>
                <a:r>
                  <a:rPr lang="zh-CN" altLang="en-US" sz="1800" dirty="0"/>
                  <a:t>串行计算时延：</a:t>
                </a:r>
                <a:endParaRPr lang="en-US" altLang="zh-CN" sz="1800" dirty="0"/>
              </a:p>
              <a:p>
                <a:pPr marL="285750" indent="-285750">
                  <a:buNone/>
                </a:pPr>
                <a:r>
                  <a:rPr lang="en-US" altLang="zh-CN" sz="1800" dirty="0"/>
                  <a:t>    </a:t>
                </a:r>
              </a:p>
              <a:p>
                <a:pPr marL="285750" indent="-285750">
                  <a:buNone/>
                </a:pPr>
                <a:r>
                  <a:rPr lang="en-US" altLang="zh-CN" sz="1800" dirty="0"/>
                  <a:t>     </a:t>
                </a:r>
                <a:r>
                  <a:rPr lang="zh-CN" altLang="en-US" sz="1800" dirty="0"/>
                  <a:t>并行计算时延：</a:t>
                </a:r>
                <a:endParaRPr lang="en-US" altLang="zh-CN" sz="1800" dirty="0"/>
              </a:p>
              <a:p>
                <a:r>
                  <a:rPr lang="en-US" altLang="zh-CN" sz="1800" dirty="0">
                    <a:latin typeface="Cambria Math" panose="02040503050406030204" charset="0"/>
                  </a:rPr>
                  <a:t>          </a:t>
                </a:r>
              </a:p>
              <a:p>
                <a:r>
                  <a:rPr lang="en-US" altLang="zh-CN" sz="1800" dirty="0">
                    <a:latin typeface="Cambria Math" panose="02040503050406030204" charset="0"/>
                  </a:rPr>
                  <a:t>       </a:t>
                </a:r>
                <a:r>
                  <a:rPr lang="zh-CN" altLang="en-US" sz="1800" dirty="0">
                    <a:latin typeface="Cambria Math" panose="02040503050406030204" charset="0"/>
                  </a:rPr>
                  <a:t>边缘计算总时延：</a:t>
                </a:r>
                <a:r>
                  <a:rPr lang="en-US" altLang="zh-CN" sz="1800" dirty="0">
                    <a:latin typeface="Cambria Math" panose="02040503050406030204" charset="0"/>
                  </a:rPr>
                  <a:t>                     </a:t>
                </a:r>
                <a:endParaRPr lang="en-US" altLang="zh-CN" sz="1800" dirty="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altLang="zh-CN" sz="1800" dirty="0">
                    <a:latin typeface="Cambria Math" panose="02040503050406030204" charset="0"/>
                    <a:cs typeface="Cambria Math" panose="02040503050406030204" charset="0"/>
                  </a:rPr>
                  <a:t>      </a:t>
                </a:r>
              </a:p>
              <a:p>
                <a:r>
                  <a:rPr lang="en-US" altLang="zh-CN" sz="1800" dirty="0">
                    <a:latin typeface="Cambria Math" panose="02040503050406030204" charset="0"/>
                    <a:cs typeface="Cambria Math" panose="02040503050406030204" charset="0"/>
                  </a:rPr>
                  <a:t>       </a:t>
                </a:r>
                <a:r>
                  <a:rPr lang="zh-CN" altLang="en-US" sz="1800" dirty="0">
                    <a:latin typeface="Cambria Math" panose="02040503050406030204" charset="0"/>
                    <a:cs typeface="Cambria Math" panose="02040503050406030204" charset="0"/>
                  </a:rPr>
                  <a:t>边缘计算总能耗：</a:t>
                </a:r>
                <a:r>
                  <a:rPr lang="en-US" altLang="zh-CN" sz="1800" dirty="0">
                    <a:latin typeface="Cambria Math" panose="02040503050406030204" charset="0"/>
                  </a:rPr>
                  <a:t>                              </a:t>
                </a: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20" y="962362"/>
                <a:ext cx="8460105" cy="2862322"/>
              </a:xfrm>
              <a:prstGeom prst="rect">
                <a:avLst/>
              </a:prstGeom>
              <a:blipFill>
                <a:blip r:embed="rId3"/>
                <a:stretch>
                  <a:fillRect l="-504" b="-2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5076243E-2C2B-1B59-772F-50C00FFAF5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398" y="1761729"/>
            <a:ext cx="2673415" cy="4025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BA0A552-45AF-7D69-A3EF-63BA4D25087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398" y="2316349"/>
            <a:ext cx="2037111" cy="35383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B9671E0-0FC7-E4C2-09D9-D10286F8032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752" y="2763700"/>
            <a:ext cx="3814860" cy="63687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E37B29E-2F3A-D6E2-FE7F-DBB6DB27127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752" y="3428846"/>
            <a:ext cx="4345621" cy="436396"/>
          </a:xfrm>
          <a:prstGeom prst="rect">
            <a:avLst/>
          </a:prstGeom>
        </p:spPr>
      </p:pic>
      <p:sp>
        <p:nvSpPr>
          <p:cNvPr id="4" name="灯片编号占位符 1">
            <a:extLst>
              <a:ext uri="{FF2B5EF4-FFF2-40B4-BE49-F238E27FC236}">
                <a16:creationId xmlns:a16="http://schemas.microsoft.com/office/drawing/2014/main" id="{BB31134D-E960-86CC-10D9-5F5A55DFF5B9}"/>
              </a:ext>
            </a:extLst>
          </p:cNvPr>
          <p:cNvSpPr txBox="1">
            <a:spLocks/>
          </p:cNvSpPr>
          <p:nvPr/>
        </p:nvSpPr>
        <p:spPr>
          <a:xfrm>
            <a:off x="7086600" y="4767580"/>
            <a:ext cx="2057400" cy="273685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zh-CN"/>
            </a:defPPr>
            <a:lvl1pPr marL="0" algn="r" defTabSz="685800" rtl="0" eaLnBrk="1" latinLnBrk="0" hangingPunct="1">
              <a:defRPr sz="2400" b="1" kern="1200">
                <a:solidFill>
                  <a:schemeClr val="tx1">
                    <a:tint val="75000"/>
                  </a:schemeClr>
                </a:solidFill>
                <a:latin typeface="+mj-ea"/>
                <a:ea typeface="+mj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D9BB5D0-35E4-459D-AEF3-FE4D7C45CC1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06229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e93b23a6-6a79-41d0-ae2b-2d5a1500a690"/>
  <p:tag name="COMMONDATA" val="eyJoZGlkIjoiNzRlNmI5NjU5MGIzMjc2MDg5MTQ4NmQyZTRhYjUwYzc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1222</Words>
  <Application>Microsoft Office PowerPoint</Application>
  <PresentationFormat>全屏显示(16:9)</PresentationFormat>
  <Paragraphs>204</Paragraphs>
  <Slides>22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微软雅黑</vt:lpstr>
      <vt:lpstr>Arial</vt:lpstr>
      <vt:lpstr>Calibri</vt:lpstr>
      <vt:lpstr>Cambria Math</vt:lpstr>
      <vt:lpstr>Wingdings</vt:lpstr>
      <vt:lpstr>Office 主题</vt:lpstr>
      <vt:lpstr>PowerPoint 演示文稿</vt:lpstr>
      <vt:lpstr> 目 录</vt:lpstr>
      <vt:lpstr>   从云计算到边缘计算</vt:lpstr>
      <vt:lpstr>资源调度</vt:lpstr>
      <vt:lpstr> 目 录</vt:lpstr>
      <vt:lpstr>三层异构网络</vt:lpstr>
      <vt:lpstr>系统模型</vt:lpstr>
      <vt:lpstr>系统模型</vt:lpstr>
      <vt:lpstr>系统模型</vt:lpstr>
      <vt:lpstr>系统模型</vt:lpstr>
      <vt:lpstr>计算卸载</vt:lpstr>
      <vt:lpstr>资源分配</vt:lpstr>
      <vt:lpstr>资源供给</vt:lpstr>
      <vt:lpstr> 目 录</vt:lpstr>
      <vt:lpstr>关键技术</vt:lpstr>
      <vt:lpstr>集中式方法</vt:lpstr>
      <vt:lpstr>分布式方法</vt:lpstr>
      <vt:lpstr> 目 录</vt:lpstr>
      <vt:lpstr>应用场景</vt:lpstr>
      <vt:lpstr>未来研究方向</vt:lpstr>
      <vt:lpstr>未来研究方向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张 玉洁</cp:lastModifiedBy>
  <cp:revision>247</cp:revision>
  <dcterms:created xsi:type="dcterms:W3CDTF">2016-05-20T12:59:00Z</dcterms:created>
  <dcterms:modified xsi:type="dcterms:W3CDTF">2022-09-29T10:52:07Z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FC17988D27244AF8816E25FE3FFCDCE1</vt:lpwstr>
  </property>
</Properties>
</file>