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6"/>
  </p:notesMasterIdLst>
  <p:sldIdLst>
    <p:sldId id="257" r:id="rId4"/>
    <p:sldId id="264" r:id="rId5"/>
    <p:sldId id="258" r:id="rId6"/>
    <p:sldId id="265" r:id="rId7"/>
    <p:sldId id="277" r:id="rId8"/>
    <p:sldId id="276" r:id="rId9"/>
    <p:sldId id="259" r:id="rId10"/>
    <p:sldId id="266" r:id="rId11"/>
    <p:sldId id="267" r:id="rId12"/>
    <p:sldId id="268" r:id="rId13"/>
    <p:sldId id="269" r:id="rId14"/>
    <p:sldId id="270" r:id="rId15"/>
    <p:sldId id="271" r:id="rId16"/>
    <p:sldId id="260" r:id="rId17"/>
    <p:sldId id="272" r:id="rId18"/>
    <p:sldId id="278" r:id="rId19"/>
    <p:sldId id="274" r:id="rId20"/>
    <p:sldId id="261" r:id="rId21"/>
    <p:sldId id="273" r:id="rId22"/>
    <p:sldId id="275" r:id="rId23"/>
    <p:sldId id="279" r:id="rId24"/>
    <p:sldId id="26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2247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2CF15-FD7D-40CF-A016-58FA275322A7}" type="datetimeFigureOut">
              <a:rPr lang="zh-CN" altLang="en-US" smtClean="0"/>
              <a:t>2022/12/22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D5E28-1D30-4E90-B4B2-A697542A3BC9}" type="slidenum">
              <a:rPr lang="zh-CN" altLang="en-US" smtClean="0"/>
              <a:t>‹#›</a:t>
            </a:fld>
            <a:endParaRPr lang="zh-CN" altLang="en-US"/>
          </a:p>
        </p:txBody>
      </p:sp>
    </p:spTree>
    <p:extLst>
      <p:ext uri="{BB962C8B-B14F-4D97-AF65-F5344CB8AC3E}">
        <p14:creationId xmlns:p14="http://schemas.microsoft.com/office/powerpoint/2010/main" val="2268015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545347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78184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544829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92584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59713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584346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168800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000" dirty="0"/>
              <a:t>对</a:t>
            </a:r>
            <a:r>
              <a:rPr lang="en-US" altLang="zh-CN" sz="1000" dirty="0"/>
              <a:t>loss</a:t>
            </a:r>
            <a:r>
              <a:rPr lang="zh-CN" altLang="en-US" sz="1000" dirty="0"/>
              <a:t>函数的说明：</a:t>
            </a:r>
            <a:endParaRPr lang="en-US" altLang="zh-CN" sz="1000" dirty="0"/>
          </a:p>
          <a:p>
            <a:r>
              <a:rPr lang="en-US" altLang="zh-CN" sz="1000" dirty="0"/>
              <a:t>   (</a:t>
            </a:r>
            <a:r>
              <a:rPr lang="en-US" altLang="zh-CN" sz="1000" dirty="0" err="1"/>
              <a:t>h,l,t</a:t>
            </a:r>
            <a:r>
              <a:rPr lang="en-US" altLang="zh-CN" sz="1000" dirty="0"/>
              <a:t>):</a:t>
            </a:r>
            <a:r>
              <a:rPr lang="zh-CN" altLang="en-US" sz="1000" dirty="0"/>
              <a:t>正确的知识三元组，</a:t>
            </a:r>
            <a:r>
              <a:rPr lang="en-US" altLang="zh-CN" sz="1000" dirty="0"/>
              <a:t>(h’,</a:t>
            </a:r>
            <a:r>
              <a:rPr lang="en-US" altLang="zh-CN" sz="1000" dirty="0" err="1"/>
              <a:t>l,t</a:t>
            </a:r>
            <a:r>
              <a:rPr lang="en-US" altLang="zh-CN" sz="1000" dirty="0"/>
              <a:t>’)</a:t>
            </a:r>
            <a:r>
              <a:rPr lang="zh-CN" altLang="en-US" sz="1000" dirty="0"/>
              <a:t>随机替换头或者尾实体的负例样本</a:t>
            </a:r>
            <a:endParaRPr lang="en-US" altLang="zh-CN" sz="1000" dirty="0"/>
          </a:p>
          <a:p>
            <a:r>
              <a:rPr lang="en-US" altLang="zh-CN" sz="1000" dirty="0"/>
              <a:t>   </a:t>
            </a:r>
            <a:r>
              <a:rPr lang="zh-CN" altLang="en-US" sz="1000" dirty="0"/>
              <a:t>设计原则：使得</a:t>
            </a:r>
            <a:r>
              <a:rPr lang="en-US" altLang="zh-CN" sz="1000" dirty="0" err="1"/>
              <a:t>h+l-t</a:t>
            </a:r>
            <a:r>
              <a:rPr lang="zh-CN" altLang="en-US" sz="1000" dirty="0"/>
              <a:t>的值趋于零，且</a:t>
            </a:r>
            <a:r>
              <a:rPr lang="en-US" altLang="zh-CN" sz="1000" dirty="0" err="1"/>
              <a:t>h+l-t</a:t>
            </a:r>
            <a:r>
              <a:rPr lang="zh-CN" altLang="en-US" sz="1000" dirty="0"/>
              <a:t>和</a:t>
            </a:r>
            <a:r>
              <a:rPr lang="en-US" altLang="zh-CN" sz="1000" dirty="0" err="1"/>
              <a:t>h’+l-t</a:t>
            </a:r>
            <a:r>
              <a:rPr lang="en-US" altLang="zh-CN" sz="1000" dirty="0"/>
              <a:t>’</a:t>
            </a:r>
            <a:r>
              <a:rPr lang="zh-CN" altLang="en-US" sz="1000" dirty="0"/>
              <a:t>间的距离越远越好</a:t>
            </a:r>
            <a:endParaRPr lang="en-US" altLang="zh-CN" sz="1000" dirty="0"/>
          </a:p>
          <a:p>
            <a:r>
              <a:rPr lang="zh-CN" altLang="en-US" sz="1000" dirty="0"/>
              <a:t>对预测结果表的说明：</a:t>
            </a:r>
            <a:endParaRPr lang="en-US" altLang="zh-CN" sz="1000" dirty="0"/>
          </a:p>
          <a:p>
            <a:r>
              <a:rPr lang="en-US" altLang="zh-CN" sz="1000" dirty="0"/>
              <a:t>   triple:</a:t>
            </a:r>
            <a:r>
              <a:rPr lang="zh-CN" altLang="en-US" sz="1000" dirty="0"/>
              <a:t>测试用的三元组，其中红色表示要预测的部分</a:t>
            </a:r>
            <a:endParaRPr lang="en-US" altLang="zh-CN" sz="1000" dirty="0"/>
          </a:p>
          <a:p>
            <a:r>
              <a:rPr lang="en-US" altLang="zh-CN" sz="1000" dirty="0"/>
              <a:t>   </a:t>
            </a:r>
            <a:r>
              <a:rPr lang="en-US" altLang="zh-CN" sz="1000" dirty="0" err="1"/>
              <a:t>first_rank</a:t>
            </a:r>
            <a:r>
              <a:rPr lang="en-US" altLang="zh-CN" sz="1000" dirty="0"/>
              <a:t>:</a:t>
            </a:r>
            <a:r>
              <a:rPr lang="zh-CN" altLang="en-US" sz="1000" dirty="0"/>
              <a:t>由模型预测出的最可能的结果</a:t>
            </a:r>
            <a:endParaRPr lang="en-US" altLang="zh-CN" sz="1000" dirty="0"/>
          </a:p>
          <a:p>
            <a:r>
              <a:rPr lang="en-US" altLang="zh-CN" sz="1000" dirty="0"/>
              <a:t>   </a:t>
            </a:r>
            <a:r>
              <a:rPr lang="en-US" altLang="zh-CN" sz="1000" dirty="0" err="1"/>
              <a:t>correct_rank</a:t>
            </a:r>
            <a:r>
              <a:rPr lang="en-US" altLang="zh-CN" sz="1000" dirty="0"/>
              <a:t>:</a:t>
            </a:r>
            <a:r>
              <a:rPr lang="zh-CN" altLang="en-US" sz="1000" dirty="0"/>
              <a:t>实际正确的结果在模型预测结果中的排名</a:t>
            </a:r>
            <a:endParaRPr lang="en-US" altLang="zh-CN" sz="1000" dirty="0"/>
          </a:p>
        </p:txBody>
      </p:sp>
    </p:spTree>
    <p:extLst>
      <p:ext uri="{BB962C8B-B14F-4D97-AF65-F5344CB8AC3E}">
        <p14:creationId xmlns:p14="http://schemas.microsoft.com/office/powerpoint/2010/main" val="3973822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000" dirty="0"/>
          </a:p>
        </p:txBody>
      </p:sp>
    </p:spTree>
    <p:extLst>
      <p:ext uri="{BB962C8B-B14F-4D97-AF65-F5344CB8AC3E}">
        <p14:creationId xmlns:p14="http://schemas.microsoft.com/office/powerpoint/2010/main" val="3884489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02796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000" dirty="0"/>
              <a:t>对</a:t>
            </a:r>
            <a:r>
              <a:rPr lang="en-US" altLang="zh-CN" sz="1000" dirty="0"/>
              <a:t>loss</a:t>
            </a:r>
            <a:r>
              <a:rPr lang="zh-CN" altLang="en-US" sz="1000" dirty="0"/>
              <a:t>函数的说明：</a:t>
            </a:r>
            <a:endParaRPr lang="en-US" altLang="zh-CN" sz="1000" dirty="0"/>
          </a:p>
          <a:p>
            <a:r>
              <a:rPr lang="en-US" altLang="zh-CN" sz="1000" dirty="0"/>
              <a:t>   (</a:t>
            </a:r>
            <a:r>
              <a:rPr lang="en-US" altLang="zh-CN" sz="1000" dirty="0" err="1"/>
              <a:t>h,l,t</a:t>
            </a:r>
            <a:r>
              <a:rPr lang="en-US" altLang="zh-CN" sz="1000" dirty="0"/>
              <a:t>):</a:t>
            </a:r>
            <a:r>
              <a:rPr lang="zh-CN" altLang="en-US" sz="1000" dirty="0"/>
              <a:t>正确的知识三元组，</a:t>
            </a:r>
            <a:r>
              <a:rPr lang="en-US" altLang="zh-CN" sz="1000" dirty="0"/>
              <a:t>(h’,</a:t>
            </a:r>
            <a:r>
              <a:rPr lang="en-US" altLang="zh-CN" sz="1000" dirty="0" err="1"/>
              <a:t>l,t</a:t>
            </a:r>
            <a:r>
              <a:rPr lang="en-US" altLang="zh-CN" sz="1000" dirty="0"/>
              <a:t>’)</a:t>
            </a:r>
            <a:r>
              <a:rPr lang="zh-CN" altLang="en-US" sz="1000" dirty="0"/>
              <a:t>随机替换头或者尾实体的负例样本</a:t>
            </a:r>
            <a:endParaRPr lang="en-US" altLang="zh-CN" sz="1000" dirty="0"/>
          </a:p>
          <a:p>
            <a:r>
              <a:rPr lang="en-US" altLang="zh-CN" sz="1000" dirty="0"/>
              <a:t>   </a:t>
            </a:r>
            <a:r>
              <a:rPr lang="zh-CN" altLang="en-US" sz="1000" dirty="0"/>
              <a:t>设计原则：使得</a:t>
            </a:r>
            <a:r>
              <a:rPr lang="en-US" altLang="zh-CN" sz="1000" dirty="0" err="1"/>
              <a:t>h+l-t</a:t>
            </a:r>
            <a:r>
              <a:rPr lang="zh-CN" altLang="en-US" sz="1000" dirty="0"/>
              <a:t>的值趋于零，且</a:t>
            </a:r>
            <a:r>
              <a:rPr lang="en-US" altLang="zh-CN" sz="1000" dirty="0" err="1"/>
              <a:t>h+l-t</a:t>
            </a:r>
            <a:r>
              <a:rPr lang="zh-CN" altLang="en-US" sz="1000" dirty="0"/>
              <a:t>和</a:t>
            </a:r>
            <a:r>
              <a:rPr lang="en-US" altLang="zh-CN" sz="1000" dirty="0" err="1"/>
              <a:t>h’+l-t</a:t>
            </a:r>
            <a:r>
              <a:rPr lang="en-US" altLang="zh-CN" sz="1000" dirty="0"/>
              <a:t>’</a:t>
            </a:r>
            <a:r>
              <a:rPr lang="zh-CN" altLang="en-US" sz="1000" dirty="0"/>
              <a:t>间的距离越远越好</a:t>
            </a:r>
            <a:endParaRPr lang="en-US" altLang="zh-CN" sz="1000" dirty="0"/>
          </a:p>
          <a:p>
            <a:r>
              <a:rPr lang="zh-CN" altLang="en-US" sz="1000" dirty="0"/>
              <a:t>对预测结果表的说明：</a:t>
            </a:r>
            <a:endParaRPr lang="en-US" altLang="zh-CN" sz="1000" dirty="0"/>
          </a:p>
          <a:p>
            <a:r>
              <a:rPr lang="en-US" altLang="zh-CN" sz="1000" dirty="0"/>
              <a:t>   triple:</a:t>
            </a:r>
            <a:r>
              <a:rPr lang="zh-CN" altLang="en-US" sz="1000" dirty="0"/>
              <a:t>测试用的三元组，其中红色表示要预测的部分</a:t>
            </a:r>
            <a:endParaRPr lang="en-US" altLang="zh-CN" sz="1000" dirty="0"/>
          </a:p>
          <a:p>
            <a:r>
              <a:rPr lang="en-US" altLang="zh-CN" sz="1000" dirty="0"/>
              <a:t>   </a:t>
            </a:r>
            <a:r>
              <a:rPr lang="en-US" altLang="zh-CN" sz="1000" dirty="0" err="1"/>
              <a:t>first_rank</a:t>
            </a:r>
            <a:r>
              <a:rPr lang="en-US" altLang="zh-CN" sz="1000" dirty="0"/>
              <a:t>:</a:t>
            </a:r>
            <a:r>
              <a:rPr lang="zh-CN" altLang="en-US" sz="1000" dirty="0"/>
              <a:t>由模型预测出的最可能的结果</a:t>
            </a:r>
            <a:endParaRPr lang="en-US" altLang="zh-CN" sz="1000" dirty="0"/>
          </a:p>
          <a:p>
            <a:r>
              <a:rPr lang="en-US" altLang="zh-CN" sz="1000" dirty="0"/>
              <a:t>   </a:t>
            </a:r>
            <a:r>
              <a:rPr lang="en-US" altLang="zh-CN" sz="1000" dirty="0" err="1"/>
              <a:t>correct_rank</a:t>
            </a:r>
            <a:r>
              <a:rPr lang="en-US" altLang="zh-CN" sz="1000" dirty="0"/>
              <a:t>:</a:t>
            </a:r>
            <a:r>
              <a:rPr lang="zh-CN" altLang="en-US" sz="1000" dirty="0"/>
              <a:t>实际正确的结果在模型预测结果中的排名</a:t>
            </a:r>
            <a:endParaRPr lang="en-US" altLang="zh-CN" sz="1000" dirty="0"/>
          </a:p>
        </p:txBody>
      </p:sp>
    </p:spTree>
    <p:extLst>
      <p:ext uri="{BB962C8B-B14F-4D97-AF65-F5344CB8AC3E}">
        <p14:creationId xmlns:p14="http://schemas.microsoft.com/office/powerpoint/2010/main" val="171303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237328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000" dirty="0"/>
          </a:p>
        </p:txBody>
      </p:sp>
    </p:spTree>
    <p:extLst>
      <p:ext uri="{BB962C8B-B14F-4D97-AF65-F5344CB8AC3E}">
        <p14:creationId xmlns:p14="http://schemas.microsoft.com/office/powerpoint/2010/main" val="640625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BERT</a:t>
            </a:r>
            <a:r>
              <a:rPr lang="zh-CN" altLang="en-US" dirty="0"/>
              <a:t>中的</a:t>
            </a:r>
            <a:r>
              <a:rPr lang="en-US" altLang="zh-CN" dirty="0"/>
              <a:t>self-attention</a:t>
            </a:r>
            <a:r>
              <a:rPr lang="zh-CN" altLang="en-US" dirty="0"/>
              <a:t>结构能有效的提取输入数据间特征的关系，计算表征不同属性间的影响关系的大小，最终实现对场景的理解</a:t>
            </a:r>
            <a:endParaRPr lang="en-US" altLang="zh-CN" dirty="0"/>
          </a:p>
          <a:p>
            <a:r>
              <a:rPr lang="zh-CN" altLang="en-US" dirty="0"/>
              <a:t>对上图的解释：</a:t>
            </a:r>
            <a:endParaRPr lang="en-US" altLang="zh-CN" dirty="0"/>
          </a:p>
          <a:p>
            <a:r>
              <a:rPr lang="en-US" altLang="zh-CN" dirty="0" err="1"/>
              <a:t>Tripple</a:t>
            </a:r>
            <a:r>
              <a:rPr lang="en-US" altLang="zh-CN" dirty="0"/>
              <a:t> Data:</a:t>
            </a:r>
            <a:r>
              <a:rPr lang="zh-CN" altLang="en-US" dirty="0"/>
              <a:t>所构建的知识图谱三元组数据，图中蓝色的字为主体，环境或者服务的属性集合，后面为其在某特定场景下的取值</a:t>
            </a:r>
            <a:endParaRPr lang="en-US" altLang="zh-CN" dirty="0"/>
          </a:p>
        </p:txBody>
      </p:sp>
    </p:spTree>
    <p:extLst>
      <p:ext uri="{BB962C8B-B14F-4D97-AF65-F5344CB8AC3E}">
        <p14:creationId xmlns:p14="http://schemas.microsoft.com/office/powerpoint/2010/main" val="882594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24041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22868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1421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726265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671943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93712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032063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7657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271044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160499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1136667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D3A19A2-860C-4C2E-862C-9BE61AD9FF0C}" type="datetime1">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26126778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7A24343-5CEE-42DA-9984-EEAE52E20B33}" type="datetime1">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76516682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23231A5-8B07-4117-8E66-2BCFF5A2AF7B}" type="datetime1">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383101498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D4BCB13-033A-4B01-A087-AD19D7BB1D95}" type="datetime1">
              <a:rPr lang="zh-CN" altLang="en-US" smtClean="0"/>
              <a:t>2022/12/22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12490372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E9CD888-19D2-4365-8436-0BAF36A219DA}" type="datetime1">
              <a:rPr lang="zh-CN" altLang="en-US" smtClean="0"/>
              <a:t>2022/12/22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82467206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45AC1F-A5BE-4381-B668-49F58746DF6C}" type="datetime1">
              <a:rPr lang="zh-CN" altLang="en-US" smtClean="0"/>
              <a:t>2022/12/22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12175242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23CA59-C377-459C-835A-0FA1ABF76B1F}" type="datetime1">
              <a:rPr lang="zh-CN" altLang="en-US" smtClean="0"/>
              <a:t>2022/12/22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356966017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567199C-26D5-4D64-B4D7-70C3ED72ECE2}" type="datetime1">
              <a:rPr lang="zh-CN" altLang="en-US" smtClean="0"/>
              <a:t>2022/12/22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178644705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1879320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E0B402E-004B-4D9E-ADBB-4F5016D2A891}" type="datetime1">
              <a:rPr lang="zh-CN" altLang="en-US" smtClean="0"/>
              <a:t>2022/12/22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163734765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53DF6F-A320-47CB-8631-288D3E54AB17}" type="datetime1">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64846471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80C16A-A131-4374-B991-3372B3BD7A14}" type="datetime1">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152356418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78B38-EDE0-4A08-9707-24A82A6F1C8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A78437B-44A2-4A93-AE45-7806FE13B5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A43C1D-5B42-461E-B87B-1F019E246B3A}"/>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5" name="页脚占位符 4">
            <a:extLst>
              <a:ext uri="{FF2B5EF4-FFF2-40B4-BE49-F238E27FC236}">
                <a16:creationId xmlns:a16="http://schemas.microsoft.com/office/drawing/2014/main" id="{8EEEC5E6-66C8-43C5-80F5-531F159C48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214102-5B27-4238-9C6A-221F7941DD97}"/>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3012512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BD139-50C9-41B4-824D-495853D1A2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EAC246-72CE-4729-B2C1-EE53FF4246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673B4A-C614-4265-BF2B-C01940AC3B57}"/>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5" name="页脚占位符 4">
            <a:extLst>
              <a:ext uri="{FF2B5EF4-FFF2-40B4-BE49-F238E27FC236}">
                <a16:creationId xmlns:a16="http://schemas.microsoft.com/office/drawing/2014/main" id="{C0015F0E-D56A-4334-A587-50BDE48A5D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24C98F-4868-496D-A8D7-7DC5E59731CD}"/>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1608841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9BC20-2B91-4966-A96F-7BC7C498C4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3886302-67EB-4939-B6BE-87BF35757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A7FF03E-FEC8-404C-BD05-3716A4CEA103}"/>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5" name="页脚占位符 4">
            <a:extLst>
              <a:ext uri="{FF2B5EF4-FFF2-40B4-BE49-F238E27FC236}">
                <a16:creationId xmlns:a16="http://schemas.microsoft.com/office/drawing/2014/main" id="{82668FF5-6143-449D-9C99-B9AE437F07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A11E4E-8E3E-4102-A900-19D563C733D0}"/>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10140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5655D-5034-42E3-A5DE-3A44FD31D0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CA7EE3-F70E-4834-B665-85B68AF5E81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4ED5319-73BD-4BA7-A614-5924A8653DF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ED08FEA-30DD-44DA-B815-87EE9D0202FE}"/>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6" name="页脚占位符 5">
            <a:extLst>
              <a:ext uri="{FF2B5EF4-FFF2-40B4-BE49-F238E27FC236}">
                <a16:creationId xmlns:a16="http://schemas.microsoft.com/office/drawing/2014/main" id="{D059AF3D-5A83-462B-9CAC-D8E93D312C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37AD3D-CCD8-424F-8BCC-6C9DBAF076BE}"/>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3525114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661495-75AE-42FB-A994-62BD4AEDBA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F02BD3-13F3-4F6E-97C3-88D0C32BE9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725658-1E99-44B2-AA07-C1F1FC487E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A2C6B8-E0AB-4863-90EE-FF2DB7F42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034B859-AE90-497E-B18A-6BCEF010E6A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C56302-D545-4314-ACE5-FA2E35996AAB}"/>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8" name="页脚占位符 7">
            <a:extLst>
              <a:ext uri="{FF2B5EF4-FFF2-40B4-BE49-F238E27FC236}">
                <a16:creationId xmlns:a16="http://schemas.microsoft.com/office/drawing/2014/main" id="{1982BAB1-6A9B-439F-82B0-015ED89DF6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7642D9-CCE9-430B-BA2E-8D5B0B8A7037}"/>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1321662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74798-073E-45F4-9DD0-194E5FA231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40B2F8-3AF2-4901-B03D-117053E3FF3A}"/>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4" name="页脚占位符 3">
            <a:extLst>
              <a:ext uri="{FF2B5EF4-FFF2-40B4-BE49-F238E27FC236}">
                <a16:creationId xmlns:a16="http://schemas.microsoft.com/office/drawing/2014/main" id="{79F4EB10-A1D6-4474-BEF7-69B44FCD59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C235C2-649E-4355-8DD3-4038F7366EB9}"/>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2865569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074F29-4022-417C-A7F0-1F35910939AD}"/>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3" name="页脚占位符 2">
            <a:extLst>
              <a:ext uri="{FF2B5EF4-FFF2-40B4-BE49-F238E27FC236}">
                <a16:creationId xmlns:a16="http://schemas.microsoft.com/office/drawing/2014/main" id="{0F2F10BC-2841-4EE6-AE55-4D685F4724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EA694C-238A-4075-843B-792D14F8188C}"/>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179021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8240065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4FA30-D3AC-40F7-9439-9D271E0D8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A92FD9-A46D-453E-9F72-BC89188EB5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D95D71-75B4-4B21-889B-98AE3CB4E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15DDF8-6D7A-4837-940D-4A4DBB4943DE}"/>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6" name="页脚占位符 5">
            <a:extLst>
              <a:ext uri="{FF2B5EF4-FFF2-40B4-BE49-F238E27FC236}">
                <a16:creationId xmlns:a16="http://schemas.microsoft.com/office/drawing/2014/main" id="{E9612590-3A44-4C47-ACEB-4E2ACB6855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69BDE5-2A50-48DF-BFAE-4760493CEC7A}"/>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11935405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EE79C-6E57-4E99-B975-DEBE1BFD68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B708E7-792E-4B18-A16C-A01D1D8B7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F470E4-AF63-4F9D-A3DB-86BE911D9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E3B526-ABC6-4CB0-A678-DF8212AAEF33}"/>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6" name="页脚占位符 5">
            <a:extLst>
              <a:ext uri="{FF2B5EF4-FFF2-40B4-BE49-F238E27FC236}">
                <a16:creationId xmlns:a16="http://schemas.microsoft.com/office/drawing/2014/main" id="{4167A9FD-7C1E-4311-A4E7-350BBC6262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E88FD3-426E-4EFF-94E4-60C00D08A1C7}"/>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3839506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072E7-8FCF-48C2-8E33-D6C10706928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D1DF095-E01E-4E2F-A3AA-9857F8CCB13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5574BB-5998-495D-8FE9-DFB20F7AAB97}"/>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5" name="页脚占位符 4">
            <a:extLst>
              <a:ext uri="{FF2B5EF4-FFF2-40B4-BE49-F238E27FC236}">
                <a16:creationId xmlns:a16="http://schemas.microsoft.com/office/drawing/2014/main" id="{75A70C8D-9E96-47A6-A806-8DD0CC3EFD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4BAB55-2C80-434E-8786-E16F3C23FB66}"/>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2462832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A52D4A-1CEF-46E0-BF8A-D6102035F3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903573-0651-4F80-802D-1D8989817D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B00BAF-382E-4284-8756-2FF96A33BB34}"/>
              </a:ext>
            </a:extLst>
          </p:cNvPr>
          <p:cNvSpPr>
            <a:spLocks noGrp="1"/>
          </p:cNvSpPr>
          <p:nvPr>
            <p:ph type="dt" sz="half" idx="10"/>
          </p:nvPr>
        </p:nvSpPr>
        <p:spPr/>
        <p:txBody>
          <a:bodyPr/>
          <a:lstStyle/>
          <a:p>
            <a:fld id="{0196C02F-22E5-42F3-ABB5-F7E793ECED03}" type="datetimeFigureOut">
              <a:rPr lang="zh-CN" altLang="en-US" smtClean="0"/>
              <a:t>2022/12/22 Thursday</a:t>
            </a:fld>
            <a:endParaRPr lang="zh-CN" altLang="en-US"/>
          </a:p>
        </p:txBody>
      </p:sp>
      <p:sp>
        <p:nvSpPr>
          <p:cNvPr id="5" name="页脚占位符 4">
            <a:extLst>
              <a:ext uri="{FF2B5EF4-FFF2-40B4-BE49-F238E27FC236}">
                <a16:creationId xmlns:a16="http://schemas.microsoft.com/office/drawing/2014/main" id="{5BDFD4A8-36AD-46D5-8AB0-E543A5EC35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0A089E-CF81-4D92-8C93-E3C1D6849C0E}"/>
              </a:ext>
            </a:extLst>
          </p:cNvPr>
          <p:cNvSpPr>
            <a:spLocks noGrp="1"/>
          </p:cNvSpPr>
          <p:nvPr>
            <p:ph type="sldNum" sz="quarter" idx="12"/>
          </p:nvPr>
        </p:nvSpPr>
        <p:spPr/>
        <p:txBody>
          <a:body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413617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268966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208292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246123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54748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277674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916C04-754B-4AE5-A8A3-5F0393008FC1}" type="datetimeFigureOut">
              <a:rPr lang="zh-CN" altLang="en-US" smtClean="0"/>
              <a:t>2022/12/22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328416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16C04-754B-4AE5-A8A3-5F0393008FC1}" type="datetimeFigureOut">
              <a:rPr lang="zh-CN" altLang="en-US" smtClean="0"/>
              <a:t>2022/12/22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B1A11-799B-4E1B-BA2C-F3E6F1CD9359}" type="slidenum">
              <a:rPr lang="zh-CN" altLang="en-US" smtClean="0"/>
              <a:t>‹#›</a:t>
            </a:fld>
            <a:endParaRPr lang="zh-CN" altLang="en-US"/>
          </a:p>
        </p:txBody>
      </p:sp>
    </p:spTree>
    <p:extLst>
      <p:ext uri="{BB962C8B-B14F-4D97-AF65-F5344CB8AC3E}">
        <p14:creationId xmlns:p14="http://schemas.microsoft.com/office/powerpoint/2010/main" val="35422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E88EB-D81E-4670-83D8-89240CA0E435}" type="datetime1">
              <a:rPr lang="zh-CN" altLang="en-US" smtClean="0"/>
              <a:t>2022/12/22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303BD-27E7-44B1-9354-C9A836F9E9C5}" type="slidenum">
              <a:rPr lang="zh-CN" altLang="en-US" smtClean="0"/>
              <a:t>‹#›</a:t>
            </a:fld>
            <a:endParaRPr lang="zh-CN" altLang="en-US"/>
          </a:p>
        </p:txBody>
      </p:sp>
    </p:spTree>
    <p:extLst>
      <p:ext uri="{BB962C8B-B14F-4D97-AF65-F5344CB8AC3E}">
        <p14:creationId xmlns:p14="http://schemas.microsoft.com/office/powerpoint/2010/main" val="1421873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mc:Choice>
    <mc:Fallback xmln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531243-975E-47C6-B88E-BB9A0F995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E125FEB-1B47-4B4C-88EF-E15D22350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CEEE5C-1341-45A7-BDAC-C2C3BBF96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6C02F-22E5-42F3-ABB5-F7E793ECED03}" type="datetimeFigureOut">
              <a:rPr lang="zh-CN" altLang="en-US" smtClean="0"/>
              <a:t>2022/12/22 Thursday</a:t>
            </a:fld>
            <a:endParaRPr lang="zh-CN" altLang="en-US"/>
          </a:p>
        </p:txBody>
      </p:sp>
      <p:sp>
        <p:nvSpPr>
          <p:cNvPr id="5" name="页脚占位符 4">
            <a:extLst>
              <a:ext uri="{FF2B5EF4-FFF2-40B4-BE49-F238E27FC236}">
                <a16:creationId xmlns:a16="http://schemas.microsoft.com/office/drawing/2014/main" id="{DEA88B60-7A35-40D0-A6D9-EE5EFC841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93EA0B-2B32-450D-943A-95391EB78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D27A5E-7DBF-453C-9D24-7B5018631C46}" type="slidenum">
              <a:rPr lang="zh-CN" altLang="en-US" smtClean="0"/>
              <a:t>‹#›</a:t>
            </a:fld>
            <a:endParaRPr lang="zh-CN" altLang="en-US"/>
          </a:p>
        </p:txBody>
      </p:sp>
    </p:spTree>
    <p:extLst>
      <p:ext uri="{BB962C8B-B14F-4D97-AF65-F5344CB8AC3E}">
        <p14:creationId xmlns:p14="http://schemas.microsoft.com/office/powerpoint/2010/main" val="3968561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9.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基于知识图谱的场景</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认知</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灯片编号占位符 8">
            <a:extLst>
              <a:ext uri="{FF2B5EF4-FFF2-40B4-BE49-F238E27FC236}">
                <a16:creationId xmlns:a16="http://schemas.microsoft.com/office/drawing/2014/main" id="{AE296B07-4130-4486-AC8B-3E80E89269F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矩形 5"/>
          <p:cNvSpPr/>
          <p:nvPr/>
        </p:nvSpPr>
        <p:spPr>
          <a:xfrm>
            <a:off x="0" y="2081321"/>
            <a:ext cx="12192000" cy="1881809"/>
          </a:xfrm>
          <a:prstGeom prst="rect">
            <a:avLst/>
          </a:prstGeom>
          <a:solidFill>
            <a:srgbClr val="22477D"/>
          </a:solidFill>
          <a:ln>
            <a:solidFill>
              <a:srgbClr val="2247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smtClean="0"/>
              <a:t>基于知识图谱的场景认知</a:t>
            </a:r>
            <a:endParaRPr lang="zh-CN" altLang="en-US" sz="4800" b="1" dirty="0"/>
          </a:p>
        </p:txBody>
      </p:sp>
      <p:sp>
        <p:nvSpPr>
          <p:cNvPr id="9" name="文本框 8"/>
          <p:cNvSpPr txBox="1"/>
          <p:nvPr/>
        </p:nvSpPr>
        <p:spPr>
          <a:xfrm>
            <a:off x="3513108" y="4416295"/>
            <a:ext cx="5165783" cy="968791"/>
          </a:xfrm>
          <a:prstGeom prst="rect">
            <a:avLst/>
          </a:prstGeom>
          <a:noFill/>
        </p:spPr>
        <p:txBody>
          <a:bodyPr wrap="square" rtlCol="0">
            <a:spAutoFit/>
          </a:bodyPr>
          <a:lstStyle/>
          <a:p>
            <a:pPr algn="ctr">
              <a:lnSpc>
                <a:spcPct val="150000"/>
              </a:lnSpc>
            </a:pPr>
            <a:r>
              <a:rPr lang="zh-CN" altLang="en-US" sz="2000" b="1" dirty="0" smtClean="0"/>
              <a:t>汇报人：赵茁乔</a:t>
            </a:r>
            <a:endParaRPr lang="en-US" altLang="zh-CN" sz="2000" b="1" dirty="0" smtClean="0"/>
          </a:p>
          <a:p>
            <a:pPr algn="ctr">
              <a:lnSpc>
                <a:spcPct val="150000"/>
              </a:lnSpc>
            </a:pPr>
            <a:r>
              <a:rPr lang="zh-CN" altLang="en-US" sz="2000" b="1" dirty="0" smtClean="0"/>
              <a:t>汇报日期：</a:t>
            </a:r>
            <a:r>
              <a:rPr lang="en-US" altLang="zh-CN" sz="2000" b="1" dirty="0" smtClean="0"/>
              <a:t>2022</a:t>
            </a:r>
            <a:r>
              <a:rPr lang="zh-CN" altLang="en-US" sz="2000" b="1" dirty="0" smtClean="0"/>
              <a:t>年</a:t>
            </a:r>
            <a:r>
              <a:rPr lang="en-US" altLang="zh-CN" sz="2000" b="1" dirty="0" smtClean="0"/>
              <a:t>12</a:t>
            </a:r>
            <a:r>
              <a:rPr lang="zh-CN" altLang="en-US" sz="2000" b="1" dirty="0" smtClean="0"/>
              <a:t>月</a:t>
            </a:r>
            <a:r>
              <a:rPr lang="en-US" altLang="zh-CN" sz="2000" b="1" dirty="0" smtClean="0"/>
              <a:t>25</a:t>
            </a:r>
            <a:r>
              <a:rPr lang="zh-CN" altLang="en-US" sz="2000" b="1" dirty="0" smtClean="0"/>
              <a:t>日</a:t>
            </a:r>
            <a:endParaRPr lang="zh-CN" altLang="en-US" sz="2000" b="1" dirty="0"/>
          </a:p>
        </p:txBody>
      </p:sp>
    </p:spTree>
    <p:extLst>
      <p:ext uri="{BB962C8B-B14F-4D97-AF65-F5344CB8AC3E}">
        <p14:creationId xmlns:p14="http://schemas.microsoft.com/office/powerpoint/2010/main" val="122190797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3906E01C-B189-400F-81CE-C7A86A8BCDBA}"/>
              </a:ext>
            </a:extLst>
          </p:cNvPr>
          <p:cNvSpPr/>
          <p:nvPr/>
        </p:nvSpPr>
        <p:spPr>
          <a:xfrm>
            <a:off x="510239" y="2695421"/>
            <a:ext cx="5585761" cy="3413169"/>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场景</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知识</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图谱</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88EE00DC-0414-43EA-A405-D0EC9554FD77}"/>
              </a:ext>
            </a:extLst>
          </p:cNvPr>
          <p:cNvSpPr txBox="1"/>
          <p:nvPr/>
        </p:nvSpPr>
        <p:spPr>
          <a:xfrm>
            <a:off x="232250" y="749301"/>
            <a:ext cx="11773822" cy="1616853"/>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数据提取</a:t>
            </a:r>
            <a:endParaRPr kumimoji="0" lang="en-US" altLang="zh-CN"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800100" marR="0" lvl="1"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当获得了各种类型的语料后，可以通过手动或自动的方法并结合相关专家知识抽取场景数据。对于表格类型的数据可自动化处理提取，对于文本类型的数据，可通过如实体发现，关系抽取等</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NLP</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的方法并结合相应专家知识进行清洗整理，最终可获得结构化的场景数据，如图</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所示。</a:t>
            </a:r>
            <a:endPar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6" name="图片 15">
            <a:extLst>
              <a:ext uri="{FF2B5EF4-FFF2-40B4-BE49-F238E27FC236}">
                <a16:creationId xmlns:a16="http://schemas.microsoft.com/office/drawing/2014/main" id="{DDD00EBB-2046-4276-BE7B-AA6FC82A0709}"/>
              </a:ext>
            </a:extLst>
          </p:cNvPr>
          <p:cNvPicPr/>
          <p:nvPr/>
        </p:nvPicPr>
        <p:blipFill>
          <a:blip r:embed="rId3"/>
          <a:stretch>
            <a:fillRect/>
          </a:stretch>
        </p:blipFill>
        <p:spPr>
          <a:xfrm>
            <a:off x="663551" y="3271888"/>
            <a:ext cx="2639568" cy="1316652"/>
          </a:xfrm>
          <a:prstGeom prst="rect">
            <a:avLst/>
          </a:prstGeom>
        </p:spPr>
      </p:pic>
      <p:pic>
        <p:nvPicPr>
          <p:cNvPr id="17" name="图片 16">
            <a:extLst>
              <a:ext uri="{FF2B5EF4-FFF2-40B4-BE49-F238E27FC236}">
                <a16:creationId xmlns:a16="http://schemas.microsoft.com/office/drawing/2014/main" id="{EB61A118-C58C-410A-BE41-BB3935D258F0}"/>
              </a:ext>
            </a:extLst>
          </p:cNvPr>
          <p:cNvPicPr/>
          <p:nvPr/>
        </p:nvPicPr>
        <p:blipFill>
          <a:blip r:embed="rId4"/>
          <a:stretch>
            <a:fillRect/>
          </a:stretch>
        </p:blipFill>
        <p:spPr>
          <a:xfrm>
            <a:off x="3478260" y="3364353"/>
            <a:ext cx="2442599" cy="1131722"/>
          </a:xfrm>
          <a:prstGeom prst="rect">
            <a:avLst/>
          </a:prstGeom>
        </p:spPr>
      </p:pic>
      <p:pic>
        <p:nvPicPr>
          <p:cNvPr id="3" name="图片 2">
            <a:extLst>
              <a:ext uri="{FF2B5EF4-FFF2-40B4-BE49-F238E27FC236}">
                <a16:creationId xmlns:a16="http://schemas.microsoft.com/office/drawing/2014/main" id="{952FE496-C4BA-45A6-BBFD-EDD46065C2D7}"/>
              </a:ext>
            </a:extLst>
          </p:cNvPr>
          <p:cNvPicPr>
            <a:picLocks noChangeAspect="1"/>
          </p:cNvPicPr>
          <p:nvPr/>
        </p:nvPicPr>
        <p:blipFill>
          <a:blip r:embed="rId5"/>
          <a:stretch>
            <a:fillRect/>
          </a:stretch>
        </p:blipFill>
        <p:spPr>
          <a:xfrm>
            <a:off x="1559964" y="5003932"/>
            <a:ext cx="3139595" cy="737805"/>
          </a:xfrm>
          <a:prstGeom prst="rect">
            <a:avLst/>
          </a:prstGeom>
        </p:spPr>
      </p:pic>
      <p:sp>
        <p:nvSpPr>
          <p:cNvPr id="8" name="文本框 7">
            <a:extLst>
              <a:ext uri="{FF2B5EF4-FFF2-40B4-BE49-F238E27FC236}">
                <a16:creationId xmlns:a16="http://schemas.microsoft.com/office/drawing/2014/main" id="{E3AC3F47-843D-4191-9AB8-7D23C36A2C9E}"/>
              </a:ext>
            </a:extLst>
          </p:cNvPr>
          <p:cNvSpPr txBox="1"/>
          <p:nvPr/>
        </p:nvSpPr>
        <p:spPr>
          <a:xfrm>
            <a:off x="2716725" y="2723090"/>
            <a:ext cx="218884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D7D31">
                    <a:lumMod val="75000"/>
                  </a:srgbClr>
                </a:solidFill>
                <a:effectLst/>
                <a:uLnTx/>
                <a:uFillTx/>
                <a:latin typeface="等线" panose="020F0502020204030204"/>
                <a:ea typeface="等线" panose="02010600030101010101" pitchFamily="2" charset="-122"/>
                <a:cs typeface="+mn-cs"/>
              </a:rPr>
              <a:t>数据源</a:t>
            </a:r>
          </a:p>
        </p:txBody>
      </p:sp>
      <p:sp>
        <p:nvSpPr>
          <p:cNvPr id="9" name="文本框 8">
            <a:extLst>
              <a:ext uri="{FF2B5EF4-FFF2-40B4-BE49-F238E27FC236}">
                <a16:creationId xmlns:a16="http://schemas.microsoft.com/office/drawing/2014/main" id="{A91BB86C-83FB-4B8F-855A-2F64A67A2861}"/>
              </a:ext>
            </a:extLst>
          </p:cNvPr>
          <p:cNvSpPr txBox="1"/>
          <p:nvPr/>
        </p:nvSpPr>
        <p:spPr>
          <a:xfrm>
            <a:off x="1402966" y="4566312"/>
            <a:ext cx="13930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5B9BD5">
                    <a:lumMod val="75000"/>
                  </a:srgbClr>
                </a:solidFill>
                <a:effectLst/>
                <a:uLnTx/>
                <a:uFillTx/>
                <a:latin typeface="等线" panose="020F0502020204030204"/>
                <a:ea typeface="等线" panose="02010600030101010101" pitchFamily="2" charset="-122"/>
                <a:cs typeface="+mn-cs"/>
              </a:rPr>
              <a:t>文本数据</a:t>
            </a:r>
          </a:p>
        </p:txBody>
      </p:sp>
      <p:sp>
        <p:nvSpPr>
          <p:cNvPr id="18" name="文本框 17">
            <a:extLst>
              <a:ext uri="{FF2B5EF4-FFF2-40B4-BE49-F238E27FC236}">
                <a16:creationId xmlns:a16="http://schemas.microsoft.com/office/drawing/2014/main" id="{A615131D-8315-49A3-B638-0037FF57F31E}"/>
              </a:ext>
            </a:extLst>
          </p:cNvPr>
          <p:cNvSpPr txBox="1"/>
          <p:nvPr/>
        </p:nvSpPr>
        <p:spPr>
          <a:xfrm>
            <a:off x="4195846" y="4483091"/>
            <a:ext cx="13930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5B9BD5">
                    <a:lumMod val="75000"/>
                  </a:srgbClr>
                </a:solidFill>
                <a:effectLst/>
                <a:uLnTx/>
                <a:uFillTx/>
                <a:latin typeface="等线" panose="020F0502020204030204"/>
                <a:ea typeface="等线" panose="02010600030101010101" pitchFamily="2" charset="-122"/>
                <a:cs typeface="+mn-cs"/>
              </a:rPr>
              <a:t>表格数据</a:t>
            </a:r>
          </a:p>
        </p:txBody>
      </p:sp>
      <p:sp>
        <p:nvSpPr>
          <p:cNvPr id="19" name="文本框 18">
            <a:extLst>
              <a:ext uri="{FF2B5EF4-FFF2-40B4-BE49-F238E27FC236}">
                <a16:creationId xmlns:a16="http://schemas.microsoft.com/office/drawing/2014/main" id="{CE8DC07A-166A-48B9-8654-6D0A00B276AA}"/>
              </a:ext>
            </a:extLst>
          </p:cNvPr>
          <p:cNvSpPr txBox="1"/>
          <p:nvPr/>
        </p:nvSpPr>
        <p:spPr>
          <a:xfrm>
            <a:off x="2606590" y="5728144"/>
            <a:ext cx="13930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5B9BD5">
                    <a:lumMod val="75000"/>
                  </a:srgbClr>
                </a:solidFill>
                <a:effectLst/>
                <a:uLnTx/>
                <a:uFillTx/>
                <a:latin typeface="等线" panose="020F0502020204030204"/>
                <a:ea typeface="等线" panose="02010600030101010101" pitchFamily="2" charset="-122"/>
                <a:cs typeface="+mn-cs"/>
              </a:rPr>
              <a:t>图片数据</a:t>
            </a:r>
          </a:p>
        </p:txBody>
      </p:sp>
      <p:sp>
        <p:nvSpPr>
          <p:cNvPr id="20" name="文本框 19">
            <a:extLst>
              <a:ext uri="{FF2B5EF4-FFF2-40B4-BE49-F238E27FC236}">
                <a16:creationId xmlns:a16="http://schemas.microsoft.com/office/drawing/2014/main" id="{A0BA9F0D-FB4B-4765-8ABA-01FA15D9862D}"/>
              </a:ext>
            </a:extLst>
          </p:cNvPr>
          <p:cNvSpPr txBox="1"/>
          <p:nvPr/>
        </p:nvSpPr>
        <p:spPr>
          <a:xfrm>
            <a:off x="4873858" y="5244930"/>
            <a:ext cx="13930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5B9BD5">
                    <a:lumMod val="75000"/>
                  </a:srgbClr>
                </a:solidFill>
                <a:effectLst/>
                <a:uLnTx/>
                <a:uFillTx/>
                <a:latin typeface="等线" panose="020F0502020204030204"/>
                <a:ea typeface="等线" panose="02010600030101010101" pitchFamily="2" charset="-122"/>
                <a:cs typeface="+mn-cs"/>
              </a:rPr>
              <a:t>……</a:t>
            </a:r>
            <a:endParaRPr kumimoji="0" lang="zh-CN" altLang="en-US" sz="1800" b="1" i="0" u="none" strike="noStrike" kern="1200" cap="none" spc="0" normalizeH="0" baseline="0" noProof="0" dirty="0">
              <a:ln>
                <a:noFill/>
              </a:ln>
              <a:solidFill>
                <a:srgbClr val="5B9BD5">
                  <a:lumMod val="75000"/>
                </a:srgbClr>
              </a:solidFill>
              <a:effectLst/>
              <a:uLnTx/>
              <a:uFillTx/>
              <a:latin typeface="等线" panose="020F0502020204030204"/>
              <a:ea typeface="等线" panose="02010600030101010101" pitchFamily="2" charset="-122"/>
              <a:cs typeface="+mn-cs"/>
            </a:endParaRPr>
          </a:p>
        </p:txBody>
      </p:sp>
      <p:sp>
        <p:nvSpPr>
          <p:cNvPr id="21" name="文本框 20">
            <a:extLst>
              <a:ext uri="{FF2B5EF4-FFF2-40B4-BE49-F238E27FC236}">
                <a16:creationId xmlns:a16="http://schemas.microsoft.com/office/drawing/2014/main" id="{D87BC94A-B4C9-49F5-9BB2-07A12D00AC92}"/>
              </a:ext>
            </a:extLst>
          </p:cNvPr>
          <p:cNvSpPr txBox="1"/>
          <p:nvPr/>
        </p:nvSpPr>
        <p:spPr>
          <a:xfrm>
            <a:off x="5399471" y="5244930"/>
            <a:ext cx="139305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5B9BD5">
                    <a:lumMod val="75000"/>
                  </a:srgbClr>
                </a:solidFill>
                <a:effectLst/>
                <a:uLnTx/>
                <a:uFillTx/>
                <a:latin typeface="等线" panose="020F0502020204030204"/>
                <a:ea typeface="等线" panose="02010600030101010101" pitchFamily="2" charset="-122"/>
                <a:cs typeface="+mn-cs"/>
              </a:rPr>
              <a:t>……</a:t>
            </a:r>
            <a:endParaRPr kumimoji="0" lang="zh-CN" altLang="en-US" sz="1800" b="1" i="0" u="none" strike="noStrike" kern="1200" cap="none" spc="0" normalizeH="0" baseline="0" noProof="0" dirty="0">
              <a:ln>
                <a:noFill/>
              </a:ln>
              <a:solidFill>
                <a:srgbClr val="5B9BD5">
                  <a:lumMod val="75000"/>
                </a:srgbClr>
              </a:solidFill>
              <a:effectLst/>
              <a:uLnTx/>
              <a:uFillTx/>
              <a:latin typeface="等线" panose="020F0502020204030204"/>
              <a:ea typeface="等线" panose="02010600030101010101" pitchFamily="2" charset="-122"/>
              <a:cs typeface="+mn-cs"/>
            </a:endParaRPr>
          </a:p>
        </p:txBody>
      </p:sp>
      <p:sp>
        <p:nvSpPr>
          <p:cNvPr id="10" name="箭头: 右 9">
            <a:extLst>
              <a:ext uri="{FF2B5EF4-FFF2-40B4-BE49-F238E27FC236}">
                <a16:creationId xmlns:a16="http://schemas.microsoft.com/office/drawing/2014/main" id="{81AE8FF8-3AB7-405A-AE86-5FF1FD0C2AE7}"/>
              </a:ext>
            </a:extLst>
          </p:cNvPr>
          <p:cNvSpPr/>
          <p:nvPr/>
        </p:nvSpPr>
        <p:spPr>
          <a:xfrm>
            <a:off x="6275946" y="3429000"/>
            <a:ext cx="105877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箭头: 右 22">
            <a:extLst>
              <a:ext uri="{FF2B5EF4-FFF2-40B4-BE49-F238E27FC236}">
                <a16:creationId xmlns:a16="http://schemas.microsoft.com/office/drawing/2014/main" id="{BDE50DAD-4A83-4D13-B346-2FF4252B82FC}"/>
              </a:ext>
            </a:extLst>
          </p:cNvPr>
          <p:cNvSpPr/>
          <p:nvPr/>
        </p:nvSpPr>
        <p:spPr>
          <a:xfrm>
            <a:off x="6275945" y="4168116"/>
            <a:ext cx="105877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箭头: 右 24">
            <a:extLst>
              <a:ext uri="{FF2B5EF4-FFF2-40B4-BE49-F238E27FC236}">
                <a16:creationId xmlns:a16="http://schemas.microsoft.com/office/drawing/2014/main" id="{ECB94825-0883-4789-9AF2-3A61A5EC1507}"/>
              </a:ext>
            </a:extLst>
          </p:cNvPr>
          <p:cNvSpPr/>
          <p:nvPr/>
        </p:nvSpPr>
        <p:spPr>
          <a:xfrm>
            <a:off x="6275944" y="4929955"/>
            <a:ext cx="105877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文本框 13">
            <a:extLst>
              <a:ext uri="{FF2B5EF4-FFF2-40B4-BE49-F238E27FC236}">
                <a16:creationId xmlns:a16="http://schemas.microsoft.com/office/drawing/2014/main" id="{40CFADFB-E619-42F9-B2A8-C80819684BC7}"/>
              </a:ext>
            </a:extLst>
          </p:cNvPr>
          <p:cNvSpPr txBox="1"/>
          <p:nvPr/>
        </p:nvSpPr>
        <p:spPr>
          <a:xfrm>
            <a:off x="6225604" y="3237792"/>
            <a:ext cx="118711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手动提取</a:t>
            </a:r>
          </a:p>
        </p:txBody>
      </p:sp>
      <p:sp>
        <p:nvSpPr>
          <p:cNvPr id="26" name="文本框 25">
            <a:extLst>
              <a:ext uri="{FF2B5EF4-FFF2-40B4-BE49-F238E27FC236}">
                <a16:creationId xmlns:a16="http://schemas.microsoft.com/office/drawing/2014/main" id="{CE980EDE-9B23-4FBD-9934-8D9CAA954745}"/>
              </a:ext>
            </a:extLst>
          </p:cNvPr>
          <p:cNvSpPr txBox="1"/>
          <p:nvPr/>
        </p:nvSpPr>
        <p:spPr>
          <a:xfrm>
            <a:off x="6211775" y="3972602"/>
            <a:ext cx="118711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自动抽取</a:t>
            </a:r>
          </a:p>
        </p:txBody>
      </p:sp>
      <p:sp>
        <p:nvSpPr>
          <p:cNvPr id="27" name="文本框 26">
            <a:extLst>
              <a:ext uri="{FF2B5EF4-FFF2-40B4-BE49-F238E27FC236}">
                <a16:creationId xmlns:a16="http://schemas.microsoft.com/office/drawing/2014/main" id="{4C8527E8-8903-49D9-8B72-4059CDB9757F}"/>
              </a:ext>
            </a:extLst>
          </p:cNvPr>
          <p:cNvSpPr txBox="1"/>
          <p:nvPr/>
        </p:nvSpPr>
        <p:spPr>
          <a:xfrm>
            <a:off x="6225604" y="4731610"/>
            <a:ext cx="118711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专家知识</a:t>
            </a:r>
          </a:p>
        </p:txBody>
      </p:sp>
      <p:sp>
        <p:nvSpPr>
          <p:cNvPr id="28" name="文本框 27">
            <a:extLst>
              <a:ext uri="{FF2B5EF4-FFF2-40B4-BE49-F238E27FC236}">
                <a16:creationId xmlns:a16="http://schemas.microsoft.com/office/drawing/2014/main" id="{4C5B0FCB-FE66-45E5-8BF9-0CFE963476CB}"/>
              </a:ext>
            </a:extLst>
          </p:cNvPr>
          <p:cNvSpPr txBox="1"/>
          <p:nvPr/>
        </p:nvSpPr>
        <p:spPr>
          <a:xfrm>
            <a:off x="8389416" y="2122992"/>
            <a:ext cx="28691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ED7D31">
                    <a:lumMod val="75000"/>
                  </a:srgbClr>
                </a:solidFill>
                <a:effectLst/>
                <a:uLnTx/>
                <a:uFillTx/>
                <a:latin typeface="等线" panose="020F0502020204030204"/>
                <a:ea typeface="等线" panose="02010600030101010101" pitchFamily="2" charset="-122"/>
                <a:cs typeface="+mn-cs"/>
              </a:rPr>
              <a:t>结构化场景数据</a:t>
            </a:r>
          </a:p>
        </p:txBody>
      </p:sp>
      <p:sp>
        <p:nvSpPr>
          <p:cNvPr id="29" name="文本框 28">
            <a:extLst>
              <a:ext uri="{FF2B5EF4-FFF2-40B4-BE49-F238E27FC236}">
                <a16:creationId xmlns:a16="http://schemas.microsoft.com/office/drawing/2014/main" id="{36F78260-07E9-4739-9B2F-11A384853E87}"/>
              </a:ext>
            </a:extLst>
          </p:cNvPr>
          <p:cNvSpPr txBox="1"/>
          <p:nvPr/>
        </p:nvSpPr>
        <p:spPr>
          <a:xfrm>
            <a:off x="4642373" y="6233061"/>
            <a:ext cx="5459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图</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4.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结构化场景数据的收集</a:t>
            </a:r>
          </a:p>
        </p:txBody>
      </p:sp>
      <p:sp>
        <p:nvSpPr>
          <p:cNvPr id="32" name="矩形: 圆角 31">
            <a:extLst>
              <a:ext uri="{FF2B5EF4-FFF2-40B4-BE49-F238E27FC236}">
                <a16:creationId xmlns:a16="http://schemas.microsoft.com/office/drawing/2014/main" id="{665BE307-9A86-4DE2-BB59-8FF6091D91E8}"/>
              </a:ext>
            </a:extLst>
          </p:cNvPr>
          <p:cNvSpPr/>
          <p:nvPr/>
        </p:nvSpPr>
        <p:spPr>
          <a:xfrm>
            <a:off x="7412720" y="2584657"/>
            <a:ext cx="4447184" cy="3761552"/>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 name="矩形 54">
            <a:extLst>
              <a:ext uri="{FF2B5EF4-FFF2-40B4-BE49-F238E27FC236}">
                <a16:creationId xmlns:a16="http://schemas.microsoft.com/office/drawing/2014/main" id="{02EE6D63-54D1-4225-A698-AAF773B12E7E}"/>
              </a:ext>
            </a:extLst>
          </p:cNvPr>
          <p:cNvSpPr/>
          <p:nvPr/>
        </p:nvSpPr>
        <p:spPr>
          <a:xfrm>
            <a:off x="7746096" y="2771092"/>
            <a:ext cx="3908369" cy="3326384"/>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3" name="矩形 32">
            <a:extLst>
              <a:ext uri="{FF2B5EF4-FFF2-40B4-BE49-F238E27FC236}">
                <a16:creationId xmlns:a16="http://schemas.microsoft.com/office/drawing/2014/main" id="{7B34B7CF-B8AE-4AF0-9B30-FA8885FA5A14}"/>
              </a:ext>
            </a:extLst>
          </p:cNvPr>
          <p:cNvSpPr/>
          <p:nvPr/>
        </p:nvSpPr>
        <p:spPr>
          <a:xfrm>
            <a:off x="7814335" y="3167348"/>
            <a:ext cx="3684896" cy="35679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37" name="文本框 36">
            <a:extLst>
              <a:ext uri="{FF2B5EF4-FFF2-40B4-BE49-F238E27FC236}">
                <a16:creationId xmlns:a16="http://schemas.microsoft.com/office/drawing/2014/main" id="{A655143E-F84B-4B77-9329-996CCE118FEB}"/>
              </a:ext>
            </a:extLst>
          </p:cNvPr>
          <p:cNvSpPr txBox="1"/>
          <p:nvPr/>
        </p:nvSpPr>
        <p:spPr>
          <a:xfrm>
            <a:off x="7787040" y="3131777"/>
            <a:ext cx="36985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Scenario</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a:t>
            </a:r>
            <a:endPar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47" name="矩形 46">
            <a:extLst>
              <a:ext uri="{FF2B5EF4-FFF2-40B4-BE49-F238E27FC236}">
                <a16:creationId xmlns:a16="http://schemas.microsoft.com/office/drawing/2014/main" id="{87BF2708-9347-43BF-8602-22FDE024997F}"/>
              </a:ext>
            </a:extLst>
          </p:cNvPr>
          <p:cNvSpPr/>
          <p:nvPr/>
        </p:nvSpPr>
        <p:spPr>
          <a:xfrm>
            <a:off x="7814335" y="3733716"/>
            <a:ext cx="3684896" cy="35679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48" name="文本框 47">
            <a:extLst>
              <a:ext uri="{FF2B5EF4-FFF2-40B4-BE49-F238E27FC236}">
                <a16:creationId xmlns:a16="http://schemas.microsoft.com/office/drawing/2014/main" id="{ECA44A6F-EB73-41EB-9C17-5535BC03A8FF}"/>
              </a:ext>
            </a:extLst>
          </p:cNvPr>
          <p:cNvSpPr txBox="1"/>
          <p:nvPr/>
        </p:nvSpPr>
        <p:spPr>
          <a:xfrm>
            <a:off x="7787040" y="3698145"/>
            <a:ext cx="36985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Subject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9" name="矩形 48">
            <a:extLst>
              <a:ext uri="{FF2B5EF4-FFF2-40B4-BE49-F238E27FC236}">
                <a16:creationId xmlns:a16="http://schemas.microsoft.com/office/drawing/2014/main" id="{74E06D3C-A61B-402D-BE70-6127E5C5FCB8}"/>
              </a:ext>
            </a:extLst>
          </p:cNvPr>
          <p:cNvSpPr/>
          <p:nvPr/>
        </p:nvSpPr>
        <p:spPr>
          <a:xfrm>
            <a:off x="7814335" y="4333396"/>
            <a:ext cx="3684896" cy="35679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50" name="文本框 49">
            <a:extLst>
              <a:ext uri="{FF2B5EF4-FFF2-40B4-BE49-F238E27FC236}">
                <a16:creationId xmlns:a16="http://schemas.microsoft.com/office/drawing/2014/main" id="{2ED61B96-5862-41ED-81F2-C5C789F4F474}"/>
              </a:ext>
            </a:extLst>
          </p:cNvPr>
          <p:cNvSpPr txBox="1"/>
          <p:nvPr/>
        </p:nvSpPr>
        <p:spPr>
          <a:xfrm>
            <a:off x="7787040" y="4297825"/>
            <a:ext cx="36985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Env</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矩形 50">
            <a:extLst>
              <a:ext uri="{FF2B5EF4-FFF2-40B4-BE49-F238E27FC236}">
                <a16:creationId xmlns:a16="http://schemas.microsoft.com/office/drawing/2014/main" id="{49B281EA-05F7-42EF-90BE-BB427B877889}"/>
              </a:ext>
            </a:extLst>
          </p:cNvPr>
          <p:cNvSpPr/>
          <p:nvPr/>
        </p:nvSpPr>
        <p:spPr>
          <a:xfrm>
            <a:off x="7800687" y="4968647"/>
            <a:ext cx="3684896" cy="35679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A4EF021B-7C7B-46F2-8221-6793420A217A}"/>
              </a:ext>
            </a:extLst>
          </p:cNvPr>
          <p:cNvSpPr txBox="1"/>
          <p:nvPr/>
        </p:nvSpPr>
        <p:spPr>
          <a:xfrm>
            <a:off x="7773392" y="4933076"/>
            <a:ext cx="36985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Service</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3" name="矩形 52">
            <a:extLst>
              <a:ext uri="{FF2B5EF4-FFF2-40B4-BE49-F238E27FC236}">
                <a16:creationId xmlns:a16="http://schemas.microsoft.com/office/drawing/2014/main" id="{940C2F5A-35EC-44AE-8E12-9542587711F8}"/>
              </a:ext>
            </a:extLst>
          </p:cNvPr>
          <p:cNvSpPr/>
          <p:nvPr/>
        </p:nvSpPr>
        <p:spPr>
          <a:xfrm>
            <a:off x="7814335" y="5601416"/>
            <a:ext cx="3684896" cy="35679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54" name="文本框 53">
            <a:extLst>
              <a:ext uri="{FF2B5EF4-FFF2-40B4-BE49-F238E27FC236}">
                <a16:creationId xmlns:a16="http://schemas.microsoft.com/office/drawing/2014/main" id="{9FE5C4C4-6A7C-4387-ACFA-607E85969ECE}"/>
              </a:ext>
            </a:extLst>
          </p:cNvPr>
          <p:cNvSpPr txBox="1"/>
          <p:nvPr/>
        </p:nvSpPr>
        <p:spPr>
          <a:xfrm>
            <a:off x="7787040" y="5565845"/>
            <a:ext cx="36985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KPI</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6" name="文本框 55">
            <a:extLst>
              <a:ext uri="{FF2B5EF4-FFF2-40B4-BE49-F238E27FC236}">
                <a16:creationId xmlns:a16="http://schemas.microsoft.com/office/drawing/2014/main" id="{142CE6D2-7C50-4450-8B30-FF75510454FA}"/>
              </a:ext>
            </a:extLst>
          </p:cNvPr>
          <p:cNvSpPr txBox="1"/>
          <p:nvPr/>
        </p:nvSpPr>
        <p:spPr>
          <a:xfrm>
            <a:off x="8389416" y="2764161"/>
            <a:ext cx="286911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一组具体场景数据</a:t>
            </a:r>
          </a:p>
        </p:txBody>
      </p:sp>
      <p:sp>
        <p:nvSpPr>
          <p:cNvPr id="60" name="矩形 59">
            <a:extLst>
              <a:ext uri="{FF2B5EF4-FFF2-40B4-BE49-F238E27FC236}">
                <a16:creationId xmlns:a16="http://schemas.microsoft.com/office/drawing/2014/main" id="{D897C034-E443-4910-987E-0A203CFA8C01}"/>
              </a:ext>
            </a:extLst>
          </p:cNvPr>
          <p:cNvSpPr/>
          <p:nvPr/>
        </p:nvSpPr>
        <p:spPr>
          <a:xfrm>
            <a:off x="8665110" y="3788475"/>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配备</a:t>
            </a: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UE</a:t>
            </a: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类型</a:t>
            </a:r>
          </a:p>
        </p:txBody>
      </p:sp>
      <p:sp>
        <p:nvSpPr>
          <p:cNvPr id="69" name="矩形 68">
            <a:extLst>
              <a:ext uri="{FF2B5EF4-FFF2-40B4-BE49-F238E27FC236}">
                <a16:creationId xmlns:a16="http://schemas.microsoft.com/office/drawing/2014/main" id="{49175AD7-0B61-4C72-9131-8480CC0746B1}"/>
              </a:ext>
            </a:extLst>
          </p:cNvPr>
          <p:cNvSpPr/>
          <p:nvPr/>
        </p:nvSpPr>
        <p:spPr>
          <a:xfrm>
            <a:off x="9622663" y="3783895"/>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运动状态</a:t>
            </a:r>
          </a:p>
        </p:txBody>
      </p:sp>
      <p:sp>
        <p:nvSpPr>
          <p:cNvPr id="70" name="矩形 69">
            <a:extLst>
              <a:ext uri="{FF2B5EF4-FFF2-40B4-BE49-F238E27FC236}">
                <a16:creationId xmlns:a16="http://schemas.microsoft.com/office/drawing/2014/main" id="{9C394313-6B52-4215-AE03-7209D825BBCA}"/>
              </a:ext>
            </a:extLst>
          </p:cNvPr>
          <p:cNvSpPr/>
          <p:nvPr/>
        </p:nvSpPr>
        <p:spPr>
          <a:xfrm>
            <a:off x="10601007" y="3800770"/>
            <a:ext cx="785647"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紧急度</a:t>
            </a:r>
          </a:p>
        </p:txBody>
      </p:sp>
      <p:sp>
        <p:nvSpPr>
          <p:cNvPr id="71" name="矩形 70">
            <a:extLst>
              <a:ext uri="{FF2B5EF4-FFF2-40B4-BE49-F238E27FC236}">
                <a16:creationId xmlns:a16="http://schemas.microsoft.com/office/drawing/2014/main" id="{10F6EB7B-0938-48A8-B21B-105CD14B47D2}"/>
              </a:ext>
            </a:extLst>
          </p:cNvPr>
          <p:cNvSpPr/>
          <p:nvPr/>
        </p:nvSpPr>
        <p:spPr>
          <a:xfrm>
            <a:off x="8665109" y="4391898"/>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网络类型</a:t>
            </a:r>
          </a:p>
        </p:txBody>
      </p:sp>
      <p:sp>
        <p:nvSpPr>
          <p:cNvPr id="72" name="矩形 71">
            <a:extLst>
              <a:ext uri="{FF2B5EF4-FFF2-40B4-BE49-F238E27FC236}">
                <a16:creationId xmlns:a16="http://schemas.microsoft.com/office/drawing/2014/main" id="{40C156F3-F492-4DA0-8E01-387D4D9369BB}"/>
              </a:ext>
            </a:extLst>
          </p:cNvPr>
          <p:cNvSpPr/>
          <p:nvPr/>
        </p:nvSpPr>
        <p:spPr>
          <a:xfrm>
            <a:off x="9625976" y="4396864"/>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覆盖范围</a:t>
            </a:r>
          </a:p>
        </p:txBody>
      </p:sp>
      <p:sp>
        <p:nvSpPr>
          <p:cNvPr id="73" name="矩形 72">
            <a:extLst>
              <a:ext uri="{FF2B5EF4-FFF2-40B4-BE49-F238E27FC236}">
                <a16:creationId xmlns:a16="http://schemas.microsoft.com/office/drawing/2014/main" id="{316CEC78-075D-4502-B902-86FF42DA6C84}"/>
              </a:ext>
            </a:extLst>
          </p:cNvPr>
          <p:cNvSpPr/>
          <p:nvPr/>
        </p:nvSpPr>
        <p:spPr>
          <a:xfrm>
            <a:off x="10577665" y="4396864"/>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连接密度</a:t>
            </a:r>
          </a:p>
        </p:txBody>
      </p:sp>
      <p:sp>
        <p:nvSpPr>
          <p:cNvPr id="74" name="矩形 73">
            <a:extLst>
              <a:ext uri="{FF2B5EF4-FFF2-40B4-BE49-F238E27FC236}">
                <a16:creationId xmlns:a16="http://schemas.microsoft.com/office/drawing/2014/main" id="{14575F0C-52FE-4B92-ADA0-B723E3F8F58E}"/>
              </a:ext>
            </a:extLst>
          </p:cNvPr>
          <p:cNvSpPr/>
          <p:nvPr/>
        </p:nvSpPr>
        <p:spPr>
          <a:xfrm>
            <a:off x="8658220" y="5024372"/>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服务流</a:t>
            </a:r>
          </a:p>
        </p:txBody>
      </p:sp>
      <p:sp>
        <p:nvSpPr>
          <p:cNvPr id="75" name="矩形 74">
            <a:extLst>
              <a:ext uri="{FF2B5EF4-FFF2-40B4-BE49-F238E27FC236}">
                <a16:creationId xmlns:a16="http://schemas.microsoft.com/office/drawing/2014/main" id="{4632D583-7A44-42AC-A1F4-184B359748FA}"/>
              </a:ext>
            </a:extLst>
          </p:cNvPr>
          <p:cNvSpPr/>
          <p:nvPr/>
        </p:nvSpPr>
        <p:spPr>
          <a:xfrm>
            <a:off x="9624091" y="5027902"/>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数据包</a:t>
            </a:r>
          </a:p>
        </p:txBody>
      </p:sp>
      <p:sp>
        <p:nvSpPr>
          <p:cNvPr id="76" name="矩形 75">
            <a:extLst>
              <a:ext uri="{FF2B5EF4-FFF2-40B4-BE49-F238E27FC236}">
                <a16:creationId xmlns:a16="http://schemas.microsoft.com/office/drawing/2014/main" id="{2D089DA7-BF85-4B77-BCA4-E73014DEB5D2}"/>
              </a:ext>
            </a:extLst>
          </p:cNvPr>
          <p:cNvSpPr/>
          <p:nvPr/>
        </p:nvSpPr>
        <p:spPr>
          <a:xfrm>
            <a:off x="10568956" y="5024372"/>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生存时间</a:t>
            </a:r>
          </a:p>
        </p:txBody>
      </p:sp>
      <p:sp>
        <p:nvSpPr>
          <p:cNvPr id="77" name="矩形 76">
            <a:extLst>
              <a:ext uri="{FF2B5EF4-FFF2-40B4-BE49-F238E27FC236}">
                <a16:creationId xmlns:a16="http://schemas.microsoft.com/office/drawing/2014/main" id="{CDFFF0C8-C2B4-4FAA-ACFB-5EA1669502ED}"/>
              </a:ext>
            </a:extLst>
          </p:cNvPr>
          <p:cNvSpPr/>
          <p:nvPr/>
        </p:nvSpPr>
        <p:spPr>
          <a:xfrm>
            <a:off x="8660933" y="5656175"/>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可靠性</a:t>
            </a:r>
          </a:p>
        </p:txBody>
      </p:sp>
      <p:sp>
        <p:nvSpPr>
          <p:cNvPr id="78" name="矩形 77">
            <a:extLst>
              <a:ext uri="{FF2B5EF4-FFF2-40B4-BE49-F238E27FC236}">
                <a16:creationId xmlns:a16="http://schemas.microsoft.com/office/drawing/2014/main" id="{74B351BB-4BDD-4778-95FE-D8B4427C83D1}"/>
              </a:ext>
            </a:extLst>
          </p:cNvPr>
          <p:cNvSpPr/>
          <p:nvPr/>
        </p:nvSpPr>
        <p:spPr>
          <a:xfrm>
            <a:off x="9628981" y="5655865"/>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时延</a:t>
            </a:r>
          </a:p>
        </p:txBody>
      </p:sp>
      <p:sp>
        <p:nvSpPr>
          <p:cNvPr id="80" name="矩形 79">
            <a:extLst>
              <a:ext uri="{FF2B5EF4-FFF2-40B4-BE49-F238E27FC236}">
                <a16:creationId xmlns:a16="http://schemas.microsoft.com/office/drawing/2014/main" id="{B6990DBF-0B67-4207-8711-B504486FC44A}"/>
              </a:ext>
            </a:extLst>
          </p:cNvPr>
          <p:cNvSpPr/>
          <p:nvPr/>
        </p:nvSpPr>
        <p:spPr>
          <a:xfrm>
            <a:off x="10624545" y="5654322"/>
            <a:ext cx="82911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数据速率</a:t>
            </a:r>
          </a:p>
        </p:txBody>
      </p:sp>
      <p:sp>
        <p:nvSpPr>
          <p:cNvPr id="57" name="灯片编号占位符 8">
            <a:extLst>
              <a:ext uri="{FF2B5EF4-FFF2-40B4-BE49-F238E27FC236}">
                <a16:creationId xmlns:a16="http://schemas.microsoft.com/office/drawing/2014/main" id="{31D484C6-9750-4631-A4DB-8AB3BF30DA6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7794125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箭头: 上 76">
            <a:extLst>
              <a:ext uri="{FF2B5EF4-FFF2-40B4-BE49-F238E27FC236}">
                <a16:creationId xmlns:a16="http://schemas.microsoft.com/office/drawing/2014/main" id="{78DB573C-D063-4F10-9B44-FA0FA10A9344}"/>
              </a:ext>
            </a:extLst>
          </p:cNvPr>
          <p:cNvSpPr/>
          <p:nvPr/>
        </p:nvSpPr>
        <p:spPr>
          <a:xfrm>
            <a:off x="5730628" y="3780596"/>
            <a:ext cx="185312" cy="523980"/>
          </a:xfrm>
          <a:prstGeom prst="up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场景</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知识</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图谱</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88EE00DC-0414-43EA-A405-D0EC9554FD77}"/>
              </a:ext>
            </a:extLst>
          </p:cNvPr>
          <p:cNvSpPr txBox="1"/>
          <p:nvPr/>
        </p:nvSpPr>
        <p:spPr>
          <a:xfrm>
            <a:off x="232250" y="749301"/>
            <a:ext cx="11773822" cy="1614032"/>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结构化数据的图表示</a:t>
            </a:r>
          </a:p>
          <a:p>
            <a:pPr marL="800100" marR="0" lvl="1"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我们使用三元组的方式来展现一组场景数据中不同类型数据之间的关系。例如主体类型的数据和服务类型的数据存在需求关系，那么我们就用</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主体</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需要</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(require),</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服务</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这样三元组的形式来存储数据和数据间的关系，再结合所获得的结构化数据和</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6G</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场景本体，可以将场景数据以图</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5</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所示的方式连接。</a:t>
            </a:r>
            <a:endPar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椭圆 32">
            <a:extLst>
              <a:ext uri="{FF2B5EF4-FFF2-40B4-BE49-F238E27FC236}">
                <a16:creationId xmlns:a16="http://schemas.microsoft.com/office/drawing/2014/main" id="{F74C2BDB-FEA5-49EE-9012-DA275058B415}"/>
              </a:ext>
            </a:extLst>
          </p:cNvPr>
          <p:cNvSpPr/>
          <p:nvPr/>
        </p:nvSpPr>
        <p:spPr>
          <a:xfrm>
            <a:off x="5065990" y="4298202"/>
            <a:ext cx="1479188" cy="1010652"/>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场景</a:t>
            </a:r>
            <a:r>
              <a:rPr kumimoji="0" lang="en-US" altLang="zh-CN"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rPr>
              <a:t>A</a:t>
            </a:r>
            <a:endParaRPr kumimoji="0" lang="zh-CN" altLang="en-US" sz="2400" b="1"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endParaRPr>
          </a:p>
        </p:txBody>
      </p:sp>
      <p:sp>
        <p:nvSpPr>
          <p:cNvPr id="34" name="矩形: 圆角 33">
            <a:extLst>
              <a:ext uri="{FF2B5EF4-FFF2-40B4-BE49-F238E27FC236}">
                <a16:creationId xmlns:a16="http://schemas.microsoft.com/office/drawing/2014/main" id="{6D64B733-A168-47B0-AD58-9A62A11C232F}"/>
              </a:ext>
            </a:extLst>
          </p:cNvPr>
          <p:cNvSpPr/>
          <p:nvPr/>
        </p:nvSpPr>
        <p:spPr>
          <a:xfrm>
            <a:off x="4595234" y="2609104"/>
            <a:ext cx="2420701" cy="116079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7" name="矩形: 圆角 36">
            <a:extLst>
              <a:ext uri="{FF2B5EF4-FFF2-40B4-BE49-F238E27FC236}">
                <a16:creationId xmlns:a16="http://schemas.microsoft.com/office/drawing/2014/main" id="{02AD5BE0-AA5E-4865-9CEC-4192963E1E11}"/>
              </a:ext>
            </a:extLst>
          </p:cNvPr>
          <p:cNvSpPr/>
          <p:nvPr/>
        </p:nvSpPr>
        <p:spPr>
          <a:xfrm>
            <a:off x="1908180" y="5147353"/>
            <a:ext cx="2420701" cy="1160791"/>
          </a:xfrm>
          <a:prstGeom prst="roundRect">
            <a:avLst/>
          </a:prstGeom>
          <a:solidFill>
            <a:schemeClr val="accent5">
              <a:lumMod val="60000"/>
              <a:lumOff val="4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矩形: 圆角 37">
            <a:extLst>
              <a:ext uri="{FF2B5EF4-FFF2-40B4-BE49-F238E27FC236}">
                <a16:creationId xmlns:a16="http://schemas.microsoft.com/office/drawing/2014/main" id="{2EBA518E-D599-43C5-9B36-A366A3D77B4D}"/>
              </a:ext>
            </a:extLst>
          </p:cNvPr>
          <p:cNvSpPr/>
          <p:nvPr/>
        </p:nvSpPr>
        <p:spPr>
          <a:xfrm>
            <a:off x="7282287" y="5124371"/>
            <a:ext cx="2420701" cy="1160791"/>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70AD47">
                  <a:lumMod val="40000"/>
                  <a:lumOff val="60000"/>
                </a:srgbClr>
              </a:solidFill>
              <a:effectLst/>
              <a:uLnTx/>
              <a:uFillTx/>
              <a:latin typeface="等线" panose="020F0502020204030204"/>
              <a:ea typeface="等线" panose="02010600030101010101" pitchFamily="2" charset="-122"/>
              <a:cs typeface="+mn-cs"/>
            </a:endParaRPr>
          </a:p>
        </p:txBody>
      </p:sp>
      <p:sp>
        <p:nvSpPr>
          <p:cNvPr id="39" name="文本框 38">
            <a:extLst>
              <a:ext uri="{FF2B5EF4-FFF2-40B4-BE49-F238E27FC236}">
                <a16:creationId xmlns:a16="http://schemas.microsoft.com/office/drawing/2014/main" id="{8FC16CBF-3F90-4B13-8E8D-297B6E15592C}"/>
              </a:ext>
            </a:extLst>
          </p:cNvPr>
          <p:cNvSpPr txBox="1"/>
          <p:nvPr/>
        </p:nvSpPr>
        <p:spPr>
          <a:xfrm>
            <a:off x="4687891" y="2591652"/>
            <a:ext cx="10427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服务</a:t>
            </a:r>
          </a:p>
        </p:txBody>
      </p:sp>
      <p:sp>
        <p:nvSpPr>
          <p:cNvPr id="40" name="文本框 39">
            <a:extLst>
              <a:ext uri="{FF2B5EF4-FFF2-40B4-BE49-F238E27FC236}">
                <a16:creationId xmlns:a16="http://schemas.microsoft.com/office/drawing/2014/main" id="{796C4DC1-D122-4C5E-A56A-0346FF6D70F3}"/>
              </a:ext>
            </a:extLst>
          </p:cNvPr>
          <p:cNvSpPr txBox="1"/>
          <p:nvPr/>
        </p:nvSpPr>
        <p:spPr>
          <a:xfrm>
            <a:off x="2024709" y="5146134"/>
            <a:ext cx="8903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主体</a:t>
            </a:r>
          </a:p>
        </p:txBody>
      </p:sp>
      <p:sp>
        <p:nvSpPr>
          <p:cNvPr id="41" name="文本框 40">
            <a:extLst>
              <a:ext uri="{FF2B5EF4-FFF2-40B4-BE49-F238E27FC236}">
                <a16:creationId xmlns:a16="http://schemas.microsoft.com/office/drawing/2014/main" id="{8B6C4BF4-8111-4C60-801B-550510FEA61D}"/>
              </a:ext>
            </a:extLst>
          </p:cNvPr>
          <p:cNvSpPr txBox="1"/>
          <p:nvPr/>
        </p:nvSpPr>
        <p:spPr>
          <a:xfrm>
            <a:off x="7431347" y="5120357"/>
            <a:ext cx="10427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环境</a:t>
            </a:r>
          </a:p>
        </p:txBody>
      </p:sp>
      <p:sp>
        <p:nvSpPr>
          <p:cNvPr id="51" name="文本框 50">
            <a:extLst>
              <a:ext uri="{FF2B5EF4-FFF2-40B4-BE49-F238E27FC236}">
                <a16:creationId xmlns:a16="http://schemas.microsoft.com/office/drawing/2014/main" id="{9EC1B23C-EA11-4F8D-9AC6-4E4D17BD2282}"/>
              </a:ext>
            </a:extLst>
          </p:cNvPr>
          <p:cNvSpPr txBox="1"/>
          <p:nvPr/>
        </p:nvSpPr>
        <p:spPr>
          <a:xfrm rot="19770073">
            <a:off x="4231327" y="4850214"/>
            <a:ext cx="15134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ED7D31">
                    <a:lumMod val="50000"/>
                  </a:srgbClr>
                </a:solidFill>
                <a:effectLst/>
                <a:uLnTx/>
                <a:uFillTx/>
                <a:latin typeface="等线" panose="020F0502020204030204"/>
                <a:ea typeface="等线" panose="02010600030101010101" pitchFamily="2" charset="-122"/>
                <a:cs typeface="+mn-cs"/>
              </a:rPr>
              <a:t>has_subject</a:t>
            </a:r>
            <a:endParaRPr kumimoji="0" lang="zh-CN" altLang="en-US" sz="12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8CCDE327-446E-4A4E-B077-CA81EBDF1739}"/>
              </a:ext>
            </a:extLst>
          </p:cNvPr>
          <p:cNvSpPr txBox="1"/>
          <p:nvPr/>
        </p:nvSpPr>
        <p:spPr>
          <a:xfrm>
            <a:off x="5362419" y="3945162"/>
            <a:ext cx="15134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ED7D31">
                    <a:lumMod val="50000"/>
                  </a:srgbClr>
                </a:solidFill>
                <a:effectLst/>
                <a:uLnTx/>
                <a:uFillTx/>
                <a:latin typeface="等线" panose="020F0502020204030204"/>
                <a:ea typeface="等线" panose="02010600030101010101" pitchFamily="2" charset="-122"/>
                <a:cs typeface="+mn-cs"/>
              </a:rPr>
              <a:t>has_service</a:t>
            </a:r>
            <a:endParaRPr kumimoji="0" lang="zh-CN" altLang="en-US" sz="12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endParaRPr>
          </a:p>
        </p:txBody>
      </p:sp>
      <p:sp>
        <p:nvSpPr>
          <p:cNvPr id="54" name="矩形 53">
            <a:extLst>
              <a:ext uri="{FF2B5EF4-FFF2-40B4-BE49-F238E27FC236}">
                <a16:creationId xmlns:a16="http://schemas.microsoft.com/office/drawing/2014/main" id="{AE87E4A1-9749-455D-B25D-F91CE6E1531D}"/>
              </a:ext>
            </a:extLst>
          </p:cNvPr>
          <p:cNvSpPr/>
          <p:nvPr/>
        </p:nvSpPr>
        <p:spPr>
          <a:xfrm>
            <a:off x="2152274" y="5504704"/>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配备</a:t>
            </a: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UE</a:t>
            </a: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类型</a:t>
            </a:r>
          </a:p>
        </p:txBody>
      </p:sp>
      <p:sp>
        <p:nvSpPr>
          <p:cNvPr id="55" name="矩形 54">
            <a:extLst>
              <a:ext uri="{FF2B5EF4-FFF2-40B4-BE49-F238E27FC236}">
                <a16:creationId xmlns:a16="http://schemas.microsoft.com/office/drawing/2014/main" id="{3988F6D1-A14A-49A3-9969-26B3B5AC17A4}"/>
              </a:ext>
            </a:extLst>
          </p:cNvPr>
          <p:cNvSpPr/>
          <p:nvPr/>
        </p:nvSpPr>
        <p:spPr>
          <a:xfrm>
            <a:off x="3206987" y="5504703"/>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运动状态</a:t>
            </a:r>
          </a:p>
        </p:txBody>
      </p:sp>
      <p:sp>
        <p:nvSpPr>
          <p:cNvPr id="56" name="矩形 55">
            <a:extLst>
              <a:ext uri="{FF2B5EF4-FFF2-40B4-BE49-F238E27FC236}">
                <a16:creationId xmlns:a16="http://schemas.microsoft.com/office/drawing/2014/main" id="{0B54D9D0-72EF-4C0D-BA4F-5520C8725C8D}"/>
              </a:ext>
            </a:extLst>
          </p:cNvPr>
          <p:cNvSpPr/>
          <p:nvPr/>
        </p:nvSpPr>
        <p:spPr>
          <a:xfrm>
            <a:off x="2152273" y="5894139"/>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紧急度</a:t>
            </a:r>
          </a:p>
        </p:txBody>
      </p:sp>
      <p:sp>
        <p:nvSpPr>
          <p:cNvPr id="57" name="矩形 56">
            <a:extLst>
              <a:ext uri="{FF2B5EF4-FFF2-40B4-BE49-F238E27FC236}">
                <a16:creationId xmlns:a16="http://schemas.microsoft.com/office/drawing/2014/main" id="{11B639A5-6577-46AC-B655-DE88C2306C67}"/>
              </a:ext>
            </a:extLst>
          </p:cNvPr>
          <p:cNvSpPr/>
          <p:nvPr/>
        </p:nvSpPr>
        <p:spPr>
          <a:xfrm>
            <a:off x="3206986" y="5894139"/>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  …</a:t>
            </a:r>
            <a:endPar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58" name="矩形 57">
            <a:extLst>
              <a:ext uri="{FF2B5EF4-FFF2-40B4-BE49-F238E27FC236}">
                <a16:creationId xmlns:a16="http://schemas.microsoft.com/office/drawing/2014/main" id="{E675785F-919B-44F8-B24E-CBC8BC23DE2E}"/>
              </a:ext>
            </a:extLst>
          </p:cNvPr>
          <p:cNvSpPr/>
          <p:nvPr/>
        </p:nvSpPr>
        <p:spPr>
          <a:xfrm>
            <a:off x="7493933" y="5504702"/>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网络类型</a:t>
            </a:r>
          </a:p>
        </p:txBody>
      </p:sp>
      <p:sp>
        <p:nvSpPr>
          <p:cNvPr id="59" name="矩形 58">
            <a:extLst>
              <a:ext uri="{FF2B5EF4-FFF2-40B4-BE49-F238E27FC236}">
                <a16:creationId xmlns:a16="http://schemas.microsoft.com/office/drawing/2014/main" id="{A0C75FFE-6B1E-4EBF-8C10-0E39CCF8DB86}"/>
              </a:ext>
            </a:extLst>
          </p:cNvPr>
          <p:cNvSpPr/>
          <p:nvPr/>
        </p:nvSpPr>
        <p:spPr>
          <a:xfrm>
            <a:off x="7493932" y="5864638"/>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连接密度</a:t>
            </a:r>
          </a:p>
        </p:txBody>
      </p:sp>
      <p:sp>
        <p:nvSpPr>
          <p:cNvPr id="60" name="矩形 59">
            <a:extLst>
              <a:ext uri="{FF2B5EF4-FFF2-40B4-BE49-F238E27FC236}">
                <a16:creationId xmlns:a16="http://schemas.microsoft.com/office/drawing/2014/main" id="{448927F1-5BAF-4B97-9634-E2E616C20E2B}"/>
              </a:ext>
            </a:extLst>
          </p:cNvPr>
          <p:cNvSpPr/>
          <p:nvPr/>
        </p:nvSpPr>
        <p:spPr>
          <a:xfrm>
            <a:off x="8653807" y="5504701"/>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覆盖范围</a:t>
            </a:r>
          </a:p>
        </p:txBody>
      </p:sp>
      <p:sp>
        <p:nvSpPr>
          <p:cNvPr id="61" name="矩形 60">
            <a:extLst>
              <a:ext uri="{FF2B5EF4-FFF2-40B4-BE49-F238E27FC236}">
                <a16:creationId xmlns:a16="http://schemas.microsoft.com/office/drawing/2014/main" id="{00BB36D7-E9C5-46C7-B204-33965D78A518}"/>
              </a:ext>
            </a:extLst>
          </p:cNvPr>
          <p:cNvSpPr/>
          <p:nvPr/>
        </p:nvSpPr>
        <p:spPr>
          <a:xfrm>
            <a:off x="8653806" y="5894138"/>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   …</a:t>
            </a:r>
            <a:endPar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62" name="矩形 61">
            <a:extLst>
              <a:ext uri="{FF2B5EF4-FFF2-40B4-BE49-F238E27FC236}">
                <a16:creationId xmlns:a16="http://schemas.microsoft.com/office/drawing/2014/main" id="{06F150D6-DA3A-4572-BE30-207B1A93D7BE}"/>
              </a:ext>
            </a:extLst>
          </p:cNvPr>
          <p:cNvSpPr/>
          <p:nvPr/>
        </p:nvSpPr>
        <p:spPr>
          <a:xfrm>
            <a:off x="4780547" y="2984411"/>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服务流</a:t>
            </a:r>
          </a:p>
        </p:txBody>
      </p:sp>
      <p:sp>
        <p:nvSpPr>
          <p:cNvPr id="63" name="矩形 62">
            <a:extLst>
              <a:ext uri="{FF2B5EF4-FFF2-40B4-BE49-F238E27FC236}">
                <a16:creationId xmlns:a16="http://schemas.microsoft.com/office/drawing/2014/main" id="{2FAE7953-AE8C-4E76-9C2C-5938A4A8FF08}"/>
              </a:ext>
            </a:extLst>
          </p:cNvPr>
          <p:cNvSpPr/>
          <p:nvPr/>
        </p:nvSpPr>
        <p:spPr>
          <a:xfrm>
            <a:off x="4780546" y="3331439"/>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生存时间</a:t>
            </a:r>
          </a:p>
        </p:txBody>
      </p:sp>
      <p:sp>
        <p:nvSpPr>
          <p:cNvPr id="64" name="矩形 63">
            <a:extLst>
              <a:ext uri="{FF2B5EF4-FFF2-40B4-BE49-F238E27FC236}">
                <a16:creationId xmlns:a16="http://schemas.microsoft.com/office/drawing/2014/main" id="{B3506D48-753B-476D-A9EB-86B05171FD93}"/>
              </a:ext>
            </a:extLst>
          </p:cNvPr>
          <p:cNvSpPr/>
          <p:nvPr/>
        </p:nvSpPr>
        <p:spPr>
          <a:xfrm>
            <a:off x="5909933" y="2984411"/>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数据包</a:t>
            </a:r>
          </a:p>
        </p:txBody>
      </p:sp>
      <p:sp>
        <p:nvSpPr>
          <p:cNvPr id="66" name="矩形 65">
            <a:extLst>
              <a:ext uri="{FF2B5EF4-FFF2-40B4-BE49-F238E27FC236}">
                <a16:creationId xmlns:a16="http://schemas.microsoft.com/office/drawing/2014/main" id="{140F3300-12E6-4225-B586-AA4C82CC42BF}"/>
              </a:ext>
            </a:extLst>
          </p:cNvPr>
          <p:cNvSpPr/>
          <p:nvPr/>
        </p:nvSpPr>
        <p:spPr>
          <a:xfrm>
            <a:off x="5883427" y="3344871"/>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   …</a:t>
            </a:r>
            <a:endPar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73" name="文本框 72">
            <a:extLst>
              <a:ext uri="{FF2B5EF4-FFF2-40B4-BE49-F238E27FC236}">
                <a16:creationId xmlns:a16="http://schemas.microsoft.com/office/drawing/2014/main" id="{15976E37-E8B4-4073-A4FC-BCFDD3B00D32}"/>
              </a:ext>
            </a:extLst>
          </p:cNvPr>
          <p:cNvSpPr txBox="1"/>
          <p:nvPr/>
        </p:nvSpPr>
        <p:spPr>
          <a:xfrm rot="1864922">
            <a:off x="6451294" y="5201831"/>
            <a:ext cx="15134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ED7D31">
                    <a:lumMod val="50000"/>
                  </a:srgbClr>
                </a:solidFill>
                <a:effectLst/>
                <a:uLnTx/>
                <a:uFillTx/>
                <a:latin typeface="等线" panose="020F0502020204030204"/>
                <a:ea typeface="等线" panose="02010600030101010101" pitchFamily="2" charset="-122"/>
                <a:cs typeface="+mn-cs"/>
              </a:rPr>
              <a:t>has_env</a:t>
            </a:r>
            <a:endParaRPr kumimoji="0" lang="zh-CN" altLang="en-US" sz="12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endParaRPr>
          </a:p>
        </p:txBody>
      </p:sp>
      <p:sp>
        <p:nvSpPr>
          <p:cNvPr id="75" name="箭头: 左弧形 74">
            <a:extLst>
              <a:ext uri="{FF2B5EF4-FFF2-40B4-BE49-F238E27FC236}">
                <a16:creationId xmlns:a16="http://schemas.microsoft.com/office/drawing/2014/main" id="{3C1CE1CF-340F-4295-A50B-F57EC8E62189}"/>
              </a:ext>
            </a:extLst>
          </p:cNvPr>
          <p:cNvSpPr/>
          <p:nvPr/>
        </p:nvSpPr>
        <p:spPr>
          <a:xfrm rot="16200000">
            <a:off x="5439361" y="4822355"/>
            <a:ext cx="726634" cy="2571527"/>
          </a:xfrm>
          <a:prstGeom prst="curvedRightArrow">
            <a:avLst>
              <a:gd name="adj1" fmla="val 25683"/>
              <a:gd name="adj2" fmla="val 48333"/>
              <a:gd name="adj3" fmla="val 42899"/>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6" name="箭头: 左弧形 75">
            <a:extLst>
              <a:ext uri="{FF2B5EF4-FFF2-40B4-BE49-F238E27FC236}">
                <a16:creationId xmlns:a16="http://schemas.microsoft.com/office/drawing/2014/main" id="{C938D25C-E37F-45A2-961D-22A1F64FA3C8}"/>
              </a:ext>
            </a:extLst>
          </p:cNvPr>
          <p:cNvSpPr/>
          <p:nvPr/>
        </p:nvSpPr>
        <p:spPr>
          <a:xfrm rot="12764196" flipH="1">
            <a:off x="3348521" y="2750525"/>
            <a:ext cx="763437" cy="2266068"/>
          </a:xfrm>
          <a:prstGeom prst="curvedRightArrow">
            <a:avLst>
              <a:gd name="adj1" fmla="val 25683"/>
              <a:gd name="adj2" fmla="val 48333"/>
              <a:gd name="adj3" fmla="val 42899"/>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79" name="箭头: 上 78">
            <a:extLst>
              <a:ext uri="{FF2B5EF4-FFF2-40B4-BE49-F238E27FC236}">
                <a16:creationId xmlns:a16="http://schemas.microsoft.com/office/drawing/2014/main" id="{69E606AB-BE58-4FFA-BBCC-F9CA8D4588B1}"/>
              </a:ext>
            </a:extLst>
          </p:cNvPr>
          <p:cNvSpPr/>
          <p:nvPr/>
        </p:nvSpPr>
        <p:spPr>
          <a:xfrm rot="14292298">
            <a:off x="4623405" y="4903992"/>
            <a:ext cx="257529" cy="887887"/>
          </a:xfrm>
          <a:prstGeom prst="up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0" name="箭头: 上 79">
            <a:extLst>
              <a:ext uri="{FF2B5EF4-FFF2-40B4-BE49-F238E27FC236}">
                <a16:creationId xmlns:a16="http://schemas.microsoft.com/office/drawing/2014/main" id="{C52C87A7-D305-4689-B9A0-30D34A89016D}"/>
              </a:ext>
            </a:extLst>
          </p:cNvPr>
          <p:cNvSpPr/>
          <p:nvPr/>
        </p:nvSpPr>
        <p:spPr>
          <a:xfrm rot="7361052">
            <a:off x="6728249" y="4896388"/>
            <a:ext cx="257529" cy="887887"/>
          </a:xfrm>
          <a:prstGeom prst="up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a:extLst>
              <a:ext uri="{FF2B5EF4-FFF2-40B4-BE49-F238E27FC236}">
                <a16:creationId xmlns:a16="http://schemas.microsoft.com/office/drawing/2014/main" id="{FDDE01D4-EFC7-4579-BB4F-571C71360294}"/>
              </a:ext>
            </a:extLst>
          </p:cNvPr>
          <p:cNvSpPr txBox="1"/>
          <p:nvPr/>
        </p:nvSpPr>
        <p:spPr>
          <a:xfrm rot="18205393">
            <a:off x="2948370" y="3375778"/>
            <a:ext cx="15134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require</a:t>
            </a:r>
            <a:endParaRPr kumimoji="0" lang="zh-CN" altLang="en-US" sz="12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endParaRPr>
          </a:p>
        </p:txBody>
      </p:sp>
      <p:sp>
        <p:nvSpPr>
          <p:cNvPr id="82" name="文本框 81">
            <a:extLst>
              <a:ext uri="{FF2B5EF4-FFF2-40B4-BE49-F238E27FC236}">
                <a16:creationId xmlns:a16="http://schemas.microsoft.com/office/drawing/2014/main" id="{838E3C3B-BEB3-4CD7-9FB0-5C84338C66EC}"/>
              </a:ext>
            </a:extLst>
          </p:cNvPr>
          <p:cNvSpPr txBox="1"/>
          <p:nvPr/>
        </p:nvSpPr>
        <p:spPr>
          <a:xfrm>
            <a:off x="5499330" y="6149371"/>
            <a:ext cx="15134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ED7D31">
                    <a:lumMod val="50000"/>
                  </a:srgbClr>
                </a:solidFill>
                <a:effectLst/>
                <a:uLnTx/>
                <a:uFillTx/>
                <a:latin typeface="等线" panose="020F0502020204030204"/>
                <a:ea typeface="等线" panose="02010600030101010101" pitchFamily="2" charset="-122"/>
                <a:cs typeface="+mn-cs"/>
              </a:rPr>
              <a:t>Is_in</a:t>
            </a:r>
            <a:endParaRPr kumimoji="0" lang="zh-CN" altLang="en-US" sz="12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endParaRPr>
          </a:p>
        </p:txBody>
      </p:sp>
      <p:sp>
        <p:nvSpPr>
          <p:cNvPr id="84" name="矩形: 圆角 83">
            <a:extLst>
              <a:ext uri="{FF2B5EF4-FFF2-40B4-BE49-F238E27FC236}">
                <a16:creationId xmlns:a16="http://schemas.microsoft.com/office/drawing/2014/main" id="{97070AC2-0A2D-4A6B-B51F-C442618423C8}"/>
              </a:ext>
            </a:extLst>
          </p:cNvPr>
          <p:cNvSpPr/>
          <p:nvPr/>
        </p:nvSpPr>
        <p:spPr>
          <a:xfrm>
            <a:off x="7718576" y="2406226"/>
            <a:ext cx="1182770" cy="2121982"/>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5" name="文本框 84">
            <a:extLst>
              <a:ext uri="{FF2B5EF4-FFF2-40B4-BE49-F238E27FC236}">
                <a16:creationId xmlns:a16="http://schemas.microsoft.com/office/drawing/2014/main" id="{7FF67AB3-AC00-4DE8-8DE7-10459784ACEE}"/>
              </a:ext>
            </a:extLst>
          </p:cNvPr>
          <p:cNvSpPr txBox="1"/>
          <p:nvPr/>
        </p:nvSpPr>
        <p:spPr>
          <a:xfrm>
            <a:off x="7858608" y="2450066"/>
            <a:ext cx="10427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KPI</a:t>
            </a:r>
            <a:endPar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86" name="箭头: 上 85">
            <a:extLst>
              <a:ext uri="{FF2B5EF4-FFF2-40B4-BE49-F238E27FC236}">
                <a16:creationId xmlns:a16="http://schemas.microsoft.com/office/drawing/2014/main" id="{BBD3897E-490A-4CC4-99EE-F1CBEB126231}"/>
              </a:ext>
            </a:extLst>
          </p:cNvPr>
          <p:cNvSpPr/>
          <p:nvPr/>
        </p:nvSpPr>
        <p:spPr>
          <a:xfrm rot="5400000">
            <a:off x="7274599" y="3121105"/>
            <a:ext cx="185312" cy="523980"/>
          </a:xfrm>
          <a:prstGeom prst="up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8" name="文本框 87">
            <a:extLst>
              <a:ext uri="{FF2B5EF4-FFF2-40B4-BE49-F238E27FC236}">
                <a16:creationId xmlns:a16="http://schemas.microsoft.com/office/drawing/2014/main" id="{57457845-C7ED-4B9E-8C89-CDDE7C0AC4D0}"/>
              </a:ext>
            </a:extLst>
          </p:cNvPr>
          <p:cNvSpPr txBox="1"/>
          <p:nvPr/>
        </p:nvSpPr>
        <p:spPr>
          <a:xfrm>
            <a:off x="7012813" y="3066760"/>
            <a:ext cx="151348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srgbClr val="ED7D31">
                    <a:lumMod val="50000"/>
                  </a:srgbClr>
                </a:solidFill>
                <a:effectLst/>
                <a:uLnTx/>
                <a:uFillTx/>
                <a:latin typeface="等线" panose="020F0502020204030204"/>
                <a:ea typeface="等线" panose="02010600030101010101" pitchFamily="2" charset="-122"/>
                <a:cs typeface="+mn-cs"/>
              </a:rPr>
              <a:t>has_KPI</a:t>
            </a:r>
            <a:endParaRPr kumimoji="0" lang="zh-CN" altLang="en-US" sz="12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endParaRPr>
          </a:p>
        </p:txBody>
      </p:sp>
      <p:sp>
        <p:nvSpPr>
          <p:cNvPr id="89" name="矩形 88">
            <a:extLst>
              <a:ext uri="{FF2B5EF4-FFF2-40B4-BE49-F238E27FC236}">
                <a16:creationId xmlns:a16="http://schemas.microsoft.com/office/drawing/2014/main" id="{7D868BCC-34BA-4C33-899F-A44603712233}"/>
              </a:ext>
            </a:extLst>
          </p:cNvPr>
          <p:cNvSpPr/>
          <p:nvPr/>
        </p:nvSpPr>
        <p:spPr>
          <a:xfrm>
            <a:off x="7864363" y="2848683"/>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可靠性</a:t>
            </a:r>
          </a:p>
        </p:txBody>
      </p:sp>
      <p:sp>
        <p:nvSpPr>
          <p:cNvPr id="90" name="矩形 89">
            <a:extLst>
              <a:ext uri="{FF2B5EF4-FFF2-40B4-BE49-F238E27FC236}">
                <a16:creationId xmlns:a16="http://schemas.microsoft.com/office/drawing/2014/main" id="{2FDB3681-E582-4D5A-9B00-3D13B822FF76}"/>
              </a:ext>
            </a:extLst>
          </p:cNvPr>
          <p:cNvSpPr/>
          <p:nvPr/>
        </p:nvSpPr>
        <p:spPr>
          <a:xfrm>
            <a:off x="7858608" y="4050575"/>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   … </a:t>
            </a:r>
            <a:endPar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91" name="矩形 90">
            <a:extLst>
              <a:ext uri="{FF2B5EF4-FFF2-40B4-BE49-F238E27FC236}">
                <a16:creationId xmlns:a16="http://schemas.microsoft.com/office/drawing/2014/main" id="{A6DA2624-C7EF-4CAB-8BBB-B64F3BA64D64}"/>
              </a:ext>
            </a:extLst>
          </p:cNvPr>
          <p:cNvSpPr/>
          <p:nvPr/>
        </p:nvSpPr>
        <p:spPr>
          <a:xfrm>
            <a:off x="7851176" y="3647843"/>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时延</a:t>
            </a:r>
          </a:p>
        </p:txBody>
      </p:sp>
      <p:sp>
        <p:nvSpPr>
          <p:cNvPr id="92" name="矩形 91">
            <a:extLst>
              <a:ext uri="{FF2B5EF4-FFF2-40B4-BE49-F238E27FC236}">
                <a16:creationId xmlns:a16="http://schemas.microsoft.com/office/drawing/2014/main" id="{A4A2A837-40CB-4602-BC59-B49DB8F20F01}"/>
              </a:ext>
            </a:extLst>
          </p:cNvPr>
          <p:cNvSpPr/>
          <p:nvPr/>
        </p:nvSpPr>
        <p:spPr>
          <a:xfrm>
            <a:off x="7858608" y="3246419"/>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数据速率</a:t>
            </a:r>
          </a:p>
        </p:txBody>
      </p:sp>
      <p:sp>
        <p:nvSpPr>
          <p:cNvPr id="94" name="文本框 93">
            <a:extLst>
              <a:ext uri="{FF2B5EF4-FFF2-40B4-BE49-F238E27FC236}">
                <a16:creationId xmlns:a16="http://schemas.microsoft.com/office/drawing/2014/main" id="{C5389E02-C5A9-4088-9683-79F6B73F75BC}"/>
              </a:ext>
            </a:extLst>
          </p:cNvPr>
          <p:cNvSpPr txBox="1"/>
          <p:nvPr/>
        </p:nvSpPr>
        <p:spPr>
          <a:xfrm>
            <a:off x="4478151" y="6458208"/>
            <a:ext cx="5459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图</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5.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结构化数据的图表示</a:t>
            </a:r>
          </a:p>
        </p:txBody>
      </p:sp>
      <p:sp>
        <p:nvSpPr>
          <p:cNvPr id="45" name="灯片编号占位符 8">
            <a:extLst>
              <a:ext uri="{FF2B5EF4-FFF2-40B4-BE49-F238E27FC236}">
                <a16:creationId xmlns:a16="http://schemas.microsoft.com/office/drawing/2014/main" id="{B45D447D-73DC-4C29-967D-E10EBFE38FF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5281169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场景</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知识</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图谱</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88EE00DC-0414-43EA-A405-D0EC9554FD77}"/>
              </a:ext>
            </a:extLst>
          </p:cNvPr>
          <p:cNvSpPr txBox="1"/>
          <p:nvPr/>
        </p:nvSpPr>
        <p:spPr>
          <a:xfrm>
            <a:off x="232250" y="749301"/>
            <a:ext cx="11773822" cy="1253933"/>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en-US" altLang="zh-CN"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6G</a:t>
            </a:r>
            <a:r>
              <a:rPr kumimoji="0" lang="zh-CN" altLang="en-US"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全场景知识图谱的构建结果</a:t>
            </a:r>
            <a:endParaRPr kumimoji="0" lang="en-US" altLang="zh-CN"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800100" marR="0" lvl="1"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根据上述分析，我们使用搜集的场景数据构建出了如下图所示的</a:t>
            </a:r>
            <a:r>
              <a:rPr kumimoji="0" lang="zh-CN" altLang="en-US" sz="1800" b="1" i="0" u="none" strike="noStrike" kern="100" cap="none" spc="-2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Times New Roman" panose="02020603050405020304" pitchFamily="18" charset="0"/>
              </a:rPr>
              <a:t>包含</a:t>
            </a:r>
            <a:r>
              <a:rPr kumimoji="0" lang="zh-CN" altLang="en-US" sz="1800" b="1" i="0" u="none" strike="noStrike" kern="100" cap="none" spc="-2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人、车、无人机、机器、传感器等实体的复杂状态特征的</a:t>
            </a:r>
            <a:r>
              <a:rPr kumimoji="0" lang="en-US" altLang="zh-CN" sz="1800" b="1" i="0" u="none" strike="noStrike" kern="100" cap="none" spc="-2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6G</a:t>
            </a:r>
            <a:r>
              <a:rPr kumimoji="0" lang="zh-CN" altLang="en-US" sz="1800" b="1" i="0" u="none" strike="noStrike" kern="100" cap="none" spc="-2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rPr>
              <a:t>全场景知识图谱。</a:t>
            </a:r>
            <a:endPar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0" name="图片 10">
            <a:extLst>
              <a:ext uri="{FF2B5EF4-FFF2-40B4-BE49-F238E27FC236}">
                <a16:creationId xmlns:a16="http://schemas.microsoft.com/office/drawing/2014/main" id="{3E637D40-C494-4CB5-8A42-57EC46C7D3E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041400" y="1867305"/>
            <a:ext cx="6023158" cy="4645200"/>
          </a:xfrm>
          <a:prstGeom prst="rect">
            <a:avLst/>
          </a:prstGeom>
        </p:spPr>
      </p:pic>
      <p:sp>
        <p:nvSpPr>
          <p:cNvPr id="32" name="对话气泡: 矩形 31">
            <a:extLst>
              <a:ext uri="{FF2B5EF4-FFF2-40B4-BE49-F238E27FC236}">
                <a16:creationId xmlns:a16="http://schemas.microsoft.com/office/drawing/2014/main" id="{8AA0AC13-AE25-473B-99D8-D33E579CA3A8}"/>
              </a:ext>
            </a:extLst>
          </p:cNvPr>
          <p:cNvSpPr/>
          <p:nvPr/>
        </p:nvSpPr>
        <p:spPr>
          <a:xfrm>
            <a:off x="3988170" y="3550380"/>
            <a:ext cx="595823" cy="369895"/>
          </a:xfrm>
          <a:prstGeom prst="wedgeRectCallout">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人</a:t>
            </a:r>
          </a:p>
        </p:txBody>
      </p:sp>
      <p:sp>
        <p:nvSpPr>
          <p:cNvPr id="33" name="对话气泡: 矩形 32">
            <a:extLst>
              <a:ext uri="{FF2B5EF4-FFF2-40B4-BE49-F238E27FC236}">
                <a16:creationId xmlns:a16="http://schemas.microsoft.com/office/drawing/2014/main" id="{9E8108E6-D87E-4C70-A43D-E80E8A1DDD28}"/>
              </a:ext>
            </a:extLst>
          </p:cNvPr>
          <p:cNvSpPr/>
          <p:nvPr/>
        </p:nvSpPr>
        <p:spPr>
          <a:xfrm>
            <a:off x="4324182" y="5377427"/>
            <a:ext cx="754010" cy="369895"/>
          </a:xfrm>
          <a:prstGeom prst="wedgeRectCallout">
            <a:avLst>
              <a:gd name="adj1" fmla="val -78573"/>
              <a:gd name="adj2" fmla="val 27703"/>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机器</a:t>
            </a:r>
          </a:p>
        </p:txBody>
      </p:sp>
      <p:sp>
        <p:nvSpPr>
          <p:cNvPr id="34" name="对话气泡: 矩形 33">
            <a:extLst>
              <a:ext uri="{FF2B5EF4-FFF2-40B4-BE49-F238E27FC236}">
                <a16:creationId xmlns:a16="http://schemas.microsoft.com/office/drawing/2014/main" id="{5C0D39A8-98DE-4817-A3D4-5AFBF083462B}"/>
              </a:ext>
            </a:extLst>
          </p:cNvPr>
          <p:cNvSpPr/>
          <p:nvPr/>
        </p:nvSpPr>
        <p:spPr>
          <a:xfrm>
            <a:off x="4442065" y="4441643"/>
            <a:ext cx="754010" cy="369895"/>
          </a:xfrm>
          <a:prstGeom prst="wedgeRectCallout">
            <a:avLst>
              <a:gd name="adj1" fmla="val -78573"/>
              <a:gd name="adj2" fmla="val 27703"/>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车</a:t>
            </a:r>
          </a:p>
        </p:txBody>
      </p:sp>
      <p:sp>
        <p:nvSpPr>
          <p:cNvPr id="35" name="对话气泡: 矩形 34">
            <a:extLst>
              <a:ext uri="{FF2B5EF4-FFF2-40B4-BE49-F238E27FC236}">
                <a16:creationId xmlns:a16="http://schemas.microsoft.com/office/drawing/2014/main" id="{81CF5B0F-C2FF-40E5-9EDB-335DCEE0A36B}"/>
              </a:ext>
            </a:extLst>
          </p:cNvPr>
          <p:cNvSpPr/>
          <p:nvPr/>
        </p:nvSpPr>
        <p:spPr>
          <a:xfrm>
            <a:off x="3108125" y="3435514"/>
            <a:ext cx="710547" cy="369895"/>
          </a:xfrm>
          <a:prstGeom prst="wedgeRectCallout">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无人机</a:t>
            </a:r>
          </a:p>
        </p:txBody>
      </p:sp>
      <p:sp>
        <p:nvSpPr>
          <p:cNvPr id="36" name="对话气泡: 矩形 35">
            <a:extLst>
              <a:ext uri="{FF2B5EF4-FFF2-40B4-BE49-F238E27FC236}">
                <a16:creationId xmlns:a16="http://schemas.microsoft.com/office/drawing/2014/main" id="{8CA8FC4E-6CB2-4E74-9AD2-B060CE25D78E}"/>
              </a:ext>
            </a:extLst>
          </p:cNvPr>
          <p:cNvSpPr/>
          <p:nvPr/>
        </p:nvSpPr>
        <p:spPr>
          <a:xfrm>
            <a:off x="3718804" y="2684517"/>
            <a:ext cx="754010" cy="369895"/>
          </a:xfrm>
          <a:prstGeom prst="wedgeRectCallout">
            <a:avLst>
              <a:gd name="adj1" fmla="val -78573"/>
              <a:gd name="adj2" fmla="val 27703"/>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传感器</a:t>
            </a:r>
          </a:p>
        </p:txBody>
      </p:sp>
      <p:sp>
        <p:nvSpPr>
          <p:cNvPr id="37" name="文本框 36">
            <a:extLst>
              <a:ext uri="{FF2B5EF4-FFF2-40B4-BE49-F238E27FC236}">
                <a16:creationId xmlns:a16="http://schemas.microsoft.com/office/drawing/2014/main" id="{1E9EDF20-B72E-47F4-9FB0-83C130350322}"/>
              </a:ext>
            </a:extLst>
          </p:cNvPr>
          <p:cNvSpPr txBox="1"/>
          <p:nvPr/>
        </p:nvSpPr>
        <p:spPr>
          <a:xfrm>
            <a:off x="5483154" y="6500596"/>
            <a:ext cx="5459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图</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6.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场景知识图谱</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部分</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椭圆 5">
            <a:extLst>
              <a:ext uri="{FF2B5EF4-FFF2-40B4-BE49-F238E27FC236}">
                <a16:creationId xmlns:a16="http://schemas.microsoft.com/office/drawing/2014/main" id="{B886CC6F-01E5-478C-82D4-2AC24AAB0609}"/>
              </a:ext>
            </a:extLst>
          </p:cNvPr>
          <p:cNvSpPr/>
          <p:nvPr/>
        </p:nvSpPr>
        <p:spPr>
          <a:xfrm flipV="1">
            <a:off x="7873479" y="1936799"/>
            <a:ext cx="608568" cy="252027"/>
          </a:xfrm>
          <a:prstGeom prst="ellipse">
            <a:avLst/>
          </a:prstGeom>
          <a:solidFill>
            <a:srgbClr val="57C7E3"/>
          </a:solidFill>
          <a:ln>
            <a:solidFill>
              <a:srgbClr val="57C7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椭圆 15">
            <a:extLst>
              <a:ext uri="{FF2B5EF4-FFF2-40B4-BE49-F238E27FC236}">
                <a16:creationId xmlns:a16="http://schemas.microsoft.com/office/drawing/2014/main" id="{4C793B73-35B6-47E3-9768-C046BF54FEAB}"/>
              </a:ext>
            </a:extLst>
          </p:cNvPr>
          <p:cNvSpPr/>
          <p:nvPr/>
        </p:nvSpPr>
        <p:spPr>
          <a:xfrm flipV="1">
            <a:off x="7873479" y="2350915"/>
            <a:ext cx="608568" cy="252027"/>
          </a:xfrm>
          <a:prstGeom prst="ellipse">
            <a:avLst/>
          </a:prstGeom>
          <a:solidFill>
            <a:srgbClr val="F16667"/>
          </a:solidFill>
          <a:ln>
            <a:solidFill>
              <a:srgbClr val="F166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椭圆 16">
            <a:extLst>
              <a:ext uri="{FF2B5EF4-FFF2-40B4-BE49-F238E27FC236}">
                <a16:creationId xmlns:a16="http://schemas.microsoft.com/office/drawing/2014/main" id="{7FE32E6D-DF88-40CD-859D-F77B176F98F5}"/>
              </a:ext>
            </a:extLst>
          </p:cNvPr>
          <p:cNvSpPr/>
          <p:nvPr/>
        </p:nvSpPr>
        <p:spPr>
          <a:xfrm flipV="1">
            <a:off x="7873479" y="2760526"/>
            <a:ext cx="608568" cy="252027"/>
          </a:xfrm>
          <a:prstGeom prst="ellipse">
            <a:avLst/>
          </a:prstGeom>
          <a:solidFill>
            <a:srgbClr val="D9C8AE"/>
          </a:solidFill>
          <a:ln>
            <a:solidFill>
              <a:srgbClr val="D9C8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椭圆 17">
            <a:extLst>
              <a:ext uri="{FF2B5EF4-FFF2-40B4-BE49-F238E27FC236}">
                <a16:creationId xmlns:a16="http://schemas.microsoft.com/office/drawing/2014/main" id="{687329A2-2592-47CB-9885-02A6C4AE56E2}"/>
              </a:ext>
            </a:extLst>
          </p:cNvPr>
          <p:cNvSpPr/>
          <p:nvPr/>
        </p:nvSpPr>
        <p:spPr>
          <a:xfrm flipV="1">
            <a:off x="7873479" y="3170137"/>
            <a:ext cx="608568" cy="249867"/>
          </a:xfrm>
          <a:prstGeom prst="ellipse">
            <a:avLst/>
          </a:prstGeom>
          <a:solidFill>
            <a:srgbClr val="F79767"/>
          </a:solidFill>
          <a:ln>
            <a:solidFill>
              <a:srgbClr val="F79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1ECA054B-F629-4890-B880-4C9BCFBC4291}"/>
              </a:ext>
            </a:extLst>
          </p:cNvPr>
          <p:cNvSpPr/>
          <p:nvPr/>
        </p:nvSpPr>
        <p:spPr>
          <a:xfrm flipV="1">
            <a:off x="7873479" y="3577588"/>
            <a:ext cx="608568" cy="249867"/>
          </a:xfrm>
          <a:prstGeom prst="ellipse">
            <a:avLst/>
          </a:prstGeom>
          <a:solidFill>
            <a:srgbClr val="8DCC93"/>
          </a:solidFill>
          <a:ln>
            <a:solidFill>
              <a:srgbClr val="8DCC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55D5F1F9-5318-46D0-B88E-317B5B04C54E}"/>
              </a:ext>
            </a:extLst>
          </p:cNvPr>
          <p:cNvSpPr/>
          <p:nvPr/>
        </p:nvSpPr>
        <p:spPr>
          <a:xfrm flipV="1">
            <a:off x="7873479" y="4392490"/>
            <a:ext cx="608568" cy="249867"/>
          </a:xfrm>
          <a:prstGeom prst="ellipse">
            <a:avLst/>
          </a:prstGeom>
          <a:solidFill>
            <a:srgbClr val="ECB5C9"/>
          </a:solidFill>
          <a:ln>
            <a:solidFill>
              <a:srgbClr val="ECB5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1" name="椭圆 20">
            <a:extLst>
              <a:ext uri="{FF2B5EF4-FFF2-40B4-BE49-F238E27FC236}">
                <a16:creationId xmlns:a16="http://schemas.microsoft.com/office/drawing/2014/main" id="{70D615E2-F907-4CB5-82D9-B4A6BD7B2E26}"/>
              </a:ext>
            </a:extLst>
          </p:cNvPr>
          <p:cNvSpPr/>
          <p:nvPr/>
        </p:nvSpPr>
        <p:spPr>
          <a:xfrm flipV="1">
            <a:off x="7873479" y="3985039"/>
            <a:ext cx="608568" cy="249867"/>
          </a:xfrm>
          <a:prstGeom prst="ellipse">
            <a:avLst/>
          </a:prstGeom>
          <a:solidFill>
            <a:srgbClr val="C990C0"/>
          </a:solidFill>
          <a:ln>
            <a:solidFill>
              <a:srgbClr val="C99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椭圆 21">
            <a:extLst>
              <a:ext uri="{FF2B5EF4-FFF2-40B4-BE49-F238E27FC236}">
                <a16:creationId xmlns:a16="http://schemas.microsoft.com/office/drawing/2014/main" id="{3B8AC1DA-54C8-4A3D-9AE4-D8B0F9B53B8D}"/>
              </a:ext>
            </a:extLst>
          </p:cNvPr>
          <p:cNvSpPr/>
          <p:nvPr/>
        </p:nvSpPr>
        <p:spPr>
          <a:xfrm flipV="1">
            <a:off x="7873479" y="4799941"/>
            <a:ext cx="608568" cy="246173"/>
          </a:xfrm>
          <a:prstGeom prst="ellipse">
            <a:avLst/>
          </a:prstGeom>
          <a:solidFill>
            <a:srgbClr val="4C8EDA"/>
          </a:solidFill>
          <a:ln>
            <a:solidFill>
              <a:srgbClr val="4C8E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文本框 6">
            <a:extLst>
              <a:ext uri="{FF2B5EF4-FFF2-40B4-BE49-F238E27FC236}">
                <a16:creationId xmlns:a16="http://schemas.microsoft.com/office/drawing/2014/main" id="{2EBAFD1C-D484-44B1-B2E4-CFAFC61CF240}"/>
              </a:ext>
            </a:extLst>
          </p:cNvPr>
          <p:cNvSpPr txBox="1"/>
          <p:nvPr/>
        </p:nvSpPr>
        <p:spPr>
          <a:xfrm>
            <a:off x="8589329" y="1882251"/>
            <a:ext cx="1786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根节点</a:t>
            </a:r>
          </a:p>
        </p:txBody>
      </p:sp>
      <p:sp>
        <p:nvSpPr>
          <p:cNvPr id="25" name="文本框 24">
            <a:extLst>
              <a:ext uri="{FF2B5EF4-FFF2-40B4-BE49-F238E27FC236}">
                <a16:creationId xmlns:a16="http://schemas.microsoft.com/office/drawing/2014/main" id="{DFB747F6-F5C8-48FF-9E7C-4C50A4797276}"/>
              </a:ext>
            </a:extLst>
          </p:cNvPr>
          <p:cNvSpPr txBox="1"/>
          <p:nvPr/>
        </p:nvSpPr>
        <p:spPr>
          <a:xfrm>
            <a:off x="8589329" y="2296139"/>
            <a:ext cx="1786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场景</a:t>
            </a:r>
          </a:p>
        </p:txBody>
      </p:sp>
      <p:sp>
        <p:nvSpPr>
          <p:cNvPr id="26" name="文本框 25">
            <a:extLst>
              <a:ext uri="{FF2B5EF4-FFF2-40B4-BE49-F238E27FC236}">
                <a16:creationId xmlns:a16="http://schemas.microsoft.com/office/drawing/2014/main" id="{16CF4A01-E9CC-45B5-A3E8-66C14860A73C}"/>
              </a:ext>
            </a:extLst>
          </p:cNvPr>
          <p:cNvSpPr txBox="1"/>
          <p:nvPr/>
        </p:nvSpPr>
        <p:spPr>
          <a:xfrm>
            <a:off x="8589329" y="2710027"/>
            <a:ext cx="1786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子场景</a:t>
            </a:r>
          </a:p>
        </p:txBody>
      </p:sp>
      <p:sp>
        <p:nvSpPr>
          <p:cNvPr id="27" name="文本框 26">
            <a:extLst>
              <a:ext uri="{FF2B5EF4-FFF2-40B4-BE49-F238E27FC236}">
                <a16:creationId xmlns:a16="http://schemas.microsoft.com/office/drawing/2014/main" id="{42C3BAF3-EB02-4686-9A57-6014EA22ADD6}"/>
              </a:ext>
            </a:extLst>
          </p:cNvPr>
          <p:cNvSpPr txBox="1"/>
          <p:nvPr/>
        </p:nvSpPr>
        <p:spPr>
          <a:xfrm>
            <a:off x="8589329" y="3121717"/>
            <a:ext cx="1786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环境</a:t>
            </a:r>
          </a:p>
        </p:txBody>
      </p:sp>
      <p:sp>
        <p:nvSpPr>
          <p:cNvPr id="28" name="文本框 27">
            <a:extLst>
              <a:ext uri="{FF2B5EF4-FFF2-40B4-BE49-F238E27FC236}">
                <a16:creationId xmlns:a16="http://schemas.microsoft.com/office/drawing/2014/main" id="{1076AAB1-827C-489D-A0B7-3484B865ED34}"/>
              </a:ext>
            </a:extLst>
          </p:cNvPr>
          <p:cNvSpPr txBox="1"/>
          <p:nvPr/>
        </p:nvSpPr>
        <p:spPr>
          <a:xfrm>
            <a:off x="8589329" y="3551948"/>
            <a:ext cx="1786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主体</a:t>
            </a:r>
          </a:p>
        </p:txBody>
      </p:sp>
      <p:sp>
        <p:nvSpPr>
          <p:cNvPr id="29" name="文本框 28">
            <a:extLst>
              <a:ext uri="{FF2B5EF4-FFF2-40B4-BE49-F238E27FC236}">
                <a16:creationId xmlns:a16="http://schemas.microsoft.com/office/drawing/2014/main" id="{D5253055-65C3-4AE0-9502-44C50CC9FC75}"/>
              </a:ext>
            </a:extLst>
          </p:cNvPr>
          <p:cNvSpPr txBox="1"/>
          <p:nvPr/>
        </p:nvSpPr>
        <p:spPr>
          <a:xfrm>
            <a:off x="8589329" y="3959017"/>
            <a:ext cx="1786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服务应用</a:t>
            </a:r>
          </a:p>
        </p:txBody>
      </p:sp>
      <p:sp>
        <p:nvSpPr>
          <p:cNvPr id="31" name="文本框 30">
            <a:extLst>
              <a:ext uri="{FF2B5EF4-FFF2-40B4-BE49-F238E27FC236}">
                <a16:creationId xmlns:a16="http://schemas.microsoft.com/office/drawing/2014/main" id="{0B482CA2-440E-46FA-8522-92DCF24C95E3}"/>
              </a:ext>
            </a:extLst>
          </p:cNvPr>
          <p:cNvSpPr txBox="1"/>
          <p:nvPr/>
        </p:nvSpPr>
        <p:spPr>
          <a:xfrm>
            <a:off x="8589329" y="4750516"/>
            <a:ext cx="1786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KPI</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8" name="文本框 37">
            <a:extLst>
              <a:ext uri="{FF2B5EF4-FFF2-40B4-BE49-F238E27FC236}">
                <a16:creationId xmlns:a16="http://schemas.microsoft.com/office/drawing/2014/main" id="{EBC9FBC1-7565-43A1-8073-A03CDFE5929D}"/>
              </a:ext>
            </a:extLst>
          </p:cNvPr>
          <p:cNvSpPr txBox="1"/>
          <p:nvPr/>
        </p:nvSpPr>
        <p:spPr>
          <a:xfrm>
            <a:off x="8589329" y="4366086"/>
            <a:ext cx="17862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服务类型</a:t>
            </a:r>
          </a:p>
        </p:txBody>
      </p:sp>
      <p:graphicFrame>
        <p:nvGraphicFramePr>
          <p:cNvPr id="8" name="表格 7">
            <a:extLst>
              <a:ext uri="{FF2B5EF4-FFF2-40B4-BE49-F238E27FC236}">
                <a16:creationId xmlns:a16="http://schemas.microsoft.com/office/drawing/2014/main" id="{390F2FCF-9016-4BFC-8349-E7E475D76356}"/>
              </a:ext>
            </a:extLst>
          </p:cNvPr>
          <p:cNvGraphicFramePr>
            <a:graphicFrameLocks noGrp="1"/>
          </p:cNvGraphicFramePr>
          <p:nvPr>
            <p:extLst/>
          </p:nvPr>
        </p:nvGraphicFramePr>
        <p:xfrm>
          <a:off x="7756521" y="5375762"/>
          <a:ext cx="2748702" cy="741680"/>
        </p:xfrm>
        <a:graphic>
          <a:graphicData uri="http://schemas.openxmlformats.org/drawingml/2006/table">
            <a:tbl>
              <a:tblPr firstRow="1" bandRow="1">
                <a:tableStyleId>{5C22544A-7EE6-4342-B048-85BDC9FD1C3A}</a:tableStyleId>
              </a:tblPr>
              <a:tblGrid>
                <a:gridCol w="1374351">
                  <a:extLst>
                    <a:ext uri="{9D8B030D-6E8A-4147-A177-3AD203B41FA5}">
                      <a16:colId xmlns:a16="http://schemas.microsoft.com/office/drawing/2014/main" val="247558601"/>
                    </a:ext>
                  </a:extLst>
                </a:gridCol>
                <a:gridCol w="1374351">
                  <a:extLst>
                    <a:ext uri="{9D8B030D-6E8A-4147-A177-3AD203B41FA5}">
                      <a16:colId xmlns:a16="http://schemas.microsoft.com/office/drawing/2014/main" val="2411680745"/>
                    </a:ext>
                  </a:extLst>
                </a:gridCol>
              </a:tblGrid>
              <a:tr h="370840">
                <a:tc>
                  <a:txBody>
                    <a:bodyPr/>
                    <a:lstStyle/>
                    <a:p>
                      <a:r>
                        <a:rPr lang="zh-CN" altLang="en-US" dirty="0"/>
                        <a:t>节点数量</a:t>
                      </a:r>
                    </a:p>
                  </a:txBody>
                  <a:tcPr/>
                </a:tc>
                <a:tc>
                  <a:txBody>
                    <a:bodyPr/>
                    <a:lstStyle/>
                    <a:p>
                      <a:r>
                        <a:rPr lang="zh-CN" altLang="en-US" dirty="0"/>
                        <a:t>关系种类</a:t>
                      </a:r>
                    </a:p>
                  </a:txBody>
                  <a:tcPr/>
                </a:tc>
                <a:extLst>
                  <a:ext uri="{0D108BD9-81ED-4DB2-BD59-A6C34878D82A}">
                    <a16:rowId xmlns:a16="http://schemas.microsoft.com/office/drawing/2014/main" val="237945162"/>
                  </a:ext>
                </a:extLst>
              </a:tr>
              <a:tr h="370840">
                <a:tc>
                  <a:txBody>
                    <a:bodyPr/>
                    <a:lstStyle/>
                    <a:p>
                      <a:pPr algn="ctr"/>
                      <a:r>
                        <a:rPr lang="en-US" altLang="zh-CN" dirty="0"/>
                        <a:t>171</a:t>
                      </a:r>
                      <a:endParaRPr lang="zh-CN" altLang="en-US" dirty="0"/>
                    </a:p>
                  </a:txBody>
                  <a:tcPr/>
                </a:tc>
                <a:tc>
                  <a:txBody>
                    <a:bodyPr/>
                    <a:lstStyle/>
                    <a:p>
                      <a:pPr algn="ctr"/>
                      <a:r>
                        <a:rPr lang="en-US" altLang="zh-CN" dirty="0"/>
                        <a:t>9</a:t>
                      </a:r>
                      <a:endParaRPr lang="zh-CN" altLang="en-US" dirty="0"/>
                    </a:p>
                  </a:txBody>
                  <a:tcPr/>
                </a:tc>
                <a:extLst>
                  <a:ext uri="{0D108BD9-81ED-4DB2-BD59-A6C34878D82A}">
                    <a16:rowId xmlns:a16="http://schemas.microsoft.com/office/drawing/2014/main" val="3855183303"/>
                  </a:ext>
                </a:extLst>
              </a:tr>
            </a:tbl>
          </a:graphicData>
        </a:graphic>
      </p:graphicFrame>
      <p:sp>
        <p:nvSpPr>
          <p:cNvPr id="39" name="灯片编号占位符 8">
            <a:extLst>
              <a:ext uri="{FF2B5EF4-FFF2-40B4-BE49-F238E27FC236}">
                <a16:creationId xmlns:a16="http://schemas.microsoft.com/office/drawing/2014/main" id="{C7F8B92D-B619-40DF-9D0B-16CC33670987}"/>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6640625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4FB183-DD6D-4AC1-9AD1-FF3AE787B10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1572342" y="1721530"/>
            <a:ext cx="6050383" cy="2896044"/>
          </a:xfrm>
          <a:prstGeom prst="rect">
            <a:avLst/>
          </a:prstGeom>
        </p:spPr>
      </p:pic>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场景</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知识</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图谱</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88EE00DC-0414-43EA-A405-D0EC9554FD77}"/>
              </a:ext>
            </a:extLst>
          </p:cNvPr>
          <p:cNvSpPr txBox="1"/>
          <p:nvPr/>
        </p:nvSpPr>
        <p:spPr>
          <a:xfrm>
            <a:off x="232250" y="749301"/>
            <a:ext cx="11773822" cy="1256754"/>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en-US" altLang="zh-CN"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6G</a:t>
            </a:r>
            <a:r>
              <a:rPr kumimoji="0" lang="zh-CN" altLang="en-US"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全场景图谱细节展示</a:t>
            </a:r>
          </a:p>
          <a:p>
            <a:pPr marL="800100" marR="0" lvl="1"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以其中一组场景数据为例，根据图</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5</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介绍的数据间的图表示方法，图</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7</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展示了其在知识图谱中的连接形式和各类节点的属性信息细节</a:t>
            </a:r>
            <a:endPar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202AB608-266E-4B36-AD57-1145C1E2C248}"/>
              </a:ext>
            </a:extLst>
          </p:cNvPr>
          <p:cNvCxnSpPr>
            <a:cxnSpLocks/>
            <a:endCxn id="8" idx="0"/>
          </p:cNvCxnSpPr>
          <p:nvPr/>
        </p:nvCxnSpPr>
        <p:spPr>
          <a:xfrm flipH="1">
            <a:off x="1656658" y="3361509"/>
            <a:ext cx="2174086" cy="139337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8" name="图片 7">
            <a:extLst>
              <a:ext uri="{FF2B5EF4-FFF2-40B4-BE49-F238E27FC236}">
                <a16:creationId xmlns:a16="http://schemas.microsoft.com/office/drawing/2014/main" id="{88C481AD-F53D-4E31-AC67-8524AACD4FEE}"/>
              </a:ext>
            </a:extLst>
          </p:cNvPr>
          <p:cNvPicPr>
            <a:picLocks noChangeAspect="1"/>
          </p:cNvPicPr>
          <p:nvPr/>
        </p:nvPicPr>
        <p:blipFill rotWithShape="1">
          <a:blip r:embed="rId5"/>
          <a:srcRect b="22252"/>
          <a:stretch/>
        </p:blipFill>
        <p:spPr>
          <a:xfrm>
            <a:off x="822664" y="4754880"/>
            <a:ext cx="1667988" cy="1663337"/>
          </a:xfrm>
          <a:prstGeom prst="rect">
            <a:avLst/>
          </a:prstGeom>
        </p:spPr>
      </p:pic>
      <p:pic>
        <p:nvPicPr>
          <p:cNvPr id="12" name="图片 11">
            <a:extLst>
              <a:ext uri="{FF2B5EF4-FFF2-40B4-BE49-F238E27FC236}">
                <a16:creationId xmlns:a16="http://schemas.microsoft.com/office/drawing/2014/main" id="{E98C607C-17A9-484A-873F-87CF5C5B6D0F}"/>
              </a:ext>
            </a:extLst>
          </p:cNvPr>
          <p:cNvPicPr>
            <a:picLocks noChangeAspect="1"/>
          </p:cNvPicPr>
          <p:nvPr/>
        </p:nvPicPr>
        <p:blipFill>
          <a:blip r:embed="rId6"/>
          <a:stretch>
            <a:fillRect/>
          </a:stretch>
        </p:blipFill>
        <p:spPr>
          <a:xfrm>
            <a:off x="2921442" y="4833565"/>
            <a:ext cx="1791936" cy="1773589"/>
          </a:xfrm>
          <a:prstGeom prst="rect">
            <a:avLst/>
          </a:prstGeom>
        </p:spPr>
      </p:pic>
      <p:cxnSp>
        <p:nvCxnSpPr>
          <p:cNvPr id="14" name="直接箭头连接符 13">
            <a:extLst>
              <a:ext uri="{FF2B5EF4-FFF2-40B4-BE49-F238E27FC236}">
                <a16:creationId xmlns:a16="http://schemas.microsoft.com/office/drawing/2014/main" id="{CB402C08-EEC5-4E11-826A-638B4FA3926D}"/>
              </a:ext>
            </a:extLst>
          </p:cNvPr>
          <p:cNvCxnSpPr>
            <a:cxnSpLocks/>
          </p:cNvCxnSpPr>
          <p:nvPr/>
        </p:nvCxnSpPr>
        <p:spPr>
          <a:xfrm flipH="1">
            <a:off x="3675017" y="4542295"/>
            <a:ext cx="235132" cy="29127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15" name="图片 14">
            <a:extLst>
              <a:ext uri="{FF2B5EF4-FFF2-40B4-BE49-F238E27FC236}">
                <a16:creationId xmlns:a16="http://schemas.microsoft.com/office/drawing/2014/main" id="{E1074E5E-77AA-4B14-A49D-9F3969CD7C9B}"/>
              </a:ext>
            </a:extLst>
          </p:cNvPr>
          <p:cNvPicPr>
            <a:picLocks noChangeAspect="1"/>
          </p:cNvPicPr>
          <p:nvPr/>
        </p:nvPicPr>
        <p:blipFill>
          <a:blip r:embed="rId7"/>
          <a:stretch>
            <a:fillRect/>
          </a:stretch>
        </p:blipFill>
        <p:spPr>
          <a:xfrm>
            <a:off x="5144168" y="4755089"/>
            <a:ext cx="1981065" cy="1962317"/>
          </a:xfrm>
          <a:prstGeom prst="rect">
            <a:avLst/>
          </a:prstGeom>
        </p:spPr>
      </p:pic>
      <p:cxnSp>
        <p:nvCxnSpPr>
          <p:cNvPr id="17" name="直接箭头连接符 16">
            <a:extLst>
              <a:ext uri="{FF2B5EF4-FFF2-40B4-BE49-F238E27FC236}">
                <a16:creationId xmlns:a16="http://schemas.microsoft.com/office/drawing/2014/main" id="{F6F11F02-1632-434F-9AE3-4B3D31E402E0}"/>
              </a:ext>
            </a:extLst>
          </p:cNvPr>
          <p:cNvCxnSpPr>
            <a:cxnSpLocks/>
            <a:endCxn id="15" idx="0"/>
          </p:cNvCxnSpPr>
          <p:nvPr/>
        </p:nvCxnSpPr>
        <p:spPr>
          <a:xfrm>
            <a:off x="5187253" y="4151070"/>
            <a:ext cx="947448" cy="60401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19" name="图片 18">
            <a:extLst>
              <a:ext uri="{FF2B5EF4-FFF2-40B4-BE49-F238E27FC236}">
                <a16:creationId xmlns:a16="http://schemas.microsoft.com/office/drawing/2014/main" id="{C730B6EE-48F1-4A49-99F4-C65B8AEB0A2E}"/>
              </a:ext>
            </a:extLst>
          </p:cNvPr>
          <p:cNvPicPr>
            <a:picLocks noChangeAspect="1"/>
          </p:cNvPicPr>
          <p:nvPr/>
        </p:nvPicPr>
        <p:blipFill>
          <a:blip r:embed="rId8"/>
          <a:stretch>
            <a:fillRect/>
          </a:stretch>
        </p:blipFill>
        <p:spPr>
          <a:xfrm>
            <a:off x="7442792" y="5096753"/>
            <a:ext cx="2477085" cy="1150892"/>
          </a:xfrm>
          <a:prstGeom prst="rect">
            <a:avLst/>
          </a:prstGeom>
        </p:spPr>
      </p:pic>
      <p:cxnSp>
        <p:nvCxnSpPr>
          <p:cNvPr id="21" name="直接箭头连接符 20">
            <a:extLst>
              <a:ext uri="{FF2B5EF4-FFF2-40B4-BE49-F238E27FC236}">
                <a16:creationId xmlns:a16="http://schemas.microsoft.com/office/drawing/2014/main" id="{6279B0E7-2237-4776-B7A5-318AB2220C81}"/>
              </a:ext>
            </a:extLst>
          </p:cNvPr>
          <p:cNvCxnSpPr>
            <a:cxnSpLocks/>
            <a:endCxn id="19" idx="0"/>
          </p:cNvCxnSpPr>
          <p:nvPr/>
        </p:nvCxnSpPr>
        <p:spPr>
          <a:xfrm>
            <a:off x="5050465" y="3146000"/>
            <a:ext cx="3630870" cy="195075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27" name="图片 26">
            <a:extLst>
              <a:ext uri="{FF2B5EF4-FFF2-40B4-BE49-F238E27FC236}">
                <a16:creationId xmlns:a16="http://schemas.microsoft.com/office/drawing/2014/main" id="{FCF2FB00-1FBE-4BEF-84F4-0DDFAE3CF2B5}"/>
              </a:ext>
            </a:extLst>
          </p:cNvPr>
          <p:cNvPicPr>
            <a:picLocks noChangeAspect="1"/>
          </p:cNvPicPr>
          <p:nvPr/>
        </p:nvPicPr>
        <p:blipFill>
          <a:blip r:embed="rId9"/>
          <a:stretch>
            <a:fillRect/>
          </a:stretch>
        </p:blipFill>
        <p:spPr>
          <a:xfrm>
            <a:off x="8268159" y="1811823"/>
            <a:ext cx="2223629" cy="1334177"/>
          </a:xfrm>
          <a:prstGeom prst="rect">
            <a:avLst/>
          </a:prstGeom>
        </p:spPr>
      </p:pic>
      <p:cxnSp>
        <p:nvCxnSpPr>
          <p:cNvPr id="29" name="直接箭头连接符 28">
            <a:extLst>
              <a:ext uri="{FF2B5EF4-FFF2-40B4-BE49-F238E27FC236}">
                <a16:creationId xmlns:a16="http://schemas.microsoft.com/office/drawing/2014/main" id="{E926C170-7269-4A64-A859-9DE922CAF8FE}"/>
              </a:ext>
            </a:extLst>
          </p:cNvPr>
          <p:cNvCxnSpPr>
            <a:cxnSpLocks/>
            <a:endCxn id="27" idx="1"/>
          </p:cNvCxnSpPr>
          <p:nvPr/>
        </p:nvCxnSpPr>
        <p:spPr>
          <a:xfrm flipV="1">
            <a:off x="7580567" y="2478912"/>
            <a:ext cx="687592" cy="25163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30" name="图片 29">
            <a:extLst>
              <a:ext uri="{FF2B5EF4-FFF2-40B4-BE49-F238E27FC236}">
                <a16:creationId xmlns:a16="http://schemas.microsoft.com/office/drawing/2014/main" id="{309AD09B-F259-4E62-B2E4-93C7DB40CC20}"/>
              </a:ext>
            </a:extLst>
          </p:cNvPr>
          <p:cNvPicPr>
            <a:picLocks noChangeAspect="1"/>
          </p:cNvPicPr>
          <p:nvPr/>
        </p:nvPicPr>
        <p:blipFill>
          <a:blip r:embed="rId10"/>
          <a:stretch>
            <a:fillRect/>
          </a:stretch>
        </p:blipFill>
        <p:spPr>
          <a:xfrm>
            <a:off x="8268159" y="3187337"/>
            <a:ext cx="2173169" cy="1354958"/>
          </a:xfrm>
          <a:prstGeom prst="rect">
            <a:avLst/>
          </a:prstGeom>
        </p:spPr>
      </p:pic>
      <p:cxnSp>
        <p:nvCxnSpPr>
          <p:cNvPr id="32" name="直接箭头连接符 31">
            <a:extLst>
              <a:ext uri="{FF2B5EF4-FFF2-40B4-BE49-F238E27FC236}">
                <a16:creationId xmlns:a16="http://schemas.microsoft.com/office/drawing/2014/main" id="{4FE1ABAE-AF92-412E-AECF-46583FE95450}"/>
              </a:ext>
            </a:extLst>
          </p:cNvPr>
          <p:cNvCxnSpPr>
            <a:cxnSpLocks/>
          </p:cNvCxnSpPr>
          <p:nvPr/>
        </p:nvCxnSpPr>
        <p:spPr>
          <a:xfrm>
            <a:off x="6134700" y="3283515"/>
            <a:ext cx="2133459" cy="37408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93" name="文本框 92">
            <a:extLst>
              <a:ext uri="{FF2B5EF4-FFF2-40B4-BE49-F238E27FC236}">
                <a16:creationId xmlns:a16="http://schemas.microsoft.com/office/drawing/2014/main" id="{A1355662-3D68-4543-9181-A8550763906B}"/>
              </a:ext>
            </a:extLst>
          </p:cNvPr>
          <p:cNvSpPr txBox="1"/>
          <p:nvPr/>
        </p:nvSpPr>
        <p:spPr>
          <a:xfrm>
            <a:off x="8639452" y="6233551"/>
            <a:ext cx="5459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图</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7.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图谱细节展示</a:t>
            </a:r>
          </a:p>
        </p:txBody>
      </p:sp>
      <p:sp>
        <p:nvSpPr>
          <p:cNvPr id="25" name="灯片编号占位符 8">
            <a:extLst>
              <a:ext uri="{FF2B5EF4-FFF2-40B4-BE49-F238E27FC236}">
                <a16:creationId xmlns:a16="http://schemas.microsoft.com/office/drawing/2014/main" id="{9DBE42F0-669B-485F-A0C3-25EA21214D6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07E62CCE-5A3D-4EA2-8E00-343D4515127B}"/>
              </a:ext>
            </a:extLst>
          </p:cNvPr>
          <p:cNvSpPr txBox="1"/>
          <p:nvPr/>
        </p:nvSpPr>
        <p:spPr>
          <a:xfrm>
            <a:off x="1409438" y="6169580"/>
            <a:ext cx="10139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场景</a:t>
            </a:r>
          </a:p>
        </p:txBody>
      </p:sp>
      <p:sp>
        <p:nvSpPr>
          <p:cNvPr id="23" name="文本框 22">
            <a:extLst>
              <a:ext uri="{FF2B5EF4-FFF2-40B4-BE49-F238E27FC236}">
                <a16:creationId xmlns:a16="http://schemas.microsoft.com/office/drawing/2014/main" id="{BF27AA7D-DB5E-4D5B-A684-5C60FF64434B}"/>
              </a:ext>
            </a:extLst>
          </p:cNvPr>
          <p:cNvSpPr txBox="1"/>
          <p:nvPr/>
        </p:nvSpPr>
        <p:spPr>
          <a:xfrm>
            <a:off x="3781730" y="6233551"/>
            <a:ext cx="10139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环境</a:t>
            </a:r>
          </a:p>
        </p:txBody>
      </p:sp>
      <p:sp>
        <p:nvSpPr>
          <p:cNvPr id="26" name="文本框 25">
            <a:extLst>
              <a:ext uri="{FF2B5EF4-FFF2-40B4-BE49-F238E27FC236}">
                <a16:creationId xmlns:a16="http://schemas.microsoft.com/office/drawing/2014/main" id="{9A4367E2-718E-4B38-9ED5-67DED683BBDC}"/>
              </a:ext>
            </a:extLst>
          </p:cNvPr>
          <p:cNvSpPr txBox="1"/>
          <p:nvPr/>
        </p:nvSpPr>
        <p:spPr>
          <a:xfrm>
            <a:off x="6113272" y="6356350"/>
            <a:ext cx="10139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主体</a:t>
            </a:r>
          </a:p>
        </p:txBody>
      </p:sp>
      <p:sp>
        <p:nvSpPr>
          <p:cNvPr id="28" name="文本框 27">
            <a:extLst>
              <a:ext uri="{FF2B5EF4-FFF2-40B4-BE49-F238E27FC236}">
                <a16:creationId xmlns:a16="http://schemas.microsoft.com/office/drawing/2014/main" id="{003556F1-2D2B-42F3-A175-02984E3496D4}"/>
              </a:ext>
            </a:extLst>
          </p:cNvPr>
          <p:cNvSpPr txBox="1"/>
          <p:nvPr/>
        </p:nvSpPr>
        <p:spPr>
          <a:xfrm>
            <a:off x="8173755" y="5281879"/>
            <a:ext cx="14138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服务应用</a:t>
            </a:r>
          </a:p>
        </p:txBody>
      </p:sp>
      <p:sp>
        <p:nvSpPr>
          <p:cNvPr id="31" name="文本框 30">
            <a:extLst>
              <a:ext uri="{FF2B5EF4-FFF2-40B4-BE49-F238E27FC236}">
                <a16:creationId xmlns:a16="http://schemas.microsoft.com/office/drawing/2014/main" id="{91C79579-20B3-441D-A522-02168FFC61C7}"/>
              </a:ext>
            </a:extLst>
          </p:cNvPr>
          <p:cNvSpPr txBox="1"/>
          <p:nvPr/>
        </p:nvSpPr>
        <p:spPr>
          <a:xfrm>
            <a:off x="10379830" y="3806962"/>
            <a:ext cx="14138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服务类型</a:t>
            </a:r>
          </a:p>
        </p:txBody>
      </p:sp>
      <p:sp>
        <p:nvSpPr>
          <p:cNvPr id="33" name="文本框 32">
            <a:extLst>
              <a:ext uri="{FF2B5EF4-FFF2-40B4-BE49-F238E27FC236}">
                <a16:creationId xmlns:a16="http://schemas.microsoft.com/office/drawing/2014/main" id="{CB01A2F4-8E0A-4A6F-B033-47F3AE520B72}"/>
              </a:ext>
            </a:extLst>
          </p:cNvPr>
          <p:cNvSpPr txBox="1"/>
          <p:nvPr/>
        </p:nvSpPr>
        <p:spPr>
          <a:xfrm>
            <a:off x="10379830" y="2034657"/>
            <a:ext cx="14138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KPI</a:t>
            </a:r>
            <a:r>
              <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指标</a:t>
            </a:r>
          </a:p>
        </p:txBody>
      </p:sp>
    </p:spTree>
    <p:extLst>
      <p:ext uri="{BB962C8B-B14F-4D97-AF65-F5344CB8AC3E}">
        <p14:creationId xmlns:p14="http://schemas.microsoft.com/office/powerpoint/2010/main" val="48563473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模型介绍</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灯片编号占位符 8">
            <a:extLst>
              <a:ext uri="{FF2B5EF4-FFF2-40B4-BE49-F238E27FC236}">
                <a16:creationId xmlns:a16="http://schemas.microsoft.com/office/drawing/2014/main" id="{AE296B07-4130-4486-AC8B-3E80E89269F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6" name="矩形 15"/>
          <p:cNvSpPr/>
          <p:nvPr/>
        </p:nvSpPr>
        <p:spPr>
          <a:xfrm>
            <a:off x="0" y="749301"/>
            <a:ext cx="3697357" cy="610869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87897" y="3091160"/>
            <a:ext cx="2305877" cy="923330"/>
          </a:xfrm>
          <a:prstGeom prst="rect">
            <a:avLst/>
          </a:prstGeom>
          <a:noFill/>
        </p:spPr>
        <p:txBody>
          <a:bodyPr wrap="square" rtlCol="0">
            <a:spAutoFit/>
          </a:bodyPr>
          <a:lstStyle/>
          <a:p>
            <a:r>
              <a:rPr lang="en-US" altLang="zh-CN" sz="5400" b="1" dirty="0" smtClean="0">
                <a:solidFill>
                  <a:schemeClr val="bg1"/>
                </a:solidFill>
              </a:rPr>
              <a:t>Part 3</a:t>
            </a:r>
            <a:endParaRPr lang="zh-CN" altLang="en-US" sz="5400" b="1" dirty="0">
              <a:solidFill>
                <a:schemeClr val="bg1"/>
              </a:solidFill>
            </a:endParaRPr>
          </a:p>
        </p:txBody>
      </p:sp>
      <p:sp>
        <p:nvSpPr>
          <p:cNvPr id="18" name="文本框 17"/>
          <p:cNvSpPr txBox="1"/>
          <p:nvPr/>
        </p:nvSpPr>
        <p:spPr>
          <a:xfrm>
            <a:off x="6255027" y="3091160"/>
            <a:ext cx="5552661" cy="923330"/>
          </a:xfrm>
          <a:prstGeom prst="rect">
            <a:avLst/>
          </a:prstGeom>
          <a:noFill/>
        </p:spPr>
        <p:txBody>
          <a:bodyPr wrap="square" rtlCol="0">
            <a:spAutoFit/>
          </a:bodyPr>
          <a:lstStyle/>
          <a:p>
            <a:r>
              <a:rPr lang="zh-CN" altLang="en-US" sz="5400" b="1" dirty="0" smtClean="0">
                <a:solidFill>
                  <a:srgbClr val="2E75B6"/>
                </a:solidFill>
              </a:rPr>
              <a:t>模型介绍</a:t>
            </a:r>
            <a:endParaRPr lang="zh-CN" altLang="en-US" sz="5400" b="1" dirty="0">
              <a:solidFill>
                <a:srgbClr val="2E75B6"/>
              </a:solidFill>
            </a:endParaRPr>
          </a:p>
        </p:txBody>
      </p:sp>
    </p:spTree>
    <p:extLst>
      <p:ext uri="{BB962C8B-B14F-4D97-AF65-F5344CB8AC3E}">
        <p14:creationId xmlns:p14="http://schemas.microsoft.com/office/powerpoint/2010/main" val="173464862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模型</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介绍</a:t>
            </a:r>
            <a:endParaRPr lang="zh-CN" altLang="en-US" sz="24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88EE00DC-0414-43EA-A405-D0EC9554FD77}"/>
              </a:ext>
            </a:extLst>
          </p:cNvPr>
          <p:cNvSpPr txBox="1"/>
          <p:nvPr/>
        </p:nvSpPr>
        <p:spPr>
          <a:xfrm>
            <a:off x="232250" y="749301"/>
            <a:ext cx="11773822" cy="520848"/>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知识图嵌入模型：平移距离模型</a:t>
            </a:r>
            <a:endPar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FE0B56B2-17D7-458B-9D79-23C1FB23A070}"/>
              </a:ext>
            </a:extLst>
          </p:cNvPr>
          <p:cNvCxnSpPr>
            <a:cxnSpLocks/>
          </p:cNvCxnSpPr>
          <p:nvPr/>
        </p:nvCxnSpPr>
        <p:spPr>
          <a:xfrm flipV="1">
            <a:off x="716338" y="1659284"/>
            <a:ext cx="0" cy="1881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C4780660-DEDE-4D75-A198-B3968E6C35FE}"/>
              </a:ext>
            </a:extLst>
          </p:cNvPr>
          <p:cNvCxnSpPr/>
          <p:nvPr/>
        </p:nvCxnSpPr>
        <p:spPr>
          <a:xfrm>
            <a:off x="482422" y="3307329"/>
            <a:ext cx="21265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CC3E8890-D510-4D30-85F6-CDB8DFBF87D1}"/>
              </a:ext>
            </a:extLst>
          </p:cNvPr>
          <p:cNvCxnSpPr/>
          <p:nvPr/>
        </p:nvCxnSpPr>
        <p:spPr>
          <a:xfrm flipV="1">
            <a:off x="960888" y="1999525"/>
            <a:ext cx="489098" cy="8133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a:extLst>
              <a:ext uri="{FF2B5EF4-FFF2-40B4-BE49-F238E27FC236}">
                <a16:creationId xmlns:a16="http://schemas.microsoft.com/office/drawing/2014/main" id="{0EF6C9B2-A8B5-48FF-B604-B48003E7C490}"/>
              </a:ext>
            </a:extLst>
          </p:cNvPr>
          <p:cNvCxnSpPr/>
          <p:nvPr/>
        </p:nvCxnSpPr>
        <p:spPr>
          <a:xfrm>
            <a:off x="950255" y="2334450"/>
            <a:ext cx="712381" cy="8718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a16="http://schemas.microsoft.com/office/drawing/2014/main" id="{D4688B06-BC98-4444-936D-0F69EFAA2F1B}"/>
              </a:ext>
            </a:extLst>
          </p:cNvPr>
          <p:cNvCxnSpPr>
            <a:cxnSpLocks/>
          </p:cNvCxnSpPr>
          <p:nvPr/>
        </p:nvCxnSpPr>
        <p:spPr>
          <a:xfrm flipV="1">
            <a:off x="1460619" y="2015138"/>
            <a:ext cx="839971" cy="6386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箭头: 右 48">
            <a:extLst>
              <a:ext uri="{FF2B5EF4-FFF2-40B4-BE49-F238E27FC236}">
                <a16:creationId xmlns:a16="http://schemas.microsoft.com/office/drawing/2014/main" id="{9CB7DBF9-308E-4EC7-A127-AE6A9B455B39}"/>
              </a:ext>
            </a:extLst>
          </p:cNvPr>
          <p:cNvSpPr/>
          <p:nvPr/>
        </p:nvSpPr>
        <p:spPr>
          <a:xfrm>
            <a:off x="2979726" y="2573945"/>
            <a:ext cx="712381" cy="414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 name="文本框 51">
            <a:extLst>
              <a:ext uri="{FF2B5EF4-FFF2-40B4-BE49-F238E27FC236}">
                <a16:creationId xmlns:a16="http://schemas.microsoft.com/office/drawing/2014/main" id="{D1B6A451-CB2D-446B-9545-EDD01E4E2D69}"/>
              </a:ext>
            </a:extLst>
          </p:cNvPr>
          <p:cNvSpPr txBox="1"/>
          <p:nvPr/>
        </p:nvSpPr>
        <p:spPr>
          <a:xfrm>
            <a:off x="1020729" y="1715628"/>
            <a:ext cx="12798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head</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1" name="文本框 100">
            <a:extLst>
              <a:ext uri="{FF2B5EF4-FFF2-40B4-BE49-F238E27FC236}">
                <a16:creationId xmlns:a16="http://schemas.microsoft.com/office/drawing/2014/main" id="{A5899CBA-206C-40AE-8721-CB0389AE5D32}"/>
              </a:ext>
            </a:extLst>
          </p:cNvPr>
          <p:cNvSpPr txBox="1"/>
          <p:nvPr/>
        </p:nvSpPr>
        <p:spPr>
          <a:xfrm>
            <a:off x="1594892" y="2941970"/>
            <a:ext cx="12798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tail</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4" name="文本框 103">
            <a:extLst>
              <a:ext uri="{FF2B5EF4-FFF2-40B4-BE49-F238E27FC236}">
                <a16:creationId xmlns:a16="http://schemas.microsoft.com/office/drawing/2014/main" id="{3A7624FF-34F3-4F09-9F24-47098FC68EB2}"/>
              </a:ext>
            </a:extLst>
          </p:cNvPr>
          <p:cNvSpPr txBox="1"/>
          <p:nvPr/>
        </p:nvSpPr>
        <p:spPr>
          <a:xfrm>
            <a:off x="1859340" y="2188147"/>
            <a:ext cx="12798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relation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5" name="文本框 54">
            <a:extLst>
              <a:ext uri="{FF2B5EF4-FFF2-40B4-BE49-F238E27FC236}">
                <a16:creationId xmlns:a16="http://schemas.microsoft.com/office/drawing/2014/main" id="{7811EB59-340C-4275-A360-FA25A3EF9D11}"/>
              </a:ext>
            </a:extLst>
          </p:cNvPr>
          <p:cNvSpPr txBox="1"/>
          <p:nvPr/>
        </p:nvSpPr>
        <p:spPr>
          <a:xfrm>
            <a:off x="588750" y="3692171"/>
            <a:ext cx="2477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①  实体及关系的表示</a:t>
            </a:r>
          </a:p>
        </p:txBody>
      </p:sp>
      <p:sp>
        <p:nvSpPr>
          <p:cNvPr id="56" name="文本框 55">
            <a:extLst>
              <a:ext uri="{FF2B5EF4-FFF2-40B4-BE49-F238E27FC236}">
                <a16:creationId xmlns:a16="http://schemas.microsoft.com/office/drawing/2014/main" id="{29DAC19E-E5DC-4E21-A9CE-0BFD4B5E254D}"/>
              </a:ext>
            </a:extLst>
          </p:cNvPr>
          <p:cNvSpPr txBox="1"/>
          <p:nvPr/>
        </p:nvSpPr>
        <p:spPr>
          <a:xfrm>
            <a:off x="4587458" y="4217253"/>
            <a:ext cx="3046668" cy="1675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评分函数用来评估一个三元组的合理性，能在知识图谱中观测到的三元组往往要比未知三元组的评分函数要高。不同的模型根据其思想对评分函数有不同的表达优化，如上表所示</a:t>
            </a:r>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9" name="表格 58">
            <a:extLst>
              <a:ext uri="{FF2B5EF4-FFF2-40B4-BE49-F238E27FC236}">
                <a16:creationId xmlns:a16="http://schemas.microsoft.com/office/drawing/2014/main" id="{31DC7D1C-07AA-44D5-91F7-513FAC5034DD}"/>
              </a:ext>
            </a:extLst>
          </p:cNvPr>
          <p:cNvGraphicFramePr>
            <a:graphicFrameLocks noGrp="1"/>
          </p:cNvGraphicFramePr>
          <p:nvPr>
            <p:extLst/>
          </p:nvPr>
        </p:nvGraphicFramePr>
        <p:xfrm>
          <a:off x="4098755" y="1871209"/>
          <a:ext cx="4193161" cy="1483360"/>
        </p:xfrm>
        <a:graphic>
          <a:graphicData uri="http://schemas.openxmlformats.org/drawingml/2006/table">
            <a:tbl>
              <a:tblPr firstRow="1" bandRow="1">
                <a:tableStyleId>{5C22544A-7EE6-4342-B048-85BDC9FD1C3A}</a:tableStyleId>
              </a:tblPr>
              <a:tblGrid>
                <a:gridCol w="958358">
                  <a:extLst>
                    <a:ext uri="{9D8B030D-6E8A-4147-A177-3AD203B41FA5}">
                      <a16:colId xmlns:a16="http://schemas.microsoft.com/office/drawing/2014/main" val="3058810324"/>
                    </a:ext>
                  </a:extLst>
                </a:gridCol>
                <a:gridCol w="3234803">
                  <a:extLst>
                    <a:ext uri="{9D8B030D-6E8A-4147-A177-3AD203B41FA5}">
                      <a16:colId xmlns:a16="http://schemas.microsoft.com/office/drawing/2014/main" val="3961890245"/>
                    </a:ext>
                  </a:extLst>
                </a:gridCol>
              </a:tblGrid>
              <a:tr h="370840">
                <a:tc>
                  <a:txBody>
                    <a:bodyPr/>
                    <a:lstStyle/>
                    <a:p>
                      <a:pPr algn="ctr"/>
                      <a:r>
                        <a:rPr lang="zh-CN" altLang="en-US" dirty="0"/>
                        <a:t>模型</a:t>
                      </a:r>
                    </a:p>
                  </a:txBody>
                  <a:tcPr/>
                </a:tc>
                <a:tc>
                  <a:txBody>
                    <a:bodyPr/>
                    <a:lstStyle/>
                    <a:p>
                      <a:pPr algn="ctr"/>
                      <a:r>
                        <a:rPr lang="zh-CN" altLang="en-US" dirty="0"/>
                        <a:t>评分函数</a:t>
                      </a:r>
                    </a:p>
                  </a:txBody>
                  <a:tcPr/>
                </a:tc>
                <a:extLst>
                  <a:ext uri="{0D108BD9-81ED-4DB2-BD59-A6C34878D82A}">
                    <a16:rowId xmlns:a16="http://schemas.microsoft.com/office/drawing/2014/main" val="2661621482"/>
                  </a:ext>
                </a:extLst>
              </a:tr>
              <a:tr h="370840">
                <a:tc>
                  <a:txBody>
                    <a:bodyPr/>
                    <a:lstStyle/>
                    <a:p>
                      <a:r>
                        <a:rPr lang="en-US" altLang="zh-CN" dirty="0" err="1"/>
                        <a:t>TransE</a:t>
                      </a:r>
                      <a:endParaRPr lang="zh-CN" altLang="en-US" dirty="0"/>
                    </a:p>
                  </a:txBody>
                  <a:tcPr/>
                </a:tc>
                <a:tc>
                  <a:txBody>
                    <a:bodyPr/>
                    <a:lstStyle/>
                    <a:p>
                      <a:endParaRPr lang="zh-CN" altLang="en-US" dirty="0"/>
                    </a:p>
                  </a:txBody>
                  <a:tcPr/>
                </a:tc>
                <a:extLst>
                  <a:ext uri="{0D108BD9-81ED-4DB2-BD59-A6C34878D82A}">
                    <a16:rowId xmlns:a16="http://schemas.microsoft.com/office/drawing/2014/main" val="3053233680"/>
                  </a:ext>
                </a:extLst>
              </a:tr>
              <a:tr h="370840">
                <a:tc>
                  <a:txBody>
                    <a:bodyPr/>
                    <a:lstStyle/>
                    <a:p>
                      <a:r>
                        <a:rPr lang="en-US" altLang="zh-CN" dirty="0" err="1"/>
                        <a:t>TransH</a:t>
                      </a:r>
                      <a:endParaRPr lang="zh-CN" altLang="en-US" dirty="0"/>
                    </a:p>
                  </a:txBody>
                  <a:tcPr/>
                </a:tc>
                <a:tc>
                  <a:txBody>
                    <a:bodyPr/>
                    <a:lstStyle/>
                    <a:p>
                      <a:endParaRPr lang="zh-CN" altLang="en-US" dirty="0"/>
                    </a:p>
                  </a:txBody>
                  <a:tcPr/>
                </a:tc>
                <a:extLst>
                  <a:ext uri="{0D108BD9-81ED-4DB2-BD59-A6C34878D82A}">
                    <a16:rowId xmlns:a16="http://schemas.microsoft.com/office/drawing/2014/main" val="144278733"/>
                  </a:ext>
                </a:extLst>
              </a:tr>
              <a:tr h="370840">
                <a:tc>
                  <a:txBody>
                    <a:bodyPr/>
                    <a:lstStyle/>
                    <a:p>
                      <a:r>
                        <a:rPr lang="en-US" altLang="zh-CN" dirty="0" err="1"/>
                        <a:t>TransR</a:t>
                      </a:r>
                      <a:endParaRPr lang="zh-CN" altLang="en-US" dirty="0"/>
                    </a:p>
                  </a:txBody>
                  <a:tcPr/>
                </a:tc>
                <a:tc>
                  <a:txBody>
                    <a:bodyPr/>
                    <a:lstStyle/>
                    <a:p>
                      <a:endParaRPr lang="zh-CN" altLang="en-US" dirty="0"/>
                    </a:p>
                  </a:txBody>
                  <a:tcPr/>
                </a:tc>
                <a:extLst>
                  <a:ext uri="{0D108BD9-81ED-4DB2-BD59-A6C34878D82A}">
                    <a16:rowId xmlns:a16="http://schemas.microsoft.com/office/drawing/2014/main" val="3851985740"/>
                  </a:ext>
                </a:extLst>
              </a:tr>
            </a:tbl>
          </a:graphicData>
        </a:graphic>
      </p:graphicFrame>
      <p:sp>
        <p:nvSpPr>
          <p:cNvPr id="105" name="文本框 104">
            <a:extLst>
              <a:ext uri="{FF2B5EF4-FFF2-40B4-BE49-F238E27FC236}">
                <a16:creationId xmlns:a16="http://schemas.microsoft.com/office/drawing/2014/main" id="{3C49E528-9798-45DD-9D45-3A65FF1270E4}"/>
              </a:ext>
            </a:extLst>
          </p:cNvPr>
          <p:cNvSpPr txBox="1"/>
          <p:nvPr/>
        </p:nvSpPr>
        <p:spPr>
          <a:xfrm>
            <a:off x="9434269" y="3701949"/>
            <a:ext cx="2477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③  优化训练</a:t>
            </a:r>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6B3AAC65-A238-4CEC-962A-3CD0CCAA57CA}"/>
                  </a:ext>
                </a:extLst>
              </p:cNvPr>
              <p:cNvSpPr txBox="1"/>
              <p:nvPr/>
            </p:nvSpPr>
            <p:spPr>
              <a:xfrm>
                <a:off x="4894015" y="2322735"/>
                <a:ext cx="2647071" cy="2347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e>
                        <m:sub>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b>
                      </m:sSub>
                      <m:d>
                        <m:d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e>
                      </m:d>
                      <m:r>
                        <a:rPr kumimoji="0" lang="en-US" altLang="zh-CN" sz="1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d>
                            <m:dPr>
                              <m:begChr m:val="‖"/>
                              <m:endChr m:val="‖"/>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m:rPr>
                                  <m:sty m:val="p"/>
                                </m:r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h</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e>
                          </m:d>
                        </m:e>
                        <m:sub>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1/2</m:t>
                          </m:r>
                        </m:sub>
                      </m:sSub>
                    </m:oMath>
                  </m:oMathPara>
                </a14:m>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63" name="文本框 62">
                <a:extLst>
                  <a:ext uri="{FF2B5EF4-FFF2-40B4-BE49-F238E27FC236}">
                    <a16:creationId xmlns:a16="http://schemas.microsoft.com/office/drawing/2014/main" id="{6B3AAC65-A238-4CEC-962A-3CD0CCAA57CA}"/>
                  </a:ext>
                </a:extLst>
              </p:cNvPr>
              <p:cNvSpPr txBox="1">
                <a:spLocks noRot="1" noChangeAspect="1" noMove="1" noResize="1" noEditPoints="1" noAdjustHandles="1" noChangeArrowheads="1" noChangeShapeType="1" noTextEdit="1"/>
              </p:cNvSpPr>
              <p:nvPr/>
            </p:nvSpPr>
            <p:spPr>
              <a:xfrm>
                <a:off x="4894015" y="2322735"/>
                <a:ext cx="2647071" cy="234744"/>
              </a:xfrm>
              <a:prstGeom prst="rect">
                <a:avLst/>
              </a:prstGeom>
              <a:blipFill>
                <a:blip r:embed="rId3"/>
                <a:stretch>
                  <a:fillRect b="-2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588BB551-D3CF-4D90-B3CD-3355762C0068}"/>
                  </a:ext>
                </a:extLst>
              </p:cNvPr>
              <p:cNvSpPr txBox="1"/>
              <p:nvPr/>
            </p:nvSpPr>
            <p:spPr>
              <a:xfrm>
                <a:off x="4817759" y="2679842"/>
                <a:ext cx="2647071" cy="21826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e>
                        <m:sub>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b>
                      </m:sSub>
                      <m:d>
                        <m:d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e>
                      </m:d>
                      <m:r>
                        <a:rPr kumimoji="0" lang="en-US" altLang="zh-CN" sz="1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Sup>
                        <m:sSubSup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d>
                            <m:dPr>
                              <m:begChr m:val="‖"/>
                              <m:endChr m:val="‖"/>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h</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m:t>
                              </m:r>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e>
                          </m:d>
                        </m:e>
                        <m:sub>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b>
                        <m:sup>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r>
                        <a:rPr kumimoji="0" lang="en-US" altLang="zh-CN" sz="1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113" name="文本框 112">
                <a:extLst>
                  <a:ext uri="{FF2B5EF4-FFF2-40B4-BE49-F238E27FC236}">
                    <a16:creationId xmlns:a16="http://schemas.microsoft.com/office/drawing/2014/main" id="{588BB551-D3CF-4D90-B3CD-3355762C0068}"/>
                  </a:ext>
                </a:extLst>
              </p:cNvPr>
              <p:cNvSpPr txBox="1">
                <a:spLocks noRot="1" noChangeAspect="1" noMove="1" noResize="1" noEditPoints="1" noAdjustHandles="1" noChangeArrowheads="1" noChangeShapeType="1" noTextEdit="1"/>
              </p:cNvSpPr>
              <p:nvPr/>
            </p:nvSpPr>
            <p:spPr>
              <a:xfrm>
                <a:off x="4817759" y="2679842"/>
                <a:ext cx="2647071" cy="218265"/>
              </a:xfrm>
              <a:prstGeom prst="rect">
                <a:avLst/>
              </a:prstGeom>
              <a:blipFill>
                <a:blip r:embed="rId4"/>
                <a:stretch>
                  <a:fillRect b="-3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7988E462-1EC6-4AF5-9ACD-9E90ED1C69D2}"/>
                  </a:ext>
                </a:extLst>
              </p:cNvPr>
              <p:cNvSpPr txBox="1"/>
              <p:nvPr/>
            </p:nvSpPr>
            <p:spPr>
              <a:xfrm>
                <a:off x="4787258" y="3041514"/>
                <a:ext cx="2647071" cy="21826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e>
                        <m:sub>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b>
                      </m:sSub>
                      <m:d>
                        <m:d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e>
                      </m:d>
                      <m:r>
                        <a:rPr kumimoji="0" lang="en-US" altLang="zh-CN" sz="1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bSup>
                        <m:sSubSupPr>
                          <m:ctrlP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SupPr>
                        <m:e>
                          <m:d>
                            <m:dPr>
                              <m:begChr m:val="‖"/>
                              <m:endChr m:val="‖"/>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h</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m:t>
                              </m:r>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e>
                                <m:sub>
                                  <m:r>
                                    <a:rPr kumimoji="0" lang="en-US" altLang="zh-CN"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e>
                          </m:d>
                        </m:e>
                        <m:sub>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b>
                        <m:sup>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bSup>
                      <m:r>
                        <a:rPr kumimoji="0" lang="en-US" altLang="zh-CN" sz="1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118" name="文本框 117">
                <a:extLst>
                  <a:ext uri="{FF2B5EF4-FFF2-40B4-BE49-F238E27FC236}">
                    <a16:creationId xmlns:a16="http://schemas.microsoft.com/office/drawing/2014/main" id="{7988E462-1EC6-4AF5-9ACD-9E90ED1C69D2}"/>
                  </a:ext>
                </a:extLst>
              </p:cNvPr>
              <p:cNvSpPr txBox="1">
                <a:spLocks noRot="1" noChangeAspect="1" noMove="1" noResize="1" noEditPoints="1" noAdjustHandles="1" noChangeArrowheads="1" noChangeShapeType="1" noTextEdit="1"/>
              </p:cNvSpPr>
              <p:nvPr/>
            </p:nvSpPr>
            <p:spPr>
              <a:xfrm>
                <a:off x="4787258" y="3041514"/>
                <a:ext cx="2647071" cy="218265"/>
              </a:xfrm>
              <a:prstGeom prst="rect">
                <a:avLst/>
              </a:prstGeom>
              <a:blipFill>
                <a:blip r:embed="rId5"/>
                <a:stretch>
                  <a:fillRect b="-30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C285EA1F-3A92-441D-9528-820C040C10CE}"/>
                  </a:ext>
                </a:extLst>
              </p:cNvPr>
              <p:cNvSpPr txBox="1"/>
              <p:nvPr/>
            </p:nvSpPr>
            <p:spPr>
              <a:xfrm>
                <a:off x="7172585" y="2734485"/>
                <a:ext cx="1119345"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e>
                        <m: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Sup>
                        <m:sSubSup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b>
                        <m: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p>
                      </m:sSubSup>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sSub>
                        <m:sSub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𝑤</m:t>
                          </m:r>
                        </m:e>
                        <m: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b>
                      </m:sSub>
                    </m:oMath>
                  </m:oMathPara>
                </a14:m>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67" name="文本框 66">
                <a:extLst>
                  <a:ext uri="{FF2B5EF4-FFF2-40B4-BE49-F238E27FC236}">
                    <a16:creationId xmlns:a16="http://schemas.microsoft.com/office/drawing/2014/main" id="{C285EA1F-3A92-441D-9528-820C040C10CE}"/>
                  </a:ext>
                </a:extLst>
              </p:cNvPr>
              <p:cNvSpPr txBox="1">
                <a:spLocks noRot="1" noChangeAspect="1" noMove="1" noResize="1" noEditPoints="1" noAdjustHandles="1" noChangeArrowheads="1" noChangeShapeType="1" noTextEdit="1"/>
              </p:cNvSpPr>
              <p:nvPr/>
            </p:nvSpPr>
            <p:spPr>
              <a:xfrm>
                <a:off x="7172585" y="2734485"/>
                <a:ext cx="1119345" cy="184666"/>
              </a:xfrm>
              <a:prstGeom prst="rect">
                <a:avLst/>
              </a:prstGeom>
              <a:blipFill>
                <a:blip r:embed="rId6"/>
                <a:stretch>
                  <a:fillRect l="-3279"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9D47E1BC-37DB-45E6-A041-F0D3FE3CAEF4}"/>
                  </a:ext>
                </a:extLst>
              </p:cNvPr>
              <p:cNvSpPr txBox="1"/>
              <p:nvPr/>
            </p:nvSpPr>
            <p:spPr>
              <a:xfrm>
                <a:off x="7172571" y="3078538"/>
                <a:ext cx="691856"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e>
                        <m: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ub>
                      </m:s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𝑀</m:t>
                          </m:r>
                        </m:e>
                        <m: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b>
                      </m:sSub>
                      <m:r>
                        <a:rPr kumimoji="0" lang="en-US" altLang="zh-CN"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h</m:t>
                      </m:r>
                    </m:oMath>
                  </m:oMathPara>
                </a14:m>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119" name="文本框 118">
                <a:extLst>
                  <a:ext uri="{FF2B5EF4-FFF2-40B4-BE49-F238E27FC236}">
                    <a16:creationId xmlns:a16="http://schemas.microsoft.com/office/drawing/2014/main" id="{9D47E1BC-37DB-45E6-A041-F0D3FE3CAEF4}"/>
                  </a:ext>
                </a:extLst>
              </p:cNvPr>
              <p:cNvSpPr txBox="1">
                <a:spLocks noRot="1" noChangeAspect="1" noMove="1" noResize="1" noEditPoints="1" noAdjustHandles="1" noChangeArrowheads="1" noChangeShapeType="1" noTextEdit="1"/>
              </p:cNvSpPr>
              <p:nvPr/>
            </p:nvSpPr>
            <p:spPr>
              <a:xfrm>
                <a:off x="7172571" y="3078538"/>
                <a:ext cx="691856" cy="184666"/>
              </a:xfrm>
              <a:prstGeom prst="rect">
                <a:avLst/>
              </a:prstGeom>
              <a:blipFill>
                <a:blip r:embed="rId7"/>
                <a:stretch>
                  <a:fillRect l="-5310" r="-5310" b="-13333"/>
                </a:stretch>
              </a:blipFill>
            </p:spPr>
            <p:txBody>
              <a:bodyPr/>
              <a:lstStyle/>
              <a:p>
                <a:r>
                  <a:rPr lang="zh-CN" altLang="en-US">
                    <a:noFill/>
                  </a:rPr>
                  <a:t> </a:t>
                </a:r>
              </a:p>
            </p:txBody>
          </p:sp>
        </mc:Fallback>
      </mc:AlternateContent>
      <p:sp>
        <p:nvSpPr>
          <p:cNvPr id="121" name="文本框 120">
            <a:extLst>
              <a:ext uri="{FF2B5EF4-FFF2-40B4-BE49-F238E27FC236}">
                <a16:creationId xmlns:a16="http://schemas.microsoft.com/office/drawing/2014/main" id="{1144BDE6-0B74-4935-A203-7553BA941E0A}"/>
              </a:ext>
            </a:extLst>
          </p:cNvPr>
          <p:cNvSpPr txBox="1"/>
          <p:nvPr/>
        </p:nvSpPr>
        <p:spPr>
          <a:xfrm>
            <a:off x="634822" y="4215494"/>
            <a:ext cx="2477377" cy="232166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在平移模型中，第一步是要将三元组中</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14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h,r,t</a:t>
            </a:r>
            <a:r>
              <a:rPr kumimoji="0" lang="en-US" altLang="zh-CN"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中所有的实体和关系在连续向量空间中做初始化表示，这时所有的向量都随机分布在空间中，并没有融合三元组中的语义信息</a:t>
            </a:r>
            <a:r>
              <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p:txBody>
      </p:sp>
      <p:sp>
        <p:nvSpPr>
          <p:cNvPr id="126" name="箭头: 右 125">
            <a:extLst>
              <a:ext uri="{FF2B5EF4-FFF2-40B4-BE49-F238E27FC236}">
                <a16:creationId xmlns:a16="http://schemas.microsoft.com/office/drawing/2014/main" id="{EE76F32A-4E10-4498-82EE-6061BC390565}"/>
              </a:ext>
            </a:extLst>
          </p:cNvPr>
          <p:cNvSpPr/>
          <p:nvPr/>
        </p:nvSpPr>
        <p:spPr>
          <a:xfrm>
            <a:off x="8539521" y="2566927"/>
            <a:ext cx="712381" cy="414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6" name="直接箭头连接符 175">
            <a:extLst>
              <a:ext uri="{FF2B5EF4-FFF2-40B4-BE49-F238E27FC236}">
                <a16:creationId xmlns:a16="http://schemas.microsoft.com/office/drawing/2014/main" id="{5D047BF5-BAC2-4A16-B4F4-1B9A42E14B3D}"/>
              </a:ext>
            </a:extLst>
          </p:cNvPr>
          <p:cNvCxnSpPr>
            <a:cxnSpLocks/>
          </p:cNvCxnSpPr>
          <p:nvPr/>
        </p:nvCxnSpPr>
        <p:spPr>
          <a:xfrm flipV="1">
            <a:off x="9824269" y="1324359"/>
            <a:ext cx="0" cy="1881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直接箭头连接符 176">
            <a:extLst>
              <a:ext uri="{FF2B5EF4-FFF2-40B4-BE49-F238E27FC236}">
                <a16:creationId xmlns:a16="http://schemas.microsoft.com/office/drawing/2014/main" id="{179CE2E7-7740-45BE-9C17-B59ACFD1F829}"/>
              </a:ext>
            </a:extLst>
          </p:cNvPr>
          <p:cNvCxnSpPr/>
          <p:nvPr/>
        </p:nvCxnSpPr>
        <p:spPr>
          <a:xfrm>
            <a:off x="9547821" y="2972404"/>
            <a:ext cx="21265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直接箭头连接符 177">
            <a:extLst>
              <a:ext uri="{FF2B5EF4-FFF2-40B4-BE49-F238E27FC236}">
                <a16:creationId xmlns:a16="http://schemas.microsoft.com/office/drawing/2014/main" id="{6F962A1D-5E68-4B06-BBD5-2A26AD5485F3}"/>
              </a:ext>
            </a:extLst>
          </p:cNvPr>
          <p:cNvCxnSpPr>
            <a:cxnSpLocks/>
          </p:cNvCxnSpPr>
          <p:nvPr/>
        </p:nvCxnSpPr>
        <p:spPr>
          <a:xfrm flipV="1">
            <a:off x="9824269" y="1684569"/>
            <a:ext cx="531631" cy="12838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直接箭头连接符 179">
            <a:extLst>
              <a:ext uri="{FF2B5EF4-FFF2-40B4-BE49-F238E27FC236}">
                <a16:creationId xmlns:a16="http://schemas.microsoft.com/office/drawing/2014/main" id="{E348919B-0154-417C-9EB3-B969D12AAB73}"/>
              </a:ext>
            </a:extLst>
          </p:cNvPr>
          <p:cNvCxnSpPr>
            <a:cxnSpLocks/>
          </p:cNvCxnSpPr>
          <p:nvPr/>
        </p:nvCxnSpPr>
        <p:spPr>
          <a:xfrm flipV="1">
            <a:off x="9819656" y="2349274"/>
            <a:ext cx="1250104" cy="615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4" name="直接箭头连接符 183">
            <a:extLst>
              <a:ext uri="{FF2B5EF4-FFF2-40B4-BE49-F238E27FC236}">
                <a16:creationId xmlns:a16="http://schemas.microsoft.com/office/drawing/2014/main" id="{38F5404A-1130-41E1-9B7E-102B5D938FDF}"/>
              </a:ext>
            </a:extLst>
          </p:cNvPr>
          <p:cNvCxnSpPr>
            <a:cxnSpLocks/>
          </p:cNvCxnSpPr>
          <p:nvPr/>
        </p:nvCxnSpPr>
        <p:spPr>
          <a:xfrm>
            <a:off x="10355900" y="1755843"/>
            <a:ext cx="713860" cy="593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6" name="文本框 185">
            <a:extLst>
              <a:ext uri="{FF2B5EF4-FFF2-40B4-BE49-F238E27FC236}">
                <a16:creationId xmlns:a16="http://schemas.microsoft.com/office/drawing/2014/main" id="{B0C990A6-B9E5-4291-A852-6606984AA4A9}"/>
              </a:ext>
            </a:extLst>
          </p:cNvPr>
          <p:cNvSpPr txBox="1"/>
          <p:nvPr/>
        </p:nvSpPr>
        <p:spPr>
          <a:xfrm rot="17662188">
            <a:off x="9540115" y="1632997"/>
            <a:ext cx="12798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head</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87" name="文本框 186">
            <a:extLst>
              <a:ext uri="{FF2B5EF4-FFF2-40B4-BE49-F238E27FC236}">
                <a16:creationId xmlns:a16="http://schemas.microsoft.com/office/drawing/2014/main" id="{3AB05FA2-AD12-4A0D-9F99-0AD38CEE2E18}"/>
              </a:ext>
            </a:extLst>
          </p:cNvPr>
          <p:cNvSpPr txBox="1"/>
          <p:nvPr/>
        </p:nvSpPr>
        <p:spPr>
          <a:xfrm rot="2264984">
            <a:off x="10325149" y="1863039"/>
            <a:ext cx="12798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relation</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88" name="文本框 187">
            <a:extLst>
              <a:ext uri="{FF2B5EF4-FFF2-40B4-BE49-F238E27FC236}">
                <a16:creationId xmlns:a16="http://schemas.microsoft.com/office/drawing/2014/main" id="{D32A41C6-3602-40FC-B595-C490B85DB1B1}"/>
              </a:ext>
            </a:extLst>
          </p:cNvPr>
          <p:cNvSpPr txBox="1"/>
          <p:nvPr/>
        </p:nvSpPr>
        <p:spPr>
          <a:xfrm rot="20007325">
            <a:off x="10338514" y="2364067"/>
            <a:ext cx="127986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tail</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90" name="文本框 189">
                <a:extLst>
                  <a:ext uri="{FF2B5EF4-FFF2-40B4-BE49-F238E27FC236}">
                    <a16:creationId xmlns:a16="http://schemas.microsoft.com/office/drawing/2014/main" id="{859DFE22-CE91-46BE-B0CD-1BE38E47DB4D}"/>
                  </a:ext>
                </a:extLst>
              </p:cNvPr>
              <p:cNvSpPr txBox="1"/>
              <p:nvPr/>
            </p:nvSpPr>
            <p:spPr>
              <a:xfrm>
                <a:off x="9337442" y="3283042"/>
                <a:ext cx="2368597"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h𝑒𝑎𝑑</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𝑟𝑒𝑙𝑎𝑡𝑖𝑜𝑛</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𝑡𝑎𝑖𝑙</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mc:Choice>
        <mc:Fallback xmlns="">
          <p:sp>
            <p:nvSpPr>
              <p:cNvPr id="190" name="文本框 189">
                <a:extLst>
                  <a:ext uri="{FF2B5EF4-FFF2-40B4-BE49-F238E27FC236}">
                    <a16:creationId xmlns:a16="http://schemas.microsoft.com/office/drawing/2014/main" id="{859DFE22-CE91-46BE-B0CD-1BE38E47DB4D}"/>
                  </a:ext>
                </a:extLst>
              </p:cNvPr>
              <p:cNvSpPr txBox="1">
                <a:spLocks noRot="1" noChangeAspect="1" noMove="1" noResize="1" noEditPoints="1" noAdjustHandles="1" noChangeArrowheads="1" noChangeShapeType="1" noTextEdit="1"/>
              </p:cNvSpPr>
              <p:nvPr/>
            </p:nvSpPr>
            <p:spPr>
              <a:xfrm>
                <a:off x="9337442" y="3283042"/>
                <a:ext cx="2368597" cy="276999"/>
              </a:xfrm>
              <a:prstGeom prst="rect">
                <a:avLst/>
              </a:prstGeom>
              <a:blipFill>
                <a:blip r:embed="rId8"/>
                <a:stretch>
                  <a:fillRect l="-1804" r="-1804" b="-8889"/>
                </a:stretch>
              </a:blipFill>
            </p:spPr>
            <p:txBody>
              <a:bodyPr/>
              <a:lstStyle/>
              <a:p>
                <a:r>
                  <a:rPr lang="zh-CN" altLang="en-US">
                    <a:noFill/>
                  </a:rPr>
                  <a:t> </a:t>
                </a:r>
              </a:p>
            </p:txBody>
          </p:sp>
        </mc:Fallback>
      </mc:AlternateContent>
      <p:sp>
        <p:nvSpPr>
          <p:cNvPr id="191" name="文本框 190">
            <a:extLst>
              <a:ext uri="{FF2B5EF4-FFF2-40B4-BE49-F238E27FC236}">
                <a16:creationId xmlns:a16="http://schemas.microsoft.com/office/drawing/2014/main" id="{EB16F1A9-8F62-4F90-A734-A4359D40A555}"/>
              </a:ext>
            </a:extLst>
          </p:cNvPr>
          <p:cNvSpPr txBox="1"/>
          <p:nvPr/>
        </p:nvSpPr>
        <p:spPr>
          <a:xfrm>
            <a:off x="5063709" y="3698498"/>
            <a:ext cx="2477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②  定义评分函数</a:t>
            </a:r>
          </a:p>
        </p:txBody>
      </p:sp>
      <p:sp>
        <p:nvSpPr>
          <p:cNvPr id="193" name="文本框 192">
            <a:extLst>
              <a:ext uri="{FF2B5EF4-FFF2-40B4-BE49-F238E27FC236}">
                <a16:creationId xmlns:a16="http://schemas.microsoft.com/office/drawing/2014/main" id="{F72927B0-FCDA-4482-A7CF-B243BA30632E}"/>
              </a:ext>
            </a:extLst>
          </p:cNvPr>
          <p:cNvSpPr txBox="1"/>
          <p:nvPr/>
        </p:nvSpPr>
        <p:spPr>
          <a:xfrm>
            <a:off x="8987638" y="4174183"/>
            <a:ext cx="2914140" cy="199849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为了学习实体和关系的表示即实现嵌入，需要根据第二步中定义的评分函数解决一个优化问题。目标是最大化能观测到三元组的评分函数。最终结果使得三元组在向量空间中可表示为如上图所示的形式</a:t>
            </a:r>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6" name="文本框 195">
            <a:extLst>
              <a:ext uri="{FF2B5EF4-FFF2-40B4-BE49-F238E27FC236}">
                <a16:creationId xmlns:a16="http://schemas.microsoft.com/office/drawing/2014/main" id="{8AEEA4B6-C1F1-4C9B-B26D-448BC035009B}"/>
              </a:ext>
            </a:extLst>
          </p:cNvPr>
          <p:cNvSpPr txBox="1"/>
          <p:nvPr/>
        </p:nvSpPr>
        <p:spPr>
          <a:xfrm>
            <a:off x="0" y="6596390"/>
            <a:ext cx="1131304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Wang Q, Mao Z, Wang B, et al. Knowledge graph embedding: A survey of approaches and applications[J]. IEEE Transactions on Knowledge and Data Engineering, 2017, 29(12): 2724-2743.</a:t>
            </a:r>
            <a:endParaRPr kumimoji="0" lang="zh-CN" altLang="en-US"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7" name="灯片编号占位符 8">
            <a:extLst>
              <a:ext uri="{FF2B5EF4-FFF2-40B4-BE49-F238E27FC236}">
                <a16:creationId xmlns:a16="http://schemas.microsoft.com/office/drawing/2014/main" id="{4047C059-A202-4B58-8548-E9B5C4847E0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4314380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灯片编号占位符 8">
            <a:extLst>
              <a:ext uri="{FF2B5EF4-FFF2-40B4-BE49-F238E27FC236}">
                <a16:creationId xmlns:a16="http://schemas.microsoft.com/office/drawing/2014/main" id="{0C3943EC-D259-473D-B285-4F2AB9CB71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1" name="TextBox 8">
            <a:extLst>
              <a:ext uri="{FF2B5EF4-FFF2-40B4-BE49-F238E27FC236}">
                <a16:creationId xmlns:a16="http://schemas.microsoft.com/office/drawing/2014/main" id="{CD9CBCB9-8C1D-0218-BDB9-C57080749D8E}"/>
              </a:ext>
            </a:extLst>
          </p:cNvPr>
          <p:cNvSpPr txBox="1"/>
          <p:nvPr/>
        </p:nvSpPr>
        <p:spPr>
          <a:xfrm>
            <a:off x="431166" y="140594"/>
            <a:ext cx="5664834" cy="46166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模型</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介绍</a:t>
            </a:r>
            <a:endParaRPr lang="zh-CN" altLang="en-US" sz="24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1" name="文本框 60">
            <a:extLst>
              <a:ext uri="{FF2B5EF4-FFF2-40B4-BE49-F238E27FC236}">
                <a16:creationId xmlns:a16="http://schemas.microsoft.com/office/drawing/2014/main" id="{345DB561-9DC1-48CE-A86B-8B54C715F226}"/>
              </a:ext>
            </a:extLst>
          </p:cNvPr>
          <p:cNvSpPr txBox="1"/>
          <p:nvPr/>
        </p:nvSpPr>
        <p:spPr>
          <a:xfrm>
            <a:off x="165100" y="742852"/>
            <a:ext cx="10597771" cy="524567"/>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应用实例：基于</a:t>
            </a:r>
            <a:r>
              <a:rPr kumimoji="0" lang="en-US" altLang="zh-CN" sz="2400" b="1" i="0" u="none" strike="noStrike" kern="1200" cap="none" spc="0" normalizeH="0" baseline="0" noProof="0" dirty="0" err="1">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TransE</a:t>
            </a:r>
            <a:r>
              <a:rPr kumimoji="0" lang="zh-CN" altLang="en-US" sz="24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嵌入的知识图谱预测</a:t>
            </a:r>
            <a:endParaRPr kumimoji="0" lang="en-US" altLang="zh-CN" sz="20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66DFB99D-9744-4869-9208-8775C3614099}"/>
              </a:ext>
            </a:extLst>
          </p:cNvPr>
          <p:cNvSpPr txBox="1"/>
          <p:nvPr/>
        </p:nvSpPr>
        <p:spPr>
          <a:xfrm>
            <a:off x="431166" y="1297364"/>
            <a:ext cx="2531932"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1"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TransE</a:t>
            </a:r>
            <a:r>
              <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模型：</a:t>
            </a:r>
          </a:p>
        </p:txBody>
      </p:sp>
      <p:sp>
        <p:nvSpPr>
          <p:cNvPr id="6" name="文本框 5">
            <a:extLst>
              <a:ext uri="{FF2B5EF4-FFF2-40B4-BE49-F238E27FC236}">
                <a16:creationId xmlns:a16="http://schemas.microsoft.com/office/drawing/2014/main" id="{2D02F19A-5E4D-43CC-91E1-CB1492A3BCD7}"/>
              </a:ext>
            </a:extLst>
          </p:cNvPr>
          <p:cNvSpPr txBox="1"/>
          <p:nvPr/>
        </p:nvSpPr>
        <p:spPr>
          <a:xfrm>
            <a:off x="813714" y="1667152"/>
            <a:ext cx="659202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对于一组正确的知识三元组</a:t>
            </a:r>
            <a:r>
              <a:rPr kumimoji="0" lang="en-US" altLang="zh-CN"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en-US" altLang="zh-CN" sz="1600" b="1"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h,t,l</a:t>
            </a:r>
            <a:r>
              <a:rPr kumimoji="0" lang="en-US" altLang="zh-CN"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通过嵌入后其在同一向量空间中的映射应尽可能满足</a:t>
            </a:r>
            <a:r>
              <a:rPr kumimoji="0" lang="en-US" altLang="zh-CN" sz="1600" b="1"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h+l</a:t>
            </a:r>
            <a:r>
              <a:rPr kumimoji="0" lang="en-US" altLang="zh-CN"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=t(</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如右图</a:t>
            </a:r>
            <a:r>
              <a:rPr kumimoji="0" lang="en-US" altLang="zh-CN"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en-US" altLang="zh-CN" sz="1600" b="1"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TransE</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模型对所有的</a:t>
            </a:r>
            <a:r>
              <a:rPr kumimoji="0" lang="en-US" altLang="zh-CN" sz="1600" b="1"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h,t,l</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做初始化后设计合适的</a:t>
            </a:r>
            <a:r>
              <a:rPr kumimoji="0" lang="en-US" altLang="zh-CN"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loss</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函数进行迭代优化获得最终实体和关系的嵌入，</a:t>
            </a:r>
            <a:r>
              <a:rPr kumimoji="0" lang="en-US" altLang="zh-CN"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loss</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如下</a:t>
            </a:r>
            <a:r>
              <a:rPr kumimoji="0" lang="en-US" altLang="zh-CN" sz="1600" b="1" i="0" u="none" strike="noStrike" kern="1200" cap="none" spc="0" normalizeH="0" baseline="30000" noProof="0" dirty="0">
                <a:ln>
                  <a:noFill/>
                </a:ln>
                <a:solidFill>
                  <a:prstClr val="black"/>
                </a:solidFill>
                <a:effectLst/>
                <a:uLnTx/>
                <a:uFillTx/>
                <a:latin typeface="等线"/>
                <a:ea typeface="等线" panose="02010600030101010101" pitchFamily="2" charset="-122"/>
                <a:cs typeface="+mn-cs"/>
              </a:rPr>
              <a:t>[1]</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p>
        </p:txBody>
      </p:sp>
      <p:graphicFrame>
        <p:nvGraphicFramePr>
          <p:cNvPr id="7" name="表格 6">
            <a:extLst>
              <a:ext uri="{FF2B5EF4-FFF2-40B4-BE49-F238E27FC236}">
                <a16:creationId xmlns:a16="http://schemas.microsoft.com/office/drawing/2014/main" id="{BA103BBC-6130-474B-80FF-BA914B02277E}"/>
              </a:ext>
            </a:extLst>
          </p:cNvPr>
          <p:cNvGraphicFramePr>
            <a:graphicFrameLocks noGrp="1"/>
          </p:cNvGraphicFramePr>
          <p:nvPr>
            <p:extLst/>
          </p:nvPr>
        </p:nvGraphicFramePr>
        <p:xfrm>
          <a:off x="677801" y="3813051"/>
          <a:ext cx="10085070" cy="2621280"/>
        </p:xfrm>
        <a:graphic>
          <a:graphicData uri="http://schemas.openxmlformats.org/drawingml/2006/table">
            <a:tbl>
              <a:tblPr firstRow="1" bandRow="1">
                <a:tableStyleId>{5C22544A-7EE6-4342-B048-85BDC9FD1C3A}</a:tableStyleId>
              </a:tblPr>
              <a:tblGrid>
                <a:gridCol w="6807022">
                  <a:extLst>
                    <a:ext uri="{9D8B030D-6E8A-4147-A177-3AD203B41FA5}">
                      <a16:colId xmlns:a16="http://schemas.microsoft.com/office/drawing/2014/main" val="1909986916"/>
                    </a:ext>
                  </a:extLst>
                </a:gridCol>
                <a:gridCol w="1815206">
                  <a:extLst>
                    <a:ext uri="{9D8B030D-6E8A-4147-A177-3AD203B41FA5}">
                      <a16:colId xmlns:a16="http://schemas.microsoft.com/office/drawing/2014/main" val="874919747"/>
                    </a:ext>
                  </a:extLst>
                </a:gridCol>
                <a:gridCol w="1462842">
                  <a:extLst>
                    <a:ext uri="{9D8B030D-6E8A-4147-A177-3AD203B41FA5}">
                      <a16:colId xmlns:a16="http://schemas.microsoft.com/office/drawing/2014/main" val="239411955"/>
                    </a:ext>
                  </a:extLst>
                </a:gridCol>
              </a:tblGrid>
              <a:tr h="370840">
                <a:tc>
                  <a:txBody>
                    <a:bodyPr/>
                    <a:lstStyle/>
                    <a:p>
                      <a:pPr algn="ctr"/>
                      <a:r>
                        <a:rPr lang="en-US" altLang="zh-CN" dirty="0" err="1"/>
                        <a:t>tripple</a:t>
                      </a:r>
                      <a:endParaRPr lang="zh-CN" altLang="en-US" dirty="0"/>
                    </a:p>
                  </a:txBody>
                  <a:tcPr/>
                </a:tc>
                <a:tc>
                  <a:txBody>
                    <a:bodyPr/>
                    <a:lstStyle/>
                    <a:p>
                      <a:pPr algn="ctr"/>
                      <a:r>
                        <a:rPr lang="en-US" altLang="zh-CN" sz="1600" dirty="0" err="1"/>
                        <a:t>first_rank</a:t>
                      </a:r>
                      <a:endParaRPr lang="zh-CN" altLang="en-US" sz="1600" dirty="0"/>
                    </a:p>
                  </a:txBody>
                  <a:tcPr/>
                </a:tc>
                <a:tc>
                  <a:txBody>
                    <a:bodyPr/>
                    <a:lstStyle/>
                    <a:p>
                      <a:pPr algn="ctr"/>
                      <a:r>
                        <a:rPr lang="en-US" altLang="zh-CN" sz="1600" dirty="0" err="1"/>
                        <a:t>correct_rank</a:t>
                      </a:r>
                      <a:endParaRPr lang="zh-CN" altLang="en-US" sz="1600" dirty="0"/>
                    </a:p>
                  </a:txBody>
                  <a:tcPr/>
                </a:tc>
                <a:extLst>
                  <a:ext uri="{0D108BD9-81ED-4DB2-BD59-A6C34878D82A}">
                    <a16:rowId xmlns:a16="http://schemas.microsoft.com/office/drawing/2014/main" val="1398955121"/>
                  </a:ext>
                </a:extLst>
              </a:tr>
              <a:tr h="126403">
                <a:tc>
                  <a:txBody>
                    <a:bodyPr/>
                    <a:lstStyle/>
                    <a:p>
                      <a:pPr algn="l"/>
                      <a:r>
                        <a:rPr lang="en-US" altLang="zh-CN" sz="1400" b="1" dirty="0"/>
                        <a:t>(</a:t>
                      </a:r>
                      <a:r>
                        <a:rPr lang="en-US" altLang="zh-CN" sz="1400" b="1" dirty="0">
                          <a:solidFill>
                            <a:srgbClr val="FF0000"/>
                          </a:solidFill>
                        </a:rPr>
                        <a:t>'Tactile and multi-modality communication</a:t>
                      </a:r>
                      <a:r>
                        <a:rPr lang="en-US" altLang="zh-CN" sz="1400" b="1" dirty="0"/>
                        <a:t>', 'Immersive VR games', '</a:t>
                      </a:r>
                      <a:r>
                        <a:rPr lang="en-US" altLang="zh-CN" sz="1400" b="1" dirty="0" err="1"/>
                        <a:t>has_service</a:t>
                      </a:r>
                      <a:r>
                        <a:rPr lang="en-US" altLang="zh-CN" sz="1400" b="1" dirty="0"/>
                        <a:t>')</a:t>
                      </a:r>
                      <a:endParaRPr lang="zh-CN" altLang="en-US" sz="1400" b="1" dirty="0"/>
                    </a:p>
                  </a:txBody>
                  <a:tcPr/>
                </a:tc>
                <a:tc>
                  <a:txBody>
                    <a:bodyPr/>
                    <a:lstStyle/>
                    <a:p>
                      <a:pPr algn="ctr"/>
                      <a:r>
                        <a:rPr lang="en-US" altLang="zh-CN" sz="1000" b="1" dirty="0">
                          <a:solidFill>
                            <a:schemeClr val="tx1"/>
                          </a:solidFill>
                        </a:rPr>
                        <a:t>'Tactile and multi-modality communication</a:t>
                      </a:r>
                      <a:endParaRPr lang="zh-CN" altLang="en-US" sz="1000" b="1" dirty="0">
                        <a:solidFill>
                          <a:schemeClr val="tx1"/>
                        </a:solidFill>
                      </a:endParaRPr>
                    </a:p>
                  </a:txBody>
                  <a:tcPr/>
                </a:tc>
                <a:tc>
                  <a:txBody>
                    <a:bodyPr/>
                    <a:lstStyle/>
                    <a:p>
                      <a:pPr algn="ctr"/>
                      <a:r>
                        <a:rPr lang="en-US" altLang="zh-CN" sz="1400" b="1" dirty="0">
                          <a:solidFill>
                            <a:schemeClr val="tx1"/>
                          </a:solidFill>
                        </a:rPr>
                        <a:t>1</a:t>
                      </a:r>
                      <a:endParaRPr lang="zh-CN" altLang="en-US" sz="1400" b="1" dirty="0">
                        <a:solidFill>
                          <a:schemeClr val="tx1"/>
                        </a:solidFill>
                      </a:endParaRPr>
                    </a:p>
                  </a:txBody>
                  <a:tcPr/>
                </a:tc>
                <a:extLst>
                  <a:ext uri="{0D108BD9-81ED-4DB2-BD59-A6C34878D82A}">
                    <a16:rowId xmlns:a16="http://schemas.microsoft.com/office/drawing/2014/main" val="2369160012"/>
                  </a:ext>
                </a:extLst>
              </a:tr>
              <a:tr h="370840">
                <a:tc>
                  <a:txBody>
                    <a:bodyPr/>
                    <a:lstStyle/>
                    <a:p>
                      <a:pPr algn="ctr"/>
                      <a:r>
                        <a:rPr lang="en-US" altLang="zh-CN" sz="1400" b="1" kern="1200" dirty="0">
                          <a:solidFill>
                            <a:schemeClr val="dk1"/>
                          </a:solidFill>
                          <a:latin typeface="+mn-lt"/>
                          <a:ea typeface="+mn-ea"/>
                          <a:cs typeface="+mn-cs"/>
                        </a:rPr>
                        <a:t>(</a:t>
                      </a:r>
                      <a:r>
                        <a:rPr lang="en-US" altLang="zh-CN" sz="1400" b="1" kern="1200" dirty="0">
                          <a:solidFill>
                            <a:srgbClr val="FF0000"/>
                          </a:solidFill>
                          <a:latin typeface="+mn-lt"/>
                          <a:ea typeface="+mn-ea"/>
                          <a:cs typeface="+mn-cs"/>
                        </a:rPr>
                        <a:t>'Railway corridors(Subscen3)</a:t>
                      </a:r>
                      <a:r>
                        <a:rPr lang="en-US" altLang="zh-CN" sz="1400" b="1" kern="1200" dirty="0">
                          <a:solidFill>
                            <a:schemeClr val="dk1"/>
                          </a:solidFill>
                          <a:latin typeface="+mn-lt"/>
                          <a:ea typeface="+mn-ea"/>
                          <a:cs typeface="+mn-cs"/>
                        </a:rPr>
                        <a:t>', '200 km along rail tracks', '</a:t>
                      </a:r>
                      <a:r>
                        <a:rPr lang="en-US" altLang="zh-CN" sz="1400" b="1" kern="1200" dirty="0" err="1">
                          <a:solidFill>
                            <a:schemeClr val="dk1"/>
                          </a:solidFill>
                          <a:latin typeface="+mn-lt"/>
                          <a:ea typeface="+mn-ea"/>
                          <a:cs typeface="+mn-cs"/>
                        </a:rPr>
                        <a:t>service_area</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400" b="1" kern="1200" dirty="0">
                          <a:solidFill>
                            <a:schemeClr val="tx1"/>
                          </a:solidFill>
                          <a:latin typeface="+mn-lt"/>
                          <a:ea typeface="+mn-ea"/>
                          <a:cs typeface="+mn-cs"/>
                        </a:rPr>
                        <a:t>'5G Network'</a:t>
                      </a:r>
                      <a:endParaRPr lang="zh-CN" altLang="en-US" sz="1400" b="1" kern="1200" dirty="0">
                        <a:solidFill>
                          <a:schemeClr val="tx1"/>
                        </a:solidFill>
                        <a:latin typeface="+mn-lt"/>
                        <a:ea typeface="+mn-ea"/>
                        <a:cs typeface="+mn-cs"/>
                      </a:endParaRPr>
                    </a:p>
                  </a:txBody>
                  <a:tcPr/>
                </a:tc>
                <a:tc>
                  <a:txBody>
                    <a:bodyPr/>
                    <a:lstStyle/>
                    <a:p>
                      <a:pPr algn="ctr"/>
                      <a:r>
                        <a:rPr lang="en-US" altLang="zh-CN" sz="1400" b="1" dirty="0">
                          <a:solidFill>
                            <a:schemeClr val="tx1"/>
                          </a:solidFill>
                        </a:rPr>
                        <a:t>5</a:t>
                      </a:r>
                      <a:endParaRPr lang="zh-CN" altLang="en-US" sz="1400" b="1" dirty="0">
                        <a:solidFill>
                          <a:schemeClr val="tx1"/>
                        </a:solidFill>
                      </a:endParaRPr>
                    </a:p>
                  </a:txBody>
                  <a:tcPr/>
                </a:tc>
                <a:extLst>
                  <a:ext uri="{0D108BD9-81ED-4DB2-BD59-A6C34878D82A}">
                    <a16:rowId xmlns:a16="http://schemas.microsoft.com/office/drawing/2014/main" val="2008815902"/>
                  </a:ext>
                </a:extLst>
              </a:tr>
              <a:tr h="370840">
                <a:tc>
                  <a:txBody>
                    <a:bodyPr/>
                    <a:lstStyle/>
                    <a:p>
                      <a:pPr algn="ctr"/>
                      <a:r>
                        <a:rPr lang="en-US" altLang="zh-CN" sz="1400" b="1" dirty="0"/>
                        <a:t>('road of crowded village(Subscen4)', '</a:t>
                      </a:r>
                      <a:r>
                        <a:rPr lang="en-US" altLang="zh-CN" sz="1400" b="1" dirty="0">
                          <a:solidFill>
                            <a:srgbClr val="FF0000"/>
                          </a:solidFill>
                        </a:rPr>
                        <a:t>Tactile Internet</a:t>
                      </a:r>
                      <a:r>
                        <a:rPr lang="en-US" altLang="zh-CN" sz="1400" b="1" dirty="0"/>
                        <a:t>', '</a:t>
                      </a:r>
                      <a:r>
                        <a:rPr lang="en-US" altLang="zh-CN" sz="1400" b="1" dirty="0" err="1"/>
                        <a:t>network_type</a:t>
                      </a:r>
                      <a:r>
                        <a:rPr lang="en-US" altLang="zh-CN" sz="1400" b="1" dirty="0"/>
                        <a:t>')</a:t>
                      </a:r>
                      <a:endParaRPr lang="zh-CN" altLang="en-US" sz="1400" b="1" dirty="0"/>
                    </a:p>
                  </a:txBody>
                  <a:tcPr/>
                </a:tc>
                <a:tc>
                  <a:txBody>
                    <a:bodyPr/>
                    <a:lstStyle/>
                    <a:p>
                      <a:pPr algn="ctr"/>
                      <a:r>
                        <a:rPr lang="en-US" altLang="zh-CN" sz="1400" b="1" dirty="0">
                          <a:solidFill>
                            <a:schemeClr val="tx1"/>
                          </a:solidFill>
                        </a:rPr>
                        <a:t>'Tactile Internet'</a:t>
                      </a:r>
                      <a:endParaRPr lang="zh-CN" altLang="en-US" sz="1400" b="1" dirty="0">
                        <a:solidFill>
                          <a:schemeClr val="tx1"/>
                        </a:solidFill>
                      </a:endParaRPr>
                    </a:p>
                  </a:txBody>
                  <a:tcPr/>
                </a:tc>
                <a:tc>
                  <a:txBody>
                    <a:bodyPr/>
                    <a:lstStyle/>
                    <a:p>
                      <a:pPr algn="ctr"/>
                      <a:r>
                        <a:rPr lang="en-US" altLang="zh-CN" sz="1400" b="1" dirty="0">
                          <a:solidFill>
                            <a:schemeClr val="tx1"/>
                          </a:solidFill>
                        </a:rPr>
                        <a:t>1</a:t>
                      </a:r>
                      <a:endParaRPr lang="zh-CN" altLang="en-US" sz="1400" b="1" dirty="0">
                        <a:solidFill>
                          <a:schemeClr val="tx1"/>
                        </a:solidFill>
                      </a:endParaRPr>
                    </a:p>
                  </a:txBody>
                  <a:tcPr/>
                </a:tc>
                <a:extLst>
                  <a:ext uri="{0D108BD9-81ED-4DB2-BD59-A6C34878D82A}">
                    <a16:rowId xmlns:a16="http://schemas.microsoft.com/office/drawing/2014/main" val="3513204391"/>
                  </a:ext>
                </a:extLst>
              </a:tr>
              <a:tr h="370840">
                <a:tc>
                  <a:txBody>
                    <a:bodyPr/>
                    <a:lstStyle/>
                    <a:p>
                      <a:pPr algn="ctr"/>
                      <a:r>
                        <a:rPr lang="en-US" altLang="zh-CN" sz="1400" b="1" dirty="0"/>
                        <a:t>('E2E latency(max)', '</a:t>
                      </a:r>
                      <a:r>
                        <a:rPr lang="en-US" altLang="zh-CN" sz="1400" b="1" dirty="0">
                          <a:solidFill>
                            <a:srgbClr val="FF0000"/>
                          </a:solidFill>
                        </a:rPr>
                        <a:t>10ms</a:t>
                      </a:r>
                      <a:r>
                        <a:rPr lang="en-US" altLang="zh-CN" sz="1400" b="1" dirty="0"/>
                        <a:t>', 'value')</a:t>
                      </a:r>
                      <a:endParaRPr lang="zh-CN" altLang="en-US" sz="1400" b="1" dirty="0"/>
                    </a:p>
                  </a:txBody>
                  <a:tcPr/>
                </a:tc>
                <a:tc>
                  <a:txBody>
                    <a:bodyPr/>
                    <a:lstStyle/>
                    <a:p>
                      <a:pPr algn="ctr"/>
                      <a:r>
                        <a:rPr lang="en-US" altLang="zh-CN" sz="1400" b="1" dirty="0">
                          <a:solidFill>
                            <a:schemeClr val="tx1"/>
                          </a:solidFill>
                        </a:rPr>
                        <a:t>'5ms'</a:t>
                      </a:r>
                      <a:endParaRPr lang="zh-CN" altLang="en-US" sz="1400" b="1" dirty="0">
                        <a:solidFill>
                          <a:schemeClr val="tx1"/>
                        </a:solidFill>
                      </a:endParaRPr>
                    </a:p>
                  </a:txBody>
                  <a:tcPr/>
                </a:tc>
                <a:tc>
                  <a:txBody>
                    <a:bodyPr/>
                    <a:lstStyle/>
                    <a:p>
                      <a:pPr algn="ctr"/>
                      <a:r>
                        <a:rPr lang="en-US" altLang="zh-CN" sz="1400" b="1" dirty="0">
                          <a:solidFill>
                            <a:schemeClr val="tx1"/>
                          </a:solidFill>
                        </a:rPr>
                        <a:t>2</a:t>
                      </a:r>
                      <a:endParaRPr lang="zh-CN" altLang="en-US" sz="1400" b="1" dirty="0">
                        <a:solidFill>
                          <a:schemeClr val="tx1"/>
                        </a:solidFill>
                      </a:endParaRPr>
                    </a:p>
                  </a:txBody>
                  <a:tcPr/>
                </a:tc>
                <a:extLst>
                  <a:ext uri="{0D108BD9-81ED-4DB2-BD59-A6C34878D82A}">
                    <a16:rowId xmlns:a16="http://schemas.microsoft.com/office/drawing/2014/main" val="1239154374"/>
                  </a:ext>
                </a:extLst>
              </a:tr>
              <a:tr h="370840">
                <a:tc>
                  <a:txBody>
                    <a:bodyPr/>
                    <a:lstStyle/>
                    <a:p>
                      <a:pPr marL="0" algn="ctr" defTabSz="914400" rtl="0" eaLnBrk="1" latinLnBrk="0" hangingPunct="1"/>
                      <a:r>
                        <a:rPr lang="en-US" altLang="zh-CN" sz="1400" b="1" kern="1200" dirty="0">
                          <a:solidFill>
                            <a:schemeClr val="dk1"/>
                          </a:solidFill>
                          <a:latin typeface="+mn-lt"/>
                          <a:ea typeface="+mn-ea"/>
                          <a:cs typeface="+mn-cs"/>
                        </a:rPr>
                        <a:t>('E2E latency(max)', '</a:t>
                      </a:r>
                      <a:r>
                        <a:rPr lang="en-US" altLang="zh-CN" sz="1400" b="1" kern="1200" dirty="0">
                          <a:solidFill>
                            <a:schemeClr val="tx1"/>
                          </a:solidFill>
                          <a:latin typeface="+mn-lt"/>
                          <a:ea typeface="+mn-ea"/>
                          <a:cs typeface="+mn-cs"/>
                        </a:rPr>
                        <a:t>1-20ms</a:t>
                      </a:r>
                      <a:r>
                        <a:rPr lang="en-US" altLang="zh-CN" sz="1400" b="1" kern="1200" dirty="0">
                          <a:solidFill>
                            <a:schemeClr val="dk1"/>
                          </a:solidFill>
                          <a:latin typeface="+mn-lt"/>
                          <a:ea typeface="+mn-ea"/>
                          <a:cs typeface="+mn-cs"/>
                        </a:rPr>
                        <a:t>', '</a:t>
                      </a:r>
                      <a:r>
                        <a:rPr lang="en-US" altLang="zh-CN" sz="1400" b="1" kern="1200" dirty="0">
                          <a:solidFill>
                            <a:srgbClr val="FF0000"/>
                          </a:solidFill>
                          <a:latin typeface="+mn-lt"/>
                          <a:ea typeface="+mn-ea"/>
                          <a:cs typeface="+mn-cs"/>
                        </a:rPr>
                        <a:t>value</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400" b="1" dirty="0"/>
                        <a:t>'value'</a:t>
                      </a:r>
                      <a:endParaRPr lang="zh-CN" altLang="en-US" sz="14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400" b="1" kern="1200" dirty="0">
                          <a:solidFill>
                            <a:schemeClr val="tx1"/>
                          </a:solidFill>
                          <a:latin typeface="+mn-lt"/>
                          <a:ea typeface="+mn-ea"/>
                          <a:cs typeface="+mn-cs"/>
                        </a:rPr>
                        <a:t>1</a:t>
                      </a:r>
                      <a:endParaRPr lang="zh-CN" altLang="en-US" sz="1400" b="1" kern="1200" dirty="0">
                        <a:solidFill>
                          <a:schemeClr val="tx1"/>
                        </a:solidFill>
                        <a:latin typeface="+mn-lt"/>
                        <a:ea typeface="+mn-ea"/>
                        <a:cs typeface="+mn-cs"/>
                      </a:endParaRPr>
                    </a:p>
                  </a:txBody>
                  <a:tcPr/>
                </a:tc>
                <a:extLst>
                  <a:ext uri="{0D108BD9-81ED-4DB2-BD59-A6C34878D82A}">
                    <a16:rowId xmlns:a16="http://schemas.microsoft.com/office/drawing/2014/main" val="850387650"/>
                  </a:ext>
                </a:extLst>
              </a:tr>
              <a:tr h="370840">
                <a:tc>
                  <a:txBody>
                    <a:bodyPr/>
                    <a:lstStyle/>
                    <a:p>
                      <a:pPr algn="ctr"/>
                      <a:r>
                        <a:rPr lang="en-US" altLang="zh-CN" sz="1400" b="1" kern="1200" dirty="0">
                          <a:solidFill>
                            <a:schemeClr val="dk1"/>
                          </a:solidFill>
                          <a:latin typeface="+mn-lt"/>
                          <a:ea typeface="+mn-ea"/>
                          <a:cs typeface="+mn-cs"/>
                        </a:rPr>
                        <a:t>('Audio(Immersive VR games)', 'Reliability', </a:t>
                      </a:r>
                      <a:r>
                        <a:rPr lang="en-US" altLang="zh-CN" sz="1400" b="1" kern="1200" dirty="0">
                          <a:solidFill>
                            <a:srgbClr val="FF0000"/>
                          </a:solidFill>
                          <a:latin typeface="+mn-lt"/>
                          <a:ea typeface="+mn-ea"/>
                          <a:cs typeface="+mn-cs"/>
                        </a:rPr>
                        <a:t>'</a:t>
                      </a:r>
                      <a:r>
                        <a:rPr lang="en-US" altLang="zh-CN" sz="1400" b="1" kern="1200" dirty="0" err="1">
                          <a:solidFill>
                            <a:srgbClr val="FF0000"/>
                          </a:solidFill>
                          <a:latin typeface="+mn-lt"/>
                          <a:ea typeface="+mn-ea"/>
                          <a:cs typeface="+mn-cs"/>
                        </a:rPr>
                        <a:t>has_KPI</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'priority'</a:t>
                      </a:r>
                      <a:endParaRPr lang="zh-CN" altLang="en-US" sz="1400" b="1"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400" b="1" kern="1200" dirty="0">
                          <a:solidFill>
                            <a:schemeClr val="tx1"/>
                          </a:solidFill>
                          <a:latin typeface="+mn-lt"/>
                          <a:ea typeface="+mn-ea"/>
                          <a:cs typeface="+mn-cs"/>
                        </a:rPr>
                        <a:t>12</a:t>
                      </a:r>
                      <a:endParaRPr lang="zh-CN" altLang="en-US" sz="1400" b="1" kern="1200" dirty="0">
                        <a:solidFill>
                          <a:schemeClr val="tx1"/>
                        </a:solidFill>
                        <a:latin typeface="+mn-lt"/>
                        <a:ea typeface="+mn-ea"/>
                        <a:cs typeface="+mn-cs"/>
                      </a:endParaRPr>
                    </a:p>
                  </a:txBody>
                  <a:tcPr/>
                </a:tc>
                <a:extLst>
                  <a:ext uri="{0D108BD9-81ED-4DB2-BD59-A6C34878D82A}">
                    <a16:rowId xmlns:a16="http://schemas.microsoft.com/office/drawing/2014/main" val="1488622837"/>
                  </a:ext>
                </a:extLst>
              </a:tr>
            </a:tbl>
          </a:graphicData>
        </a:graphic>
      </p:graphicFrame>
      <p:sp>
        <p:nvSpPr>
          <p:cNvPr id="68" name="文本框 67">
            <a:extLst>
              <a:ext uri="{FF2B5EF4-FFF2-40B4-BE49-F238E27FC236}">
                <a16:creationId xmlns:a16="http://schemas.microsoft.com/office/drawing/2014/main" id="{E62ADEB4-119A-4566-93DA-7219FFF78A1E}"/>
              </a:ext>
            </a:extLst>
          </p:cNvPr>
          <p:cNvSpPr txBox="1"/>
          <p:nvPr/>
        </p:nvSpPr>
        <p:spPr>
          <a:xfrm>
            <a:off x="431166" y="3443719"/>
            <a:ext cx="3205480"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图谱实体及关系预测结果：</a:t>
            </a:r>
          </a:p>
        </p:txBody>
      </p:sp>
      <p:pic>
        <p:nvPicPr>
          <p:cNvPr id="8" name="图片 7">
            <a:extLst>
              <a:ext uri="{FF2B5EF4-FFF2-40B4-BE49-F238E27FC236}">
                <a16:creationId xmlns:a16="http://schemas.microsoft.com/office/drawing/2014/main" id="{3B8C15B1-492E-46E6-A259-144FEF08147B}"/>
              </a:ext>
            </a:extLst>
          </p:cNvPr>
          <p:cNvPicPr>
            <a:picLocks noChangeAspect="1"/>
          </p:cNvPicPr>
          <p:nvPr/>
        </p:nvPicPr>
        <p:blipFill>
          <a:blip r:embed="rId3"/>
          <a:stretch>
            <a:fillRect/>
          </a:stretch>
        </p:blipFill>
        <p:spPr>
          <a:xfrm>
            <a:off x="8004659" y="988623"/>
            <a:ext cx="2531932" cy="2471648"/>
          </a:xfrm>
          <a:prstGeom prst="rect">
            <a:avLst/>
          </a:prstGeom>
        </p:spPr>
      </p:pic>
      <p:pic>
        <p:nvPicPr>
          <p:cNvPr id="10" name="图片 9">
            <a:extLst>
              <a:ext uri="{FF2B5EF4-FFF2-40B4-BE49-F238E27FC236}">
                <a16:creationId xmlns:a16="http://schemas.microsoft.com/office/drawing/2014/main" id="{2DFA51A9-5071-4B8C-B391-EE1BEBD0BB9F}"/>
              </a:ext>
            </a:extLst>
          </p:cNvPr>
          <p:cNvPicPr>
            <a:picLocks noChangeAspect="1"/>
          </p:cNvPicPr>
          <p:nvPr/>
        </p:nvPicPr>
        <p:blipFill>
          <a:blip r:embed="rId4"/>
          <a:stretch>
            <a:fillRect/>
          </a:stretch>
        </p:blipFill>
        <p:spPr>
          <a:xfrm>
            <a:off x="1414274" y="2532316"/>
            <a:ext cx="5323956" cy="670329"/>
          </a:xfrm>
          <a:prstGeom prst="rect">
            <a:avLst/>
          </a:prstGeom>
        </p:spPr>
      </p:pic>
      <p:sp>
        <p:nvSpPr>
          <p:cNvPr id="14" name="文本框 13">
            <a:extLst>
              <a:ext uri="{FF2B5EF4-FFF2-40B4-BE49-F238E27FC236}">
                <a16:creationId xmlns:a16="http://schemas.microsoft.com/office/drawing/2014/main" id="{EAFDC6E2-A4FB-4AF2-97A9-6313106636E2}"/>
              </a:ext>
            </a:extLst>
          </p:cNvPr>
          <p:cNvSpPr txBox="1"/>
          <p:nvPr/>
        </p:nvSpPr>
        <p:spPr>
          <a:xfrm>
            <a:off x="0" y="6596390"/>
            <a:ext cx="1131304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1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Bordes</a:t>
            </a:r>
            <a:r>
              <a:rPr kumimoji="0" lang="en-US" altLang="zh-CN"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 </a:t>
            </a:r>
            <a:r>
              <a:rPr kumimoji="0" lang="en-US" altLang="zh-CN" sz="11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Usunier</a:t>
            </a:r>
            <a:r>
              <a:rPr kumimoji="0" lang="en-US" altLang="zh-CN"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N, Garcia-Duran A, et al. Translating embeddings for modeling multi-relational data[J]. Advances in neural information processing systems, 2013, 26.</a:t>
            </a:r>
            <a:endParaRPr kumimoji="0" lang="zh-CN" altLang="en-US"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6304175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灯片编号占位符 8">
            <a:extLst>
              <a:ext uri="{FF2B5EF4-FFF2-40B4-BE49-F238E27FC236}">
                <a16:creationId xmlns:a16="http://schemas.microsoft.com/office/drawing/2014/main" id="{0C3943EC-D259-473D-B285-4F2AB9CB71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1" name="TextBox 8">
            <a:extLst>
              <a:ext uri="{FF2B5EF4-FFF2-40B4-BE49-F238E27FC236}">
                <a16:creationId xmlns:a16="http://schemas.microsoft.com/office/drawing/2014/main" id="{CD9CBCB9-8C1D-0218-BDB9-C57080749D8E}"/>
              </a:ext>
            </a:extLst>
          </p:cNvPr>
          <p:cNvSpPr txBox="1"/>
          <p:nvPr/>
        </p:nvSpPr>
        <p:spPr>
          <a:xfrm>
            <a:off x="431166" y="140594"/>
            <a:ext cx="5664834" cy="46166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模型</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介绍</a:t>
            </a:r>
            <a:endParaRPr lang="zh-CN" altLang="en-US" sz="24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1" name="文本框 60">
            <a:extLst>
              <a:ext uri="{FF2B5EF4-FFF2-40B4-BE49-F238E27FC236}">
                <a16:creationId xmlns:a16="http://schemas.microsoft.com/office/drawing/2014/main" id="{345DB561-9DC1-48CE-A86B-8B54C715F226}"/>
              </a:ext>
            </a:extLst>
          </p:cNvPr>
          <p:cNvSpPr txBox="1"/>
          <p:nvPr/>
        </p:nvSpPr>
        <p:spPr>
          <a:xfrm>
            <a:off x="165100" y="742852"/>
            <a:ext cx="10597771" cy="520848"/>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应用</a:t>
            </a:r>
            <a:r>
              <a:rPr kumimoji="0" lang="zh-CN" altLang="en-US" sz="2400" b="1" i="0" u="none" strike="noStrike" kern="1200" cap="none" spc="0" normalizeH="0" baseline="0" noProof="0" dirty="0" smtClean="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实例：</a:t>
            </a:r>
            <a:r>
              <a:rPr kumimoji="0" lang="en-US" altLang="zh-CN" sz="2400" b="1" i="0" u="none" strike="noStrike" kern="1200" cap="none" spc="0" normalizeH="0" baseline="0" noProof="0" dirty="0" err="1" smtClean="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TransE</a:t>
            </a:r>
            <a:r>
              <a:rPr kumimoji="0" lang="zh-CN" altLang="en-US" sz="2400" b="1" i="0" u="none" strike="noStrike" kern="1200" cap="none" spc="0" normalizeH="0" baseline="0" noProof="0" dirty="0" smtClean="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模型的改进方案</a:t>
            </a:r>
            <a:endParaRPr kumimoji="0" lang="en-US" altLang="zh-CN" sz="20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66DFB99D-9744-4869-9208-8775C3614099}"/>
              </a:ext>
            </a:extLst>
          </p:cNvPr>
          <p:cNvSpPr txBox="1"/>
          <p:nvPr/>
        </p:nvSpPr>
        <p:spPr>
          <a:xfrm>
            <a:off x="431166" y="1243306"/>
            <a:ext cx="4654561"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0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TransE</a:t>
            </a:r>
            <a:r>
              <a:rPr kumimoji="0" lang="zh-CN" altLang="en-US" sz="20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模型的缺陷及其优化方案：</a:t>
            </a:r>
            <a:endParaRPr kumimoji="0" lang="zh-CN" altLang="en-US" sz="2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13" name="直接箭头连接符 12">
            <a:extLst>
              <a:ext uri="{FF2B5EF4-FFF2-40B4-BE49-F238E27FC236}">
                <a16:creationId xmlns:a16="http://schemas.microsoft.com/office/drawing/2014/main" id="{BF0D5C32-047D-4998-B33E-879BDAD8197E}"/>
              </a:ext>
            </a:extLst>
          </p:cNvPr>
          <p:cNvCxnSpPr>
            <a:cxnSpLocks/>
          </p:cNvCxnSpPr>
          <p:nvPr/>
        </p:nvCxnSpPr>
        <p:spPr>
          <a:xfrm flipV="1">
            <a:off x="550932" y="2078046"/>
            <a:ext cx="0" cy="1865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BE9E0229-B232-40FD-969A-21DEBAB20BB5}"/>
              </a:ext>
            </a:extLst>
          </p:cNvPr>
          <p:cNvCxnSpPr>
            <a:cxnSpLocks/>
          </p:cNvCxnSpPr>
          <p:nvPr/>
        </p:nvCxnSpPr>
        <p:spPr>
          <a:xfrm>
            <a:off x="273168" y="3670861"/>
            <a:ext cx="2101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3AFFCB2B-FEA7-44A2-B7F1-E51023D28B18}"/>
              </a:ext>
            </a:extLst>
          </p:cNvPr>
          <p:cNvCxnSpPr>
            <a:cxnSpLocks/>
          </p:cNvCxnSpPr>
          <p:nvPr/>
        </p:nvCxnSpPr>
        <p:spPr>
          <a:xfrm flipV="1">
            <a:off x="564580" y="2581128"/>
            <a:ext cx="363680" cy="11033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a:extLst>
              <a:ext uri="{FF2B5EF4-FFF2-40B4-BE49-F238E27FC236}">
                <a16:creationId xmlns:a16="http://schemas.microsoft.com/office/drawing/2014/main" id="{B51F9A9E-AF04-454E-AA01-67077D4892EF}"/>
              </a:ext>
            </a:extLst>
          </p:cNvPr>
          <p:cNvCxnSpPr>
            <a:cxnSpLocks/>
          </p:cNvCxnSpPr>
          <p:nvPr/>
        </p:nvCxnSpPr>
        <p:spPr>
          <a:xfrm flipV="1">
            <a:off x="928260" y="2432893"/>
            <a:ext cx="711217" cy="148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676E610B-379B-436D-ABF9-E6FC4FB6FE99}"/>
              </a:ext>
            </a:extLst>
          </p:cNvPr>
          <p:cNvCxnSpPr>
            <a:cxnSpLocks/>
          </p:cNvCxnSpPr>
          <p:nvPr/>
        </p:nvCxnSpPr>
        <p:spPr>
          <a:xfrm flipV="1">
            <a:off x="578228" y="2581128"/>
            <a:ext cx="1168897" cy="110338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直接箭头连接符 29">
            <a:extLst>
              <a:ext uri="{FF2B5EF4-FFF2-40B4-BE49-F238E27FC236}">
                <a16:creationId xmlns:a16="http://schemas.microsoft.com/office/drawing/2014/main" id="{24C5F8A7-F917-4ED3-9857-7164A68F419B}"/>
              </a:ext>
            </a:extLst>
          </p:cNvPr>
          <p:cNvCxnSpPr>
            <a:cxnSpLocks/>
          </p:cNvCxnSpPr>
          <p:nvPr/>
        </p:nvCxnSpPr>
        <p:spPr>
          <a:xfrm flipV="1">
            <a:off x="578228" y="2785845"/>
            <a:ext cx="1520087" cy="8850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49283534-CA13-423A-AD77-E8113A6D8078}"/>
              </a:ext>
            </a:extLst>
          </p:cNvPr>
          <p:cNvSpPr txBox="1"/>
          <p:nvPr/>
        </p:nvSpPr>
        <p:spPr>
          <a:xfrm rot="17270193">
            <a:off x="309958" y="2650693"/>
            <a:ext cx="9144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video</a:t>
            </a:r>
            <a:endParaRPr kumimoji="0" lang="zh-CN" altLang="en-US" sz="14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7" name="文本框 36">
            <a:extLst>
              <a:ext uri="{FF2B5EF4-FFF2-40B4-BE49-F238E27FC236}">
                <a16:creationId xmlns:a16="http://schemas.microsoft.com/office/drawing/2014/main" id="{8D0146BC-70AD-49D6-A966-13A5D63BD360}"/>
              </a:ext>
            </a:extLst>
          </p:cNvPr>
          <p:cNvSpPr txBox="1"/>
          <p:nvPr/>
        </p:nvSpPr>
        <p:spPr>
          <a:xfrm rot="20935449">
            <a:off x="859455" y="2248038"/>
            <a:ext cx="9144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h</a:t>
            </a:r>
            <a:r>
              <a:rPr kumimoji="0" lang="en-US" altLang="zh-CN" sz="14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as_KPI</a:t>
            </a:r>
            <a:endParaRPr kumimoji="0" lang="zh-CN" altLang="en-US" sz="14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8" name="文本框 37">
            <a:extLst>
              <a:ext uri="{FF2B5EF4-FFF2-40B4-BE49-F238E27FC236}">
                <a16:creationId xmlns:a16="http://schemas.microsoft.com/office/drawing/2014/main" id="{B507BD5C-85BF-4072-B68B-727980215912}"/>
              </a:ext>
            </a:extLst>
          </p:cNvPr>
          <p:cNvSpPr txBox="1"/>
          <p:nvPr/>
        </p:nvSpPr>
        <p:spPr>
          <a:xfrm>
            <a:off x="1718021" y="2344933"/>
            <a:ext cx="9144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smtClean="0">
                <a:ln>
                  <a:noFill/>
                </a:ln>
                <a:solidFill>
                  <a:srgbClr val="FF0000"/>
                </a:solidFill>
                <a:effectLst/>
                <a:uLnTx/>
                <a:uFillTx/>
                <a:latin typeface="等线"/>
                <a:ea typeface="等线" panose="02010600030101010101" pitchFamily="2" charset="-122"/>
                <a:cs typeface="+mn-cs"/>
              </a:rPr>
              <a:t>latency</a:t>
            </a:r>
            <a:r>
              <a:rPr kumimoji="0" lang="zh-CN" altLang="en-US" sz="1600" b="1" i="0" u="none" strike="noStrike" kern="1200" cap="none" spc="0" normalizeH="0" baseline="0" noProof="0" dirty="0" smtClean="0">
                <a:ln>
                  <a:noFill/>
                </a:ln>
                <a:solidFill>
                  <a:srgbClr val="FF0000"/>
                </a:solidFill>
                <a:effectLst/>
                <a:uLnTx/>
                <a:uFillTx/>
                <a:latin typeface="等线"/>
                <a:ea typeface="等线" panose="02010600030101010101" pitchFamily="2" charset="-122"/>
                <a:cs typeface="+mn-cs"/>
              </a:rPr>
              <a:t>？</a:t>
            </a:r>
            <a:endPar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sp>
        <p:nvSpPr>
          <p:cNvPr id="39" name="文本框 38">
            <a:extLst>
              <a:ext uri="{FF2B5EF4-FFF2-40B4-BE49-F238E27FC236}">
                <a16:creationId xmlns:a16="http://schemas.microsoft.com/office/drawing/2014/main" id="{6C8CAD8F-52B2-4BB3-A826-7F1097A995C2}"/>
              </a:ext>
            </a:extLst>
          </p:cNvPr>
          <p:cNvSpPr txBox="1"/>
          <p:nvPr/>
        </p:nvSpPr>
        <p:spPr>
          <a:xfrm>
            <a:off x="1843784" y="2886479"/>
            <a:ext cx="9144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b</a:t>
            </a:r>
            <a:r>
              <a:rPr kumimoji="0" lang="en-US" altLang="zh-CN" sz="1600" b="1" i="0" u="none" strike="noStrike" kern="1200" cap="none" spc="0" normalizeH="0" baseline="0" noProof="0" dirty="0" smtClean="0">
                <a:ln>
                  <a:noFill/>
                </a:ln>
                <a:solidFill>
                  <a:srgbClr val="FF0000"/>
                </a:solidFill>
                <a:effectLst/>
                <a:uLnTx/>
                <a:uFillTx/>
                <a:latin typeface="等线"/>
                <a:ea typeface="等线" panose="02010600030101010101" pitchFamily="2" charset="-122"/>
                <a:cs typeface="+mn-cs"/>
              </a:rPr>
              <a:t>it rate</a:t>
            </a:r>
            <a:r>
              <a:rPr kumimoji="0" lang="zh-CN" altLang="en-US" sz="1600" b="1" i="0" u="none" strike="noStrike" kern="1200" cap="none" spc="0" normalizeH="0" baseline="0" noProof="0" dirty="0" smtClean="0">
                <a:ln>
                  <a:noFill/>
                </a:ln>
                <a:solidFill>
                  <a:srgbClr val="FF0000"/>
                </a:solidFill>
                <a:effectLst/>
                <a:uLnTx/>
                <a:uFillTx/>
                <a:latin typeface="等线"/>
                <a:ea typeface="等线" panose="02010600030101010101" pitchFamily="2" charset="-122"/>
                <a:cs typeface="+mn-cs"/>
              </a:rPr>
              <a:t>？</a:t>
            </a:r>
            <a:endPar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cxnSp>
        <p:nvCxnSpPr>
          <p:cNvPr id="40" name="直接箭头连接符 39">
            <a:extLst>
              <a:ext uri="{FF2B5EF4-FFF2-40B4-BE49-F238E27FC236}">
                <a16:creationId xmlns:a16="http://schemas.microsoft.com/office/drawing/2014/main" id="{79C71B1E-A4E9-4415-89FF-D4C4EAA9757A}"/>
              </a:ext>
            </a:extLst>
          </p:cNvPr>
          <p:cNvCxnSpPr>
            <a:cxnSpLocks/>
          </p:cNvCxnSpPr>
          <p:nvPr/>
        </p:nvCxnSpPr>
        <p:spPr>
          <a:xfrm flipV="1">
            <a:off x="5782053" y="1444597"/>
            <a:ext cx="0" cy="1865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398C16B6-CF10-439B-BD02-98E7CC4275B0}"/>
              </a:ext>
            </a:extLst>
          </p:cNvPr>
          <p:cNvCxnSpPr>
            <a:cxnSpLocks/>
          </p:cNvCxnSpPr>
          <p:nvPr/>
        </p:nvCxnSpPr>
        <p:spPr>
          <a:xfrm>
            <a:off x="5504289" y="3037412"/>
            <a:ext cx="2101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4A04418C-3237-46ED-B4D6-0DEFD5611C6C}"/>
              </a:ext>
            </a:extLst>
          </p:cNvPr>
          <p:cNvCxnSpPr>
            <a:cxnSpLocks/>
          </p:cNvCxnSpPr>
          <p:nvPr/>
        </p:nvCxnSpPr>
        <p:spPr>
          <a:xfrm flipV="1">
            <a:off x="5795701" y="1947679"/>
            <a:ext cx="363680" cy="11033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直接箭头连接符 43">
            <a:extLst>
              <a:ext uri="{FF2B5EF4-FFF2-40B4-BE49-F238E27FC236}">
                <a16:creationId xmlns:a16="http://schemas.microsoft.com/office/drawing/2014/main" id="{6D45A68F-47FB-40BD-BFF4-C01D53DB2F84}"/>
              </a:ext>
            </a:extLst>
          </p:cNvPr>
          <p:cNvCxnSpPr>
            <a:cxnSpLocks/>
          </p:cNvCxnSpPr>
          <p:nvPr/>
        </p:nvCxnSpPr>
        <p:spPr>
          <a:xfrm flipV="1">
            <a:off x="5782053" y="1680502"/>
            <a:ext cx="1231072" cy="1370559"/>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5" name="直接箭头连接符 44">
            <a:extLst>
              <a:ext uri="{FF2B5EF4-FFF2-40B4-BE49-F238E27FC236}">
                <a16:creationId xmlns:a16="http://schemas.microsoft.com/office/drawing/2014/main" id="{E491D68B-03C4-4E01-9A20-92FA872DEC14}"/>
              </a:ext>
            </a:extLst>
          </p:cNvPr>
          <p:cNvCxnSpPr>
            <a:cxnSpLocks/>
          </p:cNvCxnSpPr>
          <p:nvPr/>
        </p:nvCxnSpPr>
        <p:spPr>
          <a:xfrm flipV="1">
            <a:off x="5823887" y="2027472"/>
            <a:ext cx="1260580" cy="999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A4871AC1-7682-493F-A05E-CCF33601B6C5}"/>
              </a:ext>
            </a:extLst>
          </p:cNvPr>
          <p:cNvSpPr txBox="1"/>
          <p:nvPr/>
        </p:nvSpPr>
        <p:spPr>
          <a:xfrm rot="20407075">
            <a:off x="6458430" y="2431566"/>
            <a:ext cx="9144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ED7D31"/>
                </a:solidFill>
                <a:effectLst/>
                <a:uLnTx/>
                <a:uFillTx/>
                <a:latin typeface="等线"/>
                <a:ea typeface="等线" panose="02010600030101010101" pitchFamily="2" charset="-122"/>
                <a:cs typeface="+mn-cs"/>
              </a:rPr>
              <a:t>h</a:t>
            </a:r>
            <a:r>
              <a:rPr kumimoji="0" lang="en-US" altLang="zh-CN" sz="1400" b="1" i="0" u="none" strike="noStrike" kern="1200" cap="none" spc="0" normalizeH="0" baseline="0" noProof="0" dirty="0" err="1" smtClean="0">
                <a:ln>
                  <a:noFill/>
                </a:ln>
                <a:solidFill>
                  <a:srgbClr val="ED7D31"/>
                </a:solidFill>
                <a:effectLst/>
                <a:uLnTx/>
                <a:uFillTx/>
                <a:latin typeface="等线"/>
                <a:ea typeface="等线" panose="02010600030101010101" pitchFamily="2" charset="-122"/>
                <a:cs typeface="+mn-cs"/>
              </a:rPr>
              <a:t>as_KPI</a:t>
            </a:r>
            <a:endParaRPr kumimoji="0" lang="zh-CN" altLang="en-US" sz="1400" b="1" i="0" u="none" strike="noStrike" kern="1200" cap="none" spc="0" normalizeH="0" baseline="0" noProof="0" dirty="0">
              <a:ln>
                <a:noFill/>
              </a:ln>
              <a:solidFill>
                <a:srgbClr val="ED7D31"/>
              </a:solidFill>
              <a:effectLst/>
              <a:uLnTx/>
              <a:uFillTx/>
              <a:latin typeface="等线"/>
              <a:ea typeface="等线" panose="02010600030101010101" pitchFamily="2" charset="-122"/>
              <a:cs typeface="+mn-cs"/>
            </a:endParaRPr>
          </a:p>
        </p:txBody>
      </p:sp>
      <p:sp>
        <p:nvSpPr>
          <p:cNvPr id="48" name="文本框 47">
            <a:extLst>
              <a:ext uri="{FF2B5EF4-FFF2-40B4-BE49-F238E27FC236}">
                <a16:creationId xmlns:a16="http://schemas.microsoft.com/office/drawing/2014/main" id="{D677E473-A875-40BF-86BF-A91A7E5BBDD7}"/>
              </a:ext>
            </a:extLst>
          </p:cNvPr>
          <p:cNvSpPr txBox="1"/>
          <p:nvPr/>
        </p:nvSpPr>
        <p:spPr>
          <a:xfrm>
            <a:off x="6795051" y="1412170"/>
            <a:ext cx="9144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smtClean="0">
                <a:ln>
                  <a:noFill/>
                </a:ln>
                <a:solidFill>
                  <a:srgbClr val="FF0000"/>
                </a:solidFill>
                <a:effectLst/>
                <a:uLnTx/>
                <a:uFillTx/>
                <a:latin typeface="等线"/>
                <a:ea typeface="等线" panose="02010600030101010101" pitchFamily="2" charset="-122"/>
                <a:cs typeface="+mn-cs"/>
              </a:rPr>
              <a:t>latency</a:t>
            </a:r>
            <a:endPar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sp>
        <p:nvSpPr>
          <p:cNvPr id="49" name="文本框 48">
            <a:extLst>
              <a:ext uri="{FF2B5EF4-FFF2-40B4-BE49-F238E27FC236}">
                <a16:creationId xmlns:a16="http://schemas.microsoft.com/office/drawing/2014/main" id="{45F20855-5459-4D2A-A7D2-C47150E259AD}"/>
              </a:ext>
            </a:extLst>
          </p:cNvPr>
          <p:cNvSpPr txBox="1"/>
          <p:nvPr/>
        </p:nvSpPr>
        <p:spPr>
          <a:xfrm>
            <a:off x="7065702" y="1776829"/>
            <a:ext cx="9144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b</a:t>
            </a:r>
            <a:r>
              <a:rPr kumimoji="0" lang="en-US" altLang="zh-CN" sz="1600" b="1" i="0" u="none" strike="noStrike" kern="1200" cap="none" spc="0" normalizeH="0" baseline="0" noProof="0" dirty="0" smtClean="0">
                <a:ln>
                  <a:noFill/>
                </a:ln>
                <a:solidFill>
                  <a:srgbClr val="FF0000"/>
                </a:solidFill>
                <a:effectLst/>
                <a:uLnTx/>
                <a:uFillTx/>
                <a:latin typeface="等线"/>
                <a:ea typeface="等线" panose="02010600030101010101" pitchFamily="2" charset="-122"/>
                <a:cs typeface="+mn-cs"/>
              </a:rPr>
              <a:t>it rate</a:t>
            </a:r>
            <a:endPar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cxnSp>
        <p:nvCxnSpPr>
          <p:cNvPr id="55" name="直接连接符 54">
            <a:extLst>
              <a:ext uri="{FF2B5EF4-FFF2-40B4-BE49-F238E27FC236}">
                <a16:creationId xmlns:a16="http://schemas.microsoft.com/office/drawing/2014/main" id="{3FB3B446-C8AC-4488-A152-3CBCAA7EDE2D}"/>
              </a:ext>
            </a:extLst>
          </p:cNvPr>
          <p:cNvCxnSpPr/>
          <p:nvPr/>
        </p:nvCxnSpPr>
        <p:spPr>
          <a:xfrm flipV="1">
            <a:off x="5795701" y="2321672"/>
            <a:ext cx="416257" cy="712323"/>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57" name="直接连接符 56">
            <a:extLst>
              <a:ext uri="{FF2B5EF4-FFF2-40B4-BE49-F238E27FC236}">
                <a16:creationId xmlns:a16="http://schemas.microsoft.com/office/drawing/2014/main" id="{99DFDE8B-09F5-4449-80CC-DBD76840782C}"/>
              </a:ext>
            </a:extLst>
          </p:cNvPr>
          <p:cNvCxnSpPr>
            <a:cxnSpLocks/>
          </p:cNvCxnSpPr>
          <p:nvPr/>
        </p:nvCxnSpPr>
        <p:spPr>
          <a:xfrm flipV="1">
            <a:off x="6211958" y="2003763"/>
            <a:ext cx="1394085" cy="317909"/>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63" name="直接连接符 62">
            <a:extLst>
              <a:ext uri="{FF2B5EF4-FFF2-40B4-BE49-F238E27FC236}">
                <a16:creationId xmlns:a16="http://schemas.microsoft.com/office/drawing/2014/main" id="{90979C06-112F-4B2B-BC51-7BDCE3F0F439}"/>
              </a:ext>
            </a:extLst>
          </p:cNvPr>
          <p:cNvCxnSpPr/>
          <p:nvPr/>
        </p:nvCxnSpPr>
        <p:spPr>
          <a:xfrm flipV="1">
            <a:off x="7189786" y="1993569"/>
            <a:ext cx="416257" cy="712323"/>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65" name="直接连接符 64">
            <a:extLst>
              <a:ext uri="{FF2B5EF4-FFF2-40B4-BE49-F238E27FC236}">
                <a16:creationId xmlns:a16="http://schemas.microsoft.com/office/drawing/2014/main" id="{29E61BBE-183F-467B-BAF1-8430F25C3A80}"/>
              </a:ext>
            </a:extLst>
          </p:cNvPr>
          <p:cNvCxnSpPr>
            <a:cxnSpLocks/>
          </p:cNvCxnSpPr>
          <p:nvPr/>
        </p:nvCxnSpPr>
        <p:spPr>
          <a:xfrm flipV="1">
            <a:off x="5845626" y="2686786"/>
            <a:ext cx="1394085" cy="317909"/>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66" name="直接连接符 65">
            <a:extLst>
              <a:ext uri="{FF2B5EF4-FFF2-40B4-BE49-F238E27FC236}">
                <a16:creationId xmlns:a16="http://schemas.microsoft.com/office/drawing/2014/main" id="{74D1E490-A730-48F4-B3D6-F481A95E4094}"/>
              </a:ext>
            </a:extLst>
          </p:cNvPr>
          <p:cNvCxnSpPr>
            <a:cxnSpLocks/>
          </p:cNvCxnSpPr>
          <p:nvPr/>
        </p:nvCxnSpPr>
        <p:spPr>
          <a:xfrm>
            <a:off x="6184662" y="1983118"/>
            <a:ext cx="185631" cy="69471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51FFE507-F4DB-4855-9BE6-171375A61FFF}"/>
              </a:ext>
            </a:extLst>
          </p:cNvPr>
          <p:cNvCxnSpPr/>
          <p:nvPr/>
        </p:nvCxnSpPr>
        <p:spPr>
          <a:xfrm>
            <a:off x="7013125" y="1738674"/>
            <a:ext cx="176661" cy="62710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ECF1E1DD-384A-4555-B6A8-C62CA5615DFF}"/>
              </a:ext>
            </a:extLst>
          </p:cNvPr>
          <p:cNvCxnSpPr/>
          <p:nvPr/>
        </p:nvCxnSpPr>
        <p:spPr>
          <a:xfrm flipV="1">
            <a:off x="6370293" y="2365781"/>
            <a:ext cx="819493" cy="312052"/>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73" name="文本框 72">
            <a:extLst>
              <a:ext uri="{FF2B5EF4-FFF2-40B4-BE49-F238E27FC236}">
                <a16:creationId xmlns:a16="http://schemas.microsoft.com/office/drawing/2014/main" id="{125BA24A-C0B3-445E-A0C7-A320EA6DF15F}"/>
              </a:ext>
            </a:extLst>
          </p:cNvPr>
          <p:cNvSpPr txBox="1"/>
          <p:nvPr/>
        </p:nvSpPr>
        <p:spPr>
          <a:xfrm>
            <a:off x="777366" y="4063261"/>
            <a:ext cx="14453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TransE</a:t>
            </a:r>
            <a:r>
              <a:rPr kumimoji="0" lang="zh-CN" altLang="en-US" sz="18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模型</a:t>
            </a:r>
            <a:endPar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74" name="文本框 73">
            <a:extLst>
              <a:ext uri="{FF2B5EF4-FFF2-40B4-BE49-F238E27FC236}">
                <a16:creationId xmlns:a16="http://schemas.microsoft.com/office/drawing/2014/main" id="{FEA4CC7F-F1C6-43A4-8D45-25282646CF70}"/>
              </a:ext>
            </a:extLst>
          </p:cNvPr>
          <p:cNvSpPr txBox="1"/>
          <p:nvPr/>
        </p:nvSpPr>
        <p:spPr>
          <a:xfrm>
            <a:off x="5975595" y="3378270"/>
            <a:ext cx="14677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TransH</a:t>
            </a:r>
            <a:r>
              <a:rPr kumimoji="0" lang="zh-CN" altLang="en-US" sz="18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模型</a:t>
            </a:r>
            <a:endPar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79" name="文本框 78">
            <a:extLst>
              <a:ext uri="{FF2B5EF4-FFF2-40B4-BE49-F238E27FC236}">
                <a16:creationId xmlns:a16="http://schemas.microsoft.com/office/drawing/2014/main" id="{3AD7FBF3-1D4F-4B99-AE7F-E5D832360889}"/>
              </a:ext>
            </a:extLst>
          </p:cNvPr>
          <p:cNvSpPr txBox="1"/>
          <p:nvPr/>
        </p:nvSpPr>
        <p:spPr>
          <a:xfrm>
            <a:off x="0" y="6458114"/>
            <a:ext cx="11313042"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 Wang Z, Zhang J, Feng J, et al. Knowledge graph embedding by translating on hyperplanes[C]//Proceedings of the AAAI conference on artificial intelligence. 2014, 28(1</a:t>
            </a:r>
            <a:r>
              <a:rPr kumimoji="0" lang="en-US" altLang="zh-CN" sz="11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[3] Lin Y, Liu Z, Sun M, et al. Learning entity and relation </a:t>
            </a:r>
            <a:r>
              <a:rPr kumimoji="0" lang="en-US" altLang="zh-CN" sz="11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embeddings</a:t>
            </a:r>
            <a:r>
              <a:rPr kumimoji="0" lang="en-US" altLang="zh-CN"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for knowledge graph completion[C]//Twenty-ninth AAAI conference on artificial intelligence. 2015.</a:t>
            </a:r>
            <a:endParaRPr kumimoji="0" lang="zh-CN" altLang="en-US"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文本框 49">
            <a:extLst>
              <a:ext uri="{FF2B5EF4-FFF2-40B4-BE49-F238E27FC236}">
                <a16:creationId xmlns:a16="http://schemas.microsoft.com/office/drawing/2014/main" id="{49283534-CA13-423A-AD77-E8113A6D8078}"/>
              </a:ext>
            </a:extLst>
          </p:cNvPr>
          <p:cNvSpPr txBox="1"/>
          <p:nvPr/>
        </p:nvSpPr>
        <p:spPr>
          <a:xfrm rot="17270193">
            <a:off x="5530969" y="2032074"/>
            <a:ext cx="9144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video</a:t>
            </a:r>
            <a:endParaRPr kumimoji="0" lang="zh-CN" altLang="en-US" sz="14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60" name="直接箭头连接符 59">
            <a:extLst>
              <a:ext uri="{FF2B5EF4-FFF2-40B4-BE49-F238E27FC236}">
                <a16:creationId xmlns:a16="http://schemas.microsoft.com/office/drawing/2014/main" id="{BF0D5C32-047D-4998-B33E-879BDAD8197E}"/>
              </a:ext>
            </a:extLst>
          </p:cNvPr>
          <p:cNvCxnSpPr>
            <a:cxnSpLocks/>
          </p:cNvCxnSpPr>
          <p:nvPr/>
        </p:nvCxnSpPr>
        <p:spPr>
          <a:xfrm flipV="1">
            <a:off x="5118057" y="4062436"/>
            <a:ext cx="0" cy="1865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BE9E0229-B232-40FD-969A-21DEBAB20BB5}"/>
              </a:ext>
            </a:extLst>
          </p:cNvPr>
          <p:cNvCxnSpPr>
            <a:cxnSpLocks/>
          </p:cNvCxnSpPr>
          <p:nvPr/>
        </p:nvCxnSpPr>
        <p:spPr>
          <a:xfrm>
            <a:off x="4840293" y="5655251"/>
            <a:ext cx="2101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3AFFCB2B-FEA7-44A2-B7F1-E51023D28B18}"/>
              </a:ext>
            </a:extLst>
          </p:cNvPr>
          <p:cNvCxnSpPr>
            <a:cxnSpLocks/>
          </p:cNvCxnSpPr>
          <p:nvPr/>
        </p:nvCxnSpPr>
        <p:spPr>
          <a:xfrm flipV="1">
            <a:off x="5131705" y="4565518"/>
            <a:ext cx="363680" cy="11033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直接箭头连接符 67">
            <a:extLst>
              <a:ext uri="{FF2B5EF4-FFF2-40B4-BE49-F238E27FC236}">
                <a16:creationId xmlns:a16="http://schemas.microsoft.com/office/drawing/2014/main" id="{676E610B-379B-436D-ABF9-E6FC4FB6FE99}"/>
              </a:ext>
            </a:extLst>
          </p:cNvPr>
          <p:cNvCxnSpPr>
            <a:cxnSpLocks/>
          </p:cNvCxnSpPr>
          <p:nvPr/>
        </p:nvCxnSpPr>
        <p:spPr>
          <a:xfrm flipV="1">
            <a:off x="5145353" y="4565518"/>
            <a:ext cx="1168897" cy="1103381"/>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70" name="直接箭头连接符 69">
            <a:extLst>
              <a:ext uri="{FF2B5EF4-FFF2-40B4-BE49-F238E27FC236}">
                <a16:creationId xmlns:a16="http://schemas.microsoft.com/office/drawing/2014/main" id="{24C5F8A7-F917-4ED3-9857-7164A68F419B}"/>
              </a:ext>
            </a:extLst>
          </p:cNvPr>
          <p:cNvCxnSpPr>
            <a:cxnSpLocks/>
          </p:cNvCxnSpPr>
          <p:nvPr/>
        </p:nvCxnSpPr>
        <p:spPr>
          <a:xfrm flipV="1">
            <a:off x="5145353" y="4770235"/>
            <a:ext cx="1520087" cy="8850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49283534-CA13-423A-AD77-E8113A6D8078}"/>
              </a:ext>
            </a:extLst>
          </p:cNvPr>
          <p:cNvSpPr txBox="1"/>
          <p:nvPr/>
        </p:nvSpPr>
        <p:spPr>
          <a:xfrm rot="17270193">
            <a:off x="4877083" y="4635083"/>
            <a:ext cx="9144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video</a:t>
            </a:r>
            <a:endParaRPr kumimoji="0" lang="zh-CN" altLang="en-US" sz="14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0" name="文本框 79">
            <a:extLst>
              <a:ext uri="{FF2B5EF4-FFF2-40B4-BE49-F238E27FC236}">
                <a16:creationId xmlns:a16="http://schemas.microsoft.com/office/drawing/2014/main" id="{B507BD5C-85BF-4072-B68B-727980215912}"/>
              </a:ext>
            </a:extLst>
          </p:cNvPr>
          <p:cNvSpPr txBox="1"/>
          <p:nvPr/>
        </p:nvSpPr>
        <p:spPr>
          <a:xfrm>
            <a:off x="6285146" y="4329323"/>
            <a:ext cx="9144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smtClean="0">
                <a:ln>
                  <a:noFill/>
                </a:ln>
                <a:solidFill>
                  <a:srgbClr val="FF0000"/>
                </a:solidFill>
                <a:effectLst/>
                <a:uLnTx/>
                <a:uFillTx/>
                <a:latin typeface="等线"/>
                <a:ea typeface="等线" panose="02010600030101010101" pitchFamily="2" charset="-122"/>
                <a:cs typeface="+mn-cs"/>
              </a:rPr>
              <a:t>latency</a:t>
            </a:r>
            <a:endPar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sp>
        <p:nvSpPr>
          <p:cNvPr id="81" name="文本框 80">
            <a:extLst>
              <a:ext uri="{FF2B5EF4-FFF2-40B4-BE49-F238E27FC236}">
                <a16:creationId xmlns:a16="http://schemas.microsoft.com/office/drawing/2014/main" id="{6C8CAD8F-52B2-4BB3-A826-7F1097A995C2}"/>
              </a:ext>
            </a:extLst>
          </p:cNvPr>
          <p:cNvSpPr txBox="1"/>
          <p:nvPr/>
        </p:nvSpPr>
        <p:spPr>
          <a:xfrm>
            <a:off x="6410909" y="4870869"/>
            <a:ext cx="9144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b</a:t>
            </a:r>
            <a:r>
              <a:rPr kumimoji="0" lang="en-US" altLang="zh-CN" sz="1600" b="1" i="0" u="none" strike="noStrike" kern="1200" cap="none" spc="0" normalizeH="0" baseline="0" noProof="0" dirty="0" smtClean="0">
                <a:ln>
                  <a:noFill/>
                </a:ln>
                <a:solidFill>
                  <a:srgbClr val="FF0000"/>
                </a:solidFill>
                <a:effectLst/>
                <a:uLnTx/>
                <a:uFillTx/>
                <a:latin typeface="等线"/>
                <a:ea typeface="等线" panose="02010600030101010101" pitchFamily="2" charset="-122"/>
                <a:cs typeface="+mn-cs"/>
              </a:rPr>
              <a:t>it rate</a:t>
            </a:r>
            <a:endPar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sp>
        <p:nvSpPr>
          <p:cNvPr id="82" name="文本框 81">
            <a:extLst>
              <a:ext uri="{FF2B5EF4-FFF2-40B4-BE49-F238E27FC236}">
                <a16:creationId xmlns:a16="http://schemas.microsoft.com/office/drawing/2014/main" id="{125BA24A-C0B3-445E-A0C7-A320EA6DF15F}"/>
              </a:ext>
            </a:extLst>
          </p:cNvPr>
          <p:cNvSpPr txBox="1"/>
          <p:nvPr/>
        </p:nvSpPr>
        <p:spPr>
          <a:xfrm>
            <a:off x="5470617" y="5668198"/>
            <a:ext cx="15004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实体空间</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83" name="直接箭头连接符 82">
            <a:extLst>
              <a:ext uri="{FF2B5EF4-FFF2-40B4-BE49-F238E27FC236}">
                <a16:creationId xmlns:a16="http://schemas.microsoft.com/office/drawing/2014/main" id="{BF0D5C32-047D-4998-B33E-879BDAD8197E}"/>
              </a:ext>
            </a:extLst>
          </p:cNvPr>
          <p:cNvCxnSpPr>
            <a:cxnSpLocks/>
          </p:cNvCxnSpPr>
          <p:nvPr/>
        </p:nvCxnSpPr>
        <p:spPr>
          <a:xfrm flipV="1">
            <a:off x="7662798" y="4070928"/>
            <a:ext cx="0" cy="1865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BE9E0229-B232-40FD-969A-21DEBAB20BB5}"/>
              </a:ext>
            </a:extLst>
          </p:cNvPr>
          <p:cNvCxnSpPr>
            <a:cxnSpLocks/>
          </p:cNvCxnSpPr>
          <p:nvPr/>
        </p:nvCxnSpPr>
        <p:spPr>
          <a:xfrm>
            <a:off x="7385034" y="5663743"/>
            <a:ext cx="21017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125BA24A-C0B3-445E-A0C7-A320EA6DF15F}"/>
              </a:ext>
            </a:extLst>
          </p:cNvPr>
          <p:cNvSpPr txBox="1"/>
          <p:nvPr/>
        </p:nvSpPr>
        <p:spPr>
          <a:xfrm>
            <a:off x="8004109" y="5678716"/>
            <a:ext cx="139609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关系空间</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26" name="直接箭头连接符 25"/>
          <p:cNvCxnSpPr/>
          <p:nvPr/>
        </p:nvCxnSpPr>
        <p:spPr>
          <a:xfrm>
            <a:off x="8192573" y="4498600"/>
            <a:ext cx="618697" cy="7306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2" name="文本框 91">
            <a:extLst>
              <a:ext uri="{FF2B5EF4-FFF2-40B4-BE49-F238E27FC236}">
                <a16:creationId xmlns:a16="http://schemas.microsoft.com/office/drawing/2014/main" id="{A4871AC1-7682-493F-A05E-CCF33601B6C5}"/>
              </a:ext>
            </a:extLst>
          </p:cNvPr>
          <p:cNvSpPr txBox="1"/>
          <p:nvPr/>
        </p:nvSpPr>
        <p:spPr>
          <a:xfrm rot="3006037">
            <a:off x="8146700" y="4667982"/>
            <a:ext cx="9144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ED7D31"/>
                </a:solidFill>
                <a:effectLst/>
                <a:uLnTx/>
                <a:uFillTx/>
                <a:latin typeface="等线"/>
                <a:ea typeface="等线" panose="02010600030101010101" pitchFamily="2" charset="-122"/>
                <a:cs typeface="+mn-cs"/>
              </a:rPr>
              <a:t>h</a:t>
            </a:r>
            <a:r>
              <a:rPr kumimoji="0" lang="en-US" altLang="zh-CN" sz="1400" b="1" i="0" u="none" strike="noStrike" kern="1200" cap="none" spc="0" normalizeH="0" baseline="0" noProof="0" dirty="0" err="1" smtClean="0">
                <a:ln>
                  <a:noFill/>
                </a:ln>
                <a:solidFill>
                  <a:srgbClr val="ED7D31"/>
                </a:solidFill>
                <a:effectLst/>
                <a:uLnTx/>
                <a:uFillTx/>
                <a:latin typeface="等线"/>
                <a:ea typeface="等线" panose="02010600030101010101" pitchFamily="2" charset="-122"/>
                <a:cs typeface="+mn-cs"/>
              </a:rPr>
              <a:t>as_KPI</a:t>
            </a:r>
            <a:endParaRPr kumimoji="0" lang="zh-CN" altLang="en-US" sz="1400" b="1" i="0" u="none" strike="noStrike" kern="1200" cap="none" spc="0" normalizeH="0" baseline="0" noProof="0" dirty="0">
              <a:ln>
                <a:noFill/>
              </a:ln>
              <a:solidFill>
                <a:srgbClr val="ED7D31"/>
              </a:solidFill>
              <a:effectLst/>
              <a:uLnTx/>
              <a:uFillTx/>
              <a:latin typeface="等线"/>
              <a:ea typeface="等线" panose="02010600030101010101" pitchFamily="2" charset="-122"/>
              <a:cs typeface="+mn-cs"/>
            </a:endParaRPr>
          </a:p>
        </p:txBody>
      </p:sp>
      <p:sp>
        <p:nvSpPr>
          <p:cNvPr id="43" name="任意多边形 42"/>
          <p:cNvSpPr/>
          <p:nvPr/>
        </p:nvSpPr>
        <p:spPr>
          <a:xfrm>
            <a:off x="5493695" y="4163997"/>
            <a:ext cx="2702859" cy="403926"/>
          </a:xfrm>
          <a:custGeom>
            <a:avLst/>
            <a:gdLst>
              <a:gd name="connsiteX0" fmla="*/ 0 w 2702859"/>
              <a:gd name="connsiteY0" fmla="*/ 403926 h 403926"/>
              <a:gd name="connsiteX1" fmla="*/ 1317812 w 2702859"/>
              <a:gd name="connsiteY1" fmla="*/ 514 h 403926"/>
              <a:gd name="connsiteX2" fmla="*/ 2702859 w 2702859"/>
              <a:gd name="connsiteY2" fmla="*/ 336691 h 403926"/>
            </a:gdLst>
            <a:ahLst/>
            <a:cxnLst>
              <a:cxn ang="0">
                <a:pos x="connsiteX0" y="connsiteY0"/>
              </a:cxn>
              <a:cxn ang="0">
                <a:pos x="connsiteX1" y="connsiteY1"/>
              </a:cxn>
              <a:cxn ang="0">
                <a:pos x="connsiteX2" y="connsiteY2"/>
              </a:cxn>
            </a:cxnLst>
            <a:rect l="l" t="t" r="r" b="b"/>
            <a:pathLst>
              <a:path w="2702859" h="403926">
                <a:moveTo>
                  <a:pt x="0" y="403926"/>
                </a:moveTo>
                <a:cubicBezTo>
                  <a:pt x="433668" y="207823"/>
                  <a:pt x="867336" y="11720"/>
                  <a:pt x="1317812" y="514"/>
                </a:cubicBezTo>
                <a:cubicBezTo>
                  <a:pt x="1768288" y="-10692"/>
                  <a:pt x="2235573" y="162999"/>
                  <a:pt x="2702859" y="336691"/>
                </a:cubicBezTo>
              </a:path>
            </a:pathLst>
          </a:custGeom>
          <a:ln>
            <a:prstDash val="dash"/>
          </a:ln>
        </p:spPr>
        <p:style>
          <a:lnRef idx="3">
            <a:schemeClr val="accent2"/>
          </a:lnRef>
          <a:fillRef idx="0">
            <a:schemeClr val="accent2"/>
          </a:fillRef>
          <a:effectRef idx="2">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1" name="任意多边形 50"/>
          <p:cNvSpPr/>
          <p:nvPr/>
        </p:nvSpPr>
        <p:spPr>
          <a:xfrm>
            <a:off x="6650142" y="4796523"/>
            <a:ext cx="2151530" cy="482287"/>
          </a:xfrm>
          <a:custGeom>
            <a:avLst/>
            <a:gdLst>
              <a:gd name="connsiteX0" fmla="*/ 0 w 2151530"/>
              <a:gd name="connsiteY0" fmla="*/ 0 h 482287"/>
              <a:gd name="connsiteX1" fmla="*/ 1223683 w 2151530"/>
              <a:gd name="connsiteY1" fmla="*/ 443753 h 482287"/>
              <a:gd name="connsiteX2" fmla="*/ 2151530 w 2151530"/>
              <a:gd name="connsiteY2" fmla="*/ 430306 h 482287"/>
            </a:gdLst>
            <a:ahLst/>
            <a:cxnLst>
              <a:cxn ang="0">
                <a:pos x="connsiteX0" y="connsiteY0"/>
              </a:cxn>
              <a:cxn ang="0">
                <a:pos x="connsiteX1" y="connsiteY1"/>
              </a:cxn>
              <a:cxn ang="0">
                <a:pos x="connsiteX2" y="connsiteY2"/>
              </a:cxn>
            </a:cxnLst>
            <a:rect l="l" t="t" r="r" b="b"/>
            <a:pathLst>
              <a:path w="2151530" h="482287">
                <a:moveTo>
                  <a:pt x="0" y="0"/>
                </a:moveTo>
                <a:cubicBezTo>
                  <a:pt x="432547" y="186017"/>
                  <a:pt x="865095" y="372035"/>
                  <a:pt x="1223683" y="443753"/>
                </a:cubicBezTo>
                <a:cubicBezTo>
                  <a:pt x="1582271" y="515471"/>
                  <a:pt x="1866900" y="472888"/>
                  <a:pt x="2151530" y="430306"/>
                </a:cubicBezTo>
              </a:path>
            </a:pathLst>
          </a:cu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2" name="任意多边形 51"/>
          <p:cNvSpPr/>
          <p:nvPr/>
        </p:nvSpPr>
        <p:spPr>
          <a:xfrm>
            <a:off x="6300519" y="4594817"/>
            <a:ext cx="2487706" cy="985637"/>
          </a:xfrm>
          <a:custGeom>
            <a:avLst/>
            <a:gdLst>
              <a:gd name="connsiteX0" fmla="*/ 0 w 2487706"/>
              <a:gd name="connsiteY0" fmla="*/ 0 h 985637"/>
              <a:gd name="connsiteX1" fmla="*/ 1075765 w 2487706"/>
              <a:gd name="connsiteY1" fmla="*/ 954741 h 985637"/>
              <a:gd name="connsiteX2" fmla="*/ 2487706 w 2487706"/>
              <a:gd name="connsiteY2" fmla="*/ 658906 h 985637"/>
            </a:gdLst>
            <a:ahLst/>
            <a:cxnLst>
              <a:cxn ang="0">
                <a:pos x="connsiteX0" y="connsiteY0"/>
              </a:cxn>
              <a:cxn ang="0">
                <a:pos x="connsiteX1" y="connsiteY1"/>
              </a:cxn>
              <a:cxn ang="0">
                <a:pos x="connsiteX2" y="connsiteY2"/>
              </a:cxn>
            </a:cxnLst>
            <a:rect l="l" t="t" r="r" b="b"/>
            <a:pathLst>
              <a:path w="2487706" h="985637">
                <a:moveTo>
                  <a:pt x="0" y="0"/>
                </a:moveTo>
                <a:cubicBezTo>
                  <a:pt x="330573" y="422461"/>
                  <a:pt x="661147" y="844923"/>
                  <a:pt x="1075765" y="954741"/>
                </a:cubicBezTo>
                <a:cubicBezTo>
                  <a:pt x="1490383" y="1064559"/>
                  <a:pt x="1989044" y="861732"/>
                  <a:pt x="2487706" y="658906"/>
                </a:cubicBezTo>
              </a:path>
            </a:pathLst>
          </a:custGeom>
          <a:ln>
            <a:prstDash val="dash"/>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3" name="椭圆 52"/>
          <p:cNvSpPr/>
          <p:nvPr/>
        </p:nvSpPr>
        <p:spPr>
          <a:xfrm>
            <a:off x="8163682" y="4464138"/>
            <a:ext cx="52444" cy="45719"/>
          </a:xfrm>
          <a:prstGeom prst="ellipse">
            <a:avLst/>
          </a:prstGeom>
          <a:solidFill>
            <a:srgbClr val="F79767"/>
          </a:solidFill>
          <a:ln w="38100">
            <a:solidFill>
              <a:srgbClr val="F79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3" name="椭圆 92"/>
          <p:cNvSpPr/>
          <p:nvPr/>
        </p:nvSpPr>
        <p:spPr>
          <a:xfrm>
            <a:off x="8776271" y="5214177"/>
            <a:ext cx="52444" cy="45719"/>
          </a:xfrm>
          <a:prstGeom prst="ellipse">
            <a:avLst/>
          </a:prstGeom>
          <a:solidFill>
            <a:srgbClr val="F79767"/>
          </a:solidFill>
          <a:ln w="38100">
            <a:solidFill>
              <a:srgbClr val="F797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4" name="文本框 53"/>
              <p:cNvSpPr txBox="1"/>
              <p:nvPr/>
            </p:nvSpPr>
            <p:spPr>
              <a:xfrm>
                <a:off x="6848745" y="4016174"/>
                <a:ext cx="350801"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𝑀</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b>
                      </m:sSub>
                    </m:oMath>
                  </m:oMathPara>
                </a14:m>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6848745" y="4016174"/>
                <a:ext cx="350801" cy="276999"/>
              </a:xfrm>
              <a:prstGeom prst="rect">
                <a:avLst/>
              </a:prstGeom>
              <a:blipFill>
                <a:blip r:embed="rId3"/>
                <a:stretch>
                  <a:fillRect l="-13793"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7354201" y="4972089"/>
                <a:ext cx="350802"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𝑀</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sub>
                      </m:sSub>
                    </m:oMath>
                  </m:oMathPara>
                </a14:m>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7354201" y="4972089"/>
                <a:ext cx="350802" cy="276999"/>
              </a:xfrm>
              <a:prstGeom prst="rect">
                <a:avLst/>
              </a:prstGeom>
              <a:blipFill>
                <a:blip r:embed="rId4"/>
                <a:stretch>
                  <a:fillRect l="-13793"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p:cNvSpPr txBox="1"/>
              <p:nvPr/>
            </p:nvSpPr>
            <p:spPr>
              <a:xfrm>
                <a:off x="7141577" y="5368910"/>
                <a:ext cx="335861"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𝑀</m:t>
                          </m:r>
                        </m:e>
                        <m:sub>
                          <m:r>
                            <m:rPr>
                              <m:sty m:val="p"/>
                            </m:r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r</m:t>
                          </m:r>
                        </m:sub>
                      </m:sSub>
                    </m:oMath>
                  </m:oMathPara>
                </a14:m>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Choice>
        <mc:Fallback xmlns="">
          <p:sp>
            <p:nvSpPr>
              <p:cNvPr id="94" name="文本框 93"/>
              <p:cNvSpPr txBox="1">
                <a:spLocks noRot="1" noChangeAspect="1" noMove="1" noResize="1" noEditPoints="1" noAdjustHandles="1" noChangeArrowheads="1" noChangeShapeType="1" noTextEdit="1"/>
              </p:cNvSpPr>
              <p:nvPr/>
            </p:nvSpPr>
            <p:spPr>
              <a:xfrm>
                <a:off x="7141577" y="5368910"/>
                <a:ext cx="335861" cy="276999"/>
              </a:xfrm>
              <a:prstGeom prst="rect">
                <a:avLst/>
              </a:prstGeom>
              <a:blipFill>
                <a:blip r:embed="rId5"/>
                <a:stretch>
                  <a:fillRect l="-16364" b="-11111"/>
                </a:stretch>
              </a:blipFill>
            </p:spPr>
            <p:txBody>
              <a:bodyPr/>
              <a:lstStyle/>
              <a:p>
                <a:r>
                  <a:rPr lang="zh-CN" altLang="en-US">
                    <a:noFill/>
                  </a:rPr>
                  <a:t> </a:t>
                </a:r>
              </a:p>
            </p:txBody>
          </p:sp>
        </mc:Fallback>
      </mc:AlternateContent>
      <p:sp>
        <p:nvSpPr>
          <p:cNvPr id="95" name="文本框 94">
            <a:extLst>
              <a:ext uri="{FF2B5EF4-FFF2-40B4-BE49-F238E27FC236}">
                <a16:creationId xmlns:a16="http://schemas.microsoft.com/office/drawing/2014/main" id="{125BA24A-C0B3-445E-A0C7-A320EA6DF15F}"/>
              </a:ext>
            </a:extLst>
          </p:cNvPr>
          <p:cNvSpPr txBox="1"/>
          <p:nvPr/>
        </p:nvSpPr>
        <p:spPr>
          <a:xfrm>
            <a:off x="602814" y="3697953"/>
            <a:ext cx="21553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实体和关系空间</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7" name="文本框 96"/>
          <p:cNvSpPr txBox="1"/>
          <p:nvPr/>
        </p:nvSpPr>
        <p:spPr>
          <a:xfrm>
            <a:off x="141921" y="4445719"/>
            <a:ext cx="2890767" cy="135421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      </a:t>
            </a:r>
            <a:r>
              <a:rPr kumimoji="0" lang="en-US" altLang="zh-CN" sz="16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TransE</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模型将实体和关系都在</a:t>
            </a:r>
            <a:r>
              <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同一</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空间平面完成嵌入，使得其在处理</a:t>
            </a:r>
            <a:r>
              <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一对多</a:t>
            </a:r>
            <a:r>
              <a:rPr kumimoji="0" lang="en-US" altLang="zh-CN"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a:t>
            </a:r>
            <a:r>
              <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多对一</a:t>
            </a:r>
            <a:r>
              <a:rPr kumimoji="0" lang="en-US" altLang="zh-CN"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a:t>
            </a:r>
            <a:r>
              <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多对多的映射属性</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的关系时存在缺陷</a:t>
            </a:r>
            <a:endParaRPr kumimoji="0" lang="zh-CN" altLang="en-US" sz="16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8" name="文本框 97">
            <a:extLst>
              <a:ext uri="{FF2B5EF4-FFF2-40B4-BE49-F238E27FC236}">
                <a16:creationId xmlns:a16="http://schemas.microsoft.com/office/drawing/2014/main" id="{125BA24A-C0B3-445E-A0C7-A320EA6DF15F}"/>
              </a:ext>
            </a:extLst>
          </p:cNvPr>
          <p:cNvSpPr txBox="1"/>
          <p:nvPr/>
        </p:nvSpPr>
        <p:spPr>
          <a:xfrm>
            <a:off x="5799531" y="3058985"/>
            <a:ext cx="21553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实体和关系空间</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9" name="文本框 98">
            <a:extLst>
              <a:ext uri="{FF2B5EF4-FFF2-40B4-BE49-F238E27FC236}">
                <a16:creationId xmlns:a16="http://schemas.microsoft.com/office/drawing/2014/main" id="{FEA4CC7F-F1C6-43A4-8D45-25282646CF70}"/>
              </a:ext>
            </a:extLst>
          </p:cNvPr>
          <p:cNvSpPr txBox="1"/>
          <p:nvPr/>
        </p:nvSpPr>
        <p:spPr>
          <a:xfrm>
            <a:off x="6365743" y="5909773"/>
            <a:ext cx="14677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TransR</a:t>
            </a:r>
            <a:r>
              <a:rPr kumimoji="0" lang="zh-CN" altLang="en-US" sz="18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模型</a:t>
            </a:r>
            <a:endPar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0" name="右箭头 99"/>
          <p:cNvSpPr/>
          <p:nvPr/>
        </p:nvSpPr>
        <p:spPr>
          <a:xfrm rot="20499535">
            <a:off x="3181776" y="2707784"/>
            <a:ext cx="1837329" cy="308358"/>
          </a:xfrm>
          <a:prstGeom prst="rightArrow">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01" name="右箭头 100"/>
          <p:cNvSpPr/>
          <p:nvPr/>
        </p:nvSpPr>
        <p:spPr>
          <a:xfrm rot="1387381">
            <a:off x="3144824" y="4139785"/>
            <a:ext cx="1837329" cy="308358"/>
          </a:xfrm>
          <a:prstGeom prst="rightArrow">
            <a:avLst/>
          </a:prstGeom>
          <a:solidFill>
            <a:schemeClr val="accent2">
              <a:lumMod val="60000"/>
              <a:lumOff val="40000"/>
            </a:schemeClr>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02" name="文本框 101"/>
          <p:cNvSpPr txBox="1"/>
          <p:nvPr/>
        </p:nvSpPr>
        <p:spPr>
          <a:xfrm rot="20509456">
            <a:off x="3027867" y="2320845"/>
            <a:ext cx="22090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79767"/>
                </a:solidFill>
                <a:effectLst/>
                <a:uLnTx/>
                <a:uFillTx/>
                <a:latin typeface="等线"/>
                <a:ea typeface="等线" panose="02010600030101010101" pitchFamily="2" charset="-122"/>
                <a:cs typeface="+mn-cs"/>
              </a:rPr>
              <a:t>引入关系超平面</a:t>
            </a:r>
            <a:endParaRPr kumimoji="0" lang="zh-CN" altLang="en-US" sz="1800" b="0" i="0" u="none" strike="noStrike" kern="1200" cap="none" spc="0" normalizeH="0" baseline="0" noProof="0" dirty="0">
              <a:ln>
                <a:noFill/>
              </a:ln>
              <a:solidFill>
                <a:srgbClr val="F79767"/>
              </a:solidFill>
              <a:effectLst/>
              <a:uLnTx/>
              <a:uFillTx/>
              <a:latin typeface="等线"/>
              <a:ea typeface="等线" panose="02010600030101010101" pitchFamily="2" charset="-122"/>
              <a:cs typeface="+mn-cs"/>
            </a:endParaRPr>
          </a:p>
        </p:txBody>
      </p:sp>
      <p:sp>
        <p:nvSpPr>
          <p:cNvPr id="103" name="文本框 102"/>
          <p:cNvSpPr txBox="1"/>
          <p:nvPr/>
        </p:nvSpPr>
        <p:spPr>
          <a:xfrm rot="1454891">
            <a:off x="2760216" y="4579006"/>
            <a:ext cx="28800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79767"/>
                </a:solidFill>
                <a:effectLst/>
                <a:uLnTx/>
                <a:uFillTx/>
                <a:latin typeface="等线"/>
                <a:ea typeface="等线" panose="02010600030101010101" pitchFamily="2" charset="-122"/>
                <a:cs typeface="+mn-cs"/>
              </a:rPr>
              <a:t>实体和关系空间分离</a:t>
            </a:r>
            <a:endParaRPr kumimoji="0" lang="zh-CN" altLang="en-US" sz="1800" b="0" i="0" u="none" strike="noStrike" kern="1200" cap="none" spc="0" normalizeH="0" baseline="0" noProof="0" dirty="0">
              <a:ln>
                <a:noFill/>
              </a:ln>
              <a:solidFill>
                <a:srgbClr val="F79767"/>
              </a:solidFill>
              <a:effectLst/>
              <a:uLnTx/>
              <a:uFillTx/>
              <a:latin typeface="等线"/>
              <a:ea typeface="等线" panose="02010600030101010101" pitchFamily="2" charset="-122"/>
              <a:cs typeface="+mn-cs"/>
            </a:endParaRPr>
          </a:p>
        </p:txBody>
      </p:sp>
      <p:sp>
        <p:nvSpPr>
          <p:cNvPr id="105" name="文本框 104"/>
          <p:cNvSpPr txBox="1"/>
          <p:nvPr/>
        </p:nvSpPr>
        <p:spPr>
          <a:xfrm>
            <a:off x="8828715" y="1641707"/>
            <a:ext cx="3124397" cy="156966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TransH</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模型使用了一种超平面平移的方法，它将关系解释为</a:t>
            </a:r>
            <a:r>
              <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超平面上的平移操作</a:t>
            </a:r>
            <a:r>
              <a:rPr kumimoji="0" lang="en-US" altLang="zh-CN" sz="1600" b="1" i="0" u="none" strike="noStrike" kern="1200" cap="none" spc="0" normalizeH="0" baseline="30000" noProof="0" dirty="0">
                <a:ln>
                  <a:noFill/>
                </a:ln>
                <a:solidFill>
                  <a:prstClr val="black"/>
                </a:solidFill>
                <a:effectLst/>
                <a:uLnTx/>
                <a:uFillTx/>
                <a:latin typeface="等线"/>
                <a:ea typeface="等线" panose="02010600030101010101" pitchFamily="2" charset="-122"/>
                <a:cs typeface="+mn-cs"/>
              </a:rPr>
              <a:t>[2]</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。该方法将所有实体先通过投影映射在关系超平面上，然后在</a:t>
            </a:r>
            <a:r>
              <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超平面上执行翻译</a:t>
            </a:r>
            <a:endParaRPr kumimoji="0" lang="zh-CN" altLang="en-US" sz="1800" b="0"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sp>
        <p:nvSpPr>
          <p:cNvPr id="106" name="文本框 105"/>
          <p:cNvSpPr txBox="1"/>
          <p:nvPr/>
        </p:nvSpPr>
        <p:spPr>
          <a:xfrm>
            <a:off x="8930001" y="4125520"/>
            <a:ext cx="3124397" cy="107721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TransR</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模型认为实体和关系具有</a:t>
            </a:r>
            <a:r>
              <a:rPr kumimoji="0" lang="zh-CN" altLang="en-US" sz="16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不同的语义空间</a:t>
            </a:r>
            <a:r>
              <a:rPr kumimoji="0" lang="zh-CN" altLang="en-US" sz="16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，它将</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实体从实体空间投影到对应的关系空间，然后</a:t>
            </a:r>
            <a:r>
              <a:rPr kumimoji="0" lang="zh-CN" altLang="en-US" sz="16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在</a:t>
            </a:r>
            <a:r>
              <a:rPr kumimoji="0" lang="zh-CN" altLang="en-US" sz="1600" b="1" i="0" u="none" strike="noStrike" kern="1200" cap="none" spc="0" normalizeH="0" baseline="0" noProof="0" dirty="0" smtClean="0">
                <a:ln>
                  <a:noFill/>
                </a:ln>
                <a:solidFill>
                  <a:srgbClr val="FF0000"/>
                </a:solidFill>
                <a:effectLst/>
                <a:uLnTx/>
                <a:uFillTx/>
                <a:latin typeface="等线"/>
                <a:ea typeface="等线" panose="02010600030101010101" pitchFamily="2" charset="-122"/>
                <a:cs typeface="+mn-cs"/>
              </a:rPr>
              <a:t>关系空间中执行翻译</a:t>
            </a:r>
            <a:r>
              <a:rPr kumimoji="0" lang="en-US" altLang="zh-CN" sz="1600" b="1" i="0" u="none" strike="noStrike" kern="1200" cap="none" spc="0" normalizeH="0" baseline="30000" noProof="0" dirty="0" smtClean="0">
                <a:ln>
                  <a:noFill/>
                </a:ln>
                <a:solidFill>
                  <a:prstClr val="black"/>
                </a:solidFill>
                <a:effectLst/>
                <a:uLnTx/>
                <a:uFillTx/>
                <a:latin typeface="等线"/>
                <a:ea typeface="等线" panose="02010600030101010101" pitchFamily="2" charset="-122"/>
                <a:cs typeface="+mn-cs"/>
              </a:rPr>
              <a:t>[3]</a:t>
            </a:r>
            <a:endParaRPr kumimoji="0" lang="zh-CN" altLang="en-US" sz="1800" b="0" i="0" u="none" strike="noStrike" kern="1200" cap="none" spc="0" normalizeH="0" baseline="30000" noProof="0" dirty="0">
              <a:ln>
                <a:noFill/>
              </a:ln>
              <a:solidFill>
                <a:srgbClr val="FF0000"/>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455688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166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结果</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分析</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及下一步</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工作计划</a:t>
            </a:r>
            <a:endParaRPr lang="zh-CN" altLang="en-US" sz="24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灯片编号占位符 8">
            <a:extLst>
              <a:ext uri="{FF2B5EF4-FFF2-40B4-BE49-F238E27FC236}">
                <a16:creationId xmlns:a16="http://schemas.microsoft.com/office/drawing/2014/main" id="{AE296B07-4130-4486-AC8B-3E80E89269F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6" name="矩形 15"/>
          <p:cNvSpPr/>
          <p:nvPr/>
        </p:nvSpPr>
        <p:spPr>
          <a:xfrm>
            <a:off x="0" y="749301"/>
            <a:ext cx="3697357" cy="610869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87897" y="3091160"/>
            <a:ext cx="2305877" cy="923330"/>
          </a:xfrm>
          <a:prstGeom prst="rect">
            <a:avLst/>
          </a:prstGeom>
          <a:noFill/>
        </p:spPr>
        <p:txBody>
          <a:bodyPr wrap="square" rtlCol="0">
            <a:spAutoFit/>
          </a:bodyPr>
          <a:lstStyle/>
          <a:p>
            <a:r>
              <a:rPr lang="en-US" altLang="zh-CN" sz="5400" b="1" dirty="0" smtClean="0">
                <a:solidFill>
                  <a:schemeClr val="bg1"/>
                </a:solidFill>
              </a:rPr>
              <a:t>Part 4</a:t>
            </a:r>
            <a:endParaRPr lang="zh-CN" altLang="en-US" sz="5400" b="1" dirty="0">
              <a:solidFill>
                <a:schemeClr val="bg1"/>
              </a:solidFill>
            </a:endParaRPr>
          </a:p>
        </p:txBody>
      </p:sp>
      <p:sp>
        <p:nvSpPr>
          <p:cNvPr id="18" name="文本框 17"/>
          <p:cNvSpPr txBox="1"/>
          <p:nvPr/>
        </p:nvSpPr>
        <p:spPr>
          <a:xfrm>
            <a:off x="3930753" y="2675662"/>
            <a:ext cx="8630478" cy="1754326"/>
          </a:xfrm>
          <a:prstGeom prst="rect">
            <a:avLst/>
          </a:prstGeom>
          <a:noFill/>
        </p:spPr>
        <p:txBody>
          <a:bodyPr wrap="square" rtlCol="0">
            <a:spAutoFit/>
          </a:bodyPr>
          <a:lstStyle/>
          <a:p>
            <a:pPr algn="ctr"/>
            <a:r>
              <a:rPr lang="zh-CN" altLang="en-US" sz="5400" b="1" dirty="0" smtClean="0">
                <a:solidFill>
                  <a:srgbClr val="2E75B6"/>
                </a:solidFill>
              </a:rPr>
              <a:t>结果分析及</a:t>
            </a:r>
            <a:endParaRPr lang="en-US" altLang="zh-CN" sz="5400" b="1" dirty="0" smtClean="0">
              <a:solidFill>
                <a:srgbClr val="2E75B6"/>
              </a:solidFill>
            </a:endParaRPr>
          </a:p>
          <a:p>
            <a:pPr algn="ctr"/>
            <a:r>
              <a:rPr lang="zh-CN" altLang="en-US" sz="5400" b="1" dirty="0" smtClean="0">
                <a:solidFill>
                  <a:srgbClr val="2E75B6"/>
                </a:solidFill>
              </a:rPr>
              <a:t>下一步工作计划</a:t>
            </a:r>
            <a:endParaRPr lang="zh-CN" altLang="en-US" sz="5400" b="1" dirty="0">
              <a:solidFill>
                <a:srgbClr val="2E75B6"/>
              </a:solidFill>
            </a:endParaRPr>
          </a:p>
        </p:txBody>
      </p:sp>
    </p:spTree>
    <p:extLst>
      <p:ext uri="{BB962C8B-B14F-4D97-AF65-F5344CB8AC3E}">
        <p14:creationId xmlns:p14="http://schemas.microsoft.com/office/powerpoint/2010/main" val="36648255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灯片编号占位符 8">
            <a:extLst>
              <a:ext uri="{FF2B5EF4-FFF2-40B4-BE49-F238E27FC236}">
                <a16:creationId xmlns:a16="http://schemas.microsoft.com/office/drawing/2014/main" id="{0C3943EC-D259-473D-B285-4F2AB9CB71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1" name="TextBox 8">
            <a:extLst>
              <a:ext uri="{FF2B5EF4-FFF2-40B4-BE49-F238E27FC236}">
                <a16:creationId xmlns:a16="http://schemas.microsoft.com/office/drawing/2014/main" id="{CD9CBCB9-8C1D-0218-BDB9-C57080749D8E}"/>
              </a:ext>
            </a:extLst>
          </p:cNvPr>
          <p:cNvSpPr txBox="1"/>
          <p:nvPr/>
        </p:nvSpPr>
        <p:spPr>
          <a:xfrm>
            <a:off x="431165" y="140594"/>
            <a:ext cx="10331705" cy="830997"/>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结果</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分析</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及下一步</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工作计划</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1" name="文本框 60">
            <a:extLst>
              <a:ext uri="{FF2B5EF4-FFF2-40B4-BE49-F238E27FC236}">
                <a16:creationId xmlns:a16="http://schemas.microsoft.com/office/drawing/2014/main" id="{345DB561-9DC1-48CE-A86B-8B54C715F226}"/>
              </a:ext>
            </a:extLst>
          </p:cNvPr>
          <p:cNvSpPr txBox="1"/>
          <p:nvPr/>
        </p:nvSpPr>
        <p:spPr>
          <a:xfrm>
            <a:off x="165100" y="742852"/>
            <a:ext cx="10597771" cy="524567"/>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应用实例：基于</a:t>
            </a:r>
            <a:r>
              <a:rPr kumimoji="0" lang="en-US" altLang="zh-CN" sz="2400" b="1" i="0" u="none" strike="noStrike" kern="1200" cap="none" spc="0" normalizeH="0" baseline="0" noProof="0" dirty="0" err="1">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TransE</a:t>
            </a:r>
            <a:r>
              <a:rPr kumimoji="0" lang="zh-CN" altLang="en-US" sz="24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嵌入的知识图谱预测</a:t>
            </a:r>
            <a:endParaRPr kumimoji="0" lang="en-US" altLang="zh-CN" sz="20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BA103BBC-6130-474B-80FF-BA914B02277E}"/>
              </a:ext>
            </a:extLst>
          </p:cNvPr>
          <p:cNvGraphicFramePr>
            <a:graphicFrameLocks noGrp="1"/>
          </p:cNvGraphicFramePr>
          <p:nvPr>
            <p:extLst>
              <p:ext uri="{D42A27DB-BD31-4B8C-83A1-F6EECF244321}">
                <p14:modId xmlns:p14="http://schemas.microsoft.com/office/powerpoint/2010/main" val="3999874913"/>
              </p:ext>
            </p:extLst>
          </p:nvPr>
        </p:nvGraphicFramePr>
        <p:xfrm>
          <a:off x="677801" y="1960188"/>
          <a:ext cx="10085070" cy="2621280"/>
        </p:xfrm>
        <a:graphic>
          <a:graphicData uri="http://schemas.openxmlformats.org/drawingml/2006/table">
            <a:tbl>
              <a:tblPr firstRow="1" bandRow="1">
                <a:tableStyleId>{5C22544A-7EE6-4342-B048-85BDC9FD1C3A}</a:tableStyleId>
              </a:tblPr>
              <a:tblGrid>
                <a:gridCol w="6807022">
                  <a:extLst>
                    <a:ext uri="{9D8B030D-6E8A-4147-A177-3AD203B41FA5}">
                      <a16:colId xmlns:a16="http://schemas.microsoft.com/office/drawing/2014/main" val="1909986916"/>
                    </a:ext>
                  </a:extLst>
                </a:gridCol>
                <a:gridCol w="1815206">
                  <a:extLst>
                    <a:ext uri="{9D8B030D-6E8A-4147-A177-3AD203B41FA5}">
                      <a16:colId xmlns:a16="http://schemas.microsoft.com/office/drawing/2014/main" val="874919747"/>
                    </a:ext>
                  </a:extLst>
                </a:gridCol>
                <a:gridCol w="1462842">
                  <a:extLst>
                    <a:ext uri="{9D8B030D-6E8A-4147-A177-3AD203B41FA5}">
                      <a16:colId xmlns:a16="http://schemas.microsoft.com/office/drawing/2014/main" val="239411955"/>
                    </a:ext>
                  </a:extLst>
                </a:gridCol>
              </a:tblGrid>
              <a:tr h="370840">
                <a:tc>
                  <a:txBody>
                    <a:bodyPr/>
                    <a:lstStyle/>
                    <a:p>
                      <a:pPr algn="ctr"/>
                      <a:r>
                        <a:rPr lang="en-US" altLang="zh-CN" dirty="0" err="1"/>
                        <a:t>tripple</a:t>
                      </a:r>
                      <a:endParaRPr lang="zh-CN" altLang="en-US" dirty="0"/>
                    </a:p>
                  </a:txBody>
                  <a:tcPr/>
                </a:tc>
                <a:tc>
                  <a:txBody>
                    <a:bodyPr/>
                    <a:lstStyle/>
                    <a:p>
                      <a:pPr algn="ctr"/>
                      <a:r>
                        <a:rPr lang="en-US" altLang="zh-CN" sz="1600" dirty="0" err="1"/>
                        <a:t>first_rank</a:t>
                      </a:r>
                      <a:endParaRPr lang="zh-CN" altLang="en-US" sz="1600" dirty="0"/>
                    </a:p>
                  </a:txBody>
                  <a:tcPr/>
                </a:tc>
                <a:tc>
                  <a:txBody>
                    <a:bodyPr/>
                    <a:lstStyle/>
                    <a:p>
                      <a:pPr algn="ctr"/>
                      <a:r>
                        <a:rPr lang="en-US" altLang="zh-CN" sz="1600" dirty="0" err="1"/>
                        <a:t>correct_rank</a:t>
                      </a:r>
                      <a:endParaRPr lang="zh-CN" altLang="en-US" sz="1600" dirty="0"/>
                    </a:p>
                  </a:txBody>
                  <a:tcPr/>
                </a:tc>
                <a:extLst>
                  <a:ext uri="{0D108BD9-81ED-4DB2-BD59-A6C34878D82A}">
                    <a16:rowId xmlns:a16="http://schemas.microsoft.com/office/drawing/2014/main" val="1398955121"/>
                  </a:ext>
                </a:extLst>
              </a:tr>
              <a:tr h="126403">
                <a:tc>
                  <a:txBody>
                    <a:bodyPr/>
                    <a:lstStyle/>
                    <a:p>
                      <a:pPr algn="l"/>
                      <a:r>
                        <a:rPr lang="en-US" altLang="zh-CN" sz="1400" b="1" dirty="0"/>
                        <a:t>(</a:t>
                      </a:r>
                      <a:r>
                        <a:rPr lang="en-US" altLang="zh-CN" sz="1400" b="1" dirty="0">
                          <a:solidFill>
                            <a:srgbClr val="FF0000"/>
                          </a:solidFill>
                        </a:rPr>
                        <a:t>'Tactile and multi-modality communication</a:t>
                      </a:r>
                      <a:r>
                        <a:rPr lang="en-US" altLang="zh-CN" sz="1400" b="1" dirty="0"/>
                        <a:t>', 'Immersive VR games', '</a:t>
                      </a:r>
                      <a:r>
                        <a:rPr lang="en-US" altLang="zh-CN" sz="1400" b="1" dirty="0" err="1"/>
                        <a:t>has_service</a:t>
                      </a:r>
                      <a:r>
                        <a:rPr lang="en-US" altLang="zh-CN" sz="1400" b="1" dirty="0"/>
                        <a:t>')</a:t>
                      </a:r>
                      <a:endParaRPr lang="zh-CN" altLang="en-US" sz="1400" b="1" dirty="0"/>
                    </a:p>
                  </a:txBody>
                  <a:tcPr/>
                </a:tc>
                <a:tc>
                  <a:txBody>
                    <a:bodyPr/>
                    <a:lstStyle/>
                    <a:p>
                      <a:pPr algn="ctr"/>
                      <a:r>
                        <a:rPr lang="en-US" altLang="zh-CN" sz="1000" b="1" dirty="0">
                          <a:solidFill>
                            <a:schemeClr val="tx1"/>
                          </a:solidFill>
                        </a:rPr>
                        <a:t>'Tactile and multi-modality communication</a:t>
                      </a:r>
                      <a:endParaRPr lang="zh-CN" altLang="en-US" sz="1000" b="1" dirty="0">
                        <a:solidFill>
                          <a:schemeClr val="tx1"/>
                        </a:solidFill>
                      </a:endParaRPr>
                    </a:p>
                  </a:txBody>
                  <a:tcPr/>
                </a:tc>
                <a:tc>
                  <a:txBody>
                    <a:bodyPr/>
                    <a:lstStyle/>
                    <a:p>
                      <a:pPr algn="ctr"/>
                      <a:r>
                        <a:rPr lang="en-US" altLang="zh-CN" sz="1400" b="1" dirty="0">
                          <a:solidFill>
                            <a:schemeClr val="tx1"/>
                          </a:solidFill>
                        </a:rPr>
                        <a:t>1</a:t>
                      </a:r>
                      <a:endParaRPr lang="zh-CN" altLang="en-US" sz="1400" b="1" dirty="0">
                        <a:solidFill>
                          <a:schemeClr val="tx1"/>
                        </a:solidFill>
                      </a:endParaRPr>
                    </a:p>
                  </a:txBody>
                  <a:tcPr/>
                </a:tc>
                <a:extLst>
                  <a:ext uri="{0D108BD9-81ED-4DB2-BD59-A6C34878D82A}">
                    <a16:rowId xmlns:a16="http://schemas.microsoft.com/office/drawing/2014/main" val="2369160012"/>
                  </a:ext>
                </a:extLst>
              </a:tr>
              <a:tr h="370840">
                <a:tc>
                  <a:txBody>
                    <a:bodyPr/>
                    <a:lstStyle/>
                    <a:p>
                      <a:pPr algn="ctr"/>
                      <a:r>
                        <a:rPr lang="en-US" altLang="zh-CN" sz="1400" b="1" kern="1200" dirty="0">
                          <a:solidFill>
                            <a:schemeClr val="dk1"/>
                          </a:solidFill>
                          <a:latin typeface="+mn-lt"/>
                          <a:ea typeface="+mn-ea"/>
                          <a:cs typeface="+mn-cs"/>
                        </a:rPr>
                        <a:t>(</a:t>
                      </a:r>
                      <a:r>
                        <a:rPr lang="en-US" altLang="zh-CN" sz="1400" b="1" kern="1200" dirty="0">
                          <a:solidFill>
                            <a:srgbClr val="FF0000"/>
                          </a:solidFill>
                          <a:latin typeface="+mn-lt"/>
                          <a:ea typeface="+mn-ea"/>
                          <a:cs typeface="+mn-cs"/>
                        </a:rPr>
                        <a:t>'Railway corridors(Subscen3)</a:t>
                      </a:r>
                      <a:r>
                        <a:rPr lang="en-US" altLang="zh-CN" sz="1400" b="1" kern="1200" dirty="0">
                          <a:solidFill>
                            <a:schemeClr val="dk1"/>
                          </a:solidFill>
                          <a:latin typeface="+mn-lt"/>
                          <a:ea typeface="+mn-ea"/>
                          <a:cs typeface="+mn-cs"/>
                        </a:rPr>
                        <a:t>', '200 km along rail tracks', '</a:t>
                      </a:r>
                      <a:r>
                        <a:rPr lang="en-US" altLang="zh-CN" sz="1400" b="1" kern="1200" dirty="0" err="1">
                          <a:solidFill>
                            <a:schemeClr val="dk1"/>
                          </a:solidFill>
                          <a:latin typeface="+mn-lt"/>
                          <a:ea typeface="+mn-ea"/>
                          <a:cs typeface="+mn-cs"/>
                        </a:rPr>
                        <a:t>service_area</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400" b="1" kern="1200" dirty="0">
                          <a:solidFill>
                            <a:schemeClr val="tx1"/>
                          </a:solidFill>
                          <a:latin typeface="+mn-lt"/>
                          <a:ea typeface="+mn-ea"/>
                          <a:cs typeface="+mn-cs"/>
                        </a:rPr>
                        <a:t>'5G Network'</a:t>
                      </a:r>
                      <a:endParaRPr lang="zh-CN" altLang="en-US" sz="1400" b="1" kern="1200" dirty="0">
                        <a:solidFill>
                          <a:schemeClr val="tx1"/>
                        </a:solidFill>
                        <a:latin typeface="+mn-lt"/>
                        <a:ea typeface="+mn-ea"/>
                        <a:cs typeface="+mn-cs"/>
                      </a:endParaRPr>
                    </a:p>
                  </a:txBody>
                  <a:tcPr/>
                </a:tc>
                <a:tc>
                  <a:txBody>
                    <a:bodyPr/>
                    <a:lstStyle/>
                    <a:p>
                      <a:pPr algn="ctr"/>
                      <a:r>
                        <a:rPr lang="en-US" altLang="zh-CN" sz="1400" b="1" dirty="0">
                          <a:solidFill>
                            <a:schemeClr val="tx1"/>
                          </a:solidFill>
                        </a:rPr>
                        <a:t>5</a:t>
                      </a:r>
                      <a:endParaRPr lang="zh-CN" altLang="en-US" sz="1400" b="1" dirty="0">
                        <a:solidFill>
                          <a:schemeClr val="tx1"/>
                        </a:solidFill>
                      </a:endParaRPr>
                    </a:p>
                  </a:txBody>
                  <a:tcPr/>
                </a:tc>
                <a:extLst>
                  <a:ext uri="{0D108BD9-81ED-4DB2-BD59-A6C34878D82A}">
                    <a16:rowId xmlns:a16="http://schemas.microsoft.com/office/drawing/2014/main" val="2008815902"/>
                  </a:ext>
                </a:extLst>
              </a:tr>
              <a:tr h="370840">
                <a:tc>
                  <a:txBody>
                    <a:bodyPr/>
                    <a:lstStyle/>
                    <a:p>
                      <a:pPr algn="ctr"/>
                      <a:r>
                        <a:rPr lang="en-US" altLang="zh-CN" sz="1400" b="1" dirty="0"/>
                        <a:t>('road of crowded village(Subscen4)', '</a:t>
                      </a:r>
                      <a:r>
                        <a:rPr lang="en-US" altLang="zh-CN" sz="1400" b="1" dirty="0">
                          <a:solidFill>
                            <a:srgbClr val="FF0000"/>
                          </a:solidFill>
                        </a:rPr>
                        <a:t>Tactile Internet</a:t>
                      </a:r>
                      <a:r>
                        <a:rPr lang="en-US" altLang="zh-CN" sz="1400" b="1" dirty="0"/>
                        <a:t>', '</a:t>
                      </a:r>
                      <a:r>
                        <a:rPr lang="en-US" altLang="zh-CN" sz="1400" b="1" dirty="0" err="1"/>
                        <a:t>network_type</a:t>
                      </a:r>
                      <a:r>
                        <a:rPr lang="en-US" altLang="zh-CN" sz="1400" b="1" dirty="0"/>
                        <a:t>')</a:t>
                      </a:r>
                      <a:endParaRPr lang="zh-CN" altLang="en-US" sz="1400" b="1" dirty="0"/>
                    </a:p>
                  </a:txBody>
                  <a:tcPr/>
                </a:tc>
                <a:tc>
                  <a:txBody>
                    <a:bodyPr/>
                    <a:lstStyle/>
                    <a:p>
                      <a:pPr algn="ctr"/>
                      <a:r>
                        <a:rPr lang="en-US" altLang="zh-CN" sz="1400" b="1" dirty="0">
                          <a:solidFill>
                            <a:schemeClr val="tx1"/>
                          </a:solidFill>
                        </a:rPr>
                        <a:t>'Tactile Internet'</a:t>
                      </a:r>
                      <a:endParaRPr lang="zh-CN" altLang="en-US" sz="1400" b="1" dirty="0">
                        <a:solidFill>
                          <a:schemeClr val="tx1"/>
                        </a:solidFill>
                      </a:endParaRPr>
                    </a:p>
                  </a:txBody>
                  <a:tcPr/>
                </a:tc>
                <a:tc>
                  <a:txBody>
                    <a:bodyPr/>
                    <a:lstStyle/>
                    <a:p>
                      <a:pPr algn="ctr"/>
                      <a:r>
                        <a:rPr lang="en-US" altLang="zh-CN" sz="1400" b="1" dirty="0">
                          <a:solidFill>
                            <a:schemeClr val="tx1"/>
                          </a:solidFill>
                        </a:rPr>
                        <a:t>1</a:t>
                      </a:r>
                      <a:endParaRPr lang="zh-CN" altLang="en-US" sz="1400" b="1" dirty="0">
                        <a:solidFill>
                          <a:schemeClr val="tx1"/>
                        </a:solidFill>
                      </a:endParaRPr>
                    </a:p>
                  </a:txBody>
                  <a:tcPr/>
                </a:tc>
                <a:extLst>
                  <a:ext uri="{0D108BD9-81ED-4DB2-BD59-A6C34878D82A}">
                    <a16:rowId xmlns:a16="http://schemas.microsoft.com/office/drawing/2014/main" val="3513204391"/>
                  </a:ext>
                </a:extLst>
              </a:tr>
              <a:tr h="370840">
                <a:tc>
                  <a:txBody>
                    <a:bodyPr/>
                    <a:lstStyle/>
                    <a:p>
                      <a:pPr algn="ctr"/>
                      <a:r>
                        <a:rPr lang="en-US" altLang="zh-CN" sz="1400" b="1" dirty="0"/>
                        <a:t>('E2E latency(max)', '</a:t>
                      </a:r>
                      <a:r>
                        <a:rPr lang="en-US" altLang="zh-CN" sz="1400" b="1" dirty="0">
                          <a:solidFill>
                            <a:srgbClr val="FF0000"/>
                          </a:solidFill>
                        </a:rPr>
                        <a:t>10ms</a:t>
                      </a:r>
                      <a:r>
                        <a:rPr lang="en-US" altLang="zh-CN" sz="1400" b="1" dirty="0"/>
                        <a:t>', 'value')</a:t>
                      </a:r>
                      <a:endParaRPr lang="zh-CN" altLang="en-US" sz="1400" b="1" dirty="0"/>
                    </a:p>
                  </a:txBody>
                  <a:tcPr/>
                </a:tc>
                <a:tc>
                  <a:txBody>
                    <a:bodyPr/>
                    <a:lstStyle/>
                    <a:p>
                      <a:pPr algn="ctr"/>
                      <a:r>
                        <a:rPr lang="en-US" altLang="zh-CN" sz="1400" b="1" dirty="0">
                          <a:solidFill>
                            <a:schemeClr val="tx1"/>
                          </a:solidFill>
                        </a:rPr>
                        <a:t>'5ms'</a:t>
                      </a:r>
                      <a:endParaRPr lang="zh-CN" altLang="en-US" sz="1400" b="1" dirty="0">
                        <a:solidFill>
                          <a:schemeClr val="tx1"/>
                        </a:solidFill>
                      </a:endParaRPr>
                    </a:p>
                  </a:txBody>
                  <a:tcPr/>
                </a:tc>
                <a:tc>
                  <a:txBody>
                    <a:bodyPr/>
                    <a:lstStyle/>
                    <a:p>
                      <a:pPr algn="ctr"/>
                      <a:r>
                        <a:rPr lang="en-US" altLang="zh-CN" sz="1400" b="1" dirty="0">
                          <a:solidFill>
                            <a:schemeClr val="tx1"/>
                          </a:solidFill>
                        </a:rPr>
                        <a:t>2</a:t>
                      </a:r>
                      <a:endParaRPr lang="zh-CN" altLang="en-US" sz="1400" b="1" dirty="0">
                        <a:solidFill>
                          <a:schemeClr val="tx1"/>
                        </a:solidFill>
                      </a:endParaRPr>
                    </a:p>
                  </a:txBody>
                  <a:tcPr/>
                </a:tc>
                <a:extLst>
                  <a:ext uri="{0D108BD9-81ED-4DB2-BD59-A6C34878D82A}">
                    <a16:rowId xmlns:a16="http://schemas.microsoft.com/office/drawing/2014/main" val="1239154374"/>
                  </a:ext>
                </a:extLst>
              </a:tr>
              <a:tr h="370840">
                <a:tc>
                  <a:txBody>
                    <a:bodyPr/>
                    <a:lstStyle/>
                    <a:p>
                      <a:pPr marL="0" algn="ctr" defTabSz="914400" rtl="0" eaLnBrk="1" latinLnBrk="0" hangingPunct="1"/>
                      <a:r>
                        <a:rPr lang="en-US" altLang="zh-CN" sz="1400" b="1" kern="1200" dirty="0">
                          <a:solidFill>
                            <a:schemeClr val="dk1"/>
                          </a:solidFill>
                          <a:latin typeface="+mn-lt"/>
                          <a:ea typeface="+mn-ea"/>
                          <a:cs typeface="+mn-cs"/>
                        </a:rPr>
                        <a:t>('E2E latency(max)', '</a:t>
                      </a:r>
                      <a:r>
                        <a:rPr lang="en-US" altLang="zh-CN" sz="1400" b="1" kern="1200" dirty="0">
                          <a:solidFill>
                            <a:schemeClr val="tx1"/>
                          </a:solidFill>
                          <a:latin typeface="+mn-lt"/>
                          <a:ea typeface="+mn-ea"/>
                          <a:cs typeface="+mn-cs"/>
                        </a:rPr>
                        <a:t>1-20ms</a:t>
                      </a:r>
                      <a:r>
                        <a:rPr lang="en-US" altLang="zh-CN" sz="1400" b="1" kern="1200" dirty="0">
                          <a:solidFill>
                            <a:schemeClr val="dk1"/>
                          </a:solidFill>
                          <a:latin typeface="+mn-lt"/>
                          <a:ea typeface="+mn-ea"/>
                          <a:cs typeface="+mn-cs"/>
                        </a:rPr>
                        <a:t>', '</a:t>
                      </a:r>
                      <a:r>
                        <a:rPr lang="en-US" altLang="zh-CN" sz="1400" b="1" kern="1200" dirty="0">
                          <a:solidFill>
                            <a:srgbClr val="FF0000"/>
                          </a:solidFill>
                          <a:latin typeface="+mn-lt"/>
                          <a:ea typeface="+mn-ea"/>
                          <a:cs typeface="+mn-cs"/>
                        </a:rPr>
                        <a:t>value</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400" b="1" dirty="0"/>
                        <a:t>'value'</a:t>
                      </a:r>
                      <a:endParaRPr lang="zh-CN" altLang="en-US" sz="1400" b="1" kern="1200" dirty="0">
                        <a:solidFill>
                          <a:schemeClr val="tx1"/>
                        </a:solidFill>
                        <a:latin typeface="+mn-lt"/>
                        <a:ea typeface="+mn-ea"/>
                        <a:cs typeface="+mn-cs"/>
                      </a:endParaRPr>
                    </a:p>
                  </a:txBody>
                  <a:tcPr/>
                </a:tc>
                <a:tc>
                  <a:txBody>
                    <a:bodyPr/>
                    <a:lstStyle/>
                    <a:p>
                      <a:pPr marL="0" algn="ctr" defTabSz="914400" rtl="0" eaLnBrk="1" latinLnBrk="0" hangingPunct="1"/>
                      <a:r>
                        <a:rPr lang="en-US" altLang="zh-CN" sz="1400" b="1" kern="1200" dirty="0">
                          <a:solidFill>
                            <a:schemeClr val="tx1"/>
                          </a:solidFill>
                          <a:latin typeface="+mn-lt"/>
                          <a:ea typeface="+mn-ea"/>
                          <a:cs typeface="+mn-cs"/>
                        </a:rPr>
                        <a:t>1</a:t>
                      </a:r>
                      <a:endParaRPr lang="zh-CN" altLang="en-US" sz="1400" b="1" kern="1200" dirty="0">
                        <a:solidFill>
                          <a:schemeClr val="tx1"/>
                        </a:solidFill>
                        <a:latin typeface="+mn-lt"/>
                        <a:ea typeface="+mn-ea"/>
                        <a:cs typeface="+mn-cs"/>
                      </a:endParaRPr>
                    </a:p>
                  </a:txBody>
                  <a:tcPr/>
                </a:tc>
                <a:extLst>
                  <a:ext uri="{0D108BD9-81ED-4DB2-BD59-A6C34878D82A}">
                    <a16:rowId xmlns:a16="http://schemas.microsoft.com/office/drawing/2014/main" val="850387650"/>
                  </a:ext>
                </a:extLst>
              </a:tr>
              <a:tr h="370840">
                <a:tc>
                  <a:txBody>
                    <a:bodyPr/>
                    <a:lstStyle/>
                    <a:p>
                      <a:pPr algn="ctr"/>
                      <a:r>
                        <a:rPr lang="en-US" altLang="zh-CN" sz="1400" b="1" kern="1200" dirty="0">
                          <a:solidFill>
                            <a:schemeClr val="dk1"/>
                          </a:solidFill>
                          <a:latin typeface="+mn-lt"/>
                          <a:ea typeface="+mn-ea"/>
                          <a:cs typeface="+mn-cs"/>
                        </a:rPr>
                        <a:t>('Audio(Immersive VR games)', 'Reliability', </a:t>
                      </a:r>
                      <a:r>
                        <a:rPr lang="en-US" altLang="zh-CN" sz="1400" b="1" kern="1200" dirty="0">
                          <a:solidFill>
                            <a:srgbClr val="FF0000"/>
                          </a:solidFill>
                          <a:latin typeface="+mn-lt"/>
                          <a:ea typeface="+mn-ea"/>
                          <a:cs typeface="+mn-cs"/>
                        </a:rPr>
                        <a:t>'</a:t>
                      </a:r>
                      <a:r>
                        <a:rPr lang="en-US" altLang="zh-CN" sz="1400" b="1" kern="1200" dirty="0" err="1">
                          <a:solidFill>
                            <a:srgbClr val="FF0000"/>
                          </a:solidFill>
                          <a:latin typeface="+mn-lt"/>
                          <a:ea typeface="+mn-ea"/>
                          <a:cs typeface="+mn-cs"/>
                        </a:rPr>
                        <a:t>has_KPI</a:t>
                      </a:r>
                      <a:r>
                        <a:rPr lang="en-US" altLang="zh-CN" sz="1400" b="1" kern="1200" dirty="0">
                          <a:solidFill>
                            <a:schemeClr val="dk1"/>
                          </a:solidFill>
                          <a:latin typeface="+mn-lt"/>
                          <a:ea typeface="+mn-ea"/>
                          <a:cs typeface="+mn-cs"/>
                        </a:rPr>
                        <a:t>')</a:t>
                      </a:r>
                      <a:endParaRPr lang="zh-CN" altLang="en-US" sz="1400" b="1" kern="1200" dirty="0">
                        <a:solidFill>
                          <a:schemeClr val="dk1"/>
                        </a:solidFill>
                        <a:latin typeface="+mn-lt"/>
                        <a:ea typeface="+mn-ea"/>
                        <a:cs typeface="+mn-cs"/>
                      </a:endParaRPr>
                    </a:p>
                  </a:txBody>
                  <a:tcPr/>
                </a:tc>
                <a:tc>
                  <a:txBody>
                    <a:bodyPr/>
                    <a:lstStyle/>
                    <a:p>
                      <a:pPr algn="ctr"/>
                      <a:r>
                        <a:rPr lang="en-US" altLang="zh-CN" sz="1400" b="1" kern="1200" dirty="0">
                          <a:solidFill>
                            <a:schemeClr val="dk1"/>
                          </a:solidFill>
                          <a:latin typeface="+mn-lt"/>
                          <a:ea typeface="+mn-ea"/>
                          <a:cs typeface="+mn-cs"/>
                        </a:rPr>
                        <a:t>'priority'</a:t>
                      </a:r>
                      <a:endParaRPr lang="zh-CN" altLang="en-US" sz="1400" b="1" kern="1200" dirty="0">
                        <a:solidFill>
                          <a:schemeClr val="dk1"/>
                        </a:solidFill>
                        <a:latin typeface="+mn-lt"/>
                        <a:ea typeface="+mn-ea"/>
                        <a:cs typeface="+mn-cs"/>
                      </a:endParaRPr>
                    </a:p>
                  </a:txBody>
                  <a:tcPr/>
                </a:tc>
                <a:tc>
                  <a:txBody>
                    <a:bodyPr/>
                    <a:lstStyle/>
                    <a:p>
                      <a:pPr marL="0" algn="ctr" defTabSz="914400" rtl="0" eaLnBrk="1" latinLnBrk="0" hangingPunct="1"/>
                      <a:r>
                        <a:rPr lang="en-US" altLang="zh-CN" sz="1400" b="1" kern="1200" dirty="0">
                          <a:solidFill>
                            <a:schemeClr val="tx1"/>
                          </a:solidFill>
                          <a:latin typeface="+mn-lt"/>
                          <a:ea typeface="+mn-ea"/>
                          <a:cs typeface="+mn-cs"/>
                        </a:rPr>
                        <a:t>12</a:t>
                      </a:r>
                      <a:endParaRPr lang="zh-CN" altLang="en-US" sz="1400" b="1" kern="1200" dirty="0">
                        <a:solidFill>
                          <a:schemeClr val="tx1"/>
                        </a:solidFill>
                        <a:latin typeface="+mn-lt"/>
                        <a:ea typeface="+mn-ea"/>
                        <a:cs typeface="+mn-cs"/>
                      </a:endParaRPr>
                    </a:p>
                  </a:txBody>
                  <a:tcPr/>
                </a:tc>
                <a:extLst>
                  <a:ext uri="{0D108BD9-81ED-4DB2-BD59-A6C34878D82A}">
                    <a16:rowId xmlns:a16="http://schemas.microsoft.com/office/drawing/2014/main" val="1488622837"/>
                  </a:ext>
                </a:extLst>
              </a:tr>
            </a:tbl>
          </a:graphicData>
        </a:graphic>
      </p:graphicFrame>
      <p:sp>
        <p:nvSpPr>
          <p:cNvPr id="68" name="文本框 67">
            <a:extLst>
              <a:ext uri="{FF2B5EF4-FFF2-40B4-BE49-F238E27FC236}">
                <a16:creationId xmlns:a16="http://schemas.microsoft.com/office/drawing/2014/main" id="{E62ADEB4-119A-4566-93DA-7219FFF78A1E}"/>
              </a:ext>
            </a:extLst>
          </p:cNvPr>
          <p:cNvSpPr txBox="1"/>
          <p:nvPr/>
        </p:nvSpPr>
        <p:spPr>
          <a:xfrm>
            <a:off x="431166" y="1590856"/>
            <a:ext cx="3205480"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图谱实体及关系预测结果：</a:t>
            </a:r>
          </a:p>
        </p:txBody>
      </p:sp>
    </p:spTree>
    <p:extLst>
      <p:ext uri="{BB962C8B-B14F-4D97-AF65-F5344CB8AC3E}">
        <p14:creationId xmlns:p14="http://schemas.microsoft.com/office/powerpoint/2010/main" val="254727551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0" name="TextBox 8">
            <a:extLst>
              <a:ext uri="{FF2B5EF4-FFF2-40B4-BE49-F238E27FC236}">
                <a16:creationId xmlns:a16="http://schemas.microsoft.com/office/drawing/2014/main" id="{5793DB5F-368E-408E-A232-4AC583297B0E}"/>
              </a:ext>
            </a:extLst>
          </p:cNvPr>
          <p:cNvSpPr txBox="1"/>
          <p:nvPr/>
        </p:nvSpPr>
        <p:spPr>
          <a:xfrm>
            <a:off x="882649" y="135230"/>
            <a:ext cx="401574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目录</a:t>
            </a:r>
          </a:p>
        </p:txBody>
      </p:sp>
      <p:sp>
        <p:nvSpPr>
          <p:cNvPr id="3" name="灯片编号占位符 2">
            <a:extLst>
              <a:ext uri="{FF2B5EF4-FFF2-40B4-BE49-F238E27FC236}">
                <a16:creationId xmlns:a16="http://schemas.microsoft.com/office/drawing/2014/main" id="{8527273A-33E9-4960-891C-0713844047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grpSp>
        <p:nvGrpSpPr>
          <p:cNvPr id="7" name="组合 6">
            <a:extLst>
              <a:ext uri="{FF2B5EF4-FFF2-40B4-BE49-F238E27FC236}">
                <a16:creationId xmlns:a16="http://schemas.microsoft.com/office/drawing/2014/main" id="{8979F899-9067-4C94-BA98-F565FD9F40CA}"/>
              </a:ext>
            </a:extLst>
          </p:cNvPr>
          <p:cNvGrpSpPr/>
          <p:nvPr/>
        </p:nvGrpSpPr>
        <p:grpSpPr>
          <a:xfrm>
            <a:off x="1653321" y="1139415"/>
            <a:ext cx="6833202" cy="802252"/>
            <a:chOff x="1893837" y="1956721"/>
            <a:chExt cx="6833202" cy="802252"/>
          </a:xfrm>
        </p:grpSpPr>
        <p:sp>
          <p:nvSpPr>
            <p:cNvPr id="18" name="文本框 17">
              <a:extLst>
                <a:ext uri="{FF2B5EF4-FFF2-40B4-BE49-F238E27FC236}">
                  <a16:creationId xmlns:a16="http://schemas.microsoft.com/office/drawing/2014/main" id="{0E8B7376-505A-4924-A6F9-57ED0CC535CB}"/>
                </a:ext>
              </a:extLst>
            </p:cNvPr>
            <p:cNvSpPr txBox="1"/>
            <p:nvPr/>
          </p:nvSpPr>
          <p:spPr>
            <a:xfrm>
              <a:off x="2599854" y="2505057"/>
              <a:ext cx="2813312"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50" b="0" i="0" u="none" strike="noStrike" kern="1200" cap="none" spc="300" normalizeH="0" baseline="0" noProof="0" dirty="0">
                  <a:ln>
                    <a:noFill/>
                  </a:ln>
                  <a:solidFill>
                    <a:prstClr val="black">
                      <a:lumMod val="50000"/>
                      <a:lumOff val="50000"/>
                    </a:prstClr>
                  </a:solidFill>
                  <a:effectLst/>
                  <a:uLnTx/>
                  <a:uFillTx/>
                  <a:latin typeface="Arial" panose="020B0604020202020204" pitchFamily="34" charset="0"/>
                  <a:ea typeface="Microsoft YaHei" panose="020B0503020204020204" pitchFamily="34" charset="-122"/>
                  <a:cs typeface="Arial" panose="020B0604020202020204" pitchFamily="34" charset="0"/>
                </a:rPr>
                <a:t>Part One</a:t>
              </a:r>
            </a:p>
          </p:txBody>
        </p:sp>
        <p:cxnSp>
          <p:nvCxnSpPr>
            <p:cNvPr id="19" name="直线连接符 23">
              <a:extLst>
                <a:ext uri="{FF2B5EF4-FFF2-40B4-BE49-F238E27FC236}">
                  <a16:creationId xmlns:a16="http://schemas.microsoft.com/office/drawing/2014/main" id="{DBFC775C-CAC3-4C9E-A100-7433E11EBCF8}"/>
                </a:ext>
              </a:extLst>
            </p:cNvPr>
            <p:cNvCxnSpPr>
              <a:cxnSpLocks/>
            </p:cNvCxnSpPr>
            <p:nvPr/>
          </p:nvCxnSpPr>
          <p:spPr>
            <a:xfrm>
              <a:off x="2676750" y="2495402"/>
              <a:ext cx="1531467" cy="176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02297823-BAB2-4A1F-ADFB-C38C61BD7E28}"/>
                </a:ext>
              </a:extLst>
            </p:cNvPr>
            <p:cNvGrpSpPr/>
            <p:nvPr/>
          </p:nvGrpSpPr>
          <p:grpSpPr>
            <a:xfrm>
              <a:off x="1893837" y="2062402"/>
              <a:ext cx="618022" cy="629497"/>
              <a:chOff x="1893837" y="2062402"/>
              <a:chExt cx="618022" cy="629497"/>
            </a:xfrm>
          </p:grpSpPr>
          <p:sp>
            <p:nvSpPr>
              <p:cNvPr id="23" name="圆角矩形 62">
                <a:extLst>
                  <a:ext uri="{FF2B5EF4-FFF2-40B4-BE49-F238E27FC236}">
                    <a16:creationId xmlns:a16="http://schemas.microsoft.com/office/drawing/2014/main" id="{85AC86CF-7234-49E1-A42C-08ABE3D957B9}"/>
                  </a:ext>
                </a:extLst>
              </p:cNvPr>
              <p:cNvSpPr/>
              <p:nvPr/>
            </p:nvSpPr>
            <p:spPr>
              <a:xfrm>
                <a:off x="1955241" y="2135281"/>
                <a:ext cx="556618" cy="556618"/>
              </a:xfrm>
              <a:prstGeom prst="roundRect">
                <a:avLst>
                  <a:gd name="adj" fmla="val 16419"/>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22" name="圆角矩形 20">
                <a:extLst>
                  <a:ext uri="{FF2B5EF4-FFF2-40B4-BE49-F238E27FC236}">
                    <a16:creationId xmlns:a16="http://schemas.microsoft.com/office/drawing/2014/main" id="{CC034EC3-AABE-4C76-8BD8-D718164604D3}"/>
                  </a:ext>
                </a:extLst>
              </p:cNvPr>
              <p:cNvSpPr/>
              <p:nvPr/>
            </p:nvSpPr>
            <p:spPr>
              <a:xfrm>
                <a:off x="1893837" y="2062402"/>
                <a:ext cx="556618" cy="556618"/>
              </a:xfrm>
              <a:prstGeom prst="roundRect">
                <a:avLst>
                  <a:gd name="adj" fmla="val 1641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24" name="文本框 23">
                <a:extLst>
                  <a:ext uri="{FF2B5EF4-FFF2-40B4-BE49-F238E27FC236}">
                    <a16:creationId xmlns:a16="http://schemas.microsoft.com/office/drawing/2014/main" id="{6F3093B2-FBA4-4BCF-BBD4-2D209F8D5FFE}"/>
                  </a:ext>
                </a:extLst>
              </p:cNvPr>
              <p:cNvSpPr txBox="1"/>
              <p:nvPr/>
            </p:nvSpPr>
            <p:spPr>
              <a:xfrm>
                <a:off x="1911564" y="2104359"/>
                <a:ext cx="5277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rPr>
                  <a:t>01</a:t>
                </a: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grpSp>
        <p:sp>
          <p:nvSpPr>
            <p:cNvPr id="21" name="文本框 20">
              <a:extLst>
                <a:ext uri="{FF2B5EF4-FFF2-40B4-BE49-F238E27FC236}">
                  <a16:creationId xmlns:a16="http://schemas.microsoft.com/office/drawing/2014/main" id="{AA3723D6-2F81-4F7D-B1BC-1A31B0684E0E}"/>
                </a:ext>
              </a:extLst>
            </p:cNvPr>
            <p:cNvSpPr txBox="1"/>
            <p:nvPr/>
          </p:nvSpPr>
          <p:spPr>
            <a:xfrm>
              <a:off x="2511859" y="1956721"/>
              <a:ext cx="621518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300" normalizeH="0" baseline="0" noProof="0" dirty="0" smtClean="0">
                  <a:ln>
                    <a:noFill/>
                  </a:ln>
                  <a:gradFill>
                    <a:gsLst>
                      <a:gs pos="0">
                        <a:prstClr val="black">
                          <a:lumMod val="95000"/>
                          <a:lumOff val="5000"/>
                        </a:prstClr>
                      </a:gs>
                      <a:gs pos="100000">
                        <a:prstClr val="black">
                          <a:lumMod val="65000"/>
                          <a:lumOff val="35000"/>
                        </a:prstClr>
                      </a:gs>
                    </a:gsLst>
                    <a:lin ang="5400000" scaled="1"/>
                  </a:gradFill>
                  <a:effectLst/>
                  <a:uLnTx/>
                  <a:uFillTx/>
                  <a:latin typeface="Arial" panose="020B0604020202020204" pitchFamily="34" charset="0"/>
                  <a:ea typeface="Microsoft YaHei" panose="020B0503020204020204" pitchFamily="34" charset="-122"/>
                  <a:cs typeface="Arial" panose="020B0604020202020204" pitchFamily="34" charset="0"/>
                </a:rPr>
                <a:t>研究背景</a:t>
              </a:r>
              <a:endParaRPr kumimoji="1" lang="zh-CN" altLang="en-US" sz="2800" b="1" i="0" u="none" strike="noStrike" kern="1200" cap="none" spc="300" normalizeH="0" baseline="0" noProof="0" dirty="0">
                <a:ln>
                  <a:noFill/>
                </a:ln>
                <a:gradFill>
                  <a:gsLst>
                    <a:gs pos="0">
                      <a:prstClr val="black">
                        <a:lumMod val="95000"/>
                        <a:lumOff val="5000"/>
                      </a:prstClr>
                    </a:gs>
                    <a:gs pos="100000">
                      <a:prstClr val="black">
                        <a:lumMod val="65000"/>
                        <a:lumOff val="35000"/>
                      </a:prstClr>
                    </a:gs>
                  </a:gsLst>
                  <a:lin ang="5400000" scaled="1"/>
                </a:gra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grpSp>
      <p:grpSp>
        <p:nvGrpSpPr>
          <p:cNvPr id="76" name="组合 75">
            <a:extLst>
              <a:ext uri="{FF2B5EF4-FFF2-40B4-BE49-F238E27FC236}">
                <a16:creationId xmlns:a16="http://schemas.microsoft.com/office/drawing/2014/main" id="{39B2F42A-9916-4ABE-91E2-1620BAB9352B}"/>
              </a:ext>
            </a:extLst>
          </p:cNvPr>
          <p:cNvGrpSpPr/>
          <p:nvPr/>
        </p:nvGrpSpPr>
        <p:grpSpPr>
          <a:xfrm>
            <a:off x="1671048" y="2472796"/>
            <a:ext cx="5393274" cy="786412"/>
            <a:chOff x="1893837" y="1972562"/>
            <a:chExt cx="5393274" cy="786411"/>
          </a:xfrm>
        </p:grpSpPr>
        <p:sp>
          <p:nvSpPr>
            <p:cNvPr id="77" name="文本框 76">
              <a:extLst>
                <a:ext uri="{FF2B5EF4-FFF2-40B4-BE49-F238E27FC236}">
                  <a16:creationId xmlns:a16="http://schemas.microsoft.com/office/drawing/2014/main" id="{1CD9E95B-A00C-4E83-B702-F42ACBC198CE}"/>
                </a:ext>
              </a:extLst>
            </p:cNvPr>
            <p:cNvSpPr txBox="1"/>
            <p:nvPr/>
          </p:nvSpPr>
          <p:spPr>
            <a:xfrm>
              <a:off x="2599854" y="2505057"/>
              <a:ext cx="2813312"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50" b="0" i="0" u="none" strike="noStrike" kern="1200" cap="none" spc="300" normalizeH="0" baseline="0" noProof="0" dirty="0">
                  <a:ln>
                    <a:noFill/>
                  </a:ln>
                  <a:solidFill>
                    <a:prstClr val="black">
                      <a:lumMod val="50000"/>
                      <a:lumOff val="50000"/>
                    </a:prstClr>
                  </a:solidFill>
                  <a:effectLst/>
                  <a:uLnTx/>
                  <a:uFillTx/>
                  <a:latin typeface="Arial" panose="020B0604020202020204" pitchFamily="34" charset="0"/>
                  <a:ea typeface="Microsoft YaHei" panose="020B0503020204020204" pitchFamily="34" charset="-122"/>
                  <a:cs typeface="Arial" panose="020B0604020202020204" pitchFamily="34" charset="0"/>
                </a:rPr>
                <a:t>Part Two</a:t>
              </a:r>
            </a:p>
          </p:txBody>
        </p:sp>
        <p:cxnSp>
          <p:nvCxnSpPr>
            <p:cNvPr id="78" name="直线连接符 23">
              <a:extLst>
                <a:ext uri="{FF2B5EF4-FFF2-40B4-BE49-F238E27FC236}">
                  <a16:creationId xmlns:a16="http://schemas.microsoft.com/office/drawing/2014/main" id="{90CCD5F8-2E17-41B5-9D2D-180A066AE6A8}"/>
                </a:ext>
              </a:extLst>
            </p:cNvPr>
            <p:cNvCxnSpPr>
              <a:cxnSpLocks/>
            </p:cNvCxnSpPr>
            <p:nvPr/>
          </p:nvCxnSpPr>
          <p:spPr>
            <a:xfrm>
              <a:off x="2693078" y="2495402"/>
              <a:ext cx="2428100" cy="37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9" name="组合 78">
              <a:extLst>
                <a:ext uri="{FF2B5EF4-FFF2-40B4-BE49-F238E27FC236}">
                  <a16:creationId xmlns:a16="http://schemas.microsoft.com/office/drawing/2014/main" id="{8EBE4772-161F-4E00-A9B0-BE96E744D107}"/>
                </a:ext>
              </a:extLst>
            </p:cNvPr>
            <p:cNvGrpSpPr/>
            <p:nvPr/>
          </p:nvGrpSpPr>
          <p:grpSpPr>
            <a:xfrm>
              <a:off x="1893837" y="2062402"/>
              <a:ext cx="618022" cy="629497"/>
              <a:chOff x="1893837" y="2062402"/>
              <a:chExt cx="618022" cy="629497"/>
            </a:xfrm>
          </p:grpSpPr>
          <p:sp>
            <p:nvSpPr>
              <p:cNvPr id="81" name="圆角矩形 62">
                <a:extLst>
                  <a:ext uri="{FF2B5EF4-FFF2-40B4-BE49-F238E27FC236}">
                    <a16:creationId xmlns:a16="http://schemas.microsoft.com/office/drawing/2014/main" id="{54A9C4E7-B2DC-45C7-9901-385B9A3FACA6}"/>
                  </a:ext>
                </a:extLst>
              </p:cNvPr>
              <p:cNvSpPr/>
              <p:nvPr/>
            </p:nvSpPr>
            <p:spPr>
              <a:xfrm>
                <a:off x="1955241" y="2135281"/>
                <a:ext cx="556618" cy="556618"/>
              </a:xfrm>
              <a:prstGeom prst="roundRect">
                <a:avLst>
                  <a:gd name="adj" fmla="val 16419"/>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82" name="圆角矩形 20">
                <a:extLst>
                  <a:ext uri="{FF2B5EF4-FFF2-40B4-BE49-F238E27FC236}">
                    <a16:creationId xmlns:a16="http://schemas.microsoft.com/office/drawing/2014/main" id="{29AF89EA-B091-45D0-93BC-198F65D56647}"/>
                  </a:ext>
                </a:extLst>
              </p:cNvPr>
              <p:cNvSpPr/>
              <p:nvPr/>
            </p:nvSpPr>
            <p:spPr>
              <a:xfrm>
                <a:off x="1893837" y="2062402"/>
                <a:ext cx="556618" cy="556618"/>
              </a:xfrm>
              <a:prstGeom prst="roundRect">
                <a:avLst>
                  <a:gd name="adj" fmla="val 1641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83" name="文本框 82">
                <a:extLst>
                  <a:ext uri="{FF2B5EF4-FFF2-40B4-BE49-F238E27FC236}">
                    <a16:creationId xmlns:a16="http://schemas.microsoft.com/office/drawing/2014/main" id="{EADE135E-1843-4B75-ABA7-AE83CEB27DDF}"/>
                  </a:ext>
                </a:extLst>
              </p:cNvPr>
              <p:cNvSpPr txBox="1"/>
              <p:nvPr/>
            </p:nvSpPr>
            <p:spPr>
              <a:xfrm>
                <a:off x="1911564" y="2104359"/>
                <a:ext cx="5277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rPr>
                  <a:t>02</a:t>
                </a: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grpSp>
        <p:sp>
          <p:nvSpPr>
            <p:cNvPr id="80" name="文本框 79">
              <a:extLst>
                <a:ext uri="{FF2B5EF4-FFF2-40B4-BE49-F238E27FC236}">
                  <a16:creationId xmlns:a16="http://schemas.microsoft.com/office/drawing/2014/main" id="{D850E78D-C848-46D0-931F-03DADC18D60F}"/>
                </a:ext>
              </a:extLst>
            </p:cNvPr>
            <p:cNvSpPr txBox="1"/>
            <p:nvPr/>
          </p:nvSpPr>
          <p:spPr>
            <a:xfrm>
              <a:off x="2573263" y="1972562"/>
              <a:ext cx="4713848" cy="523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300" normalizeH="0" baseline="0" noProof="0" dirty="0" smtClean="0">
                  <a:ln>
                    <a:noFill/>
                  </a:ln>
                  <a:gradFill>
                    <a:gsLst>
                      <a:gs pos="0">
                        <a:prstClr val="black">
                          <a:lumMod val="95000"/>
                          <a:lumOff val="5000"/>
                        </a:prstClr>
                      </a:gs>
                      <a:gs pos="100000">
                        <a:prstClr val="black">
                          <a:lumMod val="65000"/>
                          <a:lumOff val="35000"/>
                        </a:prstClr>
                      </a:gs>
                    </a:gsLst>
                    <a:lin ang="5400000" scaled="1"/>
                  </a:gradFill>
                  <a:effectLst/>
                  <a:uLnTx/>
                  <a:uFillTx/>
                  <a:latin typeface="Arial" panose="020B0604020202020204" pitchFamily="34" charset="0"/>
                  <a:ea typeface="Microsoft YaHei" panose="020B0503020204020204" pitchFamily="34" charset="-122"/>
                  <a:cs typeface="Arial" panose="020B0604020202020204" pitchFamily="34" charset="0"/>
                </a:rPr>
                <a:t>场景知识图谱</a:t>
              </a:r>
              <a:endParaRPr kumimoji="1" lang="zh-CN" altLang="en-US" sz="2800" b="1" i="0" u="none" strike="noStrike" kern="1200" cap="none" spc="300" normalizeH="0" baseline="0" noProof="0" dirty="0">
                <a:ln>
                  <a:noFill/>
                </a:ln>
                <a:gradFill>
                  <a:gsLst>
                    <a:gs pos="0">
                      <a:prstClr val="black">
                        <a:lumMod val="95000"/>
                        <a:lumOff val="5000"/>
                      </a:prstClr>
                    </a:gs>
                    <a:gs pos="100000">
                      <a:prstClr val="black">
                        <a:lumMod val="65000"/>
                        <a:lumOff val="35000"/>
                      </a:prstClr>
                    </a:gs>
                  </a:gsLst>
                  <a:lin ang="5400000" scaled="1"/>
                </a:gra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grpSp>
      <p:grpSp>
        <p:nvGrpSpPr>
          <p:cNvPr id="84" name="组合 83">
            <a:extLst>
              <a:ext uri="{FF2B5EF4-FFF2-40B4-BE49-F238E27FC236}">
                <a16:creationId xmlns:a16="http://schemas.microsoft.com/office/drawing/2014/main" id="{0D439134-78D3-44DD-B381-65AAF29A23DD}"/>
              </a:ext>
            </a:extLst>
          </p:cNvPr>
          <p:cNvGrpSpPr/>
          <p:nvPr/>
        </p:nvGrpSpPr>
        <p:grpSpPr>
          <a:xfrm>
            <a:off x="1680617" y="3880177"/>
            <a:ext cx="5208158" cy="818663"/>
            <a:chOff x="1893837" y="1940310"/>
            <a:chExt cx="5208158" cy="818663"/>
          </a:xfrm>
        </p:grpSpPr>
        <p:sp>
          <p:nvSpPr>
            <p:cNvPr id="85" name="文本框 84">
              <a:extLst>
                <a:ext uri="{FF2B5EF4-FFF2-40B4-BE49-F238E27FC236}">
                  <a16:creationId xmlns:a16="http://schemas.microsoft.com/office/drawing/2014/main" id="{42C7A069-5480-44AD-AEC3-73F113DCFB16}"/>
                </a:ext>
              </a:extLst>
            </p:cNvPr>
            <p:cNvSpPr txBox="1"/>
            <p:nvPr/>
          </p:nvSpPr>
          <p:spPr>
            <a:xfrm>
              <a:off x="2599854" y="2505057"/>
              <a:ext cx="2813312"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50" b="0" i="0" u="none" strike="noStrike" kern="1200" cap="none" spc="300" normalizeH="0" baseline="0" noProof="0" dirty="0">
                  <a:ln>
                    <a:noFill/>
                  </a:ln>
                  <a:solidFill>
                    <a:prstClr val="black">
                      <a:lumMod val="50000"/>
                      <a:lumOff val="50000"/>
                    </a:prstClr>
                  </a:solidFill>
                  <a:effectLst/>
                  <a:uLnTx/>
                  <a:uFillTx/>
                  <a:latin typeface="Arial" panose="020B0604020202020204" pitchFamily="34" charset="0"/>
                  <a:ea typeface="Microsoft YaHei" panose="020B0503020204020204" pitchFamily="34" charset="-122"/>
                  <a:cs typeface="Arial" panose="020B0604020202020204" pitchFamily="34" charset="0"/>
                </a:rPr>
                <a:t>Part Three</a:t>
              </a:r>
            </a:p>
          </p:txBody>
        </p:sp>
        <p:cxnSp>
          <p:nvCxnSpPr>
            <p:cNvPr id="86" name="直线连接符 23">
              <a:extLst>
                <a:ext uri="{FF2B5EF4-FFF2-40B4-BE49-F238E27FC236}">
                  <a16:creationId xmlns:a16="http://schemas.microsoft.com/office/drawing/2014/main" id="{0EEC7393-2931-4B4B-B33F-CB90EE3176C4}"/>
                </a:ext>
              </a:extLst>
            </p:cNvPr>
            <p:cNvCxnSpPr>
              <a:cxnSpLocks/>
            </p:cNvCxnSpPr>
            <p:nvPr/>
          </p:nvCxnSpPr>
          <p:spPr>
            <a:xfrm>
              <a:off x="2693078" y="2495402"/>
              <a:ext cx="1555564" cy="965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7" name="组合 86">
              <a:extLst>
                <a:ext uri="{FF2B5EF4-FFF2-40B4-BE49-F238E27FC236}">
                  <a16:creationId xmlns:a16="http://schemas.microsoft.com/office/drawing/2014/main" id="{8EF64715-93E3-4C23-BFF2-1ED328E763DE}"/>
                </a:ext>
              </a:extLst>
            </p:cNvPr>
            <p:cNvGrpSpPr/>
            <p:nvPr/>
          </p:nvGrpSpPr>
          <p:grpSpPr>
            <a:xfrm>
              <a:off x="1893837" y="2062402"/>
              <a:ext cx="618022" cy="629497"/>
              <a:chOff x="1893837" y="2062402"/>
              <a:chExt cx="618022" cy="629497"/>
            </a:xfrm>
          </p:grpSpPr>
          <p:sp>
            <p:nvSpPr>
              <p:cNvPr id="89" name="圆角矩形 62">
                <a:extLst>
                  <a:ext uri="{FF2B5EF4-FFF2-40B4-BE49-F238E27FC236}">
                    <a16:creationId xmlns:a16="http://schemas.microsoft.com/office/drawing/2014/main" id="{62DF0413-738F-47BD-A90B-58A1BF35A89E}"/>
                  </a:ext>
                </a:extLst>
              </p:cNvPr>
              <p:cNvSpPr/>
              <p:nvPr/>
            </p:nvSpPr>
            <p:spPr>
              <a:xfrm>
                <a:off x="1955241" y="2135281"/>
                <a:ext cx="556618" cy="556618"/>
              </a:xfrm>
              <a:prstGeom prst="roundRect">
                <a:avLst>
                  <a:gd name="adj" fmla="val 16419"/>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90" name="圆角矩形 20">
                <a:extLst>
                  <a:ext uri="{FF2B5EF4-FFF2-40B4-BE49-F238E27FC236}">
                    <a16:creationId xmlns:a16="http://schemas.microsoft.com/office/drawing/2014/main" id="{04B86A8A-3298-4128-AC6D-EF771FE19B3A}"/>
                  </a:ext>
                </a:extLst>
              </p:cNvPr>
              <p:cNvSpPr/>
              <p:nvPr/>
            </p:nvSpPr>
            <p:spPr>
              <a:xfrm>
                <a:off x="1893837" y="2062402"/>
                <a:ext cx="556618" cy="556618"/>
              </a:xfrm>
              <a:prstGeom prst="roundRect">
                <a:avLst>
                  <a:gd name="adj" fmla="val 1641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91" name="文本框 90">
                <a:extLst>
                  <a:ext uri="{FF2B5EF4-FFF2-40B4-BE49-F238E27FC236}">
                    <a16:creationId xmlns:a16="http://schemas.microsoft.com/office/drawing/2014/main" id="{909D8FF8-9722-442E-B67D-B193DE05BAF8}"/>
                  </a:ext>
                </a:extLst>
              </p:cNvPr>
              <p:cNvSpPr txBox="1"/>
              <p:nvPr/>
            </p:nvSpPr>
            <p:spPr>
              <a:xfrm>
                <a:off x="1911564" y="2104359"/>
                <a:ext cx="5277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rPr>
                  <a:t>03</a:t>
                </a: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grpSp>
        <p:sp>
          <p:nvSpPr>
            <p:cNvPr id="88" name="文本框 87">
              <a:extLst>
                <a:ext uri="{FF2B5EF4-FFF2-40B4-BE49-F238E27FC236}">
                  <a16:creationId xmlns:a16="http://schemas.microsoft.com/office/drawing/2014/main" id="{DF5247F5-8A1C-47EE-95BA-2DCDDD3E6CD5}"/>
                </a:ext>
              </a:extLst>
            </p:cNvPr>
            <p:cNvSpPr txBox="1"/>
            <p:nvPr/>
          </p:nvSpPr>
          <p:spPr>
            <a:xfrm>
              <a:off x="2586270" y="1940310"/>
              <a:ext cx="45157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300" normalizeH="0" baseline="0" noProof="0" dirty="0" smtClean="0">
                  <a:ln>
                    <a:noFill/>
                  </a:ln>
                  <a:gradFill>
                    <a:gsLst>
                      <a:gs pos="0">
                        <a:prstClr val="black">
                          <a:lumMod val="95000"/>
                          <a:lumOff val="5000"/>
                        </a:prstClr>
                      </a:gs>
                      <a:gs pos="100000">
                        <a:prstClr val="black">
                          <a:lumMod val="65000"/>
                          <a:lumOff val="35000"/>
                        </a:prstClr>
                      </a:gs>
                    </a:gsLst>
                    <a:lin ang="5400000" scaled="1"/>
                  </a:gradFill>
                  <a:effectLst/>
                  <a:uLnTx/>
                  <a:uFillTx/>
                  <a:latin typeface="Arial" panose="020B0604020202020204" pitchFamily="34" charset="0"/>
                  <a:ea typeface="Microsoft YaHei" panose="020B0503020204020204" pitchFamily="34" charset="-122"/>
                  <a:cs typeface="Arial" panose="020B0604020202020204" pitchFamily="34" charset="0"/>
                </a:rPr>
                <a:t>模型介绍</a:t>
              </a:r>
              <a:endParaRPr kumimoji="1" lang="zh-CN" altLang="en-US" sz="2800" b="1" i="0" u="none" strike="noStrike" kern="1200" cap="none" spc="300" normalizeH="0" baseline="0" noProof="0" dirty="0">
                <a:ln>
                  <a:noFill/>
                </a:ln>
                <a:gradFill>
                  <a:gsLst>
                    <a:gs pos="0">
                      <a:prstClr val="black">
                        <a:lumMod val="95000"/>
                        <a:lumOff val="5000"/>
                      </a:prstClr>
                    </a:gs>
                    <a:gs pos="100000">
                      <a:prstClr val="black">
                        <a:lumMod val="65000"/>
                        <a:lumOff val="35000"/>
                      </a:prstClr>
                    </a:gs>
                  </a:gsLst>
                  <a:lin ang="5400000" scaled="1"/>
                </a:gra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grpSp>
      <p:grpSp>
        <p:nvGrpSpPr>
          <p:cNvPr id="42" name="组合 41">
            <a:extLst>
              <a:ext uri="{FF2B5EF4-FFF2-40B4-BE49-F238E27FC236}">
                <a16:creationId xmlns:a16="http://schemas.microsoft.com/office/drawing/2014/main" id="{39B2F42A-9916-4ABE-91E2-1620BAB9352B}"/>
              </a:ext>
            </a:extLst>
          </p:cNvPr>
          <p:cNvGrpSpPr/>
          <p:nvPr/>
        </p:nvGrpSpPr>
        <p:grpSpPr>
          <a:xfrm>
            <a:off x="1694265" y="5369022"/>
            <a:ext cx="6235084" cy="786412"/>
            <a:chOff x="1893837" y="1972562"/>
            <a:chExt cx="6235084" cy="786411"/>
          </a:xfrm>
        </p:grpSpPr>
        <p:sp>
          <p:nvSpPr>
            <p:cNvPr id="43" name="文本框 42">
              <a:extLst>
                <a:ext uri="{FF2B5EF4-FFF2-40B4-BE49-F238E27FC236}">
                  <a16:creationId xmlns:a16="http://schemas.microsoft.com/office/drawing/2014/main" id="{1CD9E95B-A00C-4E83-B702-F42ACBC198CE}"/>
                </a:ext>
              </a:extLst>
            </p:cNvPr>
            <p:cNvSpPr txBox="1"/>
            <p:nvPr/>
          </p:nvSpPr>
          <p:spPr>
            <a:xfrm>
              <a:off x="2599854" y="2505057"/>
              <a:ext cx="2813312"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050" b="0" i="0" u="none" strike="noStrike" kern="1200" cap="none" spc="300" normalizeH="0" baseline="0" noProof="0" dirty="0">
                  <a:ln>
                    <a:noFill/>
                  </a:ln>
                  <a:solidFill>
                    <a:prstClr val="black">
                      <a:lumMod val="50000"/>
                      <a:lumOff val="50000"/>
                    </a:prstClr>
                  </a:solidFill>
                  <a:effectLst/>
                  <a:uLnTx/>
                  <a:uFillTx/>
                  <a:latin typeface="Arial" panose="020B0604020202020204" pitchFamily="34" charset="0"/>
                  <a:ea typeface="Microsoft YaHei" panose="020B0503020204020204" pitchFamily="34" charset="-122"/>
                  <a:cs typeface="Arial" panose="020B0604020202020204" pitchFamily="34" charset="0"/>
                </a:rPr>
                <a:t>Part </a:t>
              </a:r>
              <a:r>
                <a:rPr kumimoji="1" lang="en-US" altLang="zh-CN" sz="1050" b="0" i="0" u="none" strike="noStrike" kern="1200" cap="none" spc="300" normalizeH="0" baseline="0" noProof="0" dirty="0" smtClean="0">
                  <a:ln>
                    <a:noFill/>
                  </a:ln>
                  <a:solidFill>
                    <a:prstClr val="black">
                      <a:lumMod val="50000"/>
                      <a:lumOff val="50000"/>
                    </a:prstClr>
                  </a:solidFill>
                  <a:effectLst/>
                  <a:uLnTx/>
                  <a:uFillTx/>
                  <a:latin typeface="Arial" panose="020B0604020202020204" pitchFamily="34" charset="0"/>
                  <a:ea typeface="Microsoft YaHei" panose="020B0503020204020204" pitchFamily="34" charset="-122"/>
                  <a:cs typeface="Arial" panose="020B0604020202020204" pitchFamily="34" charset="0"/>
                </a:rPr>
                <a:t>Four</a:t>
              </a:r>
              <a:endParaRPr kumimoji="1" lang="en-US" altLang="zh-CN" sz="1050" b="0" i="0" u="none" strike="noStrike" kern="1200" cap="none" spc="300" normalizeH="0" baseline="0" noProof="0" dirty="0">
                <a:ln>
                  <a:noFill/>
                </a:ln>
                <a:solidFill>
                  <a:prstClr val="black">
                    <a:lumMod val="50000"/>
                    <a:lumOff val="50000"/>
                  </a:prstClr>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cxnSp>
          <p:nvCxnSpPr>
            <p:cNvPr id="44" name="直线连接符 23">
              <a:extLst>
                <a:ext uri="{FF2B5EF4-FFF2-40B4-BE49-F238E27FC236}">
                  <a16:creationId xmlns:a16="http://schemas.microsoft.com/office/drawing/2014/main" id="{90CCD5F8-2E17-41B5-9D2D-180A066AE6A8}"/>
                </a:ext>
              </a:extLst>
            </p:cNvPr>
            <p:cNvCxnSpPr>
              <a:cxnSpLocks/>
            </p:cNvCxnSpPr>
            <p:nvPr/>
          </p:nvCxnSpPr>
          <p:spPr>
            <a:xfrm>
              <a:off x="2693078" y="2495402"/>
              <a:ext cx="4767103" cy="379"/>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8EBE4772-161F-4E00-A9B0-BE96E744D107}"/>
                </a:ext>
              </a:extLst>
            </p:cNvPr>
            <p:cNvGrpSpPr/>
            <p:nvPr/>
          </p:nvGrpSpPr>
          <p:grpSpPr>
            <a:xfrm>
              <a:off x="1893837" y="2062402"/>
              <a:ext cx="618022" cy="629497"/>
              <a:chOff x="1893837" y="2062402"/>
              <a:chExt cx="618022" cy="629497"/>
            </a:xfrm>
          </p:grpSpPr>
          <p:sp>
            <p:nvSpPr>
              <p:cNvPr id="47" name="圆角矩形 62">
                <a:extLst>
                  <a:ext uri="{FF2B5EF4-FFF2-40B4-BE49-F238E27FC236}">
                    <a16:creationId xmlns:a16="http://schemas.microsoft.com/office/drawing/2014/main" id="{54A9C4E7-B2DC-45C7-9901-385B9A3FACA6}"/>
                  </a:ext>
                </a:extLst>
              </p:cNvPr>
              <p:cNvSpPr/>
              <p:nvPr/>
            </p:nvSpPr>
            <p:spPr>
              <a:xfrm>
                <a:off x="1955241" y="2135281"/>
                <a:ext cx="556618" cy="556618"/>
              </a:xfrm>
              <a:prstGeom prst="roundRect">
                <a:avLst>
                  <a:gd name="adj" fmla="val 16419"/>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48" name="圆角矩形 20">
                <a:extLst>
                  <a:ext uri="{FF2B5EF4-FFF2-40B4-BE49-F238E27FC236}">
                    <a16:creationId xmlns:a16="http://schemas.microsoft.com/office/drawing/2014/main" id="{29AF89EA-B091-45D0-93BC-198F65D56647}"/>
                  </a:ext>
                </a:extLst>
              </p:cNvPr>
              <p:cNvSpPr/>
              <p:nvPr/>
            </p:nvSpPr>
            <p:spPr>
              <a:xfrm>
                <a:off x="1893837" y="2062402"/>
                <a:ext cx="556618" cy="556618"/>
              </a:xfrm>
              <a:prstGeom prst="roundRect">
                <a:avLst>
                  <a:gd name="adj" fmla="val 1641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49" name="文本框 48">
                <a:extLst>
                  <a:ext uri="{FF2B5EF4-FFF2-40B4-BE49-F238E27FC236}">
                    <a16:creationId xmlns:a16="http://schemas.microsoft.com/office/drawing/2014/main" id="{EADE135E-1843-4B75-ABA7-AE83CEB27DDF}"/>
                  </a:ext>
                </a:extLst>
              </p:cNvPr>
              <p:cNvSpPr txBox="1"/>
              <p:nvPr/>
            </p:nvSpPr>
            <p:spPr>
              <a:xfrm>
                <a:off x="1911564" y="2104359"/>
                <a:ext cx="527709" cy="461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smtClean="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rPr>
                  <a:t>04</a:t>
                </a:r>
                <a:endParaRPr kumimoji="1" lang="zh-CN" altLang="en-US" sz="24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grpSp>
        <p:sp>
          <p:nvSpPr>
            <p:cNvPr id="46" name="文本框 45">
              <a:extLst>
                <a:ext uri="{FF2B5EF4-FFF2-40B4-BE49-F238E27FC236}">
                  <a16:creationId xmlns:a16="http://schemas.microsoft.com/office/drawing/2014/main" id="{D850E78D-C848-46D0-931F-03DADC18D60F}"/>
                </a:ext>
              </a:extLst>
            </p:cNvPr>
            <p:cNvSpPr txBox="1"/>
            <p:nvPr/>
          </p:nvSpPr>
          <p:spPr>
            <a:xfrm>
              <a:off x="2573263" y="1972562"/>
              <a:ext cx="5555658" cy="523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300" normalizeH="0" baseline="0" noProof="0" dirty="0" smtClean="0">
                  <a:ln>
                    <a:noFill/>
                  </a:ln>
                  <a:gradFill>
                    <a:gsLst>
                      <a:gs pos="0">
                        <a:prstClr val="black">
                          <a:lumMod val="95000"/>
                          <a:lumOff val="5000"/>
                        </a:prstClr>
                      </a:gs>
                      <a:gs pos="100000">
                        <a:prstClr val="black">
                          <a:lumMod val="65000"/>
                          <a:lumOff val="35000"/>
                        </a:prstClr>
                      </a:gs>
                    </a:gsLst>
                    <a:lin ang="5400000" scaled="1"/>
                  </a:gradFill>
                  <a:effectLst/>
                  <a:uLnTx/>
                  <a:uFillTx/>
                  <a:latin typeface="Arial" panose="020B0604020202020204" pitchFamily="34" charset="0"/>
                  <a:ea typeface="Microsoft YaHei" panose="020B0503020204020204" pitchFamily="34" charset="-122"/>
                  <a:cs typeface="Arial" panose="020B0604020202020204" pitchFamily="34" charset="0"/>
                </a:rPr>
                <a:t>结果分析及下一步工作计划</a:t>
              </a:r>
              <a:endParaRPr kumimoji="1" lang="zh-CN" altLang="en-US" sz="2800" b="1" i="0" u="none" strike="noStrike" kern="1200" cap="none" spc="300" normalizeH="0" baseline="0" noProof="0" dirty="0">
                <a:ln>
                  <a:noFill/>
                </a:ln>
                <a:gradFill>
                  <a:gsLst>
                    <a:gs pos="0">
                      <a:prstClr val="black">
                        <a:lumMod val="95000"/>
                        <a:lumOff val="5000"/>
                      </a:prstClr>
                    </a:gs>
                    <a:gs pos="100000">
                      <a:prstClr val="black">
                        <a:lumMod val="65000"/>
                        <a:lumOff val="35000"/>
                      </a:prstClr>
                    </a:gs>
                  </a:gsLst>
                  <a:lin ang="5400000" scaled="1"/>
                </a:gra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240211439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 name="灯片编号占位符 8">
            <a:extLst>
              <a:ext uri="{FF2B5EF4-FFF2-40B4-BE49-F238E27FC236}">
                <a16:creationId xmlns:a16="http://schemas.microsoft.com/office/drawing/2014/main" id="{0C3943EC-D259-473D-B285-4F2AB9CB71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1" name="TextBox 8">
            <a:extLst>
              <a:ext uri="{FF2B5EF4-FFF2-40B4-BE49-F238E27FC236}">
                <a16:creationId xmlns:a16="http://schemas.microsoft.com/office/drawing/2014/main" id="{CD9CBCB9-8C1D-0218-BDB9-C57080749D8E}"/>
              </a:ext>
            </a:extLst>
          </p:cNvPr>
          <p:cNvSpPr txBox="1"/>
          <p:nvPr/>
        </p:nvSpPr>
        <p:spPr>
          <a:xfrm>
            <a:off x="431166" y="140594"/>
            <a:ext cx="5664834" cy="46166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结果</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分析</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及下一步</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工作计划</a:t>
            </a:r>
            <a:endParaRPr lang="zh-CN" altLang="en-US" sz="24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1" name="文本框 60">
            <a:extLst>
              <a:ext uri="{FF2B5EF4-FFF2-40B4-BE49-F238E27FC236}">
                <a16:creationId xmlns:a16="http://schemas.microsoft.com/office/drawing/2014/main" id="{345DB561-9DC1-48CE-A86B-8B54C715F226}"/>
              </a:ext>
            </a:extLst>
          </p:cNvPr>
          <p:cNvSpPr txBox="1"/>
          <p:nvPr/>
        </p:nvSpPr>
        <p:spPr>
          <a:xfrm>
            <a:off x="165100" y="742852"/>
            <a:ext cx="10597771" cy="524567"/>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应用实例</a:t>
            </a:r>
            <a:r>
              <a:rPr kumimoji="0" lang="zh-CN" altLang="en-US" sz="2400" b="1" i="0" u="none" strike="noStrike" kern="1200" cap="none" spc="0" normalizeH="0" baseline="0" noProof="0" dirty="0" smtClean="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1" i="0" u="none" strike="noStrike" kern="1200" cap="none" spc="0" normalizeH="0" baseline="0" noProof="0" dirty="0" err="1">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TransE</a:t>
            </a:r>
            <a:r>
              <a:rPr kumimoji="0" lang="zh-CN" altLang="en-US" sz="24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模型的改进方案</a:t>
            </a:r>
            <a:endParaRPr kumimoji="0" lang="en-US" altLang="zh-CN" sz="2000" b="1" i="0"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 name="文本框 74">
            <a:extLst>
              <a:ext uri="{FF2B5EF4-FFF2-40B4-BE49-F238E27FC236}">
                <a16:creationId xmlns:a16="http://schemas.microsoft.com/office/drawing/2014/main" id="{7F52A7D0-1D28-402C-A186-CF1925BA840B}"/>
              </a:ext>
            </a:extLst>
          </p:cNvPr>
          <p:cNvSpPr txBox="1"/>
          <p:nvPr/>
        </p:nvSpPr>
        <p:spPr>
          <a:xfrm>
            <a:off x="403982" y="1261508"/>
            <a:ext cx="2531932" cy="4001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预测性能比较：</a:t>
            </a:r>
          </a:p>
        </p:txBody>
      </p:sp>
      <p:graphicFrame>
        <p:nvGraphicFramePr>
          <p:cNvPr id="50" name="表格 49">
            <a:extLst>
              <a:ext uri="{FF2B5EF4-FFF2-40B4-BE49-F238E27FC236}">
                <a16:creationId xmlns:a16="http://schemas.microsoft.com/office/drawing/2014/main" id="{9CB403B4-A2E9-4403-B6FE-7D2FFFA3B0DF}"/>
              </a:ext>
            </a:extLst>
          </p:cNvPr>
          <p:cNvGraphicFramePr>
            <a:graphicFrameLocks noGrp="1"/>
          </p:cNvGraphicFramePr>
          <p:nvPr>
            <p:extLst/>
          </p:nvPr>
        </p:nvGraphicFramePr>
        <p:xfrm>
          <a:off x="1497933" y="1815486"/>
          <a:ext cx="8906420" cy="1478280"/>
        </p:xfrm>
        <a:graphic>
          <a:graphicData uri="http://schemas.openxmlformats.org/drawingml/2006/table">
            <a:tbl>
              <a:tblPr firstRow="1" bandRow="1">
                <a:tableStyleId>{5C22544A-7EE6-4342-B048-85BDC9FD1C3A}</a:tableStyleId>
              </a:tblPr>
              <a:tblGrid>
                <a:gridCol w="1781284">
                  <a:extLst>
                    <a:ext uri="{9D8B030D-6E8A-4147-A177-3AD203B41FA5}">
                      <a16:colId xmlns:a16="http://schemas.microsoft.com/office/drawing/2014/main" val="799545449"/>
                    </a:ext>
                  </a:extLst>
                </a:gridCol>
                <a:gridCol w="1781284">
                  <a:extLst>
                    <a:ext uri="{9D8B030D-6E8A-4147-A177-3AD203B41FA5}">
                      <a16:colId xmlns:a16="http://schemas.microsoft.com/office/drawing/2014/main" val="2355205381"/>
                    </a:ext>
                  </a:extLst>
                </a:gridCol>
                <a:gridCol w="1781284">
                  <a:extLst>
                    <a:ext uri="{9D8B030D-6E8A-4147-A177-3AD203B41FA5}">
                      <a16:colId xmlns:a16="http://schemas.microsoft.com/office/drawing/2014/main" val="3176898332"/>
                    </a:ext>
                  </a:extLst>
                </a:gridCol>
                <a:gridCol w="1781284">
                  <a:extLst>
                    <a:ext uri="{9D8B030D-6E8A-4147-A177-3AD203B41FA5}">
                      <a16:colId xmlns:a16="http://schemas.microsoft.com/office/drawing/2014/main" val="3473505303"/>
                    </a:ext>
                  </a:extLst>
                </a:gridCol>
                <a:gridCol w="1781284">
                  <a:extLst>
                    <a:ext uri="{9D8B030D-6E8A-4147-A177-3AD203B41FA5}">
                      <a16:colId xmlns:a16="http://schemas.microsoft.com/office/drawing/2014/main" val="752417730"/>
                    </a:ext>
                  </a:extLst>
                </a:gridCol>
              </a:tblGrid>
              <a:tr h="0">
                <a:tc>
                  <a:txBody>
                    <a:bodyPr/>
                    <a:lstStyle/>
                    <a:p>
                      <a:pPr algn="ctr"/>
                      <a:r>
                        <a:rPr lang="zh-CN" altLang="en-US" dirty="0"/>
                        <a:t>算法</a:t>
                      </a:r>
                    </a:p>
                  </a:txBody>
                  <a:tcPr/>
                </a:tc>
                <a:tc>
                  <a:txBody>
                    <a:bodyPr/>
                    <a:lstStyle/>
                    <a:p>
                      <a:r>
                        <a:rPr lang="zh-CN" altLang="en-US" dirty="0"/>
                        <a:t>尾实体</a:t>
                      </a:r>
                      <a:r>
                        <a:rPr lang="en-US" altLang="zh-CN" dirty="0"/>
                        <a:t>@Hits10</a:t>
                      </a:r>
                      <a:endParaRPr lang="zh-CN" altLang="en-US" dirty="0"/>
                    </a:p>
                  </a:txBody>
                  <a:tcPr/>
                </a:tc>
                <a:tc>
                  <a:txBody>
                    <a:bodyPr/>
                    <a:lstStyle/>
                    <a:p>
                      <a:pPr algn="ctr"/>
                      <a:r>
                        <a:rPr lang="zh-CN" altLang="en-US" dirty="0"/>
                        <a:t>训练时间</a:t>
                      </a:r>
                    </a:p>
                  </a:txBody>
                  <a:tcPr/>
                </a:tc>
                <a:tc>
                  <a:txBody>
                    <a:bodyPr/>
                    <a:lstStyle/>
                    <a:p>
                      <a:pPr algn="ctr"/>
                      <a:r>
                        <a:rPr lang="zh-CN" altLang="en-US" dirty="0"/>
                        <a:t>平均推理时间</a:t>
                      </a:r>
                    </a:p>
                  </a:txBody>
                  <a:tcPr/>
                </a:tc>
                <a:tc>
                  <a:txBody>
                    <a:bodyPr/>
                    <a:lstStyle/>
                    <a:p>
                      <a:pPr algn="ctr"/>
                      <a:r>
                        <a:rPr lang="en-US" altLang="zh-CN" dirty="0" err="1"/>
                        <a:t>Meanrank</a:t>
                      </a:r>
                      <a:endParaRPr lang="zh-CN" altLang="en-US" dirty="0"/>
                    </a:p>
                  </a:txBody>
                  <a:tcPr/>
                </a:tc>
                <a:extLst>
                  <a:ext uri="{0D108BD9-81ED-4DB2-BD59-A6C34878D82A}">
                    <a16:rowId xmlns:a16="http://schemas.microsoft.com/office/drawing/2014/main" val="3703963840"/>
                  </a:ext>
                </a:extLst>
              </a:tr>
              <a:tr h="370840">
                <a:tc>
                  <a:txBody>
                    <a:bodyPr/>
                    <a:lstStyle/>
                    <a:p>
                      <a:pPr algn="ctr"/>
                      <a:r>
                        <a:rPr lang="en-US" altLang="zh-CN" b="1" dirty="0" err="1"/>
                        <a:t>TransE</a:t>
                      </a:r>
                      <a:endParaRPr lang="zh-CN" altLang="en-US" b="1" dirty="0"/>
                    </a:p>
                  </a:txBody>
                  <a:tcPr/>
                </a:tc>
                <a:tc>
                  <a:txBody>
                    <a:bodyPr/>
                    <a:lstStyle/>
                    <a:p>
                      <a:pPr algn="ctr"/>
                      <a:r>
                        <a:rPr lang="en-US" altLang="zh-CN" dirty="0" smtClean="0"/>
                        <a:t>58.3%</a:t>
                      </a:r>
                      <a:endParaRPr lang="zh-CN" altLang="en-US" dirty="0"/>
                    </a:p>
                  </a:txBody>
                  <a:tcPr/>
                </a:tc>
                <a:tc>
                  <a:txBody>
                    <a:bodyPr/>
                    <a:lstStyle/>
                    <a:p>
                      <a:pPr algn="ctr"/>
                      <a:r>
                        <a:rPr lang="en-US" altLang="zh-CN" dirty="0" smtClean="0"/>
                        <a:t>178s</a:t>
                      </a:r>
                      <a:endParaRPr lang="zh-CN" altLang="en-US" dirty="0"/>
                    </a:p>
                  </a:txBody>
                  <a:tcPr/>
                </a:tc>
                <a:tc>
                  <a:txBody>
                    <a:bodyPr/>
                    <a:lstStyle/>
                    <a:p>
                      <a:pPr algn="ctr"/>
                      <a:r>
                        <a:rPr lang="en-US" altLang="zh-CN" dirty="0" smtClean="0"/>
                        <a:t>1.68 </a:t>
                      </a:r>
                      <a:r>
                        <a:rPr lang="en-US" altLang="zh-CN" dirty="0" err="1"/>
                        <a:t>ms</a:t>
                      </a:r>
                      <a:endParaRPr lang="zh-CN" altLang="en-US" dirty="0"/>
                    </a:p>
                  </a:txBody>
                  <a:tcPr/>
                </a:tc>
                <a:tc>
                  <a:txBody>
                    <a:bodyPr/>
                    <a:lstStyle/>
                    <a:p>
                      <a:pPr algn="ctr"/>
                      <a:r>
                        <a:rPr lang="en-US" altLang="zh-CN" dirty="0" smtClean="0"/>
                        <a:t>19</a:t>
                      </a:r>
                      <a:endParaRPr lang="zh-CN" altLang="en-US" dirty="0"/>
                    </a:p>
                  </a:txBody>
                  <a:tcPr/>
                </a:tc>
                <a:extLst>
                  <a:ext uri="{0D108BD9-81ED-4DB2-BD59-A6C34878D82A}">
                    <a16:rowId xmlns:a16="http://schemas.microsoft.com/office/drawing/2014/main" val="4055317461"/>
                  </a:ext>
                </a:extLst>
              </a:tr>
              <a:tr h="370840">
                <a:tc>
                  <a:txBody>
                    <a:bodyPr/>
                    <a:lstStyle/>
                    <a:p>
                      <a:pPr algn="ctr"/>
                      <a:r>
                        <a:rPr lang="en-US" altLang="zh-CN" b="1" dirty="0" err="1"/>
                        <a:t>TransH</a:t>
                      </a:r>
                      <a:endParaRPr lang="zh-CN" altLang="en-US" b="1" dirty="0"/>
                    </a:p>
                  </a:txBody>
                  <a:tcPr/>
                </a:tc>
                <a:tc>
                  <a:txBody>
                    <a:bodyPr/>
                    <a:lstStyle/>
                    <a:p>
                      <a:pPr algn="ctr"/>
                      <a:r>
                        <a:rPr lang="en-US" altLang="zh-CN" dirty="0" smtClean="0"/>
                        <a:t>71.7%</a:t>
                      </a:r>
                      <a:endParaRPr lang="zh-CN" altLang="en-US" dirty="0"/>
                    </a:p>
                  </a:txBody>
                  <a:tcPr/>
                </a:tc>
                <a:tc>
                  <a:txBody>
                    <a:bodyPr/>
                    <a:lstStyle/>
                    <a:p>
                      <a:pPr algn="ctr"/>
                      <a:r>
                        <a:rPr lang="en-US" altLang="zh-CN" dirty="0" smtClean="0"/>
                        <a:t>251s</a:t>
                      </a:r>
                      <a:endParaRPr lang="zh-CN" altLang="en-US" dirty="0"/>
                    </a:p>
                  </a:txBody>
                  <a:tcPr/>
                </a:tc>
                <a:tc>
                  <a:txBody>
                    <a:bodyPr/>
                    <a:lstStyle/>
                    <a:p>
                      <a:pPr algn="ctr"/>
                      <a:r>
                        <a:rPr lang="en-US" altLang="zh-CN" dirty="0" smtClean="0"/>
                        <a:t>2.93 </a:t>
                      </a:r>
                      <a:r>
                        <a:rPr lang="en-US" altLang="zh-CN" dirty="0" err="1"/>
                        <a:t>ms</a:t>
                      </a:r>
                      <a:endParaRPr lang="zh-CN" altLang="en-US" dirty="0"/>
                    </a:p>
                  </a:txBody>
                  <a:tcPr/>
                </a:tc>
                <a:tc>
                  <a:txBody>
                    <a:bodyPr/>
                    <a:lstStyle/>
                    <a:p>
                      <a:pPr algn="ctr"/>
                      <a:r>
                        <a:rPr lang="en-US" altLang="zh-CN" dirty="0" smtClean="0"/>
                        <a:t>10</a:t>
                      </a:r>
                      <a:endParaRPr lang="zh-CN" altLang="en-US" dirty="0"/>
                    </a:p>
                  </a:txBody>
                  <a:tcPr/>
                </a:tc>
                <a:extLst>
                  <a:ext uri="{0D108BD9-81ED-4DB2-BD59-A6C34878D82A}">
                    <a16:rowId xmlns:a16="http://schemas.microsoft.com/office/drawing/2014/main" val="2166123572"/>
                  </a:ext>
                </a:extLst>
              </a:tr>
              <a:tr h="370840">
                <a:tc>
                  <a:txBody>
                    <a:bodyPr/>
                    <a:lstStyle/>
                    <a:p>
                      <a:pPr algn="ctr"/>
                      <a:r>
                        <a:rPr lang="en-US" altLang="zh-CN" b="1" dirty="0" err="1" smtClean="0"/>
                        <a:t>TransR</a:t>
                      </a:r>
                      <a:endParaRPr lang="zh-CN" altLang="en-US" b="1" dirty="0"/>
                    </a:p>
                  </a:txBody>
                  <a:tcPr/>
                </a:tc>
                <a:tc>
                  <a:txBody>
                    <a:bodyPr/>
                    <a:lstStyle/>
                    <a:p>
                      <a:pPr algn="ctr"/>
                      <a:r>
                        <a:rPr lang="en-US" altLang="zh-CN" dirty="0" smtClean="0"/>
                        <a:t>60%</a:t>
                      </a:r>
                      <a:endParaRPr lang="zh-CN" altLang="en-US" dirty="0"/>
                    </a:p>
                  </a:txBody>
                  <a:tcPr/>
                </a:tc>
                <a:tc>
                  <a:txBody>
                    <a:bodyPr/>
                    <a:lstStyle/>
                    <a:p>
                      <a:pPr algn="ctr"/>
                      <a:r>
                        <a:rPr lang="en-US" altLang="zh-CN" dirty="0" smtClean="0"/>
                        <a:t>180s</a:t>
                      </a:r>
                      <a:endParaRPr lang="zh-CN" altLang="en-US" dirty="0"/>
                    </a:p>
                  </a:txBody>
                  <a:tcPr/>
                </a:tc>
                <a:tc>
                  <a:txBody>
                    <a:bodyPr/>
                    <a:lstStyle/>
                    <a:p>
                      <a:pPr algn="ctr"/>
                      <a:r>
                        <a:rPr lang="en-US" altLang="zh-CN" dirty="0" smtClean="0"/>
                        <a:t>2.98 </a:t>
                      </a:r>
                      <a:r>
                        <a:rPr lang="en-US" altLang="zh-CN" dirty="0" err="1" smtClean="0"/>
                        <a:t>ms</a:t>
                      </a:r>
                      <a:endParaRPr lang="zh-CN" altLang="en-US" dirty="0"/>
                    </a:p>
                  </a:txBody>
                  <a:tcPr/>
                </a:tc>
                <a:tc>
                  <a:txBody>
                    <a:bodyPr/>
                    <a:lstStyle/>
                    <a:p>
                      <a:pPr algn="ctr"/>
                      <a:r>
                        <a:rPr lang="en-US" altLang="zh-CN" dirty="0" smtClean="0"/>
                        <a:t>18</a:t>
                      </a:r>
                      <a:endParaRPr lang="zh-CN" altLang="en-US" dirty="0"/>
                    </a:p>
                  </a:txBody>
                  <a:tcPr/>
                </a:tc>
                <a:extLst>
                  <a:ext uri="{0D108BD9-81ED-4DB2-BD59-A6C34878D82A}">
                    <a16:rowId xmlns:a16="http://schemas.microsoft.com/office/drawing/2014/main" val="2431473501"/>
                  </a:ext>
                </a:extLst>
              </a:tr>
            </a:tbl>
          </a:graphicData>
        </a:graphic>
      </p:graphicFrame>
      <p:sp>
        <p:nvSpPr>
          <p:cNvPr id="7" name="文本框 6"/>
          <p:cNvSpPr txBox="1"/>
          <p:nvPr/>
        </p:nvSpPr>
        <p:spPr>
          <a:xfrm>
            <a:off x="1086416" y="3548958"/>
            <a:ext cx="10148934" cy="21276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       </a:t>
            </a:r>
            <a:r>
              <a:rPr kumimoji="0" lang="zh-CN" altLang="en-US" sz="18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由上表分析可知，</a:t>
            </a:r>
            <a:r>
              <a:rPr kumimoji="0" lang="en-US" altLang="zh-CN" sz="18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TransH</a:t>
            </a:r>
            <a:r>
              <a:rPr kumimoji="0" lang="zh-CN" altLang="en-US" sz="18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模型因为将实体投影至不同的关系超平面使得其能很好的处理一对多关系，在所有的模型中预测准确率最高，同时预测正确实体的平均排名也最靠前，但代价是计算复杂度的增加，训练和推理时间较长。另外，虽然</a:t>
            </a:r>
            <a:r>
              <a:rPr kumimoji="0" lang="en-US" altLang="zh-CN" sz="18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TransR</a:t>
            </a:r>
            <a:r>
              <a:rPr kumimoji="0" lang="zh-CN" altLang="en-US" sz="18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模型将实体和关系映射在不同的向量空间，但在关系种类少，一对多关系多的情况下并不能很好的处理，其预测性能几乎和</a:t>
            </a:r>
            <a:r>
              <a:rPr kumimoji="0" lang="en-US" altLang="zh-CN" sz="1800" b="1" i="0" u="none" strike="noStrike" kern="1200" cap="none" spc="0" normalizeH="0" baseline="0" noProof="0" dirty="0" err="1" smtClean="0">
                <a:ln>
                  <a:noFill/>
                </a:ln>
                <a:solidFill>
                  <a:prstClr val="black"/>
                </a:solidFill>
                <a:effectLst/>
                <a:uLnTx/>
                <a:uFillTx/>
                <a:latin typeface="等线"/>
                <a:ea typeface="等线" panose="02010600030101010101" pitchFamily="2" charset="-122"/>
                <a:cs typeface="+mn-cs"/>
              </a:rPr>
              <a:t>TransE</a:t>
            </a:r>
            <a:r>
              <a:rPr kumimoji="0" lang="zh-CN" altLang="en-US" sz="1800" b="1" i="0" u="none" strike="noStrike" kern="1200" cap="none" spc="0" normalizeH="0" baseline="0" noProof="0" dirty="0" smtClean="0">
                <a:ln>
                  <a:noFill/>
                </a:ln>
                <a:solidFill>
                  <a:prstClr val="black"/>
                </a:solidFill>
                <a:effectLst/>
                <a:uLnTx/>
                <a:uFillTx/>
                <a:latin typeface="等线"/>
                <a:ea typeface="等线" panose="02010600030101010101" pitchFamily="2" charset="-122"/>
                <a:cs typeface="+mn-cs"/>
              </a:rPr>
              <a:t>模型相当且计算复杂度也较高，并不适合用于所构建场景知识图谱的嵌入。</a:t>
            </a:r>
            <a:endPar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216496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74CEB8FF-6FE2-409C-B5E4-7E00ACD00238}"/>
              </a:ext>
            </a:extLst>
          </p:cNvPr>
          <p:cNvSpPr/>
          <p:nvPr/>
        </p:nvSpPr>
        <p:spPr>
          <a:xfrm>
            <a:off x="461622" y="5727834"/>
            <a:ext cx="11186663" cy="1004383"/>
          </a:xfrm>
          <a:prstGeom prst="roundRect">
            <a:avLst/>
          </a:prstGeom>
          <a:solidFill>
            <a:schemeClr val="accent4">
              <a:lumMod val="20000"/>
              <a:lumOff val="8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0" name="文本框 69">
            <a:extLst>
              <a:ext uri="{FF2B5EF4-FFF2-40B4-BE49-F238E27FC236}">
                <a16:creationId xmlns:a16="http://schemas.microsoft.com/office/drawing/2014/main" id="{066566FA-9B02-4186-9371-3D02FF292144}"/>
              </a:ext>
            </a:extLst>
          </p:cNvPr>
          <p:cNvSpPr txBox="1"/>
          <p:nvPr/>
        </p:nvSpPr>
        <p:spPr>
          <a:xfrm>
            <a:off x="8192585" y="5707000"/>
            <a:ext cx="32158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TextBox 8">
            <a:extLst>
              <a:ext uri="{FF2B5EF4-FFF2-40B4-BE49-F238E27FC236}">
                <a16:creationId xmlns:a16="http://schemas.microsoft.com/office/drawing/2014/main" id="{CD9CBCB9-8C1D-0218-BDB9-C57080749D8E}"/>
              </a:ext>
            </a:extLst>
          </p:cNvPr>
          <p:cNvSpPr txBox="1"/>
          <p:nvPr/>
        </p:nvSpPr>
        <p:spPr>
          <a:xfrm>
            <a:off x="431166" y="140594"/>
            <a:ext cx="5664834" cy="46166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结果</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分析</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及下一步</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工作计划</a:t>
            </a:r>
            <a:endParaRPr lang="zh-CN" altLang="en-US" sz="2400" b="1" dirty="0">
              <a:solidFill>
                <a:prstClr val="white"/>
              </a:solidFill>
              <a:latin typeface="微软雅黑" panose="020B0503020204020204" pitchFamily="34" charset="-122"/>
              <a:ea typeface="微软雅黑" panose="020B0503020204020204" pitchFamily="34" charset="-122"/>
              <a:cs typeface="+mn-ea"/>
              <a:sym typeface="+mn-lt"/>
            </a:endParaRPr>
          </a:p>
        </p:txBody>
      </p:sp>
      <p:pic>
        <p:nvPicPr>
          <p:cNvPr id="74" name="图片 73">
            <a:extLst>
              <a:ext uri="{FF2B5EF4-FFF2-40B4-BE49-F238E27FC236}">
                <a16:creationId xmlns:a16="http://schemas.microsoft.com/office/drawing/2014/main" id="{D560EE16-B857-41E1-B3BF-98B450ABBB40}"/>
              </a:ext>
            </a:extLst>
          </p:cNvPr>
          <p:cNvPicPr>
            <a:picLocks noChangeAspect="1"/>
          </p:cNvPicPr>
          <p:nvPr/>
        </p:nvPicPr>
        <p:blipFill>
          <a:blip r:embed="rId3"/>
          <a:stretch>
            <a:fillRect/>
          </a:stretch>
        </p:blipFill>
        <p:spPr>
          <a:xfrm>
            <a:off x="2713094" y="1278125"/>
            <a:ext cx="6334125" cy="3609975"/>
          </a:xfrm>
          <a:prstGeom prst="rect">
            <a:avLst/>
          </a:prstGeom>
        </p:spPr>
      </p:pic>
      <p:sp>
        <p:nvSpPr>
          <p:cNvPr id="86" name="矩形 85">
            <a:extLst>
              <a:ext uri="{FF2B5EF4-FFF2-40B4-BE49-F238E27FC236}">
                <a16:creationId xmlns:a16="http://schemas.microsoft.com/office/drawing/2014/main" id="{F0D42401-CA33-4EF2-A177-C1FE65A40DCA}"/>
              </a:ext>
            </a:extLst>
          </p:cNvPr>
          <p:cNvSpPr/>
          <p:nvPr/>
        </p:nvSpPr>
        <p:spPr>
          <a:xfrm>
            <a:off x="5547152" y="4796784"/>
            <a:ext cx="843337" cy="144990"/>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is_in</a:t>
            </a:r>
            <a:endParaRPr kumimoji="0" lang="zh-CN" altLang="en-US"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7" name="矩形 86">
            <a:extLst>
              <a:ext uri="{FF2B5EF4-FFF2-40B4-BE49-F238E27FC236}">
                <a16:creationId xmlns:a16="http://schemas.microsoft.com/office/drawing/2014/main" id="{B91D1522-6335-401B-9AA2-307A47B77981}"/>
              </a:ext>
            </a:extLst>
          </p:cNvPr>
          <p:cNvSpPr/>
          <p:nvPr/>
        </p:nvSpPr>
        <p:spPr>
          <a:xfrm>
            <a:off x="2039233" y="5222204"/>
            <a:ext cx="598972" cy="204652"/>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human</a:t>
            </a:r>
            <a:endParaRPr kumimoji="0" lang="zh-CN" altLang="en-US"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8" name="矩形 87">
            <a:extLst>
              <a:ext uri="{FF2B5EF4-FFF2-40B4-BE49-F238E27FC236}">
                <a16:creationId xmlns:a16="http://schemas.microsoft.com/office/drawing/2014/main" id="{65573F7B-F84E-498C-81CF-FFB14AB373C1}"/>
              </a:ext>
            </a:extLst>
          </p:cNvPr>
          <p:cNvSpPr/>
          <p:nvPr/>
        </p:nvSpPr>
        <p:spPr>
          <a:xfrm>
            <a:off x="2771668" y="5232478"/>
            <a:ext cx="1016789" cy="204652"/>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VR equipment</a:t>
            </a:r>
            <a:endParaRPr kumimoji="0" lang="zh-CN" altLang="en-US"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9" name="矩形 88">
            <a:extLst>
              <a:ext uri="{FF2B5EF4-FFF2-40B4-BE49-F238E27FC236}">
                <a16:creationId xmlns:a16="http://schemas.microsoft.com/office/drawing/2014/main" id="{41D49D60-46C1-4C6D-B7F4-0CAEF22CC320}"/>
              </a:ext>
            </a:extLst>
          </p:cNvPr>
          <p:cNvSpPr/>
          <p:nvPr/>
        </p:nvSpPr>
        <p:spPr>
          <a:xfrm>
            <a:off x="3921920" y="5232478"/>
            <a:ext cx="1489875" cy="204652"/>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Stationary or Pedestrian</a:t>
            </a:r>
            <a:endParaRPr kumimoji="0" lang="zh-CN" altLang="en-US" sz="9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0" name="矩形 89">
            <a:extLst>
              <a:ext uri="{FF2B5EF4-FFF2-40B4-BE49-F238E27FC236}">
                <a16:creationId xmlns:a16="http://schemas.microsoft.com/office/drawing/2014/main" id="{FFBC0BAD-2E6F-48D9-A290-71B643E29295}"/>
              </a:ext>
            </a:extLst>
          </p:cNvPr>
          <p:cNvSpPr/>
          <p:nvPr/>
        </p:nvSpPr>
        <p:spPr>
          <a:xfrm>
            <a:off x="5504163" y="5232478"/>
            <a:ext cx="186828" cy="207264"/>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3</a:t>
            </a:r>
            <a:endParaRPr kumimoji="0" lang="zh-CN" altLang="en-US"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4" name="矩形 93">
            <a:extLst>
              <a:ext uri="{FF2B5EF4-FFF2-40B4-BE49-F238E27FC236}">
                <a16:creationId xmlns:a16="http://schemas.microsoft.com/office/drawing/2014/main" id="{D868A743-36DC-49C7-B73C-A239C66E4D2D}"/>
              </a:ext>
            </a:extLst>
          </p:cNvPr>
          <p:cNvSpPr/>
          <p:nvPr/>
        </p:nvSpPr>
        <p:spPr>
          <a:xfrm>
            <a:off x="5783359" y="5242752"/>
            <a:ext cx="598972" cy="204652"/>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WLAN</a:t>
            </a:r>
            <a:endParaRPr kumimoji="0" lang="zh-CN" altLang="en-US"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95" name="直接箭头连接符 94">
            <a:extLst>
              <a:ext uri="{FF2B5EF4-FFF2-40B4-BE49-F238E27FC236}">
                <a16:creationId xmlns:a16="http://schemas.microsoft.com/office/drawing/2014/main" id="{1F0CFE29-D265-4886-B3F4-D5807363170E}"/>
              </a:ext>
            </a:extLst>
          </p:cNvPr>
          <p:cNvCxnSpPr>
            <a:cxnSpLocks/>
          </p:cNvCxnSpPr>
          <p:nvPr/>
        </p:nvCxnSpPr>
        <p:spPr>
          <a:xfrm flipH="1">
            <a:off x="2338719" y="4776235"/>
            <a:ext cx="1698132" cy="425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接箭头连接符 95">
            <a:extLst>
              <a:ext uri="{FF2B5EF4-FFF2-40B4-BE49-F238E27FC236}">
                <a16:creationId xmlns:a16="http://schemas.microsoft.com/office/drawing/2014/main" id="{2FC1BAEF-8C17-4F7F-8DB7-6F08D3A24220}"/>
              </a:ext>
            </a:extLst>
          </p:cNvPr>
          <p:cNvCxnSpPr>
            <a:cxnSpLocks/>
            <a:endCxn id="88" idx="0"/>
          </p:cNvCxnSpPr>
          <p:nvPr/>
        </p:nvCxnSpPr>
        <p:spPr>
          <a:xfrm flipH="1">
            <a:off x="3280063" y="4796784"/>
            <a:ext cx="818472" cy="43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206025BF-4195-4B5B-AEFF-E16349F652D6}"/>
              </a:ext>
            </a:extLst>
          </p:cNvPr>
          <p:cNvCxnSpPr>
            <a:endCxn id="89" idx="0"/>
          </p:cNvCxnSpPr>
          <p:nvPr/>
        </p:nvCxnSpPr>
        <p:spPr>
          <a:xfrm>
            <a:off x="4127709" y="4796784"/>
            <a:ext cx="539149" cy="43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接箭头连接符 97">
            <a:extLst>
              <a:ext uri="{FF2B5EF4-FFF2-40B4-BE49-F238E27FC236}">
                <a16:creationId xmlns:a16="http://schemas.microsoft.com/office/drawing/2014/main" id="{946E5D79-A122-4C9C-91B2-8D9083CDC117}"/>
              </a:ext>
            </a:extLst>
          </p:cNvPr>
          <p:cNvCxnSpPr>
            <a:endCxn id="90" idx="0"/>
          </p:cNvCxnSpPr>
          <p:nvPr/>
        </p:nvCxnSpPr>
        <p:spPr>
          <a:xfrm>
            <a:off x="4127709" y="4776235"/>
            <a:ext cx="1469868" cy="456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直接箭头连接符 113">
            <a:extLst>
              <a:ext uri="{FF2B5EF4-FFF2-40B4-BE49-F238E27FC236}">
                <a16:creationId xmlns:a16="http://schemas.microsoft.com/office/drawing/2014/main" id="{4E7F18B2-1343-438A-9D13-96BE93248B17}"/>
              </a:ext>
            </a:extLst>
          </p:cNvPr>
          <p:cNvCxnSpPr>
            <a:endCxn id="94" idx="0"/>
          </p:cNvCxnSpPr>
          <p:nvPr/>
        </p:nvCxnSpPr>
        <p:spPr>
          <a:xfrm>
            <a:off x="4127709" y="4776235"/>
            <a:ext cx="1955136" cy="4665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矩形 114">
            <a:extLst>
              <a:ext uri="{FF2B5EF4-FFF2-40B4-BE49-F238E27FC236}">
                <a16:creationId xmlns:a16="http://schemas.microsoft.com/office/drawing/2014/main" id="{3AA56FAB-F835-47ED-B869-3A7FA652D569}"/>
              </a:ext>
            </a:extLst>
          </p:cNvPr>
          <p:cNvSpPr/>
          <p:nvPr/>
        </p:nvSpPr>
        <p:spPr>
          <a:xfrm>
            <a:off x="6666574" y="5242752"/>
            <a:ext cx="598972" cy="204652"/>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indoor</a:t>
            </a:r>
            <a:endParaRPr kumimoji="0" lang="zh-CN" altLang="en-US"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6" name="矩形 115">
            <a:extLst>
              <a:ext uri="{FF2B5EF4-FFF2-40B4-BE49-F238E27FC236}">
                <a16:creationId xmlns:a16="http://schemas.microsoft.com/office/drawing/2014/main" id="{4D55F02E-0FF5-44CF-8A40-F7CF62D38FE1}"/>
              </a:ext>
            </a:extLst>
          </p:cNvPr>
          <p:cNvSpPr/>
          <p:nvPr/>
        </p:nvSpPr>
        <p:spPr>
          <a:xfrm>
            <a:off x="7386407" y="5242752"/>
            <a:ext cx="873122" cy="207264"/>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5G network</a:t>
            </a:r>
            <a:endParaRPr kumimoji="0" lang="zh-CN" altLang="en-US"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8" name="矩形 117">
            <a:extLst>
              <a:ext uri="{FF2B5EF4-FFF2-40B4-BE49-F238E27FC236}">
                <a16:creationId xmlns:a16="http://schemas.microsoft.com/office/drawing/2014/main" id="{A083E43A-9423-491D-AF67-AADE809FC82C}"/>
              </a:ext>
            </a:extLst>
          </p:cNvPr>
          <p:cNvSpPr/>
          <p:nvPr/>
        </p:nvSpPr>
        <p:spPr>
          <a:xfrm>
            <a:off x="9215882" y="5242752"/>
            <a:ext cx="598972" cy="204652"/>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Null</a:t>
            </a:r>
            <a:endParaRPr kumimoji="0" lang="zh-CN" altLang="en-US"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9" name="矩形 118">
            <a:extLst>
              <a:ext uri="{FF2B5EF4-FFF2-40B4-BE49-F238E27FC236}">
                <a16:creationId xmlns:a16="http://schemas.microsoft.com/office/drawing/2014/main" id="{9C236471-86C1-4EDB-A214-88CBE0998133}"/>
              </a:ext>
            </a:extLst>
          </p:cNvPr>
          <p:cNvSpPr/>
          <p:nvPr/>
        </p:nvSpPr>
        <p:spPr>
          <a:xfrm>
            <a:off x="8385906" y="5240140"/>
            <a:ext cx="725350" cy="207264"/>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&lt;100km²</a:t>
            </a:r>
            <a:endParaRPr kumimoji="0" lang="zh-CN" altLang="en-US"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cxnSp>
        <p:nvCxnSpPr>
          <p:cNvPr id="120" name="直接箭头连接符 119">
            <a:extLst>
              <a:ext uri="{FF2B5EF4-FFF2-40B4-BE49-F238E27FC236}">
                <a16:creationId xmlns:a16="http://schemas.microsoft.com/office/drawing/2014/main" id="{94ACB3EC-6B07-45C7-BDF1-95491ED38D67}"/>
              </a:ext>
            </a:extLst>
          </p:cNvPr>
          <p:cNvCxnSpPr>
            <a:cxnSpLocks/>
            <a:endCxn id="115" idx="0"/>
          </p:cNvCxnSpPr>
          <p:nvPr/>
        </p:nvCxnSpPr>
        <p:spPr>
          <a:xfrm flipH="1">
            <a:off x="6966060" y="4796784"/>
            <a:ext cx="707842" cy="44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直接箭头连接符 120">
            <a:extLst>
              <a:ext uri="{FF2B5EF4-FFF2-40B4-BE49-F238E27FC236}">
                <a16:creationId xmlns:a16="http://schemas.microsoft.com/office/drawing/2014/main" id="{01855387-334E-424D-8DBA-7441E53289AB}"/>
              </a:ext>
            </a:extLst>
          </p:cNvPr>
          <p:cNvCxnSpPr>
            <a:cxnSpLocks/>
            <a:endCxn id="116" idx="0"/>
          </p:cNvCxnSpPr>
          <p:nvPr/>
        </p:nvCxnSpPr>
        <p:spPr>
          <a:xfrm>
            <a:off x="7745821" y="4796784"/>
            <a:ext cx="77147" cy="44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接箭头连接符 121">
            <a:extLst>
              <a:ext uri="{FF2B5EF4-FFF2-40B4-BE49-F238E27FC236}">
                <a16:creationId xmlns:a16="http://schemas.microsoft.com/office/drawing/2014/main" id="{7251DA8A-D9EC-49EA-80AD-DB3F98CE0FE6}"/>
              </a:ext>
            </a:extLst>
          </p:cNvPr>
          <p:cNvCxnSpPr>
            <a:endCxn id="119" idx="0"/>
          </p:cNvCxnSpPr>
          <p:nvPr/>
        </p:nvCxnSpPr>
        <p:spPr>
          <a:xfrm>
            <a:off x="7844282" y="4796784"/>
            <a:ext cx="904299" cy="4433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直接箭头连接符 122">
            <a:extLst>
              <a:ext uri="{FF2B5EF4-FFF2-40B4-BE49-F238E27FC236}">
                <a16:creationId xmlns:a16="http://schemas.microsoft.com/office/drawing/2014/main" id="{CB6E2A75-0F7D-4FE3-AB4E-5271ED05018D}"/>
              </a:ext>
            </a:extLst>
          </p:cNvPr>
          <p:cNvCxnSpPr>
            <a:endCxn id="118" idx="0"/>
          </p:cNvCxnSpPr>
          <p:nvPr/>
        </p:nvCxnSpPr>
        <p:spPr>
          <a:xfrm>
            <a:off x="7844282" y="4773623"/>
            <a:ext cx="1671086" cy="469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文本框 37">
            <a:extLst>
              <a:ext uri="{FF2B5EF4-FFF2-40B4-BE49-F238E27FC236}">
                <a16:creationId xmlns:a16="http://schemas.microsoft.com/office/drawing/2014/main" id="{3DD4B3BE-0924-4588-8E89-50477461C310}"/>
              </a:ext>
            </a:extLst>
          </p:cNvPr>
          <p:cNvSpPr txBox="1"/>
          <p:nvPr/>
        </p:nvSpPr>
        <p:spPr>
          <a:xfrm>
            <a:off x="114318" y="829047"/>
            <a:ext cx="5629989"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基于</a:t>
            </a:r>
            <a:r>
              <a:rPr kumimoji="0" lang="en-US" altLang="zh-CN"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BERT</a:t>
            </a:r>
            <a:r>
              <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的知识图谱嵌入：</a:t>
            </a:r>
          </a:p>
        </p:txBody>
      </p:sp>
      <p:sp>
        <p:nvSpPr>
          <p:cNvPr id="6" name="矩形 5">
            <a:extLst>
              <a:ext uri="{FF2B5EF4-FFF2-40B4-BE49-F238E27FC236}">
                <a16:creationId xmlns:a16="http://schemas.microsoft.com/office/drawing/2014/main" id="{0EF37125-CEF6-40EB-B955-C9734D245700}"/>
              </a:ext>
            </a:extLst>
          </p:cNvPr>
          <p:cNvSpPr/>
          <p:nvPr/>
        </p:nvSpPr>
        <p:spPr>
          <a:xfrm>
            <a:off x="2759337" y="1291122"/>
            <a:ext cx="2058240" cy="3022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cxnSp>
        <p:nvCxnSpPr>
          <p:cNvPr id="10" name="直接箭头连接符 9">
            <a:extLst>
              <a:ext uri="{FF2B5EF4-FFF2-40B4-BE49-F238E27FC236}">
                <a16:creationId xmlns:a16="http://schemas.microsoft.com/office/drawing/2014/main" id="{A9771ECA-3ED5-4D98-852B-C4776EAF0A65}"/>
              </a:ext>
            </a:extLst>
          </p:cNvPr>
          <p:cNvCxnSpPr/>
          <p:nvPr/>
        </p:nvCxnSpPr>
        <p:spPr>
          <a:xfrm flipV="1">
            <a:off x="4817577" y="1278125"/>
            <a:ext cx="729575" cy="1403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左大括号 11">
            <a:extLst>
              <a:ext uri="{FF2B5EF4-FFF2-40B4-BE49-F238E27FC236}">
                <a16:creationId xmlns:a16="http://schemas.microsoft.com/office/drawing/2014/main" id="{0C2D912F-5B1A-47EA-9C37-B7CE0156CBD5}"/>
              </a:ext>
            </a:extLst>
          </p:cNvPr>
          <p:cNvSpPr/>
          <p:nvPr/>
        </p:nvSpPr>
        <p:spPr>
          <a:xfrm>
            <a:off x="5617108" y="1040005"/>
            <a:ext cx="127199" cy="466517"/>
          </a:xfrm>
          <a:prstGeom prst="leftBrace">
            <a:avLst/>
          </a:prstGeom>
          <a:ln>
            <a:solidFill>
              <a:schemeClr val="tx1">
                <a:lumMod val="95000"/>
                <a:lumOff val="5000"/>
              </a:schemeClr>
            </a:solidFill>
          </a:ln>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4" name="文本框 13">
            <a:extLst>
              <a:ext uri="{FF2B5EF4-FFF2-40B4-BE49-F238E27FC236}">
                <a16:creationId xmlns:a16="http://schemas.microsoft.com/office/drawing/2014/main" id="{B356E3A3-E6A5-4053-88BC-472CAE85AAF6}"/>
              </a:ext>
            </a:extLst>
          </p:cNvPr>
          <p:cNvSpPr txBox="1"/>
          <p:nvPr/>
        </p:nvSpPr>
        <p:spPr>
          <a:xfrm>
            <a:off x="5702716" y="969810"/>
            <a:ext cx="544898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0:</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当前输入的特征信息组合不是一个对场景的合理描述</a:t>
            </a:r>
          </a:p>
        </p:txBody>
      </p:sp>
      <p:sp>
        <p:nvSpPr>
          <p:cNvPr id="47" name="文本框 46">
            <a:extLst>
              <a:ext uri="{FF2B5EF4-FFF2-40B4-BE49-F238E27FC236}">
                <a16:creationId xmlns:a16="http://schemas.microsoft.com/office/drawing/2014/main" id="{D83E144A-18CE-4604-9C01-1541ED3A99DE}"/>
              </a:ext>
            </a:extLst>
          </p:cNvPr>
          <p:cNvSpPr txBox="1"/>
          <p:nvPr/>
        </p:nvSpPr>
        <p:spPr>
          <a:xfrm>
            <a:off x="5702716" y="1239514"/>
            <a:ext cx="544898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r>
              <a:rPr kumimoji="0" lang="zh-CN" altLang="en-US" sz="16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当前输入的特征信息组合是一个对场景的合理描述</a:t>
            </a:r>
          </a:p>
        </p:txBody>
      </p:sp>
      <p:sp>
        <p:nvSpPr>
          <p:cNvPr id="16" name="矩形: 圆角 15">
            <a:extLst>
              <a:ext uri="{FF2B5EF4-FFF2-40B4-BE49-F238E27FC236}">
                <a16:creationId xmlns:a16="http://schemas.microsoft.com/office/drawing/2014/main" id="{A3427C4B-ECAC-4583-AB13-78F143D46168}"/>
              </a:ext>
            </a:extLst>
          </p:cNvPr>
          <p:cNvSpPr/>
          <p:nvPr/>
        </p:nvSpPr>
        <p:spPr>
          <a:xfrm>
            <a:off x="1510106" y="5996544"/>
            <a:ext cx="4014593" cy="640015"/>
          </a:xfrm>
          <a:prstGeom prst="roundRect">
            <a:avLst/>
          </a:prstGeom>
          <a:solidFill>
            <a:schemeClr val="accent2">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75700F11-F908-47A2-8A0B-BAD699DE47C1}"/>
              </a:ext>
            </a:extLst>
          </p:cNvPr>
          <p:cNvSpPr txBox="1"/>
          <p:nvPr/>
        </p:nvSpPr>
        <p:spPr>
          <a:xfrm>
            <a:off x="1549611" y="5979503"/>
            <a:ext cx="3618164"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Name: human</a:t>
            </a:r>
            <a:endParaRPr kumimoji="0" lang="zh-CN" altLang="en-US" sz="105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F1AF5E83-D1F6-49B0-8467-1FB75BB0DC83}"/>
              </a:ext>
            </a:extLst>
          </p:cNvPr>
          <p:cNvSpPr txBox="1"/>
          <p:nvPr/>
        </p:nvSpPr>
        <p:spPr>
          <a:xfrm>
            <a:off x="1695016" y="6157259"/>
            <a:ext cx="376047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err="1">
                <a:ln>
                  <a:noFill/>
                </a:ln>
                <a:solidFill>
                  <a:srgbClr val="5B9BD5">
                    <a:lumMod val="50000"/>
                  </a:srgbClr>
                </a:solidFill>
                <a:effectLst/>
                <a:uLnTx/>
                <a:uFillTx/>
                <a:latin typeface="等线"/>
                <a:ea typeface="等线" panose="02010600030101010101" pitchFamily="2" charset="-122"/>
                <a:cs typeface="+mn-cs"/>
              </a:rPr>
              <a:t>UE_type</a:t>
            </a: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VR equipment       </a:t>
            </a:r>
            <a:r>
              <a:rPr kumimoji="0" lang="en-US" altLang="zh-CN" sz="1000" b="1" i="0" u="none" strike="noStrike" kern="1200" cap="none" spc="0" normalizeH="0" baseline="0" noProof="0" dirty="0" err="1">
                <a:ln>
                  <a:noFill/>
                </a:ln>
                <a:solidFill>
                  <a:srgbClr val="5B9BD5">
                    <a:lumMod val="50000"/>
                  </a:srgbClr>
                </a:solidFill>
                <a:effectLst/>
                <a:uLnTx/>
                <a:uFillTx/>
                <a:latin typeface="等线"/>
                <a:ea typeface="等线" panose="02010600030101010101" pitchFamily="2" charset="-122"/>
                <a:cs typeface="+mn-cs"/>
              </a:rPr>
              <a:t>UE_state</a:t>
            </a: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Stationary or Pedestrian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2" name="文本框 61">
            <a:extLst>
              <a:ext uri="{FF2B5EF4-FFF2-40B4-BE49-F238E27FC236}">
                <a16:creationId xmlns:a16="http://schemas.microsoft.com/office/drawing/2014/main" id="{FE90052B-A1F2-43F9-958E-2FF8DB6DC65C}"/>
              </a:ext>
            </a:extLst>
          </p:cNvPr>
          <p:cNvSpPr txBox="1"/>
          <p:nvPr/>
        </p:nvSpPr>
        <p:spPr>
          <a:xfrm>
            <a:off x="1695016" y="6314364"/>
            <a:ext cx="376047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5B9BD5">
                    <a:lumMod val="50000"/>
                  </a:srgbClr>
                </a:solidFill>
                <a:effectLst/>
                <a:uLnTx/>
                <a:uFillTx/>
                <a:latin typeface="等线"/>
                <a:ea typeface="等线" panose="02010600030101010101" pitchFamily="2" charset="-122"/>
                <a:cs typeface="+mn-cs"/>
              </a:rPr>
              <a:t>Priority</a:t>
            </a:r>
            <a:r>
              <a:rPr kumimoji="0" lang="en-US" altLang="zh-CN" sz="1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3</a:t>
            </a:r>
            <a:r>
              <a:rPr kumimoji="0" lang="en-US" altLang="zh-CN" sz="10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r>
              <a:rPr kumimoji="0" lang="en-US" altLang="zh-CN" sz="1000" b="1" i="0" u="none" strike="noStrike" kern="1200" cap="none" spc="0" normalizeH="0" baseline="0" noProof="0" dirty="0" err="1">
                <a:ln>
                  <a:noFill/>
                </a:ln>
                <a:solidFill>
                  <a:srgbClr val="5B9BD5">
                    <a:lumMod val="50000"/>
                  </a:srgbClr>
                </a:solidFill>
                <a:effectLst/>
                <a:uLnTx/>
                <a:uFillTx/>
                <a:latin typeface="等线"/>
                <a:ea typeface="等线" panose="02010600030101010101" pitchFamily="2" charset="-122"/>
                <a:cs typeface="+mn-cs"/>
              </a:rPr>
              <a:t>Access_type</a:t>
            </a: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WLAN         </a:t>
            </a:r>
            <a:r>
              <a:rPr kumimoji="0" lang="en-US" altLang="zh-CN" sz="12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3" name="矩形: 圆角 62">
            <a:extLst>
              <a:ext uri="{FF2B5EF4-FFF2-40B4-BE49-F238E27FC236}">
                <a16:creationId xmlns:a16="http://schemas.microsoft.com/office/drawing/2014/main" id="{BD1B8811-D3E4-4F99-8C30-D2DE6756AE3C}"/>
              </a:ext>
            </a:extLst>
          </p:cNvPr>
          <p:cNvSpPr/>
          <p:nvPr/>
        </p:nvSpPr>
        <p:spPr>
          <a:xfrm>
            <a:off x="5768000" y="5998647"/>
            <a:ext cx="773381" cy="640015"/>
          </a:xfrm>
          <a:prstGeom prst="roundRect">
            <a:avLst/>
          </a:prstGeom>
          <a:solidFill>
            <a:schemeClr val="accent2">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4" name="矩形: 圆角 63">
            <a:extLst>
              <a:ext uri="{FF2B5EF4-FFF2-40B4-BE49-F238E27FC236}">
                <a16:creationId xmlns:a16="http://schemas.microsoft.com/office/drawing/2014/main" id="{AD027CB1-530A-495B-AF29-346A49913F38}"/>
              </a:ext>
            </a:extLst>
          </p:cNvPr>
          <p:cNvSpPr/>
          <p:nvPr/>
        </p:nvSpPr>
        <p:spPr>
          <a:xfrm>
            <a:off x="6791197" y="5996544"/>
            <a:ext cx="4014593" cy="640015"/>
          </a:xfrm>
          <a:prstGeom prst="roundRect">
            <a:avLst/>
          </a:prstGeom>
          <a:solidFill>
            <a:schemeClr val="accent2">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5" name="文本框 64">
            <a:extLst>
              <a:ext uri="{FF2B5EF4-FFF2-40B4-BE49-F238E27FC236}">
                <a16:creationId xmlns:a16="http://schemas.microsoft.com/office/drawing/2014/main" id="{FE734BAA-3CFD-4738-B5FA-86C208CE5415}"/>
              </a:ext>
            </a:extLst>
          </p:cNvPr>
          <p:cNvSpPr txBox="1"/>
          <p:nvPr/>
        </p:nvSpPr>
        <p:spPr>
          <a:xfrm>
            <a:off x="6857148" y="5979503"/>
            <a:ext cx="3618164"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5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Name: indoor</a:t>
            </a:r>
            <a:endParaRPr kumimoji="0" lang="zh-CN" altLang="en-US" sz="105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6" name="文本框 65">
            <a:extLst>
              <a:ext uri="{FF2B5EF4-FFF2-40B4-BE49-F238E27FC236}">
                <a16:creationId xmlns:a16="http://schemas.microsoft.com/office/drawing/2014/main" id="{97E1257D-5A8D-4DB5-A694-4568755E45AB}"/>
              </a:ext>
            </a:extLst>
          </p:cNvPr>
          <p:cNvSpPr txBox="1"/>
          <p:nvPr/>
        </p:nvSpPr>
        <p:spPr>
          <a:xfrm>
            <a:off x="6966060" y="6157259"/>
            <a:ext cx="37604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err="1">
                <a:ln>
                  <a:noFill/>
                </a:ln>
                <a:solidFill>
                  <a:srgbClr val="5B9BD5">
                    <a:lumMod val="50000"/>
                  </a:srgbClr>
                </a:solidFill>
                <a:effectLst/>
                <a:uLnTx/>
                <a:uFillTx/>
                <a:latin typeface="等线"/>
                <a:ea typeface="等线" panose="02010600030101010101" pitchFamily="2" charset="-122"/>
                <a:cs typeface="+mn-cs"/>
              </a:rPr>
              <a:t>Network_type</a:t>
            </a: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5G network       </a:t>
            </a:r>
            <a:r>
              <a:rPr kumimoji="0" lang="en-US" altLang="zh-CN" sz="1000" b="1" i="0" u="none" strike="noStrike" kern="1200" cap="none" spc="0" normalizeH="0" baseline="0" noProof="0" dirty="0" err="1">
                <a:ln>
                  <a:noFill/>
                </a:ln>
                <a:solidFill>
                  <a:srgbClr val="5B9BD5">
                    <a:lumMod val="50000"/>
                  </a:srgbClr>
                </a:solidFill>
                <a:effectLst/>
                <a:uLnTx/>
                <a:uFillTx/>
                <a:latin typeface="等线"/>
                <a:ea typeface="等线" panose="02010600030101010101" pitchFamily="2" charset="-122"/>
                <a:cs typeface="+mn-cs"/>
              </a:rPr>
              <a:t>Service_area</a:t>
            </a: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&lt;100km²</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p>
        </p:txBody>
      </p:sp>
      <p:sp>
        <p:nvSpPr>
          <p:cNvPr id="68" name="文本框 67">
            <a:extLst>
              <a:ext uri="{FF2B5EF4-FFF2-40B4-BE49-F238E27FC236}">
                <a16:creationId xmlns:a16="http://schemas.microsoft.com/office/drawing/2014/main" id="{8296DDBA-BDB4-4372-A221-B627FCAEC030}"/>
              </a:ext>
            </a:extLst>
          </p:cNvPr>
          <p:cNvSpPr txBox="1"/>
          <p:nvPr/>
        </p:nvSpPr>
        <p:spPr>
          <a:xfrm>
            <a:off x="6966060" y="6314364"/>
            <a:ext cx="376047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err="1">
                <a:ln>
                  <a:noFill/>
                </a:ln>
                <a:solidFill>
                  <a:srgbClr val="5B9BD5">
                    <a:lumMod val="50000"/>
                  </a:srgbClr>
                </a:solidFill>
                <a:effectLst/>
                <a:uLnTx/>
                <a:uFillTx/>
                <a:latin typeface="等线"/>
                <a:ea typeface="等线" panose="02010600030101010101" pitchFamily="2" charset="-122"/>
                <a:cs typeface="+mn-cs"/>
              </a:rPr>
              <a:t>Traffic_and_connection_density</a:t>
            </a: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Null         </a:t>
            </a:r>
            <a:r>
              <a:rPr kumimoji="0" lang="en-US" altLang="zh-CN" sz="12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9" name="文本框 68">
            <a:extLst>
              <a:ext uri="{FF2B5EF4-FFF2-40B4-BE49-F238E27FC236}">
                <a16:creationId xmlns:a16="http://schemas.microsoft.com/office/drawing/2014/main" id="{FA1C2770-62CD-4DFC-BB4C-A3C47C57959C}"/>
              </a:ext>
            </a:extLst>
          </p:cNvPr>
          <p:cNvSpPr txBox="1"/>
          <p:nvPr/>
        </p:nvSpPr>
        <p:spPr>
          <a:xfrm>
            <a:off x="3110022" y="5694623"/>
            <a:ext cx="321581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Subject</a:t>
            </a:r>
            <a:endParaRPr kumimoji="0" lang="zh-CN" altLang="en-US" sz="12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sp>
        <p:nvSpPr>
          <p:cNvPr id="71" name="文本框 70">
            <a:extLst>
              <a:ext uri="{FF2B5EF4-FFF2-40B4-BE49-F238E27FC236}">
                <a16:creationId xmlns:a16="http://schemas.microsoft.com/office/drawing/2014/main" id="{B84E103E-62B8-404A-A7AC-C56259940A00}"/>
              </a:ext>
            </a:extLst>
          </p:cNvPr>
          <p:cNvSpPr txBox="1"/>
          <p:nvPr/>
        </p:nvSpPr>
        <p:spPr>
          <a:xfrm>
            <a:off x="5783278" y="5711741"/>
            <a:ext cx="32158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Relation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9" name="文本框 18">
            <a:extLst>
              <a:ext uri="{FF2B5EF4-FFF2-40B4-BE49-F238E27FC236}">
                <a16:creationId xmlns:a16="http://schemas.microsoft.com/office/drawing/2014/main" id="{776712EA-7CB7-483D-913C-BE4CDF00A81E}"/>
              </a:ext>
            </a:extLst>
          </p:cNvPr>
          <p:cNvSpPr txBox="1"/>
          <p:nvPr/>
        </p:nvSpPr>
        <p:spPr>
          <a:xfrm>
            <a:off x="5905435" y="6167588"/>
            <a:ext cx="67989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Is_in</a:t>
            </a:r>
            <a:endParaRPr kumimoji="0" lang="zh-CN" altLang="en-US" sz="12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箭头: 上 19">
            <a:extLst>
              <a:ext uri="{FF2B5EF4-FFF2-40B4-BE49-F238E27FC236}">
                <a16:creationId xmlns:a16="http://schemas.microsoft.com/office/drawing/2014/main" id="{C3710393-4A41-4793-8F17-4036729D2289}"/>
              </a:ext>
            </a:extLst>
          </p:cNvPr>
          <p:cNvSpPr/>
          <p:nvPr/>
        </p:nvSpPr>
        <p:spPr>
          <a:xfrm>
            <a:off x="2358307" y="5442949"/>
            <a:ext cx="328247" cy="256262"/>
          </a:xfrm>
          <a:prstGeom prst="upArrow">
            <a:avLst/>
          </a:prstGeom>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1" name="箭头: 上 90">
            <a:extLst>
              <a:ext uri="{FF2B5EF4-FFF2-40B4-BE49-F238E27FC236}">
                <a16:creationId xmlns:a16="http://schemas.microsoft.com/office/drawing/2014/main" id="{FAACAF91-0D9C-48F1-871D-DAE766410072}"/>
              </a:ext>
            </a:extLst>
          </p:cNvPr>
          <p:cNvSpPr/>
          <p:nvPr/>
        </p:nvSpPr>
        <p:spPr>
          <a:xfrm>
            <a:off x="4202967" y="5442949"/>
            <a:ext cx="328247" cy="256262"/>
          </a:xfrm>
          <a:prstGeom prst="upArrow">
            <a:avLst/>
          </a:prstGeom>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2" name="箭头: 上 91">
            <a:extLst>
              <a:ext uri="{FF2B5EF4-FFF2-40B4-BE49-F238E27FC236}">
                <a16:creationId xmlns:a16="http://schemas.microsoft.com/office/drawing/2014/main" id="{F345CEB3-972E-4DEC-A89E-08CDBDDD92C3}"/>
              </a:ext>
            </a:extLst>
          </p:cNvPr>
          <p:cNvSpPr/>
          <p:nvPr/>
        </p:nvSpPr>
        <p:spPr>
          <a:xfrm>
            <a:off x="5842400" y="5441468"/>
            <a:ext cx="328247" cy="256262"/>
          </a:xfrm>
          <a:prstGeom prst="upArrow">
            <a:avLst/>
          </a:prstGeom>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3" name="箭头: 上 92">
            <a:extLst>
              <a:ext uri="{FF2B5EF4-FFF2-40B4-BE49-F238E27FC236}">
                <a16:creationId xmlns:a16="http://schemas.microsoft.com/office/drawing/2014/main" id="{C66FD350-5C8B-4187-81E2-15DCAEF6D502}"/>
              </a:ext>
            </a:extLst>
          </p:cNvPr>
          <p:cNvSpPr/>
          <p:nvPr/>
        </p:nvSpPr>
        <p:spPr>
          <a:xfrm>
            <a:off x="7562476" y="5454967"/>
            <a:ext cx="328247" cy="256262"/>
          </a:xfrm>
          <a:prstGeom prst="upArrow">
            <a:avLst/>
          </a:prstGeom>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99" name="箭头: 上 98">
            <a:extLst>
              <a:ext uri="{FF2B5EF4-FFF2-40B4-BE49-F238E27FC236}">
                <a16:creationId xmlns:a16="http://schemas.microsoft.com/office/drawing/2014/main" id="{953174E8-1718-4DA6-96DF-C4083145206F}"/>
              </a:ext>
            </a:extLst>
          </p:cNvPr>
          <p:cNvSpPr/>
          <p:nvPr/>
        </p:nvSpPr>
        <p:spPr>
          <a:xfrm>
            <a:off x="9263192" y="5466117"/>
            <a:ext cx="328247" cy="256262"/>
          </a:xfrm>
          <a:prstGeom prst="upArrow">
            <a:avLst/>
          </a:prstGeom>
          <a:solidFill>
            <a:schemeClr val="accent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D7862061-F1BF-4D49-A7FB-1FE3355ED307}"/>
              </a:ext>
            </a:extLst>
          </p:cNvPr>
          <p:cNvSpPr txBox="1"/>
          <p:nvPr/>
        </p:nvSpPr>
        <p:spPr>
          <a:xfrm>
            <a:off x="543715" y="5907202"/>
            <a:ext cx="105676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Tripple</a:t>
            </a:r>
            <a:endParaRPr kumimoji="0" lang="en-US" altLang="zh-CN"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Data</a:t>
            </a:r>
            <a:endParaRPr kumimoji="0" lang="zh-CN" altLang="en-US" sz="1800" b="1"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413805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基于知识图谱的场景</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认知</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灯片编号占位符 8">
            <a:extLst>
              <a:ext uri="{FF2B5EF4-FFF2-40B4-BE49-F238E27FC236}">
                <a16:creationId xmlns:a16="http://schemas.microsoft.com/office/drawing/2014/main" id="{AE296B07-4130-4486-AC8B-3E80E89269F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
        <p:nvSpPr>
          <p:cNvPr id="6" name="矩形 5"/>
          <p:cNvSpPr/>
          <p:nvPr/>
        </p:nvSpPr>
        <p:spPr>
          <a:xfrm>
            <a:off x="0" y="2611921"/>
            <a:ext cx="12192000" cy="1881809"/>
          </a:xfrm>
          <a:prstGeom prst="rect">
            <a:avLst/>
          </a:prstGeom>
          <a:solidFill>
            <a:srgbClr val="22477D"/>
          </a:solidFill>
          <a:ln>
            <a:solidFill>
              <a:srgbClr val="2247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smtClean="0"/>
              <a:t>谢谢各位聆听</a:t>
            </a:r>
            <a:endParaRPr lang="zh-CN" altLang="en-US" sz="4800" b="1" dirty="0"/>
          </a:p>
        </p:txBody>
      </p:sp>
    </p:spTree>
    <p:extLst>
      <p:ext uri="{BB962C8B-B14F-4D97-AF65-F5344CB8AC3E}">
        <p14:creationId xmlns:p14="http://schemas.microsoft.com/office/powerpoint/2010/main" val="63419655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研究背景</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灯片编号占位符 8">
            <a:extLst>
              <a:ext uri="{FF2B5EF4-FFF2-40B4-BE49-F238E27FC236}">
                <a16:creationId xmlns:a16="http://schemas.microsoft.com/office/drawing/2014/main" id="{AE296B07-4130-4486-AC8B-3E80E89269F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6" name="矩形 15"/>
          <p:cNvSpPr/>
          <p:nvPr/>
        </p:nvSpPr>
        <p:spPr>
          <a:xfrm>
            <a:off x="0" y="749301"/>
            <a:ext cx="3697357" cy="610869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87897" y="3091160"/>
            <a:ext cx="2305877" cy="923330"/>
          </a:xfrm>
          <a:prstGeom prst="rect">
            <a:avLst/>
          </a:prstGeom>
          <a:noFill/>
        </p:spPr>
        <p:txBody>
          <a:bodyPr wrap="square" rtlCol="0">
            <a:spAutoFit/>
          </a:bodyPr>
          <a:lstStyle/>
          <a:p>
            <a:r>
              <a:rPr lang="en-US" altLang="zh-CN" sz="5400" b="1" dirty="0" smtClean="0">
                <a:solidFill>
                  <a:schemeClr val="bg1"/>
                </a:solidFill>
              </a:rPr>
              <a:t>Part 1</a:t>
            </a:r>
            <a:endParaRPr lang="zh-CN" altLang="en-US" sz="5400" b="1" dirty="0">
              <a:solidFill>
                <a:schemeClr val="bg1"/>
              </a:solidFill>
            </a:endParaRPr>
          </a:p>
        </p:txBody>
      </p:sp>
      <p:sp>
        <p:nvSpPr>
          <p:cNvPr id="18" name="文本框 17"/>
          <p:cNvSpPr txBox="1"/>
          <p:nvPr/>
        </p:nvSpPr>
        <p:spPr>
          <a:xfrm>
            <a:off x="6096001" y="3091160"/>
            <a:ext cx="5552661" cy="923330"/>
          </a:xfrm>
          <a:prstGeom prst="rect">
            <a:avLst/>
          </a:prstGeom>
          <a:noFill/>
        </p:spPr>
        <p:txBody>
          <a:bodyPr wrap="square" rtlCol="0">
            <a:spAutoFit/>
          </a:bodyPr>
          <a:lstStyle/>
          <a:p>
            <a:r>
              <a:rPr lang="zh-CN" altLang="en-US" sz="5400" b="1" dirty="0" smtClean="0">
                <a:solidFill>
                  <a:srgbClr val="2E75B6"/>
                </a:solidFill>
              </a:rPr>
              <a:t>研究背景</a:t>
            </a:r>
            <a:endParaRPr lang="zh-CN" altLang="en-US" sz="5400" b="1" dirty="0">
              <a:solidFill>
                <a:srgbClr val="2E75B6"/>
              </a:solidFill>
            </a:endParaRPr>
          </a:p>
        </p:txBody>
      </p:sp>
    </p:spTree>
    <p:extLst>
      <p:ext uri="{BB962C8B-B14F-4D97-AF65-F5344CB8AC3E}">
        <p14:creationId xmlns:p14="http://schemas.microsoft.com/office/powerpoint/2010/main" val="418595242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56"/>
          <p:cNvPicPr>
            <a:picLocks noChangeAspect="1"/>
          </p:cNvPicPr>
          <p:nvPr/>
        </p:nvPicPr>
        <p:blipFill>
          <a:blip r:embed="rId3"/>
          <a:stretch>
            <a:fillRect/>
          </a:stretch>
        </p:blipFill>
        <p:spPr>
          <a:xfrm>
            <a:off x="8513379" y="2437529"/>
            <a:ext cx="3662565" cy="2234057"/>
          </a:xfrm>
          <a:prstGeom prst="rect">
            <a:avLst/>
          </a:prstGeom>
        </p:spPr>
      </p:pic>
      <p:pic>
        <p:nvPicPr>
          <p:cNvPr id="53" name="图片 52"/>
          <p:cNvPicPr>
            <a:picLocks noChangeAspect="1"/>
          </p:cNvPicPr>
          <p:nvPr/>
        </p:nvPicPr>
        <p:blipFill>
          <a:blip r:embed="rId4"/>
          <a:stretch>
            <a:fillRect/>
          </a:stretch>
        </p:blipFill>
        <p:spPr>
          <a:xfrm>
            <a:off x="5133529" y="2636991"/>
            <a:ext cx="3124200" cy="1857375"/>
          </a:xfrm>
          <a:prstGeom prst="rect">
            <a:avLst/>
          </a:prstGeom>
        </p:spPr>
      </p:pic>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研究背景</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灯片编号占位符 8">
            <a:extLst>
              <a:ext uri="{FF2B5EF4-FFF2-40B4-BE49-F238E27FC236}">
                <a16:creationId xmlns:a16="http://schemas.microsoft.com/office/drawing/2014/main" id="{AE296B07-4130-4486-AC8B-3E80E89269F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66A9F6B3-57FF-4E58-B875-CC6E7BCBB18D}"/>
              </a:ext>
            </a:extLst>
          </p:cNvPr>
          <p:cNvSpPr txBox="1"/>
          <p:nvPr/>
        </p:nvSpPr>
        <p:spPr>
          <a:xfrm>
            <a:off x="349250" y="771562"/>
            <a:ext cx="10597771" cy="524567"/>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smtClean="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知识图谱简介</a:t>
            </a:r>
            <a:endParaRPr kumimoji="0" lang="en-US" altLang="zh-CN" sz="20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p:cNvSpPr txBox="1"/>
          <p:nvPr/>
        </p:nvSpPr>
        <p:spPr>
          <a:xfrm>
            <a:off x="717550" y="1282073"/>
            <a:ext cx="11005877" cy="923330"/>
          </a:xfrm>
          <a:prstGeom prst="rect">
            <a:avLst/>
          </a:prstGeom>
          <a:noFill/>
        </p:spPr>
        <p:txBody>
          <a:bodyPr wrap="square" rtlCol="0">
            <a:spAutoFit/>
          </a:bodyPr>
          <a:lstStyle/>
          <a:p>
            <a:r>
              <a:rPr lang="en-US" altLang="zh-CN" b="1" dirty="0"/>
              <a:t> </a:t>
            </a:r>
            <a:r>
              <a:rPr lang="en-US" altLang="zh-CN" b="1" dirty="0" smtClean="0"/>
              <a:t>     </a:t>
            </a:r>
            <a:r>
              <a:rPr lang="zh-CN" altLang="en-US" b="1" dirty="0" smtClean="0"/>
              <a:t>知识图谱是人类知识或事实的一种结构化表示，由实体、关系和语义描述组成。实体可以是真实世界的对象和抽象概念，关系是实体之间的关系以及语义描述。在资源描述框架</a:t>
            </a:r>
            <a:r>
              <a:rPr lang="en-US" altLang="zh-CN" b="1" dirty="0" smtClean="0"/>
              <a:t>(RDF)</a:t>
            </a:r>
            <a:r>
              <a:rPr lang="zh-CN" altLang="en-US" b="1" dirty="0" smtClean="0"/>
              <a:t>下</a:t>
            </a:r>
            <a:r>
              <a:rPr lang="en-US" altLang="zh-CN" b="1" dirty="0" smtClean="0"/>
              <a:t>,</a:t>
            </a:r>
            <a:r>
              <a:rPr lang="zh-CN" altLang="en-US" b="1" dirty="0" smtClean="0"/>
              <a:t>知识是以三元组的形式</a:t>
            </a:r>
            <a:r>
              <a:rPr lang="en-US" altLang="zh-CN" b="1" dirty="0" smtClean="0"/>
              <a:t>(</a:t>
            </a:r>
            <a:r>
              <a:rPr lang="zh-CN" altLang="en-US" b="1" dirty="0" smtClean="0"/>
              <a:t>头实体，关系，尾实体</a:t>
            </a:r>
            <a:r>
              <a:rPr lang="en-US" altLang="zh-CN" b="1" dirty="0" smtClean="0"/>
              <a:t>)</a:t>
            </a:r>
            <a:r>
              <a:rPr lang="zh-CN" altLang="en-US" b="1" dirty="0" smtClean="0"/>
              <a:t>来表示</a:t>
            </a:r>
            <a:r>
              <a:rPr lang="en-US" altLang="zh-CN" b="1" baseline="30000" dirty="0" smtClean="0"/>
              <a:t>[1]</a:t>
            </a:r>
            <a:r>
              <a:rPr lang="zh-CN" altLang="en-US" b="1" dirty="0" smtClean="0"/>
              <a:t>。</a:t>
            </a:r>
            <a:endParaRPr lang="zh-CN" altLang="en-US" b="1" dirty="0"/>
          </a:p>
        </p:txBody>
      </p:sp>
      <p:sp>
        <p:nvSpPr>
          <p:cNvPr id="12" name="文本框 11">
            <a:extLst>
              <a:ext uri="{FF2B5EF4-FFF2-40B4-BE49-F238E27FC236}">
                <a16:creationId xmlns:a16="http://schemas.microsoft.com/office/drawing/2014/main" id="{EAFDC6E2-A4FB-4AF2-97A9-6313106636E2}"/>
              </a:ext>
            </a:extLst>
          </p:cNvPr>
          <p:cNvSpPr txBox="1"/>
          <p:nvPr/>
        </p:nvSpPr>
        <p:spPr>
          <a:xfrm>
            <a:off x="0" y="6428747"/>
            <a:ext cx="12192000" cy="430887"/>
          </a:xfrm>
          <a:prstGeom prst="rect">
            <a:avLst/>
          </a:prstGeom>
          <a:noFill/>
        </p:spPr>
        <p:txBody>
          <a:bodyPr wrap="square" rtlCol="0">
            <a:spAutoFit/>
          </a:bodyPr>
          <a:lstStyle/>
          <a:p>
            <a:pPr lvl="0"/>
            <a:r>
              <a:rPr kumimoji="0" lang="en-US" altLang="zh-CN" sz="11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1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 S. Ji, S. Pan, E. Cambria, P. </a:t>
            </a:r>
            <a:r>
              <a:rPr lang="en-US" altLang="zh-CN" sz="11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Marttinen</a:t>
            </a:r>
            <a:r>
              <a:rPr lang="en-US" altLang="zh-CN" sz="1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and P. S. Yu, "A Survey on Knowledge Graphs: Representation, Acquisition, and Applications," in IEEE Transactions on Neural Networks and Learning Systems, vol. 33, no. 2, pp. 494-514, Feb. 2022, </a:t>
            </a:r>
            <a:r>
              <a:rPr lang="en-US" altLang="zh-CN" sz="11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doi</a:t>
            </a:r>
            <a:r>
              <a:rPr lang="en-US" altLang="zh-CN" sz="1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10.1109/TNNLS.2021.3070843.</a:t>
            </a:r>
            <a:endParaRPr kumimoji="0" lang="zh-CN" altLang="en-US" sz="11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椭圆 5"/>
          <p:cNvSpPr/>
          <p:nvPr/>
        </p:nvSpPr>
        <p:spPr>
          <a:xfrm>
            <a:off x="1790440" y="3379103"/>
            <a:ext cx="914400" cy="450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科学家</a:t>
            </a:r>
            <a:endParaRPr lang="zh-CN" altLang="en-US" sz="1000" dirty="0">
              <a:solidFill>
                <a:schemeClr val="tx1"/>
              </a:solidFill>
            </a:endParaRPr>
          </a:p>
        </p:txBody>
      </p:sp>
      <p:cxnSp>
        <p:nvCxnSpPr>
          <p:cNvPr id="9" name="直接箭头连接符 8"/>
          <p:cNvCxnSpPr>
            <a:stCxn id="6" idx="7"/>
            <a:endCxn id="13" idx="3"/>
          </p:cNvCxnSpPr>
          <p:nvPr/>
        </p:nvCxnSpPr>
        <p:spPr>
          <a:xfrm flipV="1">
            <a:off x="2570929" y="2905357"/>
            <a:ext cx="963255" cy="539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椭圆 12"/>
          <p:cNvSpPr/>
          <p:nvPr/>
        </p:nvSpPr>
        <p:spPr>
          <a:xfrm>
            <a:off x="3400273" y="2520769"/>
            <a:ext cx="914400" cy="450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学科</a:t>
            </a:r>
            <a:endParaRPr lang="zh-CN" altLang="en-US" sz="1000" dirty="0">
              <a:solidFill>
                <a:schemeClr val="tx1"/>
              </a:solidFill>
            </a:endParaRPr>
          </a:p>
        </p:txBody>
      </p:sp>
      <p:sp>
        <p:nvSpPr>
          <p:cNvPr id="11" name="文本框 10"/>
          <p:cNvSpPr txBox="1"/>
          <p:nvPr/>
        </p:nvSpPr>
        <p:spPr>
          <a:xfrm rot="19926499">
            <a:off x="2843836" y="2861465"/>
            <a:ext cx="801755" cy="246221"/>
          </a:xfrm>
          <a:prstGeom prst="rect">
            <a:avLst/>
          </a:prstGeom>
          <a:noFill/>
        </p:spPr>
        <p:txBody>
          <a:bodyPr wrap="square" rtlCol="0">
            <a:spAutoFit/>
          </a:bodyPr>
          <a:lstStyle/>
          <a:p>
            <a:r>
              <a:rPr lang="zh-CN" altLang="en-US" sz="1000" dirty="0" smtClean="0"/>
              <a:t>领域</a:t>
            </a:r>
            <a:endParaRPr lang="zh-CN" altLang="en-US" sz="1000" dirty="0"/>
          </a:p>
        </p:txBody>
      </p:sp>
      <p:sp>
        <p:nvSpPr>
          <p:cNvPr id="15" name="椭圆 14"/>
          <p:cNvSpPr/>
          <p:nvPr/>
        </p:nvSpPr>
        <p:spPr>
          <a:xfrm>
            <a:off x="3835125" y="3353058"/>
            <a:ext cx="914400" cy="450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奖项</a:t>
            </a:r>
            <a:endParaRPr lang="zh-CN" altLang="en-US" sz="1000" dirty="0">
              <a:solidFill>
                <a:schemeClr val="tx1"/>
              </a:solidFill>
            </a:endParaRPr>
          </a:p>
        </p:txBody>
      </p:sp>
      <p:cxnSp>
        <p:nvCxnSpPr>
          <p:cNvPr id="18" name="直接箭头连接符 17"/>
          <p:cNvCxnSpPr>
            <a:stCxn id="6" idx="6"/>
            <a:endCxn id="15" idx="2"/>
          </p:cNvCxnSpPr>
          <p:nvPr/>
        </p:nvCxnSpPr>
        <p:spPr>
          <a:xfrm flipV="1">
            <a:off x="2704840" y="3578345"/>
            <a:ext cx="1130285" cy="26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3201490" y="3382147"/>
            <a:ext cx="801755" cy="246221"/>
          </a:xfrm>
          <a:prstGeom prst="rect">
            <a:avLst/>
          </a:prstGeom>
          <a:noFill/>
        </p:spPr>
        <p:txBody>
          <a:bodyPr wrap="square" rtlCol="0">
            <a:spAutoFit/>
          </a:bodyPr>
          <a:lstStyle/>
          <a:p>
            <a:r>
              <a:rPr lang="zh-CN" altLang="en-US" sz="1000" dirty="0" smtClean="0"/>
              <a:t>获得</a:t>
            </a:r>
            <a:endParaRPr lang="zh-CN" altLang="en-US" sz="1000" dirty="0"/>
          </a:p>
        </p:txBody>
      </p:sp>
      <p:sp>
        <p:nvSpPr>
          <p:cNvPr id="23" name="椭圆 22"/>
          <p:cNvSpPr/>
          <p:nvPr/>
        </p:nvSpPr>
        <p:spPr>
          <a:xfrm>
            <a:off x="1790440" y="4540046"/>
            <a:ext cx="914400" cy="450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学校</a:t>
            </a:r>
            <a:endParaRPr lang="zh-CN" altLang="en-US" sz="1000" dirty="0">
              <a:solidFill>
                <a:schemeClr val="tx1"/>
              </a:solidFill>
            </a:endParaRPr>
          </a:p>
        </p:txBody>
      </p:sp>
      <p:cxnSp>
        <p:nvCxnSpPr>
          <p:cNvPr id="25" name="直接箭头连接符 24"/>
          <p:cNvCxnSpPr>
            <a:stCxn id="6" idx="4"/>
            <a:endCxn id="23" idx="0"/>
          </p:cNvCxnSpPr>
          <p:nvPr/>
        </p:nvCxnSpPr>
        <p:spPr>
          <a:xfrm>
            <a:off x="2247640" y="3829676"/>
            <a:ext cx="0" cy="710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1953168" y="4057735"/>
            <a:ext cx="801755" cy="246221"/>
          </a:xfrm>
          <a:prstGeom prst="rect">
            <a:avLst/>
          </a:prstGeom>
          <a:noFill/>
        </p:spPr>
        <p:txBody>
          <a:bodyPr wrap="square" rtlCol="0">
            <a:spAutoFit/>
          </a:bodyPr>
          <a:lstStyle/>
          <a:p>
            <a:r>
              <a:rPr lang="zh-CN" altLang="en-US" sz="1000" dirty="0" smtClean="0"/>
              <a:t>毕业于</a:t>
            </a:r>
            <a:endParaRPr lang="zh-CN" altLang="en-US" sz="1000" dirty="0"/>
          </a:p>
        </p:txBody>
      </p:sp>
      <p:sp>
        <p:nvSpPr>
          <p:cNvPr id="27" name="椭圆 26"/>
          <p:cNvSpPr/>
          <p:nvPr/>
        </p:nvSpPr>
        <p:spPr>
          <a:xfrm>
            <a:off x="3546045" y="4059820"/>
            <a:ext cx="914400" cy="450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人</a:t>
            </a:r>
            <a:endParaRPr lang="zh-CN" altLang="en-US" sz="1000" dirty="0">
              <a:solidFill>
                <a:schemeClr val="tx1"/>
              </a:solidFill>
            </a:endParaRPr>
          </a:p>
        </p:txBody>
      </p:sp>
      <p:cxnSp>
        <p:nvCxnSpPr>
          <p:cNvPr id="29" name="直接箭头连接符 28"/>
          <p:cNvCxnSpPr>
            <a:stCxn id="6" idx="5"/>
            <a:endCxn id="27" idx="2"/>
          </p:cNvCxnSpPr>
          <p:nvPr/>
        </p:nvCxnSpPr>
        <p:spPr>
          <a:xfrm>
            <a:off x="2570929" y="3763691"/>
            <a:ext cx="975116" cy="5214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本框 29"/>
          <p:cNvSpPr txBox="1"/>
          <p:nvPr/>
        </p:nvSpPr>
        <p:spPr>
          <a:xfrm rot="1788678">
            <a:off x="2910540" y="3960687"/>
            <a:ext cx="801755" cy="246221"/>
          </a:xfrm>
          <a:prstGeom prst="rect">
            <a:avLst/>
          </a:prstGeom>
          <a:noFill/>
        </p:spPr>
        <p:txBody>
          <a:bodyPr wrap="square" rtlCol="0">
            <a:spAutoFit/>
          </a:bodyPr>
          <a:lstStyle/>
          <a:p>
            <a:r>
              <a:rPr lang="zh-CN" altLang="en-US" sz="1000" dirty="0" smtClean="0"/>
              <a:t>师从</a:t>
            </a:r>
            <a:endParaRPr lang="zh-CN" altLang="en-US" sz="1000" dirty="0"/>
          </a:p>
        </p:txBody>
      </p:sp>
      <p:sp>
        <p:nvSpPr>
          <p:cNvPr id="32" name="椭圆 31"/>
          <p:cNvSpPr/>
          <p:nvPr/>
        </p:nvSpPr>
        <p:spPr>
          <a:xfrm>
            <a:off x="1785590" y="2281584"/>
            <a:ext cx="914400" cy="450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理论</a:t>
            </a:r>
            <a:endParaRPr lang="zh-CN" altLang="en-US" sz="1000" dirty="0">
              <a:solidFill>
                <a:schemeClr val="tx1"/>
              </a:solidFill>
            </a:endParaRPr>
          </a:p>
        </p:txBody>
      </p:sp>
      <p:cxnSp>
        <p:nvCxnSpPr>
          <p:cNvPr id="34" name="直接箭头连接符 33"/>
          <p:cNvCxnSpPr>
            <a:stCxn id="6" idx="0"/>
            <a:endCxn id="32" idx="4"/>
          </p:cNvCxnSpPr>
          <p:nvPr/>
        </p:nvCxnSpPr>
        <p:spPr>
          <a:xfrm flipH="1" flipV="1">
            <a:off x="2242790" y="2732157"/>
            <a:ext cx="4850" cy="646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1972008" y="2951126"/>
            <a:ext cx="801755" cy="246221"/>
          </a:xfrm>
          <a:prstGeom prst="rect">
            <a:avLst/>
          </a:prstGeom>
          <a:noFill/>
        </p:spPr>
        <p:txBody>
          <a:bodyPr wrap="square" rtlCol="0">
            <a:spAutoFit/>
          </a:bodyPr>
          <a:lstStyle/>
          <a:p>
            <a:r>
              <a:rPr lang="zh-CN" altLang="en-US" sz="1000" dirty="0" smtClean="0"/>
              <a:t>提出</a:t>
            </a:r>
            <a:endParaRPr lang="zh-CN" altLang="en-US" sz="1000" dirty="0"/>
          </a:p>
        </p:txBody>
      </p:sp>
      <p:cxnSp>
        <p:nvCxnSpPr>
          <p:cNvPr id="38" name="直接箭头连接符 37"/>
          <p:cNvCxnSpPr>
            <a:stCxn id="32" idx="6"/>
            <a:endCxn id="13" idx="1"/>
          </p:cNvCxnSpPr>
          <p:nvPr/>
        </p:nvCxnSpPr>
        <p:spPr>
          <a:xfrm>
            <a:off x="2699990" y="2506871"/>
            <a:ext cx="834194" cy="79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2785485" y="2269217"/>
            <a:ext cx="801755" cy="246221"/>
          </a:xfrm>
          <a:prstGeom prst="rect">
            <a:avLst/>
          </a:prstGeom>
          <a:noFill/>
        </p:spPr>
        <p:txBody>
          <a:bodyPr wrap="square" rtlCol="0">
            <a:spAutoFit/>
          </a:bodyPr>
          <a:lstStyle/>
          <a:p>
            <a:r>
              <a:rPr lang="zh-CN" altLang="en-US" sz="1000" dirty="0" smtClean="0"/>
              <a:t>属于</a:t>
            </a:r>
            <a:endParaRPr lang="zh-CN" altLang="en-US" sz="1000" dirty="0"/>
          </a:p>
        </p:txBody>
      </p:sp>
      <p:sp>
        <p:nvSpPr>
          <p:cNvPr id="40" name="椭圆 39"/>
          <p:cNvSpPr/>
          <p:nvPr/>
        </p:nvSpPr>
        <p:spPr>
          <a:xfrm>
            <a:off x="352968" y="4057735"/>
            <a:ext cx="914400" cy="450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rPr>
              <a:t>地点</a:t>
            </a:r>
            <a:endParaRPr lang="zh-CN" altLang="en-US" sz="1000" b="1" dirty="0">
              <a:solidFill>
                <a:schemeClr val="tx1"/>
              </a:solidFill>
            </a:endParaRPr>
          </a:p>
        </p:txBody>
      </p:sp>
      <p:cxnSp>
        <p:nvCxnSpPr>
          <p:cNvPr id="42" name="直接箭头连接符 41"/>
          <p:cNvCxnSpPr>
            <a:stCxn id="6" idx="3"/>
            <a:endCxn id="40" idx="6"/>
          </p:cNvCxnSpPr>
          <p:nvPr/>
        </p:nvCxnSpPr>
        <p:spPr>
          <a:xfrm flipH="1">
            <a:off x="1267368" y="3763691"/>
            <a:ext cx="656983" cy="519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文本框 42"/>
          <p:cNvSpPr txBox="1"/>
          <p:nvPr/>
        </p:nvSpPr>
        <p:spPr>
          <a:xfrm rot="19373016">
            <a:off x="1223835" y="3830321"/>
            <a:ext cx="801755" cy="246221"/>
          </a:xfrm>
          <a:prstGeom prst="rect">
            <a:avLst/>
          </a:prstGeom>
          <a:noFill/>
        </p:spPr>
        <p:txBody>
          <a:bodyPr wrap="square" rtlCol="0">
            <a:spAutoFit/>
          </a:bodyPr>
          <a:lstStyle/>
          <a:p>
            <a:r>
              <a:rPr lang="zh-CN" altLang="en-US" sz="1000" dirty="0" smtClean="0"/>
              <a:t>出生于</a:t>
            </a:r>
            <a:endParaRPr lang="zh-CN" altLang="en-US" sz="1000" dirty="0"/>
          </a:p>
        </p:txBody>
      </p:sp>
      <p:sp>
        <p:nvSpPr>
          <p:cNvPr id="44" name="椭圆 43"/>
          <p:cNvSpPr/>
          <p:nvPr/>
        </p:nvSpPr>
        <p:spPr>
          <a:xfrm>
            <a:off x="353600" y="2765090"/>
            <a:ext cx="914400" cy="4505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rPr>
              <a:t>人</a:t>
            </a:r>
            <a:endParaRPr lang="zh-CN" altLang="en-US" sz="1000" b="1" dirty="0">
              <a:solidFill>
                <a:schemeClr val="tx1"/>
              </a:solidFill>
            </a:endParaRPr>
          </a:p>
        </p:txBody>
      </p:sp>
      <p:cxnSp>
        <p:nvCxnSpPr>
          <p:cNvPr id="47" name="直接箭头连接符 46"/>
          <p:cNvCxnSpPr>
            <a:stCxn id="6" idx="1"/>
            <a:endCxn id="44" idx="5"/>
          </p:cNvCxnSpPr>
          <p:nvPr/>
        </p:nvCxnSpPr>
        <p:spPr>
          <a:xfrm flipH="1" flipV="1">
            <a:off x="1134089" y="3149678"/>
            <a:ext cx="790262" cy="2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文本框 48"/>
          <p:cNvSpPr txBox="1"/>
          <p:nvPr/>
        </p:nvSpPr>
        <p:spPr>
          <a:xfrm rot="1271912">
            <a:off x="1321682" y="3159988"/>
            <a:ext cx="801755" cy="246221"/>
          </a:xfrm>
          <a:prstGeom prst="rect">
            <a:avLst/>
          </a:prstGeom>
          <a:noFill/>
        </p:spPr>
        <p:txBody>
          <a:bodyPr wrap="square" rtlCol="0">
            <a:spAutoFit/>
          </a:bodyPr>
          <a:lstStyle/>
          <a:p>
            <a:r>
              <a:rPr lang="zh-CN" altLang="en-US" sz="1000" dirty="0" smtClean="0"/>
              <a:t>家人</a:t>
            </a:r>
            <a:endParaRPr lang="zh-CN" altLang="en-US" sz="1000" dirty="0"/>
          </a:p>
        </p:txBody>
      </p:sp>
      <p:sp>
        <p:nvSpPr>
          <p:cNvPr id="51" name="文本框 50"/>
          <p:cNvSpPr txBox="1"/>
          <p:nvPr/>
        </p:nvSpPr>
        <p:spPr>
          <a:xfrm>
            <a:off x="1968676" y="5037739"/>
            <a:ext cx="1462628" cy="369332"/>
          </a:xfrm>
          <a:prstGeom prst="rect">
            <a:avLst/>
          </a:prstGeom>
          <a:noFill/>
        </p:spPr>
        <p:txBody>
          <a:bodyPr wrap="square" rtlCol="0">
            <a:spAutoFit/>
          </a:bodyPr>
          <a:lstStyle/>
          <a:p>
            <a:r>
              <a:rPr lang="zh-CN" altLang="en-US" b="1" dirty="0" smtClean="0"/>
              <a:t>本体</a:t>
            </a:r>
            <a:endParaRPr lang="zh-CN" altLang="en-US" b="1" dirty="0"/>
          </a:p>
        </p:txBody>
      </p:sp>
      <p:sp>
        <p:nvSpPr>
          <p:cNvPr id="52" name="右箭头 51"/>
          <p:cNvSpPr/>
          <p:nvPr/>
        </p:nvSpPr>
        <p:spPr>
          <a:xfrm>
            <a:off x="4877879" y="3423051"/>
            <a:ext cx="490331" cy="41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6096000" y="4398569"/>
            <a:ext cx="1550505" cy="369332"/>
          </a:xfrm>
          <a:prstGeom prst="rect">
            <a:avLst/>
          </a:prstGeom>
          <a:noFill/>
        </p:spPr>
        <p:txBody>
          <a:bodyPr wrap="square" rtlCol="0">
            <a:spAutoFit/>
          </a:bodyPr>
          <a:lstStyle/>
          <a:p>
            <a:r>
              <a:rPr lang="en-US" altLang="zh-CN" b="1" dirty="0" smtClean="0"/>
              <a:t>… … … …</a:t>
            </a:r>
            <a:endParaRPr lang="zh-CN" altLang="en-US" b="1" dirty="0"/>
          </a:p>
        </p:txBody>
      </p:sp>
      <p:sp>
        <p:nvSpPr>
          <p:cNvPr id="55" name="文本框 54"/>
          <p:cNvSpPr txBox="1"/>
          <p:nvPr/>
        </p:nvSpPr>
        <p:spPr>
          <a:xfrm>
            <a:off x="5964315" y="4671586"/>
            <a:ext cx="1462628" cy="369332"/>
          </a:xfrm>
          <a:prstGeom prst="rect">
            <a:avLst/>
          </a:prstGeom>
          <a:noFill/>
        </p:spPr>
        <p:txBody>
          <a:bodyPr wrap="square" rtlCol="0">
            <a:spAutoFit/>
          </a:bodyPr>
          <a:lstStyle/>
          <a:p>
            <a:r>
              <a:rPr lang="zh-CN" altLang="en-US" b="1" dirty="0" smtClean="0"/>
              <a:t>知识三元组</a:t>
            </a:r>
            <a:endParaRPr lang="zh-CN" altLang="en-US" b="1" dirty="0"/>
          </a:p>
        </p:txBody>
      </p:sp>
      <p:sp>
        <p:nvSpPr>
          <p:cNvPr id="56" name="右箭头 55"/>
          <p:cNvSpPr/>
          <p:nvPr/>
        </p:nvSpPr>
        <p:spPr>
          <a:xfrm>
            <a:off x="8120269" y="3404234"/>
            <a:ext cx="490331" cy="4106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9891172" y="4840228"/>
            <a:ext cx="1462628" cy="369332"/>
          </a:xfrm>
          <a:prstGeom prst="rect">
            <a:avLst/>
          </a:prstGeom>
          <a:noFill/>
        </p:spPr>
        <p:txBody>
          <a:bodyPr wrap="square" rtlCol="0">
            <a:spAutoFit/>
          </a:bodyPr>
          <a:lstStyle/>
          <a:p>
            <a:r>
              <a:rPr lang="zh-CN" altLang="en-US" b="1" dirty="0" smtClean="0"/>
              <a:t>知识图谱</a:t>
            </a:r>
            <a:endParaRPr lang="zh-CN" altLang="en-US" b="1" dirty="0"/>
          </a:p>
        </p:txBody>
      </p:sp>
      <p:sp>
        <p:nvSpPr>
          <p:cNvPr id="59" name="文本框 58"/>
          <p:cNvSpPr txBox="1"/>
          <p:nvPr/>
        </p:nvSpPr>
        <p:spPr>
          <a:xfrm>
            <a:off x="1825693" y="5520683"/>
            <a:ext cx="1748594" cy="584775"/>
          </a:xfrm>
          <a:prstGeom prst="rect">
            <a:avLst/>
          </a:prstGeom>
          <a:noFill/>
        </p:spPr>
        <p:txBody>
          <a:bodyPr wrap="square" rtlCol="0">
            <a:spAutoFit/>
          </a:bodyPr>
          <a:lstStyle/>
          <a:p>
            <a:r>
              <a:rPr lang="zh-CN" altLang="en-US" sz="3200" b="1" dirty="0" smtClean="0">
                <a:solidFill>
                  <a:srgbClr val="FF0000"/>
                </a:solidFill>
              </a:rPr>
              <a:t>抽象</a:t>
            </a:r>
            <a:endParaRPr lang="zh-CN" altLang="en-US" sz="3200" b="1" dirty="0">
              <a:solidFill>
                <a:srgbClr val="FF0000"/>
              </a:solidFill>
            </a:endParaRPr>
          </a:p>
        </p:txBody>
      </p:sp>
      <p:sp>
        <p:nvSpPr>
          <p:cNvPr id="61" name="文本框 60"/>
          <p:cNvSpPr txBox="1"/>
          <p:nvPr/>
        </p:nvSpPr>
        <p:spPr>
          <a:xfrm>
            <a:off x="7736303" y="5526766"/>
            <a:ext cx="1748594" cy="584775"/>
          </a:xfrm>
          <a:prstGeom prst="rect">
            <a:avLst/>
          </a:prstGeom>
          <a:noFill/>
        </p:spPr>
        <p:txBody>
          <a:bodyPr wrap="square" rtlCol="0">
            <a:spAutoFit/>
          </a:bodyPr>
          <a:lstStyle/>
          <a:p>
            <a:r>
              <a:rPr lang="zh-CN" altLang="en-US" sz="3200" b="1" dirty="0" smtClean="0">
                <a:solidFill>
                  <a:srgbClr val="FF0000"/>
                </a:solidFill>
              </a:rPr>
              <a:t>具体</a:t>
            </a:r>
            <a:endParaRPr lang="zh-CN" altLang="en-US" sz="3200" b="1" dirty="0">
              <a:solidFill>
                <a:srgbClr val="FF0000"/>
              </a:solidFill>
            </a:endParaRPr>
          </a:p>
        </p:txBody>
      </p:sp>
      <p:sp>
        <p:nvSpPr>
          <p:cNvPr id="62" name="右箭头 61"/>
          <p:cNvSpPr/>
          <p:nvPr/>
        </p:nvSpPr>
        <p:spPr>
          <a:xfrm>
            <a:off x="3400273" y="5653565"/>
            <a:ext cx="3928179" cy="292388"/>
          </a:xfrm>
          <a:prstGeom prst="rightArrow">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37454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研究背景</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灯片编号占位符 8">
            <a:extLst>
              <a:ext uri="{FF2B5EF4-FFF2-40B4-BE49-F238E27FC236}">
                <a16:creationId xmlns:a16="http://schemas.microsoft.com/office/drawing/2014/main" id="{AE296B07-4130-4486-AC8B-3E80E89269F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66A9F6B3-57FF-4E58-B875-CC6E7BCBB18D}"/>
              </a:ext>
            </a:extLst>
          </p:cNvPr>
          <p:cNvSpPr txBox="1"/>
          <p:nvPr/>
        </p:nvSpPr>
        <p:spPr>
          <a:xfrm>
            <a:off x="349250" y="771562"/>
            <a:ext cx="10597771" cy="524567"/>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smtClean="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知识图谱简介</a:t>
            </a:r>
            <a:endParaRPr kumimoji="0" lang="en-US" altLang="zh-CN" sz="20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p:nvPr/>
        </p:nvSpPr>
        <p:spPr>
          <a:xfrm>
            <a:off x="717550" y="3434861"/>
            <a:ext cx="2239107" cy="461665"/>
          </a:xfrm>
          <a:prstGeom prst="rect">
            <a:avLst/>
          </a:prstGeom>
          <a:noFill/>
        </p:spPr>
        <p:txBody>
          <a:bodyPr wrap="square" rtlCol="0">
            <a:spAutoFit/>
          </a:bodyPr>
          <a:lstStyle/>
          <a:p>
            <a:r>
              <a:rPr lang="zh-CN" altLang="en-US" sz="2400" b="1" dirty="0" smtClean="0"/>
              <a:t>知识图谱应用</a:t>
            </a:r>
            <a:endParaRPr lang="zh-CN" altLang="en-US" sz="2400" b="1" dirty="0"/>
          </a:p>
        </p:txBody>
      </p:sp>
      <p:sp>
        <p:nvSpPr>
          <p:cNvPr id="7" name="左大括号 6"/>
          <p:cNvSpPr/>
          <p:nvPr/>
        </p:nvSpPr>
        <p:spPr>
          <a:xfrm>
            <a:off x="2722196" y="2473570"/>
            <a:ext cx="234461" cy="235856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 name="文本框 8"/>
          <p:cNvSpPr txBox="1"/>
          <p:nvPr/>
        </p:nvSpPr>
        <p:spPr>
          <a:xfrm>
            <a:off x="2956657" y="2245976"/>
            <a:ext cx="1763785" cy="400110"/>
          </a:xfrm>
          <a:prstGeom prst="rect">
            <a:avLst/>
          </a:prstGeom>
          <a:noFill/>
        </p:spPr>
        <p:txBody>
          <a:bodyPr wrap="square" rtlCol="0">
            <a:spAutoFit/>
          </a:bodyPr>
          <a:lstStyle/>
          <a:p>
            <a:r>
              <a:rPr lang="zh-CN" altLang="en-US" sz="2000" b="1" dirty="0" smtClean="0"/>
              <a:t>图上应用</a:t>
            </a:r>
            <a:endParaRPr lang="zh-CN" altLang="en-US" sz="2000" b="1" dirty="0"/>
          </a:p>
        </p:txBody>
      </p:sp>
      <p:sp>
        <p:nvSpPr>
          <p:cNvPr id="13" name="文本框 12"/>
          <p:cNvSpPr txBox="1"/>
          <p:nvPr/>
        </p:nvSpPr>
        <p:spPr>
          <a:xfrm>
            <a:off x="2956656" y="4632084"/>
            <a:ext cx="1763785" cy="400110"/>
          </a:xfrm>
          <a:prstGeom prst="rect">
            <a:avLst/>
          </a:prstGeom>
          <a:noFill/>
        </p:spPr>
        <p:txBody>
          <a:bodyPr wrap="square" rtlCol="0">
            <a:spAutoFit/>
          </a:bodyPr>
          <a:lstStyle/>
          <a:p>
            <a:r>
              <a:rPr lang="zh-CN" altLang="en-US" sz="2000" b="1" dirty="0" smtClean="0"/>
              <a:t>图外应用</a:t>
            </a:r>
            <a:endParaRPr lang="zh-CN" altLang="en-US" sz="2000" b="1" dirty="0"/>
          </a:p>
        </p:txBody>
      </p:sp>
      <p:sp>
        <p:nvSpPr>
          <p:cNvPr id="11" name="左大括号 10"/>
          <p:cNvSpPr/>
          <p:nvPr/>
        </p:nvSpPr>
        <p:spPr>
          <a:xfrm>
            <a:off x="4173416" y="1698627"/>
            <a:ext cx="382904" cy="146112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文本框 11"/>
          <p:cNvSpPr txBox="1"/>
          <p:nvPr/>
        </p:nvSpPr>
        <p:spPr>
          <a:xfrm>
            <a:off x="4556319" y="1654373"/>
            <a:ext cx="6228912" cy="646331"/>
          </a:xfrm>
          <a:prstGeom prst="rect">
            <a:avLst/>
          </a:prstGeom>
          <a:noFill/>
        </p:spPr>
        <p:txBody>
          <a:bodyPr wrap="square" rtlCol="0">
            <a:spAutoFit/>
          </a:bodyPr>
          <a:lstStyle/>
          <a:p>
            <a:r>
              <a:rPr lang="zh-CN" altLang="en-US" dirty="0" smtClean="0"/>
              <a:t>知识图补全：包括三元组分类，实体对齐，实体消歧，实体            发现等，这类应用的目的在于扩充和完善原有知识图的规模。</a:t>
            </a:r>
            <a:endParaRPr lang="zh-CN" altLang="en-US" dirty="0"/>
          </a:p>
        </p:txBody>
      </p:sp>
      <p:sp>
        <p:nvSpPr>
          <p:cNvPr id="16" name="文本框 15"/>
          <p:cNvSpPr txBox="1"/>
          <p:nvPr/>
        </p:nvSpPr>
        <p:spPr>
          <a:xfrm>
            <a:off x="4556319" y="2824103"/>
            <a:ext cx="6228911" cy="646331"/>
          </a:xfrm>
          <a:prstGeom prst="rect">
            <a:avLst/>
          </a:prstGeom>
          <a:noFill/>
        </p:spPr>
        <p:txBody>
          <a:bodyPr wrap="square" rtlCol="0">
            <a:spAutoFit/>
          </a:bodyPr>
          <a:lstStyle/>
          <a:p>
            <a:r>
              <a:rPr lang="zh-CN" altLang="en-US" dirty="0" smtClean="0"/>
              <a:t>链路预测：对三元组中缺失部分的预测，此类应用往往和特定的下游任务相结合</a:t>
            </a:r>
            <a:endParaRPr lang="zh-CN" altLang="en-US" dirty="0"/>
          </a:p>
        </p:txBody>
      </p:sp>
      <p:sp>
        <p:nvSpPr>
          <p:cNvPr id="22" name="左大括号 21"/>
          <p:cNvSpPr/>
          <p:nvPr/>
        </p:nvSpPr>
        <p:spPr>
          <a:xfrm>
            <a:off x="4173416" y="3939118"/>
            <a:ext cx="394626" cy="187569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文本框 22"/>
          <p:cNvSpPr txBox="1"/>
          <p:nvPr/>
        </p:nvSpPr>
        <p:spPr>
          <a:xfrm>
            <a:off x="4614935" y="3868988"/>
            <a:ext cx="6908850" cy="369332"/>
          </a:xfrm>
          <a:prstGeom prst="rect">
            <a:avLst/>
          </a:prstGeom>
          <a:noFill/>
        </p:spPr>
        <p:txBody>
          <a:bodyPr wrap="square" rtlCol="0">
            <a:spAutoFit/>
          </a:bodyPr>
          <a:lstStyle/>
          <a:p>
            <a:r>
              <a:rPr lang="zh-CN" altLang="en-US" dirty="0" smtClean="0"/>
              <a:t>问题解答：给定一问题，从知识图谱中找出支持解答的一组三元组</a:t>
            </a:r>
            <a:endParaRPr lang="zh-CN" altLang="en-US" dirty="0"/>
          </a:p>
        </p:txBody>
      </p:sp>
      <p:sp>
        <p:nvSpPr>
          <p:cNvPr id="25" name="文本框 24"/>
          <p:cNvSpPr txBox="1"/>
          <p:nvPr/>
        </p:nvSpPr>
        <p:spPr>
          <a:xfrm>
            <a:off x="4616917" y="4696176"/>
            <a:ext cx="6330104" cy="646331"/>
          </a:xfrm>
          <a:prstGeom prst="rect">
            <a:avLst/>
          </a:prstGeom>
          <a:noFill/>
        </p:spPr>
        <p:txBody>
          <a:bodyPr wrap="square" rtlCol="0">
            <a:spAutoFit/>
          </a:bodyPr>
          <a:lstStyle/>
          <a:p>
            <a:r>
              <a:rPr lang="zh-CN" altLang="en-US" dirty="0"/>
              <a:t>推荐系统</a:t>
            </a:r>
            <a:r>
              <a:rPr lang="zh-CN" altLang="en-US" dirty="0" smtClean="0"/>
              <a:t>：此类应用向</a:t>
            </a:r>
            <a:r>
              <a:rPr lang="zh-CN" altLang="en-US" dirty="0"/>
              <a:t>用户提供关于他们可能希望购买</a:t>
            </a:r>
            <a:r>
              <a:rPr lang="zh-CN" altLang="en-US" dirty="0" smtClean="0"/>
              <a:t>或查看的条目的一些建议</a:t>
            </a:r>
            <a:endParaRPr lang="zh-CN" altLang="en-US" dirty="0"/>
          </a:p>
        </p:txBody>
      </p:sp>
      <p:sp>
        <p:nvSpPr>
          <p:cNvPr id="26" name="文本框 25"/>
          <p:cNvSpPr txBox="1"/>
          <p:nvPr/>
        </p:nvSpPr>
        <p:spPr>
          <a:xfrm>
            <a:off x="4646763" y="5630144"/>
            <a:ext cx="5059945" cy="369332"/>
          </a:xfrm>
          <a:prstGeom prst="rect">
            <a:avLst/>
          </a:prstGeom>
          <a:noFill/>
        </p:spPr>
        <p:txBody>
          <a:bodyPr wrap="square" rtlCol="0">
            <a:spAutoFit/>
          </a:bodyPr>
          <a:lstStyle/>
          <a:p>
            <a:r>
              <a:rPr lang="zh-CN" altLang="en-US" dirty="0" smtClean="0"/>
              <a:t>关系提取：从外部文本中提取新的关系</a:t>
            </a:r>
            <a:endParaRPr lang="zh-CN" altLang="en-US" dirty="0"/>
          </a:p>
        </p:txBody>
      </p:sp>
      <p:sp>
        <p:nvSpPr>
          <p:cNvPr id="27" name="文本框 26">
            <a:extLst>
              <a:ext uri="{FF2B5EF4-FFF2-40B4-BE49-F238E27FC236}">
                <a16:creationId xmlns:a16="http://schemas.microsoft.com/office/drawing/2014/main" id="{EAFDC6E2-A4FB-4AF2-97A9-6313106636E2}"/>
              </a:ext>
            </a:extLst>
          </p:cNvPr>
          <p:cNvSpPr txBox="1"/>
          <p:nvPr/>
        </p:nvSpPr>
        <p:spPr>
          <a:xfrm>
            <a:off x="0" y="6428747"/>
            <a:ext cx="12192000" cy="430887"/>
          </a:xfrm>
          <a:prstGeom prst="rect">
            <a:avLst/>
          </a:prstGeom>
          <a:noFill/>
        </p:spPr>
        <p:txBody>
          <a:bodyPr wrap="square" rtlCol="0">
            <a:spAutoFit/>
          </a:bodyPr>
          <a:lstStyle/>
          <a:p>
            <a:pPr lvl="0"/>
            <a:r>
              <a:rPr kumimoji="0" lang="en-US" altLang="zh-CN" sz="11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1100" noProof="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1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Q. Wang, Z. Mao, B. Wang and L. </a:t>
            </a:r>
            <a:r>
              <a:rPr lang="en-US" altLang="zh-CN" sz="11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Guo</a:t>
            </a:r>
            <a:r>
              <a:rPr lang="en-US" altLang="zh-CN" sz="1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"Knowledge Graph Embedding: A Survey of Approaches and Applications," in IEEE Transactions on Knowledge and Data Engineering, vol. 29, no. 12, pp. 2724-2743, 1 Dec. 2017, </a:t>
            </a:r>
            <a:r>
              <a:rPr lang="en-US" altLang="zh-CN" sz="11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doi</a:t>
            </a:r>
            <a:r>
              <a:rPr lang="en-US" altLang="zh-CN" sz="1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10.1109/TKDE.2017.2754499.</a:t>
            </a:r>
            <a:endParaRPr lang="en-US" altLang="zh-CN" sz="1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210808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椭圆 135">
            <a:extLst>
              <a:ext uri="{FF2B5EF4-FFF2-40B4-BE49-F238E27FC236}">
                <a16:creationId xmlns:a16="http://schemas.microsoft.com/office/drawing/2014/main" id="{98C0D9AF-3D0D-4356-B353-EF447838FFA8}"/>
              </a:ext>
            </a:extLst>
          </p:cNvPr>
          <p:cNvSpPr/>
          <p:nvPr/>
        </p:nvSpPr>
        <p:spPr>
          <a:xfrm>
            <a:off x="5071586" y="2993271"/>
            <a:ext cx="2364721" cy="2237234"/>
          </a:xfrm>
          <a:prstGeom prst="ellipse">
            <a:avLst/>
          </a:prstGeom>
          <a:noFill/>
          <a:ln w="2857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 name="椭圆 50">
            <a:extLst>
              <a:ext uri="{FF2B5EF4-FFF2-40B4-BE49-F238E27FC236}">
                <a16:creationId xmlns:a16="http://schemas.microsoft.com/office/drawing/2014/main" id="{7794EDA5-6401-46B3-B0E8-B2C19139BD26}"/>
              </a:ext>
            </a:extLst>
          </p:cNvPr>
          <p:cNvSpPr/>
          <p:nvPr/>
        </p:nvSpPr>
        <p:spPr>
          <a:xfrm>
            <a:off x="5493586" y="3223021"/>
            <a:ext cx="5082350" cy="247269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研究背景</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88EE00DC-0414-43EA-A405-D0EC9554FD77}"/>
              </a:ext>
            </a:extLst>
          </p:cNvPr>
          <p:cNvSpPr txBox="1"/>
          <p:nvPr/>
        </p:nvSpPr>
        <p:spPr>
          <a:xfrm>
            <a:off x="232250" y="749301"/>
            <a:ext cx="11773822" cy="1614032"/>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基于知识图谱嵌入的场景预测</a:t>
            </a:r>
          </a:p>
          <a:p>
            <a:pPr marL="800100" marR="0" lvl="1"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获得完整的场景知识图谱后，通过相应的图嵌入算法使图中每个节点聚合其相邻节点的信息，从而让每个节点都能获得整个图的特征信息，最终我们可以实现新场景的认知和场景要素</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如服务需求的</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KPI</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指标</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的预测推理，如图</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8</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所示</a:t>
            </a:r>
            <a:endPar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椭圆 2">
            <a:extLst>
              <a:ext uri="{FF2B5EF4-FFF2-40B4-BE49-F238E27FC236}">
                <a16:creationId xmlns:a16="http://schemas.microsoft.com/office/drawing/2014/main" id="{DAA561DC-83D7-4721-AAD9-150EBAE1EC4F}"/>
              </a:ext>
            </a:extLst>
          </p:cNvPr>
          <p:cNvSpPr/>
          <p:nvPr/>
        </p:nvSpPr>
        <p:spPr>
          <a:xfrm>
            <a:off x="6857356" y="3421914"/>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椭圆 7">
            <a:extLst>
              <a:ext uri="{FF2B5EF4-FFF2-40B4-BE49-F238E27FC236}">
                <a16:creationId xmlns:a16="http://schemas.microsoft.com/office/drawing/2014/main" id="{94CDC33F-E258-4199-8205-3117CF830BB8}"/>
              </a:ext>
            </a:extLst>
          </p:cNvPr>
          <p:cNvSpPr/>
          <p:nvPr/>
        </p:nvSpPr>
        <p:spPr>
          <a:xfrm>
            <a:off x="6097127" y="4916641"/>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椭圆 8">
            <a:extLst>
              <a:ext uri="{FF2B5EF4-FFF2-40B4-BE49-F238E27FC236}">
                <a16:creationId xmlns:a16="http://schemas.microsoft.com/office/drawing/2014/main" id="{070C48D1-CC17-4482-A67F-155FFF8318E4}"/>
              </a:ext>
            </a:extLst>
          </p:cNvPr>
          <p:cNvSpPr/>
          <p:nvPr/>
        </p:nvSpPr>
        <p:spPr>
          <a:xfrm>
            <a:off x="9292325" y="3843831"/>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椭圆 9">
            <a:extLst>
              <a:ext uri="{FF2B5EF4-FFF2-40B4-BE49-F238E27FC236}">
                <a16:creationId xmlns:a16="http://schemas.microsoft.com/office/drawing/2014/main" id="{EB51D336-7540-414A-80BF-6FB4EAA22748}"/>
              </a:ext>
            </a:extLst>
          </p:cNvPr>
          <p:cNvSpPr/>
          <p:nvPr/>
        </p:nvSpPr>
        <p:spPr>
          <a:xfrm>
            <a:off x="6857356" y="4279767"/>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椭圆 11">
            <a:extLst>
              <a:ext uri="{FF2B5EF4-FFF2-40B4-BE49-F238E27FC236}">
                <a16:creationId xmlns:a16="http://schemas.microsoft.com/office/drawing/2014/main" id="{74AFFF85-1010-46A0-887A-4542444ED529}"/>
              </a:ext>
            </a:extLst>
          </p:cNvPr>
          <p:cNvSpPr/>
          <p:nvPr/>
        </p:nvSpPr>
        <p:spPr>
          <a:xfrm>
            <a:off x="8105328" y="5424538"/>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椭圆 12">
            <a:extLst>
              <a:ext uri="{FF2B5EF4-FFF2-40B4-BE49-F238E27FC236}">
                <a16:creationId xmlns:a16="http://schemas.microsoft.com/office/drawing/2014/main" id="{4F66B246-062E-4BC4-81CC-CD1BDE69183D}"/>
              </a:ext>
            </a:extLst>
          </p:cNvPr>
          <p:cNvSpPr/>
          <p:nvPr/>
        </p:nvSpPr>
        <p:spPr>
          <a:xfrm>
            <a:off x="9003348" y="3010265"/>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椭圆 13">
            <a:extLst>
              <a:ext uri="{FF2B5EF4-FFF2-40B4-BE49-F238E27FC236}">
                <a16:creationId xmlns:a16="http://schemas.microsoft.com/office/drawing/2014/main" id="{8269505F-FDA2-4460-A334-5ACF07CDEE37}"/>
              </a:ext>
            </a:extLst>
          </p:cNvPr>
          <p:cNvSpPr/>
          <p:nvPr/>
        </p:nvSpPr>
        <p:spPr>
          <a:xfrm>
            <a:off x="10226094" y="5564127"/>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椭圆 14">
            <a:extLst>
              <a:ext uri="{FF2B5EF4-FFF2-40B4-BE49-F238E27FC236}">
                <a16:creationId xmlns:a16="http://schemas.microsoft.com/office/drawing/2014/main" id="{18FD6EF0-2A9C-46C7-B760-A8CBFE0955E0}"/>
              </a:ext>
            </a:extLst>
          </p:cNvPr>
          <p:cNvSpPr/>
          <p:nvPr/>
        </p:nvSpPr>
        <p:spPr>
          <a:xfrm>
            <a:off x="9838438" y="4340341"/>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椭圆 15">
            <a:extLst>
              <a:ext uri="{FF2B5EF4-FFF2-40B4-BE49-F238E27FC236}">
                <a16:creationId xmlns:a16="http://schemas.microsoft.com/office/drawing/2014/main" id="{BF56A36E-3823-439C-857D-2D3B1D173FD9}"/>
              </a:ext>
            </a:extLst>
          </p:cNvPr>
          <p:cNvSpPr/>
          <p:nvPr/>
        </p:nvSpPr>
        <p:spPr>
          <a:xfrm>
            <a:off x="10261536" y="3173805"/>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椭圆 16">
            <a:extLst>
              <a:ext uri="{FF2B5EF4-FFF2-40B4-BE49-F238E27FC236}">
                <a16:creationId xmlns:a16="http://schemas.microsoft.com/office/drawing/2014/main" id="{A3C70E57-313E-4854-B6B4-38843AE56617}"/>
              </a:ext>
            </a:extLst>
          </p:cNvPr>
          <p:cNvSpPr/>
          <p:nvPr/>
        </p:nvSpPr>
        <p:spPr>
          <a:xfrm>
            <a:off x="9292326" y="4916641"/>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椭圆 17">
            <a:extLst>
              <a:ext uri="{FF2B5EF4-FFF2-40B4-BE49-F238E27FC236}">
                <a16:creationId xmlns:a16="http://schemas.microsoft.com/office/drawing/2014/main" id="{E68605AD-C829-42A9-9F35-4C749F80F65E}"/>
              </a:ext>
            </a:extLst>
          </p:cNvPr>
          <p:cNvSpPr/>
          <p:nvPr/>
        </p:nvSpPr>
        <p:spPr>
          <a:xfrm>
            <a:off x="5257146" y="4354194"/>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912076E4-44F6-4921-A273-CF3232E280A8}"/>
              </a:ext>
            </a:extLst>
          </p:cNvPr>
          <p:cNvSpPr/>
          <p:nvPr/>
        </p:nvSpPr>
        <p:spPr>
          <a:xfrm>
            <a:off x="6253947" y="5701096"/>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椭圆 19">
            <a:extLst>
              <a:ext uri="{FF2B5EF4-FFF2-40B4-BE49-F238E27FC236}">
                <a16:creationId xmlns:a16="http://schemas.microsoft.com/office/drawing/2014/main" id="{450093CD-27AB-4407-8BD0-9A006B10E410}"/>
              </a:ext>
            </a:extLst>
          </p:cNvPr>
          <p:cNvSpPr/>
          <p:nvPr/>
        </p:nvSpPr>
        <p:spPr>
          <a:xfrm>
            <a:off x="6158255" y="3078112"/>
            <a:ext cx="191385" cy="1913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7" name="直接连接符 6">
            <a:extLst>
              <a:ext uri="{FF2B5EF4-FFF2-40B4-BE49-F238E27FC236}">
                <a16:creationId xmlns:a16="http://schemas.microsoft.com/office/drawing/2014/main" id="{355F5F56-595F-4349-A631-850A33A278DB}"/>
              </a:ext>
            </a:extLst>
          </p:cNvPr>
          <p:cNvCxnSpPr>
            <a:cxnSpLocks/>
            <a:stCxn id="10" idx="7"/>
            <a:endCxn id="9" idx="2"/>
          </p:cNvCxnSpPr>
          <p:nvPr/>
        </p:nvCxnSpPr>
        <p:spPr>
          <a:xfrm flipV="1">
            <a:off x="7020713" y="3939524"/>
            <a:ext cx="2271612" cy="36827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ADD614E-1FFC-4603-BFAA-1AC133D0F1AE}"/>
              </a:ext>
            </a:extLst>
          </p:cNvPr>
          <p:cNvCxnSpPr>
            <a:cxnSpLocks/>
            <a:stCxn id="10" idx="5"/>
            <a:endCxn id="17" idx="2"/>
          </p:cNvCxnSpPr>
          <p:nvPr/>
        </p:nvCxnSpPr>
        <p:spPr>
          <a:xfrm>
            <a:off x="7020713" y="4443125"/>
            <a:ext cx="2271613" cy="56920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9938280-4F9F-4B64-9795-55E0D79B9FC7}"/>
              </a:ext>
            </a:extLst>
          </p:cNvPr>
          <p:cNvCxnSpPr>
            <a:cxnSpLocks/>
            <a:stCxn id="10" idx="0"/>
            <a:endCxn id="3" idx="4"/>
          </p:cNvCxnSpPr>
          <p:nvPr/>
        </p:nvCxnSpPr>
        <p:spPr>
          <a:xfrm flipV="1">
            <a:off x="6953049" y="3613300"/>
            <a:ext cx="0" cy="666467"/>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直接连接符 29">
            <a:extLst>
              <a:ext uri="{FF2B5EF4-FFF2-40B4-BE49-F238E27FC236}">
                <a16:creationId xmlns:a16="http://schemas.microsoft.com/office/drawing/2014/main" id="{9CB964FB-1348-49F3-8210-0FC23220472E}"/>
              </a:ext>
            </a:extLst>
          </p:cNvPr>
          <p:cNvCxnSpPr>
            <a:cxnSpLocks/>
            <a:stCxn id="10" idx="4"/>
            <a:endCxn id="12" idx="2"/>
          </p:cNvCxnSpPr>
          <p:nvPr/>
        </p:nvCxnSpPr>
        <p:spPr>
          <a:xfrm>
            <a:off x="6953049" y="4471153"/>
            <a:ext cx="1152279" cy="1049078"/>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直接连接符 32">
            <a:extLst>
              <a:ext uri="{FF2B5EF4-FFF2-40B4-BE49-F238E27FC236}">
                <a16:creationId xmlns:a16="http://schemas.microsoft.com/office/drawing/2014/main" id="{A5BCF604-E6E7-4F90-9912-3731FDC3FAFE}"/>
              </a:ext>
            </a:extLst>
          </p:cNvPr>
          <p:cNvCxnSpPr>
            <a:stCxn id="12" idx="6"/>
            <a:endCxn id="17" idx="3"/>
          </p:cNvCxnSpPr>
          <p:nvPr/>
        </p:nvCxnSpPr>
        <p:spPr>
          <a:xfrm flipV="1">
            <a:off x="8296713" y="5079999"/>
            <a:ext cx="1023641" cy="440232"/>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直接连接符 34">
            <a:extLst>
              <a:ext uri="{FF2B5EF4-FFF2-40B4-BE49-F238E27FC236}">
                <a16:creationId xmlns:a16="http://schemas.microsoft.com/office/drawing/2014/main" id="{B4C23D30-6A20-4359-9F8A-29C2B76A5751}"/>
              </a:ext>
            </a:extLst>
          </p:cNvPr>
          <p:cNvCxnSpPr>
            <a:cxnSpLocks/>
            <a:stCxn id="10" idx="3"/>
            <a:endCxn id="8" idx="7"/>
          </p:cNvCxnSpPr>
          <p:nvPr/>
        </p:nvCxnSpPr>
        <p:spPr>
          <a:xfrm flipH="1">
            <a:off x="6260484" y="4443125"/>
            <a:ext cx="624900" cy="501544"/>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直接连接符 37">
            <a:extLst>
              <a:ext uri="{FF2B5EF4-FFF2-40B4-BE49-F238E27FC236}">
                <a16:creationId xmlns:a16="http://schemas.microsoft.com/office/drawing/2014/main" id="{C33DB513-56E6-4A16-AA96-11C8390BF7F0}"/>
              </a:ext>
            </a:extLst>
          </p:cNvPr>
          <p:cNvCxnSpPr>
            <a:stCxn id="8" idx="0"/>
            <a:endCxn id="20" idx="4"/>
          </p:cNvCxnSpPr>
          <p:nvPr/>
        </p:nvCxnSpPr>
        <p:spPr>
          <a:xfrm flipV="1">
            <a:off x="6192820" y="3269498"/>
            <a:ext cx="61128" cy="1647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0126185-A639-4E65-8C8A-E7DC2D2F19F0}"/>
              </a:ext>
            </a:extLst>
          </p:cNvPr>
          <p:cNvCxnSpPr>
            <a:cxnSpLocks/>
            <a:stCxn id="20" idx="6"/>
            <a:endCxn id="3" idx="1"/>
          </p:cNvCxnSpPr>
          <p:nvPr/>
        </p:nvCxnSpPr>
        <p:spPr>
          <a:xfrm>
            <a:off x="6349640" y="3173805"/>
            <a:ext cx="535744" cy="276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983EB8B-389D-47EA-9AEE-AD87AD9AD676}"/>
              </a:ext>
            </a:extLst>
          </p:cNvPr>
          <p:cNvCxnSpPr>
            <a:cxnSpLocks/>
            <a:stCxn id="18" idx="5"/>
            <a:endCxn id="8" idx="2"/>
          </p:cNvCxnSpPr>
          <p:nvPr/>
        </p:nvCxnSpPr>
        <p:spPr>
          <a:xfrm>
            <a:off x="5420503" y="4517552"/>
            <a:ext cx="676624" cy="494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91BC82D8-ADDC-4A16-BBDF-FCCDC66C9FF7}"/>
              </a:ext>
            </a:extLst>
          </p:cNvPr>
          <p:cNvCxnSpPr>
            <a:stCxn id="18" idx="0"/>
            <a:endCxn id="20" idx="3"/>
          </p:cNvCxnSpPr>
          <p:nvPr/>
        </p:nvCxnSpPr>
        <p:spPr>
          <a:xfrm flipV="1">
            <a:off x="5352839" y="3241470"/>
            <a:ext cx="833444" cy="11127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C71325C-DB8C-4A74-BEA3-5A65F11DEE4C}"/>
              </a:ext>
            </a:extLst>
          </p:cNvPr>
          <p:cNvCxnSpPr>
            <a:stCxn id="8" idx="4"/>
            <a:endCxn id="19" idx="0"/>
          </p:cNvCxnSpPr>
          <p:nvPr/>
        </p:nvCxnSpPr>
        <p:spPr>
          <a:xfrm>
            <a:off x="6192820" y="5108027"/>
            <a:ext cx="156820" cy="593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5DB4A795-E02F-491E-BB9E-C0131D50A904}"/>
              </a:ext>
            </a:extLst>
          </p:cNvPr>
          <p:cNvCxnSpPr>
            <a:stCxn id="18" idx="4"/>
            <a:endCxn id="19" idx="2"/>
          </p:cNvCxnSpPr>
          <p:nvPr/>
        </p:nvCxnSpPr>
        <p:spPr>
          <a:xfrm>
            <a:off x="5352839" y="4545580"/>
            <a:ext cx="901108" cy="1251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B518F12-DA1F-421D-B663-C774422332D1}"/>
              </a:ext>
            </a:extLst>
          </p:cNvPr>
          <p:cNvCxnSpPr>
            <a:cxnSpLocks/>
            <a:stCxn id="20" idx="0"/>
          </p:cNvCxnSpPr>
          <p:nvPr/>
        </p:nvCxnSpPr>
        <p:spPr>
          <a:xfrm flipH="1" flipV="1">
            <a:off x="6223384" y="2730619"/>
            <a:ext cx="30564" cy="347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4C5A3C6-7629-447E-9C14-EE1E93E0025C}"/>
              </a:ext>
            </a:extLst>
          </p:cNvPr>
          <p:cNvCxnSpPr>
            <a:cxnSpLocks/>
            <a:stCxn id="19" idx="4"/>
          </p:cNvCxnSpPr>
          <p:nvPr/>
        </p:nvCxnSpPr>
        <p:spPr>
          <a:xfrm>
            <a:off x="6349640" y="5892482"/>
            <a:ext cx="699101" cy="106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8933F72A-B9BC-41DE-A075-278D28B7AB37}"/>
              </a:ext>
            </a:extLst>
          </p:cNvPr>
          <p:cNvCxnSpPr>
            <a:stCxn id="3" idx="7"/>
            <a:endCxn id="13" idx="2"/>
          </p:cNvCxnSpPr>
          <p:nvPr/>
        </p:nvCxnSpPr>
        <p:spPr>
          <a:xfrm flipV="1">
            <a:off x="7020713" y="3105958"/>
            <a:ext cx="1982635" cy="343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1CD82B6-338F-48BD-A8EA-3FF894731133}"/>
              </a:ext>
            </a:extLst>
          </p:cNvPr>
          <p:cNvCxnSpPr>
            <a:stCxn id="13" idx="4"/>
            <a:endCxn id="9" idx="0"/>
          </p:cNvCxnSpPr>
          <p:nvPr/>
        </p:nvCxnSpPr>
        <p:spPr>
          <a:xfrm>
            <a:off x="9099041" y="3201651"/>
            <a:ext cx="288977" cy="642180"/>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直接连接符 63">
            <a:extLst>
              <a:ext uri="{FF2B5EF4-FFF2-40B4-BE49-F238E27FC236}">
                <a16:creationId xmlns:a16="http://schemas.microsoft.com/office/drawing/2014/main" id="{562FFF64-E19F-492B-9C40-677427C4582D}"/>
              </a:ext>
            </a:extLst>
          </p:cNvPr>
          <p:cNvCxnSpPr>
            <a:stCxn id="9" idx="5"/>
            <a:endCxn id="15" idx="1"/>
          </p:cNvCxnSpPr>
          <p:nvPr/>
        </p:nvCxnSpPr>
        <p:spPr>
          <a:xfrm>
            <a:off x="9455682" y="4007189"/>
            <a:ext cx="410784" cy="361180"/>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直接连接符 65">
            <a:extLst>
              <a:ext uri="{FF2B5EF4-FFF2-40B4-BE49-F238E27FC236}">
                <a16:creationId xmlns:a16="http://schemas.microsoft.com/office/drawing/2014/main" id="{82D0A9DD-D88D-49D1-947C-E7A271649555}"/>
              </a:ext>
            </a:extLst>
          </p:cNvPr>
          <p:cNvCxnSpPr>
            <a:stCxn id="17" idx="5"/>
            <a:endCxn id="14" idx="1"/>
          </p:cNvCxnSpPr>
          <p:nvPr/>
        </p:nvCxnSpPr>
        <p:spPr>
          <a:xfrm>
            <a:off x="9455683" y="5079999"/>
            <a:ext cx="798439" cy="512156"/>
          </a:xfrm>
          <a:prstGeom prst="line">
            <a:avLst/>
          </a:prstGeom>
        </p:spPr>
        <p:style>
          <a:lnRef idx="3">
            <a:schemeClr val="accent2"/>
          </a:lnRef>
          <a:fillRef idx="0">
            <a:schemeClr val="accent2"/>
          </a:fillRef>
          <a:effectRef idx="2">
            <a:schemeClr val="accent2"/>
          </a:effectRef>
          <a:fontRef idx="minor">
            <a:schemeClr val="tx1"/>
          </a:fontRef>
        </p:style>
      </p:cxnSp>
      <p:cxnSp>
        <p:nvCxnSpPr>
          <p:cNvPr id="68" name="直接连接符 67">
            <a:extLst>
              <a:ext uri="{FF2B5EF4-FFF2-40B4-BE49-F238E27FC236}">
                <a16:creationId xmlns:a16="http://schemas.microsoft.com/office/drawing/2014/main" id="{F913A678-EB4F-45E6-90DC-AE453C84659E}"/>
              </a:ext>
            </a:extLst>
          </p:cNvPr>
          <p:cNvCxnSpPr>
            <a:cxnSpLocks/>
            <a:stCxn id="15" idx="0"/>
            <a:endCxn id="16" idx="3"/>
          </p:cNvCxnSpPr>
          <p:nvPr/>
        </p:nvCxnSpPr>
        <p:spPr>
          <a:xfrm flipV="1">
            <a:off x="9934131" y="3337163"/>
            <a:ext cx="355433" cy="1003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0584ADFC-37B0-4293-8203-D9B519D83D07}"/>
              </a:ext>
            </a:extLst>
          </p:cNvPr>
          <p:cNvCxnSpPr>
            <a:stCxn id="16" idx="4"/>
            <a:endCxn id="14" idx="0"/>
          </p:cNvCxnSpPr>
          <p:nvPr/>
        </p:nvCxnSpPr>
        <p:spPr>
          <a:xfrm flipH="1">
            <a:off x="10321787" y="3365191"/>
            <a:ext cx="35442" cy="21989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8C9BC550-270B-4AA2-962D-2D785A63559F}"/>
              </a:ext>
            </a:extLst>
          </p:cNvPr>
          <p:cNvCxnSpPr>
            <a:stCxn id="12" idx="4"/>
          </p:cNvCxnSpPr>
          <p:nvPr/>
        </p:nvCxnSpPr>
        <p:spPr>
          <a:xfrm>
            <a:off x="8201021" y="5615924"/>
            <a:ext cx="95692" cy="276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F0C169FF-761E-4590-940A-B0942B186107}"/>
              </a:ext>
            </a:extLst>
          </p:cNvPr>
          <p:cNvCxnSpPr>
            <a:stCxn id="13" idx="0"/>
          </p:cNvCxnSpPr>
          <p:nvPr/>
        </p:nvCxnSpPr>
        <p:spPr>
          <a:xfrm flipV="1">
            <a:off x="9099041" y="2730619"/>
            <a:ext cx="95692" cy="279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7290BBCB-4D66-492D-B3F9-19B0C1A5957D}"/>
              </a:ext>
            </a:extLst>
          </p:cNvPr>
          <p:cNvCxnSpPr>
            <a:stCxn id="16" idx="0"/>
          </p:cNvCxnSpPr>
          <p:nvPr/>
        </p:nvCxnSpPr>
        <p:spPr>
          <a:xfrm flipV="1">
            <a:off x="10357229" y="3010265"/>
            <a:ext cx="218707" cy="163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0BD57EAE-0205-40FA-8B77-2B22B5B6A05D}"/>
              </a:ext>
            </a:extLst>
          </p:cNvPr>
          <p:cNvCxnSpPr>
            <a:stCxn id="14" idx="4"/>
          </p:cNvCxnSpPr>
          <p:nvPr/>
        </p:nvCxnSpPr>
        <p:spPr>
          <a:xfrm>
            <a:off x="10321787" y="5755513"/>
            <a:ext cx="35441" cy="243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884A2A30-6296-408A-8C48-FC738B194B67}"/>
              </a:ext>
            </a:extLst>
          </p:cNvPr>
          <p:cNvCxnSpPr>
            <a:cxnSpLocks/>
            <a:stCxn id="15" idx="4"/>
            <a:endCxn id="17" idx="7"/>
          </p:cNvCxnSpPr>
          <p:nvPr/>
        </p:nvCxnSpPr>
        <p:spPr>
          <a:xfrm flipH="1">
            <a:off x="9455683" y="4531727"/>
            <a:ext cx="478448" cy="412942"/>
          </a:xfrm>
          <a:prstGeom prst="line">
            <a:avLst/>
          </a:prstGeom>
        </p:spPr>
        <p:style>
          <a:lnRef idx="3">
            <a:schemeClr val="accent2"/>
          </a:lnRef>
          <a:fillRef idx="0">
            <a:schemeClr val="accent2"/>
          </a:fillRef>
          <a:effectRef idx="2">
            <a:schemeClr val="accent2"/>
          </a:effectRef>
          <a:fontRef idx="minor">
            <a:schemeClr val="tx1"/>
          </a:fontRef>
        </p:style>
      </p:cxnSp>
      <p:sp>
        <p:nvSpPr>
          <p:cNvPr id="89" name="箭头: 右弧形 88">
            <a:extLst>
              <a:ext uri="{FF2B5EF4-FFF2-40B4-BE49-F238E27FC236}">
                <a16:creationId xmlns:a16="http://schemas.microsoft.com/office/drawing/2014/main" id="{39379FFB-3E2F-4733-ACA6-D40C8A416996}"/>
              </a:ext>
            </a:extLst>
          </p:cNvPr>
          <p:cNvSpPr/>
          <p:nvPr/>
        </p:nvSpPr>
        <p:spPr>
          <a:xfrm rot="13540104">
            <a:off x="6386234" y="4197475"/>
            <a:ext cx="212456" cy="674261"/>
          </a:xfrm>
          <a:prstGeom prst="curvedLef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0" name="箭头: 左弧形 89">
            <a:extLst>
              <a:ext uri="{FF2B5EF4-FFF2-40B4-BE49-F238E27FC236}">
                <a16:creationId xmlns:a16="http://schemas.microsoft.com/office/drawing/2014/main" id="{47C4C5D3-994A-4D81-80FA-BCF20AC9E5F9}"/>
              </a:ext>
            </a:extLst>
          </p:cNvPr>
          <p:cNvSpPr/>
          <p:nvPr/>
        </p:nvSpPr>
        <p:spPr>
          <a:xfrm>
            <a:off x="6658757" y="3594851"/>
            <a:ext cx="216197" cy="726382"/>
          </a:xfrm>
          <a:prstGeom prst="curved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1" name="箭头: 上弧形 90">
            <a:extLst>
              <a:ext uri="{FF2B5EF4-FFF2-40B4-BE49-F238E27FC236}">
                <a16:creationId xmlns:a16="http://schemas.microsoft.com/office/drawing/2014/main" id="{1E3D98BC-6FFA-4383-8127-3DC7E9057319}"/>
              </a:ext>
            </a:extLst>
          </p:cNvPr>
          <p:cNvSpPr/>
          <p:nvPr/>
        </p:nvSpPr>
        <p:spPr>
          <a:xfrm rot="13228088">
            <a:off x="6550356" y="4961950"/>
            <a:ext cx="1569120" cy="443942"/>
          </a:xfrm>
          <a:prstGeom prst="curvedDown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3" name="箭头: 右弧形 92">
            <a:extLst>
              <a:ext uri="{FF2B5EF4-FFF2-40B4-BE49-F238E27FC236}">
                <a16:creationId xmlns:a16="http://schemas.microsoft.com/office/drawing/2014/main" id="{74E4295F-2044-411B-896B-2FDB7848751A}"/>
              </a:ext>
            </a:extLst>
          </p:cNvPr>
          <p:cNvSpPr/>
          <p:nvPr/>
        </p:nvSpPr>
        <p:spPr>
          <a:xfrm rot="20459390">
            <a:off x="9287100" y="3129368"/>
            <a:ext cx="235043" cy="673169"/>
          </a:xfrm>
          <a:prstGeom prst="curvedLef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4" name="箭头: 下弧形 93">
            <a:extLst>
              <a:ext uri="{FF2B5EF4-FFF2-40B4-BE49-F238E27FC236}">
                <a16:creationId xmlns:a16="http://schemas.microsoft.com/office/drawing/2014/main" id="{AACF053D-AA90-4810-BC28-A1798217DF79}"/>
              </a:ext>
            </a:extLst>
          </p:cNvPr>
          <p:cNvSpPr/>
          <p:nvPr/>
        </p:nvSpPr>
        <p:spPr>
          <a:xfrm rot="13795182">
            <a:off x="9417544" y="3896323"/>
            <a:ext cx="691669" cy="248582"/>
          </a:xfrm>
          <a:prstGeom prst="curvedUp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5" name="箭头: 左弧形 94">
            <a:extLst>
              <a:ext uri="{FF2B5EF4-FFF2-40B4-BE49-F238E27FC236}">
                <a16:creationId xmlns:a16="http://schemas.microsoft.com/office/drawing/2014/main" id="{78D01E2B-B7D8-4036-AA5B-72D7AE1ABC1D}"/>
              </a:ext>
            </a:extLst>
          </p:cNvPr>
          <p:cNvSpPr/>
          <p:nvPr/>
        </p:nvSpPr>
        <p:spPr>
          <a:xfrm rot="2387905">
            <a:off x="9410663" y="4300625"/>
            <a:ext cx="270993" cy="623745"/>
          </a:xfrm>
          <a:prstGeom prst="curved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6" name="箭头: 下弧形 95">
            <a:extLst>
              <a:ext uri="{FF2B5EF4-FFF2-40B4-BE49-F238E27FC236}">
                <a16:creationId xmlns:a16="http://schemas.microsoft.com/office/drawing/2014/main" id="{A41832DD-9595-4B08-A53C-B2785EC7721F}"/>
              </a:ext>
            </a:extLst>
          </p:cNvPr>
          <p:cNvSpPr/>
          <p:nvPr/>
        </p:nvSpPr>
        <p:spPr>
          <a:xfrm rot="20075755">
            <a:off x="8356513" y="5344748"/>
            <a:ext cx="1180008" cy="310903"/>
          </a:xfrm>
          <a:prstGeom prst="curvedUp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7" name="箭头: 下弧形 96">
            <a:extLst>
              <a:ext uri="{FF2B5EF4-FFF2-40B4-BE49-F238E27FC236}">
                <a16:creationId xmlns:a16="http://schemas.microsoft.com/office/drawing/2014/main" id="{A4C6DC8F-BF31-43A2-898C-9D2F36A92CA8}"/>
              </a:ext>
            </a:extLst>
          </p:cNvPr>
          <p:cNvSpPr/>
          <p:nvPr/>
        </p:nvSpPr>
        <p:spPr>
          <a:xfrm rot="13082428">
            <a:off x="9505792" y="5036558"/>
            <a:ext cx="906532" cy="271837"/>
          </a:xfrm>
          <a:prstGeom prst="curvedUp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文本框 97">
            <a:extLst>
              <a:ext uri="{FF2B5EF4-FFF2-40B4-BE49-F238E27FC236}">
                <a16:creationId xmlns:a16="http://schemas.microsoft.com/office/drawing/2014/main" id="{F8AA2842-4F37-4932-9DB0-BF839DE11B91}"/>
              </a:ext>
            </a:extLst>
          </p:cNvPr>
          <p:cNvSpPr txBox="1"/>
          <p:nvPr/>
        </p:nvSpPr>
        <p:spPr>
          <a:xfrm rot="21024283">
            <a:off x="7551098" y="3790985"/>
            <a:ext cx="12684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等线" panose="020F0502020204030204"/>
                <a:ea typeface="等线" panose="02010600030101010101" pitchFamily="2" charset="-122"/>
                <a:cs typeface="+mn-cs"/>
              </a:rPr>
              <a:t>has_KPI</a:t>
            </a:r>
            <a:r>
              <a:rPr kumimoji="0" lang="en-US" altLang="zh-CN"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 ?</a:t>
            </a:r>
            <a:endPar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99" name="文本框 98">
            <a:extLst>
              <a:ext uri="{FF2B5EF4-FFF2-40B4-BE49-F238E27FC236}">
                <a16:creationId xmlns:a16="http://schemas.microsoft.com/office/drawing/2014/main" id="{312A412D-691D-467F-ABEE-77B24C2CD3E4}"/>
              </a:ext>
            </a:extLst>
          </p:cNvPr>
          <p:cNvSpPr txBox="1"/>
          <p:nvPr/>
        </p:nvSpPr>
        <p:spPr>
          <a:xfrm rot="902711">
            <a:off x="7672030" y="4442526"/>
            <a:ext cx="12684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等线" panose="020F0502020204030204"/>
                <a:ea typeface="等线" panose="02010600030101010101" pitchFamily="2" charset="-122"/>
                <a:cs typeface="+mn-cs"/>
              </a:rPr>
              <a:t>has_KPI</a:t>
            </a:r>
            <a:r>
              <a:rPr kumimoji="0" lang="en-US" altLang="zh-CN"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 ?</a:t>
            </a:r>
            <a:endParaRPr kumimoji="0" lang="zh-CN" altLang="en-US" sz="18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100" name="矩形 99">
            <a:extLst>
              <a:ext uri="{FF2B5EF4-FFF2-40B4-BE49-F238E27FC236}">
                <a16:creationId xmlns:a16="http://schemas.microsoft.com/office/drawing/2014/main" id="{F100809C-0D8E-4D08-BE5C-5E9A6EA44CD4}"/>
              </a:ext>
            </a:extLst>
          </p:cNvPr>
          <p:cNvSpPr/>
          <p:nvPr/>
        </p:nvSpPr>
        <p:spPr>
          <a:xfrm>
            <a:off x="1058010" y="2631720"/>
            <a:ext cx="3223299" cy="2984204"/>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2" name="文本框 101">
            <a:extLst>
              <a:ext uri="{FF2B5EF4-FFF2-40B4-BE49-F238E27FC236}">
                <a16:creationId xmlns:a16="http://schemas.microsoft.com/office/drawing/2014/main" id="{B78287AF-4B46-4E97-84AA-1520048C002A}"/>
              </a:ext>
            </a:extLst>
          </p:cNvPr>
          <p:cNvSpPr txBox="1"/>
          <p:nvPr/>
        </p:nvSpPr>
        <p:spPr>
          <a:xfrm>
            <a:off x="9229413" y="3753427"/>
            <a:ext cx="76188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A</a:t>
            </a:r>
            <a:endParaRPr kumimoji="0" lang="zh-CN" altLang="en-US" sz="1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103" name="文本框 102">
            <a:extLst>
              <a:ext uri="{FF2B5EF4-FFF2-40B4-BE49-F238E27FC236}">
                <a16:creationId xmlns:a16="http://schemas.microsoft.com/office/drawing/2014/main" id="{B7E7BF35-D288-49C2-8B03-F9AC26654D8E}"/>
              </a:ext>
            </a:extLst>
          </p:cNvPr>
          <p:cNvSpPr txBox="1"/>
          <p:nvPr/>
        </p:nvSpPr>
        <p:spPr>
          <a:xfrm>
            <a:off x="9244522" y="4833266"/>
            <a:ext cx="76188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B</a:t>
            </a:r>
            <a:endParaRPr kumimoji="0" lang="zh-CN" altLang="en-US" sz="1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107" name="矩形 106">
            <a:extLst>
              <a:ext uri="{FF2B5EF4-FFF2-40B4-BE49-F238E27FC236}">
                <a16:creationId xmlns:a16="http://schemas.microsoft.com/office/drawing/2014/main" id="{6967805A-2D32-463A-A56F-FD20B662B265}"/>
              </a:ext>
            </a:extLst>
          </p:cNvPr>
          <p:cNvSpPr/>
          <p:nvPr/>
        </p:nvSpPr>
        <p:spPr>
          <a:xfrm>
            <a:off x="1226032" y="3234893"/>
            <a:ext cx="2786201" cy="35679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108" name="文本框 107">
            <a:extLst>
              <a:ext uri="{FF2B5EF4-FFF2-40B4-BE49-F238E27FC236}">
                <a16:creationId xmlns:a16="http://schemas.microsoft.com/office/drawing/2014/main" id="{5477DB4A-38C2-428D-9C98-201123ED1F99}"/>
              </a:ext>
            </a:extLst>
          </p:cNvPr>
          <p:cNvSpPr txBox="1"/>
          <p:nvPr/>
        </p:nvSpPr>
        <p:spPr>
          <a:xfrm>
            <a:off x="1198738" y="3199322"/>
            <a:ext cx="27965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Scenario(new)</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a:t>
            </a:r>
            <a:endPar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109" name="矩形 108">
            <a:extLst>
              <a:ext uri="{FF2B5EF4-FFF2-40B4-BE49-F238E27FC236}">
                <a16:creationId xmlns:a16="http://schemas.microsoft.com/office/drawing/2014/main" id="{6F5485BC-D788-4446-8511-9D8FD537CE21}"/>
              </a:ext>
            </a:extLst>
          </p:cNvPr>
          <p:cNvSpPr/>
          <p:nvPr/>
        </p:nvSpPr>
        <p:spPr>
          <a:xfrm>
            <a:off x="1223804" y="3845976"/>
            <a:ext cx="2781209" cy="35679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110" name="文本框 109">
            <a:extLst>
              <a:ext uri="{FF2B5EF4-FFF2-40B4-BE49-F238E27FC236}">
                <a16:creationId xmlns:a16="http://schemas.microsoft.com/office/drawing/2014/main" id="{5A0BAC63-CAD3-47F3-9361-37C2AB2DB72A}"/>
              </a:ext>
            </a:extLst>
          </p:cNvPr>
          <p:cNvSpPr txBox="1"/>
          <p:nvPr/>
        </p:nvSpPr>
        <p:spPr>
          <a:xfrm>
            <a:off x="1196510" y="3810405"/>
            <a:ext cx="2957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Subject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1" name="矩形 110">
            <a:extLst>
              <a:ext uri="{FF2B5EF4-FFF2-40B4-BE49-F238E27FC236}">
                <a16:creationId xmlns:a16="http://schemas.microsoft.com/office/drawing/2014/main" id="{5EF8E56B-2BE0-4C10-B1E4-92ABC285EF3F}"/>
              </a:ext>
            </a:extLst>
          </p:cNvPr>
          <p:cNvSpPr/>
          <p:nvPr/>
        </p:nvSpPr>
        <p:spPr>
          <a:xfrm>
            <a:off x="2074579" y="3900735"/>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运动状态</a:t>
            </a:r>
          </a:p>
        </p:txBody>
      </p:sp>
      <p:sp>
        <p:nvSpPr>
          <p:cNvPr id="112" name="矩形 111">
            <a:extLst>
              <a:ext uri="{FF2B5EF4-FFF2-40B4-BE49-F238E27FC236}">
                <a16:creationId xmlns:a16="http://schemas.microsoft.com/office/drawing/2014/main" id="{9E9B03D7-C376-4061-9072-5888C95E664C}"/>
              </a:ext>
            </a:extLst>
          </p:cNvPr>
          <p:cNvSpPr/>
          <p:nvPr/>
        </p:nvSpPr>
        <p:spPr>
          <a:xfrm>
            <a:off x="3032132" y="3896155"/>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  …</a:t>
            </a:r>
            <a:endPar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114" name="矩形 113">
            <a:extLst>
              <a:ext uri="{FF2B5EF4-FFF2-40B4-BE49-F238E27FC236}">
                <a16:creationId xmlns:a16="http://schemas.microsoft.com/office/drawing/2014/main" id="{53DF94A8-90EF-490F-8E48-62AC93AA7A56}"/>
              </a:ext>
            </a:extLst>
          </p:cNvPr>
          <p:cNvSpPr/>
          <p:nvPr/>
        </p:nvSpPr>
        <p:spPr>
          <a:xfrm>
            <a:off x="1221011" y="4475706"/>
            <a:ext cx="2781209" cy="35679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115" name="文本框 114">
            <a:extLst>
              <a:ext uri="{FF2B5EF4-FFF2-40B4-BE49-F238E27FC236}">
                <a16:creationId xmlns:a16="http://schemas.microsoft.com/office/drawing/2014/main" id="{61FC8966-1980-46B6-9247-1861BF3C79FF}"/>
              </a:ext>
            </a:extLst>
          </p:cNvPr>
          <p:cNvSpPr txBox="1"/>
          <p:nvPr/>
        </p:nvSpPr>
        <p:spPr>
          <a:xfrm>
            <a:off x="1193717" y="4440135"/>
            <a:ext cx="2957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Env</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16" name="矩形 115">
            <a:extLst>
              <a:ext uri="{FF2B5EF4-FFF2-40B4-BE49-F238E27FC236}">
                <a16:creationId xmlns:a16="http://schemas.microsoft.com/office/drawing/2014/main" id="{26D6ECC5-6A3B-4384-B2FA-DF329171EC17}"/>
              </a:ext>
            </a:extLst>
          </p:cNvPr>
          <p:cNvSpPr/>
          <p:nvPr/>
        </p:nvSpPr>
        <p:spPr>
          <a:xfrm>
            <a:off x="2071786" y="4530465"/>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连接密度</a:t>
            </a:r>
          </a:p>
        </p:txBody>
      </p:sp>
      <p:sp>
        <p:nvSpPr>
          <p:cNvPr id="117" name="矩形 116">
            <a:extLst>
              <a:ext uri="{FF2B5EF4-FFF2-40B4-BE49-F238E27FC236}">
                <a16:creationId xmlns:a16="http://schemas.microsoft.com/office/drawing/2014/main" id="{AE846804-909C-4E74-9ED2-0F4F5E8E7D24}"/>
              </a:ext>
            </a:extLst>
          </p:cNvPr>
          <p:cNvSpPr/>
          <p:nvPr/>
        </p:nvSpPr>
        <p:spPr>
          <a:xfrm>
            <a:off x="3029339" y="4525885"/>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  …</a:t>
            </a:r>
            <a:endPar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sp>
        <p:nvSpPr>
          <p:cNvPr id="122" name="矩形 121">
            <a:extLst>
              <a:ext uri="{FF2B5EF4-FFF2-40B4-BE49-F238E27FC236}">
                <a16:creationId xmlns:a16="http://schemas.microsoft.com/office/drawing/2014/main" id="{47B5F1AB-8332-4BD9-8F93-448AD5A12C09}"/>
              </a:ext>
            </a:extLst>
          </p:cNvPr>
          <p:cNvSpPr/>
          <p:nvPr/>
        </p:nvSpPr>
        <p:spPr>
          <a:xfrm>
            <a:off x="1229784" y="5081614"/>
            <a:ext cx="2781209" cy="356793"/>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p:txBody>
      </p:sp>
      <p:sp>
        <p:nvSpPr>
          <p:cNvPr id="123" name="文本框 122">
            <a:extLst>
              <a:ext uri="{FF2B5EF4-FFF2-40B4-BE49-F238E27FC236}">
                <a16:creationId xmlns:a16="http://schemas.microsoft.com/office/drawing/2014/main" id="{EEF38D5D-C717-4ACA-AEC4-7490FCA3C874}"/>
              </a:ext>
            </a:extLst>
          </p:cNvPr>
          <p:cNvSpPr txBox="1"/>
          <p:nvPr/>
        </p:nvSpPr>
        <p:spPr>
          <a:xfrm>
            <a:off x="1202490" y="5046043"/>
            <a:ext cx="2957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ED7D31">
                    <a:lumMod val="50000"/>
                  </a:srgbClr>
                </a:solidFill>
                <a:effectLst/>
                <a:uLnTx/>
                <a:uFillTx/>
                <a:latin typeface="等线" panose="020F0502020204030204"/>
                <a:ea typeface="等线" panose="02010600030101010101" pitchFamily="2" charset="-122"/>
                <a:cs typeface="+mn-cs"/>
              </a:rPr>
              <a:t>Service</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4" name="矩形 123">
            <a:extLst>
              <a:ext uri="{FF2B5EF4-FFF2-40B4-BE49-F238E27FC236}">
                <a16:creationId xmlns:a16="http://schemas.microsoft.com/office/drawing/2014/main" id="{F5BB1B1C-73BF-4BDE-BECD-3A5B39B738B4}"/>
              </a:ext>
            </a:extLst>
          </p:cNvPr>
          <p:cNvSpPr/>
          <p:nvPr/>
        </p:nvSpPr>
        <p:spPr>
          <a:xfrm>
            <a:off x="2080559" y="5136373"/>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服务流</a:t>
            </a:r>
          </a:p>
        </p:txBody>
      </p:sp>
      <p:sp>
        <p:nvSpPr>
          <p:cNvPr id="125" name="矩形 124">
            <a:extLst>
              <a:ext uri="{FF2B5EF4-FFF2-40B4-BE49-F238E27FC236}">
                <a16:creationId xmlns:a16="http://schemas.microsoft.com/office/drawing/2014/main" id="{66661CB8-6EE0-4212-9047-0D0AC228F4FE}"/>
              </a:ext>
            </a:extLst>
          </p:cNvPr>
          <p:cNvSpPr/>
          <p:nvPr/>
        </p:nvSpPr>
        <p:spPr>
          <a:xfrm>
            <a:off x="3038112" y="5131793"/>
            <a:ext cx="917569" cy="240101"/>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rPr>
              <a:t>…  …</a:t>
            </a:r>
            <a:endParaRPr kumimoji="0" lang="zh-CN" altLang="en-US" sz="1100" b="1" i="0" u="none" strike="noStrike" kern="1200" cap="none" spc="0" normalizeH="0" baseline="0" noProof="0" dirty="0">
              <a:ln>
                <a:noFill/>
              </a:ln>
              <a:solidFill>
                <a:srgbClr val="7030A0"/>
              </a:solidFill>
              <a:effectLst/>
              <a:uLnTx/>
              <a:uFillTx/>
              <a:latin typeface="等线"/>
              <a:ea typeface="等线" panose="02010600030101010101" pitchFamily="2" charset="-122"/>
              <a:cs typeface="+mn-cs"/>
            </a:endParaRPr>
          </a:p>
        </p:txBody>
      </p:sp>
      <p:cxnSp>
        <p:nvCxnSpPr>
          <p:cNvPr id="144" name="直接连接符 143">
            <a:extLst>
              <a:ext uri="{FF2B5EF4-FFF2-40B4-BE49-F238E27FC236}">
                <a16:creationId xmlns:a16="http://schemas.microsoft.com/office/drawing/2014/main" id="{269A05D8-26C3-4583-B95E-D9B01F097D22}"/>
              </a:ext>
            </a:extLst>
          </p:cNvPr>
          <p:cNvCxnSpPr>
            <a:cxnSpLocks/>
            <a:endCxn id="136" idx="0"/>
          </p:cNvCxnSpPr>
          <p:nvPr/>
        </p:nvCxnSpPr>
        <p:spPr>
          <a:xfrm>
            <a:off x="4281309" y="2647501"/>
            <a:ext cx="1972638" cy="345770"/>
          </a:xfrm>
          <a:prstGeom prst="line">
            <a:avLst/>
          </a:prstGeom>
          <a:ln w="19050">
            <a:solidFill>
              <a:schemeClr val="accent2">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0C276314-9976-47C9-B5AD-EDDB8C5D1AEE}"/>
              </a:ext>
            </a:extLst>
          </p:cNvPr>
          <p:cNvCxnSpPr>
            <a:cxnSpLocks/>
            <a:endCxn id="136" idx="4"/>
          </p:cNvCxnSpPr>
          <p:nvPr/>
        </p:nvCxnSpPr>
        <p:spPr>
          <a:xfrm flipV="1">
            <a:off x="4295959" y="5230505"/>
            <a:ext cx="1957988" cy="385419"/>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3" name="文本框 152">
            <a:extLst>
              <a:ext uri="{FF2B5EF4-FFF2-40B4-BE49-F238E27FC236}">
                <a16:creationId xmlns:a16="http://schemas.microsoft.com/office/drawing/2014/main" id="{DDD37A70-D9D6-49CA-BFEC-9D8CC2ADF500}"/>
              </a:ext>
            </a:extLst>
          </p:cNvPr>
          <p:cNvSpPr txBox="1"/>
          <p:nvPr/>
        </p:nvSpPr>
        <p:spPr>
          <a:xfrm>
            <a:off x="1544114" y="2752469"/>
            <a:ext cx="2769226" cy="3788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ED7D31">
                    <a:lumMod val="75000"/>
                  </a:srgbClr>
                </a:solidFill>
                <a:effectLst/>
                <a:uLnTx/>
                <a:uFillTx/>
                <a:latin typeface="等线" panose="020F0502020204030204"/>
                <a:ea typeface="等线" panose="02010600030101010101" pitchFamily="2" charset="-122"/>
                <a:cs typeface="+mn-cs"/>
              </a:rPr>
              <a:t>一组新的场景数据</a:t>
            </a:r>
          </a:p>
        </p:txBody>
      </p:sp>
      <p:sp>
        <p:nvSpPr>
          <p:cNvPr id="154" name="文本框 153">
            <a:extLst>
              <a:ext uri="{FF2B5EF4-FFF2-40B4-BE49-F238E27FC236}">
                <a16:creationId xmlns:a16="http://schemas.microsoft.com/office/drawing/2014/main" id="{972BF545-E26F-4A6B-A79E-7DDC4760D405}"/>
              </a:ext>
            </a:extLst>
          </p:cNvPr>
          <p:cNvSpPr txBox="1"/>
          <p:nvPr/>
        </p:nvSpPr>
        <p:spPr>
          <a:xfrm>
            <a:off x="4303611" y="6175697"/>
            <a:ext cx="5459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图</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8.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基于知识图嵌入的场景预测</a:t>
            </a:r>
          </a:p>
        </p:txBody>
      </p:sp>
      <p:sp>
        <p:nvSpPr>
          <p:cNvPr id="157" name="灯片编号占位符 8">
            <a:extLst>
              <a:ext uri="{FF2B5EF4-FFF2-40B4-BE49-F238E27FC236}">
                <a16:creationId xmlns:a16="http://schemas.microsoft.com/office/drawing/2014/main" id="{2973BF32-87A2-4615-AD15-AF55DF6BB656}"/>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26922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场景知识图谱</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 name="灯片编号占位符 8">
            <a:extLst>
              <a:ext uri="{FF2B5EF4-FFF2-40B4-BE49-F238E27FC236}">
                <a16:creationId xmlns:a16="http://schemas.microsoft.com/office/drawing/2014/main" id="{AE296B07-4130-4486-AC8B-3E80E89269F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tint val="75000"/>
                </a:prstClr>
              </a:solidFill>
              <a:effectLst/>
              <a:uLnTx/>
              <a:uFillTx/>
              <a:latin typeface="等线"/>
              <a:ea typeface="等线" panose="02010600030101010101" pitchFamily="2" charset="-122"/>
              <a:cs typeface="+mn-cs"/>
            </a:endParaRPr>
          </a:p>
        </p:txBody>
      </p:sp>
      <p:sp>
        <p:nvSpPr>
          <p:cNvPr id="16" name="矩形 15"/>
          <p:cNvSpPr/>
          <p:nvPr/>
        </p:nvSpPr>
        <p:spPr>
          <a:xfrm>
            <a:off x="0" y="749301"/>
            <a:ext cx="3697357" cy="610869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87897" y="3091160"/>
            <a:ext cx="2305877" cy="923330"/>
          </a:xfrm>
          <a:prstGeom prst="rect">
            <a:avLst/>
          </a:prstGeom>
          <a:noFill/>
        </p:spPr>
        <p:txBody>
          <a:bodyPr wrap="square" rtlCol="0">
            <a:spAutoFit/>
          </a:bodyPr>
          <a:lstStyle/>
          <a:p>
            <a:r>
              <a:rPr lang="en-US" altLang="zh-CN" sz="5400" b="1" dirty="0" smtClean="0">
                <a:solidFill>
                  <a:schemeClr val="bg1"/>
                </a:solidFill>
              </a:rPr>
              <a:t>Part 2</a:t>
            </a:r>
            <a:endParaRPr lang="zh-CN" altLang="en-US" sz="5400" b="1" dirty="0">
              <a:solidFill>
                <a:schemeClr val="bg1"/>
              </a:solidFill>
            </a:endParaRPr>
          </a:p>
        </p:txBody>
      </p:sp>
      <p:sp>
        <p:nvSpPr>
          <p:cNvPr id="18" name="文本框 17"/>
          <p:cNvSpPr txBox="1"/>
          <p:nvPr/>
        </p:nvSpPr>
        <p:spPr>
          <a:xfrm>
            <a:off x="5834269" y="3091160"/>
            <a:ext cx="5552661" cy="923330"/>
          </a:xfrm>
          <a:prstGeom prst="rect">
            <a:avLst/>
          </a:prstGeom>
          <a:noFill/>
        </p:spPr>
        <p:txBody>
          <a:bodyPr wrap="square" rtlCol="0">
            <a:spAutoFit/>
          </a:bodyPr>
          <a:lstStyle/>
          <a:p>
            <a:r>
              <a:rPr lang="zh-CN" altLang="en-US" sz="5400" b="1" dirty="0" smtClean="0">
                <a:solidFill>
                  <a:srgbClr val="2E75B6"/>
                </a:solidFill>
              </a:rPr>
              <a:t>场景知识图谱</a:t>
            </a:r>
            <a:endParaRPr lang="zh-CN" altLang="en-US" sz="5400" b="1" dirty="0">
              <a:solidFill>
                <a:srgbClr val="2E75B6"/>
              </a:solidFill>
            </a:endParaRPr>
          </a:p>
        </p:txBody>
      </p:sp>
    </p:spTree>
    <p:extLst>
      <p:ext uri="{BB962C8B-B14F-4D97-AF65-F5344CB8AC3E}">
        <p14:creationId xmlns:p14="http://schemas.microsoft.com/office/powerpoint/2010/main" val="9271990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场景知识图谱</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pic>
        <p:nvPicPr>
          <p:cNvPr id="7" name="图片 6">
            <a:extLst>
              <a:ext uri="{FF2B5EF4-FFF2-40B4-BE49-F238E27FC236}">
                <a16:creationId xmlns:a16="http://schemas.microsoft.com/office/drawing/2014/main" id="{36D0D6B1-785F-4881-B75B-0C9A237D2F0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1022" y="1706261"/>
            <a:ext cx="7315200" cy="4093474"/>
          </a:xfrm>
          <a:prstGeom prst="rect">
            <a:avLst/>
          </a:prstGeom>
        </p:spPr>
      </p:pic>
      <p:sp>
        <p:nvSpPr>
          <p:cNvPr id="3" name="文本框 2">
            <a:extLst>
              <a:ext uri="{FF2B5EF4-FFF2-40B4-BE49-F238E27FC236}">
                <a16:creationId xmlns:a16="http://schemas.microsoft.com/office/drawing/2014/main" id="{6CC00FA8-66D2-48A9-906B-0D12BFF4418E}"/>
              </a:ext>
            </a:extLst>
          </p:cNvPr>
          <p:cNvSpPr txBox="1"/>
          <p:nvPr/>
        </p:nvSpPr>
        <p:spPr>
          <a:xfrm>
            <a:off x="7575550" y="889894"/>
            <a:ext cx="4267200" cy="583178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环境：</a:t>
            </a:r>
            <a:endParaRPr kumimoji="0" lang="en-US" altLang="zh-CN"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场景所依赖的现实世界的真实环境</a:t>
            </a:r>
            <a:endPar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资源：</a:t>
            </a:r>
            <a:endParaRPr kumimoji="0" lang="en-US" altLang="zh-CN"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场景中可利用的各类资源</a:t>
            </a:r>
            <a:endPar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服务：</a:t>
            </a:r>
            <a:endParaRPr kumimoji="0" lang="en-US" altLang="zh-CN"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场景能够满足的各类需求</a:t>
            </a:r>
            <a:endPar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主体：</a:t>
            </a:r>
            <a:r>
              <a:rPr kumimoji="0" lang="en-US" altLang="zh-CN"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r>
            <a:br>
              <a:rPr kumimoji="0" lang="en-US" altLang="zh-CN"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br>
            <a:r>
              <a:rPr kumimoji="0" lang="en-US" altLang="zh-CN" sz="18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场景中有特定需求的用户</a:t>
            </a:r>
            <a:endPar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altLang="zh-CN" sz="16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在不同的环境中需要给主体提供多样的服务。受环境的影响，资源可能有多样的存在和分布形式，是否能为用户提供相应的服务取决于资源的合理分配。同时，这些组成部分又各有其特征，如主体的行为特征，环境的外在特征和服务的性能特征（</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KPI</a:t>
            </a:r>
            <a:r>
              <a:rPr kumimoji="0" lang="zh-CN"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）等，我们可以从这些特征中获取某些信息数据用来指导方法来实现资源的合理分配以达到为用户提供服务的目的。</a:t>
            </a:r>
            <a:endPar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66A9F6B3-57FF-4E58-B875-CC6E7BCBB18D}"/>
              </a:ext>
            </a:extLst>
          </p:cNvPr>
          <p:cNvSpPr txBox="1"/>
          <p:nvPr/>
        </p:nvSpPr>
        <p:spPr>
          <a:xfrm>
            <a:off x="349250" y="771562"/>
            <a:ext cx="10597771" cy="932628"/>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en-US" altLang="zh-CN"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6G</a:t>
            </a:r>
            <a:r>
              <a:rPr kumimoji="0" lang="zh-CN" altLang="en-US"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全场景本体架构</a:t>
            </a:r>
            <a:endParaRPr kumimoji="0" lang="en-US" altLang="zh-CN"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457200" marR="0" lvl="1" indent="0" algn="l" defTabSz="914400" rtl="0" eaLnBrk="1" fontAlgn="auto" latinLnBrk="0" hangingPunct="1">
              <a:lnSpc>
                <a:spcPct val="13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747BAACE-F3B1-4825-A3B3-208BEFCC311A}"/>
              </a:ext>
            </a:extLst>
          </p:cNvPr>
          <p:cNvSpPr txBox="1"/>
          <p:nvPr/>
        </p:nvSpPr>
        <p:spPr>
          <a:xfrm>
            <a:off x="2784694" y="5918067"/>
            <a:ext cx="5459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图</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 6G</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全场景</a:t>
            </a:r>
            <a:r>
              <a:rPr kumimoji="0" lang="zh-CN" altLang="en-US" sz="18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本体</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0" name="灯片编号占位符 8">
            <a:extLst>
              <a:ext uri="{FF2B5EF4-FFF2-40B4-BE49-F238E27FC236}">
                <a16:creationId xmlns:a16="http://schemas.microsoft.com/office/drawing/2014/main" id="{98C5013F-A7FD-44E6-AF57-8B6B8F4ECDE7}"/>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4505417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8948808" cy="460375"/>
          </a:xfrm>
          <a:prstGeom prst="rect">
            <a:avLst/>
          </a:prstGeom>
          <a:noFill/>
        </p:spPr>
        <p:txBody>
          <a:bodyPr wrap="square" rtlCol="0">
            <a:spAutoFit/>
          </a:bodyPr>
          <a:lstStyle/>
          <a:p>
            <a:pPr lvl="0">
              <a:defRPr/>
            </a:pPr>
            <a:r>
              <a:rPr kumimoji="0" lang="en-US" altLang="zh-CN" sz="2400" b="1" i="0" u="none" strike="noStrike" kern="1200" cap="none" spc="0" normalizeH="0" baseline="0" noProof="0" dirty="0" smtClean="0">
                <a:ln>
                  <a:noFill/>
                </a:ln>
                <a:solidFill>
                  <a:prstClr val="white"/>
                </a:solidFill>
                <a:effectLst/>
                <a:uLnTx/>
                <a:uFillTx/>
                <a:latin typeface="微软雅黑 Light" panose="020B0502040204020203" pitchFamily="34" charset="-122"/>
                <a:ea typeface="微软雅黑 Light" panose="020B0502040204020203" pitchFamily="34" charset="-122"/>
                <a:cs typeface="+mn-ea"/>
                <a:sym typeface="+mn-lt"/>
              </a:rPr>
              <a:t>    </a:t>
            </a:r>
            <a:r>
              <a:rPr lang="zh-CN" altLang="en-US" sz="2400" b="1" dirty="0" smtClean="0">
                <a:solidFill>
                  <a:prstClr val="white"/>
                </a:solidFill>
                <a:latin typeface="微软雅黑" panose="020B0503020204020204" pitchFamily="34" charset="-122"/>
                <a:ea typeface="微软雅黑" panose="020B0503020204020204" pitchFamily="34" charset="-122"/>
                <a:cs typeface="+mn-ea"/>
                <a:sym typeface="+mn-lt"/>
              </a:rPr>
              <a:t>场景</a:t>
            </a:r>
            <a:r>
              <a:rPr lang="zh-CN" altLang="en-US" sz="2400" b="1" dirty="0">
                <a:solidFill>
                  <a:prstClr val="white"/>
                </a:solidFill>
                <a:latin typeface="微软雅黑" panose="020B0503020204020204" pitchFamily="34" charset="-122"/>
                <a:ea typeface="微软雅黑" panose="020B0503020204020204" pitchFamily="34" charset="-122"/>
                <a:cs typeface="+mn-ea"/>
                <a:sym typeface="+mn-lt"/>
              </a:rPr>
              <a:t>知识</a:t>
            </a:r>
            <a:r>
              <a:rPr kumimoji="0" lang="zh-CN" altLang="en-US" sz="24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图谱</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88EE00DC-0414-43EA-A405-D0EC9554FD77}"/>
              </a:ext>
            </a:extLst>
          </p:cNvPr>
          <p:cNvSpPr txBox="1"/>
          <p:nvPr/>
        </p:nvSpPr>
        <p:spPr>
          <a:xfrm>
            <a:off x="232250" y="749301"/>
            <a:ext cx="11773822" cy="2334229"/>
          </a:xfrm>
          <a:prstGeom prst="rect">
            <a:avLst/>
          </a:prstGeom>
          <a:noFill/>
        </p:spPr>
        <p:txBody>
          <a:bodyPr wrap="square" rtlCol="0">
            <a:spAutoFit/>
          </a:bodyPr>
          <a:lstStyle/>
          <a:p>
            <a:pPr marL="285750" marR="0" lvl="0" indent="-285750" algn="l" defTabSz="914400" rtl="0" eaLnBrk="1" fontAlgn="auto" latinLnBrk="0" hangingPunct="1">
              <a:lnSpc>
                <a:spcPct val="130000"/>
              </a:lnSpc>
              <a:spcBef>
                <a:spcPts val="0"/>
              </a:spcBef>
              <a:spcAft>
                <a:spcPts val="0"/>
              </a:spcAft>
              <a:buClrTx/>
              <a:buSzTx/>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rPr>
              <a:t>数据来源</a:t>
            </a:r>
            <a:endParaRPr kumimoji="0" lang="en-US" altLang="zh-CN" sz="2400" b="1" i="0" u="none" strike="noStrike" kern="1200" cap="none" spc="0" normalizeH="0" baseline="0" noProof="0" dirty="0">
              <a:ln>
                <a:noFill/>
              </a:ln>
              <a:solidFill>
                <a:srgbClr val="5B9BD5">
                  <a:lumMod val="75000"/>
                </a:srgb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800100" marR="0" lvl="1"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为构建出有一定规模的</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6G</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全场景知识图谱，我们从各类文献综述，标准文档中搜集了大量的场景语料作为数据源。以</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3GPP</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标准文档为例，我们选取了</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3GPP</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规定的</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5G</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网络标准下的应用场景，包括了车联网，无人机，高铁，音视频传输等多类应用场景，每一场景中都包含了几个具体的业务应用案例，其中均以文字的形式描述了该业务发生环境的基本特征信息以及此业务所服务的主体的基本信息，如图</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所示，同时该场景业务下对通信网络的一些例如可靠性和时延等</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KPI</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的指标也以表格的形式给出，如图</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所示。</a:t>
            </a:r>
            <a:endPar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2" name="图片 11">
            <a:extLst>
              <a:ext uri="{FF2B5EF4-FFF2-40B4-BE49-F238E27FC236}">
                <a16:creationId xmlns:a16="http://schemas.microsoft.com/office/drawing/2014/main" id="{2832B0FA-B8E2-4AC9-9C02-7852BD6E6C55}"/>
              </a:ext>
            </a:extLst>
          </p:cNvPr>
          <p:cNvPicPr/>
          <p:nvPr/>
        </p:nvPicPr>
        <p:blipFill>
          <a:blip r:embed="rId3"/>
          <a:stretch>
            <a:fillRect/>
          </a:stretch>
        </p:blipFill>
        <p:spPr>
          <a:xfrm>
            <a:off x="1075309" y="3326260"/>
            <a:ext cx="5139563" cy="2641731"/>
          </a:xfrm>
          <a:prstGeom prst="rect">
            <a:avLst/>
          </a:prstGeom>
        </p:spPr>
      </p:pic>
      <p:pic>
        <p:nvPicPr>
          <p:cNvPr id="13" name="图片 12">
            <a:extLst>
              <a:ext uri="{FF2B5EF4-FFF2-40B4-BE49-F238E27FC236}">
                <a16:creationId xmlns:a16="http://schemas.microsoft.com/office/drawing/2014/main" id="{41545D8C-AC3D-4DC7-8258-837091649DB6}"/>
              </a:ext>
            </a:extLst>
          </p:cNvPr>
          <p:cNvPicPr/>
          <p:nvPr/>
        </p:nvPicPr>
        <p:blipFill>
          <a:blip r:embed="rId4"/>
          <a:stretch>
            <a:fillRect/>
          </a:stretch>
        </p:blipFill>
        <p:spPr>
          <a:xfrm>
            <a:off x="6990469" y="3428032"/>
            <a:ext cx="4779010" cy="2336165"/>
          </a:xfrm>
          <a:prstGeom prst="rect">
            <a:avLst/>
          </a:prstGeom>
        </p:spPr>
      </p:pic>
      <p:sp>
        <p:nvSpPr>
          <p:cNvPr id="14" name="文本框 13">
            <a:extLst>
              <a:ext uri="{FF2B5EF4-FFF2-40B4-BE49-F238E27FC236}">
                <a16:creationId xmlns:a16="http://schemas.microsoft.com/office/drawing/2014/main" id="{2F757099-8DCA-4B76-ADF9-14A83D80E250}"/>
              </a:ext>
            </a:extLst>
          </p:cNvPr>
          <p:cNvSpPr txBox="1"/>
          <p:nvPr/>
        </p:nvSpPr>
        <p:spPr>
          <a:xfrm>
            <a:off x="2111678" y="6108699"/>
            <a:ext cx="5459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图</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文本类型的场景语料</a:t>
            </a:r>
          </a:p>
        </p:txBody>
      </p:sp>
      <p:sp>
        <p:nvSpPr>
          <p:cNvPr id="15" name="文本框 14">
            <a:extLst>
              <a:ext uri="{FF2B5EF4-FFF2-40B4-BE49-F238E27FC236}">
                <a16:creationId xmlns:a16="http://schemas.microsoft.com/office/drawing/2014/main" id="{17A053E2-6952-4180-BE4D-CACF6FF8EE48}"/>
              </a:ext>
            </a:extLst>
          </p:cNvPr>
          <p:cNvSpPr txBox="1"/>
          <p:nvPr/>
        </p:nvSpPr>
        <p:spPr>
          <a:xfrm>
            <a:off x="7841918" y="6100062"/>
            <a:ext cx="5459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图</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表格数据类型的场景语料</a:t>
            </a:r>
          </a:p>
        </p:txBody>
      </p:sp>
      <p:sp>
        <p:nvSpPr>
          <p:cNvPr id="16" name="灯片编号占位符 8">
            <a:extLst>
              <a:ext uri="{FF2B5EF4-FFF2-40B4-BE49-F238E27FC236}">
                <a16:creationId xmlns:a16="http://schemas.microsoft.com/office/drawing/2014/main" id="{E029EE20-9B72-4197-A878-82567D562B3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0303BD-27E7-44B1-9354-C9A836F9E9C5}" type="slidenum">
              <a:rPr kumimoji="0" lang="zh-CN" altLang="en-US" sz="1200" b="0" i="0" u="none" strike="noStrike" kern="1200" cap="none" spc="0" normalizeH="0" baseline="0" noProof="0" smtClean="0">
                <a:ln>
                  <a:noFill/>
                </a:ln>
                <a:solidFill>
                  <a:prstClr val="black">
                    <a:tint val="75000"/>
                  </a:prstClr>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tint val="75000"/>
                </a:prstClr>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4187196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40000"/>
            <a:lumOff val="60000"/>
          </a:schemeClr>
        </a:solidFill>
        <a:ln w="38100">
          <a:no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2860</Words>
  <Application>Microsoft Office PowerPoint</Application>
  <PresentationFormat>宽屏</PresentationFormat>
  <Paragraphs>405</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22</vt:i4>
      </vt:variant>
    </vt:vector>
  </HeadingPairs>
  <TitlesOfParts>
    <vt:vector size="36" baseType="lpstr">
      <vt:lpstr>等线</vt:lpstr>
      <vt:lpstr>等线 Light</vt:lpstr>
      <vt:lpstr>黑体</vt:lpstr>
      <vt:lpstr>宋体</vt:lpstr>
      <vt:lpstr>微软雅黑</vt:lpstr>
      <vt:lpstr>微软雅黑</vt:lpstr>
      <vt:lpstr>微软雅黑 Light</vt:lpstr>
      <vt:lpstr>Arial</vt:lpstr>
      <vt:lpstr>Cambria Math</vt:lpstr>
      <vt:lpstr>Times New Roman</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ylmfeng.com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ylmfeng</dc:creator>
  <cp:lastModifiedBy>ylmfeng</cp:lastModifiedBy>
  <cp:revision>39</cp:revision>
  <dcterms:created xsi:type="dcterms:W3CDTF">2022-12-22T07:04:41Z</dcterms:created>
  <dcterms:modified xsi:type="dcterms:W3CDTF">2022-12-22T15:56:03Z</dcterms:modified>
</cp:coreProperties>
</file>