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5" r:id="rId2"/>
    <p:sldId id="397" r:id="rId3"/>
    <p:sldId id="423" r:id="rId4"/>
    <p:sldId id="424" r:id="rId5"/>
    <p:sldId id="420" r:id="rId6"/>
    <p:sldId id="421" r:id="rId7"/>
    <p:sldId id="422" r:id="rId8"/>
    <p:sldId id="425" r:id="rId9"/>
    <p:sldId id="426" r:id="rId10"/>
    <p:sldId id="427" r:id="rId11"/>
    <p:sldId id="428" r:id="rId12"/>
    <p:sldId id="429" r:id="rId13"/>
    <p:sldId id="404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1">
          <p15:clr>
            <a:srgbClr val="A4A3A4"/>
          </p15:clr>
        </p15:guide>
        <p15:guide id="2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0"/>
    <a:srgbClr val="5B9BD5"/>
    <a:srgbClr val="1B4367"/>
    <a:srgbClr val="014180"/>
    <a:srgbClr val="4287C6"/>
    <a:srgbClr val="2980B4"/>
    <a:srgbClr val="1D4865"/>
    <a:srgbClr val="1D4971"/>
    <a:srgbClr val="51B3CD"/>
    <a:srgbClr val="83C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10" y="126"/>
      </p:cViewPr>
      <p:guideLst>
        <p:guide orient="horz" pos="1691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10826" y="1551093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车辆编队通信和控制的联合系统设计</a:t>
            </a:r>
            <a:endParaRPr lang="zh-CN" altLang="en-US" sz="2800" dirty="0"/>
          </a:p>
        </p:txBody>
      </p:sp>
      <p:sp>
        <p:nvSpPr>
          <p:cNvPr id="24" name="文本框 5"/>
          <p:cNvSpPr txBox="1"/>
          <p:nvPr/>
        </p:nvSpPr>
        <p:spPr>
          <a:xfrm>
            <a:off x="3409093" y="3711626"/>
            <a:ext cx="247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报告人：张达越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 smtClean="0"/>
              <a:t>2023</a:t>
            </a:r>
            <a:r>
              <a:rPr lang="zh-CN" altLang="en-US" dirty="0" smtClean="0"/>
              <a:t>年</a:t>
            </a:r>
            <a:r>
              <a:rPr lang="en-US" altLang="zh-CN" dirty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54986" y="29529"/>
            <a:ext cx="192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3" y="1710592"/>
            <a:ext cx="3323737" cy="11401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493" y="896352"/>
            <a:ext cx="8079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Joint Radio Resource Allocation and Control for Resource-Constrained Vehicle Platooning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3" y="3398081"/>
            <a:ext cx="1935078" cy="12333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04" y="3327301"/>
            <a:ext cx="2202302" cy="1374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39" y="3357184"/>
            <a:ext cx="2086433" cy="13151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81" y="1347594"/>
            <a:ext cx="2904020" cy="16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320" y="816936"/>
            <a:ext cx="249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车辆编队形成</a:t>
            </a:r>
            <a:endParaRPr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787805" y="1186268"/>
            <a:ext cx="6781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基于</a:t>
            </a:r>
            <a:r>
              <a:rPr lang="zh-CN" altLang="en-US" dirty="0"/>
              <a:t>领航者</a:t>
            </a:r>
            <a:r>
              <a:rPr lang="en-US" altLang="zh-CN" dirty="0"/>
              <a:t>-</a:t>
            </a:r>
            <a:r>
              <a:rPr lang="zh-CN" altLang="en-US" dirty="0"/>
              <a:t>跟随者（</a:t>
            </a:r>
            <a:r>
              <a:rPr lang="en-US" altLang="zh-CN" dirty="0"/>
              <a:t>Leader-follower</a:t>
            </a:r>
            <a:r>
              <a:rPr lang="zh-CN" altLang="en-US" dirty="0"/>
              <a:t>）的编队方法</a:t>
            </a:r>
            <a:r>
              <a:rPr lang="zh-CN" altLang="en-US" dirty="0" smtClean="0"/>
              <a:t>，头车按预定轨迹行驶，头车将自己的位置信息发送给跟随车辆，跟随车辆根据控制算法以</a:t>
            </a:r>
            <a:r>
              <a:rPr lang="zh-CN" altLang="en-US" dirty="0"/>
              <a:t>相对</a:t>
            </a:r>
            <a:r>
              <a:rPr lang="zh-CN" altLang="en-US" dirty="0" smtClean="0"/>
              <a:t>于头车的</a:t>
            </a:r>
            <a:r>
              <a:rPr lang="zh-CN" altLang="en-US" dirty="0"/>
              <a:t>距离和方向信息</a:t>
            </a:r>
            <a:r>
              <a:rPr lang="zh-CN" altLang="en-US" dirty="0" smtClean="0"/>
              <a:t>跟随头车，</a:t>
            </a:r>
            <a:r>
              <a:rPr lang="zh-CN" altLang="en-US" dirty="0"/>
              <a:t>实现队形控制</a:t>
            </a:r>
            <a:r>
              <a:rPr lang="zh-CN" altLang="en-US" dirty="0" smtClean="0"/>
              <a:t>。基于</a:t>
            </a:r>
            <a:r>
              <a:rPr lang="en-US" altLang="zh-CN" dirty="0" smtClean="0"/>
              <a:t>ROS</a:t>
            </a:r>
            <a:r>
              <a:rPr lang="zh-CN" altLang="en-US" dirty="0" smtClean="0"/>
              <a:t>进行了车辆编队仿真和可视化展示。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54986" y="29529"/>
            <a:ext cx="192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拓展</a:t>
            </a:r>
          </a:p>
        </p:txBody>
      </p:sp>
      <p:pic>
        <p:nvPicPr>
          <p:cNvPr id="8" name="3辆车编队展示(2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23753" y="1985089"/>
            <a:ext cx="4709394" cy="2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2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5089" y="925221"/>
            <a:ext cx="315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800" dirty="0"/>
              <a:t>车辆编队</a:t>
            </a:r>
            <a:r>
              <a:rPr lang="zh-CN" altLang="en-US" sz="1800" dirty="0" smtClean="0"/>
              <a:t>的切入切出动作</a:t>
            </a:r>
            <a:endParaRPr lang="zh-CN" alt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6454986" y="29529"/>
            <a:ext cx="192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拓展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9" y="1722573"/>
            <a:ext cx="2892843" cy="9235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923" y="1616795"/>
            <a:ext cx="3145963" cy="11350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9" y="2985793"/>
            <a:ext cx="3000974" cy="17426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194" y="2985793"/>
            <a:ext cx="3055318" cy="174261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94095" y="1528139"/>
            <a:ext cx="2153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初始阶段跟之前一样</a:t>
            </a: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t=3s </a:t>
            </a:r>
            <a:r>
              <a:rPr lang="zh-CN" altLang="en-US" sz="1100" dirty="0" smtClean="0"/>
              <a:t>一辆车以</a:t>
            </a:r>
            <a:r>
              <a:rPr lang="en-US" altLang="zh-CN" sz="1100" dirty="0" smtClean="0"/>
              <a:t>25m/s</a:t>
            </a:r>
            <a:r>
              <a:rPr lang="zh-CN" altLang="en-US" sz="1100" dirty="0" smtClean="0"/>
              <a:t>的速度切入</a:t>
            </a:r>
            <a:r>
              <a:rPr lang="en-US" altLang="zh-CN" sz="1100" dirty="0" smtClean="0"/>
              <a:t>PM-1</a:t>
            </a:r>
            <a:r>
              <a:rPr lang="zh-CN" altLang="en-US" sz="1100" dirty="0" smtClean="0"/>
              <a:t>跟</a:t>
            </a:r>
            <a:r>
              <a:rPr lang="en-US" altLang="zh-CN" sz="1100" dirty="0" smtClean="0"/>
              <a:t>PM-2</a:t>
            </a:r>
            <a:r>
              <a:rPr lang="zh-CN" altLang="en-US" sz="1100" dirty="0" smtClean="0"/>
              <a:t>之间</a:t>
            </a: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T=5s PM-4</a:t>
            </a:r>
            <a:r>
              <a:rPr lang="zh-CN" altLang="en-US" sz="1100" dirty="0" smtClean="0"/>
              <a:t>切出车队</a:t>
            </a:r>
            <a:endParaRPr lang="zh-CN" altLang="en-US" sz="11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52" y="2985793"/>
            <a:ext cx="2948943" cy="17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/>
          <p:nvPr/>
        </p:nvSpPr>
        <p:spPr>
          <a:xfrm flipH="1">
            <a:off x="2450146" y="2234407"/>
            <a:ext cx="3959225" cy="128428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b"/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7200" dirty="0">
                <a:solidFill>
                  <a:schemeClr val="bg1"/>
                </a:solidFill>
                <a:latin typeface="Segoe UI Semilight" panose="020B0402040204020203" pitchFamily="34" charset="0"/>
                <a:ea typeface="宋体" panose="02010600030101010101" pitchFamily="2" charset="-122"/>
              </a:rPr>
              <a:t>THANKS</a:t>
            </a:r>
            <a:r>
              <a:rPr lang="en-US" altLang="zh-CN" sz="8800" dirty="0">
                <a:solidFill>
                  <a:schemeClr val="bg1"/>
                </a:solidFill>
                <a:latin typeface="Segoe UI Semilight" panose="020B0402040204020203" pitchFamily="34" charset="0"/>
                <a:ea typeface="宋体" panose="02010600030101010101" pitchFamily="2" charset="-122"/>
              </a:rPr>
              <a:t>!</a:t>
            </a:r>
            <a:endParaRPr lang="en-GB" altLang="zh-CN" sz="8800" dirty="0">
              <a:solidFill>
                <a:schemeClr val="bg1"/>
              </a:solidFill>
              <a:latin typeface="Segoe UI Semilight" panose="020B0402040204020203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54986" y="29529"/>
            <a:ext cx="192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245" y="1299367"/>
            <a:ext cx="386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现代</a:t>
            </a:r>
            <a:r>
              <a:rPr lang="zh-CN" altLang="en-US" dirty="0"/>
              <a:t>交通系统中交通拥挤、交通事故、能源浪费和污染等一系列关键问题变得越来越严重，车辆编队队作为智能交通系统（</a:t>
            </a:r>
            <a:r>
              <a:rPr lang="en-US" altLang="zh-CN" dirty="0"/>
              <a:t>ITS</a:t>
            </a:r>
            <a:r>
              <a:rPr lang="zh-CN" altLang="en-US" dirty="0"/>
              <a:t>）的一种应用，它已成为解决这些问题的一种有前途的解决方案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通过</a:t>
            </a:r>
            <a:r>
              <a:rPr lang="zh-CN" altLang="en-US" dirty="0"/>
              <a:t>使用车载运动控制器和车辆间通信控制车队运行，从而改善交通管理，增加通行能力，减少旅行时间，提高乘客舒适度。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1125" y="3450970"/>
            <a:ext cx="4003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车队</a:t>
            </a:r>
            <a:r>
              <a:rPr lang="zh-CN" altLang="en-US" dirty="0"/>
              <a:t>是一</a:t>
            </a:r>
            <a:r>
              <a:rPr lang="zh-CN" altLang="en-US" dirty="0" smtClean="0"/>
              <a:t>组共同移动的车辆</a:t>
            </a:r>
            <a:r>
              <a:rPr lang="zh-CN" altLang="en-US" dirty="0"/>
              <a:t>，其中每个车队成员</a:t>
            </a:r>
            <a:r>
              <a:rPr lang="zh-CN" altLang="en-US" dirty="0" smtClean="0"/>
              <a:t>车辆跟随</a:t>
            </a:r>
            <a:r>
              <a:rPr lang="zh-CN" altLang="en-US" dirty="0"/>
              <a:t>头</a:t>
            </a:r>
            <a:r>
              <a:rPr lang="zh-CN" altLang="en-US" dirty="0" smtClean="0"/>
              <a:t>车并</a:t>
            </a:r>
            <a:r>
              <a:rPr lang="zh-CN" altLang="en-US" dirty="0"/>
              <a:t>与前面</a:t>
            </a:r>
            <a:r>
              <a:rPr lang="zh-CN" altLang="en-US" dirty="0" smtClean="0"/>
              <a:t>的车保持小且恒定的间距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66" y="1299367"/>
            <a:ext cx="4485478" cy="29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54986" y="29529"/>
            <a:ext cx="192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关键技术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1500" y="890337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车队通信</a:t>
            </a:r>
            <a:endParaRPr lang="zh-CN" alt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571500" y="1317457"/>
            <a:ext cx="8217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在</a:t>
            </a:r>
            <a:r>
              <a:rPr lang="zh-CN" altLang="en-US" dirty="0"/>
              <a:t>自动驾驶汽车中，传感器的能力在许多情况下都是</a:t>
            </a:r>
            <a:r>
              <a:rPr lang="zh-CN" altLang="en-US" dirty="0" smtClean="0"/>
              <a:t>有限的，车对车通信有助于</a:t>
            </a:r>
            <a:r>
              <a:rPr lang="zh-CN" altLang="en-US" dirty="0"/>
              <a:t>实时环境发现，从而更好地进行决策、速度管理和驾驶合作。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1815" y="1962822"/>
            <a:ext cx="7976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按场景分类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6" y="2270599"/>
            <a:ext cx="4174958" cy="15125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7883" y="3859079"/>
            <a:ext cx="250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Intra-platoon communication</a:t>
            </a:r>
            <a:endParaRPr lang="zh-CN" altLang="en-US" sz="1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58" y="1739316"/>
            <a:ext cx="3621505" cy="8480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92" y="2650180"/>
            <a:ext cx="2409072" cy="18337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704975" y="4546726"/>
            <a:ext cx="250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Inter-platoon communication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04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54986" y="29529"/>
            <a:ext cx="192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关键技术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1500" y="890337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车队通信</a:t>
            </a:r>
            <a:endParaRPr lang="zh-CN" alt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571500" y="1317457"/>
            <a:ext cx="8217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在</a:t>
            </a:r>
            <a:r>
              <a:rPr lang="zh-CN" altLang="en-US" dirty="0"/>
              <a:t>自动驾驶汽车中，传感器的能力在许多情况下都是</a:t>
            </a:r>
            <a:r>
              <a:rPr lang="zh-CN" altLang="en-US" dirty="0" smtClean="0"/>
              <a:t>有限的，车对车通信有助于</a:t>
            </a:r>
            <a:r>
              <a:rPr lang="zh-CN" altLang="en-US" dirty="0"/>
              <a:t>实时环境发现，从而更好地进行决策、速度管理和驾驶合作。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1815" y="1962822"/>
            <a:ext cx="7976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按场景分类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6" y="2270599"/>
            <a:ext cx="4174958" cy="15125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7883" y="3859079"/>
            <a:ext cx="250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Intra-platoon communication</a:t>
            </a:r>
            <a:endParaRPr lang="zh-CN" altLang="en-US" sz="1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58" y="1739316"/>
            <a:ext cx="3621505" cy="8480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92" y="2650180"/>
            <a:ext cx="2409072" cy="18337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704975" y="4546726"/>
            <a:ext cx="250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Inter-platoon communication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64696" y="1962822"/>
            <a:ext cx="4253162" cy="2173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2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54986" y="29529"/>
            <a:ext cx="192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关键技术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1500" y="1692111"/>
            <a:ext cx="80972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DSRC</a:t>
            </a:r>
            <a:r>
              <a:rPr lang="zh-CN" altLang="en-US" dirty="0"/>
              <a:t>技术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专用</a:t>
            </a:r>
            <a:r>
              <a:rPr lang="zh-CN" altLang="en-US" dirty="0"/>
              <a:t>短程通信，是以 </a:t>
            </a:r>
            <a:r>
              <a:rPr lang="en-US" altLang="zh-CN" dirty="0"/>
              <a:t>IEEE 802.11p</a:t>
            </a:r>
            <a:r>
              <a:rPr lang="zh-CN" altLang="en-US" dirty="0"/>
              <a:t>为基础，提供短距离无线传输的技术，车车和车路通信是其主要应用方式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C-V2X</a:t>
            </a:r>
            <a:r>
              <a:rPr lang="zh-CN" altLang="en-US" dirty="0" smtClean="0"/>
              <a:t>技术</a:t>
            </a:r>
            <a:endParaRPr lang="en-US" altLang="zh-CN" dirty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基于</a:t>
            </a:r>
            <a:r>
              <a:rPr lang="zh-CN" altLang="en-US" dirty="0"/>
              <a:t>蜂窝网通信技术演进形成的车用无线通信技术，通过直连通信（</a:t>
            </a:r>
            <a:r>
              <a:rPr lang="en-US" altLang="zh-CN" dirty="0"/>
              <a:t>device-to-device</a:t>
            </a:r>
            <a:r>
              <a:rPr lang="zh-CN" altLang="en-US" dirty="0"/>
              <a:t>）和蜂窝通信两种方式，支持包括车车、车路、车人以及车网等各类车联网应用。</a:t>
            </a:r>
            <a:r>
              <a:rPr lang="en-US" altLang="zh-CN" dirty="0"/>
              <a:t>C-V2X </a:t>
            </a:r>
            <a:r>
              <a:rPr lang="zh-CN" altLang="en-US" dirty="0"/>
              <a:t>是 </a:t>
            </a:r>
            <a:r>
              <a:rPr lang="en-US" altLang="zh-CN" dirty="0"/>
              <a:t>3GPP</a:t>
            </a:r>
            <a:r>
              <a:rPr lang="zh-CN" altLang="en-US" dirty="0"/>
              <a:t>组织制定的全球标准，包含 </a:t>
            </a:r>
            <a:r>
              <a:rPr lang="en-US" altLang="zh-CN" dirty="0"/>
              <a:t>LTE-V2X </a:t>
            </a:r>
            <a:r>
              <a:rPr lang="zh-CN" altLang="en-US" dirty="0"/>
              <a:t>和 </a:t>
            </a:r>
            <a:r>
              <a:rPr lang="en-US" altLang="zh-CN" dirty="0"/>
              <a:t>5G-V2X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C-V2X</a:t>
            </a:r>
            <a:r>
              <a:rPr lang="zh-CN" altLang="en-US" dirty="0"/>
              <a:t>作为后起之秀，在通信范围、容量、车辆移动速度、抗干扰性等方面的性能，全面优于</a:t>
            </a:r>
            <a:r>
              <a:rPr lang="en-US" altLang="zh-CN" dirty="0"/>
              <a:t>DSRC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71500" y="1186785"/>
            <a:ext cx="7976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按</a:t>
            </a:r>
            <a:r>
              <a:rPr lang="zh-CN" altLang="en-US" sz="1600" dirty="0"/>
              <a:t>技术</a:t>
            </a:r>
            <a:r>
              <a:rPr lang="zh-CN" altLang="en-US" sz="1600" dirty="0" smtClean="0"/>
              <a:t>分类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201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54986" y="29529"/>
            <a:ext cx="192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关键技术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1500" y="890337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LTE-V2V</a:t>
            </a:r>
            <a:endParaRPr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7923" y="1395663"/>
            <a:ext cx="32545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蜂窝</a:t>
            </a:r>
            <a:r>
              <a:rPr lang="zh-CN" altLang="en-US" dirty="0"/>
              <a:t>方式</a:t>
            </a:r>
          </a:p>
          <a:p>
            <a:r>
              <a:rPr lang="zh-CN" altLang="en-US" dirty="0" smtClean="0"/>
              <a:t>     利用</a:t>
            </a:r>
            <a:r>
              <a:rPr lang="zh-CN" altLang="en-US" dirty="0"/>
              <a:t>基站作为集中式的控制中心和数据信息转发中心，由基站完成集中式调度、拥塞控制和干扰协调等，可以显著提高</a:t>
            </a:r>
            <a:r>
              <a:rPr lang="en-US" altLang="zh-CN" dirty="0" smtClean="0"/>
              <a:t>LTE-V2V</a:t>
            </a:r>
            <a:r>
              <a:rPr lang="zh-CN" altLang="en-US" dirty="0" smtClean="0"/>
              <a:t>的</a:t>
            </a:r>
            <a:r>
              <a:rPr lang="zh-CN" altLang="en-US" dirty="0"/>
              <a:t>接入和组网效率，保证业务的连续性和可靠性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直通</a:t>
            </a:r>
            <a:r>
              <a:rPr lang="zh-CN" altLang="en-US" dirty="0"/>
              <a:t>方式</a:t>
            </a:r>
          </a:p>
          <a:p>
            <a:r>
              <a:rPr lang="zh-CN" altLang="en-US" dirty="0" smtClean="0"/>
              <a:t>     车</a:t>
            </a:r>
            <a:r>
              <a:rPr lang="zh-CN" altLang="en-US" dirty="0"/>
              <a:t>与车间直接通信，针对道路安全业务的低时延高可靠传输要求、节点高速</a:t>
            </a:r>
            <a:r>
              <a:rPr lang="zh-CN" altLang="en-US" dirty="0" smtClean="0"/>
              <a:t>运动的情况。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04" y="1395663"/>
            <a:ext cx="2442902" cy="15080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04" y="3398412"/>
            <a:ext cx="2619195" cy="9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0574" y="3074068"/>
            <a:ext cx="6575258" cy="14859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54986" y="29529"/>
            <a:ext cx="192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关键技术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1500" y="890337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LTE-V2V</a:t>
            </a:r>
            <a:endParaRPr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7923" y="1395663"/>
            <a:ext cx="32545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蜂窝</a:t>
            </a:r>
            <a:r>
              <a:rPr lang="zh-CN" altLang="en-US" dirty="0"/>
              <a:t>方式</a:t>
            </a:r>
          </a:p>
          <a:p>
            <a:r>
              <a:rPr lang="zh-CN" altLang="en-US" dirty="0" smtClean="0"/>
              <a:t>      利用</a:t>
            </a:r>
            <a:r>
              <a:rPr lang="zh-CN" altLang="en-US" dirty="0"/>
              <a:t>基站作为集中式的控制中心和数据信息转发中心，由基站完成集中式调度、拥塞控制和干扰协调等，可以显著提高</a:t>
            </a:r>
            <a:r>
              <a:rPr lang="en-US" altLang="zh-CN" dirty="0" smtClean="0"/>
              <a:t>LTE-V2V</a:t>
            </a:r>
            <a:r>
              <a:rPr lang="zh-CN" altLang="en-US" dirty="0" smtClean="0"/>
              <a:t>的</a:t>
            </a:r>
            <a:r>
              <a:rPr lang="zh-CN" altLang="en-US" dirty="0"/>
              <a:t>接入和组网效率，保证业务的连续性和可靠性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直通</a:t>
            </a:r>
            <a:r>
              <a:rPr lang="zh-CN" altLang="en-US" dirty="0"/>
              <a:t>方式</a:t>
            </a:r>
          </a:p>
          <a:p>
            <a:r>
              <a:rPr lang="zh-CN" altLang="en-US" dirty="0" smtClean="0"/>
              <a:t>     车</a:t>
            </a:r>
            <a:r>
              <a:rPr lang="zh-CN" altLang="en-US" dirty="0"/>
              <a:t>与车间直接通信，针对道路安全业务的低时延高可靠传输要求、节点高速</a:t>
            </a:r>
            <a:r>
              <a:rPr lang="zh-CN" altLang="en-US" dirty="0" smtClean="0"/>
              <a:t>运动的情况。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04" y="1395663"/>
            <a:ext cx="2442902" cy="15080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04" y="3398412"/>
            <a:ext cx="2619195" cy="9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54986" y="29529"/>
            <a:ext cx="192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关键技术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1500" y="890337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车队控制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136775"/>
                  </p:ext>
                </p:extLst>
              </p:nvPr>
            </p:nvGraphicFramePr>
            <p:xfrm>
              <a:off x="759996" y="1508292"/>
              <a:ext cx="7812505" cy="26380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6636">
                      <a:extLst>
                        <a:ext uri="{9D8B030D-6E8A-4147-A177-3AD203B41FA5}">
                          <a16:colId xmlns:a16="http://schemas.microsoft.com/office/drawing/2014/main" val="3463657075"/>
                        </a:ext>
                      </a:extLst>
                    </a:gridCol>
                    <a:gridCol w="3031958">
                      <a:extLst>
                        <a:ext uri="{9D8B030D-6E8A-4147-A177-3AD203B41FA5}">
                          <a16:colId xmlns:a16="http://schemas.microsoft.com/office/drawing/2014/main" val="767493118"/>
                        </a:ext>
                      </a:extLst>
                    </a:gridCol>
                    <a:gridCol w="3013911">
                      <a:extLst>
                        <a:ext uri="{9D8B030D-6E8A-4147-A177-3AD203B41FA5}">
                          <a16:colId xmlns:a16="http://schemas.microsoft.com/office/drawing/2014/main" val="448442643"/>
                        </a:ext>
                      </a:extLst>
                    </a:gridCol>
                  </a:tblGrid>
                  <a:tr h="392697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控制方法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优点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缺点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0764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/>
                            <a:t>Proportional Integral Derivative (PID) control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易于实施</a:t>
                          </a:r>
                          <a:endParaRPr lang="en-US" altLang="zh-CN" sz="110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非线性系统性能良好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在存在大扰动的情况下性能降低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901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/>
                            <a:t>sliding mode control(SMC)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在系统不确定性和外部干扰下可以快速响应</a:t>
                          </a:r>
                          <a:endParaRPr lang="en-US" altLang="zh-CN" sz="1100" dirty="0" smtClean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适用于非线性系统</a:t>
                          </a:r>
                          <a:endParaRPr lang="en-US" altLang="zh-CN" sz="1100" dirty="0" smtClean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当系统速度增加时提供恒定和小的位移误差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对路径曲率变化很敏感</a:t>
                          </a:r>
                          <a:endParaRPr lang="en-US" altLang="zh-CN" sz="1100" dirty="0" smtClean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控制器采样频率对性能影响较大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2043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稳定性较好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需要高水平的数学推导</a:t>
                          </a:r>
                          <a:endParaRPr lang="en-US" altLang="zh-CN" sz="1100" dirty="0" smtClean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仅适用于线性系统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614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/>
                            <a:t>Neural network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通过充分的训练可以获得更准确的结果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训练控制器需要大量真实的（训练）数据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6197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/>
                            <a:t>Model predictive controller(MPC)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对系统参数变化具有鲁棒性</a:t>
                          </a:r>
                          <a:endParaRPr lang="en-US" altLang="zh-CN" sz="1100" dirty="0" smtClean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在设计过程中包含系统约束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与 </a:t>
                          </a:r>
                          <a:r>
                            <a:rPr lang="en-US" altLang="zh-CN" sz="1100" dirty="0" smtClean="0"/>
                            <a:t>PID </a:t>
                          </a:r>
                          <a:r>
                            <a:rPr lang="zh-CN" altLang="en-US" sz="1100" dirty="0" smtClean="0"/>
                            <a:t>控制器相比，调整参数集更大</a:t>
                          </a:r>
                          <a:endParaRPr lang="en-US" altLang="zh-CN" sz="1100" dirty="0" smtClean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性能对预测模型的准确性很敏感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518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136775"/>
                  </p:ext>
                </p:extLst>
              </p:nvPr>
            </p:nvGraphicFramePr>
            <p:xfrm>
              <a:off x="759996" y="1508292"/>
              <a:ext cx="7812505" cy="26380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6636">
                      <a:extLst>
                        <a:ext uri="{9D8B030D-6E8A-4147-A177-3AD203B41FA5}">
                          <a16:colId xmlns:a16="http://schemas.microsoft.com/office/drawing/2014/main" val="3463657075"/>
                        </a:ext>
                      </a:extLst>
                    </a:gridCol>
                    <a:gridCol w="3031958">
                      <a:extLst>
                        <a:ext uri="{9D8B030D-6E8A-4147-A177-3AD203B41FA5}">
                          <a16:colId xmlns:a16="http://schemas.microsoft.com/office/drawing/2014/main" val="767493118"/>
                        </a:ext>
                      </a:extLst>
                    </a:gridCol>
                    <a:gridCol w="3013911">
                      <a:extLst>
                        <a:ext uri="{9D8B030D-6E8A-4147-A177-3AD203B41FA5}">
                          <a16:colId xmlns:a16="http://schemas.microsoft.com/office/drawing/2014/main" val="448442643"/>
                        </a:ext>
                      </a:extLst>
                    </a:gridCol>
                  </a:tblGrid>
                  <a:tr h="392697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控制方法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优点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缺点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076404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/>
                            <a:t>Proportional Integral Derivative (PID) control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易于实施</a:t>
                          </a:r>
                          <a:endParaRPr lang="en-US" altLang="zh-CN" sz="110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非线性系统性能良好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在存在大扰动的情况下</a:t>
                          </a:r>
                          <a:r>
                            <a:rPr lang="zh-CN" altLang="en-US" sz="1100" dirty="0" smtClean="0"/>
                            <a:t>性能</a:t>
                          </a:r>
                          <a:r>
                            <a:rPr lang="zh-CN" altLang="en-US" sz="1100" dirty="0" smtClean="0"/>
                            <a:t>降低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901495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/>
                            <a:t>sliding mode control(SMC)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在系统不确定性和外部干扰下可以快速响应</a:t>
                          </a:r>
                          <a:endParaRPr lang="en-US" altLang="zh-CN" sz="1100" dirty="0" smtClean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适用于非线性系统</a:t>
                          </a:r>
                          <a:endParaRPr lang="en-US" altLang="zh-CN" sz="1100" dirty="0" smtClean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当系统速度增加时提供恒定和小的位移误差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对路径曲率变化很敏感</a:t>
                          </a:r>
                          <a:endParaRPr lang="en-US" altLang="zh-CN" sz="1100" dirty="0" smtClean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控制器采样频率对性能影响较大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204351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5" t="-334286" r="-343793" b="-1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稳定性较好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需要高水平的数学推导</a:t>
                          </a:r>
                          <a:endParaRPr lang="en-US" altLang="zh-CN" sz="1100" dirty="0" smtClean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仅适用于线性系统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614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/>
                            <a:t>Neural network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通过充分的训练可以获得更准确的结果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训练控制器需要大量真实的（训练）数据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619717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 smtClean="0"/>
                            <a:t>Model predictive controller(MPC)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对系统参数变化具有鲁棒性</a:t>
                          </a:r>
                          <a:endParaRPr lang="en-US" altLang="zh-CN" sz="1100" dirty="0" smtClean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在设计过程中包含系统约束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与 </a:t>
                          </a:r>
                          <a:r>
                            <a:rPr lang="en-US" altLang="zh-CN" sz="1100" dirty="0" smtClean="0"/>
                            <a:t>PID </a:t>
                          </a:r>
                          <a:r>
                            <a:rPr lang="zh-CN" altLang="en-US" sz="1100" dirty="0" smtClean="0"/>
                            <a:t>控制器相比，调整参数集更大</a:t>
                          </a:r>
                          <a:endParaRPr lang="en-US" altLang="zh-CN" sz="1100" dirty="0" smtClean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sz="1100" dirty="0" smtClean="0"/>
                            <a:t>性能对预测模型的准确性很敏感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5186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4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54986" y="29529"/>
            <a:ext cx="192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关键技术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1500" y="890337"/>
            <a:ext cx="412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800" dirty="0"/>
              <a:t>Model predictive controller(MPC)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69584"/>
            <a:ext cx="5407531" cy="30603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0799" y="1822785"/>
            <a:ext cx="2448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k</a:t>
            </a:r>
            <a:r>
              <a:rPr lang="zh-CN" altLang="en-US" dirty="0" smtClean="0"/>
              <a:t>时刻：</a:t>
            </a:r>
            <a:endParaRPr lang="en-US" altLang="zh-CN" dirty="0" smtClean="0"/>
          </a:p>
          <a:p>
            <a:r>
              <a:rPr lang="en-US" altLang="zh-CN" dirty="0" smtClean="0"/>
              <a:t>Step1  </a:t>
            </a:r>
            <a:r>
              <a:rPr lang="zh-CN" altLang="en-US" dirty="0" smtClean="0"/>
              <a:t>测量当前的系统状态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Step2  </a:t>
            </a:r>
            <a:r>
              <a:rPr lang="zh-CN" altLang="en-US" dirty="0" smtClean="0"/>
              <a:t>根据当前状态和模型，优化目标函数，求解最优的</a:t>
            </a:r>
            <a:r>
              <a:rPr lang="en-US" altLang="zh-CN" dirty="0" smtClean="0"/>
              <a:t>U(k),U(K+1)…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Step3  </a:t>
            </a:r>
            <a:r>
              <a:rPr lang="zh-CN" altLang="en-US" dirty="0" smtClean="0"/>
              <a:t>只执行</a:t>
            </a:r>
            <a:r>
              <a:rPr lang="en-US" altLang="zh-CN" dirty="0" smtClean="0"/>
              <a:t>U(k)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9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796</Words>
  <Application>Microsoft Office PowerPoint</Application>
  <PresentationFormat>全屏显示(16:9)</PresentationFormat>
  <Paragraphs>95</Paragraphs>
  <Slides>13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Cambria Math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张 达越</cp:lastModifiedBy>
  <cp:revision>298</cp:revision>
  <dcterms:created xsi:type="dcterms:W3CDTF">2016-05-20T12:59:00Z</dcterms:created>
  <dcterms:modified xsi:type="dcterms:W3CDTF">2023-02-19T10:40:19Z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36F9FA7CAE4C472199EF4308FBD0A1DD</vt:lpwstr>
  </property>
</Properties>
</file>