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770" r:id="rId2"/>
    <p:sldId id="760" r:id="rId3"/>
    <p:sldId id="821" r:id="rId4"/>
    <p:sldId id="838" r:id="rId5"/>
    <p:sldId id="840" r:id="rId6"/>
    <p:sldId id="841" r:id="rId7"/>
    <p:sldId id="842" r:id="rId8"/>
    <p:sldId id="843" r:id="rId9"/>
    <p:sldId id="847" r:id="rId10"/>
    <p:sldId id="848" r:id="rId11"/>
    <p:sldId id="849" r:id="rId12"/>
    <p:sldId id="850" r:id="rId13"/>
    <p:sldId id="851" r:id="rId14"/>
    <p:sldId id="852" r:id="rId15"/>
    <p:sldId id="404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Segoe UI Semilight" panose="020B0402040204020203" pitchFamily="34" charset="0"/>
      <p:regular r:id="rId23"/>
      <p:italic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Wangzhi gang" initials="Wg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  <p:cmAuthor id="7" name="1206988966@qq.com" initials="1" lastIdx="1" clrIdx="2"/>
  <p:cmAuthor id="8" name="姜伟光" initials="姜" lastIdx="1" clrIdx="0"/>
  <p:cmAuthor id="10" name="消夏" initials="消" lastIdx="1" clrIdx="9"/>
  <p:cmAuthor id="11" name="温瑶" initials="温瑶" lastIdx="1" clrIdx="10">
    <p:extLst>
      <p:ext uri="{19B8F6BF-5375-455C-9EA6-DF929625EA0E}">
        <p15:presenceInfo xmlns:p15="http://schemas.microsoft.com/office/powerpoint/2012/main" userId="b691256f10e73327" providerId="Windows Live"/>
      </p:ext>
    </p:extLst>
  </p:cmAuthor>
  <p:cmAuthor id="12" name="Zhou xy" initials="Zx" lastIdx="1" clrIdx="11">
    <p:extLst>
      <p:ext uri="{19B8F6BF-5375-455C-9EA6-DF929625EA0E}">
        <p15:presenceInfo xmlns:p15="http://schemas.microsoft.com/office/powerpoint/2012/main" userId="fc9b954701b8ee88" providerId="Windows Live"/>
      </p:ext>
    </p:extLst>
  </p:cmAuthor>
  <p:cmAuthor id="13" name="张 雨洁" initials="张" lastIdx="1" clrIdx="12">
    <p:extLst>
      <p:ext uri="{19B8F6BF-5375-455C-9EA6-DF929625EA0E}">
        <p15:presenceInfo xmlns:p15="http://schemas.microsoft.com/office/powerpoint/2012/main" userId="d6dd47563a05a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D"/>
    <a:srgbClr val="FFFFFF"/>
    <a:srgbClr val="2E75B6"/>
    <a:srgbClr val="99CDFF"/>
    <a:srgbClr val="FFCCCB"/>
    <a:srgbClr val="E6E6E6"/>
    <a:srgbClr val="CDFFFF"/>
    <a:srgbClr val="8FAADC"/>
    <a:srgbClr val="309049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 autoAdjust="0"/>
    <p:restoredTop sz="91048" autoAdjust="0"/>
  </p:normalViewPr>
  <p:slideViewPr>
    <p:cSldViewPr snapToGrid="0">
      <p:cViewPr varScale="1">
        <p:scale>
          <a:sx n="103" d="100"/>
          <a:sy n="103" d="100"/>
        </p:scale>
        <p:origin x="1056" y="9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40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30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32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DSRC</a:t>
            </a:r>
            <a:r>
              <a:rPr lang="zh-CN" altLang="en-US" dirty="0"/>
              <a:t>：专用短距离通信</a:t>
            </a:r>
            <a:endParaRPr lang="en-US" altLang="zh-CN" dirty="0"/>
          </a:p>
          <a:p>
            <a:r>
              <a:rPr lang="en-US" altLang="zh-CN" dirty="0"/>
              <a:t>C-V2X</a:t>
            </a:r>
            <a:r>
              <a:rPr lang="zh-CN" altLang="en-US" dirty="0"/>
              <a:t>：在蜂窝移动通信中基站作为无线资源分配的管理者保障</a:t>
            </a:r>
            <a:r>
              <a:rPr lang="en-US" altLang="zh-CN" dirty="0"/>
              <a:t>V2X</a:t>
            </a:r>
            <a:r>
              <a:rPr lang="zh-CN" altLang="en-US" dirty="0"/>
              <a:t>通信链路的时延与可靠性</a:t>
            </a:r>
          </a:p>
        </p:txBody>
      </p:sp>
    </p:spTree>
    <p:extLst>
      <p:ext uri="{BB962C8B-B14F-4D97-AF65-F5344CB8AC3E}">
        <p14:creationId xmlns:p14="http://schemas.microsoft.com/office/powerpoint/2010/main" val="167152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0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65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4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3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7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617549" y="1437825"/>
            <a:ext cx="1095689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RAN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切片资源分配方案研究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1944" y="4867711"/>
            <a:ext cx="2288105" cy="9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张雨洁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6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2023.02.26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0973" y="135230"/>
            <a:ext cx="1717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两层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分配机制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7" y="147222"/>
            <a:ext cx="66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动态</a:t>
            </a:r>
            <a:r>
              <a:rPr lang="en-US" altLang="zh-CN" sz="2800" dirty="0">
                <a:sym typeface="+mn-lt"/>
              </a:rPr>
              <a:t>RAN</a:t>
            </a:r>
            <a:r>
              <a:rPr lang="zh-CN" altLang="en-US" sz="2800" dirty="0">
                <a:sym typeface="+mn-lt"/>
              </a:rPr>
              <a:t>切片资源分配方案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7C7BBF-9E28-4AED-B8C2-2AE93D6C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1" y="1518291"/>
            <a:ext cx="6823964" cy="4380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1D36D-2727-43A2-9051-AC4ECF787647}"/>
              </a:ext>
            </a:extLst>
          </p:cNvPr>
          <p:cNvSpPr txBox="1"/>
          <p:nvPr/>
        </p:nvSpPr>
        <p:spPr>
          <a:xfrm>
            <a:off x="7866682" y="2370307"/>
            <a:ext cx="333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大时间尺度：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的需求从共享资源池中为每个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CC217-D66A-4BB2-88A4-A9D5480AFC67}"/>
              </a:ext>
            </a:extLst>
          </p:cNvPr>
          <p:cNvSpPr txBox="1"/>
          <p:nvPr/>
        </p:nvSpPr>
        <p:spPr>
          <a:xfrm>
            <a:off x="7866682" y="4452978"/>
            <a:ext cx="333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时间尺度：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将预先分配的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调度给相关联的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URLLC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车辆用户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1AD4F-901E-4CC1-AB91-5CA1486F9887}"/>
              </a:ext>
            </a:extLst>
          </p:cNvPr>
          <p:cNvSpPr txBox="1"/>
          <p:nvPr/>
        </p:nvSpPr>
        <p:spPr>
          <a:xfrm>
            <a:off x="2653548" y="5803420"/>
            <a:ext cx="394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图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7.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动态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切片混合业务资源分配场景</a:t>
            </a:r>
          </a:p>
        </p:txBody>
      </p:sp>
    </p:spTree>
    <p:extLst>
      <p:ext uri="{BB962C8B-B14F-4D97-AF65-F5344CB8AC3E}">
        <p14:creationId xmlns:p14="http://schemas.microsoft.com/office/powerpoint/2010/main" val="118836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7" y="147222"/>
            <a:ext cx="66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动态</a:t>
            </a:r>
            <a:r>
              <a:rPr lang="en-US" altLang="zh-CN" sz="2800" dirty="0">
                <a:sym typeface="+mn-lt"/>
              </a:rPr>
              <a:t>RAN</a:t>
            </a:r>
            <a:r>
              <a:rPr lang="zh-CN" altLang="en-US" sz="2800" dirty="0">
                <a:sym typeface="+mn-lt"/>
              </a:rPr>
              <a:t>切片资源分配方案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0FB33C-73E4-47E0-8DA5-40F6AD2C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764061"/>
            <a:ext cx="6385535" cy="4098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545306-78E4-47C1-8A30-3A2E535994B9}"/>
                  </a:ext>
                </a:extLst>
              </p:cNvPr>
              <p:cNvSpPr txBox="1"/>
              <p:nvPr/>
            </p:nvSpPr>
            <p:spPr>
              <a:xfrm>
                <a:off x="6575174" y="2957427"/>
                <a:ext cx="5153637" cy="1712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一个</a:t>
                </a:r>
                <a:r>
                  <a:rPr lang="en-US" altLang="zh-CN" dirty="0"/>
                  <a:t>SDN</a:t>
                </a:r>
                <a:r>
                  <a:rPr lang="zh-CN" altLang="en-US" dirty="0"/>
                  <a:t>控制器支持一组</a:t>
                </a:r>
                <a:r>
                  <a:rPr lang="en-US" altLang="zh-CN" dirty="0" err="1"/>
                  <a:t>gNB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共享资源池</a:t>
                </a:r>
                <a:r>
                  <a:rPr lang="en-US" altLang="zh-CN" dirty="0"/>
                  <a:t>RBs: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车辆用户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一个用户只能属于一个</a:t>
                </a:r>
                <a:r>
                  <a:rPr lang="en-US" altLang="zh-CN" dirty="0" err="1"/>
                  <a:t>gNB</a:t>
                </a:r>
                <a:r>
                  <a:rPr lang="zh-CN" altLang="en-US" dirty="0"/>
                  <a:t>中的一个业务切片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545306-78E4-47C1-8A30-3A2E5359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74" y="2957427"/>
                <a:ext cx="5153637" cy="1712135"/>
              </a:xfrm>
              <a:prstGeom prst="rect">
                <a:avLst/>
              </a:prstGeom>
              <a:blipFill>
                <a:blip r:embed="rId4"/>
                <a:stretch>
                  <a:fillRect l="-828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6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7" y="147222"/>
            <a:ext cx="66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动态</a:t>
            </a:r>
            <a:r>
              <a:rPr lang="en-US" altLang="zh-CN" sz="2800" dirty="0">
                <a:sym typeface="+mn-lt"/>
              </a:rPr>
              <a:t>RAN</a:t>
            </a:r>
            <a:r>
              <a:rPr lang="zh-CN" altLang="en-US" sz="2800" dirty="0">
                <a:sym typeface="+mn-lt"/>
              </a:rPr>
              <a:t>切片资源分配方案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94F4D6-37FC-4448-B8E3-7D376F038977}"/>
                  </a:ext>
                </a:extLst>
              </p:cNvPr>
              <p:cNvSpPr txBox="1"/>
              <p:nvPr/>
            </p:nvSpPr>
            <p:spPr>
              <a:xfrm>
                <a:off x="1474723" y="1764061"/>
                <a:ext cx="803503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定义二进制变量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𝑎𝑠𝑠𝑖𝑔𝑛𝑒𝑑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94F4D6-37FC-4448-B8E3-7D376F038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23" y="1764061"/>
                <a:ext cx="8035037" cy="710194"/>
              </a:xfrm>
              <a:prstGeom prst="rect">
                <a:avLst/>
              </a:prstGeom>
              <a:blipFill>
                <a:blip r:embed="rId3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E9EF05-F907-42F8-8067-020ACB0D20A2}"/>
                  </a:ext>
                </a:extLst>
              </p:cNvPr>
              <p:cNvSpPr txBox="1"/>
              <p:nvPr/>
            </p:nvSpPr>
            <p:spPr>
              <a:xfrm>
                <a:off x="3607340" y="2720025"/>
                <a:ext cx="2970108" cy="329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𝑛𝑏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E9EF05-F907-42F8-8067-020ACB0D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340" y="2720025"/>
                <a:ext cx="2970108" cy="329642"/>
              </a:xfrm>
              <a:prstGeom prst="rect">
                <a:avLst/>
              </a:prstGeom>
              <a:blipFill>
                <a:blip r:embed="rId4"/>
                <a:stretch>
                  <a:fillRect l="-14579" t="-140741" r="-1643" b="-2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1CCE23-7841-4FC3-93E2-7D5ED1FEDD56}"/>
                  </a:ext>
                </a:extLst>
              </p:cNvPr>
              <p:cNvSpPr txBox="1"/>
              <p:nvPr/>
            </p:nvSpPr>
            <p:spPr>
              <a:xfrm>
                <a:off x="1474723" y="3230963"/>
                <a:ext cx="9182100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在资源块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上可获得的数据速率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1CCE23-7841-4FC3-93E2-7D5ED1FE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23" y="3230963"/>
                <a:ext cx="9182100" cy="516103"/>
              </a:xfrm>
              <a:prstGeom prst="rect">
                <a:avLst/>
              </a:prstGeom>
              <a:blipFill>
                <a:blip r:embed="rId5"/>
                <a:stretch>
                  <a:fillRect l="-465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E07291-6E03-4BD8-B8AD-4E0046051197}"/>
              </a:ext>
            </a:extLst>
          </p:cNvPr>
          <p:cNvSpPr txBox="1"/>
          <p:nvPr/>
        </p:nvSpPr>
        <p:spPr>
          <a:xfrm>
            <a:off x="1474723" y="3889715"/>
            <a:ext cx="971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控制器没有为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分配足够的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向其他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请求额外的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3B3B9E-AB38-4B1F-B91B-3749618BD8D0}"/>
                  </a:ext>
                </a:extLst>
              </p:cNvPr>
              <p:cNvSpPr txBox="1"/>
              <p:nvPr/>
            </p:nvSpPr>
            <p:spPr>
              <a:xfrm>
                <a:off x="717550" y="4259047"/>
                <a:ext cx="6153150" cy="814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3B3B9E-AB38-4B1F-B91B-3749618BD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4259047"/>
                <a:ext cx="6153150" cy="814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E3E969-51CB-4DBA-83F9-D10D0179D921}"/>
                  </a:ext>
                </a:extLst>
              </p:cNvPr>
              <p:cNvSpPr txBox="1"/>
              <p:nvPr/>
            </p:nvSpPr>
            <p:spPr>
              <a:xfrm>
                <a:off x="5492241" y="4488276"/>
                <a:ext cx="3720086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𝑛𝑏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E3E969-51CB-4DBA-83F9-D10D0179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41" y="4488276"/>
                <a:ext cx="3720086" cy="327910"/>
              </a:xfrm>
              <a:prstGeom prst="rect">
                <a:avLst/>
              </a:prstGeom>
              <a:blipFill>
                <a:blip r:embed="rId7"/>
                <a:stretch>
                  <a:fillRect l="-229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E7329AE-35F2-4151-BAAA-1B9E636DBACC}"/>
                  </a:ext>
                </a:extLst>
              </p:cNvPr>
              <p:cNvSpPr txBox="1"/>
              <p:nvPr/>
            </p:nvSpPr>
            <p:spPr>
              <a:xfrm>
                <a:off x="1474723" y="5212749"/>
                <a:ext cx="6153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在可获得的总数据速率：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E7329AE-35F2-4151-BAAA-1B9E636D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23" y="5212749"/>
                <a:ext cx="6153150" cy="369332"/>
              </a:xfrm>
              <a:prstGeom prst="rect">
                <a:avLst/>
              </a:prstGeom>
              <a:blipFill>
                <a:blip r:embed="rId8"/>
                <a:stretch>
                  <a:fillRect l="-694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40E231-E112-44CF-B09B-1DC7165464F2}"/>
                  </a:ext>
                </a:extLst>
              </p:cNvPr>
              <p:cNvSpPr txBox="1"/>
              <p:nvPr/>
            </p:nvSpPr>
            <p:spPr>
              <a:xfrm>
                <a:off x="3607340" y="5649040"/>
                <a:ext cx="4754058" cy="744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</m:sup>
                                  </m:s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40E231-E112-44CF-B09B-1DC71654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340" y="5649040"/>
                <a:ext cx="4754058" cy="744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问题建模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18DB00-AE32-4B7C-8459-9B6A29EB808A}"/>
              </a:ext>
            </a:extLst>
          </p:cNvPr>
          <p:cNvGrpSpPr/>
          <p:nvPr/>
        </p:nvGrpSpPr>
        <p:grpSpPr>
          <a:xfrm>
            <a:off x="369823" y="1840060"/>
            <a:ext cx="8240777" cy="4051120"/>
            <a:chOff x="2660650" y="2210762"/>
            <a:chExt cx="8240777" cy="405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2C8DFCB-40EB-4D47-A9FF-F8DC216C67F4}"/>
                    </a:ext>
                  </a:extLst>
                </p:cNvPr>
                <p:cNvSpPr txBox="1"/>
                <p:nvPr/>
              </p:nvSpPr>
              <p:spPr>
                <a:xfrm>
                  <a:off x="4456501" y="2210762"/>
                  <a:ext cx="1764266" cy="707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𝑛𝑏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2C8DFCB-40EB-4D47-A9FF-F8DC216C6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01" y="2210762"/>
                  <a:ext cx="1764266" cy="7073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6274C77-B56F-4769-980F-8D1C04E85C98}"/>
                    </a:ext>
                  </a:extLst>
                </p:cNvPr>
                <p:cNvSpPr txBox="1"/>
                <p:nvPr/>
              </p:nvSpPr>
              <p:spPr>
                <a:xfrm>
                  <a:off x="3051175" y="3016479"/>
                  <a:ext cx="6153150" cy="7645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∀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6274C77-B56F-4769-980F-8D1C04E85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175" y="3016479"/>
                  <a:ext cx="6153150" cy="7645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049360-C2A9-44F3-9280-7ACCCB7C2BBC}"/>
                    </a:ext>
                  </a:extLst>
                </p:cNvPr>
                <p:cNvSpPr txBox="1"/>
                <p:nvPr/>
              </p:nvSpPr>
              <p:spPr>
                <a:xfrm>
                  <a:off x="4519930" y="3940597"/>
                  <a:ext cx="2970108" cy="329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049360-C2A9-44F3-9280-7ACCCB7C2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30" y="3940597"/>
                  <a:ext cx="2970108" cy="329642"/>
                </a:xfrm>
                <a:prstGeom prst="rect">
                  <a:avLst/>
                </a:prstGeom>
                <a:blipFill>
                  <a:blip r:embed="rId5"/>
                  <a:stretch>
                    <a:fillRect l="-14579" t="-142593" r="-1643" b="-2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C52ED68-4FF2-436A-A6EE-E81EC327B8EA}"/>
                    </a:ext>
                  </a:extLst>
                </p:cNvPr>
                <p:cNvSpPr txBox="1"/>
                <p:nvPr/>
              </p:nvSpPr>
              <p:spPr>
                <a:xfrm>
                  <a:off x="2660650" y="4467053"/>
                  <a:ext cx="6153150" cy="8147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C52ED68-4FF2-436A-A6EE-E81EC327B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50" y="4467053"/>
                  <a:ext cx="6153150" cy="8147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59DAEC-779D-44DF-82ED-EE40B96D2CF4}"/>
                    </a:ext>
                  </a:extLst>
                </p:cNvPr>
                <p:cNvSpPr txBox="1"/>
                <p:nvPr/>
              </p:nvSpPr>
              <p:spPr>
                <a:xfrm>
                  <a:off x="7181341" y="4643577"/>
                  <a:ext cx="3720086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59DAEC-779D-44DF-82ED-EE40B96D2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341" y="4643577"/>
                  <a:ext cx="3720086" cy="280205"/>
                </a:xfrm>
                <a:prstGeom prst="rect">
                  <a:avLst/>
                </a:prstGeom>
                <a:blipFill>
                  <a:blip r:embed="rId7"/>
                  <a:stretch>
                    <a:fillRect l="-229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D3AA135-3A05-4F4C-AEE0-B0D5F942F671}"/>
                    </a:ext>
                  </a:extLst>
                </p:cNvPr>
                <p:cNvSpPr txBox="1"/>
                <p:nvPr/>
              </p:nvSpPr>
              <p:spPr>
                <a:xfrm>
                  <a:off x="2766999" y="5417043"/>
                  <a:ext cx="61485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D3AA135-3A05-4F4C-AEE0-B0D5F942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999" y="5417043"/>
                  <a:ext cx="614855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27B2E1D-F5FC-4F81-8180-3C3DA74134B1}"/>
                    </a:ext>
                  </a:extLst>
                </p:cNvPr>
                <p:cNvSpPr txBox="1"/>
                <p:nvPr/>
              </p:nvSpPr>
              <p:spPr>
                <a:xfrm>
                  <a:off x="3131190" y="5874340"/>
                  <a:ext cx="6148550" cy="3875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27B2E1D-F5FC-4F81-8180-3C3DA7413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5874340"/>
                  <a:ext cx="6148550" cy="387542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F9768ED-5387-41B5-AC99-A9B30C7F78D7}"/>
              </a:ext>
            </a:extLst>
          </p:cNvPr>
          <p:cNvSpPr txBox="1"/>
          <p:nvPr/>
        </p:nvSpPr>
        <p:spPr>
          <a:xfrm>
            <a:off x="7285715" y="3145008"/>
            <a:ext cx="392107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分配阶段：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分配阶段：基于前期工作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9AF2DE6D-26D2-44E7-A9B9-F70AC39B9492}"/>
              </a:ext>
            </a:extLst>
          </p:cNvPr>
          <p:cNvSpPr txBox="1"/>
          <p:nvPr/>
        </p:nvSpPr>
        <p:spPr>
          <a:xfrm>
            <a:off x="751077" y="147222"/>
            <a:ext cx="66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动态</a:t>
            </a:r>
            <a:r>
              <a:rPr lang="en-US" altLang="zh-CN" sz="2800" dirty="0">
                <a:sym typeface="+mn-lt"/>
              </a:rPr>
              <a:t>RAN</a:t>
            </a:r>
            <a:r>
              <a:rPr lang="zh-CN" altLang="en-US" sz="2800" dirty="0">
                <a:sym typeface="+mn-lt"/>
              </a:rPr>
              <a:t>切片资源分配方案</a:t>
            </a:r>
          </a:p>
        </p:txBody>
      </p:sp>
    </p:spTree>
    <p:extLst>
      <p:ext uri="{BB962C8B-B14F-4D97-AF65-F5344CB8AC3E}">
        <p14:creationId xmlns:p14="http://schemas.microsoft.com/office/powerpoint/2010/main" val="37280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 Allocation Level---DQN</a:t>
            </a:r>
            <a:endParaRPr lang="en-US" altLang="zh-CN" sz="24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6DDB87-8E45-4917-9157-F2287E9EC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210" y="1578935"/>
            <a:ext cx="3888260" cy="226424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E845E9-9B9E-4982-B5C5-CEF5ADB53B89}"/>
              </a:ext>
            </a:extLst>
          </p:cNvPr>
          <p:cNvGrpSpPr/>
          <p:nvPr/>
        </p:nvGrpSpPr>
        <p:grpSpPr>
          <a:xfrm>
            <a:off x="6308520" y="1723158"/>
            <a:ext cx="4452538" cy="1299170"/>
            <a:chOff x="1688" y="3629"/>
            <a:chExt cx="6077" cy="238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98D9FC-958B-4610-BEF5-5AE3D0868A12}"/>
                </a:ext>
              </a:extLst>
            </p:cNvPr>
            <p:cNvSpPr txBox="1"/>
            <p:nvPr/>
          </p:nvSpPr>
          <p:spPr>
            <a:xfrm>
              <a:off x="1688" y="3629"/>
              <a:ext cx="1455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状态空间</a:t>
              </a:r>
            </a:p>
          </p:txBody>
        </p:sp>
        <p:graphicFrame>
          <p:nvGraphicFramePr>
            <p:cNvPr id="14" name="对象 13">
              <a:hlinkClick r:id="" action="ppaction://ole?verb=0"/>
              <a:extLst>
                <a:ext uri="{FF2B5EF4-FFF2-40B4-BE49-F238E27FC236}">
                  <a16:creationId xmlns:a16="http://schemas.microsoft.com/office/drawing/2014/main" id="{143C257A-89DB-4E58-AAA3-4156786553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147440"/>
                </p:ext>
              </p:extLst>
            </p:nvPr>
          </p:nvGraphicFramePr>
          <p:xfrm>
            <a:off x="3146" y="3707"/>
            <a:ext cx="461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5" imgW="2425680" imgH="228600" progId="Equation.DSMT4">
                    <p:embed/>
                  </p:oleObj>
                </mc:Choice>
                <mc:Fallback>
                  <p:oleObj name="Equation" r:id="rId5" imgW="2425680" imgH="228600" progId="Equation.DSMT4">
                    <p:embed/>
                    <p:pic>
                      <p:nvPicPr>
                        <p:cNvPr id="9" name="对象 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6" y="3707"/>
                          <a:ext cx="4619" cy="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7B1720C-C4B1-4B9A-BBAF-2088CD67FE38}"/>
                </a:ext>
              </a:extLst>
            </p:cNvPr>
            <p:cNvSpPr txBox="1"/>
            <p:nvPr/>
          </p:nvSpPr>
          <p:spPr>
            <a:xfrm>
              <a:off x="1688" y="4448"/>
              <a:ext cx="1455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动作空间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ECBB16-AA76-4C8D-B8A5-28246C9DD98F}"/>
                </a:ext>
              </a:extLst>
            </p:cNvPr>
            <p:cNvSpPr txBox="1"/>
            <p:nvPr/>
          </p:nvSpPr>
          <p:spPr>
            <a:xfrm>
              <a:off x="1688" y="5267"/>
              <a:ext cx="1455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奖励函数</a:t>
              </a:r>
            </a:p>
          </p:txBody>
        </p:sp>
        <p:graphicFrame>
          <p:nvGraphicFramePr>
            <p:cNvPr id="17" name="对象 16">
              <a:hlinkClick r:id="" action="ppaction://ole?verb=0"/>
              <a:extLst>
                <a:ext uri="{FF2B5EF4-FFF2-40B4-BE49-F238E27FC236}">
                  <a16:creationId xmlns:a16="http://schemas.microsoft.com/office/drawing/2014/main" id="{770C40F4-70D5-452B-8A58-737C5FB24D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810801"/>
                </p:ext>
              </p:extLst>
            </p:nvPr>
          </p:nvGraphicFramePr>
          <p:xfrm>
            <a:off x="3191" y="4477"/>
            <a:ext cx="2711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7" imgW="1434960" imgH="241200" progId="Equation.DSMT4">
                    <p:embed/>
                  </p:oleObj>
                </mc:Choice>
                <mc:Fallback>
                  <p:oleObj name="Equation" r:id="rId7" imgW="1434960" imgH="241200" progId="Equation.DSMT4">
                    <p:embed/>
                    <p:pic>
                      <p:nvPicPr>
                        <p:cNvPr id="13" name="对象 1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91" y="4477"/>
                          <a:ext cx="2711" cy="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0"/>
              <a:extLst>
                <a:ext uri="{FF2B5EF4-FFF2-40B4-BE49-F238E27FC236}">
                  <a16:creationId xmlns:a16="http://schemas.microsoft.com/office/drawing/2014/main" id="{31D58ED5-7FCC-4B4E-9CF5-B76A47529A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618048"/>
                </p:ext>
              </p:extLst>
            </p:nvPr>
          </p:nvGraphicFramePr>
          <p:xfrm>
            <a:off x="3191" y="5407"/>
            <a:ext cx="1738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9" imgW="1054080" imgH="368280" progId="Equation.DSMT4">
                    <p:embed/>
                  </p:oleObj>
                </mc:Choice>
                <mc:Fallback>
                  <p:oleObj name="Equation" r:id="rId9" imgW="1054080" imgH="368280" progId="Equation.DSMT4">
                    <p:embed/>
                    <p:pic>
                      <p:nvPicPr>
                        <p:cNvPr id="15" name="对象 1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91" y="5407"/>
                          <a:ext cx="1738" cy="6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151B64E-D66F-4593-AD3E-47F1C8CC6115}"/>
              </a:ext>
            </a:extLst>
          </p:cNvPr>
          <p:cNvSpPr txBox="1"/>
          <p:nvPr/>
        </p:nvSpPr>
        <p:spPr>
          <a:xfrm>
            <a:off x="533400" y="4065797"/>
            <a:ext cx="6147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Allocation Level</a:t>
            </a:r>
            <a:endParaRPr lang="en-US" altLang="zh-CN" sz="24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05096-9DF1-46AA-8AEE-BEAFECA1D9CB}"/>
              </a:ext>
            </a:extLst>
          </p:cNvPr>
          <p:cNvSpPr txBox="1"/>
          <p:nvPr/>
        </p:nvSpPr>
        <p:spPr>
          <a:xfrm>
            <a:off x="1098957" y="4713360"/>
            <a:ext cx="94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阶段的资源分配问题可以采用之前工作中的优化方法，进行双时间尺度上的资源分配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BDBB8F-FC46-440A-B85B-1BF545CB14AC}"/>
              </a:ext>
            </a:extLst>
          </p:cNvPr>
          <p:cNvSpPr txBox="1"/>
          <p:nvPr/>
        </p:nvSpPr>
        <p:spPr>
          <a:xfrm>
            <a:off x="6308520" y="3115358"/>
            <a:ext cx="2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预分配结果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D3A04489-7C17-437E-9DC8-F4D468BBE863}"/>
              </a:ext>
            </a:extLst>
          </p:cNvPr>
          <p:cNvSpPr txBox="1"/>
          <p:nvPr/>
        </p:nvSpPr>
        <p:spPr>
          <a:xfrm>
            <a:off x="751077" y="147222"/>
            <a:ext cx="66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动态</a:t>
            </a:r>
            <a:r>
              <a:rPr lang="en-US" altLang="zh-CN" sz="2800" dirty="0">
                <a:sym typeface="+mn-lt"/>
              </a:rPr>
              <a:t>RAN</a:t>
            </a:r>
            <a:r>
              <a:rPr lang="zh-CN" altLang="en-US" sz="2800" dirty="0">
                <a:sym typeface="+mn-lt"/>
              </a:rPr>
              <a:t>切片资源分配方案</a:t>
            </a:r>
          </a:p>
        </p:txBody>
      </p:sp>
    </p:spTree>
    <p:extLst>
      <p:ext uri="{BB962C8B-B14F-4D97-AF65-F5344CB8AC3E}">
        <p14:creationId xmlns:p14="http://schemas.microsoft.com/office/powerpoint/2010/main" val="29533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 flipH="1">
            <a:off x="3456516" y="2324868"/>
            <a:ext cx="5278967" cy="1712383"/>
          </a:xfrm>
          <a:prstGeom prst="rect">
            <a:avLst/>
          </a:prstGeom>
          <a:solidFill>
            <a:srgbClr val="22477D"/>
          </a:solidFill>
          <a:ln w="9525">
            <a:noFill/>
          </a:ln>
        </p:spPr>
        <p:txBody>
          <a:bodyPr anchor="b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bg1"/>
                </a:solidFill>
                <a:latin typeface="Segoe UI Semilight" panose="020B0402040204020203" pitchFamily="34" charset="0"/>
              </a:rPr>
              <a:t>THANKS</a:t>
            </a:r>
            <a:r>
              <a:rPr lang="en-US" altLang="zh-CN" sz="11733" dirty="0">
                <a:solidFill>
                  <a:schemeClr val="bg1"/>
                </a:solidFill>
                <a:latin typeface="Segoe UI Semilight" panose="020B0402040204020203" pitchFamily="34" charset="0"/>
              </a:rPr>
              <a:t>!</a:t>
            </a:r>
            <a:endParaRPr lang="en-GB" altLang="zh-CN" sz="11733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882649" y="135230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46087" y="1708169"/>
            <a:ext cx="4067484" cy="780003"/>
            <a:chOff x="1893837" y="1978970"/>
            <a:chExt cx="3807690" cy="780003"/>
          </a:xfrm>
        </p:grpSpPr>
        <p:sp>
          <p:nvSpPr>
            <p:cNvPr id="18" name="文本框 17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One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529586" y="1978970"/>
              <a:ext cx="3171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背景介绍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65023" y="2801921"/>
            <a:ext cx="6113448" cy="790666"/>
            <a:chOff x="1893837" y="1968307"/>
            <a:chExt cx="5312722" cy="790666"/>
          </a:xfrm>
        </p:grpSpPr>
        <p:sp>
          <p:nvSpPr>
            <p:cNvPr id="77" name="文本框 76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2573262" y="1968307"/>
              <a:ext cx="4633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网络切片动态管理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65023" y="3891721"/>
            <a:ext cx="9375556" cy="796446"/>
            <a:chOff x="1893837" y="1962527"/>
            <a:chExt cx="8174988" cy="796446"/>
          </a:xfrm>
        </p:grpSpPr>
        <p:sp>
          <p:nvSpPr>
            <p:cNvPr id="85" name="文本框 84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Three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568542" y="1962527"/>
              <a:ext cx="7500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动态</a:t>
              </a:r>
              <a:r>
                <a:rPr kumimoji="1" lang="en-US" altLang="zh-CN" sz="24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RAN</a:t>
              </a:r>
              <a:r>
                <a:rPr kumimoji="1" lang="zh-CN" altLang="en-US" sz="24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切片资源分配方案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410025" y="1124205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197EA-25F7-4095-A0E0-D82CAC70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4" y="1693931"/>
            <a:ext cx="4609487" cy="28157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06E4-FA39-4F28-AB07-EEC60924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368" y="1691834"/>
            <a:ext cx="5797963" cy="29379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06B84E-4C93-4466-918C-5BC32A8C3752}"/>
              </a:ext>
            </a:extLst>
          </p:cNvPr>
          <p:cNvSpPr txBox="1"/>
          <p:nvPr/>
        </p:nvSpPr>
        <p:spPr>
          <a:xfrm>
            <a:off x="1879133" y="4781724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3ACFCD-01A1-4870-A1FB-CFF5DF7170E7}"/>
              </a:ext>
            </a:extLst>
          </p:cNvPr>
          <p:cNvSpPr txBox="1"/>
          <p:nvPr/>
        </p:nvSpPr>
        <p:spPr>
          <a:xfrm>
            <a:off x="7461499" y="4775499"/>
            <a:ext cx="308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通信接入技术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17669C-2309-4E0A-A381-2C4180E64C98}"/>
              </a:ext>
            </a:extLst>
          </p:cNvPr>
          <p:cNvSpPr/>
          <p:nvPr/>
        </p:nvSpPr>
        <p:spPr>
          <a:xfrm>
            <a:off x="1796642" y="5519978"/>
            <a:ext cx="8598716" cy="8001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车联网是智能交通系统和智慧城市发展的重要组成部分，它可以提高道路安全性、优化交通效率、实现自动驾驶和车辆的泛在网络访问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车联网的特点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8EDA99-2325-4418-8823-013680A1210D}"/>
              </a:ext>
            </a:extLst>
          </p:cNvPr>
          <p:cNvSpPr txBox="1"/>
          <p:nvPr/>
        </p:nvSpPr>
        <p:spPr>
          <a:xfrm>
            <a:off x="1265695" y="1476177"/>
            <a:ext cx="10541430" cy="388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高移动性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）过强的时变性和不稳定的信道参数：影响信道估计精度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）网络拓扑的频繁变化：会影响信道分配和路由协议的设计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）车辆密度地动态变化：灵活健壮的资源管理方案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严格多样的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需要频繁访问网络或远端服务器进行叫大数据量传输（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需要周期性或事件触发性地在车辆之间传递关键信息（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FEB66C-C51E-41FA-AF8C-D8963DCA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564983"/>
            <a:ext cx="6296025" cy="43148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26BA23-FA2D-449F-B15F-CC15C2093F86}"/>
              </a:ext>
            </a:extLst>
          </p:cNvPr>
          <p:cNvSpPr txBox="1"/>
          <p:nvPr/>
        </p:nvSpPr>
        <p:spPr>
          <a:xfrm>
            <a:off x="533400" y="1041763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前期工作总结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DFD371-3483-4173-A39E-912E0EBB5C98}"/>
              </a:ext>
            </a:extLst>
          </p:cNvPr>
          <p:cNvSpPr txBox="1"/>
          <p:nvPr/>
        </p:nvSpPr>
        <p:spPr>
          <a:xfrm>
            <a:off x="7103926" y="1564983"/>
            <a:ext cx="438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面对车联网混合业务场景，为同时满足不同业务的</a:t>
            </a:r>
            <a:r>
              <a:rPr lang="en-US" altLang="zh-CN" dirty="0"/>
              <a:t>QoS</a:t>
            </a:r>
            <a:r>
              <a:rPr lang="zh-CN" altLang="en-US" dirty="0"/>
              <a:t>需求，我们考虑在单基站内利用</a:t>
            </a:r>
            <a:r>
              <a:rPr lang="en-US" altLang="zh-CN" dirty="0"/>
              <a:t>NOMA</a:t>
            </a:r>
            <a:r>
              <a:rPr lang="zh-CN" altLang="en-US" dirty="0"/>
              <a:t>技术进行混合业务资源调度。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B950C1-E453-4EFC-9C64-DD2842C2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280" y="2565713"/>
            <a:ext cx="4825348" cy="3498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586BDF4-05BD-4B11-A70C-5703D7FC90D6}"/>
              </a:ext>
            </a:extLst>
          </p:cNvPr>
          <p:cNvSpPr txBox="1"/>
          <p:nvPr/>
        </p:nvSpPr>
        <p:spPr>
          <a:xfrm>
            <a:off x="1904300" y="5787466"/>
            <a:ext cx="26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车载网络异构业务场景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E9331B-9175-43E2-95F4-F80833FD57CC}"/>
              </a:ext>
            </a:extLst>
          </p:cNvPr>
          <p:cNvSpPr txBox="1"/>
          <p:nvPr/>
        </p:nvSpPr>
        <p:spPr>
          <a:xfrm>
            <a:off x="8343232" y="5987966"/>
            <a:ext cx="249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共存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eMBB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URLLC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9A6097-14C6-44F5-BFEE-931211836EC2}"/>
              </a:ext>
            </a:extLst>
          </p:cNvPr>
          <p:cNvSpPr txBox="1"/>
          <p:nvPr/>
        </p:nvSpPr>
        <p:spPr>
          <a:xfrm>
            <a:off x="533400" y="1041763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前期工作总结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D1E73-550B-4702-925A-A634FB64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42" y="1564983"/>
            <a:ext cx="5218651" cy="50683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DA21A9-8A32-4516-9F80-678C541BD5B5}"/>
              </a:ext>
            </a:extLst>
          </p:cNvPr>
          <p:cNvSpPr txBox="1"/>
          <p:nvPr/>
        </p:nvSpPr>
        <p:spPr>
          <a:xfrm>
            <a:off x="7059235" y="3193871"/>
            <a:ext cx="4386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双时间尺度：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slot</a:t>
            </a:r>
            <a:r>
              <a:rPr lang="zh-CN" altLang="en-US" dirty="0"/>
              <a:t>的</a:t>
            </a:r>
            <a:r>
              <a:rPr lang="en-US" altLang="zh-CN" dirty="0"/>
              <a:t>eMBB</a:t>
            </a:r>
            <a:r>
              <a:rPr lang="zh-CN" altLang="en-US" dirty="0"/>
              <a:t>资源分配问题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mini-slot</a:t>
            </a:r>
            <a:r>
              <a:rPr lang="zh-CN" altLang="en-US" dirty="0"/>
              <a:t>的</a:t>
            </a:r>
            <a:r>
              <a:rPr lang="en-US" altLang="zh-CN" dirty="0"/>
              <a:t>URLLC</a:t>
            </a:r>
            <a:r>
              <a:rPr lang="zh-CN" altLang="en-US" dirty="0"/>
              <a:t>资源分配问题</a:t>
            </a:r>
          </a:p>
        </p:txBody>
      </p:sp>
    </p:spTree>
    <p:extLst>
      <p:ext uri="{BB962C8B-B14F-4D97-AF65-F5344CB8AC3E}">
        <p14:creationId xmlns:p14="http://schemas.microsoft.com/office/powerpoint/2010/main" val="110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91262-E9E1-408D-A6F6-9DB0C29E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8" y="2108199"/>
            <a:ext cx="4555975" cy="3495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FB2816-2C7B-4E5A-BAA8-8140F116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002673"/>
            <a:ext cx="4920943" cy="36992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44B783A-08C5-4E36-A807-7D55F2D7CF2F}"/>
              </a:ext>
            </a:extLst>
          </p:cNvPr>
          <p:cNvSpPr txBox="1"/>
          <p:nvPr/>
        </p:nvSpPr>
        <p:spPr>
          <a:xfrm>
            <a:off x="1363211" y="5603874"/>
            <a:ext cx="4732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URLLC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数据包对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eMBB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数据速率的影响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25E505-FE2A-43CA-8106-771BA74D6A31}"/>
              </a:ext>
            </a:extLst>
          </p:cNvPr>
          <p:cNvSpPr txBox="1"/>
          <p:nvPr/>
        </p:nvSpPr>
        <p:spPr>
          <a:xfrm>
            <a:off x="7085584" y="5567471"/>
            <a:ext cx="394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图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6.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不同复用方式对系统性能的影响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4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背景介绍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8EDA99-2325-4418-8823-013680A1210D}"/>
              </a:ext>
            </a:extLst>
          </p:cNvPr>
          <p:cNvSpPr txBox="1"/>
          <p:nvPr/>
        </p:nvSpPr>
        <p:spPr>
          <a:xfrm>
            <a:off x="1265695" y="1476177"/>
            <a:ext cx="10541430" cy="388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高移动性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）过强的时变性和不稳定的信道参数：影响信道估计精度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）网络拓扑的频繁变化：会影响信道分配和路由协议的设计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）车辆密度地动态变化：灵活健壮的资源管理方案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严格多样的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需要频繁访问网络或远端服务器进行叫大数据量传输（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需要周期性或事件触发性地在车辆之间传递关键信息（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6B018E-99AF-4E63-8AFD-F63B9866C224}"/>
              </a:ext>
            </a:extLst>
          </p:cNvPr>
          <p:cNvSpPr/>
          <p:nvPr/>
        </p:nvSpPr>
        <p:spPr>
          <a:xfrm>
            <a:off x="1739900" y="3187700"/>
            <a:ext cx="5994400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533400" y="99507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动态管理网络切片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网络切片动态管理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0BE077-5237-49F9-92EB-0FC9C5D9C0BC}"/>
              </a:ext>
            </a:extLst>
          </p:cNvPr>
          <p:cNvSpPr txBox="1"/>
          <p:nvPr/>
        </p:nvSpPr>
        <p:spPr>
          <a:xfrm>
            <a:off x="6681280" y="2279361"/>
            <a:ext cx="4380242" cy="25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切片集成了来自一组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和分配的无线资源块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(RBs)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的无线电访问和处理功能，以支持某种类型的服务。</a:t>
            </a:r>
            <a:endParaRPr lang="en-US" altLang="zh-CN" sz="12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多个网络片共存于一个物理网络之上，它们的资源在逻辑上是隔离的，由不同的虚拟网络运营商独立管理。</a:t>
            </a:r>
            <a:endParaRPr lang="en-US" altLang="zh-CN" sz="12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为了满足不同切片对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的不同要求，必须对全网无线资源进行高效分区，以最大化服务提供商的效用</a:t>
            </a:r>
            <a:endParaRPr lang="en-US" altLang="zh-CN" sz="12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控制器可以管理整个物理网络上的无线资源。借助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技术，可以对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资源进行灵活的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，实现更好的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配置和更高效的资源利用</a:t>
            </a:r>
            <a:endParaRPr lang="en-US" altLang="zh-CN" sz="12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AE49F7-2201-4CB5-8B1F-43135936E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2"/>
          <a:stretch/>
        </p:blipFill>
        <p:spPr>
          <a:xfrm>
            <a:off x="1226645" y="2267907"/>
            <a:ext cx="5156091" cy="28178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65924B-B2D5-4373-862E-FC16388B6A05}"/>
              </a:ext>
            </a:extLst>
          </p:cNvPr>
          <p:cNvSpPr txBox="1"/>
          <p:nvPr/>
        </p:nvSpPr>
        <p:spPr>
          <a:xfrm>
            <a:off x="2278692" y="5273856"/>
            <a:ext cx="394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图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7. SDN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控制器动态管理网络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1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lkNTQ1NzY3ZjcyMmU3OGZhOTViZTZlZTJhMjY5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29032</TotalTime>
  <Words>885</Words>
  <Application>Microsoft Office PowerPoint</Application>
  <PresentationFormat>宽屏</PresentationFormat>
  <Paragraphs>116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微软雅黑</vt:lpstr>
      <vt:lpstr>Cambria Math</vt:lpstr>
      <vt:lpstr>Arial</vt:lpstr>
      <vt:lpstr>-apple-system</vt:lpstr>
      <vt:lpstr>等线 Light</vt:lpstr>
      <vt:lpstr>Segoe UI Semilight</vt:lpstr>
      <vt:lpstr>Wingdings</vt:lpstr>
      <vt:lpstr>等线</vt:lpstr>
      <vt:lpstr>Calibri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雨洁</cp:lastModifiedBy>
  <cp:revision>1479</cp:revision>
  <dcterms:created xsi:type="dcterms:W3CDTF">2018-03-23T13:55:00Z</dcterms:created>
  <dcterms:modified xsi:type="dcterms:W3CDTF">2023-02-26T10:18:51Z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354A8192390E4F889E2C5F77BE52E7A0</vt:lpwstr>
  </property>
</Properties>
</file>