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0" r:id="rId3"/>
    <p:sldMasterId id="2147483696" r:id="rId4"/>
    <p:sldMasterId id="2147483702" r:id="rId5"/>
  </p:sldMasterIdLst>
  <p:notesMasterIdLst>
    <p:notesMasterId r:id="rId24"/>
  </p:notesMasterIdLst>
  <p:sldIdLst>
    <p:sldId id="372" r:id="rId6"/>
    <p:sldId id="334" r:id="rId7"/>
    <p:sldId id="349" r:id="rId8"/>
    <p:sldId id="361" r:id="rId9"/>
    <p:sldId id="362" r:id="rId10"/>
    <p:sldId id="341" r:id="rId11"/>
    <p:sldId id="360" r:id="rId12"/>
    <p:sldId id="364" r:id="rId13"/>
    <p:sldId id="325" r:id="rId14"/>
    <p:sldId id="373" r:id="rId15"/>
    <p:sldId id="367" r:id="rId16"/>
    <p:sldId id="368" r:id="rId17"/>
    <p:sldId id="326" r:id="rId18"/>
    <p:sldId id="366" r:id="rId19"/>
    <p:sldId id="369" r:id="rId20"/>
    <p:sldId id="370" r:id="rId21"/>
    <p:sldId id="374" r:id="rId22"/>
    <p:sldId id="346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>
          <p15:clr>
            <a:srgbClr val="A4A3A4"/>
          </p15:clr>
        </p15:guide>
        <p15:guide id="2" pos="5440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2205" userDrawn="1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38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h H.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E8D0D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4529" autoAdjust="0"/>
  </p:normalViewPr>
  <p:slideViewPr>
    <p:cSldViewPr showGuides="1">
      <p:cViewPr varScale="1">
        <p:scale>
          <a:sx n="70" d="100"/>
          <a:sy n="70" d="100"/>
        </p:scale>
        <p:origin x="1302" y="39"/>
      </p:cViewPr>
      <p:guideLst>
        <p:guide pos="312"/>
        <p:guide pos="5440"/>
        <p:guide orient="horz" pos="686"/>
        <p:guide orient="horz" pos="2205"/>
        <p:guide orient="horz" pos="3929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C5F9F6C-745C-4B81-9FFC-3E56C27852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43D06-E918-4DE4-BD38-446BEAC6A3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404EC82-0A02-44D9-AACC-28FF0D13EC99}" type="datetimeFigureOut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6FFFE2B-8D78-4619-B635-7657907B1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4C51AF0-AC9E-4D7B-AEB5-2CDDDA1E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E94D2-346D-421B-990E-2EF90698BC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153AE-4E6D-475C-8F1E-1D138B92C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65928-0602-41BE-8DAB-B846F77C1C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38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1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8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E960E84-1777-4A61-8822-36F0C9173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DE5D3E18-CA50-4E98-BE6F-9207A9212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5B20F571-7865-4571-83CA-A182D7DC4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A2EE4-2E3D-4844-9455-0F06AE928C9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392797F4-466E-4F08-BC10-8BB36D24C3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D267C560-BF94-4E83-B725-732EB6F8B8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B0934FD5-E156-42A7-999B-A9337DB0A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764210-65E0-43C8-A913-1F98280595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392797F4-466E-4F08-BC10-8BB36D24C3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D267C560-BF94-4E83-B725-732EB6F8B8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B0934FD5-E156-42A7-999B-A9337DB0A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764210-65E0-43C8-A913-1F98280595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4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392797F4-466E-4F08-BC10-8BB36D24C3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D267C560-BF94-4E83-B725-732EB6F8B8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B0934FD5-E156-42A7-999B-A9337DB0A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764210-65E0-43C8-A913-1F98280595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5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0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9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0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11E4-DEFA-4FB8-91D5-62E7A41F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18ED-CFE8-4456-B0B9-63441809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A02A-86C6-4A3D-8A7D-AFB7FDD3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9B411-BA3E-4EF8-90AC-A99E3074B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2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ACAE-5E02-4915-AA0C-572736FE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59E3-366D-4623-9DE5-C2672117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FAFF-13E5-4A57-BB5F-92B7D75C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F5A17-07C9-4273-9EE7-64865A354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8876-9ACD-4F3D-AA6F-5DC00814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A878-C574-4427-850E-8125FAB2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6317-89B4-4441-AAA1-C71DAE1F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E8B0-16A4-44FC-B83D-651161A37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87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82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02047-223E-40A3-A0DB-8BCAE9231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F7DCE-21C1-4CE5-BDF3-D8F75CA344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9D7C2E-F308-4014-8A6F-7A3959969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65EDC85-B588-4B42-82C0-13552D556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364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3C7323-273E-496B-A564-AFB101C66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A56A01-0A35-4FAF-A371-1C9480B7E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330598-C86F-4ECE-B08A-711BA5C66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498D8A-8257-4F40-9771-E4039F663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4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5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4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6D30A-A90E-4C47-9F27-3339AF3D8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1A08-7556-4B67-8D37-DBCCDF7B9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6625C-655D-46B9-948A-24B3EE21B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5D6D1B-6E4C-4858-86AD-722FE0151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4984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398A1C-B2BC-4AF0-816F-6005744A4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3F4AE7-05C8-4DF0-AE69-543E3D55D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D42989-0D49-4C88-827E-FA1CC2CF9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1C3880-E47B-4B63-861B-52D35C3CF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4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C1ADC-29ED-4D62-83BC-E241CBA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3F74-A731-43A4-9A14-5DA617CF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2471-2CA2-4133-A171-E1F5657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211D8-238C-453C-9526-5C2894D60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683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48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698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ED190-4919-4286-B26B-09E5BDDAC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2288-1EB8-47E3-A1B5-7CBA5ED48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29FAA-7406-4D51-86F2-2C7A91F1DF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28633E-C25D-4CEF-ACC9-289875D8A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845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239438-296B-43AB-9B37-158ED49CF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A3A39D-656B-49C6-80C9-4B12BE7D2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F8442F-5F56-4891-8EAC-D416B5A1A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7BB7C7-9D7C-43B6-92C8-DE895EFA5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196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58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B05DF-E509-4AA1-B35C-6FF9F2916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13FDC-9BE9-426C-BBB0-30B9E2000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3690B-92C2-4E89-BC30-9BA27FE5C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98269-EA99-4FC6-B2CB-F57B6D28DD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2309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4BE7B6-8348-4EB3-829C-01822D3544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31E9CA-BB94-44DC-9118-1A612B05C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E34079-A956-4EFC-ABB6-77598D9F4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C9BB97-5435-446C-BB1F-BBFC6F93A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0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3430-1F84-4E12-B42B-F26BB762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E6E7-5312-4442-A11C-35F4F0E6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609D-7B26-4E47-8849-A1A07A2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990B2-6C23-4E21-8416-A56DD1237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2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233429-5783-426D-A7FD-AE21E1EF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782CCC-DE89-400F-A776-8C5BDF52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767DC2-F869-47D1-BDB3-F721443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2ABBC-89E3-4B20-9690-3F8481742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23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712E39-6D70-4794-9CEB-92DAC85A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0B6E43-69A1-424E-B2AE-429CBD82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CCF605-1211-41E9-A69C-874E26DF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50900-3823-430F-9CC1-C4D9CE763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3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6BAD62-45E5-4E98-B188-A62E13E8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6C1420-BA67-4B8B-8CB4-48C6CCAD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32E3B9-A48A-4141-8BF2-1F685720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77A5C-5472-421C-A77A-93F96E710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06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088990-FA41-4383-A9A8-72AB70AC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184057-7CC6-4703-8EC5-EFEC7CB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7C6DB1-5276-4314-B07A-CC8D000D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E1D7-4068-4F77-8134-E5CFE77F47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3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EEE1A0-749E-46EB-BF8C-29B62EF5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E38359-F5CD-4F77-8E48-12994F60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A2489E-A523-41A3-AF8B-3DF6487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297C4-5030-4990-8BE9-66C63D2BE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2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CC81D2-C062-4DD0-8C1C-713BF47B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D9779E-6E6F-47D0-B5AA-505DB2BE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AF704E-BF55-4822-A20D-F0BA19B8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F70E3-2C44-4882-9EE2-077B9BDD5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5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86829E-F638-443E-8645-15D0408D8B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F86CDB-292F-40F2-912F-DB6469A570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5896-5AAE-4F78-95F3-11EC6CD08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A32A-0449-4B9D-A080-64129E95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101D-517D-4D96-9F2C-62011E51D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D4F45F-98A4-4A50-82F8-34CE6319C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5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  <p:sldLayoutId id="2147484694" r:id="rId10"/>
    <p:sldLayoutId id="21474846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7D36FCFE-A9D3-45FB-9DD8-C5CF492684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119F8CA-4A95-4E18-AD45-8C44E44BBC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E113-6164-4019-A76C-F6007D9CA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4025-99C2-4DE7-9DEF-4DC784CAD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BF006-77E1-4EC3-95EB-9182B97CA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3A10FFC-0AC6-40E4-81D0-528FDEEC6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2" descr="E:\PPT汇报\矢量文件\未命名 -12.jpg">
            <a:extLst>
              <a:ext uri="{FF2B5EF4-FFF2-40B4-BE49-F238E27FC236}">
                <a16:creationId xmlns:a16="http://schemas.microsoft.com/office/drawing/2014/main" id="{59815273-E588-4137-A905-E818D206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137101EA-BF27-48BE-A4E7-A61ACC5B3B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8613150C-53FD-4866-865A-B2AB125670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F3BBD-63CF-4C6C-9359-C410A1A21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D098-B524-4E3A-9522-220DBD0AF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8EB3-FF24-4017-B9A2-E479F1C4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FA9DBD88-A366-4B2D-B7C8-E6D43ACD12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9" name="Picture 2" descr="E:\PPT汇报\矢量文件\未命名 -12.jpg">
            <a:extLst>
              <a:ext uri="{FF2B5EF4-FFF2-40B4-BE49-F238E27FC236}">
                <a16:creationId xmlns:a16="http://schemas.microsoft.com/office/drawing/2014/main" id="{7E03984D-2354-475F-AB0B-D973B4E8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BDAD96FC-8606-4FE1-95FD-EC6FEB8AB1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C1A9B9C1-B38A-4FC8-A8C4-6278D40BAE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23DF7-A8D2-4D36-AAD6-A8784BC32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9411-7063-4565-8F03-DD7239549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6155C-E716-4D7A-BE61-3D0407B7E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4CBAB619-C2C4-4CD8-9C4C-81C4FFAC94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103" name="Picture 2" descr="E:\PPT汇报\矢量文件\未命名 -12.jpg">
            <a:extLst>
              <a:ext uri="{FF2B5EF4-FFF2-40B4-BE49-F238E27FC236}">
                <a16:creationId xmlns:a16="http://schemas.microsoft.com/office/drawing/2014/main" id="{181D8CC9-3AD1-42E7-8FD9-CBE02B17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832CA420-C6D3-478A-955B-20D18B103B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36EB1C39-899B-4CD1-851F-B294F6C83B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B4597-49D5-4255-8FFB-A08E91A1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E1B67-8E95-4E7F-A63F-DAEDA1550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E15FB-5B29-49E9-BF4E-8BADDFAEA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9151FE6A-3C8B-48F7-B371-8637574B1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127" name="Picture 2" descr="E:\PPT汇报\矢量文件\未命名 -12.jpg">
            <a:extLst>
              <a:ext uri="{FF2B5EF4-FFF2-40B4-BE49-F238E27FC236}">
                <a16:creationId xmlns:a16="http://schemas.microsoft.com/office/drawing/2014/main" id="{12D6BFA2-0647-46C3-9A88-E4E171A3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a1">
            <a:extLst>
              <a:ext uri="{FF2B5EF4-FFF2-40B4-BE49-F238E27FC236}">
                <a16:creationId xmlns:a16="http://schemas.microsoft.com/office/drawing/2014/main" id="{3F161921-B812-CEEF-726A-CFEC62DD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8">
            <a:extLst>
              <a:ext uri="{FF2B5EF4-FFF2-40B4-BE49-F238E27FC236}">
                <a16:creationId xmlns:a16="http://schemas.microsoft.com/office/drawing/2014/main" id="{F96AC0B4-421A-4829-6E89-823E19F0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4295775"/>
            <a:ext cx="2339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空天地一体化组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汇报人：陈子衍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TextBox 8">
            <a:extLst>
              <a:ext uri="{FF2B5EF4-FFF2-40B4-BE49-F238E27FC236}">
                <a16:creationId xmlns:a16="http://schemas.microsoft.com/office/drawing/2014/main" id="{E38DE225-F330-E0E0-6FE3-7148FD3E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539" y="5575737"/>
            <a:ext cx="2242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23557" name="文本框 1">
            <a:extLst>
              <a:ext uri="{FF2B5EF4-FFF2-40B4-BE49-F238E27FC236}">
                <a16:creationId xmlns:a16="http://schemas.microsoft.com/office/drawing/2014/main" id="{6B7A5A6F-35B3-E459-D066-785D5D65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2433638"/>
            <a:ext cx="693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面向服务的无人机网络拓扑重构研究</a:t>
            </a:r>
          </a:p>
        </p:txBody>
      </p:sp>
      <p:sp>
        <p:nvSpPr>
          <p:cNvPr id="23558" name="灯片编号占位符 1">
            <a:extLst>
              <a:ext uri="{FF2B5EF4-FFF2-40B4-BE49-F238E27FC236}">
                <a16:creationId xmlns:a16="http://schemas.microsoft.com/office/drawing/2014/main" id="{4A55F141-9337-DE25-4DCA-E944E5AD9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7295D14-CDBC-4B1C-9BC4-9CB95AE2748E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a2">
            <a:extLst>
              <a:ext uri="{FF2B5EF4-FFF2-40B4-BE49-F238E27FC236}">
                <a16:creationId xmlns:a16="http://schemas.microsoft.com/office/drawing/2014/main" id="{25B394AC-4E0B-12AC-E99C-C4185443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D49FEC9C-54A5-347F-1EF7-F8CFABA0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5888"/>
            <a:ext cx="21701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  <a:endParaRPr lang="zh-CN" altLang="en-US" sz="1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9" name="Rectangle 37">
            <a:extLst>
              <a:ext uri="{FF2B5EF4-FFF2-40B4-BE49-F238E27FC236}">
                <a16:creationId xmlns:a16="http://schemas.microsoft.com/office/drawing/2014/main" id="{1301CE21-C02C-4E8B-BEDF-7222DC2A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7700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0725" name="灯片编号占位符 1">
            <a:extLst>
              <a:ext uri="{FF2B5EF4-FFF2-40B4-BE49-F238E27FC236}">
                <a16:creationId xmlns:a16="http://schemas.microsoft.com/office/drawing/2014/main" id="{5BBC5057-3037-D45F-7A03-1B66FD578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E8DE0C-4F64-47E5-9A3F-DAB19ABE05A3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文本框 7">
            <a:extLst>
              <a:ext uri="{FF2B5EF4-FFF2-40B4-BE49-F238E27FC236}">
                <a16:creationId xmlns:a16="http://schemas.microsoft.com/office/drawing/2014/main" id="{DB4A10F8-5615-3750-9C0D-7FEDD896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11263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时延收益</a:t>
            </a:r>
          </a:p>
        </p:txBody>
      </p:sp>
      <p:sp>
        <p:nvSpPr>
          <p:cNvPr id="30727" name="文本框 1">
            <a:extLst>
              <a:ext uri="{FF2B5EF4-FFF2-40B4-BE49-F238E27FC236}">
                <a16:creationId xmlns:a16="http://schemas.microsoft.com/office/drawing/2014/main" id="{4310E65C-B70A-7C65-D105-69BB5C655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092325"/>
            <a:ext cx="1655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每一跳时延：</a:t>
            </a:r>
          </a:p>
        </p:txBody>
      </p:sp>
      <p:pic>
        <p:nvPicPr>
          <p:cNvPr id="30728" name="图片 2">
            <a:extLst>
              <a:ext uri="{FF2B5EF4-FFF2-40B4-BE49-F238E27FC236}">
                <a16:creationId xmlns:a16="http://schemas.microsoft.com/office/drawing/2014/main" id="{6DF33863-859E-E7C9-0333-B7467906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979613"/>
            <a:ext cx="324008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文本框 3">
            <a:extLst>
              <a:ext uri="{FF2B5EF4-FFF2-40B4-BE49-F238E27FC236}">
                <a16:creationId xmlns:a16="http://schemas.microsoft.com/office/drawing/2014/main" id="{09B5DDCC-7F17-DA04-A276-2DEF8805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744788"/>
            <a:ext cx="30956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总时延（服务完成时间）：</a:t>
            </a:r>
          </a:p>
        </p:txBody>
      </p:sp>
      <p:pic>
        <p:nvPicPr>
          <p:cNvPr id="30730" name="图片 21">
            <a:extLst>
              <a:ext uri="{FF2B5EF4-FFF2-40B4-BE49-F238E27FC236}">
                <a16:creationId xmlns:a16="http://schemas.microsoft.com/office/drawing/2014/main" id="{F7C767FA-2970-88CD-F576-B2140651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627313"/>
            <a:ext cx="13763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图片 17">
            <a:extLst>
              <a:ext uri="{FF2B5EF4-FFF2-40B4-BE49-F238E27FC236}">
                <a16:creationId xmlns:a16="http://schemas.microsoft.com/office/drawing/2014/main" id="{E41ED8A8-876F-E4FD-F238-E5BBFA8F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241675"/>
            <a:ext cx="14954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文本框 19">
            <a:extLst>
              <a:ext uri="{FF2B5EF4-FFF2-40B4-BE49-F238E27FC236}">
                <a16:creationId xmlns:a16="http://schemas.microsoft.com/office/drawing/2014/main" id="{C4EEB946-A312-9F93-3C83-635AC413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352800"/>
            <a:ext cx="1254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时延容忍度：</a:t>
            </a:r>
          </a:p>
        </p:txBody>
      </p:sp>
      <p:sp>
        <p:nvSpPr>
          <p:cNvPr id="30733" name="文本框 20">
            <a:extLst>
              <a:ext uri="{FF2B5EF4-FFF2-40B4-BE49-F238E27FC236}">
                <a16:creationId xmlns:a16="http://schemas.microsoft.com/office/drawing/2014/main" id="{5D369312-4505-0D45-A8C8-F0F812B8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900488"/>
            <a:ext cx="1447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时延收益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38" name="图片 45060">
            <a:extLst>
              <a:ext uri="{FF2B5EF4-FFF2-40B4-BE49-F238E27FC236}">
                <a16:creationId xmlns:a16="http://schemas.microsoft.com/office/drawing/2014/main" id="{780AFB14-A6A5-53B6-186B-D1C84106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4765713"/>
            <a:ext cx="11620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9" name="文本框 45061">
            <a:extLst>
              <a:ext uri="{FF2B5EF4-FFF2-40B4-BE49-F238E27FC236}">
                <a16:creationId xmlns:a16="http://schemas.microsoft.com/office/drawing/2014/main" id="{7B3EBDDF-6425-FCF6-7043-6D3358CB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812" y="2092325"/>
            <a:ext cx="1131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移动成本：</a:t>
            </a:r>
          </a:p>
        </p:txBody>
      </p:sp>
      <p:sp>
        <p:nvSpPr>
          <p:cNvPr id="30740" name="文本框 40">
            <a:extLst>
              <a:ext uri="{FF2B5EF4-FFF2-40B4-BE49-F238E27FC236}">
                <a16:creationId xmlns:a16="http://schemas.microsoft.com/office/drawing/2014/main" id="{5FBFBCF0-77AD-2117-9826-48EC2861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422" y="34683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发射功率成本：</a:t>
            </a:r>
          </a:p>
        </p:txBody>
      </p:sp>
      <p:sp>
        <p:nvSpPr>
          <p:cNvPr id="30741" name="文本框 41">
            <a:extLst>
              <a:ext uri="{FF2B5EF4-FFF2-40B4-BE49-F238E27FC236}">
                <a16:creationId xmlns:a16="http://schemas.microsoft.com/office/drawing/2014/main" id="{EB266603-2DBC-9D4C-9D1C-A83ED8785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812" y="4111624"/>
            <a:ext cx="1069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总成本：</a:t>
            </a:r>
          </a:p>
        </p:txBody>
      </p:sp>
      <p:sp>
        <p:nvSpPr>
          <p:cNvPr id="30742" name="文本框 45063">
            <a:extLst>
              <a:ext uri="{FF2B5EF4-FFF2-40B4-BE49-F238E27FC236}">
                <a16:creationId xmlns:a16="http://schemas.microsoft.com/office/drawing/2014/main" id="{C078FF0A-18E5-A9A2-070D-A4793C86D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4829176"/>
            <a:ext cx="1128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净收益：</a:t>
            </a:r>
          </a:p>
        </p:txBody>
      </p:sp>
      <p:sp>
        <p:nvSpPr>
          <p:cNvPr id="30743" name="文本框 4">
            <a:extLst>
              <a:ext uri="{FF2B5EF4-FFF2-40B4-BE49-F238E27FC236}">
                <a16:creationId xmlns:a16="http://schemas.microsoft.com/office/drawing/2014/main" id="{1E17C9AE-D076-D593-2B6B-6448A364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197600"/>
            <a:ext cx="7921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J. Li, W. Shi, H. Wu, S. Zhang, and X. Shen, “Cost-Aware Dynamic SFC Mapping and Scheduling in SDN/NFV-Enabled Space-Air-Ground Integrated Networks for Internet of Vehicles,” IEEE Internet Things J., vol. 4662, no. c, pp. 1–15, 2021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F7049C-53B3-9663-1E2B-F486BDB8D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772" y="3965570"/>
            <a:ext cx="3135188" cy="6567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7071AA-4195-210B-BC5D-92B461AEE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6176" y="3349027"/>
            <a:ext cx="1741672" cy="5726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9ADC69-F1E4-1F07-03BF-F4E75E174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6136" y="2581110"/>
            <a:ext cx="1090608" cy="6512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D51C7D-43F1-DC80-16FA-26D989A786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6136" y="1911952"/>
            <a:ext cx="1230557" cy="656298"/>
          </a:xfrm>
          <a:prstGeom prst="rect">
            <a:avLst/>
          </a:prstGeom>
        </p:spPr>
      </p:pic>
      <p:sp>
        <p:nvSpPr>
          <p:cNvPr id="14" name="文本框 41">
            <a:extLst>
              <a:ext uri="{FF2B5EF4-FFF2-40B4-BE49-F238E27FC236}">
                <a16:creationId xmlns:a16="http://schemas.microsoft.com/office/drawing/2014/main" id="{1CF52E0A-8CD0-636C-3391-4E98756B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2760904"/>
            <a:ext cx="1495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计算成本：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B5AE66-4D5A-0A44-18E9-079FC7F2B3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1402" y="1989419"/>
            <a:ext cx="1270378" cy="4108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16632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拓展方向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6CEA96-434A-164A-A229-3DB72BD3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5" y="1340768"/>
            <a:ext cx="4088786" cy="2808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E8299-051C-296B-58F5-6B3AD252C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17" y="1263377"/>
            <a:ext cx="4392488" cy="296309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BAD5FC4-5368-475A-CA48-A936441B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1040E8B-EBA7-16A3-2D67-BC9FB3F38FA5}"/>
              </a:ext>
            </a:extLst>
          </p:cNvPr>
          <p:cNvSpPr/>
          <p:nvPr/>
        </p:nvSpPr>
        <p:spPr>
          <a:xfrm>
            <a:off x="4324861" y="2276872"/>
            <a:ext cx="611350" cy="221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BEFC4E-34BB-4BCE-317D-8AC876C44416}"/>
              </a:ext>
            </a:extLst>
          </p:cNvPr>
          <p:cNvSpPr txBox="1"/>
          <p:nvPr/>
        </p:nvSpPr>
        <p:spPr>
          <a:xfrm>
            <a:off x="1259632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单对用户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A9D958-7B1C-5603-3EEA-B622D44E48CB}"/>
              </a:ext>
            </a:extLst>
          </p:cNvPr>
          <p:cNvSpPr txBox="1"/>
          <p:nvPr/>
        </p:nvSpPr>
        <p:spPr>
          <a:xfrm>
            <a:off x="899592" y="4949542"/>
            <a:ext cx="209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1F882A-3D50-EE31-CFCD-A88D98953B87}"/>
              </a:ext>
            </a:extLst>
          </p:cNvPr>
          <p:cNvSpPr txBox="1"/>
          <p:nvPr/>
        </p:nvSpPr>
        <p:spPr>
          <a:xfrm>
            <a:off x="827584" y="5447946"/>
            <a:ext cx="6871876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随着用户和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数量的增加，强化学习中的状态空间和动作空间变大，单智能体强化学习的性能快速下降，因此选择采用多智能体强化学习的方法（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）进行求解。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2F5DE0-28E4-4754-74D0-C61C1E59DBB6}"/>
              </a:ext>
            </a:extLst>
          </p:cNvPr>
          <p:cNvSpPr txBox="1"/>
          <p:nvPr/>
        </p:nvSpPr>
        <p:spPr>
          <a:xfrm>
            <a:off x="5580112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多对用户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C06940-E531-39AE-24BD-5F0CC4CFED9D}"/>
              </a:ext>
            </a:extLst>
          </p:cNvPr>
          <p:cNvSpPr txBox="1"/>
          <p:nvPr/>
        </p:nvSpPr>
        <p:spPr>
          <a:xfrm>
            <a:off x="5220072" y="4949542"/>
            <a:ext cx="209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21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E0B10B4-FECD-2C43-51C3-B42E2D23D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888854"/>
            <a:ext cx="5616624" cy="378887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B24CA1-3244-4CDA-AE45-08F80358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E600B38-A7D2-9492-CCE3-2807887E625D}"/>
              </a:ext>
            </a:extLst>
          </p:cNvPr>
          <p:cNvGrpSpPr/>
          <p:nvPr/>
        </p:nvGrpSpPr>
        <p:grpSpPr>
          <a:xfrm>
            <a:off x="3491880" y="4997766"/>
            <a:ext cx="4806279" cy="1301676"/>
            <a:chOff x="1115616" y="5149292"/>
            <a:chExt cx="4806279" cy="130167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E163E6-DA14-8C55-A11A-C33F7955DE5F}"/>
                </a:ext>
              </a:extLst>
            </p:cNvPr>
            <p:cNvGrpSpPr/>
            <p:nvPr/>
          </p:nvGrpSpPr>
          <p:grpSpPr>
            <a:xfrm>
              <a:off x="1115616" y="5149292"/>
              <a:ext cx="4806279" cy="388372"/>
              <a:chOff x="1115616" y="5149292"/>
              <a:chExt cx="4806279" cy="388372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4A796E-70B6-D746-91E3-2595FF1506A3}"/>
                  </a:ext>
                </a:extLst>
              </p:cNvPr>
              <p:cNvSpPr txBox="1"/>
              <p:nvPr/>
            </p:nvSpPr>
            <p:spPr>
              <a:xfrm>
                <a:off x="1115616" y="5149292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SFC1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VNF1</a:t>
                </a:r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8F7BB9-9895-67C4-F8F1-CE1D0477B50D}"/>
                  </a:ext>
                </a:extLst>
              </p:cNvPr>
              <p:cNvSpPr txBox="1"/>
              <p:nvPr/>
            </p:nvSpPr>
            <p:spPr>
              <a:xfrm>
                <a:off x="2974131" y="515337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VNF2</a:t>
                </a:r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8B9FC29-FC56-3E49-DA94-C81074ACD9E8}"/>
                  </a:ext>
                </a:extLst>
              </p:cNvPr>
              <p:cNvSpPr txBox="1"/>
              <p:nvPr/>
            </p:nvSpPr>
            <p:spPr>
              <a:xfrm>
                <a:off x="3968550" y="5157422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VNF3</a:t>
                </a:r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BFA107-1C33-9845-F6E9-BBB91797758E}"/>
                  </a:ext>
                </a:extLst>
              </p:cNvPr>
              <p:cNvSpPr txBox="1"/>
              <p:nvPr/>
            </p:nvSpPr>
            <p:spPr>
              <a:xfrm>
                <a:off x="5057799" y="5168332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VNF4</a:t>
                </a:r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2A759FEE-AEF1-8F5D-43CE-EE1E6AE797D9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2632348" y="5338044"/>
                <a:ext cx="3417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589A9248-A11C-2E6A-E67F-B88D1353A720}"/>
                  </a:ext>
                </a:extLst>
              </p:cNvPr>
              <p:cNvCxnSpPr/>
              <p:nvPr/>
            </p:nvCxnSpPr>
            <p:spPr>
              <a:xfrm>
                <a:off x="3667335" y="5342088"/>
                <a:ext cx="3417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D4DB2DC-4DED-A4B1-F97E-F8A90E70C645}"/>
                  </a:ext>
                </a:extLst>
              </p:cNvPr>
              <p:cNvCxnSpPr/>
              <p:nvPr/>
            </p:nvCxnSpPr>
            <p:spPr>
              <a:xfrm>
                <a:off x="4716016" y="5342088"/>
                <a:ext cx="3417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0DAB33C-B36C-B4A9-33DD-C45EC8C28CC4}"/>
                </a:ext>
              </a:extLst>
            </p:cNvPr>
            <p:cNvSpPr txBox="1"/>
            <p:nvPr/>
          </p:nvSpPr>
          <p:spPr>
            <a:xfrm>
              <a:off x="1115616" y="560187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SFC2</a:t>
              </a:r>
              <a:r>
                <a:rPr lang="zh-CN" altLang="en-US" dirty="0"/>
                <a:t>：</a:t>
              </a:r>
              <a:r>
                <a:rPr lang="en-US" altLang="zh-CN" dirty="0"/>
                <a:t>VNF1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AEEF74B-361A-B072-5894-4E3054AEC024}"/>
                </a:ext>
              </a:extLst>
            </p:cNvPr>
            <p:cNvSpPr txBox="1"/>
            <p:nvPr/>
          </p:nvSpPr>
          <p:spPr>
            <a:xfrm>
              <a:off x="2974131" y="560596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VNF2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623A1C5-A18A-7791-69DE-CCFAC15EA6F0}"/>
                </a:ext>
              </a:extLst>
            </p:cNvPr>
            <p:cNvSpPr txBox="1"/>
            <p:nvPr/>
          </p:nvSpPr>
          <p:spPr>
            <a:xfrm>
              <a:off x="3968550" y="561000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VNF3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ED958BA-D675-FE73-8E71-E2915739CFA8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2632348" y="5790631"/>
              <a:ext cx="3417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98A183F-9A4A-C931-F16E-93724B16FECB}"/>
                </a:ext>
              </a:extLst>
            </p:cNvPr>
            <p:cNvCxnSpPr/>
            <p:nvPr/>
          </p:nvCxnSpPr>
          <p:spPr>
            <a:xfrm>
              <a:off x="3667335" y="5794675"/>
              <a:ext cx="3417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6FEA719-5B09-DEEE-8BF2-C93B302401EC}"/>
                </a:ext>
              </a:extLst>
            </p:cNvPr>
            <p:cNvSpPr txBox="1"/>
            <p:nvPr/>
          </p:nvSpPr>
          <p:spPr>
            <a:xfrm>
              <a:off x="1115616" y="607350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SFC3</a:t>
              </a:r>
              <a:r>
                <a:rPr lang="zh-CN" altLang="en-US" dirty="0"/>
                <a:t>：</a:t>
              </a:r>
              <a:r>
                <a:rPr lang="en-US" altLang="zh-CN" dirty="0"/>
                <a:t>VNF3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0DCF0CF-F3D9-75AC-2AC8-E42086D0B791}"/>
                </a:ext>
              </a:extLst>
            </p:cNvPr>
            <p:cNvSpPr txBox="1"/>
            <p:nvPr/>
          </p:nvSpPr>
          <p:spPr>
            <a:xfrm>
              <a:off x="2979892" y="608163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VNF4</a:t>
              </a:r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4E1C47C-6E58-6C6C-8005-10A111611867}"/>
                </a:ext>
              </a:extLst>
            </p:cNvPr>
            <p:cNvCxnSpPr/>
            <p:nvPr/>
          </p:nvCxnSpPr>
          <p:spPr>
            <a:xfrm>
              <a:off x="2632347" y="6277212"/>
              <a:ext cx="3417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2">
            <a:extLst>
              <a:ext uri="{FF2B5EF4-FFF2-40B4-BE49-F238E27FC236}">
                <a16:creationId xmlns:a16="http://schemas.microsoft.com/office/drawing/2014/main" id="{3F7F9883-7C8C-4076-37DA-894D92FF2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16632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拓展方向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6FFEE1C-1793-A7BA-9DAA-78261E078A51}"/>
              </a:ext>
            </a:extLst>
          </p:cNvPr>
          <p:cNvSpPr txBox="1"/>
          <p:nvPr/>
        </p:nvSpPr>
        <p:spPr>
          <a:xfrm>
            <a:off x="467544" y="119675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</a:p>
        </p:txBody>
      </p:sp>
      <p:pic>
        <p:nvPicPr>
          <p:cNvPr id="48" name="图片 45060">
            <a:extLst>
              <a:ext uri="{FF2B5EF4-FFF2-40B4-BE49-F238E27FC236}">
                <a16:creationId xmlns:a16="http://schemas.microsoft.com/office/drawing/2014/main" id="{33965C6D-9FC7-0772-E11C-034D857D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4" y="2276872"/>
            <a:ext cx="1357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箭头: 右 48">
            <a:extLst>
              <a:ext uri="{FF2B5EF4-FFF2-40B4-BE49-F238E27FC236}">
                <a16:creationId xmlns:a16="http://schemas.microsoft.com/office/drawing/2014/main" id="{FCC53E28-A3A3-703B-89FA-64526825B0D2}"/>
              </a:ext>
            </a:extLst>
          </p:cNvPr>
          <p:cNvSpPr/>
          <p:nvPr/>
        </p:nvSpPr>
        <p:spPr>
          <a:xfrm rot="5400000">
            <a:off x="1081473" y="3119765"/>
            <a:ext cx="611350" cy="221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1C7DF34-E403-97A4-4A1D-6C4341F67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59646"/>
              </p:ext>
            </p:extLst>
          </p:nvPr>
        </p:nvGraphicFramePr>
        <p:xfrm>
          <a:off x="185500" y="3603711"/>
          <a:ext cx="2807448" cy="65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070360" imgH="483120" progId="Equation.AxMath">
                  <p:embed/>
                </p:oleObj>
              </mc:Choice>
              <mc:Fallback>
                <p:oleObj name="AxMath" r:id="rId6" imgW="2070360" imgH="483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500" y="3603711"/>
                        <a:ext cx="2807448" cy="65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05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a2">
            <a:extLst>
              <a:ext uri="{FF2B5EF4-FFF2-40B4-BE49-F238E27FC236}">
                <a16:creationId xmlns:a16="http://schemas.microsoft.com/office/drawing/2014/main" id="{6A9927F4-0AEA-0E71-6C80-8FD96A3E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Rectangle 37">
            <a:extLst>
              <a:ext uri="{FF2B5EF4-FFF2-40B4-BE49-F238E27FC236}">
                <a16:creationId xmlns:a16="http://schemas.microsoft.com/office/drawing/2014/main" id="{697709C5-A854-425C-947B-ED7C083B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7700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749" name="灯片编号占位符 1">
            <a:extLst>
              <a:ext uri="{FF2B5EF4-FFF2-40B4-BE49-F238E27FC236}">
                <a16:creationId xmlns:a16="http://schemas.microsoft.com/office/drawing/2014/main" id="{D90DCF45-8911-1E7A-0EAF-E125E0F50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D042A18-473C-4D97-B15D-245A6DA8CF70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文本框 3">
            <a:extLst>
              <a:ext uri="{FF2B5EF4-FFF2-40B4-BE49-F238E27FC236}">
                <a16:creationId xmlns:a16="http://schemas.microsoft.com/office/drawing/2014/main" id="{55FFD663-E25D-8EE0-6BE9-CFDC424C0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64" y="1091496"/>
            <a:ext cx="626427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仿真设计：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无人机位置、用户位置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高度固定，前后左右移动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净收益归一化处理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894A8F0-AF56-FCA9-4A6B-1C0C51EC4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16632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仿真设计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76747A-E5A1-5EDA-9DA4-B708F67E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36" y="1770063"/>
            <a:ext cx="2977487" cy="20909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69098B-18C8-D7C1-1DC4-2BF8BC977924}"/>
              </a:ext>
            </a:extLst>
          </p:cNvPr>
          <p:cNvSpPr txBox="1"/>
          <p:nvPr/>
        </p:nvSpPr>
        <p:spPr>
          <a:xfrm>
            <a:off x="899592" y="4797152"/>
            <a:ext cx="730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对比算法：启发式算法（</a:t>
            </a:r>
            <a:r>
              <a:rPr lang="en-US" altLang="zh-CN" dirty="0">
                <a:latin typeface="+mn-ea"/>
                <a:ea typeface="+mn-ea"/>
              </a:rPr>
              <a:t>GA</a:t>
            </a:r>
            <a:r>
              <a:rPr lang="zh-CN" altLang="en-US" dirty="0">
                <a:latin typeface="+mn-ea"/>
                <a:ea typeface="+mn-ea"/>
              </a:rPr>
              <a:t>）、贪心算法、</a:t>
            </a:r>
            <a:r>
              <a:rPr lang="en-US" altLang="zh-CN" dirty="0">
                <a:latin typeface="+mn-ea"/>
                <a:ea typeface="+mn-ea"/>
              </a:rPr>
              <a:t>DQN</a:t>
            </a:r>
            <a:r>
              <a:rPr lang="zh-CN" altLang="en-US" dirty="0">
                <a:latin typeface="+mn-ea"/>
                <a:ea typeface="+mn-ea"/>
              </a:rPr>
              <a:t>、固定位置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仿真图：</a:t>
            </a:r>
            <a:r>
              <a:rPr lang="en-US" altLang="zh-CN" dirty="0">
                <a:latin typeface="+mn-ea"/>
                <a:ea typeface="+mn-ea"/>
              </a:rPr>
              <a:t>UAV</a:t>
            </a:r>
            <a:r>
              <a:rPr lang="zh-CN" altLang="en-US" dirty="0">
                <a:latin typeface="+mn-ea"/>
                <a:ea typeface="+mn-ea"/>
              </a:rPr>
              <a:t>数量改变的影响、用户对数量改变的影响、服务个数改变的影响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09DA057-3467-9248-A8EA-558F72EA4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632464"/>
              </p:ext>
            </p:extLst>
          </p:nvPr>
        </p:nvGraphicFramePr>
        <p:xfrm>
          <a:off x="1078717" y="3751765"/>
          <a:ext cx="2807448" cy="65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70360" imgH="483120" progId="Equation.AxMath">
                  <p:embed/>
                </p:oleObj>
              </mc:Choice>
              <mc:Fallback>
                <p:oleObj name="AxMath" r:id="rId4" imgW="2070360" imgH="4831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1C7DF34-E403-97A4-4A1D-6C4341F671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717" y="3751765"/>
                        <a:ext cx="2807448" cy="65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136525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F1D0DB-BAD2-F704-6B0A-1D70094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885E6-2873-7B97-C163-2F7E51C5C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51" y="1826589"/>
            <a:ext cx="3672408" cy="30198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270801-409A-F9AB-084B-BBD8358F3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58" y="1857367"/>
            <a:ext cx="3758391" cy="30896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F829C8-778F-5184-85F9-0BA9182B12DD}"/>
              </a:ext>
            </a:extLst>
          </p:cNvPr>
          <p:cNvSpPr txBox="1"/>
          <p:nvPr/>
        </p:nvSpPr>
        <p:spPr>
          <a:xfrm>
            <a:off x="1043608" y="112474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数量改变，用户对数保持不变，固定为：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EED0C67-E778-9B0C-62CB-A33A5C0E3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884" y="5013176"/>
            <a:ext cx="6660232" cy="861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97D7909-1E4C-C5E1-83A6-36B7D9C84E73}"/>
              </a:ext>
            </a:extLst>
          </p:cNvPr>
          <p:cNvSpPr txBox="1"/>
          <p:nvPr/>
        </p:nvSpPr>
        <p:spPr>
          <a:xfrm>
            <a:off x="3923928" y="591204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计算时间对比</a:t>
            </a:r>
          </a:p>
        </p:txBody>
      </p:sp>
    </p:spTree>
    <p:extLst>
      <p:ext uri="{BB962C8B-B14F-4D97-AF65-F5344CB8AC3E}">
        <p14:creationId xmlns:p14="http://schemas.microsoft.com/office/powerpoint/2010/main" val="219760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A3CB95-164B-553F-C7E4-DB8B5F32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25A279-243F-EA2A-FC38-4376E9EF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136525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E80AA9-5860-574E-D438-57B36B3F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8" y="1786523"/>
            <a:ext cx="3730495" cy="30106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FF9203-940A-9A84-4AD5-BD6E8A161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204" y="1818602"/>
            <a:ext cx="3636009" cy="29464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84655F-C8BF-7DB6-EEA0-699DDA5C9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008" y="4951628"/>
            <a:ext cx="6654998" cy="8859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EC4C731-63E1-4ADD-73A8-E4A7F708E42E}"/>
              </a:ext>
            </a:extLst>
          </p:cNvPr>
          <p:cNvSpPr txBox="1"/>
          <p:nvPr/>
        </p:nvSpPr>
        <p:spPr>
          <a:xfrm>
            <a:off x="1043608" y="120053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用户对数改变，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数量保持不变，固定为：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ABE536-7DA5-496D-4A61-FC2E9B5B19C0}"/>
              </a:ext>
            </a:extLst>
          </p:cNvPr>
          <p:cNvSpPr txBox="1"/>
          <p:nvPr/>
        </p:nvSpPr>
        <p:spPr>
          <a:xfrm>
            <a:off x="3923928" y="591204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计算时间对比</a:t>
            </a:r>
          </a:p>
        </p:txBody>
      </p:sp>
    </p:spTree>
    <p:extLst>
      <p:ext uri="{BB962C8B-B14F-4D97-AF65-F5344CB8AC3E}">
        <p14:creationId xmlns:p14="http://schemas.microsoft.com/office/powerpoint/2010/main" val="383466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DA0709-6C94-D1D5-FAA2-32578F56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86D14E-E72C-D94F-947E-B387553B3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136525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9522FA-6ED3-A267-7C11-DFED35A4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95" y="2276872"/>
            <a:ext cx="4132378" cy="32530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2EB33F-3E06-C523-4E55-76FF9B104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76872"/>
            <a:ext cx="4041038" cy="32582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F9CFAD3-7B78-E7DF-C944-1288A9D06C06}"/>
              </a:ext>
            </a:extLst>
          </p:cNvPr>
          <p:cNvSpPr txBox="1"/>
          <p:nvPr/>
        </p:nvSpPr>
        <p:spPr>
          <a:xfrm>
            <a:off x="1043608" y="112474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用户对数为：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73B8CF-E0E0-F472-B786-021DE0AAEE04}"/>
              </a:ext>
            </a:extLst>
          </p:cNvPr>
          <p:cNvSpPr txBox="1"/>
          <p:nvPr/>
        </p:nvSpPr>
        <p:spPr>
          <a:xfrm>
            <a:off x="1061615" y="155679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服务数量改变</a:t>
            </a:r>
          </a:p>
        </p:txBody>
      </p:sp>
    </p:spTree>
    <p:extLst>
      <p:ext uri="{BB962C8B-B14F-4D97-AF65-F5344CB8AC3E}">
        <p14:creationId xmlns:p14="http://schemas.microsoft.com/office/powerpoint/2010/main" val="235794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F4C426-40C7-4DD1-38B9-639D1FD8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35F91A-AAFB-0DD5-ECD3-58F60CA6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136525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ACACE-CA2B-59D6-B671-31F971F9A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628800"/>
            <a:ext cx="4968552" cy="40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a2">
            <a:extLst>
              <a:ext uri="{FF2B5EF4-FFF2-40B4-BE49-F238E27FC236}">
                <a16:creationId xmlns:a16="http://schemas.microsoft.com/office/drawing/2014/main" id="{2B2FE7FB-2E71-4B42-8779-C6FF9FB2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2">
            <a:extLst>
              <a:ext uri="{FF2B5EF4-FFF2-40B4-BE49-F238E27FC236}">
                <a16:creationId xmlns:a16="http://schemas.microsoft.com/office/drawing/2014/main" id="{C8FA1B9B-939A-4D8A-8B97-6914977B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1CB92F-F170-E812-433F-E6FC2A8C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735B482-4EB1-A04B-D076-D1DF3F9601F9}"/>
              </a:ext>
            </a:extLst>
          </p:cNvPr>
          <p:cNvSpPr txBox="1"/>
          <p:nvPr/>
        </p:nvSpPr>
        <p:spPr>
          <a:xfrm flipH="1">
            <a:off x="2411760" y="2564904"/>
            <a:ext cx="3959225" cy="1284287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anchor="b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7200" dirty="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THANKS</a:t>
            </a:r>
            <a:r>
              <a:rPr lang="en-US" altLang="zh-CN" sz="8800" dirty="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!</a:t>
            </a:r>
            <a:endParaRPr lang="en-GB" altLang="zh-CN" sz="8800" dirty="0">
              <a:solidFill>
                <a:schemeClr val="bg1"/>
              </a:solidFill>
              <a:latin typeface="Segoe UI Semilight" panose="020B0402040204020203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4140F118-0534-48DE-A682-FB83F310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4">
            <a:extLst>
              <a:ext uri="{FF2B5EF4-FFF2-40B4-BE49-F238E27FC236}">
                <a16:creationId xmlns:a16="http://schemas.microsoft.com/office/drawing/2014/main" id="{A2C8A63D-4B0E-4DD0-9953-CF64C3FD6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2" y="1905219"/>
            <a:ext cx="8085088" cy="402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文本框 6">
            <a:extLst>
              <a:ext uri="{FF2B5EF4-FFF2-40B4-BE49-F238E27FC236}">
                <a16:creationId xmlns:a16="http://schemas.microsoft.com/office/drawing/2014/main" id="{D4680CB2-BAE0-43B7-8572-752A8860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6591300"/>
            <a:ext cx="4521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000">
                <a:latin typeface="+mn-lt"/>
                <a:ea typeface="+mn-ea"/>
                <a:cs typeface="+mn-ea"/>
                <a:sym typeface="+mn-lt"/>
              </a:rPr>
              <a:t>M.Debbah</a:t>
            </a:r>
            <a:r>
              <a:rPr kumimoji="1" lang="zh-CN" altLang="en-US" sz="1000">
                <a:latin typeface="+mn-lt"/>
                <a:ea typeface="+mn-ea"/>
                <a:cs typeface="+mn-ea"/>
                <a:sym typeface="+mn-lt"/>
              </a:rPr>
              <a:t>，“</a:t>
            </a:r>
            <a:r>
              <a:rPr kumimoji="1" lang="en-US" altLang="zh-CN" sz="1000">
                <a:latin typeface="+mn-lt"/>
                <a:ea typeface="+mn-ea"/>
                <a:cs typeface="+mn-ea"/>
                <a:sym typeface="+mn-lt"/>
              </a:rPr>
              <a:t>6G for Hyper-Connected Intelligent World</a:t>
            </a:r>
            <a:r>
              <a:rPr kumimoji="1" lang="zh-CN" altLang="en-US" sz="1000">
                <a:latin typeface="+mn-lt"/>
                <a:ea typeface="+mn-ea"/>
                <a:cs typeface="+mn-ea"/>
                <a:sym typeface="+mn-lt"/>
              </a:rPr>
              <a:t>”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7998C4-59C2-A63A-07DC-C54653E7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836017-9EFF-174B-7313-37902DDEE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07261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背景介绍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B8F6B1-9740-2778-F08F-462957405136}"/>
              </a:ext>
            </a:extLst>
          </p:cNvPr>
          <p:cNvSpPr txBox="1"/>
          <p:nvPr/>
        </p:nvSpPr>
        <p:spPr>
          <a:xfrm>
            <a:off x="513259" y="1016364"/>
            <a:ext cx="8316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+mn-ea"/>
                <a:ea typeface="+mn-ea"/>
              </a:rPr>
              <a:t>5G</a:t>
            </a:r>
            <a:r>
              <a:rPr lang="zh-CN" altLang="en-US" dirty="0">
                <a:latin typeface="+mn-ea"/>
                <a:ea typeface="+mn-ea"/>
              </a:rPr>
              <a:t>及之前，服务是</a:t>
            </a:r>
            <a:r>
              <a:rPr lang="en-US" altLang="zh-CN" dirty="0">
                <a:latin typeface="+mn-ea"/>
                <a:ea typeface="+mn-ea"/>
              </a:rPr>
              <a:t>best effort</a:t>
            </a:r>
            <a:r>
              <a:rPr lang="zh-CN" altLang="en-US" dirty="0">
                <a:latin typeface="+mn-ea"/>
                <a:ea typeface="+mn-ea"/>
              </a:rPr>
              <a:t>，无法保障；</a:t>
            </a:r>
            <a:r>
              <a:rPr lang="en-US" altLang="zh-CN" dirty="0">
                <a:latin typeface="+mn-ea"/>
                <a:ea typeface="+mn-ea"/>
              </a:rPr>
              <a:t>6G</a:t>
            </a:r>
            <a:r>
              <a:rPr lang="zh-CN" altLang="en-US" dirty="0">
                <a:latin typeface="+mn-ea"/>
                <a:ea typeface="+mn-ea"/>
              </a:rPr>
              <a:t>中，对</a:t>
            </a:r>
            <a:r>
              <a:rPr lang="en-US" altLang="zh-CN" dirty="0">
                <a:latin typeface="+mn-ea"/>
                <a:ea typeface="+mn-ea"/>
              </a:rPr>
              <a:t>KPI</a:t>
            </a:r>
            <a:r>
              <a:rPr lang="zh-CN" altLang="en-US" dirty="0">
                <a:latin typeface="+mn-ea"/>
                <a:ea typeface="+mn-ea"/>
              </a:rPr>
              <a:t>不同的要求是多维度的。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+mn-ea"/>
                <a:ea typeface="+mn-ea"/>
              </a:rPr>
              <a:t>除此之外，</a:t>
            </a:r>
            <a:r>
              <a:rPr lang="en-US" altLang="zh-CN" dirty="0">
                <a:latin typeface="+mn-ea"/>
                <a:ea typeface="+mn-ea"/>
              </a:rPr>
              <a:t>6G</a:t>
            </a:r>
            <a:r>
              <a:rPr lang="zh-CN" altLang="en-US" dirty="0">
                <a:latin typeface="+mn-ea"/>
                <a:ea typeface="+mn-ea"/>
              </a:rPr>
              <a:t>要满足全覆盖的场景要求。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a2">
            <a:extLst>
              <a:ext uri="{FF2B5EF4-FFF2-40B4-BE49-F238E27FC236}">
                <a16:creationId xmlns:a16="http://schemas.microsoft.com/office/drawing/2014/main" id="{7811827E-B68A-4BAD-A2A9-D89549C6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BD051B51-CBF5-429A-AFA2-F486D9C8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按需服务关键技术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48" name="文本框 6">
            <a:extLst>
              <a:ext uri="{FF2B5EF4-FFF2-40B4-BE49-F238E27FC236}">
                <a16:creationId xmlns:a16="http://schemas.microsoft.com/office/drawing/2014/main" id="{0B13F2B6-CAFC-4750-A93E-229EA8CF1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23" y="5170094"/>
            <a:ext cx="8064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SDN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NFV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结合，将网络设备从传统的僵硬模式解救出来，给用户更丰富服务类型的同时，网络运营商也能减少网络成本；利用网络切片技术，能够提供给用户较好的服务质量。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服务功能链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将作为重要体现，能保障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6G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中服务的可靠性。</a:t>
            </a:r>
          </a:p>
        </p:txBody>
      </p:sp>
      <p:grpSp>
        <p:nvGrpSpPr>
          <p:cNvPr id="31749" name="组合 22">
            <a:extLst>
              <a:ext uri="{FF2B5EF4-FFF2-40B4-BE49-F238E27FC236}">
                <a16:creationId xmlns:a16="http://schemas.microsoft.com/office/drawing/2014/main" id="{BE76E51C-8EB9-4AEC-8BC1-8C60D10BF4AA}"/>
              </a:ext>
            </a:extLst>
          </p:cNvPr>
          <p:cNvGrpSpPr>
            <a:grpSpLocks/>
          </p:cNvGrpSpPr>
          <p:nvPr/>
        </p:nvGrpSpPr>
        <p:grpSpPr bwMode="auto">
          <a:xfrm>
            <a:off x="232266" y="3715161"/>
            <a:ext cx="7744048" cy="983460"/>
            <a:chOff x="839416" y="4170998"/>
            <a:chExt cx="9641489" cy="1313618"/>
          </a:xfrm>
        </p:grpSpPr>
        <p:sp>
          <p:nvSpPr>
            <p:cNvPr id="31767" name="矩形 23">
              <a:extLst>
                <a:ext uri="{FF2B5EF4-FFF2-40B4-BE49-F238E27FC236}">
                  <a16:creationId xmlns:a16="http://schemas.microsoft.com/office/drawing/2014/main" id="{CD4CCC65-7613-4940-B5D5-0A5095FE3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16" y="4703526"/>
              <a:ext cx="9641489" cy="78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NS</a:t>
              </a: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即网络切片。运营商可以</a:t>
              </a:r>
              <a:r>
                <a:rPr lang="zh-CN" altLang="en-US" sz="1600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根据时延、带宽、安全性等不同指标，将物理网络划分为多个虚拟网络</a:t>
              </a: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，以提供用户不同的服务。它可以在一定程度提高服务质量。</a:t>
              </a:r>
              <a:endParaRPr lang="en-US" altLang="zh-CN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圆角矩形 17">
              <a:extLst>
                <a:ext uri="{FF2B5EF4-FFF2-40B4-BE49-F238E27FC236}">
                  <a16:creationId xmlns:a16="http://schemas.microsoft.com/office/drawing/2014/main" id="{045CD2B3-011E-490F-9EA5-59C79998B63D}"/>
                </a:ext>
              </a:extLst>
            </p:cNvPr>
            <p:cNvSpPr/>
            <p:nvPr/>
          </p:nvSpPr>
          <p:spPr>
            <a:xfrm>
              <a:off x="941472" y="4601446"/>
              <a:ext cx="406400" cy="6997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F598E5-A73F-45A3-B88F-FC476335D3B1}"/>
                </a:ext>
              </a:extLst>
            </p:cNvPr>
            <p:cNvSpPr txBox="1"/>
            <p:nvPr/>
          </p:nvSpPr>
          <p:spPr>
            <a:xfrm>
              <a:off x="839416" y="4170998"/>
              <a:ext cx="770767" cy="5344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 spc="3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rPr>
                <a:t>NS</a:t>
              </a:r>
              <a:endParaRPr kumimoji="1" lang="zh-CN" altLang="en-US" sz="2000" b="1" spc="300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753" name="组合 33">
            <a:extLst>
              <a:ext uri="{FF2B5EF4-FFF2-40B4-BE49-F238E27FC236}">
                <a16:creationId xmlns:a16="http://schemas.microsoft.com/office/drawing/2014/main" id="{D6AA43F4-A19E-4460-B81D-C06C7CD88684}"/>
              </a:ext>
            </a:extLst>
          </p:cNvPr>
          <p:cNvGrpSpPr>
            <a:grpSpLocks/>
          </p:cNvGrpSpPr>
          <p:nvPr/>
        </p:nvGrpSpPr>
        <p:grpSpPr bwMode="auto">
          <a:xfrm>
            <a:off x="146823" y="1516092"/>
            <a:ext cx="4394200" cy="1691739"/>
            <a:chOff x="839416" y="4170999"/>
            <a:chExt cx="5248573" cy="226080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682EB18-7F60-4BF1-8E28-C2D029EF6483}"/>
                </a:ext>
              </a:extLst>
            </p:cNvPr>
            <p:cNvSpPr/>
            <p:nvPr/>
          </p:nvSpPr>
          <p:spPr>
            <a:xfrm>
              <a:off x="839416" y="4663187"/>
              <a:ext cx="5248573" cy="17686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1">
                <a:defRPr/>
              </a:pP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SDN</a:t>
              </a: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技术将传统路由器控制平面与数据平面分离出来，</a:t>
              </a:r>
              <a:r>
                <a:rPr lang="zh-CN" altLang="en-US" sz="1600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实现网络的可编程性</a:t>
              </a: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，可以在不更改底层硬件的同时改变网络传输机制。而</a:t>
              </a: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NFV</a:t>
              </a: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技术可将</a:t>
              </a:r>
              <a:r>
                <a:rPr lang="zh-CN" altLang="en-US" sz="1600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异构物理资源抽象化</a:t>
              </a: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，便于</a:t>
              </a:r>
              <a:r>
                <a:rPr lang="zh-CN" altLang="en-US" sz="1600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维护和统一管理</a:t>
              </a: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。</a:t>
              </a:r>
              <a:endParaRPr kumimoji="1" lang="zh-CN" altLang="en-US" sz="16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圆角矩形 29">
              <a:extLst>
                <a:ext uri="{FF2B5EF4-FFF2-40B4-BE49-F238E27FC236}">
                  <a16:creationId xmlns:a16="http://schemas.microsoft.com/office/drawing/2014/main" id="{D92365B1-AD78-407C-8F42-62263EDB0273}"/>
                </a:ext>
              </a:extLst>
            </p:cNvPr>
            <p:cNvSpPr/>
            <p:nvPr/>
          </p:nvSpPr>
          <p:spPr>
            <a:xfrm>
              <a:off x="941472" y="4601663"/>
              <a:ext cx="406400" cy="7001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3F1722F-8140-4DA5-A938-E8FC56908C53}"/>
                </a:ext>
              </a:extLst>
            </p:cNvPr>
            <p:cNvSpPr txBox="1"/>
            <p:nvPr/>
          </p:nvSpPr>
          <p:spPr>
            <a:xfrm>
              <a:off x="839416" y="4170999"/>
              <a:ext cx="1568504" cy="534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  <a:cs typeface="+mn-ea"/>
                  <a:sym typeface="+mn-lt"/>
                </a:rPr>
                <a:t>SDN/NFV</a:t>
              </a:r>
              <a:endParaRPr kumimoji="1" lang="zh-CN" altLang="en-US" sz="2000" b="1" spc="300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9" name="图形 18">
            <a:extLst>
              <a:ext uri="{FF2B5EF4-FFF2-40B4-BE49-F238E27FC236}">
                <a16:creationId xmlns:a16="http://schemas.microsoft.com/office/drawing/2014/main" id="{EC7874B5-5C49-4DBD-BD1F-17F7BD59E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0497" y="1465959"/>
            <a:ext cx="4349218" cy="200679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0B057C-0987-D556-8EB8-4F61805A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a2">
            <a:extLst>
              <a:ext uri="{FF2B5EF4-FFF2-40B4-BE49-F238E27FC236}">
                <a16:creationId xmlns:a16="http://schemas.microsoft.com/office/drawing/2014/main" id="{7811827E-B68A-4BAD-A2A9-D89549C6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BD051B51-CBF5-429A-AFA2-F486D9C8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存在的问题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B2C7421-0F67-4ACD-902E-E78EC9419CD5}"/>
              </a:ext>
            </a:extLst>
          </p:cNvPr>
          <p:cNvSpPr/>
          <p:nvPr/>
        </p:nvSpPr>
        <p:spPr>
          <a:xfrm>
            <a:off x="105649" y="2604590"/>
            <a:ext cx="2566929" cy="25636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0A2F79E4-2F1D-4956-8940-DBF94E2A3258}"/>
              </a:ext>
            </a:extLst>
          </p:cNvPr>
          <p:cNvSpPr/>
          <p:nvPr/>
        </p:nvSpPr>
        <p:spPr>
          <a:xfrm>
            <a:off x="0" y="2480325"/>
            <a:ext cx="2815779" cy="2812166"/>
          </a:xfrm>
          <a:prstGeom prst="ellipse">
            <a:avLst/>
          </a:prstGeom>
          <a:noFill/>
          <a:ln cmpd="sng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52C0D564-7C06-419C-BADE-3303BB413F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6" y="3151863"/>
            <a:ext cx="993524" cy="1397144"/>
          </a:xfrm>
          <a:prstGeom prst="rect">
            <a:avLst/>
          </a:prstGeom>
        </p:spPr>
      </p:pic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641DE4E-43B9-464F-BAF2-00D48186D374}"/>
              </a:ext>
            </a:extLst>
          </p:cNvPr>
          <p:cNvCxnSpPr>
            <a:cxnSpLocks/>
            <a:stCxn id="68" idx="0"/>
            <a:endCxn id="74" idx="2"/>
          </p:cNvCxnSpPr>
          <p:nvPr/>
        </p:nvCxnSpPr>
        <p:spPr>
          <a:xfrm>
            <a:off x="1407890" y="2480325"/>
            <a:ext cx="1761775" cy="1639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128FBDA-018B-435C-8866-3C6898E6189C}"/>
              </a:ext>
            </a:extLst>
          </p:cNvPr>
          <p:cNvCxnSpPr>
            <a:cxnSpLocks/>
            <a:stCxn id="68" idx="6"/>
            <a:endCxn id="77" idx="2"/>
          </p:cNvCxnSpPr>
          <p:nvPr/>
        </p:nvCxnSpPr>
        <p:spPr>
          <a:xfrm flipV="1">
            <a:off x="2815779" y="3867831"/>
            <a:ext cx="741471" cy="18577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EE89433-838B-469C-8AE7-8BEF3D93825D}"/>
              </a:ext>
            </a:extLst>
          </p:cNvPr>
          <p:cNvCxnSpPr>
            <a:cxnSpLocks/>
            <a:stCxn id="68" idx="4"/>
            <a:endCxn id="80" idx="2"/>
          </p:cNvCxnSpPr>
          <p:nvPr/>
        </p:nvCxnSpPr>
        <p:spPr>
          <a:xfrm>
            <a:off x="1407890" y="5292491"/>
            <a:ext cx="1786293" cy="766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BA75C2D-383A-4369-B5EF-E4655815CBC1}"/>
              </a:ext>
            </a:extLst>
          </p:cNvPr>
          <p:cNvGrpSpPr/>
          <p:nvPr/>
        </p:nvGrpSpPr>
        <p:grpSpPr>
          <a:xfrm>
            <a:off x="3169665" y="1989342"/>
            <a:ext cx="1083348" cy="1014752"/>
            <a:chOff x="3995936" y="1495374"/>
            <a:chExt cx="720080" cy="720080"/>
          </a:xfrm>
          <a:solidFill>
            <a:schemeClr val="accent5">
              <a:lumMod val="50000"/>
            </a:schemeClr>
          </a:solidFill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3CC6801-92FD-41A6-ADA3-BC7798C5F640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ADA762B0-D331-4CE1-B9D2-4C772A3C5663}"/>
                </a:ext>
              </a:extLst>
            </p:cNvPr>
            <p:cNvSpPr txBox="1"/>
            <p:nvPr/>
          </p:nvSpPr>
          <p:spPr>
            <a:xfrm>
              <a:off x="4105139" y="1624511"/>
              <a:ext cx="515694" cy="4731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altLang="zh-CN" sz="373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7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8CCE52A-982A-4556-B942-0AC2B6C752D5}"/>
              </a:ext>
            </a:extLst>
          </p:cNvPr>
          <p:cNvGrpSpPr/>
          <p:nvPr/>
        </p:nvGrpSpPr>
        <p:grpSpPr>
          <a:xfrm>
            <a:off x="3557250" y="3360456"/>
            <a:ext cx="1014750" cy="1014750"/>
            <a:chOff x="3995936" y="2786572"/>
            <a:chExt cx="720080" cy="720080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1505ACE-5D2D-4616-828A-578E1DAB36E6}"/>
                </a:ext>
              </a:extLst>
            </p:cNvPr>
            <p:cNvSpPr/>
            <p:nvPr/>
          </p:nvSpPr>
          <p:spPr>
            <a:xfrm>
              <a:off x="3995936" y="2786572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DC291776-9DE5-44E6-8168-C0928B6B02EF}"/>
                </a:ext>
              </a:extLst>
            </p:cNvPr>
            <p:cNvSpPr txBox="1"/>
            <p:nvPr/>
          </p:nvSpPr>
          <p:spPr>
            <a:xfrm>
              <a:off x="4061543" y="2920654"/>
              <a:ext cx="559288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373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7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89D09BD-8E6A-4C2E-A64C-54C35A371448}"/>
              </a:ext>
            </a:extLst>
          </p:cNvPr>
          <p:cNvGrpSpPr/>
          <p:nvPr/>
        </p:nvGrpSpPr>
        <p:grpSpPr>
          <a:xfrm>
            <a:off x="3194183" y="4792781"/>
            <a:ext cx="1014751" cy="1014751"/>
            <a:chOff x="3995936" y="4087662"/>
            <a:chExt cx="720080" cy="720080"/>
          </a:xfrm>
          <a:solidFill>
            <a:schemeClr val="accent5">
              <a:lumMod val="50000"/>
            </a:schemeClr>
          </a:solidFill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9F295E9-DAC7-43D2-822B-C0A6EFEF0AFB}"/>
                </a:ext>
              </a:extLst>
            </p:cNvPr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Box 15">
              <a:extLst>
                <a:ext uri="{FF2B5EF4-FFF2-40B4-BE49-F238E27FC236}">
                  <a16:creationId xmlns:a16="http://schemas.microsoft.com/office/drawing/2014/main" id="{27A36343-7EC3-4309-B9A2-EF8A61ACDAAE}"/>
                </a:ext>
              </a:extLst>
            </p:cNvPr>
            <p:cNvSpPr txBox="1"/>
            <p:nvPr/>
          </p:nvSpPr>
          <p:spPr>
            <a:xfrm>
              <a:off x="4094062" y="4211122"/>
              <a:ext cx="537708" cy="4731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altLang="zh-CN" sz="3733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7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TextBox 16">
            <a:extLst>
              <a:ext uri="{FF2B5EF4-FFF2-40B4-BE49-F238E27FC236}">
                <a16:creationId xmlns:a16="http://schemas.microsoft.com/office/drawing/2014/main" id="{B5C16A44-F3DB-40D6-BA78-2D483BCCA4C4}"/>
              </a:ext>
            </a:extLst>
          </p:cNvPr>
          <p:cNvSpPr txBox="1"/>
          <p:nvPr/>
        </p:nvSpPr>
        <p:spPr bwMode="auto">
          <a:xfrm>
            <a:off x="4863098" y="1692802"/>
            <a:ext cx="4101390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地面基站的通信范围有限，而且其在地形复杂区域建设难度高且成本过大。</a:t>
            </a:r>
            <a:endParaRPr lang="en-US" altLang="zh-CN" sz="16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4F90B74-8D97-44F9-8C6B-215B27ABE186}"/>
              </a:ext>
            </a:extLst>
          </p:cNvPr>
          <p:cNvSpPr/>
          <p:nvPr/>
        </p:nvSpPr>
        <p:spPr bwMode="auto">
          <a:xfrm>
            <a:off x="4882252" y="1228071"/>
            <a:ext cx="284787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覆盖不足</a:t>
            </a: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89EE64C9-DE6C-4D77-A657-1F6A8F3E72C3}"/>
              </a:ext>
            </a:extLst>
          </p:cNvPr>
          <p:cNvSpPr txBox="1"/>
          <p:nvPr/>
        </p:nvSpPr>
        <p:spPr bwMode="auto">
          <a:xfrm>
            <a:off x="4899086" y="3333018"/>
            <a:ext cx="392138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由于成本和其他因素的限制，网络资源与部分区域实时需求存在不匹配问题。</a:t>
            </a:r>
            <a:endParaRPr lang="en-US" altLang="zh-CN" sz="16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D5EF79-2621-480B-9BD9-3950E97DE273}"/>
              </a:ext>
            </a:extLst>
          </p:cNvPr>
          <p:cNvSpPr/>
          <p:nvPr/>
        </p:nvSpPr>
        <p:spPr bwMode="auto">
          <a:xfrm>
            <a:off x="4918240" y="2868287"/>
            <a:ext cx="284787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资源稀缺</a:t>
            </a:r>
          </a:p>
        </p:txBody>
      </p:sp>
      <p:sp>
        <p:nvSpPr>
          <p:cNvPr id="86" name="TextBox 20">
            <a:extLst>
              <a:ext uri="{FF2B5EF4-FFF2-40B4-BE49-F238E27FC236}">
                <a16:creationId xmlns:a16="http://schemas.microsoft.com/office/drawing/2014/main" id="{B46C6AD4-1326-47BF-9EBE-33F184129D80}"/>
              </a:ext>
            </a:extLst>
          </p:cNvPr>
          <p:cNvSpPr txBox="1"/>
          <p:nvPr/>
        </p:nvSpPr>
        <p:spPr bwMode="auto">
          <a:xfrm>
            <a:off x="4923322" y="5061211"/>
            <a:ext cx="3897150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地面通信设备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位置相对固定</a:t>
            </a: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，且受环境影响较大，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不能根据整体网络需求动态调整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F313842-EB57-40BF-B9BD-A2F2299D81C9}"/>
              </a:ext>
            </a:extLst>
          </p:cNvPr>
          <p:cNvSpPr/>
          <p:nvPr/>
        </p:nvSpPr>
        <p:spPr bwMode="auto">
          <a:xfrm>
            <a:off x="4942476" y="4596479"/>
            <a:ext cx="2847872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13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133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灵活性不足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8F8D62-1705-92DE-232D-4701BBB2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a2">
            <a:extLst>
              <a:ext uri="{FF2B5EF4-FFF2-40B4-BE49-F238E27FC236}">
                <a16:creationId xmlns:a16="http://schemas.microsoft.com/office/drawing/2014/main" id="{7811827E-B68A-4BAD-A2A9-D89549C6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BD051B51-CBF5-429A-AFA2-F486D9C8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55" y="136525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解决途径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52C0D564-7C06-419C-BADE-3303BB413F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6" y="3151863"/>
            <a:ext cx="993524" cy="1397144"/>
          </a:xfrm>
          <a:prstGeom prst="rect">
            <a:avLst/>
          </a:prstGeom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54F90B74-8D97-44F9-8C6B-215B27ABE186}"/>
              </a:ext>
            </a:extLst>
          </p:cNvPr>
          <p:cNvSpPr/>
          <p:nvPr/>
        </p:nvSpPr>
        <p:spPr bwMode="auto">
          <a:xfrm>
            <a:off x="3779912" y="5293148"/>
            <a:ext cx="1834881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86" name="TextBox 20">
            <a:extLst>
              <a:ext uri="{FF2B5EF4-FFF2-40B4-BE49-F238E27FC236}">
                <a16:creationId xmlns:a16="http://schemas.microsoft.com/office/drawing/2014/main" id="{B46C6AD4-1326-47BF-9EBE-33F184129D80}"/>
              </a:ext>
            </a:extLst>
          </p:cNvPr>
          <p:cNvSpPr txBox="1"/>
          <p:nvPr/>
        </p:nvSpPr>
        <p:spPr bwMode="auto">
          <a:xfrm>
            <a:off x="467544" y="5830732"/>
            <a:ext cx="8208912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defTabSz="1219170"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本身具备灵活性高的特点，可以根据网络需求动态调整自身位置和传输模式，而协同工作的</a:t>
            </a:r>
            <a:r>
              <a:rPr lang="en-US" altLang="zh-CN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网络更能弥补单</a:t>
            </a:r>
            <a:r>
              <a:rPr lang="en-US" altLang="zh-CN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在自身硬件性能和通信能力方面的不足。</a:t>
            </a:r>
            <a:endParaRPr lang="en-US" altLang="zh-CN" sz="16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A23CBA-F0D0-4EF0-AA88-4E0C4DA07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395" y="1330846"/>
            <a:ext cx="6715210" cy="385902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695B17-4AB8-212F-2A60-79EB842D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1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C1634095-D17E-4AA4-8C29-2711581C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UAV</a:t>
            </a: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网络的优势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700" name="文本框 7">
            <a:extLst>
              <a:ext uri="{FF2B5EF4-FFF2-40B4-BE49-F238E27FC236}">
                <a16:creationId xmlns:a16="http://schemas.microsoft.com/office/drawing/2014/main" id="{8DD3D3E6-2FE3-4AD6-A0FC-68A26B64F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3467066"/>
            <a:ext cx="16557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地形监测</a:t>
            </a:r>
          </a:p>
        </p:txBody>
      </p:sp>
      <p:sp>
        <p:nvSpPr>
          <p:cNvPr id="29701" name="文本框 10">
            <a:extLst>
              <a:ext uri="{FF2B5EF4-FFF2-40B4-BE49-F238E27FC236}">
                <a16:creationId xmlns:a16="http://schemas.microsoft.com/office/drawing/2014/main" id="{10612846-95AA-437F-8458-365500D0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5668545"/>
            <a:ext cx="16557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军事行动</a:t>
            </a:r>
          </a:p>
        </p:txBody>
      </p:sp>
      <p:sp>
        <p:nvSpPr>
          <p:cNvPr id="29702" name="文本框 11">
            <a:extLst>
              <a:ext uri="{FF2B5EF4-FFF2-40B4-BE49-F238E27FC236}">
                <a16:creationId xmlns:a16="http://schemas.microsoft.com/office/drawing/2014/main" id="{B016A043-101E-4AFD-B6F5-7A968867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520" y="5668545"/>
            <a:ext cx="16557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地面网络增强</a:t>
            </a:r>
          </a:p>
        </p:txBody>
      </p:sp>
      <p:sp>
        <p:nvSpPr>
          <p:cNvPr id="29703" name="文本框 12">
            <a:extLst>
              <a:ext uri="{FF2B5EF4-FFF2-40B4-BE49-F238E27FC236}">
                <a16:creationId xmlns:a16="http://schemas.microsoft.com/office/drawing/2014/main" id="{CE3A520F-3758-452A-85B2-524E744B2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6007100"/>
            <a:ext cx="8240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但是，无人机续航时间较短，导致了整体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网络动态性高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；如何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高效利用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其有限但宝贵的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资源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成为主要难点。</a:t>
            </a:r>
          </a:p>
        </p:txBody>
      </p:sp>
      <p:sp>
        <p:nvSpPr>
          <p:cNvPr id="29704" name="文本框 13">
            <a:extLst>
              <a:ext uri="{FF2B5EF4-FFF2-40B4-BE49-F238E27FC236}">
                <a16:creationId xmlns:a16="http://schemas.microsoft.com/office/drawing/2014/main" id="{CA7D686B-D35F-4867-AF73-A9CECCFAB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" y="893762"/>
            <a:ext cx="8239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无人机突破了地面条件的限制，提升网络覆盖范围的同时，给传统网络带来了灵活性和可扩展性。除此之外，无人机能够根据区域障碍物情况动态调整位置，以达到最优通信环境，弥补了低轨卫星相对固定的轨道设置</a:t>
            </a:r>
          </a:p>
        </p:txBody>
      </p:sp>
      <p:grpSp>
        <p:nvGrpSpPr>
          <p:cNvPr id="29705" name="组合 1">
            <a:extLst>
              <a:ext uri="{FF2B5EF4-FFF2-40B4-BE49-F238E27FC236}">
                <a16:creationId xmlns:a16="http://schemas.microsoft.com/office/drawing/2014/main" id="{4F31466E-119D-43CC-B71C-716C1A21ECF6}"/>
              </a:ext>
            </a:extLst>
          </p:cNvPr>
          <p:cNvGrpSpPr>
            <a:grpSpLocks/>
          </p:cNvGrpSpPr>
          <p:nvPr/>
        </p:nvGrpSpPr>
        <p:grpSpPr bwMode="auto">
          <a:xfrm>
            <a:off x="766613" y="1705943"/>
            <a:ext cx="2843213" cy="2091888"/>
            <a:chOff x="695251" y="1236662"/>
            <a:chExt cx="2844000" cy="2091888"/>
          </a:xfrm>
        </p:grpSpPr>
        <p:sp>
          <p:nvSpPr>
            <p:cNvPr id="29709" name="文本框 3">
              <a:extLst>
                <a:ext uri="{FF2B5EF4-FFF2-40B4-BE49-F238E27FC236}">
                  <a16:creationId xmlns:a16="http://schemas.microsoft.com/office/drawing/2014/main" id="{9769B7CF-D224-46DE-A71C-2CC9FC187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809" y="2989996"/>
              <a:ext cx="16557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自然灾害救援</a:t>
              </a:r>
            </a:p>
          </p:txBody>
        </p:sp>
        <p:pic>
          <p:nvPicPr>
            <p:cNvPr id="29710" name="图片 14">
              <a:extLst>
                <a:ext uri="{FF2B5EF4-FFF2-40B4-BE49-F238E27FC236}">
                  <a16:creationId xmlns:a16="http://schemas.microsoft.com/office/drawing/2014/main" id="{0E4ABE63-A4C3-4BBB-BA27-4D8347E62CA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251" y="1236662"/>
              <a:ext cx="2844000" cy="176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06" name="图片 15">
            <a:extLst>
              <a:ext uri="{FF2B5EF4-FFF2-40B4-BE49-F238E27FC236}">
                <a16:creationId xmlns:a16="http://schemas.microsoft.com/office/drawing/2014/main" id="{0AEAC628-4996-4EF7-919D-99F4AE99A08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7" y="3910013"/>
            <a:ext cx="28432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图片 25">
            <a:extLst>
              <a:ext uri="{FF2B5EF4-FFF2-40B4-BE49-F238E27FC236}">
                <a16:creationId xmlns:a16="http://schemas.microsoft.com/office/drawing/2014/main" id="{C8C1A709-6675-4AC0-8DCF-D7C0E12A1EB6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76" y="1705943"/>
            <a:ext cx="28448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图片 49">
            <a:extLst>
              <a:ext uri="{FF2B5EF4-FFF2-40B4-BE49-F238E27FC236}">
                <a16:creationId xmlns:a16="http://schemas.microsoft.com/office/drawing/2014/main" id="{F9666519-2D36-4443-952F-543F66D25196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910013"/>
            <a:ext cx="28432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C22CE7-204D-4E52-72C5-45386500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C1634095-D17E-4AA4-8C29-2711581C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3" y="95338"/>
            <a:ext cx="490664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工作内容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D4EC62F9-6511-443E-9A9C-B7626E74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458509"/>
            <a:ext cx="460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UAV Network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UAVN)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 按需拓扑重构</a:t>
            </a:r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918D245A-A601-4513-9B8F-9EAC8BEDB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134"/>
            <a:ext cx="28180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工作内容：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E249E-23FC-4515-8016-9F4086DB5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59" y="2035113"/>
            <a:ext cx="2685652" cy="1085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EC5B24-870B-45CB-AB5C-F5400F152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899" y="1934388"/>
            <a:ext cx="2500610" cy="1186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A5BAA5-AC9F-4AF0-97C4-F2362F618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229" y="2313362"/>
            <a:ext cx="2762250" cy="4286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BE24B0C-0DFB-4E99-9420-9446F27C3872}"/>
              </a:ext>
            </a:extLst>
          </p:cNvPr>
          <p:cNvSpPr/>
          <p:nvPr/>
        </p:nvSpPr>
        <p:spPr>
          <a:xfrm>
            <a:off x="251520" y="1896107"/>
            <a:ext cx="2866961" cy="122485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513C75-2F0A-44BD-93AA-528399FE3C37}"/>
              </a:ext>
            </a:extLst>
          </p:cNvPr>
          <p:cNvSpPr/>
          <p:nvPr/>
        </p:nvSpPr>
        <p:spPr>
          <a:xfrm>
            <a:off x="3246329" y="1896107"/>
            <a:ext cx="2762251" cy="122485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B7BB398-ABCC-440F-B768-DF48FF85BCD1}"/>
              </a:ext>
            </a:extLst>
          </p:cNvPr>
          <p:cNvSpPr/>
          <p:nvPr/>
        </p:nvSpPr>
        <p:spPr>
          <a:xfrm>
            <a:off x="6130229" y="1896107"/>
            <a:ext cx="2762251" cy="122485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974412-F649-4E26-926D-D220407AD07F}"/>
              </a:ext>
            </a:extLst>
          </p:cNvPr>
          <p:cNvSpPr txBox="1"/>
          <p:nvPr/>
        </p:nvSpPr>
        <p:spPr>
          <a:xfrm>
            <a:off x="1328924" y="3187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55E1B7B-BC1B-4B8A-819E-526D00B40498}"/>
              </a:ext>
            </a:extLst>
          </p:cNvPr>
          <p:cNvSpPr txBox="1"/>
          <p:nvPr/>
        </p:nvSpPr>
        <p:spPr>
          <a:xfrm>
            <a:off x="4185667" y="3187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E48B6C-1B47-4149-A428-79FD3492C497}"/>
              </a:ext>
            </a:extLst>
          </p:cNvPr>
          <p:cNvSpPr txBox="1"/>
          <p:nvPr/>
        </p:nvSpPr>
        <p:spPr>
          <a:xfrm>
            <a:off x="7064883" y="31908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拓扑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521122" y="3591313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600" dirty="0">
                <a:latin typeface="+mn-ea"/>
                <a:ea typeface="+mn-ea"/>
              </a:rPr>
              <a:t>UAVN</a:t>
            </a:r>
            <a:r>
              <a:rPr lang="zh-CN" altLang="en-US" sz="1600" dirty="0">
                <a:latin typeface="+mn-ea"/>
                <a:ea typeface="+mn-ea"/>
              </a:rPr>
              <a:t>可以根据网络需求，动态调整自身拓扑，从而</a:t>
            </a:r>
            <a:r>
              <a:rPr lang="zh-CN" altLang="en-US" sz="1600" u="sng" dirty="0">
                <a:latin typeface="+mn-ea"/>
                <a:ea typeface="+mn-ea"/>
              </a:rPr>
              <a:t>相比于卫星和地面设备而言，更加适合于按需服务网络的构建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F821F5-9BF2-8D6F-C1FA-CDD4C605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" name="图片 5">
            <a:extLst>
              <a:ext uri="{FF2B5EF4-FFF2-40B4-BE49-F238E27FC236}">
                <a16:creationId xmlns:a16="http://schemas.microsoft.com/office/drawing/2014/main" id="{97EB1ADF-7653-929F-DEF4-A32111916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0" y="4356749"/>
            <a:ext cx="3092413" cy="216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图表, 折线图&#10;&#10;描述已自动生成">
            <a:extLst>
              <a:ext uri="{FF2B5EF4-FFF2-40B4-BE49-F238E27FC236}">
                <a16:creationId xmlns:a16="http://schemas.microsoft.com/office/drawing/2014/main" id="{C4A29F49-403F-44CC-A0C0-047F2188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52" y="4550424"/>
            <a:ext cx="3202944" cy="20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2B692D5E-7C16-34A8-D171-2DA1DD4C07DA}"/>
              </a:ext>
            </a:extLst>
          </p:cNvPr>
          <p:cNvSpPr/>
          <p:nvPr/>
        </p:nvSpPr>
        <p:spPr>
          <a:xfrm>
            <a:off x="3941478" y="5429922"/>
            <a:ext cx="488378" cy="117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136525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前期工作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251ADF-858B-A47C-463D-F48A3D2A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352D4C-3D35-3381-4B7E-D65915E56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226644"/>
            <a:ext cx="4445141" cy="3053068"/>
          </a:xfrm>
          <a:prstGeom prst="rect">
            <a:avLst/>
          </a:prstGeom>
        </p:spPr>
      </p:pic>
      <p:sp>
        <p:nvSpPr>
          <p:cNvPr id="4" name="文本框 1">
            <a:extLst>
              <a:ext uri="{FF2B5EF4-FFF2-40B4-BE49-F238E27FC236}">
                <a16:creationId xmlns:a16="http://schemas.microsoft.com/office/drawing/2014/main" id="{339382C6-0643-C4EE-B450-C89DE6859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55" y="3680913"/>
            <a:ext cx="6983685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在地面流量发生改变，即空中网络服务的用户发生改变时，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UAVs</a:t>
            </a:r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  <a:r>
              <a:rPr lang="zh-CN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也应做出相应改变以适应地面流量的改变，从而更好地建立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如上图所示。</a:t>
            </a:r>
            <a:endParaRPr lang="zh-CN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优化对象：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无人机基站在网络中的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88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D131DD74-9948-6BB7-1248-93415AED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灯片编号占位符 1">
            <a:extLst>
              <a:ext uri="{FF2B5EF4-FFF2-40B4-BE49-F238E27FC236}">
                <a16:creationId xmlns:a16="http://schemas.microsoft.com/office/drawing/2014/main" id="{ABB98DB5-B3FC-0AA7-BC48-DA9203A06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94EDBDF-E6F4-4F9F-BC4F-6F5C39F7564C}" type="slidenum"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文本框 1">
            <a:extLst>
              <a:ext uri="{FF2B5EF4-FFF2-40B4-BE49-F238E27FC236}">
                <a16:creationId xmlns:a16="http://schemas.microsoft.com/office/drawing/2014/main" id="{DBBCC47F-656E-CDC9-C930-2426C2D08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862138"/>
            <a:ext cx="2592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由于电池容量的限制，</a:t>
            </a:r>
            <a:r>
              <a: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网络寿命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取决于无人机基站的工作时间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因此需要进行节能操作。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文本框 2">
            <a:extLst>
              <a:ext uri="{FF2B5EF4-FFF2-40B4-BE49-F238E27FC236}">
                <a16:creationId xmlns:a16="http://schemas.microsoft.com/office/drawing/2014/main" id="{98EE7AF7-8C2B-654C-D262-105E8D3D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221163"/>
            <a:ext cx="2449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请求失败的原因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①物理资源不足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时延太长</a:t>
            </a:r>
          </a:p>
        </p:txBody>
      </p:sp>
      <p:sp>
        <p:nvSpPr>
          <p:cNvPr id="27655" name="文本框 3">
            <a:extLst>
              <a:ext uri="{FF2B5EF4-FFF2-40B4-BE49-F238E27FC236}">
                <a16:creationId xmlns:a16="http://schemas.microsoft.com/office/drawing/2014/main" id="{588A6978-6944-2762-8E19-1FE6170A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276475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27656" name="文本框 4">
            <a:extLst>
              <a:ext uri="{FF2B5EF4-FFF2-40B4-BE49-F238E27FC236}">
                <a16:creationId xmlns:a16="http://schemas.microsoft.com/office/drawing/2014/main" id="{E41BA058-671F-1B5F-C642-284FB1E2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44973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sp>
        <p:nvSpPr>
          <p:cNvPr id="27657" name="文本框 5">
            <a:extLst>
              <a:ext uri="{FF2B5EF4-FFF2-40B4-BE49-F238E27FC236}">
                <a16:creationId xmlns:a16="http://schemas.microsoft.com/office/drawing/2014/main" id="{1753D27A-3576-A32B-4097-9F51EC4B8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262188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的能耗</a:t>
            </a:r>
          </a:p>
        </p:txBody>
      </p:sp>
      <p:sp>
        <p:nvSpPr>
          <p:cNvPr id="27658" name="文本框 6">
            <a:extLst>
              <a:ext uri="{FF2B5EF4-FFF2-40B4-BE49-F238E27FC236}">
                <a16:creationId xmlns:a16="http://schemas.microsoft.com/office/drawing/2014/main" id="{C77DD44C-91F7-1AFA-2CF6-428A2B1E9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4587875"/>
            <a:ext cx="182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时延收益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CE26B86-A309-429B-A332-F5709F1E6234}"/>
              </a:ext>
            </a:extLst>
          </p:cNvPr>
          <p:cNvSpPr/>
          <p:nvPr/>
        </p:nvSpPr>
        <p:spPr>
          <a:xfrm>
            <a:off x="1717675" y="2370138"/>
            <a:ext cx="692150" cy="15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47432C1-5818-4A25-B301-4C9A1222718F}"/>
              </a:ext>
            </a:extLst>
          </p:cNvPr>
          <p:cNvSpPr/>
          <p:nvPr/>
        </p:nvSpPr>
        <p:spPr>
          <a:xfrm>
            <a:off x="5237163" y="2370138"/>
            <a:ext cx="692150" cy="15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2322C40-61E4-4626-9FB4-E7D8FC3A8F71}"/>
              </a:ext>
            </a:extLst>
          </p:cNvPr>
          <p:cNvSpPr/>
          <p:nvPr/>
        </p:nvSpPr>
        <p:spPr>
          <a:xfrm>
            <a:off x="5219700" y="4654550"/>
            <a:ext cx="692150" cy="153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55EB5E5-597A-4D85-90E9-39B26652585C}"/>
              </a:ext>
            </a:extLst>
          </p:cNvPr>
          <p:cNvSpPr/>
          <p:nvPr/>
        </p:nvSpPr>
        <p:spPr>
          <a:xfrm>
            <a:off x="1790700" y="4611688"/>
            <a:ext cx="69215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2E65B0-F546-395A-A69B-E98F6DA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136525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前期工作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15280</TotalTime>
  <Words>930</Words>
  <Application>Microsoft Office PowerPoint</Application>
  <PresentationFormat>全屏显示(4:3)</PresentationFormat>
  <Paragraphs>145</Paragraphs>
  <Slides>18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Calibri Light</vt:lpstr>
      <vt:lpstr>Segoe UI Semilight</vt:lpstr>
      <vt:lpstr>Times New Roman</vt:lpstr>
      <vt:lpstr>默认设计模板</vt:lpstr>
      <vt:lpstr>1_Office 主题</vt:lpstr>
      <vt:lpstr>2_Office 主题</vt:lpstr>
      <vt:lpstr>3_Office 主题</vt:lpstr>
      <vt:lpstr>4_Office 主题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18652300772@163.com</cp:lastModifiedBy>
  <cp:revision>606</cp:revision>
  <dcterms:created xsi:type="dcterms:W3CDTF">2014-03-21T03:02:44Z</dcterms:created>
  <dcterms:modified xsi:type="dcterms:W3CDTF">2023-03-05T10:31:27Z</dcterms:modified>
</cp:coreProperties>
</file>