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74" r:id="rId2"/>
  </p:sldMasterIdLst>
  <p:notesMasterIdLst>
    <p:notesMasterId r:id="rId25"/>
  </p:notesMasterIdLst>
  <p:sldIdLst>
    <p:sldId id="311" r:id="rId3"/>
    <p:sldId id="310" r:id="rId4"/>
    <p:sldId id="259" r:id="rId5"/>
    <p:sldId id="339" r:id="rId6"/>
    <p:sldId id="342" r:id="rId7"/>
    <p:sldId id="343" r:id="rId8"/>
    <p:sldId id="344" r:id="rId9"/>
    <p:sldId id="355" r:id="rId10"/>
    <p:sldId id="356" r:id="rId11"/>
    <p:sldId id="341" r:id="rId12"/>
    <p:sldId id="346" r:id="rId13"/>
    <p:sldId id="345" r:id="rId14"/>
    <p:sldId id="353" r:id="rId15"/>
    <p:sldId id="354" r:id="rId16"/>
    <p:sldId id="347" r:id="rId17"/>
    <p:sldId id="350" r:id="rId18"/>
    <p:sldId id="340" r:id="rId19"/>
    <p:sldId id="351" r:id="rId20"/>
    <p:sldId id="348" r:id="rId21"/>
    <p:sldId id="352" r:id="rId22"/>
    <p:sldId id="322" r:id="rId23"/>
    <p:sldId id="293" r:id="rId24"/>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7310" userDrawn="1">
          <p15:clr>
            <a:srgbClr val="A4A3A4"/>
          </p15:clr>
        </p15:guide>
        <p15:guide id="5" orient="horz" pos="300" userDrawn="1">
          <p15:clr>
            <a:srgbClr val="A4A3A4"/>
          </p15:clr>
        </p15:guide>
        <p15:guide id="6" orient="horz" pos="4042" userDrawn="1">
          <p15:clr>
            <a:srgbClr val="A4A3A4"/>
          </p15:clr>
        </p15:guide>
        <p15:guide id="7" pos="3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en Jalen" initials="SJ" lastIdx="1" clrIdx="0">
    <p:extLst>
      <p:ext uri="{19B8F6BF-5375-455C-9EA6-DF929625EA0E}">
        <p15:presenceInfo xmlns:p15="http://schemas.microsoft.com/office/powerpoint/2012/main" userId="b572884e451cce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AF2125"/>
    <a:srgbClr val="777AB9"/>
    <a:srgbClr val="1D1B1C"/>
    <a:srgbClr val="004181"/>
    <a:srgbClr val="DF5356"/>
    <a:srgbClr val="FFFFFF"/>
    <a:srgbClr val="7492B8"/>
    <a:srgbClr val="456DA0"/>
    <a:srgbClr val="D1DBE7"/>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51" autoAdjust="0"/>
    <p:restoredTop sz="90949" autoAdjust="0"/>
  </p:normalViewPr>
  <p:slideViewPr>
    <p:cSldViewPr snapToGrid="0" showGuides="1">
      <p:cViewPr varScale="1">
        <p:scale>
          <a:sx n="104" d="100"/>
          <a:sy n="104" d="100"/>
        </p:scale>
        <p:origin x="606" y="96"/>
      </p:cViewPr>
      <p:guideLst>
        <p:guide pos="7310"/>
        <p:guide orient="horz" pos="300"/>
        <p:guide orient="horz" pos="4042"/>
        <p:guide pos="384"/>
      </p:guideLst>
    </p:cSldViewPr>
  </p:slideViewPr>
  <p:notesTextViewPr>
    <p:cViewPr>
      <p:scale>
        <a:sx n="1" d="1"/>
        <a:sy n="1" d="1"/>
      </p:scale>
      <p:origin x="0" y="0"/>
    </p:cViewPr>
  </p:notesTextViewPr>
  <p:sorterViewPr>
    <p:cViewPr>
      <p:scale>
        <a:sx n="33" d="100"/>
        <a:sy n="33" d="100"/>
      </p:scale>
      <p:origin x="0" y="-15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98B9C-87B0-4F8A-8876-781DF9777B38}" type="datetimeFigureOut">
              <a:rPr lang="zh-CN" altLang="en-US" smtClean="0"/>
              <a:t>2023/3/13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3E7F-BD71-4F7F-BEAF-CA83D5F3412C}" type="slidenum">
              <a:rPr lang="zh-CN" altLang="en-US" smtClean="0"/>
              <a:t>‹#›</a:t>
            </a:fld>
            <a:endParaRPr lang="zh-CN" altLang="en-US"/>
          </a:p>
        </p:txBody>
      </p:sp>
    </p:spTree>
    <p:extLst>
      <p:ext uri="{BB962C8B-B14F-4D97-AF65-F5344CB8AC3E}">
        <p14:creationId xmlns:p14="http://schemas.microsoft.com/office/powerpoint/2010/main" val="2019328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a:t>
            </a:fld>
            <a:endParaRPr lang="zh-CN" altLang="en-US"/>
          </a:p>
        </p:txBody>
      </p:sp>
    </p:spTree>
    <p:extLst>
      <p:ext uri="{BB962C8B-B14F-4D97-AF65-F5344CB8AC3E}">
        <p14:creationId xmlns:p14="http://schemas.microsoft.com/office/powerpoint/2010/main" val="20329587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10</a:t>
            </a:fld>
            <a:endParaRPr lang="zh-CN" altLang="en-US"/>
          </a:p>
        </p:txBody>
      </p:sp>
    </p:spTree>
    <p:extLst>
      <p:ext uri="{BB962C8B-B14F-4D97-AF65-F5344CB8AC3E}">
        <p14:creationId xmlns:p14="http://schemas.microsoft.com/office/powerpoint/2010/main" val="2965409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11</a:t>
            </a:fld>
            <a:endParaRPr lang="zh-CN" altLang="en-US"/>
          </a:p>
        </p:txBody>
      </p:sp>
    </p:spTree>
    <p:extLst>
      <p:ext uri="{BB962C8B-B14F-4D97-AF65-F5344CB8AC3E}">
        <p14:creationId xmlns:p14="http://schemas.microsoft.com/office/powerpoint/2010/main" val="269468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12</a:t>
            </a:fld>
            <a:endParaRPr lang="zh-CN" altLang="en-US"/>
          </a:p>
        </p:txBody>
      </p:sp>
    </p:spTree>
    <p:extLst>
      <p:ext uri="{BB962C8B-B14F-4D97-AF65-F5344CB8AC3E}">
        <p14:creationId xmlns:p14="http://schemas.microsoft.com/office/powerpoint/2010/main" val="1776081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13</a:t>
            </a:fld>
            <a:endParaRPr lang="zh-CN" altLang="en-US"/>
          </a:p>
        </p:txBody>
      </p:sp>
    </p:spTree>
    <p:extLst>
      <p:ext uri="{BB962C8B-B14F-4D97-AF65-F5344CB8AC3E}">
        <p14:creationId xmlns:p14="http://schemas.microsoft.com/office/powerpoint/2010/main" val="2448217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14</a:t>
            </a:fld>
            <a:endParaRPr lang="zh-CN" altLang="en-US"/>
          </a:p>
        </p:txBody>
      </p:sp>
    </p:spTree>
    <p:extLst>
      <p:ext uri="{BB962C8B-B14F-4D97-AF65-F5344CB8AC3E}">
        <p14:creationId xmlns:p14="http://schemas.microsoft.com/office/powerpoint/2010/main" val="1824023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15</a:t>
            </a:fld>
            <a:endParaRPr lang="zh-CN" altLang="en-US"/>
          </a:p>
        </p:txBody>
      </p:sp>
    </p:spTree>
    <p:extLst>
      <p:ext uri="{BB962C8B-B14F-4D97-AF65-F5344CB8AC3E}">
        <p14:creationId xmlns:p14="http://schemas.microsoft.com/office/powerpoint/2010/main" val="4232881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16</a:t>
            </a:fld>
            <a:endParaRPr lang="zh-CN" altLang="en-US"/>
          </a:p>
        </p:txBody>
      </p:sp>
    </p:spTree>
    <p:extLst>
      <p:ext uri="{BB962C8B-B14F-4D97-AF65-F5344CB8AC3E}">
        <p14:creationId xmlns:p14="http://schemas.microsoft.com/office/powerpoint/2010/main" val="26261436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17</a:t>
            </a:fld>
            <a:endParaRPr lang="zh-CN" altLang="en-US"/>
          </a:p>
        </p:txBody>
      </p:sp>
    </p:spTree>
    <p:extLst>
      <p:ext uri="{BB962C8B-B14F-4D97-AF65-F5344CB8AC3E}">
        <p14:creationId xmlns:p14="http://schemas.microsoft.com/office/powerpoint/2010/main" val="18934297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18</a:t>
            </a:fld>
            <a:endParaRPr lang="zh-CN" altLang="en-US"/>
          </a:p>
        </p:txBody>
      </p:sp>
    </p:spTree>
    <p:extLst>
      <p:ext uri="{BB962C8B-B14F-4D97-AF65-F5344CB8AC3E}">
        <p14:creationId xmlns:p14="http://schemas.microsoft.com/office/powerpoint/2010/main" val="15767397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19</a:t>
            </a:fld>
            <a:endParaRPr lang="zh-CN" altLang="en-US"/>
          </a:p>
        </p:txBody>
      </p:sp>
    </p:spTree>
    <p:extLst>
      <p:ext uri="{BB962C8B-B14F-4D97-AF65-F5344CB8AC3E}">
        <p14:creationId xmlns:p14="http://schemas.microsoft.com/office/powerpoint/2010/main" val="2519659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a:t>
            </a:fld>
            <a:endParaRPr lang="zh-CN" altLang="en-US"/>
          </a:p>
        </p:txBody>
      </p:sp>
    </p:spTree>
    <p:extLst>
      <p:ext uri="{BB962C8B-B14F-4D97-AF65-F5344CB8AC3E}">
        <p14:creationId xmlns:p14="http://schemas.microsoft.com/office/powerpoint/2010/main" val="1722307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20</a:t>
            </a:fld>
            <a:endParaRPr lang="zh-CN" altLang="en-US"/>
          </a:p>
        </p:txBody>
      </p:sp>
    </p:spTree>
    <p:extLst>
      <p:ext uri="{BB962C8B-B14F-4D97-AF65-F5344CB8AC3E}">
        <p14:creationId xmlns:p14="http://schemas.microsoft.com/office/powerpoint/2010/main" val="2083647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21</a:t>
            </a:fld>
            <a:endParaRPr lang="zh-CN" altLang="en-US"/>
          </a:p>
        </p:txBody>
      </p:sp>
    </p:spTree>
    <p:extLst>
      <p:ext uri="{BB962C8B-B14F-4D97-AF65-F5344CB8AC3E}">
        <p14:creationId xmlns:p14="http://schemas.microsoft.com/office/powerpoint/2010/main" val="22474122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22</a:t>
            </a:fld>
            <a:endParaRPr lang="zh-CN" altLang="en-US"/>
          </a:p>
        </p:txBody>
      </p:sp>
    </p:spTree>
    <p:extLst>
      <p:ext uri="{BB962C8B-B14F-4D97-AF65-F5344CB8AC3E}">
        <p14:creationId xmlns:p14="http://schemas.microsoft.com/office/powerpoint/2010/main" val="1177067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3</a:t>
            </a:fld>
            <a:endParaRPr lang="zh-CN" altLang="en-US"/>
          </a:p>
        </p:txBody>
      </p:sp>
    </p:spTree>
    <p:extLst>
      <p:ext uri="{BB962C8B-B14F-4D97-AF65-F5344CB8AC3E}">
        <p14:creationId xmlns:p14="http://schemas.microsoft.com/office/powerpoint/2010/main" val="814521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4</a:t>
            </a:fld>
            <a:endParaRPr lang="zh-CN" altLang="en-US"/>
          </a:p>
        </p:txBody>
      </p:sp>
    </p:spTree>
    <p:extLst>
      <p:ext uri="{BB962C8B-B14F-4D97-AF65-F5344CB8AC3E}">
        <p14:creationId xmlns:p14="http://schemas.microsoft.com/office/powerpoint/2010/main" val="1445145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5</a:t>
            </a:fld>
            <a:endParaRPr lang="zh-CN" altLang="en-US"/>
          </a:p>
        </p:txBody>
      </p:sp>
    </p:spTree>
    <p:extLst>
      <p:ext uri="{BB962C8B-B14F-4D97-AF65-F5344CB8AC3E}">
        <p14:creationId xmlns:p14="http://schemas.microsoft.com/office/powerpoint/2010/main" val="1156069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6</a:t>
            </a:fld>
            <a:endParaRPr lang="zh-CN" altLang="en-US"/>
          </a:p>
        </p:txBody>
      </p:sp>
    </p:spTree>
    <p:extLst>
      <p:ext uri="{BB962C8B-B14F-4D97-AF65-F5344CB8AC3E}">
        <p14:creationId xmlns:p14="http://schemas.microsoft.com/office/powerpoint/2010/main" val="946549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7</a:t>
            </a:fld>
            <a:endParaRPr lang="zh-CN" altLang="en-US"/>
          </a:p>
        </p:txBody>
      </p:sp>
    </p:spTree>
    <p:extLst>
      <p:ext uri="{BB962C8B-B14F-4D97-AF65-F5344CB8AC3E}">
        <p14:creationId xmlns:p14="http://schemas.microsoft.com/office/powerpoint/2010/main" val="8326571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8</a:t>
            </a:fld>
            <a:endParaRPr lang="zh-CN" altLang="en-US"/>
          </a:p>
        </p:txBody>
      </p:sp>
    </p:spTree>
    <p:extLst>
      <p:ext uri="{BB962C8B-B14F-4D97-AF65-F5344CB8AC3E}">
        <p14:creationId xmlns:p14="http://schemas.microsoft.com/office/powerpoint/2010/main" val="4821725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69C03E7F-BD71-4F7F-BEAF-CA83D5F3412C}" type="slidenum">
              <a:rPr lang="zh-CN" altLang="en-US" smtClean="0"/>
              <a:t>9</a:t>
            </a:fld>
            <a:endParaRPr lang="zh-CN" altLang="en-US"/>
          </a:p>
        </p:txBody>
      </p:sp>
    </p:spTree>
    <p:extLst>
      <p:ext uri="{BB962C8B-B14F-4D97-AF65-F5344CB8AC3E}">
        <p14:creationId xmlns:p14="http://schemas.microsoft.com/office/powerpoint/2010/main" val="2838327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1056E7-DC18-40E5-A80D-592C1268A2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A41982D-9F37-4B14-AF4A-FDF329BCD5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48AF133-5925-44A7-8276-C19F7A3B901C}"/>
              </a:ext>
            </a:extLst>
          </p:cNvPr>
          <p:cNvSpPr>
            <a:spLocks noGrp="1"/>
          </p:cNvSpPr>
          <p:nvPr>
            <p:ph type="dt" sz="half" idx="10"/>
          </p:nvPr>
        </p:nvSpPr>
        <p:spPr/>
        <p:txBody>
          <a:bodyPr/>
          <a:lstStyle/>
          <a:p>
            <a:fld id="{F8E2A5AA-0ADE-4A24-8106-207C03497465}" type="datetime1">
              <a:rPr lang="zh-CN" altLang="en-US" smtClean="0"/>
              <a:t>2023/3/13</a:t>
            </a:fld>
            <a:endParaRPr lang="zh-CN" altLang="en-US"/>
          </a:p>
        </p:txBody>
      </p:sp>
      <p:sp>
        <p:nvSpPr>
          <p:cNvPr id="5" name="页脚占位符 4">
            <a:extLst>
              <a:ext uri="{FF2B5EF4-FFF2-40B4-BE49-F238E27FC236}">
                <a16:creationId xmlns:a16="http://schemas.microsoft.com/office/drawing/2014/main" id="{5D40DF80-7C1D-4F36-BEC9-3E143B2DE878}"/>
              </a:ext>
            </a:extLst>
          </p:cNvPr>
          <p:cNvSpPr>
            <a:spLocks noGrp="1"/>
          </p:cNvSpPr>
          <p:nvPr>
            <p:ph type="ftr" sz="quarter" idx="11"/>
          </p:nvPr>
        </p:nvSpPr>
        <p:spPr/>
        <p:txBody>
          <a:bodyPr/>
          <a:lstStyle/>
          <a:p>
            <a:r>
              <a:rPr lang="zh-CN" altLang="en-US"/>
              <a:t>西安电子科技大学</a:t>
            </a:r>
          </a:p>
        </p:txBody>
      </p:sp>
      <p:sp>
        <p:nvSpPr>
          <p:cNvPr id="6" name="灯片编号占位符 5">
            <a:extLst>
              <a:ext uri="{FF2B5EF4-FFF2-40B4-BE49-F238E27FC236}">
                <a16:creationId xmlns:a16="http://schemas.microsoft.com/office/drawing/2014/main" id="{97BE5BCD-A8F6-4A08-8964-23BDD369A095}"/>
              </a:ext>
            </a:extLst>
          </p:cNvPr>
          <p:cNvSpPr>
            <a:spLocks noGrp="1"/>
          </p:cNvSpPr>
          <p:nvPr>
            <p:ph type="sldNum" sz="quarter" idx="12"/>
          </p:nvPr>
        </p:nvSpPr>
        <p:spPr/>
        <p:txBody>
          <a:bodyPr/>
          <a:lstStyle/>
          <a:p>
            <a:fld id="{33B9A5AF-BDD6-4E14-989F-CF034C94E4CA}" type="slidenum">
              <a:rPr lang="zh-CN" altLang="en-US" smtClean="0"/>
              <a:t>‹#›</a:t>
            </a:fld>
            <a:endParaRPr lang="zh-CN" altLang="en-US"/>
          </a:p>
        </p:txBody>
      </p:sp>
    </p:spTree>
    <p:extLst>
      <p:ext uri="{BB962C8B-B14F-4D97-AF65-F5344CB8AC3E}">
        <p14:creationId xmlns:p14="http://schemas.microsoft.com/office/powerpoint/2010/main" val="2925984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截图">
    <p:spTree>
      <p:nvGrpSpPr>
        <p:cNvPr id="1" name=""/>
        <p:cNvGrpSpPr/>
        <p:nvPr/>
      </p:nvGrpSpPr>
      <p:grpSpPr>
        <a:xfrm>
          <a:off x="0" y="0"/>
          <a:ext cx="0" cy="0"/>
          <a:chOff x="0" y="0"/>
          <a:chExt cx="0" cy="0"/>
        </a:xfrm>
      </p:grpSpPr>
      <p:sp>
        <p:nvSpPr>
          <p:cNvPr id="29" name="矩形 28">
            <a:extLst>
              <a:ext uri="{FF2B5EF4-FFF2-40B4-BE49-F238E27FC236}">
                <a16:creationId xmlns:a16="http://schemas.microsoft.com/office/drawing/2014/main" id="{AB0A01AE-6417-4863-85D8-E22BB5C44E4F}"/>
              </a:ext>
            </a:extLst>
          </p:cNvPr>
          <p:cNvSpPr/>
          <p:nvPr userDrawn="1"/>
        </p:nvSpPr>
        <p:spPr>
          <a:xfrm>
            <a:off x="0" y="2438400"/>
            <a:ext cx="12192000" cy="265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5E946610-0F96-4D0E-91CA-0ADF623D67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40640" y="1227371"/>
            <a:ext cx="6553200" cy="5189304"/>
          </a:xfrm>
          <a:prstGeom prst="rect">
            <a:avLst/>
          </a:prstGeom>
        </p:spPr>
      </p:pic>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26" name="图片占位符 25">
            <a:extLst>
              <a:ext uri="{FF2B5EF4-FFF2-40B4-BE49-F238E27FC236}">
                <a16:creationId xmlns:a16="http://schemas.microsoft.com/office/drawing/2014/main" id="{E1B7FF4A-C75C-4A42-B5B0-CD95BE5E6E4A}"/>
              </a:ext>
            </a:extLst>
          </p:cNvPr>
          <p:cNvSpPr>
            <a:spLocks noGrp="1"/>
          </p:cNvSpPr>
          <p:nvPr>
            <p:ph type="pic" sz="quarter" idx="15"/>
          </p:nvPr>
        </p:nvSpPr>
        <p:spPr>
          <a:xfrm>
            <a:off x="4094003" y="146110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7" name="图片占位符 26">
            <a:extLst>
              <a:ext uri="{FF2B5EF4-FFF2-40B4-BE49-F238E27FC236}">
                <a16:creationId xmlns:a16="http://schemas.microsoft.com/office/drawing/2014/main" id="{60E8A176-B785-49CE-B78C-0E8152144A72}"/>
              </a:ext>
            </a:extLst>
          </p:cNvPr>
          <p:cNvSpPr>
            <a:spLocks noGrp="1"/>
          </p:cNvSpPr>
          <p:nvPr>
            <p:ph type="pic" sz="quarter" idx="16"/>
          </p:nvPr>
        </p:nvSpPr>
        <p:spPr>
          <a:xfrm>
            <a:off x="1360455" y="147126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8" name="图片占位符 27">
            <a:extLst>
              <a:ext uri="{FF2B5EF4-FFF2-40B4-BE49-F238E27FC236}">
                <a16:creationId xmlns:a16="http://schemas.microsoft.com/office/drawing/2014/main" id="{9EDCC5D3-48BD-4849-A086-AC220D6FCC00}"/>
              </a:ext>
            </a:extLst>
          </p:cNvPr>
          <p:cNvSpPr>
            <a:spLocks noGrp="1"/>
          </p:cNvSpPr>
          <p:nvPr>
            <p:ph type="pic" sz="quarter" idx="17"/>
          </p:nvPr>
        </p:nvSpPr>
        <p:spPr>
          <a:xfrm>
            <a:off x="-1403065" y="1466132"/>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14" name="文本框 13">
            <a:extLst>
              <a:ext uri="{FF2B5EF4-FFF2-40B4-BE49-F238E27FC236}">
                <a16:creationId xmlns:a16="http://schemas.microsoft.com/office/drawing/2014/main" id="{BFA5C890-4F07-40F3-9EEB-DC48BCFCEC86}"/>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45872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FA93223-EA9F-4BCC-A0D2-7A98488DFDE8}"/>
              </a:ext>
            </a:extLst>
          </p:cNvPr>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a:extLst>
              <a:ext uri="{FF2B5EF4-FFF2-40B4-BE49-F238E27FC236}">
                <a16:creationId xmlns:a16="http://schemas.microsoft.com/office/drawing/2014/main" id="{1CE101D9-69D5-4265-A993-03780566FB77}"/>
              </a:ext>
            </a:extLst>
          </p:cNvPr>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4DBE53A-B35C-4FA3-BDFA-18EE9084B100}"/>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26574557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多项图文">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FA93223-EA9F-4BCC-A0D2-7A98488DFDE8}"/>
              </a:ext>
            </a:extLst>
          </p:cNvPr>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a:extLst>
              <a:ext uri="{FF2B5EF4-FFF2-40B4-BE49-F238E27FC236}">
                <a16:creationId xmlns:a16="http://schemas.microsoft.com/office/drawing/2014/main" id="{1CE101D9-69D5-4265-A993-03780566FB77}"/>
              </a:ext>
            </a:extLst>
          </p:cNvPr>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4DBE53A-B35C-4FA3-BDFA-18EE9084B100}"/>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9" name="图片占位符 8">
            <a:extLst>
              <a:ext uri="{FF2B5EF4-FFF2-40B4-BE49-F238E27FC236}">
                <a16:creationId xmlns:a16="http://schemas.microsoft.com/office/drawing/2014/main" id="{B781537C-478D-4D33-988B-A1F62F630038}"/>
              </a:ext>
            </a:extLst>
          </p:cNvPr>
          <p:cNvSpPr>
            <a:spLocks noGrp="1"/>
          </p:cNvSpPr>
          <p:nvPr>
            <p:ph type="pic" sz="quarter" idx="14"/>
          </p:nvPr>
        </p:nvSpPr>
        <p:spPr>
          <a:xfrm>
            <a:off x="565422" y="1473200"/>
            <a:ext cx="1919287" cy="1350963"/>
          </a:xfrm>
        </p:spPr>
        <p:txBody>
          <a:bodyPr/>
          <a:lstStyle/>
          <a:p>
            <a:endParaRPr lang="zh-CN" altLang="en-US"/>
          </a:p>
        </p:txBody>
      </p:sp>
      <p:sp>
        <p:nvSpPr>
          <p:cNvPr id="14" name="图片占位符 8">
            <a:extLst>
              <a:ext uri="{FF2B5EF4-FFF2-40B4-BE49-F238E27FC236}">
                <a16:creationId xmlns:a16="http://schemas.microsoft.com/office/drawing/2014/main" id="{46968B43-2441-4156-8676-64DBB40EF4AC}"/>
              </a:ext>
            </a:extLst>
          </p:cNvPr>
          <p:cNvSpPr>
            <a:spLocks noGrp="1"/>
          </p:cNvSpPr>
          <p:nvPr>
            <p:ph type="pic" sz="quarter" idx="15"/>
          </p:nvPr>
        </p:nvSpPr>
        <p:spPr>
          <a:xfrm>
            <a:off x="2591276" y="1473200"/>
            <a:ext cx="1919287" cy="1350963"/>
          </a:xfrm>
        </p:spPr>
        <p:txBody>
          <a:bodyPr/>
          <a:lstStyle/>
          <a:p>
            <a:endParaRPr lang="zh-CN" altLang="en-US"/>
          </a:p>
        </p:txBody>
      </p:sp>
      <p:sp>
        <p:nvSpPr>
          <p:cNvPr id="15" name="图片占位符 8">
            <a:extLst>
              <a:ext uri="{FF2B5EF4-FFF2-40B4-BE49-F238E27FC236}">
                <a16:creationId xmlns:a16="http://schemas.microsoft.com/office/drawing/2014/main" id="{86F1BDDC-E6CE-4EEF-BE73-C2690B3B10FA}"/>
              </a:ext>
            </a:extLst>
          </p:cNvPr>
          <p:cNvSpPr>
            <a:spLocks noGrp="1"/>
          </p:cNvSpPr>
          <p:nvPr>
            <p:ph type="pic" sz="quarter" idx="16"/>
          </p:nvPr>
        </p:nvSpPr>
        <p:spPr>
          <a:xfrm>
            <a:off x="565422" y="2916554"/>
            <a:ext cx="1919287" cy="1350963"/>
          </a:xfrm>
        </p:spPr>
        <p:txBody>
          <a:bodyPr/>
          <a:lstStyle/>
          <a:p>
            <a:endParaRPr lang="zh-CN" altLang="en-US"/>
          </a:p>
        </p:txBody>
      </p:sp>
      <p:sp>
        <p:nvSpPr>
          <p:cNvPr id="16" name="图片占位符 8">
            <a:extLst>
              <a:ext uri="{FF2B5EF4-FFF2-40B4-BE49-F238E27FC236}">
                <a16:creationId xmlns:a16="http://schemas.microsoft.com/office/drawing/2014/main" id="{21896F00-743C-4322-A004-F7245CCFBC14}"/>
              </a:ext>
            </a:extLst>
          </p:cNvPr>
          <p:cNvSpPr>
            <a:spLocks noGrp="1"/>
          </p:cNvSpPr>
          <p:nvPr>
            <p:ph type="pic" sz="quarter" idx="17"/>
          </p:nvPr>
        </p:nvSpPr>
        <p:spPr>
          <a:xfrm>
            <a:off x="2591276" y="2916554"/>
            <a:ext cx="1919287" cy="1350963"/>
          </a:xfrm>
        </p:spPr>
        <p:txBody>
          <a:bodyPr/>
          <a:lstStyle/>
          <a:p>
            <a:endParaRPr lang="zh-CN" altLang="en-US"/>
          </a:p>
        </p:txBody>
      </p:sp>
      <p:sp>
        <p:nvSpPr>
          <p:cNvPr id="18" name="图片占位符 8">
            <a:extLst>
              <a:ext uri="{FF2B5EF4-FFF2-40B4-BE49-F238E27FC236}">
                <a16:creationId xmlns:a16="http://schemas.microsoft.com/office/drawing/2014/main" id="{64E7AA19-B7BF-44A3-877A-69FCD00207D6}"/>
              </a:ext>
            </a:extLst>
          </p:cNvPr>
          <p:cNvSpPr>
            <a:spLocks noGrp="1"/>
          </p:cNvSpPr>
          <p:nvPr>
            <p:ph type="pic" sz="quarter" idx="18"/>
          </p:nvPr>
        </p:nvSpPr>
        <p:spPr>
          <a:xfrm>
            <a:off x="565422" y="4359908"/>
            <a:ext cx="1919287" cy="1350963"/>
          </a:xfrm>
        </p:spPr>
        <p:txBody>
          <a:bodyPr/>
          <a:lstStyle/>
          <a:p>
            <a:endParaRPr lang="zh-CN" altLang="en-US"/>
          </a:p>
        </p:txBody>
      </p:sp>
      <p:sp>
        <p:nvSpPr>
          <p:cNvPr id="19" name="图片占位符 8">
            <a:extLst>
              <a:ext uri="{FF2B5EF4-FFF2-40B4-BE49-F238E27FC236}">
                <a16:creationId xmlns:a16="http://schemas.microsoft.com/office/drawing/2014/main" id="{709B02CF-5256-459C-8EE6-618DB03B6C44}"/>
              </a:ext>
            </a:extLst>
          </p:cNvPr>
          <p:cNvSpPr>
            <a:spLocks noGrp="1"/>
          </p:cNvSpPr>
          <p:nvPr>
            <p:ph type="pic" sz="quarter" idx="19"/>
          </p:nvPr>
        </p:nvSpPr>
        <p:spPr>
          <a:xfrm>
            <a:off x="2591276" y="4359908"/>
            <a:ext cx="1919287" cy="1350963"/>
          </a:xfrm>
        </p:spPr>
        <p:txBody>
          <a:bodyPr/>
          <a:lstStyle/>
          <a:p>
            <a:endParaRPr lang="zh-CN" altLang="en-US"/>
          </a:p>
        </p:txBody>
      </p:sp>
    </p:spTree>
    <p:extLst>
      <p:ext uri="{BB962C8B-B14F-4D97-AF65-F5344CB8AC3E}">
        <p14:creationId xmlns:p14="http://schemas.microsoft.com/office/powerpoint/2010/main" val="23059690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网页">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7FA93223-EA9F-4BCC-A0D2-7A98488DFDE8}"/>
              </a:ext>
            </a:extLst>
          </p:cNvPr>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a:extLst>
              <a:ext uri="{FF2B5EF4-FFF2-40B4-BE49-F238E27FC236}">
                <a16:creationId xmlns:a16="http://schemas.microsoft.com/office/drawing/2014/main" id="{1CE101D9-69D5-4265-A993-03780566FB77}"/>
              </a:ext>
            </a:extLst>
          </p:cNvPr>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4DBE53A-B35C-4FA3-BDFA-18EE9084B100}"/>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pic>
        <p:nvPicPr>
          <p:cNvPr id="14" name="图片 13">
            <a:extLst>
              <a:ext uri="{FF2B5EF4-FFF2-40B4-BE49-F238E27FC236}">
                <a16:creationId xmlns:a16="http://schemas.microsoft.com/office/drawing/2014/main" id="{AFE5E468-22E6-4BE2-BE95-AA50D7469F8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284480" y="1171575"/>
            <a:ext cx="6255849" cy="4558665"/>
          </a:xfrm>
          <a:prstGeom prst="rect">
            <a:avLst/>
          </a:prstGeom>
        </p:spPr>
      </p:pic>
      <p:sp>
        <p:nvSpPr>
          <p:cNvPr id="9" name="图片占位符 8">
            <a:extLst>
              <a:ext uri="{FF2B5EF4-FFF2-40B4-BE49-F238E27FC236}">
                <a16:creationId xmlns:a16="http://schemas.microsoft.com/office/drawing/2014/main" id="{B9176B35-77C9-4FFD-8CA8-06D29B57E85B}"/>
              </a:ext>
            </a:extLst>
          </p:cNvPr>
          <p:cNvSpPr>
            <a:spLocks noGrp="1"/>
          </p:cNvSpPr>
          <p:nvPr>
            <p:ph type="pic" sz="quarter" idx="14"/>
          </p:nvPr>
        </p:nvSpPr>
        <p:spPr>
          <a:xfrm>
            <a:off x="1335088" y="1554163"/>
            <a:ext cx="4297362" cy="2851150"/>
          </a:xfrm>
        </p:spPr>
        <p:txBody>
          <a:bodyPr/>
          <a:lstStyle/>
          <a:p>
            <a:endParaRPr lang="zh-CN" altLang="en-US"/>
          </a:p>
        </p:txBody>
      </p:sp>
    </p:spTree>
    <p:extLst>
      <p:ext uri="{BB962C8B-B14F-4D97-AF65-F5344CB8AC3E}">
        <p14:creationId xmlns:p14="http://schemas.microsoft.com/office/powerpoint/2010/main" val="3037146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7A910BB-0AC6-48D4-A2BB-1887A0E13D9F}"/>
              </a:ext>
            </a:extLst>
          </p:cNvPr>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9EFA0F28-51C8-4404-856E-1D652CE8E24A}"/>
              </a:ext>
            </a:extLst>
          </p:cNvPr>
          <p:cNvSpPr txBox="1"/>
          <p:nvPr userDrawn="1"/>
        </p:nvSpPr>
        <p:spPr>
          <a:xfrm>
            <a:off x="587375" y="6030223"/>
            <a:ext cx="1444197" cy="386452"/>
          </a:xfrm>
          <a:prstGeom prst="rect">
            <a:avLst/>
          </a:prstGeom>
          <a:noFill/>
        </p:spPr>
        <p:txBody>
          <a:bodyPr wrap="square" rtlCol="0">
            <a:spAutoFit/>
          </a:bodyPr>
          <a:lstStyle/>
          <a:p>
            <a:pPr algn="just" hangingPunct="0">
              <a:lnSpc>
                <a:spcPct val="130000"/>
              </a:lnSpc>
            </a:pPr>
            <a:r>
              <a:rPr lang="zh-CN" altLang="en-US" sz="1600" spc="100" dirty="0">
                <a:solidFill>
                  <a:schemeClr val="accent1"/>
                </a:solidFill>
                <a:latin typeface="思源黑体 CN Normal" panose="020B0400000000000000" pitchFamily="34" charset="-122"/>
                <a:ea typeface="思源黑体 CN Normal" panose="020B0400000000000000" pitchFamily="34" charset="-122"/>
              </a:rPr>
              <a:t>▶▶▶</a:t>
            </a:r>
          </a:p>
        </p:txBody>
      </p:sp>
      <p:sp>
        <p:nvSpPr>
          <p:cNvPr id="7" name="椭圆 6">
            <a:extLst>
              <a:ext uri="{FF2B5EF4-FFF2-40B4-BE49-F238E27FC236}">
                <a16:creationId xmlns:a16="http://schemas.microsoft.com/office/drawing/2014/main" id="{B083288D-8184-4557-9B51-8EB40CC2EAAD}"/>
              </a:ext>
            </a:extLst>
          </p:cNvPr>
          <p:cNvSpPr/>
          <p:nvPr userDrawn="1"/>
        </p:nvSpPr>
        <p:spPr>
          <a:xfrm>
            <a:off x="7421356" y="-2690075"/>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椭圆 7">
            <a:extLst>
              <a:ext uri="{FF2B5EF4-FFF2-40B4-BE49-F238E27FC236}">
                <a16:creationId xmlns:a16="http://schemas.microsoft.com/office/drawing/2014/main" id="{4DAE5607-44C4-4FF5-957E-E7A49FAB0E7D}"/>
              </a:ext>
            </a:extLst>
          </p:cNvPr>
          <p:cNvSpPr/>
          <p:nvPr userDrawn="1"/>
        </p:nvSpPr>
        <p:spPr>
          <a:xfrm>
            <a:off x="7634978" y="-2781431"/>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1" name="文本框 10">
            <a:extLst>
              <a:ext uri="{FF2B5EF4-FFF2-40B4-BE49-F238E27FC236}">
                <a16:creationId xmlns:a16="http://schemas.microsoft.com/office/drawing/2014/main" id="{A3AA8CF1-4100-4FDE-A882-A46D48D61B1C}"/>
              </a:ext>
            </a:extLst>
          </p:cNvPr>
          <p:cNvSpPr txBox="1"/>
          <p:nvPr userDrawn="1"/>
        </p:nvSpPr>
        <p:spPr>
          <a:xfrm>
            <a:off x="8534112" y="922705"/>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2" name="文本框 11">
            <a:extLst>
              <a:ext uri="{FF2B5EF4-FFF2-40B4-BE49-F238E27FC236}">
                <a16:creationId xmlns:a16="http://schemas.microsoft.com/office/drawing/2014/main" id="{4D27B6FD-7A0E-4278-881A-EFBAFAA7853D}"/>
              </a:ext>
            </a:extLst>
          </p:cNvPr>
          <p:cNvSpPr txBox="1"/>
          <p:nvPr userDrawn="1"/>
        </p:nvSpPr>
        <p:spPr>
          <a:xfrm>
            <a:off x="8174732" y="1718517"/>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3" name="文本框 12">
            <a:extLst>
              <a:ext uri="{FF2B5EF4-FFF2-40B4-BE49-F238E27FC236}">
                <a16:creationId xmlns:a16="http://schemas.microsoft.com/office/drawing/2014/main" id="{28781860-CBC8-442F-99C9-A696DAF1F728}"/>
              </a:ext>
            </a:extLst>
          </p:cNvPr>
          <p:cNvSpPr txBox="1"/>
          <p:nvPr userDrawn="1"/>
        </p:nvSpPr>
        <p:spPr>
          <a:xfrm>
            <a:off x="8359629" y="4756895"/>
            <a:ext cx="3685888"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4" name="文本框 13">
            <a:extLst>
              <a:ext uri="{FF2B5EF4-FFF2-40B4-BE49-F238E27FC236}">
                <a16:creationId xmlns:a16="http://schemas.microsoft.com/office/drawing/2014/main" id="{3A4C7CE7-4E44-49ED-B55A-7446EA02893A}"/>
              </a:ext>
            </a:extLst>
          </p:cNvPr>
          <p:cNvSpPr txBox="1"/>
          <p:nvPr userDrawn="1"/>
        </p:nvSpPr>
        <p:spPr>
          <a:xfrm>
            <a:off x="9046317" y="5895921"/>
            <a:ext cx="2888781"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5" name="文本框 14">
            <a:extLst>
              <a:ext uri="{FF2B5EF4-FFF2-40B4-BE49-F238E27FC236}">
                <a16:creationId xmlns:a16="http://schemas.microsoft.com/office/drawing/2014/main" id="{D6187C91-1D5D-4FE9-A55C-486BCB47F168}"/>
              </a:ext>
            </a:extLst>
          </p:cNvPr>
          <p:cNvSpPr txBox="1"/>
          <p:nvPr userDrawn="1"/>
        </p:nvSpPr>
        <p:spPr>
          <a:xfrm>
            <a:off x="7969018" y="3520356"/>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6" name="文本框 15">
            <a:extLst>
              <a:ext uri="{FF2B5EF4-FFF2-40B4-BE49-F238E27FC236}">
                <a16:creationId xmlns:a16="http://schemas.microsoft.com/office/drawing/2014/main" id="{08760BD3-E48E-475C-97AB-D16108A4ECA8}"/>
              </a:ext>
            </a:extLst>
          </p:cNvPr>
          <p:cNvSpPr txBox="1"/>
          <p:nvPr userDrawn="1"/>
        </p:nvSpPr>
        <p:spPr>
          <a:xfrm>
            <a:off x="10507665" y="3034206"/>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7" name="文本框 16">
            <a:extLst>
              <a:ext uri="{FF2B5EF4-FFF2-40B4-BE49-F238E27FC236}">
                <a16:creationId xmlns:a16="http://schemas.microsoft.com/office/drawing/2014/main" id="{D3F9546E-AB90-461D-99AE-33C895FDC4D7}"/>
              </a:ext>
            </a:extLst>
          </p:cNvPr>
          <p:cNvSpPr txBox="1"/>
          <p:nvPr userDrawn="1"/>
        </p:nvSpPr>
        <p:spPr>
          <a:xfrm>
            <a:off x="10003049" y="1992254"/>
            <a:ext cx="2086209"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8" name="文本框 17">
            <a:extLst>
              <a:ext uri="{FF2B5EF4-FFF2-40B4-BE49-F238E27FC236}">
                <a16:creationId xmlns:a16="http://schemas.microsoft.com/office/drawing/2014/main" id="{8553CB17-BC57-4C54-B449-492FC773A587}"/>
              </a:ext>
            </a:extLst>
          </p:cNvPr>
          <p:cNvSpPr txBox="1"/>
          <p:nvPr userDrawn="1"/>
        </p:nvSpPr>
        <p:spPr>
          <a:xfrm>
            <a:off x="8068030" y="3964348"/>
            <a:ext cx="3685889"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9" name="文本框 18">
            <a:extLst>
              <a:ext uri="{FF2B5EF4-FFF2-40B4-BE49-F238E27FC236}">
                <a16:creationId xmlns:a16="http://schemas.microsoft.com/office/drawing/2014/main" id="{3405040C-8BF3-4A86-987D-2BADCED94AA3}"/>
              </a:ext>
            </a:extLst>
          </p:cNvPr>
          <p:cNvSpPr txBox="1"/>
          <p:nvPr userDrawn="1"/>
        </p:nvSpPr>
        <p:spPr>
          <a:xfrm>
            <a:off x="8874476" y="507887"/>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20" name="文本框 19">
            <a:extLst>
              <a:ext uri="{FF2B5EF4-FFF2-40B4-BE49-F238E27FC236}">
                <a16:creationId xmlns:a16="http://schemas.microsoft.com/office/drawing/2014/main" id="{E9B64F0C-C17D-44FC-94C4-ECEEDE1F2AE8}"/>
              </a:ext>
            </a:extLst>
          </p:cNvPr>
          <p:cNvSpPr txBox="1"/>
          <p:nvPr userDrawn="1"/>
        </p:nvSpPr>
        <p:spPr>
          <a:xfrm>
            <a:off x="8567952" y="1485863"/>
            <a:ext cx="3367146"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21" name="文本框 20">
            <a:extLst>
              <a:ext uri="{FF2B5EF4-FFF2-40B4-BE49-F238E27FC236}">
                <a16:creationId xmlns:a16="http://schemas.microsoft.com/office/drawing/2014/main" id="{39199967-07BF-4790-A7F3-621255DCE048}"/>
              </a:ext>
            </a:extLst>
          </p:cNvPr>
          <p:cNvSpPr txBox="1"/>
          <p:nvPr userDrawn="1"/>
        </p:nvSpPr>
        <p:spPr>
          <a:xfrm>
            <a:off x="7969018" y="2897465"/>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2" name="文本框 21">
            <a:extLst>
              <a:ext uri="{FF2B5EF4-FFF2-40B4-BE49-F238E27FC236}">
                <a16:creationId xmlns:a16="http://schemas.microsoft.com/office/drawing/2014/main" id="{F93D3967-605C-4E69-BE0A-86427FEE0E40}"/>
              </a:ext>
            </a:extLst>
          </p:cNvPr>
          <p:cNvSpPr txBox="1"/>
          <p:nvPr userDrawn="1"/>
        </p:nvSpPr>
        <p:spPr>
          <a:xfrm>
            <a:off x="7969019" y="2429744"/>
            <a:ext cx="402718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3" name="文本框 22">
            <a:extLst>
              <a:ext uri="{FF2B5EF4-FFF2-40B4-BE49-F238E27FC236}">
                <a16:creationId xmlns:a16="http://schemas.microsoft.com/office/drawing/2014/main" id="{1701FB13-3E7A-4EE1-9C75-A725D43027F0}"/>
              </a:ext>
            </a:extLst>
          </p:cNvPr>
          <p:cNvSpPr txBox="1"/>
          <p:nvPr userDrawn="1"/>
        </p:nvSpPr>
        <p:spPr>
          <a:xfrm>
            <a:off x="10417963" y="489324"/>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4" name="文本框 23">
            <a:extLst>
              <a:ext uri="{FF2B5EF4-FFF2-40B4-BE49-F238E27FC236}">
                <a16:creationId xmlns:a16="http://schemas.microsoft.com/office/drawing/2014/main" id="{867C50D4-ECFD-49C2-BDD1-170CF02AC74A}"/>
              </a:ext>
            </a:extLst>
          </p:cNvPr>
          <p:cNvSpPr txBox="1"/>
          <p:nvPr userDrawn="1"/>
        </p:nvSpPr>
        <p:spPr>
          <a:xfrm>
            <a:off x="8627939" y="5247495"/>
            <a:ext cx="3417578"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6" name="文本框 25">
            <a:extLst>
              <a:ext uri="{FF2B5EF4-FFF2-40B4-BE49-F238E27FC236}">
                <a16:creationId xmlns:a16="http://schemas.microsoft.com/office/drawing/2014/main" id="{1DBA001E-A7C3-4AE6-8366-24538AB11E89}"/>
              </a:ext>
            </a:extLst>
          </p:cNvPr>
          <p:cNvSpPr txBox="1"/>
          <p:nvPr userDrawn="1"/>
        </p:nvSpPr>
        <p:spPr>
          <a:xfrm>
            <a:off x="640991" y="381570"/>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196816219"/>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6" name="Picture 2">
            <a:extLst>
              <a:ext uri="{FF2B5EF4-FFF2-40B4-BE49-F238E27FC236}">
                <a16:creationId xmlns:a16="http://schemas.microsoft.com/office/drawing/2014/main" id="{B7A910BB-0AC6-48D4-A2BB-1887A0E13D9F}"/>
              </a:ext>
            </a:extLst>
          </p:cNvPr>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a:extLst>
              <a:ext uri="{FF2B5EF4-FFF2-40B4-BE49-F238E27FC236}">
                <a16:creationId xmlns:a16="http://schemas.microsoft.com/office/drawing/2014/main" id="{8117F9EA-5C5E-4A75-8B43-96252FA7BBF6}"/>
              </a:ext>
            </a:extLst>
          </p:cNvPr>
          <p:cNvSpPr/>
          <p:nvPr userDrawn="1"/>
        </p:nvSpPr>
        <p:spPr>
          <a:xfrm>
            <a:off x="-6397120" y="-2781431"/>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7" name="椭圆 6">
            <a:extLst>
              <a:ext uri="{FF2B5EF4-FFF2-40B4-BE49-F238E27FC236}">
                <a16:creationId xmlns:a16="http://schemas.microsoft.com/office/drawing/2014/main" id="{43A48B49-8CB5-4420-A06F-93DE6D933AC9}"/>
              </a:ext>
            </a:extLst>
          </p:cNvPr>
          <p:cNvSpPr/>
          <p:nvPr userDrawn="1"/>
        </p:nvSpPr>
        <p:spPr>
          <a:xfrm>
            <a:off x="-6576322" y="-2782222"/>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8" name="文本框 7">
            <a:extLst>
              <a:ext uri="{FF2B5EF4-FFF2-40B4-BE49-F238E27FC236}">
                <a16:creationId xmlns:a16="http://schemas.microsoft.com/office/drawing/2014/main" id="{60A937EC-6D5A-4186-A6A9-606B6D4CEC7E}"/>
              </a:ext>
            </a:extLst>
          </p:cNvPr>
          <p:cNvSpPr txBox="1"/>
          <p:nvPr userDrawn="1"/>
        </p:nvSpPr>
        <p:spPr>
          <a:xfrm>
            <a:off x="669346" y="1003900"/>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0" name="文本框 9">
            <a:extLst>
              <a:ext uri="{FF2B5EF4-FFF2-40B4-BE49-F238E27FC236}">
                <a16:creationId xmlns:a16="http://schemas.microsoft.com/office/drawing/2014/main" id="{25773D8B-CF18-4341-B93D-2ED24FB6CB86}"/>
              </a:ext>
            </a:extLst>
          </p:cNvPr>
          <p:cNvSpPr txBox="1"/>
          <p:nvPr userDrawn="1"/>
        </p:nvSpPr>
        <p:spPr>
          <a:xfrm>
            <a:off x="669346" y="1799712"/>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1" name="文本框 10">
            <a:extLst>
              <a:ext uri="{FF2B5EF4-FFF2-40B4-BE49-F238E27FC236}">
                <a16:creationId xmlns:a16="http://schemas.microsoft.com/office/drawing/2014/main" id="{C75C2434-7F3A-4750-A3CC-72782DB60019}"/>
              </a:ext>
            </a:extLst>
          </p:cNvPr>
          <p:cNvSpPr txBox="1"/>
          <p:nvPr userDrawn="1"/>
        </p:nvSpPr>
        <p:spPr>
          <a:xfrm>
            <a:off x="669346" y="4838090"/>
            <a:ext cx="3953454"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2" name="文本框 11">
            <a:extLst>
              <a:ext uri="{FF2B5EF4-FFF2-40B4-BE49-F238E27FC236}">
                <a16:creationId xmlns:a16="http://schemas.microsoft.com/office/drawing/2014/main" id="{C7CB58D4-92FD-4E18-97D9-C3E7CAB321AD}"/>
              </a:ext>
            </a:extLst>
          </p:cNvPr>
          <p:cNvSpPr txBox="1"/>
          <p:nvPr userDrawn="1"/>
        </p:nvSpPr>
        <p:spPr>
          <a:xfrm>
            <a:off x="669346" y="5977116"/>
            <a:ext cx="3343854"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3" name="文本框 12">
            <a:extLst>
              <a:ext uri="{FF2B5EF4-FFF2-40B4-BE49-F238E27FC236}">
                <a16:creationId xmlns:a16="http://schemas.microsoft.com/office/drawing/2014/main" id="{765C246A-4BA2-4006-8838-95074097904C}"/>
              </a:ext>
            </a:extLst>
          </p:cNvPr>
          <p:cNvSpPr txBox="1"/>
          <p:nvPr userDrawn="1"/>
        </p:nvSpPr>
        <p:spPr>
          <a:xfrm>
            <a:off x="2443223" y="3627629"/>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4" name="文本框 13">
            <a:extLst>
              <a:ext uri="{FF2B5EF4-FFF2-40B4-BE49-F238E27FC236}">
                <a16:creationId xmlns:a16="http://schemas.microsoft.com/office/drawing/2014/main" id="{5D15B17A-B453-4D26-B0D2-B86BBF3BCAB3}"/>
              </a:ext>
            </a:extLst>
          </p:cNvPr>
          <p:cNvSpPr txBox="1"/>
          <p:nvPr userDrawn="1"/>
        </p:nvSpPr>
        <p:spPr>
          <a:xfrm>
            <a:off x="701794" y="3163710"/>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5" name="文本框 14">
            <a:extLst>
              <a:ext uri="{FF2B5EF4-FFF2-40B4-BE49-F238E27FC236}">
                <a16:creationId xmlns:a16="http://schemas.microsoft.com/office/drawing/2014/main" id="{64C4AEA9-83D6-4E52-A306-95DFA31709EE}"/>
              </a:ext>
            </a:extLst>
          </p:cNvPr>
          <p:cNvSpPr txBox="1"/>
          <p:nvPr userDrawn="1"/>
        </p:nvSpPr>
        <p:spPr>
          <a:xfrm>
            <a:off x="2527392" y="2033993"/>
            <a:ext cx="2464352"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6" name="文本框 15">
            <a:extLst>
              <a:ext uri="{FF2B5EF4-FFF2-40B4-BE49-F238E27FC236}">
                <a16:creationId xmlns:a16="http://schemas.microsoft.com/office/drawing/2014/main" id="{75B91A1A-F833-4C67-BBDB-706A4DCE8C46}"/>
              </a:ext>
            </a:extLst>
          </p:cNvPr>
          <p:cNvSpPr txBox="1"/>
          <p:nvPr userDrawn="1"/>
        </p:nvSpPr>
        <p:spPr>
          <a:xfrm>
            <a:off x="669346" y="4045543"/>
            <a:ext cx="4278338"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7" name="文本框 16">
            <a:extLst>
              <a:ext uri="{FF2B5EF4-FFF2-40B4-BE49-F238E27FC236}">
                <a16:creationId xmlns:a16="http://schemas.microsoft.com/office/drawing/2014/main" id="{0373A872-B711-4289-A5F7-C25D045EFE2B}"/>
              </a:ext>
            </a:extLst>
          </p:cNvPr>
          <p:cNvSpPr txBox="1"/>
          <p:nvPr userDrawn="1"/>
        </p:nvSpPr>
        <p:spPr>
          <a:xfrm>
            <a:off x="669346" y="589082"/>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18" name="文本框 17">
            <a:extLst>
              <a:ext uri="{FF2B5EF4-FFF2-40B4-BE49-F238E27FC236}">
                <a16:creationId xmlns:a16="http://schemas.microsoft.com/office/drawing/2014/main" id="{2E69A0D5-B9FE-482F-A4BE-E6DF371DE171}"/>
              </a:ext>
            </a:extLst>
          </p:cNvPr>
          <p:cNvSpPr txBox="1"/>
          <p:nvPr userDrawn="1"/>
        </p:nvSpPr>
        <p:spPr>
          <a:xfrm>
            <a:off x="822960" y="1541698"/>
            <a:ext cx="392533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19" name="文本框 18">
            <a:extLst>
              <a:ext uri="{FF2B5EF4-FFF2-40B4-BE49-F238E27FC236}">
                <a16:creationId xmlns:a16="http://schemas.microsoft.com/office/drawing/2014/main" id="{72A1D412-68FE-4DF6-93B0-8C77FB3DF2BF}"/>
              </a:ext>
            </a:extLst>
          </p:cNvPr>
          <p:cNvSpPr txBox="1"/>
          <p:nvPr userDrawn="1"/>
        </p:nvSpPr>
        <p:spPr>
          <a:xfrm>
            <a:off x="2633421" y="2965222"/>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0" name="文本框 19">
            <a:extLst>
              <a:ext uri="{FF2B5EF4-FFF2-40B4-BE49-F238E27FC236}">
                <a16:creationId xmlns:a16="http://schemas.microsoft.com/office/drawing/2014/main" id="{CF208DF9-37C2-4C50-A064-0BDE6844A65B}"/>
              </a:ext>
            </a:extLst>
          </p:cNvPr>
          <p:cNvSpPr txBox="1"/>
          <p:nvPr userDrawn="1"/>
        </p:nvSpPr>
        <p:spPr>
          <a:xfrm>
            <a:off x="669346" y="2510939"/>
            <a:ext cx="453511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1" name="文本框 20">
            <a:extLst>
              <a:ext uri="{FF2B5EF4-FFF2-40B4-BE49-F238E27FC236}">
                <a16:creationId xmlns:a16="http://schemas.microsoft.com/office/drawing/2014/main" id="{B660C85A-48D1-415F-8E58-D41C596746EA}"/>
              </a:ext>
            </a:extLst>
          </p:cNvPr>
          <p:cNvSpPr txBox="1"/>
          <p:nvPr userDrawn="1"/>
        </p:nvSpPr>
        <p:spPr>
          <a:xfrm>
            <a:off x="2443223" y="570519"/>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2" name="文本框 21">
            <a:extLst>
              <a:ext uri="{FF2B5EF4-FFF2-40B4-BE49-F238E27FC236}">
                <a16:creationId xmlns:a16="http://schemas.microsoft.com/office/drawing/2014/main" id="{A1F71D70-B8D2-4008-99F7-323D70195679}"/>
              </a:ext>
            </a:extLst>
          </p:cNvPr>
          <p:cNvSpPr txBox="1"/>
          <p:nvPr userDrawn="1"/>
        </p:nvSpPr>
        <p:spPr>
          <a:xfrm>
            <a:off x="669345" y="5328690"/>
            <a:ext cx="3610187"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tabLst/>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3" name="文本框 22">
            <a:extLst>
              <a:ext uri="{FF2B5EF4-FFF2-40B4-BE49-F238E27FC236}">
                <a16:creationId xmlns:a16="http://schemas.microsoft.com/office/drawing/2014/main" id="{F34F7A6D-2A14-4D9F-99F1-242A443C6A2B}"/>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659593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横向导航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4D1DD-FEAC-4C48-A5D3-5845E2050E18}"/>
              </a:ext>
            </a:extLst>
          </p:cNvPr>
          <p:cNvSpPr>
            <a:spLocks noGrp="1"/>
          </p:cNvSpPr>
          <p:nvPr>
            <p:ph type="title"/>
          </p:nvPr>
        </p:nvSpPr>
        <p:spPr>
          <a:xfrm>
            <a:off x="642710" y="1113896"/>
            <a:ext cx="10515600" cy="516968"/>
          </a:xfrm>
        </p:spPr>
        <p:txBody>
          <a:bodyPr>
            <a:normAutofit/>
          </a:bodyPr>
          <a:lstStyle>
            <a:lvl1pPr marL="457200" indent="-457200">
              <a:buFont typeface="Wingdings" panose="05000000000000000000" pitchFamily="2" charset="2"/>
              <a:buChar char="u"/>
              <a:defRPr sz="2800">
                <a:solidFill>
                  <a:schemeClr val="tx1">
                    <a:lumMod val="85000"/>
                    <a:lumOff val="15000"/>
                  </a:schemeClr>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80BA323C-F71F-4463-A613-E95BB07646CB}"/>
              </a:ext>
            </a:extLst>
          </p:cNvPr>
          <p:cNvSpPr>
            <a:spLocks noGrp="1"/>
          </p:cNvSpPr>
          <p:nvPr>
            <p:ph type="dt" sz="half" idx="10"/>
          </p:nvPr>
        </p:nvSpPr>
        <p:spPr/>
        <p:txBody>
          <a:bodyPr/>
          <a:lstStyle/>
          <a:p>
            <a:fld id="{F548A5D5-F967-4973-BC3E-B6E1F1E79406}" type="datetime1">
              <a:rPr lang="zh-CN" altLang="en-US" smtClean="0"/>
              <a:t>2023/3/13</a:t>
            </a:fld>
            <a:endParaRPr lang="zh-CN" altLang="en-US" dirty="0"/>
          </a:p>
        </p:txBody>
      </p:sp>
      <p:sp>
        <p:nvSpPr>
          <p:cNvPr id="4" name="页脚占位符 3">
            <a:extLst>
              <a:ext uri="{FF2B5EF4-FFF2-40B4-BE49-F238E27FC236}">
                <a16:creationId xmlns:a16="http://schemas.microsoft.com/office/drawing/2014/main" id="{40703F31-83D9-4738-BB96-2EF4EEE3F885}"/>
              </a:ext>
            </a:extLst>
          </p:cNvPr>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3C9F0582-9697-4C0E-AC7B-27B3C2DBF320}"/>
              </a:ext>
            </a:extLst>
          </p:cNvPr>
          <p:cNvSpPr>
            <a:spLocks noGrp="1"/>
          </p:cNvSpPr>
          <p:nvPr>
            <p:ph type="sldNum" sz="quarter" idx="12"/>
          </p:nvPr>
        </p:nvSpPr>
        <p:spPr/>
        <p:txBody>
          <a:bodyPr/>
          <a:lstStyle/>
          <a:p>
            <a:fld id="{33B9A5AF-BDD6-4E14-989F-CF034C94E4CA}" type="slidenum">
              <a:rPr lang="zh-CN" altLang="en-US" smtClean="0"/>
              <a:pPr/>
              <a:t>‹#›</a:t>
            </a:fld>
            <a:endParaRPr lang="zh-CN" altLang="en-US"/>
          </a:p>
        </p:txBody>
      </p:sp>
      <p:sp>
        <p:nvSpPr>
          <p:cNvPr id="6" name="文本占位符 17">
            <a:extLst>
              <a:ext uri="{FF2B5EF4-FFF2-40B4-BE49-F238E27FC236}">
                <a16:creationId xmlns:a16="http://schemas.microsoft.com/office/drawing/2014/main" id="{8D81E57C-165B-42F7-B8D6-8B871BFDC09E}"/>
              </a:ext>
            </a:extLst>
          </p:cNvPr>
          <p:cNvSpPr>
            <a:spLocks noGrp="1"/>
          </p:cNvSpPr>
          <p:nvPr>
            <p:ph type="body" sz="quarter" idx="14"/>
          </p:nvPr>
        </p:nvSpPr>
        <p:spPr>
          <a:xfrm>
            <a:off x="-1" y="136526"/>
            <a:ext cx="3071814" cy="598310"/>
          </a:xfrm>
          <a:solidFill>
            <a:schemeClr val="accent1"/>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1" name="文本占位符 17">
            <a:extLst>
              <a:ext uri="{FF2B5EF4-FFF2-40B4-BE49-F238E27FC236}">
                <a16:creationId xmlns:a16="http://schemas.microsoft.com/office/drawing/2014/main" id="{851AB117-F9A7-4BF7-8F47-DC6D85D7EACE}"/>
              </a:ext>
            </a:extLst>
          </p:cNvPr>
          <p:cNvSpPr>
            <a:spLocks noGrp="1"/>
          </p:cNvSpPr>
          <p:nvPr>
            <p:ph type="body" sz="quarter" idx="15"/>
          </p:nvPr>
        </p:nvSpPr>
        <p:spPr>
          <a:xfrm>
            <a:off x="3071812" y="136525"/>
            <a:ext cx="3024187"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2" name="文本占位符 17">
            <a:extLst>
              <a:ext uri="{FF2B5EF4-FFF2-40B4-BE49-F238E27FC236}">
                <a16:creationId xmlns:a16="http://schemas.microsoft.com/office/drawing/2014/main" id="{E8E73F6D-5B44-469A-9032-317EC9B984D7}"/>
              </a:ext>
            </a:extLst>
          </p:cNvPr>
          <p:cNvSpPr>
            <a:spLocks noGrp="1"/>
          </p:cNvSpPr>
          <p:nvPr>
            <p:ph type="body" sz="quarter" idx="16"/>
          </p:nvPr>
        </p:nvSpPr>
        <p:spPr>
          <a:xfrm>
            <a:off x="6095999" y="136525"/>
            <a:ext cx="3024187"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3" name="文本占位符 17">
            <a:extLst>
              <a:ext uri="{FF2B5EF4-FFF2-40B4-BE49-F238E27FC236}">
                <a16:creationId xmlns:a16="http://schemas.microsoft.com/office/drawing/2014/main" id="{D5E5E827-B5C1-4C5C-9BD0-D36DE38AD7F3}"/>
              </a:ext>
            </a:extLst>
          </p:cNvPr>
          <p:cNvSpPr>
            <a:spLocks noGrp="1"/>
          </p:cNvSpPr>
          <p:nvPr>
            <p:ph type="body" sz="quarter" idx="17"/>
          </p:nvPr>
        </p:nvSpPr>
        <p:spPr>
          <a:xfrm>
            <a:off x="9120185" y="136525"/>
            <a:ext cx="3071815"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Tree>
    <p:extLst>
      <p:ext uri="{BB962C8B-B14F-4D97-AF65-F5344CB8AC3E}">
        <p14:creationId xmlns:p14="http://schemas.microsoft.com/office/powerpoint/2010/main" val="1496242272"/>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纵向导航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C4D1DD-FEAC-4C48-A5D3-5845E2050E18}"/>
              </a:ext>
            </a:extLst>
          </p:cNvPr>
          <p:cNvSpPr>
            <a:spLocks noGrp="1"/>
          </p:cNvSpPr>
          <p:nvPr>
            <p:ph type="title"/>
          </p:nvPr>
        </p:nvSpPr>
        <p:spPr>
          <a:xfrm>
            <a:off x="1828800" y="495301"/>
            <a:ext cx="8364310" cy="516968"/>
          </a:xfrm>
        </p:spPr>
        <p:txBody>
          <a:bodyPr>
            <a:normAutofit/>
          </a:bodyPr>
          <a:lstStyle>
            <a:lvl1pPr>
              <a:defRPr sz="2800">
                <a:solidFill>
                  <a:schemeClr val="tx1">
                    <a:lumMod val="85000"/>
                    <a:lumOff val="15000"/>
                  </a:schemeClr>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80BA323C-F71F-4463-A613-E95BB07646CB}"/>
              </a:ext>
            </a:extLst>
          </p:cNvPr>
          <p:cNvSpPr>
            <a:spLocks noGrp="1"/>
          </p:cNvSpPr>
          <p:nvPr>
            <p:ph type="dt" sz="half" idx="10"/>
          </p:nvPr>
        </p:nvSpPr>
        <p:spPr>
          <a:xfrm>
            <a:off x="1460500" y="6362699"/>
            <a:ext cx="2743200" cy="365125"/>
          </a:xfrm>
        </p:spPr>
        <p:txBody>
          <a:bodyPr/>
          <a:lstStyle/>
          <a:p>
            <a:fld id="{F548A5D5-F967-4973-BC3E-B6E1F1E79406}" type="datetime1">
              <a:rPr lang="zh-CN" altLang="en-US" smtClean="0"/>
              <a:t>2023/3/13</a:t>
            </a:fld>
            <a:endParaRPr lang="zh-CN" altLang="en-US" dirty="0"/>
          </a:p>
        </p:txBody>
      </p:sp>
      <p:sp>
        <p:nvSpPr>
          <p:cNvPr id="4" name="页脚占位符 3">
            <a:extLst>
              <a:ext uri="{FF2B5EF4-FFF2-40B4-BE49-F238E27FC236}">
                <a16:creationId xmlns:a16="http://schemas.microsoft.com/office/drawing/2014/main" id="{40703F31-83D9-4738-BB96-2EF4EEE3F885}"/>
              </a:ext>
            </a:extLst>
          </p:cNvPr>
          <p:cNvSpPr>
            <a:spLocks noGrp="1"/>
          </p:cNvSpPr>
          <p:nvPr>
            <p:ph type="ftr" sz="quarter" idx="11"/>
          </p:nvPr>
        </p:nvSpPr>
        <p:spPr>
          <a:xfrm>
            <a:off x="4864102" y="6362699"/>
            <a:ext cx="3124200" cy="365124"/>
          </a:xfrm>
        </p:spPr>
        <p:txBody>
          <a:body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3C9F0582-9697-4C0E-AC7B-27B3C2DBF320}"/>
              </a:ext>
            </a:extLst>
          </p:cNvPr>
          <p:cNvSpPr>
            <a:spLocks noGrp="1"/>
          </p:cNvSpPr>
          <p:nvPr>
            <p:ph type="sldNum" sz="quarter" idx="12"/>
          </p:nvPr>
        </p:nvSpPr>
        <p:spPr>
          <a:xfrm>
            <a:off x="8648704" y="6362698"/>
            <a:ext cx="2743200" cy="365125"/>
          </a:xfrm>
        </p:spPr>
        <p:txBody>
          <a:bodyPr/>
          <a:lstStyle/>
          <a:p>
            <a:fld id="{33B9A5AF-BDD6-4E14-989F-CF034C94E4CA}" type="slidenum">
              <a:rPr lang="zh-CN" altLang="en-US" smtClean="0"/>
              <a:pPr/>
              <a:t>‹#›</a:t>
            </a:fld>
            <a:endParaRPr lang="zh-CN" altLang="en-US"/>
          </a:p>
        </p:txBody>
      </p:sp>
      <p:cxnSp>
        <p:nvCxnSpPr>
          <p:cNvPr id="16" name="直接连接符 15">
            <a:extLst>
              <a:ext uri="{FF2B5EF4-FFF2-40B4-BE49-F238E27FC236}">
                <a16:creationId xmlns:a16="http://schemas.microsoft.com/office/drawing/2014/main" id="{1236320E-9721-4EB6-AE84-74E4E06CB1DC}"/>
              </a:ext>
            </a:extLst>
          </p:cNvPr>
          <p:cNvCxnSpPr/>
          <p:nvPr userDrawn="1"/>
        </p:nvCxnSpPr>
        <p:spPr>
          <a:xfrm>
            <a:off x="1828800" y="1084462"/>
            <a:ext cx="59563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文本占位符 17">
            <a:extLst>
              <a:ext uri="{FF2B5EF4-FFF2-40B4-BE49-F238E27FC236}">
                <a16:creationId xmlns:a16="http://schemas.microsoft.com/office/drawing/2014/main" id="{7C517FF0-58C0-4A67-936C-73B270A71E19}"/>
              </a:ext>
            </a:extLst>
          </p:cNvPr>
          <p:cNvSpPr>
            <a:spLocks noGrp="1"/>
          </p:cNvSpPr>
          <p:nvPr>
            <p:ph type="body" sz="quarter" idx="14"/>
          </p:nvPr>
        </p:nvSpPr>
        <p:spPr>
          <a:xfrm>
            <a:off x="0" y="11151"/>
            <a:ext cx="1244600" cy="1722438"/>
          </a:xfrm>
          <a:solidFill>
            <a:schemeClr val="accent1"/>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9" name="文本占位符 17">
            <a:extLst>
              <a:ext uri="{FF2B5EF4-FFF2-40B4-BE49-F238E27FC236}">
                <a16:creationId xmlns:a16="http://schemas.microsoft.com/office/drawing/2014/main" id="{2565AD4E-F51D-49B4-9344-79E923E59D4C}"/>
              </a:ext>
            </a:extLst>
          </p:cNvPr>
          <p:cNvSpPr>
            <a:spLocks noGrp="1"/>
          </p:cNvSpPr>
          <p:nvPr>
            <p:ph type="body" sz="quarter" idx="15"/>
          </p:nvPr>
        </p:nvSpPr>
        <p:spPr>
          <a:xfrm>
            <a:off x="0" y="1721005"/>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24" name="文本占位符 17">
            <a:extLst>
              <a:ext uri="{FF2B5EF4-FFF2-40B4-BE49-F238E27FC236}">
                <a16:creationId xmlns:a16="http://schemas.microsoft.com/office/drawing/2014/main" id="{0E54C028-997D-4AB2-A164-B43F7166FD69}"/>
              </a:ext>
            </a:extLst>
          </p:cNvPr>
          <p:cNvSpPr>
            <a:spLocks noGrp="1"/>
          </p:cNvSpPr>
          <p:nvPr>
            <p:ph type="body" sz="quarter" idx="16"/>
          </p:nvPr>
        </p:nvSpPr>
        <p:spPr>
          <a:xfrm>
            <a:off x="0" y="3443443"/>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25" name="文本占位符 17">
            <a:extLst>
              <a:ext uri="{FF2B5EF4-FFF2-40B4-BE49-F238E27FC236}">
                <a16:creationId xmlns:a16="http://schemas.microsoft.com/office/drawing/2014/main" id="{8AFC43AB-1C4D-495A-A8C7-1A4ADEAB75B1}"/>
              </a:ext>
            </a:extLst>
          </p:cNvPr>
          <p:cNvSpPr>
            <a:spLocks noGrp="1"/>
          </p:cNvSpPr>
          <p:nvPr>
            <p:ph type="body" sz="quarter" idx="17"/>
          </p:nvPr>
        </p:nvSpPr>
        <p:spPr>
          <a:xfrm>
            <a:off x="0" y="5165881"/>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Tree>
    <p:extLst>
      <p:ext uri="{BB962C8B-B14F-4D97-AF65-F5344CB8AC3E}">
        <p14:creationId xmlns:p14="http://schemas.microsoft.com/office/powerpoint/2010/main" val="32107839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AD56D8-D80E-4D56-A460-138CED273EF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FB10C14-BAD6-4454-9930-F045A1FAF2BE}"/>
              </a:ext>
            </a:extLst>
          </p:cNvPr>
          <p:cNvSpPr>
            <a:spLocks noGrp="1"/>
          </p:cNvSpPr>
          <p:nvPr>
            <p:ph type="dt" sz="half" idx="10"/>
          </p:nvPr>
        </p:nvSpPr>
        <p:spPr/>
        <p:txBody>
          <a:bodyPr/>
          <a:lstStyle/>
          <a:p>
            <a:fld id="{F548A5D5-F967-4973-BC3E-B6E1F1E79406}" type="datetime1">
              <a:rPr lang="zh-CN" altLang="en-US" smtClean="0"/>
              <a:t>2023/3/13</a:t>
            </a:fld>
            <a:endParaRPr lang="zh-CN" altLang="en-US" dirty="0"/>
          </a:p>
        </p:txBody>
      </p:sp>
      <p:sp>
        <p:nvSpPr>
          <p:cNvPr id="4" name="页脚占位符 3">
            <a:extLst>
              <a:ext uri="{FF2B5EF4-FFF2-40B4-BE49-F238E27FC236}">
                <a16:creationId xmlns:a16="http://schemas.microsoft.com/office/drawing/2014/main" id="{AD26BEA5-8512-40C5-B858-AF17CF142AA4}"/>
              </a:ext>
            </a:extLst>
          </p:cNvPr>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7C6FF837-0037-48BE-A5FC-92A64C155CB0}"/>
              </a:ext>
            </a:extLst>
          </p:cNvPr>
          <p:cNvSpPr>
            <a:spLocks noGrp="1"/>
          </p:cNvSpPr>
          <p:nvPr>
            <p:ph type="sldNum" sz="quarter" idx="12"/>
          </p:nvPr>
        </p:nvSpPr>
        <p:spPr/>
        <p:txBody>
          <a:bodyPr/>
          <a:lstStyle/>
          <a:p>
            <a:fld id="{33B9A5AF-BDD6-4E14-989F-CF034C94E4CA}" type="slidenum">
              <a:rPr lang="zh-CN" altLang="en-US" smtClean="0"/>
              <a:pPr/>
              <a:t>‹#›</a:t>
            </a:fld>
            <a:endParaRPr lang="zh-CN" altLang="en-US"/>
          </a:p>
        </p:txBody>
      </p:sp>
    </p:spTree>
    <p:extLst>
      <p:ext uri="{BB962C8B-B14F-4D97-AF65-F5344CB8AC3E}">
        <p14:creationId xmlns:p14="http://schemas.microsoft.com/office/powerpoint/2010/main" val="2076681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50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a:extLst>
              <a:ext uri="{FF2B5EF4-FFF2-40B4-BE49-F238E27FC236}">
                <a16:creationId xmlns:a16="http://schemas.microsoft.com/office/drawing/2014/main" id="{443BBEBF-95E6-4F01-8575-53F061F3ADFB}"/>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7010333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1647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项图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a:extLst>
              <a:ext uri="{FF2B5EF4-FFF2-40B4-BE49-F238E27FC236}">
                <a16:creationId xmlns:a16="http://schemas.microsoft.com/office/drawing/2014/main" id="{443BBEBF-95E6-4F01-8575-53F061F3ADFB}"/>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4" name="矩形 13">
            <a:extLst>
              <a:ext uri="{FF2B5EF4-FFF2-40B4-BE49-F238E27FC236}">
                <a16:creationId xmlns:a16="http://schemas.microsoft.com/office/drawing/2014/main" id="{832F62A3-A2B8-442B-9B9F-488EB4F559CA}"/>
              </a:ext>
            </a:extLst>
          </p:cNvPr>
          <p:cNvSpPr/>
          <p:nvPr userDrawn="1"/>
        </p:nvSpPr>
        <p:spPr>
          <a:xfrm>
            <a:off x="7080179" y="997618"/>
            <a:ext cx="4436181"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a:extLst>
              <a:ext uri="{FF2B5EF4-FFF2-40B4-BE49-F238E27FC236}">
                <a16:creationId xmlns:a16="http://schemas.microsoft.com/office/drawing/2014/main" id="{09E0485C-35BD-4E30-B7B0-645A9B6E9E87}"/>
              </a:ext>
            </a:extLst>
          </p:cNvPr>
          <p:cNvSpPr>
            <a:spLocks noGrp="1"/>
          </p:cNvSpPr>
          <p:nvPr>
            <p:ph type="pic" sz="quarter" idx="14"/>
          </p:nvPr>
        </p:nvSpPr>
        <p:spPr>
          <a:xfrm>
            <a:off x="6932613" y="1124653"/>
            <a:ext cx="4421187" cy="2943346"/>
          </a:xfrm>
        </p:spPr>
        <p:txBody>
          <a:bodyPr/>
          <a:lstStyle/>
          <a:p>
            <a:endParaRPr lang="zh-CN" altLang="en-US"/>
          </a:p>
        </p:txBody>
      </p:sp>
    </p:spTree>
    <p:extLst>
      <p:ext uri="{BB962C8B-B14F-4D97-AF65-F5344CB8AC3E}">
        <p14:creationId xmlns:p14="http://schemas.microsoft.com/office/powerpoint/2010/main" val="4009977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项图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a:extLst>
              <a:ext uri="{FF2B5EF4-FFF2-40B4-BE49-F238E27FC236}">
                <a16:creationId xmlns:a16="http://schemas.microsoft.com/office/drawing/2014/main" id="{443BBEBF-95E6-4F01-8575-53F061F3ADFB}"/>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a:extLst>
              <a:ext uri="{FF2B5EF4-FFF2-40B4-BE49-F238E27FC236}">
                <a16:creationId xmlns:a16="http://schemas.microsoft.com/office/drawing/2014/main" id="{F46C3E10-BB2F-49DD-A164-4D71C9F9849C}"/>
              </a:ext>
            </a:extLst>
          </p:cNvPr>
          <p:cNvSpPr/>
          <p:nvPr userDrawn="1"/>
        </p:nvSpPr>
        <p:spPr>
          <a:xfrm>
            <a:off x="0" y="2290573"/>
            <a:ext cx="12192000" cy="3094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a:extLst>
              <a:ext uri="{FF2B5EF4-FFF2-40B4-BE49-F238E27FC236}">
                <a16:creationId xmlns:a16="http://schemas.microsoft.com/office/drawing/2014/main" id="{B47C5CA5-E880-4C0A-8739-C467EE00DCC6}"/>
              </a:ext>
            </a:extLst>
          </p:cNvPr>
          <p:cNvSpPr>
            <a:spLocks noGrp="1"/>
          </p:cNvSpPr>
          <p:nvPr>
            <p:ph type="pic" sz="quarter" idx="14"/>
          </p:nvPr>
        </p:nvSpPr>
        <p:spPr>
          <a:xfrm rot="20772240">
            <a:off x="7401365" y="1683034"/>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
        <p:nvSpPr>
          <p:cNvPr id="19" name="图片占位符 9">
            <a:extLst>
              <a:ext uri="{FF2B5EF4-FFF2-40B4-BE49-F238E27FC236}">
                <a16:creationId xmlns:a16="http://schemas.microsoft.com/office/drawing/2014/main" id="{7CC1893F-6CB5-41D6-9212-0051BCCFEA9C}"/>
              </a:ext>
            </a:extLst>
          </p:cNvPr>
          <p:cNvSpPr>
            <a:spLocks noGrp="1"/>
          </p:cNvSpPr>
          <p:nvPr>
            <p:ph type="pic" sz="quarter" idx="15"/>
          </p:nvPr>
        </p:nvSpPr>
        <p:spPr>
          <a:xfrm rot="668217">
            <a:off x="7665854" y="3726070"/>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Tree>
    <p:extLst>
      <p:ext uri="{BB962C8B-B14F-4D97-AF65-F5344CB8AC3E}">
        <p14:creationId xmlns:p14="http://schemas.microsoft.com/office/powerpoint/2010/main" val="594015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项图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a:extLst>
              <a:ext uri="{FF2B5EF4-FFF2-40B4-BE49-F238E27FC236}">
                <a16:creationId xmlns:a16="http://schemas.microsoft.com/office/drawing/2014/main" id="{443BBEBF-95E6-4F01-8575-53F061F3ADFB}"/>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图片占位符 9">
            <a:extLst>
              <a:ext uri="{FF2B5EF4-FFF2-40B4-BE49-F238E27FC236}">
                <a16:creationId xmlns:a16="http://schemas.microsoft.com/office/drawing/2014/main" id="{B72E8292-90F1-4C22-8CD2-EAEBF824D23D}"/>
              </a:ext>
            </a:extLst>
          </p:cNvPr>
          <p:cNvSpPr>
            <a:spLocks noGrp="1"/>
          </p:cNvSpPr>
          <p:nvPr>
            <p:ph type="pic" sz="quarter" idx="14"/>
          </p:nvPr>
        </p:nvSpPr>
        <p:spPr>
          <a:xfrm>
            <a:off x="785565" y="1398880"/>
            <a:ext cx="3187948" cy="3225508"/>
          </a:xfrm>
        </p:spPr>
        <p:txBody>
          <a:bodyPr/>
          <a:lstStyle/>
          <a:p>
            <a:endParaRPr lang="zh-CN" altLang="en-US"/>
          </a:p>
        </p:txBody>
      </p:sp>
      <p:sp>
        <p:nvSpPr>
          <p:cNvPr id="16" name="图片占位符 9">
            <a:extLst>
              <a:ext uri="{FF2B5EF4-FFF2-40B4-BE49-F238E27FC236}">
                <a16:creationId xmlns:a16="http://schemas.microsoft.com/office/drawing/2014/main" id="{6C390C69-5177-4F47-BFFA-BF269BDDC64E}"/>
              </a:ext>
            </a:extLst>
          </p:cNvPr>
          <p:cNvSpPr>
            <a:spLocks noGrp="1"/>
          </p:cNvSpPr>
          <p:nvPr>
            <p:ph type="pic" sz="quarter" idx="15"/>
          </p:nvPr>
        </p:nvSpPr>
        <p:spPr>
          <a:xfrm>
            <a:off x="4493965" y="1410888"/>
            <a:ext cx="3187948" cy="3225508"/>
          </a:xfrm>
        </p:spPr>
        <p:txBody>
          <a:bodyPr/>
          <a:lstStyle/>
          <a:p>
            <a:endParaRPr lang="zh-CN" altLang="en-US"/>
          </a:p>
        </p:txBody>
      </p:sp>
      <p:sp>
        <p:nvSpPr>
          <p:cNvPr id="18" name="图片占位符 9">
            <a:extLst>
              <a:ext uri="{FF2B5EF4-FFF2-40B4-BE49-F238E27FC236}">
                <a16:creationId xmlns:a16="http://schemas.microsoft.com/office/drawing/2014/main" id="{A86F38C0-700F-46DA-AC15-9139DCB6C804}"/>
              </a:ext>
            </a:extLst>
          </p:cNvPr>
          <p:cNvSpPr>
            <a:spLocks noGrp="1"/>
          </p:cNvSpPr>
          <p:nvPr>
            <p:ph type="pic" sz="quarter" idx="16"/>
          </p:nvPr>
        </p:nvSpPr>
        <p:spPr>
          <a:xfrm>
            <a:off x="8239589" y="1386104"/>
            <a:ext cx="3187948" cy="3225508"/>
          </a:xfrm>
        </p:spPr>
        <p:txBody>
          <a:bodyPr/>
          <a:lstStyle/>
          <a:p>
            <a:endParaRPr lang="zh-CN" altLang="en-US"/>
          </a:p>
        </p:txBody>
      </p:sp>
    </p:spTree>
    <p:extLst>
      <p:ext uri="{BB962C8B-B14F-4D97-AF65-F5344CB8AC3E}">
        <p14:creationId xmlns:p14="http://schemas.microsoft.com/office/powerpoint/2010/main" val="1913739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项横向图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a:extLst>
              <a:ext uri="{FF2B5EF4-FFF2-40B4-BE49-F238E27FC236}">
                <a16:creationId xmlns:a16="http://schemas.microsoft.com/office/drawing/2014/main" id="{443BBEBF-95E6-4F01-8575-53F061F3ADFB}"/>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a:extLst>
              <a:ext uri="{FF2B5EF4-FFF2-40B4-BE49-F238E27FC236}">
                <a16:creationId xmlns:a16="http://schemas.microsoft.com/office/drawing/2014/main" id="{21F7774A-A53E-46F3-93EB-7DF2155BB6AF}"/>
              </a:ext>
            </a:extLst>
          </p:cNvPr>
          <p:cNvSpPr/>
          <p:nvPr userDrawn="1"/>
        </p:nvSpPr>
        <p:spPr>
          <a:xfrm>
            <a:off x="624221" y="148619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467B516-ABC7-4DE5-8267-90114D236276}"/>
              </a:ext>
            </a:extLst>
          </p:cNvPr>
          <p:cNvSpPr/>
          <p:nvPr userDrawn="1"/>
        </p:nvSpPr>
        <p:spPr>
          <a:xfrm>
            <a:off x="624220" y="358132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F4408C94-48B3-40EC-87CD-0477AE44E5A8}"/>
              </a:ext>
            </a:extLst>
          </p:cNvPr>
          <p:cNvSpPr/>
          <p:nvPr userDrawn="1"/>
        </p:nvSpPr>
        <p:spPr>
          <a:xfrm>
            <a:off x="6148169" y="148254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432D6C28-0B63-493C-AA17-050D5BA4B994}"/>
              </a:ext>
            </a:extLst>
          </p:cNvPr>
          <p:cNvSpPr/>
          <p:nvPr userDrawn="1"/>
        </p:nvSpPr>
        <p:spPr>
          <a:xfrm>
            <a:off x="6148168" y="357767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a:extLst>
              <a:ext uri="{FF2B5EF4-FFF2-40B4-BE49-F238E27FC236}">
                <a16:creationId xmlns:a16="http://schemas.microsoft.com/office/drawing/2014/main" id="{A5142175-4848-4DB8-9B35-67FC05BB1340}"/>
              </a:ext>
            </a:extLst>
          </p:cNvPr>
          <p:cNvSpPr/>
          <p:nvPr userDrawn="1"/>
        </p:nvSpPr>
        <p:spPr>
          <a:xfrm flipH="1" flipV="1">
            <a:off x="5425531"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a:extLst>
              <a:ext uri="{FF2B5EF4-FFF2-40B4-BE49-F238E27FC236}">
                <a16:creationId xmlns:a16="http://schemas.microsoft.com/office/drawing/2014/main" id="{2F4C4DE0-376D-48A5-9726-3E416C92BB2C}"/>
              </a:ext>
            </a:extLst>
          </p:cNvPr>
          <p:cNvSpPr/>
          <p:nvPr userDrawn="1"/>
        </p:nvSpPr>
        <p:spPr>
          <a:xfrm flipH="1" flipV="1">
            <a:off x="10962103"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a:extLst>
              <a:ext uri="{FF2B5EF4-FFF2-40B4-BE49-F238E27FC236}">
                <a16:creationId xmlns:a16="http://schemas.microsoft.com/office/drawing/2014/main" id="{478EB282-7157-4A29-8E01-471B26BCC8AD}"/>
              </a:ext>
            </a:extLst>
          </p:cNvPr>
          <p:cNvSpPr/>
          <p:nvPr userDrawn="1"/>
        </p:nvSpPr>
        <p:spPr>
          <a:xfrm flipH="1" flipV="1">
            <a:off x="5425531"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a:extLst>
              <a:ext uri="{FF2B5EF4-FFF2-40B4-BE49-F238E27FC236}">
                <a16:creationId xmlns:a16="http://schemas.microsoft.com/office/drawing/2014/main" id="{FA684FCF-426A-43CD-A35A-0FBBCFAAE071}"/>
              </a:ext>
            </a:extLst>
          </p:cNvPr>
          <p:cNvSpPr/>
          <p:nvPr userDrawn="1"/>
        </p:nvSpPr>
        <p:spPr>
          <a:xfrm flipH="1" flipV="1">
            <a:off x="10962103"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a:extLst>
              <a:ext uri="{FF2B5EF4-FFF2-40B4-BE49-F238E27FC236}">
                <a16:creationId xmlns:a16="http://schemas.microsoft.com/office/drawing/2014/main" id="{BB5430C4-FE76-47E8-B998-3F3C45F96031}"/>
              </a:ext>
            </a:extLst>
          </p:cNvPr>
          <p:cNvSpPr>
            <a:spLocks noGrp="1"/>
          </p:cNvSpPr>
          <p:nvPr>
            <p:ph type="pic" sz="quarter" idx="14"/>
          </p:nvPr>
        </p:nvSpPr>
        <p:spPr>
          <a:xfrm>
            <a:off x="750888" y="1620838"/>
            <a:ext cx="1601787" cy="1601787"/>
          </a:xfrm>
        </p:spPr>
        <p:txBody>
          <a:bodyPr/>
          <a:lstStyle/>
          <a:p>
            <a:endParaRPr lang="zh-CN" altLang="en-US"/>
          </a:p>
        </p:txBody>
      </p:sp>
      <p:sp>
        <p:nvSpPr>
          <p:cNvPr id="25" name="图片占位符 9">
            <a:extLst>
              <a:ext uri="{FF2B5EF4-FFF2-40B4-BE49-F238E27FC236}">
                <a16:creationId xmlns:a16="http://schemas.microsoft.com/office/drawing/2014/main" id="{ABBF101D-B2E0-46B2-BB19-5C1EB064D9E9}"/>
              </a:ext>
            </a:extLst>
          </p:cNvPr>
          <p:cNvSpPr>
            <a:spLocks noGrp="1"/>
          </p:cNvSpPr>
          <p:nvPr>
            <p:ph type="pic" sz="quarter" idx="15"/>
          </p:nvPr>
        </p:nvSpPr>
        <p:spPr>
          <a:xfrm>
            <a:off x="762300" y="3748182"/>
            <a:ext cx="1601787" cy="1601787"/>
          </a:xfrm>
        </p:spPr>
        <p:txBody>
          <a:bodyPr/>
          <a:lstStyle/>
          <a:p>
            <a:endParaRPr lang="zh-CN" altLang="en-US"/>
          </a:p>
        </p:txBody>
      </p:sp>
      <p:sp>
        <p:nvSpPr>
          <p:cNvPr id="26" name="图片占位符 9">
            <a:extLst>
              <a:ext uri="{FF2B5EF4-FFF2-40B4-BE49-F238E27FC236}">
                <a16:creationId xmlns:a16="http://schemas.microsoft.com/office/drawing/2014/main" id="{486277CC-A2BE-4FE4-98EC-2DC3771FCEFB}"/>
              </a:ext>
            </a:extLst>
          </p:cNvPr>
          <p:cNvSpPr>
            <a:spLocks noGrp="1"/>
          </p:cNvSpPr>
          <p:nvPr>
            <p:ph type="pic" sz="quarter" idx="16"/>
          </p:nvPr>
        </p:nvSpPr>
        <p:spPr>
          <a:xfrm>
            <a:off x="6278410" y="1620838"/>
            <a:ext cx="1601787" cy="1601787"/>
          </a:xfrm>
        </p:spPr>
        <p:txBody>
          <a:bodyPr/>
          <a:lstStyle/>
          <a:p>
            <a:endParaRPr lang="zh-CN" altLang="en-US"/>
          </a:p>
        </p:txBody>
      </p:sp>
      <p:sp>
        <p:nvSpPr>
          <p:cNvPr id="27" name="图片占位符 9">
            <a:extLst>
              <a:ext uri="{FF2B5EF4-FFF2-40B4-BE49-F238E27FC236}">
                <a16:creationId xmlns:a16="http://schemas.microsoft.com/office/drawing/2014/main" id="{74B73590-EC0B-4C6E-9207-5B1FAE494F22}"/>
              </a:ext>
            </a:extLst>
          </p:cNvPr>
          <p:cNvSpPr>
            <a:spLocks noGrp="1"/>
          </p:cNvSpPr>
          <p:nvPr>
            <p:ph type="pic" sz="quarter" idx="17"/>
          </p:nvPr>
        </p:nvSpPr>
        <p:spPr>
          <a:xfrm>
            <a:off x="6289822" y="3748182"/>
            <a:ext cx="1601787" cy="1601787"/>
          </a:xfrm>
        </p:spPr>
        <p:txBody>
          <a:bodyPr/>
          <a:lstStyle/>
          <a:p>
            <a:endParaRPr lang="zh-CN" altLang="en-US"/>
          </a:p>
        </p:txBody>
      </p:sp>
    </p:spTree>
    <p:extLst>
      <p:ext uri="{BB962C8B-B14F-4D97-AF65-F5344CB8AC3E}">
        <p14:creationId xmlns:p14="http://schemas.microsoft.com/office/powerpoint/2010/main" val="131239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765662-DA64-4A6D-9147-C70A75F84EA9}"/>
              </a:ext>
            </a:extLst>
          </p:cNvPr>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8" name="矩形 7">
            <a:extLst>
              <a:ext uri="{FF2B5EF4-FFF2-40B4-BE49-F238E27FC236}">
                <a16:creationId xmlns:a16="http://schemas.microsoft.com/office/drawing/2014/main" id="{A31B0420-5421-40D2-96E8-07C9DA5BAB88}"/>
              </a:ext>
            </a:extLst>
          </p:cNvPr>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a:extLst>
              <a:ext uri="{FF2B5EF4-FFF2-40B4-BE49-F238E27FC236}">
                <a16:creationId xmlns:a16="http://schemas.microsoft.com/office/drawing/2014/main" id="{A2EC4C26-B8A4-4B6D-BE6B-48AE275A7DDF}"/>
              </a:ext>
            </a:extLst>
          </p:cNvPr>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Tree>
    <p:extLst>
      <p:ext uri="{BB962C8B-B14F-4D97-AF65-F5344CB8AC3E}">
        <p14:creationId xmlns:p14="http://schemas.microsoft.com/office/powerpoint/2010/main" val="2113834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a:extLst>
              <a:ext uri="{FF2B5EF4-FFF2-40B4-BE49-F238E27FC236}">
                <a16:creationId xmlns:a16="http://schemas.microsoft.com/office/drawing/2014/main" id="{BD117F3D-362F-4F98-ADAC-66FFEAF10B68}"/>
              </a:ext>
            </a:extLst>
          </p:cNvPr>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pPr/>
              <a:t>2023/3/13</a:t>
            </a:fld>
            <a:endParaRPr lang="zh-CN" altLang="en-US" dirty="0"/>
          </a:p>
        </p:txBody>
      </p:sp>
      <p:sp>
        <p:nvSpPr>
          <p:cNvPr id="4" name="页脚占位符 3">
            <a:extLst>
              <a:ext uri="{FF2B5EF4-FFF2-40B4-BE49-F238E27FC236}">
                <a16:creationId xmlns:a16="http://schemas.microsoft.com/office/drawing/2014/main" id="{43B675A7-875F-4DB5-80AE-445F301BBD75}"/>
              </a:ext>
            </a:extLst>
          </p:cNvPr>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8" name="文本框 7">
            <a:extLst>
              <a:ext uri="{FF2B5EF4-FFF2-40B4-BE49-F238E27FC236}">
                <a16:creationId xmlns:a16="http://schemas.microsoft.com/office/drawing/2014/main" id="{98C236A1-6AAA-46E8-9203-DFBD22E7877F}"/>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extLst>
      <p:ext uri="{BB962C8B-B14F-4D97-AF65-F5344CB8AC3E}">
        <p14:creationId xmlns:p14="http://schemas.microsoft.com/office/powerpoint/2010/main" val="348367543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7062D45-73B8-4891-A3D4-55B97D63436C}"/>
              </a:ext>
            </a:extLst>
          </p:cNvPr>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a:extLst>
              <a:ext uri="{FF2B5EF4-FFF2-40B4-BE49-F238E27FC236}">
                <a16:creationId xmlns:a16="http://schemas.microsoft.com/office/drawing/2014/main" id="{2E43AADA-B94F-44F7-8F6E-9C61BF928875}"/>
              </a:ext>
            </a:extLst>
          </p:cNvPr>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8C236A1-6AAA-46E8-9203-DFBD22E7877F}"/>
              </a:ext>
            </a:extLst>
          </p:cNvPr>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矩形 9">
            <a:extLst>
              <a:ext uri="{FF2B5EF4-FFF2-40B4-BE49-F238E27FC236}">
                <a16:creationId xmlns:a16="http://schemas.microsoft.com/office/drawing/2014/main" id="{78A20268-B121-4E24-85D2-A0F8DF522C7F}"/>
              </a:ext>
            </a:extLst>
          </p:cNvPr>
          <p:cNvSpPr/>
          <p:nvPr userDrawn="1"/>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a:extLst>
              <a:ext uri="{FF2B5EF4-FFF2-40B4-BE49-F238E27FC236}">
                <a16:creationId xmlns:a16="http://schemas.microsoft.com/office/drawing/2014/main" id="{F323334C-B143-4860-9DF8-6EF104F46FD6}"/>
              </a:ext>
            </a:extLst>
          </p:cNvPr>
          <p:cNvGrpSpPr/>
          <p:nvPr userDrawn="1"/>
        </p:nvGrpSpPr>
        <p:grpSpPr>
          <a:xfrm rot="5400000">
            <a:off x="178349" y="-178349"/>
            <a:ext cx="815032" cy="1171729"/>
            <a:chOff x="136270" y="441325"/>
            <a:chExt cx="2690232" cy="1572670"/>
          </a:xfrm>
        </p:grpSpPr>
        <p:sp>
          <p:nvSpPr>
            <p:cNvPr id="12" name="矩形 11">
              <a:extLst>
                <a:ext uri="{FF2B5EF4-FFF2-40B4-BE49-F238E27FC236}">
                  <a16:creationId xmlns:a16="http://schemas.microsoft.com/office/drawing/2014/main" id="{AF692D06-72F5-4E50-A103-DEF74E3AA89C}"/>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BD50934-FE68-4A2F-809E-15956D54B9EC}"/>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85B1DA24-8228-4C55-9956-0544E2F42E0B}"/>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2C503D5D-331E-4C68-840E-DD652B8B225B}"/>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6747F930-ADBD-4B1A-BB33-5204B15BEC9E}"/>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54E1117E-7DE2-4B4E-8FFF-9291A66F1528}"/>
              </a:ext>
            </a:extLst>
          </p:cNvPr>
          <p:cNvGrpSpPr/>
          <p:nvPr userDrawn="1"/>
        </p:nvGrpSpPr>
        <p:grpSpPr>
          <a:xfrm rot="16200000">
            <a:off x="10974982" y="5053481"/>
            <a:ext cx="1846660" cy="587375"/>
            <a:chOff x="136270" y="441325"/>
            <a:chExt cx="2690232" cy="1572670"/>
          </a:xfrm>
        </p:grpSpPr>
        <p:sp>
          <p:nvSpPr>
            <p:cNvPr id="18" name="矩形 17">
              <a:extLst>
                <a:ext uri="{FF2B5EF4-FFF2-40B4-BE49-F238E27FC236}">
                  <a16:creationId xmlns:a16="http://schemas.microsoft.com/office/drawing/2014/main" id="{B465D190-2D79-4E3F-822C-036F8251467B}"/>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AA222EED-9170-4714-8479-8C111C1D7603}"/>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766C8133-287A-40A9-A7C1-C161483848BB}"/>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C0EF3C62-9FC0-465D-8065-EE17A0B4121F}"/>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2AECCC51-1ECA-4748-84AA-CFA71517303E}"/>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a:extLst>
              <a:ext uri="{FF2B5EF4-FFF2-40B4-BE49-F238E27FC236}">
                <a16:creationId xmlns:a16="http://schemas.microsoft.com/office/drawing/2014/main" id="{44105D8E-80E5-4759-9553-3B5F638D0838}"/>
              </a:ext>
            </a:extLst>
          </p:cNvPr>
          <p:cNvSpPr>
            <a:spLocks noGrp="1"/>
          </p:cNvSpPr>
          <p:nvPr>
            <p:ph type="sldNum" sz="quarter" idx="12"/>
          </p:nvPr>
        </p:nvSpPr>
        <p:spPr>
          <a:xfrm>
            <a:off x="8807809" y="6519179"/>
            <a:ext cx="2743200" cy="365125"/>
          </a:xfrm>
        </p:spPr>
        <p:txBody>
          <a:bodyPr/>
          <a:lstStyle>
            <a:lvl1pPr>
              <a:defRPr sz="1600">
                <a:solidFill>
                  <a:schemeClr val="bg1">
                    <a:lumMod val="9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dirty="0"/>
          </a:p>
        </p:txBody>
      </p:sp>
      <p:sp>
        <p:nvSpPr>
          <p:cNvPr id="2" name="标题 1">
            <a:extLst>
              <a:ext uri="{FF2B5EF4-FFF2-40B4-BE49-F238E27FC236}">
                <a16:creationId xmlns:a16="http://schemas.microsoft.com/office/drawing/2014/main" id="{964190E7-3329-4C1F-B528-8D7C5DB74326}"/>
              </a:ext>
            </a:extLst>
          </p:cNvPr>
          <p:cNvSpPr>
            <a:spLocks noGrp="1"/>
          </p:cNvSpPr>
          <p:nvPr>
            <p:ph type="title"/>
          </p:nvPr>
        </p:nvSpPr>
        <p:spPr>
          <a:xfrm>
            <a:off x="1382711" y="226821"/>
            <a:ext cx="10515600" cy="598246"/>
          </a:xfrm>
        </p:spPr>
        <p:txBody>
          <a:bodyPr>
            <a:noAutofit/>
          </a:bodyPr>
          <a:lstStyle>
            <a:lvl1pPr>
              <a:defRPr sz="2800">
                <a:latin typeface="思源宋体 Heavy" panose="02020900000000000000" pitchFamily="18" charset="-122"/>
                <a:ea typeface="思源宋体 Heavy" panose="02020900000000000000" pitchFamily="18" charset="-122"/>
              </a:defRPr>
            </a:lvl1pPr>
          </a:lstStyle>
          <a:p>
            <a:r>
              <a:rPr lang="zh-CN" altLang="en-US"/>
              <a:t>单击此处编辑母版标题样式</a:t>
            </a:r>
          </a:p>
        </p:txBody>
      </p:sp>
    </p:spTree>
    <p:extLst>
      <p:ext uri="{BB962C8B-B14F-4D97-AF65-F5344CB8AC3E}">
        <p14:creationId xmlns:p14="http://schemas.microsoft.com/office/powerpoint/2010/main" val="351312818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F713DDE-3801-48D6-A3DF-1260E876D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BF0CC82-0A83-4798-B690-6F2D453F11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0807CE1-C5C3-465C-BEB9-825D3F6442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548A5D5-F967-4973-BC3E-B6E1F1E79406}" type="datetime1">
              <a:rPr lang="zh-CN" altLang="en-US" smtClean="0"/>
              <a:t>2023/3/13</a:t>
            </a:fld>
            <a:endParaRPr lang="zh-CN" altLang="en-US" dirty="0"/>
          </a:p>
        </p:txBody>
      </p:sp>
      <p:sp>
        <p:nvSpPr>
          <p:cNvPr id="5" name="页脚占位符 4">
            <a:extLst>
              <a:ext uri="{FF2B5EF4-FFF2-40B4-BE49-F238E27FC236}">
                <a16:creationId xmlns:a16="http://schemas.microsoft.com/office/drawing/2014/main" id="{C7CA79CA-C90B-4CB5-8926-89873A274F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6" name="灯片编号占位符 5">
            <a:extLst>
              <a:ext uri="{FF2B5EF4-FFF2-40B4-BE49-F238E27FC236}">
                <a16:creationId xmlns:a16="http://schemas.microsoft.com/office/drawing/2014/main" id="{9FF257B7-3D54-424C-B74A-15B1621E30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pPr/>
              <a:t>‹#›</a:t>
            </a:fld>
            <a:endParaRPr lang="zh-CN" altLang="en-US"/>
          </a:p>
        </p:txBody>
      </p:sp>
    </p:spTree>
    <p:extLst>
      <p:ext uri="{BB962C8B-B14F-4D97-AF65-F5344CB8AC3E}">
        <p14:creationId xmlns:p14="http://schemas.microsoft.com/office/powerpoint/2010/main" val="1635048249"/>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81" r:id="rId3"/>
    <p:sldLayoutId id="2147483682" r:id="rId4"/>
    <p:sldLayoutId id="2147483678" r:id="rId5"/>
    <p:sldLayoutId id="2147483683" r:id="rId6"/>
    <p:sldLayoutId id="2147483670" r:id="rId7"/>
    <p:sldLayoutId id="2147483668" r:id="rId8"/>
    <p:sldLayoutId id="2147483684" r:id="rId9"/>
    <p:sldLayoutId id="2147483662" r:id="rId10"/>
    <p:sldLayoutId id="2147483661" r:id="rId11"/>
    <p:sldLayoutId id="2147483680" r:id="rId12"/>
    <p:sldLayoutId id="2147483679" r:id="rId13"/>
    <p:sldLayoutId id="2147483664" r:id="rId14"/>
    <p:sldLayoutId id="2147483667" r:id="rId15"/>
    <p:sldLayoutId id="2147483665" r:id="rId16"/>
    <p:sldLayoutId id="2147483666" r:id="rId17"/>
    <p:sldLayoutId id="2147483672"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75222"/>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6.xml"/><Relationship Id="rId5" Type="http://schemas.openxmlformats.org/officeDocument/2006/relationships/image" Target="../media/image8.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6.xml"/><Relationship Id="rId6" Type="http://schemas.openxmlformats.org/officeDocument/2006/relationships/image" Target="../media/image19.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6.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6.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6.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6.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id="{D72D3974-FE6C-4794-924B-3A3DA8424506}"/>
              </a:ext>
            </a:extLst>
          </p:cNvPr>
          <p:cNvSpPr txBox="1"/>
          <p:nvPr/>
        </p:nvSpPr>
        <p:spPr>
          <a:xfrm>
            <a:off x="1459761" y="2156574"/>
            <a:ext cx="9272478" cy="1323439"/>
          </a:xfrm>
          <a:prstGeom prst="rect">
            <a:avLst/>
          </a:prstGeom>
          <a:noFill/>
        </p:spPr>
        <p:txBody>
          <a:bodyPr wrap="square" rtlCol="0">
            <a:spAutoFit/>
          </a:bodyPr>
          <a:lstStyle/>
          <a:p>
            <a:pPr algn="ctr"/>
            <a:r>
              <a:rPr lang="en-US" altLang="zh-CN" sz="4000" dirty="0">
                <a:solidFill>
                  <a:schemeClr val="accent1"/>
                </a:solidFill>
                <a:latin typeface="Times New Roman" panose="02020603050405020304" pitchFamily="18" charset="0"/>
                <a:ea typeface="思源宋体 Heavy" panose="02020900000000000000" pitchFamily="18" charset="-122"/>
                <a:cs typeface="Times New Roman" panose="02020603050405020304" pitchFamily="18" charset="0"/>
              </a:rPr>
              <a:t>Adaptive Computing Scheduling for Edge-Assisted Autonomous Driving</a:t>
            </a:r>
            <a:r>
              <a:rPr lang="en-US" altLang="zh-CN" sz="4000" baseline="30000" dirty="0">
                <a:solidFill>
                  <a:schemeClr val="accent1"/>
                </a:solidFill>
                <a:latin typeface="Times New Roman" panose="02020603050405020304" pitchFamily="18" charset="0"/>
                <a:ea typeface="思源宋体 Heavy" panose="02020900000000000000" pitchFamily="18" charset="-122"/>
                <a:cs typeface="Times New Roman" panose="02020603050405020304" pitchFamily="18" charset="0"/>
              </a:rPr>
              <a:t>[1]</a:t>
            </a:r>
            <a:endParaRPr lang="en-US" altLang="zh-CN" sz="4000" dirty="0">
              <a:solidFill>
                <a:schemeClr val="accent1"/>
              </a:solidFill>
              <a:latin typeface="Times New Roman" panose="02020603050405020304" pitchFamily="18" charset="0"/>
              <a:ea typeface="思源宋体 Heavy" panose="02020900000000000000" pitchFamily="18" charset="-122"/>
              <a:cs typeface="Times New Roman" panose="02020603050405020304" pitchFamily="18" charset="0"/>
            </a:endParaRPr>
          </a:p>
        </p:txBody>
      </p:sp>
      <p:sp>
        <p:nvSpPr>
          <p:cNvPr id="20" name="文本框 19">
            <a:extLst>
              <a:ext uri="{FF2B5EF4-FFF2-40B4-BE49-F238E27FC236}">
                <a16:creationId xmlns:a16="http://schemas.microsoft.com/office/drawing/2014/main" id="{F2190DFA-9BEE-4446-8057-EB8E3213C18E}"/>
              </a:ext>
            </a:extLst>
          </p:cNvPr>
          <p:cNvSpPr txBox="1"/>
          <p:nvPr/>
        </p:nvSpPr>
        <p:spPr>
          <a:xfrm>
            <a:off x="6746048" y="4778654"/>
            <a:ext cx="2850642" cy="369332"/>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rPr>
              <a:t>▶ </a:t>
            </a:r>
            <a:r>
              <a:rPr lang="zh-CN" altLang="en-US" dirty="0">
                <a:solidFill>
                  <a:schemeClr val="tx1">
                    <a:lumMod val="75000"/>
                    <a:lumOff val="25000"/>
                  </a:schemeClr>
                </a:solidFill>
                <a:latin typeface="思源宋体 Heavy" panose="02020900000000000000" pitchFamily="18" charset="-122"/>
                <a:ea typeface="思源宋体 Heavy" panose="02020900000000000000" pitchFamily="18" charset="-122"/>
              </a:rPr>
              <a:t>汇报人：王葳</a:t>
            </a:r>
          </a:p>
        </p:txBody>
      </p:sp>
      <p:sp>
        <p:nvSpPr>
          <p:cNvPr id="21" name="文本框 20">
            <a:extLst>
              <a:ext uri="{FF2B5EF4-FFF2-40B4-BE49-F238E27FC236}">
                <a16:creationId xmlns:a16="http://schemas.microsoft.com/office/drawing/2014/main" id="{52D0C3F0-93AB-4440-9ABB-6907347ED0A4}"/>
              </a:ext>
            </a:extLst>
          </p:cNvPr>
          <p:cNvSpPr txBox="1"/>
          <p:nvPr/>
        </p:nvSpPr>
        <p:spPr>
          <a:xfrm>
            <a:off x="3273643" y="4784964"/>
            <a:ext cx="3144585" cy="369332"/>
          </a:xfrm>
          <a:prstGeom prst="rect">
            <a:avLst/>
          </a:prstGeom>
          <a:noFill/>
        </p:spPr>
        <p:txBody>
          <a:bodyPr wrap="square" rtlCol="0">
            <a:spAutoFit/>
          </a:bodyPr>
          <a:lstStyle/>
          <a:p>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rPr>
              <a:t>▶ </a:t>
            </a:r>
            <a:r>
              <a:rPr lang="zh-CN" altLang="en-US" dirty="0">
                <a:solidFill>
                  <a:schemeClr val="tx1">
                    <a:lumMod val="75000"/>
                    <a:lumOff val="25000"/>
                  </a:schemeClr>
                </a:solidFill>
                <a:latin typeface="思源宋体 Heavy" panose="02020900000000000000" pitchFamily="18" charset="-122"/>
                <a:ea typeface="思源宋体 Heavy" panose="02020900000000000000" pitchFamily="18" charset="-122"/>
              </a:rPr>
              <a:t>汇报时间：</a:t>
            </a:r>
            <a:r>
              <a:rPr lang="en-US" altLang="zh-CN" dirty="0">
                <a:solidFill>
                  <a:schemeClr val="tx1">
                    <a:lumMod val="75000"/>
                    <a:lumOff val="25000"/>
                  </a:schemeClr>
                </a:solidFill>
                <a:latin typeface="思源宋体 Heavy" panose="02020900000000000000" pitchFamily="18" charset="-122"/>
                <a:ea typeface="思源宋体 Heavy" panose="02020900000000000000" pitchFamily="18" charset="-122"/>
              </a:rPr>
              <a:t>2023.03.13</a:t>
            </a:r>
            <a:endParaRPr lang="zh-CN" altLang="en-US" dirty="0">
              <a:solidFill>
                <a:schemeClr val="tx1">
                  <a:lumMod val="75000"/>
                  <a:lumOff val="25000"/>
                </a:schemeClr>
              </a:solidFill>
              <a:latin typeface="思源宋体 Heavy" panose="02020900000000000000" pitchFamily="18" charset="-122"/>
              <a:ea typeface="思源宋体 Heavy" panose="02020900000000000000" pitchFamily="18" charset="-122"/>
            </a:endParaRPr>
          </a:p>
        </p:txBody>
      </p:sp>
      <p:sp>
        <p:nvSpPr>
          <p:cNvPr id="11" name="矩形 10">
            <a:extLst>
              <a:ext uri="{FF2B5EF4-FFF2-40B4-BE49-F238E27FC236}">
                <a16:creationId xmlns:a16="http://schemas.microsoft.com/office/drawing/2014/main" id="{88D43090-4381-4CF7-9019-21376C7F4736}"/>
              </a:ext>
            </a:extLst>
          </p:cNvPr>
          <p:cNvSpPr/>
          <p:nvPr/>
        </p:nvSpPr>
        <p:spPr>
          <a:xfrm>
            <a:off x="0" y="-1"/>
            <a:ext cx="12192000" cy="31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5505C63E-4CB8-4242-ACBF-578F27336837}"/>
              </a:ext>
            </a:extLst>
          </p:cNvPr>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id="{E986DD41-9CB0-4EB8-9E5A-502B47CBC689}"/>
              </a:ext>
            </a:extLst>
          </p:cNvPr>
          <p:cNvGrpSpPr/>
          <p:nvPr/>
        </p:nvGrpSpPr>
        <p:grpSpPr>
          <a:xfrm rot="16200000">
            <a:off x="-629641" y="2414059"/>
            <a:ext cx="1846660" cy="587375"/>
            <a:chOff x="136270" y="441325"/>
            <a:chExt cx="2690232" cy="1572670"/>
          </a:xfrm>
        </p:grpSpPr>
        <p:sp>
          <p:nvSpPr>
            <p:cNvPr id="60" name="矩形 59">
              <a:extLst>
                <a:ext uri="{FF2B5EF4-FFF2-40B4-BE49-F238E27FC236}">
                  <a16:creationId xmlns:a16="http://schemas.microsoft.com/office/drawing/2014/main" id="{745243CA-FAB4-4CC7-8E23-72EB165620FB}"/>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B369E0B8-1895-4568-ACF6-F6A7919D2840}"/>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a:extLst>
                <a:ext uri="{FF2B5EF4-FFF2-40B4-BE49-F238E27FC236}">
                  <a16:creationId xmlns:a16="http://schemas.microsoft.com/office/drawing/2014/main" id="{52183590-5873-4CC7-9A31-6A461BB99A0F}"/>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a:extLst>
                <a:ext uri="{FF2B5EF4-FFF2-40B4-BE49-F238E27FC236}">
                  <a16:creationId xmlns:a16="http://schemas.microsoft.com/office/drawing/2014/main" id="{BA05EBCC-EF48-4D19-8787-3D37D3671031}"/>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a:extLst>
                <a:ext uri="{FF2B5EF4-FFF2-40B4-BE49-F238E27FC236}">
                  <a16:creationId xmlns:a16="http://schemas.microsoft.com/office/drawing/2014/main" id="{324066EE-B81E-4FE9-8693-79742E5DE96F}"/>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id="{48F73065-F21E-4D60-8E02-3826ED2A41D0}"/>
              </a:ext>
            </a:extLst>
          </p:cNvPr>
          <p:cNvGrpSpPr/>
          <p:nvPr/>
        </p:nvGrpSpPr>
        <p:grpSpPr>
          <a:xfrm rot="16200000">
            <a:off x="10974983" y="2414059"/>
            <a:ext cx="1846660" cy="587375"/>
            <a:chOff x="136270" y="441325"/>
            <a:chExt cx="2690232" cy="1572670"/>
          </a:xfrm>
        </p:grpSpPr>
        <p:sp>
          <p:nvSpPr>
            <p:cNvPr id="66" name="矩形 65">
              <a:extLst>
                <a:ext uri="{FF2B5EF4-FFF2-40B4-BE49-F238E27FC236}">
                  <a16:creationId xmlns:a16="http://schemas.microsoft.com/office/drawing/2014/main" id="{DBC9FDC7-BECE-41C9-B168-DE11EEE5EA38}"/>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a:extLst>
                <a:ext uri="{FF2B5EF4-FFF2-40B4-BE49-F238E27FC236}">
                  <a16:creationId xmlns:a16="http://schemas.microsoft.com/office/drawing/2014/main" id="{B990C5EF-E14A-48F6-8084-40B64D164B6C}"/>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a:extLst>
                <a:ext uri="{FF2B5EF4-FFF2-40B4-BE49-F238E27FC236}">
                  <a16:creationId xmlns:a16="http://schemas.microsoft.com/office/drawing/2014/main" id="{5C2BC221-A7AF-4BEF-8710-1C98E491D5BB}"/>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a:extLst>
                <a:ext uri="{FF2B5EF4-FFF2-40B4-BE49-F238E27FC236}">
                  <a16:creationId xmlns:a16="http://schemas.microsoft.com/office/drawing/2014/main" id="{D88AEC85-7F16-49D9-9B7A-9A6FC88F9363}"/>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5ED69DDE-62DC-4623-8D3C-ADB82C1EBF22}"/>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17D23618-9D7F-45E8-A80B-3C84D2CAA35D}"/>
              </a:ext>
            </a:extLst>
          </p:cNvPr>
          <p:cNvSpPr/>
          <p:nvPr/>
        </p:nvSpPr>
        <p:spPr>
          <a:xfrm>
            <a:off x="775855" y="6015954"/>
            <a:ext cx="11416145" cy="523220"/>
          </a:xfrm>
          <a:prstGeom prst="rect">
            <a:avLst/>
          </a:prstGeom>
        </p:spPr>
        <p:txBody>
          <a:bodyPr wrap="square">
            <a:spAutoFit/>
          </a:bodyPr>
          <a:lstStyle/>
          <a:p>
            <a:r>
              <a:rPr lang="en-US" altLang="zh-CN" sz="1400" i="1" dirty="0">
                <a:solidFill>
                  <a:srgbClr val="333333"/>
                </a:solidFill>
                <a:latin typeface="Times New Roman" panose="02020603050405020304" pitchFamily="18" charset="0"/>
                <a:cs typeface="Times New Roman" panose="02020603050405020304" pitchFamily="18" charset="0"/>
              </a:rPr>
              <a:t>[1] M. Li, J. Gao, L. Zhao and X. Shen, "Adaptive Computing Scheduling for Edge-Assisted Autonomous Driving," in IEEE Transactions on Vehicular Technology, vol. 70, no. 6, pp. 5318-5331, June 2021, </a:t>
            </a:r>
            <a:r>
              <a:rPr lang="en-US" altLang="zh-CN" sz="1400" i="1" dirty="0" err="1">
                <a:solidFill>
                  <a:srgbClr val="333333"/>
                </a:solidFill>
                <a:latin typeface="Times New Roman" panose="02020603050405020304" pitchFamily="18" charset="0"/>
                <a:cs typeface="Times New Roman" panose="02020603050405020304" pitchFamily="18" charset="0"/>
              </a:rPr>
              <a:t>doi</a:t>
            </a:r>
            <a:r>
              <a:rPr lang="en-US" altLang="zh-CN" sz="1400" i="1" dirty="0">
                <a:solidFill>
                  <a:srgbClr val="333333"/>
                </a:solidFill>
                <a:latin typeface="Times New Roman" panose="02020603050405020304" pitchFamily="18" charset="0"/>
                <a:cs typeface="Times New Roman" panose="02020603050405020304" pitchFamily="18" charset="0"/>
              </a:rPr>
              <a:t>: 10.1109/TVT.2021.3062653.</a:t>
            </a:r>
            <a:endParaRPr lang="zh-CN" altLang="en-US" sz="14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1203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432212"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Whittle Index Policy</a:t>
            </a:r>
            <a:r>
              <a:rPr lang="en-US" altLang="zh-CN" baseline="30000"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10</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31458" y="1827750"/>
            <a:ext cx="5454142" cy="777457"/>
          </a:xfrm>
          <a:prstGeom prst="rect">
            <a:avLst/>
          </a:prstGeom>
          <a:noFill/>
        </p:spPr>
        <p:txBody>
          <a:bodyPr wrap="square">
            <a:normAutofit/>
          </a:bodyPr>
          <a:lstStyle/>
          <a:p>
            <a:pPr hangingPunct="0">
              <a:lnSpc>
                <a:spcPct val="130000"/>
              </a:lnSpc>
            </a:pP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引入服务费的目的是使被动和主动行动在长期成本上具有同级别的竞争力</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6" y="3251750"/>
            <a:ext cx="1979893" cy="417358"/>
          </a:xfrm>
          <a:prstGeom prst="rect">
            <a:avLst/>
          </a:prstGeom>
          <a:noFill/>
        </p:spPr>
        <p:txBody>
          <a:bodyPr wrap="square">
            <a:spAutoFit/>
          </a:bodyPr>
          <a:lstStyle/>
          <a:p>
            <a:pPr algn="just" hangingPunct="0">
              <a:lnSpc>
                <a:spcPct val="130000"/>
              </a:lnSpc>
            </a:pPr>
            <a:r>
              <a:rPr lang="en-US" altLang="zh-CN" b="1" spc="100" dirty="0">
                <a:latin typeface="思源黑体 CN Normal" panose="020B0400000000000000" pitchFamily="34" charset="-122"/>
                <a:ea typeface="思源黑体 CN Normal" panose="020B0400000000000000" pitchFamily="34" charset="-122"/>
              </a:rPr>
              <a:t>Whittle Index </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99" name="文本框 98">
            <a:extLst>
              <a:ext uri="{FF2B5EF4-FFF2-40B4-BE49-F238E27FC236}">
                <a16:creationId xmlns:a16="http://schemas.microsoft.com/office/drawing/2014/main" id="{D2B3D9BE-9210-1243-3511-D3FE36C9A84B}"/>
              </a:ext>
            </a:extLst>
          </p:cNvPr>
          <p:cNvSpPr txBox="1"/>
          <p:nvPr/>
        </p:nvSpPr>
        <p:spPr>
          <a:xfrm>
            <a:off x="6683621" y="3838255"/>
            <a:ext cx="4328419" cy="1341521"/>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zh-CN" altLang="en-US" sz="1600" spc="100" dirty="0">
                <a:latin typeface="思源黑体 CN Normal" panose="020B0400000000000000" pitchFamily="34" charset="-122"/>
                <a:ea typeface="思源黑体 CN Normal" panose="020B0400000000000000" pitchFamily="34" charset="-122"/>
              </a:rPr>
              <a:t>未来成本与后续车辆速度相关，当未来车辆速度趋近于</a:t>
            </a:r>
            <a:r>
              <a:rPr lang="en-US" altLang="zh-CN" sz="1600" spc="100" dirty="0">
                <a:latin typeface="思源黑体 CN Normal" panose="020B0400000000000000" pitchFamily="34" charset="-122"/>
                <a:ea typeface="思源黑体 CN Normal" panose="020B0400000000000000" pitchFamily="34" charset="-122"/>
              </a:rPr>
              <a:t>0</a:t>
            </a:r>
            <a:r>
              <a:rPr lang="zh-CN" altLang="en-US" sz="1600" spc="100" dirty="0">
                <a:latin typeface="思源黑体 CN Normal" panose="020B0400000000000000" pitchFamily="34" charset="-122"/>
                <a:ea typeface="思源黑体 CN Normal" panose="020B0400000000000000" pitchFamily="34" charset="-122"/>
              </a:rPr>
              <a:t>时候，服务费用趋近于无穷，反之当车辆速度很高时候，未来成本趋近于</a:t>
            </a:r>
            <a:r>
              <a:rPr lang="en-US" altLang="zh-CN" sz="1600" spc="100" dirty="0">
                <a:latin typeface="思源黑体 CN Normal" panose="020B0400000000000000" pitchFamily="34" charset="-122"/>
                <a:ea typeface="思源黑体 CN Normal" panose="020B0400000000000000" pitchFamily="34" charset="-122"/>
              </a:rPr>
              <a:t>0.</a:t>
            </a: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sp>
        <p:nvSpPr>
          <p:cNvPr id="7" name="矩形 6">
            <a:extLst>
              <a:ext uri="{FF2B5EF4-FFF2-40B4-BE49-F238E27FC236}">
                <a16:creationId xmlns:a16="http://schemas.microsoft.com/office/drawing/2014/main" id="{94DDDFD8-6F01-4170-BD36-F11A0E32A813}"/>
              </a:ext>
            </a:extLst>
          </p:cNvPr>
          <p:cNvSpPr/>
          <p:nvPr/>
        </p:nvSpPr>
        <p:spPr>
          <a:xfrm>
            <a:off x="735875" y="6006954"/>
            <a:ext cx="11169072" cy="307777"/>
          </a:xfrm>
          <a:prstGeom prst="rect">
            <a:avLst/>
          </a:prstGeom>
        </p:spPr>
        <p:txBody>
          <a:bodyPr wrap="square">
            <a:spAutoFit/>
          </a:bodyPr>
          <a:lstStyle/>
          <a:p>
            <a:r>
              <a:rPr lang="en-US" altLang="zh-CN" sz="1400" i="1" dirty="0">
                <a:solidFill>
                  <a:srgbClr val="333333"/>
                </a:solidFill>
                <a:latin typeface="Times New Roman" panose="02020603050405020304" pitchFamily="18" charset="0"/>
                <a:cs typeface="Times New Roman" panose="02020603050405020304" pitchFamily="18" charset="0"/>
              </a:rPr>
              <a:t>[2]Whittle, P. (1988). Restless bandits: Activity allocation in a changing world. Journal of Applied Probability, 25(A), 287-298. doi:10.2307/3214163</a:t>
            </a:r>
            <a:endParaRPr lang="zh-CN" altLang="en-US" sz="1400" i="1" dirty="0">
              <a:solidFill>
                <a:srgbClr val="333333"/>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F37514D-C840-401E-B1C3-1369B6213AFA}"/>
              </a:ext>
            </a:extLst>
          </p:cNvPr>
          <p:cNvPicPr>
            <a:picLocks noChangeAspect="1"/>
          </p:cNvPicPr>
          <p:nvPr/>
        </p:nvPicPr>
        <p:blipFill>
          <a:blip r:embed="rId3"/>
          <a:stretch>
            <a:fillRect/>
          </a:stretch>
        </p:blipFill>
        <p:spPr>
          <a:xfrm>
            <a:off x="733566" y="4102429"/>
            <a:ext cx="5086350" cy="1504950"/>
          </a:xfrm>
          <a:prstGeom prst="rect">
            <a:avLst/>
          </a:prstGeom>
        </p:spPr>
      </p:pic>
      <p:sp>
        <p:nvSpPr>
          <p:cNvPr id="21" name="文本框 20">
            <a:extLst>
              <a:ext uri="{FF2B5EF4-FFF2-40B4-BE49-F238E27FC236}">
                <a16:creationId xmlns:a16="http://schemas.microsoft.com/office/drawing/2014/main" id="{F9CD8920-3BD7-46F9-A20C-CD5D19DD1C18}"/>
              </a:ext>
            </a:extLst>
          </p:cNvPr>
          <p:cNvSpPr txBox="1"/>
          <p:nvPr/>
        </p:nvSpPr>
        <p:spPr>
          <a:xfrm>
            <a:off x="949005" y="3994541"/>
            <a:ext cx="785875"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服务费</a:t>
            </a:r>
          </a:p>
        </p:txBody>
      </p:sp>
      <p:pic>
        <p:nvPicPr>
          <p:cNvPr id="3" name="图片 2">
            <a:extLst>
              <a:ext uri="{FF2B5EF4-FFF2-40B4-BE49-F238E27FC236}">
                <a16:creationId xmlns:a16="http://schemas.microsoft.com/office/drawing/2014/main" id="{84F272F0-8F38-43D0-B04F-BBF27B3DD430}"/>
              </a:ext>
            </a:extLst>
          </p:cNvPr>
          <p:cNvPicPr>
            <a:picLocks noChangeAspect="1"/>
          </p:cNvPicPr>
          <p:nvPr/>
        </p:nvPicPr>
        <p:blipFill>
          <a:blip r:embed="rId4"/>
          <a:stretch>
            <a:fillRect/>
          </a:stretch>
        </p:blipFill>
        <p:spPr>
          <a:xfrm>
            <a:off x="838200" y="5539054"/>
            <a:ext cx="1704975" cy="352425"/>
          </a:xfrm>
          <a:prstGeom prst="rect">
            <a:avLst/>
          </a:prstGeom>
        </p:spPr>
      </p:pic>
      <p:sp>
        <p:nvSpPr>
          <p:cNvPr id="11" name="矩形 10">
            <a:extLst>
              <a:ext uri="{FF2B5EF4-FFF2-40B4-BE49-F238E27FC236}">
                <a16:creationId xmlns:a16="http://schemas.microsoft.com/office/drawing/2014/main" id="{77A7185D-9B0A-47E9-903E-DD9B14474CCF}"/>
              </a:ext>
            </a:extLst>
          </p:cNvPr>
          <p:cNvSpPr/>
          <p:nvPr/>
        </p:nvSpPr>
        <p:spPr>
          <a:xfrm>
            <a:off x="2309091" y="4292178"/>
            <a:ext cx="1272309" cy="352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a:extLst>
              <a:ext uri="{FF2B5EF4-FFF2-40B4-BE49-F238E27FC236}">
                <a16:creationId xmlns:a16="http://schemas.microsoft.com/office/drawing/2014/main" id="{B11F4143-2C8D-47BA-8368-8D88B859F235}"/>
              </a:ext>
            </a:extLst>
          </p:cNvPr>
          <p:cNvPicPr>
            <a:picLocks noChangeAspect="1"/>
          </p:cNvPicPr>
          <p:nvPr/>
        </p:nvPicPr>
        <p:blipFill rotWithShape="1">
          <a:blip r:embed="rId5"/>
          <a:srcRect t="3704" b="31496"/>
          <a:stretch/>
        </p:blipFill>
        <p:spPr>
          <a:xfrm>
            <a:off x="718846" y="1862718"/>
            <a:ext cx="5101070" cy="1899969"/>
          </a:xfrm>
          <a:prstGeom prst="rect">
            <a:avLst/>
          </a:prstGeom>
        </p:spPr>
      </p:pic>
      <p:sp>
        <p:nvSpPr>
          <p:cNvPr id="28" name="矩形 27">
            <a:extLst>
              <a:ext uri="{FF2B5EF4-FFF2-40B4-BE49-F238E27FC236}">
                <a16:creationId xmlns:a16="http://schemas.microsoft.com/office/drawing/2014/main" id="{9DE45CF1-545C-4D68-B6F6-FF5A647DC925}"/>
              </a:ext>
            </a:extLst>
          </p:cNvPr>
          <p:cNvSpPr/>
          <p:nvPr/>
        </p:nvSpPr>
        <p:spPr>
          <a:xfrm>
            <a:off x="4316774" y="4292178"/>
            <a:ext cx="1400536" cy="3524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57EF9273-0022-4CA2-8CF9-4867989509FA}"/>
              </a:ext>
            </a:extLst>
          </p:cNvPr>
          <p:cNvSpPr txBox="1"/>
          <p:nvPr/>
        </p:nvSpPr>
        <p:spPr>
          <a:xfrm>
            <a:off x="2598585" y="3991089"/>
            <a:ext cx="785875"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即刻成本</a:t>
            </a:r>
          </a:p>
        </p:txBody>
      </p:sp>
      <p:sp>
        <p:nvSpPr>
          <p:cNvPr id="30" name="文本框 29">
            <a:extLst>
              <a:ext uri="{FF2B5EF4-FFF2-40B4-BE49-F238E27FC236}">
                <a16:creationId xmlns:a16="http://schemas.microsoft.com/office/drawing/2014/main" id="{51D85165-8E8B-4771-972E-F5E991F6ADD9}"/>
              </a:ext>
            </a:extLst>
          </p:cNvPr>
          <p:cNvSpPr txBox="1"/>
          <p:nvPr/>
        </p:nvSpPr>
        <p:spPr>
          <a:xfrm>
            <a:off x="4529494" y="4034855"/>
            <a:ext cx="1400536"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未来成本与速度相关</a:t>
            </a:r>
          </a:p>
        </p:txBody>
      </p:sp>
    </p:spTree>
    <p:extLst>
      <p:ext uri="{BB962C8B-B14F-4D97-AF65-F5344CB8AC3E}">
        <p14:creationId xmlns:p14="http://schemas.microsoft.com/office/powerpoint/2010/main" val="2070448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a:xfrm>
            <a:off x="642710" y="1113896"/>
            <a:ext cx="10515600" cy="516968"/>
          </a:xfrm>
        </p:spPr>
        <p:txBody>
          <a:bodyPr>
            <a:normAutofit/>
          </a:bodyPr>
          <a:lstStyle/>
          <a:p>
            <a:r>
              <a:rPr lang="en-US" altLang="zh-CN" dirty="0">
                <a:latin typeface="Times New Roman" panose="02020603050405020304" pitchFamily="18" charset="0"/>
                <a:cs typeface="Times New Roman" panose="02020603050405020304" pitchFamily="18" charset="0"/>
              </a:rPr>
              <a:t>Task Scheduling </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11</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1188161" y="1866044"/>
            <a:ext cx="9609148" cy="1283421"/>
          </a:xfrm>
          <a:prstGeom prst="rect">
            <a:avLst/>
          </a:prstGeom>
          <a:noFill/>
        </p:spPr>
        <p:txBody>
          <a:bodyPr wrap="square">
            <a:normAutofit/>
          </a:bodyPr>
          <a:lstStyle/>
          <a:p>
            <a:pPr hangingPunct="0">
              <a:lnSpc>
                <a:spcPct val="200000"/>
              </a:lnSpc>
            </a:pPr>
            <a:r>
              <a:rPr lang="zh-CN" altLang="en-US" sz="1600" spc="100" dirty="0">
                <a:latin typeface="微软雅黑" panose="020B0503020204020204" pitchFamily="34" charset="-122"/>
                <a:ea typeface="思源黑体 CN Normal" panose="020B0400000000000000"/>
                <a:cs typeface="Times New Roman" panose="02020603050405020304" pitchFamily="18" charset="0"/>
              </a:rPr>
              <a:t>根据上述封闭形式的</a:t>
            </a:r>
            <a:r>
              <a:rPr lang="en-US" altLang="zh-CN" sz="1600" dirty="0">
                <a:latin typeface="Times New Roman" panose="02020603050405020304" pitchFamily="18" charset="0"/>
                <a:ea typeface="思源黑体 CN Normal" panose="020B0400000000000000"/>
                <a:cs typeface="Times New Roman" panose="02020603050405020304" pitchFamily="18" charset="0"/>
              </a:rPr>
              <a:t>Whittle Index </a:t>
            </a:r>
            <a:r>
              <a:rPr lang="zh-CN" altLang="en-US" sz="1600" spc="100" dirty="0">
                <a:latin typeface="微软雅黑" panose="020B0503020204020204" pitchFamily="34" charset="-122"/>
                <a:ea typeface="思源黑体 CN Normal" panose="020B0400000000000000"/>
                <a:cs typeface="Times New Roman" panose="02020603050405020304" pitchFamily="18" charset="0"/>
              </a:rPr>
              <a:t>，我们可以根据惠特尔指数策略在每个周期中安排任务</a:t>
            </a:r>
            <a:r>
              <a:rPr lang="zh-CN" altLang="en-US" sz="1600" spc="100" dirty="0">
                <a:latin typeface="Times New Roman" panose="02020603050405020304" pitchFamily="18" charset="0"/>
                <a:ea typeface="思源黑体 CN Normal" panose="020B0400000000000000"/>
                <a:cs typeface="Times New Roman" panose="02020603050405020304" pitchFamily="18" charset="0"/>
              </a:rPr>
              <a:t>。该指数意味着调度车辆的价值。从长期角度来看，以较高的指标值调度车辆会导致网络的</a:t>
            </a:r>
            <a:r>
              <a:rPr lang="en-US" altLang="zh-CN" sz="1600" spc="100" dirty="0" err="1">
                <a:latin typeface="Times New Roman" panose="02020603050405020304" pitchFamily="18" charset="0"/>
                <a:ea typeface="思源黑体 CN Normal" panose="020B0400000000000000"/>
                <a:cs typeface="Times New Roman" panose="02020603050405020304" pitchFamily="18" charset="0"/>
              </a:rPr>
              <a:t>AoR</a:t>
            </a:r>
            <a:r>
              <a:rPr lang="zh-CN" altLang="en-US" sz="1600" spc="100" dirty="0">
                <a:latin typeface="Times New Roman" panose="02020603050405020304" pitchFamily="18" charset="0"/>
                <a:ea typeface="思源黑体 CN Normal" panose="020B0400000000000000"/>
                <a:cs typeface="Times New Roman" panose="02020603050405020304" pitchFamily="18" charset="0"/>
              </a:rPr>
              <a:t>较低。</a:t>
            </a:r>
            <a:endParaRPr lang="en-US" altLang="zh-CN" sz="1600" spc="100" dirty="0">
              <a:latin typeface="Times New Roman" panose="02020603050405020304" pitchFamily="18" charset="0"/>
              <a:ea typeface="思源黑体 CN Normal" panose="020B0400000000000000"/>
              <a:cs typeface="Times New Roman" panose="02020603050405020304" pitchFamily="18" charset="0"/>
            </a:endParaRP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7" y="3251750"/>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问题</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pic>
        <p:nvPicPr>
          <p:cNvPr id="3" name="图片 2">
            <a:extLst>
              <a:ext uri="{FF2B5EF4-FFF2-40B4-BE49-F238E27FC236}">
                <a16:creationId xmlns:a16="http://schemas.microsoft.com/office/drawing/2014/main" id="{F0D45162-39EA-4FF9-AF41-5EFAE15EE9F5}"/>
              </a:ext>
            </a:extLst>
          </p:cNvPr>
          <p:cNvPicPr>
            <a:picLocks noChangeAspect="1"/>
          </p:cNvPicPr>
          <p:nvPr/>
        </p:nvPicPr>
        <p:blipFill>
          <a:blip r:embed="rId3"/>
          <a:stretch>
            <a:fillRect/>
          </a:stretch>
        </p:blipFill>
        <p:spPr>
          <a:xfrm>
            <a:off x="749401" y="3943136"/>
            <a:ext cx="4819650" cy="809625"/>
          </a:xfrm>
          <a:prstGeom prst="rect">
            <a:avLst/>
          </a:prstGeom>
        </p:spPr>
      </p:pic>
      <p:sp>
        <p:nvSpPr>
          <p:cNvPr id="20" name="标题 1">
            <a:extLst>
              <a:ext uri="{FF2B5EF4-FFF2-40B4-BE49-F238E27FC236}">
                <a16:creationId xmlns:a16="http://schemas.microsoft.com/office/drawing/2014/main" id="{72736464-34D7-4797-8CF4-2FD59ECA3D87}"/>
              </a:ext>
            </a:extLst>
          </p:cNvPr>
          <p:cNvSpPr txBox="1">
            <a:spLocks/>
          </p:cNvSpPr>
          <p:nvPr/>
        </p:nvSpPr>
        <p:spPr>
          <a:xfrm>
            <a:off x="658956" y="3150803"/>
            <a:ext cx="10515600"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kern="1200">
                <a:solidFill>
                  <a:schemeClr val="tx1">
                    <a:lumMod val="85000"/>
                    <a:lumOff val="15000"/>
                  </a:schemeClr>
                </a:solidFill>
                <a:latin typeface="思源宋体 Heavy" panose="02020900000000000000" pitchFamily="18" charset="-122"/>
                <a:ea typeface="思源宋体 Heavy" panose="02020900000000000000" pitchFamily="18" charset="-122"/>
                <a:cs typeface="+mj-cs"/>
              </a:defRPr>
            </a:lvl1pPr>
          </a:lstStyle>
          <a:p>
            <a:r>
              <a:rPr lang="en-US" altLang="zh-CN" dirty="0">
                <a:latin typeface="Times New Roman" panose="02020603050405020304" pitchFamily="18" charset="0"/>
                <a:cs typeface="Times New Roman" panose="02020603050405020304" pitchFamily="18" charset="0"/>
              </a:rPr>
              <a:t>Computing Slot Allocate </a:t>
            </a:r>
            <a:endParaRPr lang="zh-CN" altLang="en-US"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30802006-C357-4FA8-8E5D-98EEF9118231}"/>
              </a:ext>
            </a:extLst>
          </p:cNvPr>
          <p:cNvSpPr txBox="1"/>
          <p:nvPr/>
        </p:nvSpPr>
        <p:spPr>
          <a:xfrm>
            <a:off x="1284926" y="4669404"/>
            <a:ext cx="3748600" cy="1283421"/>
          </a:xfrm>
          <a:prstGeom prst="rect">
            <a:avLst/>
          </a:prstGeom>
          <a:noFill/>
        </p:spPr>
        <p:txBody>
          <a:bodyPr wrap="square">
            <a:normAutofit/>
          </a:bodyPr>
          <a:lstStyle/>
          <a:p>
            <a:pPr hangingPunct="0">
              <a:lnSpc>
                <a:spcPct val="200000"/>
              </a:lnSpc>
            </a:pPr>
            <a:r>
              <a:rPr lang="zh-CN" altLang="en-US" sz="1600" spc="100" dirty="0">
                <a:latin typeface="微软雅黑" panose="020B0503020204020204" pitchFamily="34" charset="-122"/>
                <a:ea typeface="思源黑体 CN Normal" panose="020B0400000000000000"/>
                <a:cs typeface="Times New Roman" panose="02020603050405020304" pitchFamily="18" charset="0"/>
              </a:rPr>
              <a:t>由于上述问题是一个纯线性规划问题，故容易求解。</a:t>
            </a:r>
            <a:endParaRPr lang="en-US" altLang="zh-CN" sz="1600" spc="100" dirty="0">
              <a:latin typeface="Times New Roman" panose="02020603050405020304" pitchFamily="18" charset="0"/>
              <a:ea typeface="思源黑体 CN Normal" panose="020B0400000000000000"/>
              <a:cs typeface="Times New Roman" panose="02020603050405020304" pitchFamily="18" charset="0"/>
            </a:endParaRPr>
          </a:p>
        </p:txBody>
      </p:sp>
      <p:sp>
        <p:nvSpPr>
          <p:cNvPr id="23" name="文本框 22">
            <a:extLst>
              <a:ext uri="{FF2B5EF4-FFF2-40B4-BE49-F238E27FC236}">
                <a16:creationId xmlns:a16="http://schemas.microsoft.com/office/drawing/2014/main" id="{0EFA31D2-84EB-4E4E-BA83-BFA311F8F405}"/>
              </a:ext>
            </a:extLst>
          </p:cNvPr>
          <p:cNvSpPr txBox="1"/>
          <p:nvPr/>
        </p:nvSpPr>
        <p:spPr>
          <a:xfrm>
            <a:off x="6792274" y="3768717"/>
            <a:ext cx="4366036" cy="2184108"/>
          </a:xfrm>
          <a:prstGeom prst="rect">
            <a:avLst/>
          </a:prstGeom>
          <a:noFill/>
        </p:spPr>
        <p:txBody>
          <a:bodyPr wrap="square">
            <a:normAutofit/>
          </a:bodyPr>
          <a:lstStyle/>
          <a:p>
            <a:pPr algn="just" hangingPunct="0">
              <a:lnSpc>
                <a:spcPct val="200000"/>
              </a:lnSpc>
            </a:pPr>
            <a:r>
              <a:rPr lang="zh-CN" altLang="en-US" sz="1600" spc="100" dirty="0">
                <a:latin typeface="微软雅黑" panose="020B0503020204020204" pitchFamily="34" charset="-122"/>
                <a:ea typeface="思源黑体 CN Normal" panose="020B0400000000000000"/>
                <a:cs typeface="Times New Roman" panose="02020603050405020304" pitchFamily="18" charset="0"/>
              </a:rPr>
              <a:t>尽管已经获得了</a:t>
            </a:r>
            <a:r>
              <a:rPr lang="en-US" altLang="zh-CN" sz="1600" dirty="0">
                <a:latin typeface="Times New Roman" panose="02020603050405020304" pitchFamily="18" charset="0"/>
                <a:ea typeface="思源黑体 CN Normal" panose="020B0400000000000000"/>
                <a:cs typeface="Times New Roman" panose="02020603050405020304" pitchFamily="18" charset="0"/>
              </a:rPr>
              <a:t>Whittle Index </a:t>
            </a:r>
            <a:r>
              <a:rPr lang="zh-CN" altLang="en-US" sz="1600" spc="100" dirty="0">
                <a:latin typeface="微软雅黑" panose="020B0503020204020204" pitchFamily="34" charset="-122"/>
                <a:ea typeface="思源黑体 CN Normal" panose="020B0400000000000000"/>
                <a:cs typeface="Times New Roman" panose="02020603050405020304" pitchFamily="18" charset="0"/>
              </a:rPr>
              <a:t>的</a:t>
            </a:r>
            <a:r>
              <a:rPr lang="zh-CN" altLang="en-US" b="1" spc="100" dirty="0">
                <a:solidFill>
                  <a:srgbClr val="FF0000"/>
                </a:solidFill>
                <a:latin typeface="微软雅黑" panose="020B0503020204020204" pitchFamily="34" charset="-122"/>
                <a:ea typeface="思源黑体 CN Normal" panose="020B0400000000000000"/>
                <a:cs typeface="Times New Roman" panose="02020603050405020304" pitchFamily="18" charset="0"/>
              </a:rPr>
              <a:t>封闭形式</a:t>
            </a:r>
            <a:r>
              <a:rPr lang="zh-CN" altLang="en-US" sz="1600" spc="100" dirty="0">
                <a:latin typeface="微软雅黑" panose="020B0503020204020204" pitchFamily="34" charset="-122"/>
                <a:ea typeface="思源黑体 CN Normal" panose="020B0400000000000000"/>
                <a:cs typeface="Times New Roman" panose="02020603050405020304" pitchFamily="18" charset="0"/>
              </a:rPr>
              <a:t>，并找到了同步场景下的惠特尔指数政策，但未来的车辆移动性是未知的。因此</a:t>
            </a:r>
            <a:r>
              <a:rPr lang="en-US" altLang="zh-CN" sz="1600" dirty="0">
                <a:latin typeface="Times New Roman" panose="02020603050405020304" pitchFamily="18" charset="0"/>
                <a:ea typeface="思源黑体 CN Normal" panose="020B0400000000000000"/>
                <a:cs typeface="Times New Roman" panose="02020603050405020304" pitchFamily="18" charset="0"/>
              </a:rPr>
              <a:t>Whittle Index </a:t>
            </a:r>
            <a:r>
              <a:rPr lang="zh-CN" altLang="en-US" sz="1600" dirty="0">
                <a:latin typeface="Times New Roman" panose="02020603050405020304" pitchFamily="18" charset="0"/>
                <a:ea typeface="思源黑体 CN Normal" panose="020B0400000000000000"/>
                <a:cs typeface="Times New Roman" panose="02020603050405020304" pitchFamily="18" charset="0"/>
              </a:rPr>
              <a:t>的</a:t>
            </a:r>
            <a:r>
              <a:rPr lang="zh-CN" altLang="en-US" sz="1900" b="1" dirty="0">
                <a:solidFill>
                  <a:srgbClr val="FF0000"/>
                </a:solidFill>
                <a:latin typeface="Times New Roman" panose="02020603050405020304" pitchFamily="18" charset="0"/>
                <a:ea typeface="思源黑体 CN Normal" panose="020B0400000000000000"/>
                <a:cs typeface="Times New Roman" panose="02020603050405020304" pitchFamily="18" charset="0"/>
              </a:rPr>
              <a:t>期望部分</a:t>
            </a:r>
            <a:r>
              <a:rPr lang="zh-CN" altLang="en-US" sz="1600" dirty="0">
                <a:latin typeface="Times New Roman" panose="02020603050405020304" pitchFamily="18" charset="0"/>
                <a:ea typeface="思源黑体 CN Normal" panose="020B0400000000000000"/>
                <a:cs typeface="Times New Roman" panose="02020603050405020304" pitchFamily="18" charset="0"/>
              </a:rPr>
              <a:t>是难以估计的</a:t>
            </a:r>
            <a:r>
              <a:rPr lang="en-US" altLang="zh-CN" sz="1600" dirty="0">
                <a:latin typeface="Times New Roman" panose="02020603050405020304" pitchFamily="18" charset="0"/>
                <a:ea typeface="思源黑体 CN Normal" panose="020B0400000000000000"/>
                <a:cs typeface="Times New Roman" panose="02020603050405020304" pitchFamily="18" charset="0"/>
              </a:rPr>
              <a:t>.</a:t>
            </a:r>
            <a:endParaRPr lang="en-US" altLang="zh-CN" sz="1600" spc="100" dirty="0">
              <a:latin typeface="微软雅黑" panose="020B0503020204020204" pitchFamily="34" charset="-122"/>
              <a:ea typeface="思源黑体 CN Normal" panose="020B0400000000000000"/>
              <a:cs typeface="Times New Roman" panose="02020603050405020304" pitchFamily="18" charset="0"/>
            </a:endParaRPr>
          </a:p>
        </p:txBody>
      </p:sp>
    </p:spTree>
    <p:extLst>
      <p:ext uri="{BB962C8B-B14F-4D97-AF65-F5344CB8AC3E}">
        <p14:creationId xmlns:p14="http://schemas.microsoft.com/office/powerpoint/2010/main" val="85763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DRL-Assisted Scheduling</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12</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31458" y="1827750"/>
            <a:ext cx="5454142" cy="777457"/>
          </a:xfrm>
          <a:prstGeom prst="rect">
            <a:avLst/>
          </a:prstGeom>
          <a:noFill/>
        </p:spPr>
        <p:txBody>
          <a:bodyPr wrap="square">
            <a:normAutofit/>
          </a:bodyPr>
          <a:lstStyle/>
          <a:p>
            <a:pPr hangingPunct="0">
              <a:lnSpc>
                <a:spcPct val="130000"/>
              </a:lnSpc>
            </a:pP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为了估计</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Whittle Index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中的未知部分，设计了一个</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DRL</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网络，用来估计</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Whittle Index </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10" name="组合 9">
            <a:extLst>
              <a:ext uri="{FF2B5EF4-FFF2-40B4-BE49-F238E27FC236}">
                <a16:creationId xmlns:a16="http://schemas.microsoft.com/office/drawing/2014/main" id="{62503561-0F84-4BE3-845F-29AADCB86511}"/>
              </a:ext>
            </a:extLst>
          </p:cNvPr>
          <p:cNvGrpSpPr/>
          <p:nvPr/>
        </p:nvGrpSpPr>
        <p:grpSpPr>
          <a:xfrm>
            <a:off x="6570593" y="3251750"/>
            <a:ext cx="2176232" cy="417358"/>
            <a:chOff x="6570593" y="3251750"/>
            <a:chExt cx="2176232" cy="417358"/>
          </a:xfrm>
        </p:grpSpPr>
        <p:sp>
          <p:nvSpPr>
            <p:cNvPr id="95" name="文本框 94">
              <a:extLst>
                <a:ext uri="{FF2B5EF4-FFF2-40B4-BE49-F238E27FC236}">
                  <a16:creationId xmlns:a16="http://schemas.microsoft.com/office/drawing/2014/main" id="{B3172F78-F79C-F5F0-B2B5-0B34019FE902}"/>
                </a:ext>
              </a:extLst>
            </p:cNvPr>
            <p:cNvSpPr txBox="1"/>
            <p:nvPr/>
          </p:nvSpPr>
          <p:spPr>
            <a:xfrm>
              <a:off x="6630706" y="3251750"/>
              <a:ext cx="2116119" cy="417358"/>
            </a:xfrm>
            <a:prstGeom prst="rect">
              <a:avLst/>
            </a:prstGeom>
            <a:noFill/>
          </p:spPr>
          <p:txBody>
            <a:bodyPr wrap="square">
              <a:spAutoFit/>
            </a:bodyPr>
            <a:lstStyle/>
            <a:p>
              <a:pPr algn="just" hangingPunct="0">
                <a:lnSpc>
                  <a:spcPct val="130000"/>
                </a:lnSpc>
              </a:pPr>
              <a:r>
                <a:rPr lang="en-US" altLang="zh-CN" sz="1800" b="1" spc="100" dirty="0">
                  <a:latin typeface="思源黑体 CN Normal" panose="020B0400000000000000" pitchFamily="34" charset="-122"/>
                  <a:ea typeface="思源黑体 CN Normal" panose="020B0400000000000000" pitchFamily="34" charset="-122"/>
                </a:rPr>
                <a:t>Value Function </a:t>
              </a: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grp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pic>
        <p:nvPicPr>
          <p:cNvPr id="7" name="图片 6">
            <a:extLst>
              <a:ext uri="{FF2B5EF4-FFF2-40B4-BE49-F238E27FC236}">
                <a16:creationId xmlns:a16="http://schemas.microsoft.com/office/drawing/2014/main" id="{C1BF08D7-62DB-40E5-9151-8D2486ECDF92}"/>
              </a:ext>
            </a:extLst>
          </p:cNvPr>
          <p:cNvPicPr>
            <a:picLocks noChangeAspect="1"/>
          </p:cNvPicPr>
          <p:nvPr/>
        </p:nvPicPr>
        <p:blipFill>
          <a:blip r:embed="rId3"/>
          <a:stretch>
            <a:fillRect/>
          </a:stretch>
        </p:blipFill>
        <p:spPr>
          <a:xfrm>
            <a:off x="845626" y="2075874"/>
            <a:ext cx="5207440" cy="4136894"/>
          </a:xfrm>
          <a:prstGeom prst="rect">
            <a:avLst/>
          </a:prstGeom>
        </p:spPr>
      </p:pic>
      <p:pic>
        <p:nvPicPr>
          <p:cNvPr id="9" name="图片 8">
            <a:extLst>
              <a:ext uri="{FF2B5EF4-FFF2-40B4-BE49-F238E27FC236}">
                <a16:creationId xmlns:a16="http://schemas.microsoft.com/office/drawing/2014/main" id="{65A43FB2-8422-4AFE-B6C1-80168CB0D35E}"/>
              </a:ext>
            </a:extLst>
          </p:cNvPr>
          <p:cNvPicPr>
            <a:picLocks noChangeAspect="1"/>
          </p:cNvPicPr>
          <p:nvPr/>
        </p:nvPicPr>
        <p:blipFill>
          <a:blip r:embed="rId4"/>
          <a:stretch>
            <a:fillRect/>
          </a:stretch>
        </p:blipFill>
        <p:spPr>
          <a:xfrm>
            <a:off x="6509792" y="3884061"/>
            <a:ext cx="5057775" cy="1257300"/>
          </a:xfrm>
          <a:prstGeom prst="rect">
            <a:avLst/>
          </a:prstGeom>
        </p:spPr>
      </p:pic>
    </p:spTree>
    <p:extLst>
      <p:ext uri="{BB962C8B-B14F-4D97-AF65-F5344CB8AC3E}">
        <p14:creationId xmlns:p14="http://schemas.microsoft.com/office/powerpoint/2010/main" val="458807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147149"/>
            <a:ext cx="5732534" cy="54704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DRL-Assisted Scheduling</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13</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31458" y="1171970"/>
            <a:ext cx="5454142" cy="441175"/>
          </a:xfrm>
          <a:prstGeom prst="rect">
            <a:avLst/>
          </a:prstGeom>
          <a:noFill/>
        </p:spPr>
        <p:txBody>
          <a:bodyPr wrap="square">
            <a:normAutofit/>
          </a:bodyPr>
          <a:lstStyle/>
          <a:p>
            <a:pPr hangingPunct="0">
              <a:lnSpc>
                <a:spcPct val="130000"/>
              </a:lnSpc>
            </a:pPr>
            <a:r>
              <a:rPr lang="zh-CN" altLang="en-US"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重写 </a:t>
            </a:r>
            <a:r>
              <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Value Function </a:t>
            </a:r>
            <a:r>
              <a:rPr lang="zh-CN" altLang="en-US"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为递归形式有</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pic>
        <p:nvPicPr>
          <p:cNvPr id="7" name="图片 6">
            <a:extLst>
              <a:ext uri="{FF2B5EF4-FFF2-40B4-BE49-F238E27FC236}">
                <a16:creationId xmlns:a16="http://schemas.microsoft.com/office/drawing/2014/main" id="{C1BF08D7-62DB-40E5-9151-8D2486ECDF92}"/>
              </a:ext>
            </a:extLst>
          </p:cNvPr>
          <p:cNvPicPr>
            <a:picLocks noChangeAspect="1"/>
          </p:cNvPicPr>
          <p:nvPr/>
        </p:nvPicPr>
        <p:blipFill>
          <a:blip r:embed="rId3"/>
          <a:stretch>
            <a:fillRect/>
          </a:stretch>
        </p:blipFill>
        <p:spPr>
          <a:xfrm>
            <a:off x="845626" y="2075874"/>
            <a:ext cx="5207440" cy="4136894"/>
          </a:xfrm>
          <a:prstGeom prst="rect">
            <a:avLst/>
          </a:prstGeom>
        </p:spPr>
      </p:pic>
      <p:pic>
        <p:nvPicPr>
          <p:cNvPr id="3" name="图片 2">
            <a:extLst>
              <a:ext uri="{FF2B5EF4-FFF2-40B4-BE49-F238E27FC236}">
                <a16:creationId xmlns:a16="http://schemas.microsoft.com/office/drawing/2014/main" id="{90BEFEA5-03A6-4A23-AF2F-369FFB6FAB09}"/>
              </a:ext>
            </a:extLst>
          </p:cNvPr>
          <p:cNvPicPr>
            <a:picLocks noChangeAspect="1"/>
          </p:cNvPicPr>
          <p:nvPr/>
        </p:nvPicPr>
        <p:blipFill>
          <a:blip r:embed="rId4"/>
          <a:stretch>
            <a:fillRect/>
          </a:stretch>
        </p:blipFill>
        <p:spPr>
          <a:xfrm>
            <a:off x="6331458" y="1975825"/>
            <a:ext cx="5143500" cy="1876425"/>
          </a:xfrm>
          <a:prstGeom prst="rect">
            <a:avLst/>
          </a:prstGeom>
        </p:spPr>
      </p:pic>
      <p:pic>
        <p:nvPicPr>
          <p:cNvPr id="5" name="图片 4">
            <a:extLst>
              <a:ext uri="{FF2B5EF4-FFF2-40B4-BE49-F238E27FC236}">
                <a16:creationId xmlns:a16="http://schemas.microsoft.com/office/drawing/2014/main" id="{C862CA2F-B343-4E1A-983D-E2C933360A0D}"/>
              </a:ext>
            </a:extLst>
          </p:cNvPr>
          <p:cNvPicPr>
            <a:picLocks noChangeAspect="1"/>
          </p:cNvPicPr>
          <p:nvPr/>
        </p:nvPicPr>
        <p:blipFill>
          <a:blip r:embed="rId5"/>
          <a:stretch>
            <a:fillRect/>
          </a:stretch>
        </p:blipFill>
        <p:spPr>
          <a:xfrm>
            <a:off x="6331458" y="4450197"/>
            <a:ext cx="5162550" cy="876300"/>
          </a:xfrm>
          <a:prstGeom prst="rect">
            <a:avLst/>
          </a:prstGeom>
        </p:spPr>
      </p:pic>
      <p:sp>
        <p:nvSpPr>
          <p:cNvPr id="10" name="箭头: 下 9">
            <a:extLst>
              <a:ext uri="{FF2B5EF4-FFF2-40B4-BE49-F238E27FC236}">
                <a16:creationId xmlns:a16="http://schemas.microsoft.com/office/drawing/2014/main" id="{50392D44-5683-462C-950D-3105A7DEA74F}"/>
              </a:ext>
            </a:extLst>
          </p:cNvPr>
          <p:cNvSpPr/>
          <p:nvPr/>
        </p:nvSpPr>
        <p:spPr>
          <a:xfrm>
            <a:off x="8487572" y="3628759"/>
            <a:ext cx="353291" cy="52246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a:extLst>
              <a:ext uri="{FF2B5EF4-FFF2-40B4-BE49-F238E27FC236}">
                <a16:creationId xmlns:a16="http://schemas.microsoft.com/office/drawing/2014/main" id="{B8B8F0D2-87DC-472A-997F-98F7E8F6539F}"/>
              </a:ext>
            </a:extLst>
          </p:cNvPr>
          <p:cNvGrpSpPr/>
          <p:nvPr/>
        </p:nvGrpSpPr>
        <p:grpSpPr>
          <a:xfrm>
            <a:off x="6584779" y="5666339"/>
            <a:ext cx="4655908" cy="516210"/>
            <a:chOff x="6520656" y="1090884"/>
            <a:chExt cx="4655908" cy="516210"/>
          </a:xfrm>
        </p:grpSpPr>
        <p:pic>
          <p:nvPicPr>
            <p:cNvPr id="20" name="图片 19">
              <a:extLst>
                <a:ext uri="{FF2B5EF4-FFF2-40B4-BE49-F238E27FC236}">
                  <a16:creationId xmlns:a16="http://schemas.microsoft.com/office/drawing/2014/main" id="{E10A3151-6BFE-4957-99A3-777680FA44C6}"/>
                </a:ext>
              </a:extLst>
            </p:cNvPr>
            <p:cNvPicPr>
              <a:picLocks noChangeAspect="1"/>
            </p:cNvPicPr>
            <p:nvPr/>
          </p:nvPicPr>
          <p:blipFill rotWithShape="1">
            <a:blip r:embed="rId6"/>
            <a:srcRect b="6432"/>
            <a:stretch/>
          </p:blipFill>
          <p:spPr>
            <a:xfrm>
              <a:off x="6520656" y="1090884"/>
              <a:ext cx="2428875" cy="285193"/>
            </a:xfrm>
            <a:prstGeom prst="rect">
              <a:avLst/>
            </a:prstGeom>
          </p:spPr>
        </p:pic>
        <p:pic>
          <p:nvPicPr>
            <p:cNvPr id="21" name="图片 20">
              <a:extLst>
                <a:ext uri="{FF2B5EF4-FFF2-40B4-BE49-F238E27FC236}">
                  <a16:creationId xmlns:a16="http://schemas.microsoft.com/office/drawing/2014/main" id="{B2A1A0B9-81AA-403A-94B9-25B205A505C5}"/>
                </a:ext>
              </a:extLst>
            </p:cNvPr>
            <p:cNvPicPr>
              <a:picLocks noChangeAspect="1"/>
            </p:cNvPicPr>
            <p:nvPr/>
          </p:nvPicPr>
          <p:blipFill rotWithShape="1">
            <a:blip r:embed="rId7"/>
            <a:srcRect t="15296"/>
            <a:stretch/>
          </p:blipFill>
          <p:spPr>
            <a:xfrm>
              <a:off x="6538910" y="1332782"/>
              <a:ext cx="2581275" cy="274312"/>
            </a:xfrm>
            <a:prstGeom prst="rect">
              <a:avLst/>
            </a:prstGeom>
          </p:spPr>
        </p:pic>
        <p:pic>
          <p:nvPicPr>
            <p:cNvPr id="22" name="图片 21">
              <a:extLst>
                <a:ext uri="{FF2B5EF4-FFF2-40B4-BE49-F238E27FC236}">
                  <a16:creationId xmlns:a16="http://schemas.microsoft.com/office/drawing/2014/main" id="{4FB3D0CC-BA20-4FFB-B400-144D5982F0A5}"/>
                </a:ext>
              </a:extLst>
            </p:cNvPr>
            <p:cNvPicPr>
              <a:picLocks noChangeAspect="1"/>
            </p:cNvPicPr>
            <p:nvPr/>
          </p:nvPicPr>
          <p:blipFill>
            <a:blip r:embed="rId8"/>
            <a:stretch>
              <a:fillRect/>
            </a:stretch>
          </p:blipFill>
          <p:spPr>
            <a:xfrm>
              <a:off x="9471589" y="1235646"/>
              <a:ext cx="1704975" cy="352425"/>
            </a:xfrm>
            <a:prstGeom prst="rect">
              <a:avLst/>
            </a:prstGeom>
          </p:spPr>
        </p:pic>
      </p:grpSp>
      <p:sp>
        <p:nvSpPr>
          <p:cNvPr id="11" name="箭头: 右 10">
            <a:extLst>
              <a:ext uri="{FF2B5EF4-FFF2-40B4-BE49-F238E27FC236}">
                <a16:creationId xmlns:a16="http://schemas.microsoft.com/office/drawing/2014/main" id="{A05062D3-9B64-414C-95F7-894E0A97F047}"/>
              </a:ext>
            </a:extLst>
          </p:cNvPr>
          <p:cNvSpPr/>
          <p:nvPr/>
        </p:nvSpPr>
        <p:spPr>
          <a:xfrm>
            <a:off x="9184308" y="5908237"/>
            <a:ext cx="282965" cy="16929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4E9A742-F168-4CDE-836E-D011908E8F6F}"/>
              </a:ext>
            </a:extLst>
          </p:cNvPr>
          <p:cNvSpPr txBox="1"/>
          <p:nvPr/>
        </p:nvSpPr>
        <p:spPr>
          <a:xfrm>
            <a:off x="9067205" y="5659882"/>
            <a:ext cx="585611" cy="254813"/>
          </a:xfrm>
          <a:prstGeom prst="rect">
            <a:avLst/>
          </a:prstGeom>
          <a:noFill/>
        </p:spPr>
        <p:txBody>
          <a:bodyPr wrap="square" rtlCol="0">
            <a:spAutoFit/>
          </a:bodyPr>
          <a:lstStyle/>
          <a:p>
            <a:pPr algn="just" hangingPunct="0">
              <a:lnSpc>
                <a:spcPct val="130000"/>
              </a:lnSpc>
            </a:pPr>
            <a:r>
              <a:rPr lang="en-US" altLang="zh-CN" sz="900" spc="100" dirty="0">
                <a:latin typeface="思源黑体 CN Normal" panose="020B0400000000000000" pitchFamily="34" charset="-122"/>
                <a:ea typeface="思源黑体 CN Normal" panose="020B0400000000000000" pitchFamily="34" charset="-122"/>
              </a:rPr>
              <a:t>LSTM</a:t>
            </a:r>
            <a:endParaRPr lang="zh-CN" altLang="en-US" sz="900" spc="1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37136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DRL-Assisted Scheduling</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14</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pic>
        <p:nvPicPr>
          <p:cNvPr id="7" name="图片 6">
            <a:extLst>
              <a:ext uri="{FF2B5EF4-FFF2-40B4-BE49-F238E27FC236}">
                <a16:creationId xmlns:a16="http://schemas.microsoft.com/office/drawing/2014/main" id="{C1BF08D7-62DB-40E5-9151-8D2486ECDF92}"/>
              </a:ext>
            </a:extLst>
          </p:cNvPr>
          <p:cNvPicPr>
            <a:picLocks noChangeAspect="1"/>
          </p:cNvPicPr>
          <p:nvPr/>
        </p:nvPicPr>
        <p:blipFill>
          <a:blip r:embed="rId3"/>
          <a:stretch>
            <a:fillRect/>
          </a:stretch>
        </p:blipFill>
        <p:spPr>
          <a:xfrm>
            <a:off x="845626" y="2075874"/>
            <a:ext cx="5207440" cy="4136894"/>
          </a:xfrm>
          <a:prstGeom prst="rect">
            <a:avLst/>
          </a:prstGeom>
        </p:spPr>
      </p:pic>
      <p:grpSp>
        <p:nvGrpSpPr>
          <p:cNvPr id="20" name="组合 19">
            <a:extLst>
              <a:ext uri="{FF2B5EF4-FFF2-40B4-BE49-F238E27FC236}">
                <a16:creationId xmlns:a16="http://schemas.microsoft.com/office/drawing/2014/main" id="{382DFEC5-6D0F-4927-B5C4-13B2126E6AC4}"/>
              </a:ext>
            </a:extLst>
          </p:cNvPr>
          <p:cNvGrpSpPr/>
          <p:nvPr/>
        </p:nvGrpSpPr>
        <p:grpSpPr>
          <a:xfrm>
            <a:off x="6330448" y="1774446"/>
            <a:ext cx="2176232" cy="417358"/>
            <a:chOff x="6570593" y="3251750"/>
            <a:chExt cx="2176232" cy="417358"/>
          </a:xfrm>
        </p:grpSpPr>
        <p:sp>
          <p:nvSpPr>
            <p:cNvPr id="21" name="文本框 20">
              <a:extLst>
                <a:ext uri="{FF2B5EF4-FFF2-40B4-BE49-F238E27FC236}">
                  <a16:creationId xmlns:a16="http://schemas.microsoft.com/office/drawing/2014/main" id="{6A13114D-EDC7-4777-ABDF-F131FA1885D8}"/>
                </a:ext>
              </a:extLst>
            </p:cNvPr>
            <p:cNvSpPr txBox="1"/>
            <p:nvPr/>
          </p:nvSpPr>
          <p:spPr>
            <a:xfrm>
              <a:off x="6630706" y="3251750"/>
              <a:ext cx="2116119" cy="417358"/>
            </a:xfrm>
            <a:prstGeom prst="rect">
              <a:avLst/>
            </a:prstGeom>
            <a:noFill/>
          </p:spPr>
          <p:txBody>
            <a:bodyPr wrap="square">
              <a:spAutoFit/>
            </a:bodyPr>
            <a:lstStyle/>
            <a:p>
              <a:pPr algn="just" hangingPunct="0">
                <a:lnSpc>
                  <a:spcPct val="130000"/>
                </a:lnSpc>
              </a:pPr>
              <a:r>
                <a:rPr lang="en-US" altLang="zh-CN" b="1" spc="100" dirty="0">
                  <a:latin typeface="思源黑体 CN Normal" panose="020B0400000000000000" pitchFamily="34" charset="-122"/>
                  <a:ea typeface="思源黑体 CN Normal" panose="020B0400000000000000" pitchFamily="34" charset="-122"/>
                </a:rPr>
                <a:t>State</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22" name="直接连接符 21">
              <a:extLst>
                <a:ext uri="{FF2B5EF4-FFF2-40B4-BE49-F238E27FC236}">
                  <a16:creationId xmlns:a16="http://schemas.microsoft.com/office/drawing/2014/main" id="{E9DDD152-E8DC-442C-B273-16339EE25485}"/>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DDB7390B-93A6-405C-B897-EE2C8ADFAE2F}"/>
              </a:ext>
            </a:extLst>
          </p:cNvPr>
          <p:cNvGrpSpPr/>
          <p:nvPr/>
        </p:nvGrpSpPr>
        <p:grpSpPr>
          <a:xfrm>
            <a:off x="6330448" y="3181258"/>
            <a:ext cx="2176232" cy="417358"/>
            <a:chOff x="6570593" y="3251750"/>
            <a:chExt cx="2176232" cy="417358"/>
          </a:xfrm>
        </p:grpSpPr>
        <p:sp>
          <p:nvSpPr>
            <p:cNvPr id="24" name="文本框 23">
              <a:extLst>
                <a:ext uri="{FF2B5EF4-FFF2-40B4-BE49-F238E27FC236}">
                  <a16:creationId xmlns:a16="http://schemas.microsoft.com/office/drawing/2014/main" id="{C0E7A7A5-3940-4B98-A72C-D26002A95600}"/>
                </a:ext>
              </a:extLst>
            </p:cNvPr>
            <p:cNvSpPr txBox="1"/>
            <p:nvPr/>
          </p:nvSpPr>
          <p:spPr>
            <a:xfrm>
              <a:off x="6630706" y="3251750"/>
              <a:ext cx="2116119" cy="417358"/>
            </a:xfrm>
            <a:prstGeom prst="rect">
              <a:avLst/>
            </a:prstGeom>
            <a:noFill/>
          </p:spPr>
          <p:txBody>
            <a:bodyPr wrap="square">
              <a:spAutoFit/>
            </a:bodyPr>
            <a:lstStyle/>
            <a:p>
              <a:pPr algn="just" hangingPunct="0">
                <a:lnSpc>
                  <a:spcPct val="130000"/>
                </a:lnSpc>
              </a:pPr>
              <a:r>
                <a:rPr lang="en-US" altLang="zh-CN" b="1" spc="100" dirty="0">
                  <a:latin typeface="思源黑体 CN Normal" panose="020B0400000000000000" pitchFamily="34" charset="-122"/>
                  <a:ea typeface="思源黑体 CN Normal" panose="020B0400000000000000" pitchFamily="34" charset="-122"/>
                </a:rPr>
                <a:t>Reward</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25" name="直接连接符 24">
              <a:extLst>
                <a:ext uri="{FF2B5EF4-FFF2-40B4-BE49-F238E27FC236}">
                  <a16:creationId xmlns:a16="http://schemas.microsoft.com/office/drawing/2014/main" id="{4C1E40EB-3F41-47DC-9440-C532EFDC3440}"/>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26" name="组合 25">
            <a:extLst>
              <a:ext uri="{FF2B5EF4-FFF2-40B4-BE49-F238E27FC236}">
                <a16:creationId xmlns:a16="http://schemas.microsoft.com/office/drawing/2014/main" id="{E01094C4-2977-4B4A-8A34-795487151116}"/>
              </a:ext>
            </a:extLst>
          </p:cNvPr>
          <p:cNvGrpSpPr/>
          <p:nvPr/>
        </p:nvGrpSpPr>
        <p:grpSpPr>
          <a:xfrm>
            <a:off x="6330448" y="4425510"/>
            <a:ext cx="2176232" cy="417358"/>
            <a:chOff x="6570593" y="3251750"/>
            <a:chExt cx="2176232" cy="417358"/>
          </a:xfrm>
        </p:grpSpPr>
        <p:sp>
          <p:nvSpPr>
            <p:cNvPr id="27" name="文本框 26">
              <a:extLst>
                <a:ext uri="{FF2B5EF4-FFF2-40B4-BE49-F238E27FC236}">
                  <a16:creationId xmlns:a16="http://schemas.microsoft.com/office/drawing/2014/main" id="{4AC06ABD-65B0-4D06-BB10-C9C63CDA374F}"/>
                </a:ext>
              </a:extLst>
            </p:cNvPr>
            <p:cNvSpPr txBox="1"/>
            <p:nvPr/>
          </p:nvSpPr>
          <p:spPr>
            <a:xfrm>
              <a:off x="6630706" y="3251750"/>
              <a:ext cx="2116119" cy="417358"/>
            </a:xfrm>
            <a:prstGeom prst="rect">
              <a:avLst/>
            </a:prstGeom>
            <a:noFill/>
          </p:spPr>
          <p:txBody>
            <a:bodyPr wrap="square">
              <a:spAutoFit/>
            </a:bodyPr>
            <a:lstStyle/>
            <a:p>
              <a:pPr algn="just" hangingPunct="0">
                <a:lnSpc>
                  <a:spcPct val="130000"/>
                </a:lnSpc>
              </a:pPr>
              <a:r>
                <a:rPr lang="en-US" altLang="zh-CN" sz="1800" b="1" spc="100" dirty="0">
                  <a:latin typeface="思源黑体 CN Normal" panose="020B0400000000000000" pitchFamily="34" charset="-122"/>
                  <a:ea typeface="思源黑体 CN Normal" panose="020B0400000000000000" pitchFamily="34" charset="-122"/>
                </a:rPr>
                <a:t>Loss Function</a:t>
              </a:r>
            </a:p>
          </p:txBody>
        </p:sp>
        <p:cxnSp>
          <p:nvCxnSpPr>
            <p:cNvPr id="28" name="直接连接符 27">
              <a:extLst>
                <a:ext uri="{FF2B5EF4-FFF2-40B4-BE49-F238E27FC236}">
                  <a16:creationId xmlns:a16="http://schemas.microsoft.com/office/drawing/2014/main" id="{D70D6243-6CA3-44E8-8457-FB20DFD4B32E}"/>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grpSp>
      <p:pic>
        <p:nvPicPr>
          <p:cNvPr id="9" name="图片 8">
            <a:extLst>
              <a:ext uri="{FF2B5EF4-FFF2-40B4-BE49-F238E27FC236}">
                <a16:creationId xmlns:a16="http://schemas.microsoft.com/office/drawing/2014/main" id="{91421571-564E-4ABA-858E-744FCE423D74}"/>
              </a:ext>
            </a:extLst>
          </p:cNvPr>
          <p:cNvPicPr>
            <a:picLocks noChangeAspect="1"/>
          </p:cNvPicPr>
          <p:nvPr/>
        </p:nvPicPr>
        <p:blipFill>
          <a:blip r:embed="rId4"/>
          <a:stretch>
            <a:fillRect/>
          </a:stretch>
        </p:blipFill>
        <p:spPr>
          <a:xfrm>
            <a:off x="6957003" y="2348490"/>
            <a:ext cx="2914650" cy="466725"/>
          </a:xfrm>
          <a:prstGeom prst="rect">
            <a:avLst/>
          </a:prstGeom>
        </p:spPr>
      </p:pic>
      <p:pic>
        <p:nvPicPr>
          <p:cNvPr id="11" name="图片 10">
            <a:extLst>
              <a:ext uri="{FF2B5EF4-FFF2-40B4-BE49-F238E27FC236}">
                <a16:creationId xmlns:a16="http://schemas.microsoft.com/office/drawing/2014/main" id="{6F604B33-E0B7-4EDE-A57C-667FBB64446A}"/>
              </a:ext>
            </a:extLst>
          </p:cNvPr>
          <p:cNvPicPr>
            <a:picLocks noChangeAspect="1"/>
          </p:cNvPicPr>
          <p:nvPr/>
        </p:nvPicPr>
        <p:blipFill>
          <a:blip r:embed="rId5"/>
          <a:stretch>
            <a:fillRect/>
          </a:stretch>
        </p:blipFill>
        <p:spPr>
          <a:xfrm>
            <a:off x="7024687" y="3717666"/>
            <a:ext cx="3171825" cy="438150"/>
          </a:xfrm>
          <a:prstGeom prst="rect">
            <a:avLst/>
          </a:prstGeom>
        </p:spPr>
      </p:pic>
      <p:pic>
        <p:nvPicPr>
          <p:cNvPr id="12" name="图片 11">
            <a:extLst>
              <a:ext uri="{FF2B5EF4-FFF2-40B4-BE49-F238E27FC236}">
                <a16:creationId xmlns:a16="http://schemas.microsoft.com/office/drawing/2014/main" id="{0C496E4B-B80E-4E12-AB40-5E42699C2EE3}"/>
              </a:ext>
            </a:extLst>
          </p:cNvPr>
          <p:cNvPicPr>
            <a:picLocks noChangeAspect="1"/>
          </p:cNvPicPr>
          <p:nvPr/>
        </p:nvPicPr>
        <p:blipFill>
          <a:blip r:embed="rId6"/>
          <a:stretch>
            <a:fillRect/>
          </a:stretch>
        </p:blipFill>
        <p:spPr>
          <a:xfrm>
            <a:off x="5944020" y="5147927"/>
            <a:ext cx="5267325" cy="552450"/>
          </a:xfrm>
          <a:prstGeom prst="rect">
            <a:avLst/>
          </a:prstGeom>
        </p:spPr>
      </p:pic>
    </p:spTree>
    <p:extLst>
      <p:ext uri="{BB962C8B-B14F-4D97-AF65-F5344CB8AC3E}">
        <p14:creationId xmlns:p14="http://schemas.microsoft.com/office/powerpoint/2010/main" val="1556418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Scheduling Scheme for Asynchronous Offloading</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15</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684893" y="4478805"/>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a:t>
            </a:r>
            <a:r>
              <a:rPr lang="zh-CN" altLang="en-US" sz="1600" spc="100" dirty="0">
                <a:latin typeface="思源黑体 CN Normal" panose="020B0400000000000000" pitchFamily="34" charset="-122"/>
                <a:ea typeface="思源黑体 CN Normal" panose="020B0400000000000000" pitchFamily="34" charset="-122"/>
              </a:rPr>
              <a:t>每个计算时隙开始时评估车辆的</a:t>
            </a:r>
            <a:r>
              <a:rPr lang="en-US" altLang="zh-CN" sz="1600" spc="100" dirty="0">
                <a:latin typeface="思源黑体 CN Normal" panose="020B0400000000000000" pitchFamily="34" charset="-122"/>
                <a:ea typeface="思源黑体 CN Normal" panose="020B0400000000000000" pitchFamily="34" charset="-122"/>
              </a:rPr>
              <a:t>Whittle</a:t>
            </a:r>
            <a:r>
              <a:rPr lang="zh-CN" altLang="en-US" sz="1600" spc="100" dirty="0">
                <a:latin typeface="思源黑体 CN Normal" panose="020B0400000000000000" pitchFamily="34" charset="-122"/>
                <a:ea typeface="思源黑体 CN Normal" panose="020B0400000000000000" pitchFamily="34" charset="-122"/>
              </a:rPr>
              <a:t>索引。</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31457" y="1827750"/>
            <a:ext cx="5638869" cy="939970"/>
          </a:xfrm>
          <a:prstGeom prst="rect">
            <a:avLst/>
          </a:prstGeom>
          <a:noFill/>
        </p:spPr>
        <p:txBody>
          <a:bodyPr wrap="square">
            <a:normAutofit fontScale="62500" lnSpcReduction="20000"/>
          </a:bodyPr>
          <a:lstStyle/>
          <a:p>
            <a:pPr>
              <a:lnSpc>
                <a:spcPct val="170000"/>
              </a:lnSpc>
            </a:pP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将周期分为两部分。前几个时隙中，边缘服务器可以调度车辆</a:t>
            </a:r>
            <a:r>
              <a:rPr lang="en-US" altLang="zh-CN" spc="100"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i</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在前一个周期中卸载但尚未调度的任务。在周期中剩余的时隙中，边缘服务器可以调度在当前周期中由车辆</a:t>
            </a:r>
            <a:r>
              <a:rPr lang="en-US" altLang="zh-CN" spc="100"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i</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卸载的任务。</a:t>
            </a: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7" y="3805929"/>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步骤</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97" name="文本框 96">
            <a:extLst>
              <a:ext uri="{FF2B5EF4-FFF2-40B4-BE49-F238E27FC236}">
                <a16:creationId xmlns:a16="http://schemas.microsoft.com/office/drawing/2014/main" id="{BC76D85C-C30B-7A17-372A-02854B06696F}"/>
              </a:ext>
            </a:extLst>
          </p:cNvPr>
          <p:cNvSpPr txBox="1"/>
          <p:nvPr/>
        </p:nvSpPr>
        <p:spPr>
          <a:xfrm>
            <a:off x="6684892" y="4936689"/>
            <a:ext cx="5393464"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a:t>
            </a:r>
            <a:r>
              <a:rPr lang="zh-CN" altLang="en-US" sz="1600" spc="100" dirty="0">
                <a:latin typeface="思源黑体 CN Normal" panose="020B0400000000000000" pitchFamily="34" charset="-122"/>
                <a:ea typeface="思源黑体 CN Normal" panose="020B0400000000000000" pitchFamily="34" charset="-122"/>
              </a:rPr>
              <a:t>通过同步算法获得任务</a:t>
            </a:r>
            <a:r>
              <a:rPr lang="en-US" altLang="zh-CN" sz="1600" spc="100" dirty="0">
                <a:latin typeface="思源黑体 CN Normal" panose="020B0400000000000000" pitchFamily="34" charset="-122"/>
                <a:ea typeface="思源黑体 CN Normal" panose="020B0400000000000000" pitchFamily="34" charset="-122"/>
              </a:rPr>
              <a:t>n1</a:t>
            </a:r>
            <a:r>
              <a:rPr lang="zh-CN" altLang="en-US" sz="1600" spc="100" dirty="0">
                <a:latin typeface="思源黑体 CN Normal" panose="020B0400000000000000" pitchFamily="34" charset="-122"/>
                <a:ea typeface="思源黑体 CN Normal" panose="020B0400000000000000" pitchFamily="34" charset="-122"/>
              </a:rPr>
              <a:t>和</a:t>
            </a:r>
            <a:r>
              <a:rPr lang="en-US" altLang="zh-CN" sz="1600" spc="100" dirty="0">
                <a:latin typeface="思源黑体 CN Normal" panose="020B0400000000000000" pitchFamily="34" charset="-122"/>
                <a:ea typeface="思源黑体 CN Normal" panose="020B0400000000000000" pitchFamily="34" charset="-122"/>
              </a:rPr>
              <a:t>n2</a:t>
            </a:r>
            <a:r>
              <a:rPr lang="zh-CN" altLang="en-US" sz="1600" spc="100" dirty="0">
                <a:latin typeface="思源黑体 CN Normal" panose="020B0400000000000000" pitchFamily="34" charset="-122"/>
                <a:ea typeface="思源黑体 CN Normal" panose="020B0400000000000000" pitchFamily="34" charset="-122"/>
              </a:rPr>
              <a:t>的初始</a:t>
            </a:r>
            <a:r>
              <a:rPr lang="en-US" altLang="zh-CN" sz="1600" spc="100" dirty="0">
                <a:latin typeface="思源黑体 CN Normal" panose="020B0400000000000000" pitchFamily="34" charset="-122"/>
                <a:ea typeface="思源黑体 CN Normal" panose="020B0400000000000000" pitchFamily="34" charset="-122"/>
              </a:rPr>
              <a:t>Whittle</a:t>
            </a:r>
            <a:r>
              <a:rPr lang="zh-CN" altLang="en-US" sz="1600" spc="100" dirty="0">
                <a:latin typeface="思源黑体 CN Normal" panose="020B0400000000000000" pitchFamily="34" charset="-122"/>
                <a:ea typeface="思源黑体 CN Normal" panose="020B0400000000000000" pitchFamily="34" charset="-122"/>
              </a:rPr>
              <a:t>索引。</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99" name="文本框 98">
            <a:extLst>
              <a:ext uri="{FF2B5EF4-FFF2-40B4-BE49-F238E27FC236}">
                <a16:creationId xmlns:a16="http://schemas.microsoft.com/office/drawing/2014/main" id="{D2B3D9BE-9210-1243-3511-D3FE36C9A84B}"/>
              </a:ext>
            </a:extLst>
          </p:cNvPr>
          <p:cNvSpPr txBox="1"/>
          <p:nvPr/>
        </p:nvSpPr>
        <p:spPr>
          <a:xfrm>
            <a:off x="6684892" y="5417578"/>
            <a:ext cx="4740162"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a:t>
            </a:r>
            <a:r>
              <a:rPr lang="zh-CN" altLang="en-US" sz="1600" spc="100" dirty="0">
                <a:latin typeface="思源黑体 CN Normal" panose="020B0400000000000000" pitchFamily="34" charset="-122"/>
                <a:ea typeface="思源黑体 CN Normal" panose="020B0400000000000000" pitchFamily="34" charset="-122"/>
              </a:rPr>
              <a:t>选择具有最高近似指数的车辆安排在时隙。</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878493"/>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pic>
        <p:nvPicPr>
          <p:cNvPr id="9" name="图片 8">
            <a:extLst>
              <a:ext uri="{FF2B5EF4-FFF2-40B4-BE49-F238E27FC236}">
                <a16:creationId xmlns:a16="http://schemas.microsoft.com/office/drawing/2014/main" id="{F28E1369-D2E7-456A-B1EE-346C607957B2}"/>
              </a:ext>
            </a:extLst>
          </p:cNvPr>
          <p:cNvPicPr>
            <a:picLocks noChangeAspect="1"/>
          </p:cNvPicPr>
          <p:nvPr/>
        </p:nvPicPr>
        <p:blipFill>
          <a:blip r:embed="rId3"/>
          <a:stretch>
            <a:fillRect/>
          </a:stretch>
        </p:blipFill>
        <p:spPr>
          <a:xfrm>
            <a:off x="1321394" y="1719921"/>
            <a:ext cx="3287028" cy="4790668"/>
          </a:xfrm>
          <a:prstGeom prst="rect">
            <a:avLst/>
          </a:prstGeom>
        </p:spPr>
      </p:pic>
      <p:pic>
        <p:nvPicPr>
          <p:cNvPr id="10" name="图片 9">
            <a:extLst>
              <a:ext uri="{FF2B5EF4-FFF2-40B4-BE49-F238E27FC236}">
                <a16:creationId xmlns:a16="http://schemas.microsoft.com/office/drawing/2014/main" id="{ABB5D207-5339-4EAB-8395-FB7D4667251C}"/>
              </a:ext>
            </a:extLst>
          </p:cNvPr>
          <p:cNvPicPr>
            <a:picLocks noChangeAspect="1"/>
          </p:cNvPicPr>
          <p:nvPr/>
        </p:nvPicPr>
        <p:blipFill>
          <a:blip r:embed="rId4"/>
          <a:stretch>
            <a:fillRect/>
          </a:stretch>
        </p:blipFill>
        <p:spPr>
          <a:xfrm>
            <a:off x="6993931" y="2975023"/>
            <a:ext cx="3876675" cy="504825"/>
          </a:xfrm>
          <a:prstGeom prst="rect">
            <a:avLst/>
          </a:prstGeom>
        </p:spPr>
      </p:pic>
      <p:sp>
        <p:nvSpPr>
          <p:cNvPr id="3" name="矩形 2">
            <a:extLst>
              <a:ext uri="{FF2B5EF4-FFF2-40B4-BE49-F238E27FC236}">
                <a16:creationId xmlns:a16="http://schemas.microsoft.com/office/drawing/2014/main" id="{B4E1C9D4-DBCD-4531-A574-D4E19DADA0DA}"/>
              </a:ext>
            </a:extLst>
          </p:cNvPr>
          <p:cNvSpPr/>
          <p:nvPr/>
        </p:nvSpPr>
        <p:spPr>
          <a:xfrm>
            <a:off x="1791855" y="3479848"/>
            <a:ext cx="2613890" cy="584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5739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Simulation Parameter</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16</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a:solidFill>
            <a:srgbClr val="AF2125"/>
          </a:solidFill>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03749" y="1827750"/>
            <a:ext cx="5573483" cy="957551"/>
          </a:xfrm>
          <a:prstGeom prst="rect">
            <a:avLst/>
          </a:prstGeom>
          <a:noFill/>
        </p:spPr>
        <p:txBody>
          <a:bodyPr wrap="square">
            <a:normAutofit fontScale="92500"/>
          </a:bodyPr>
          <a:lstStyle/>
          <a:p>
            <a:pPr hangingPunct="0">
              <a:lnSpc>
                <a:spcPct val="130000"/>
              </a:lnSpc>
            </a:pP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P1</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中的车辆速度遵循正态分布，其中</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μ</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和</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ξ</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分别表示平均值和标准偏差。</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P2</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中所有车辆均以恒定速度行驶。</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6" y="3251750"/>
            <a:ext cx="2763611"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交通参数 </a:t>
            </a:r>
            <a:r>
              <a:rPr lang="en-US" altLang="zh-CN" sz="1800" b="1" spc="100" dirty="0">
                <a:latin typeface="思源黑体 CN Normal" panose="020B0400000000000000" pitchFamily="34" charset="-122"/>
                <a:ea typeface="思源黑体 CN Normal" panose="020B0400000000000000" pitchFamily="34" charset="-122"/>
              </a:rPr>
              <a:t>–</a:t>
            </a:r>
            <a:r>
              <a:rPr lang="zh-CN" altLang="en-US" sz="1800" b="1" spc="100" dirty="0">
                <a:latin typeface="思源黑体 CN Normal" panose="020B0400000000000000" pitchFamily="34" charset="-122"/>
                <a:ea typeface="思源黑体 CN Normal" panose="020B0400000000000000" pitchFamily="34" charset="-122"/>
              </a:rPr>
              <a:t>车流量分布</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9" name="图片 8">
            <a:extLst>
              <a:ext uri="{FF2B5EF4-FFF2-40B4-BE49-F238E27FC236}">
                <a16:creationId xmlns:a16="http://schemas.microsoft.com/office/drawing/2014/main" id="{DFD9C25D-42A5-4AF6-934F-C5D7A8FA33CA}"/>
              </a:ext>
            </a:extLst>
          </p:cNvPr>
          <p:cNvPicPr>
            <a:picLocks noChangeAspect="1"/>
          </p:cNvPicPr>
          <p:nvPr/>
        </p:nvPicPr>
        <p:blipFill>
          <a:blip r:embed="rId3"/>
          <a:stretch>
            <a:fillRect/>
          </a:stretch>
        </p:blipFill>
        <p:spPr>
          <a:xfrm>
            <a:off x="715408" y="3491281"/>
            <a:ext cx="5071041" cy="2575050"/>
          </a:xfrm>
          <a:prstGeom prst="rect">
            <a:avLst/>
          </a:prstGeom>
        </p:spPr>
      </p:pic>
      <p:pic>
        <p:nvPicPr>
          <p:cNvPr id="10" name="图片 9">
            <a:extLst>
              <a:ext uri="{FF2B5EF4-FFF2-40B4-BE49-F238E27FC236}">
                <a16:creationId xmlns:a16="http://schemas.microsoft.com/office/drawing/2014/main" id="{E906ADED-8E1A-4BB4-85DB-6DBDA587A140}"/>
              </a:ext>
            </a:extLst>
          </p:cNvPr>
          <p:cNvPicPr>
            <a:picLocks noChangeAspect="1"/>
          </p:cNvPicPr>
          <p:nvPr/>
        </p:nvPicPr>
        <p:blipFill>
          <a:blip r:embed="rId4"/>
          <a:stretch>
            <a:fillRect/>
          </a:stretch>
        </p:blipFill>
        <p:spPr>
          <a:xfrm>
            <a:off x="858545" y="1959887"/>
            <a:ext cx="4784766" cy="1739915"/>
          </a:xfrm>
          <a:prstGeom prst="rect">
            <a:avLst/>
          </a:prstGeom>
        </p:spPr>
      </p:pic>
      <p:pic>
        <p:nvPicPr>
          <p:cNvPr id="3" name="图片 2">
            <a:extLst>
              <a:ext uri="{FF2B5EF4-FFF2-40B4-BE49-F238E27FC236}">
                <a16:creationId xmlns:a16="http://schemas.microsoft.com/office/drawing/2014/main" id="{F9F02D8D-B65E-4FB5-AF36-D3D5B32E1239}"/>
              </a:ext>
            </a:extLst>
          </p:cNvPr>
          <p:cNvPicPr>
            <a:picLocks noChangeAspect="1"/>
          </p:cNvPicPr>
          <p:nvPr/>
        </p:nvPicPr>
        <p:blipFill>
          <a:blip r:embed="rId5"/>
          <a:stretch>
            <a:fillRect/>
          </a:stretch>
        </p:blipFill>
        <p:spPr>
          <a:xfrm>
            <a:off x="6779203" y="3868413"/>
            <a:ext cx="4895850" cy="2667000"/>
          </a:xfrm>
          <a:prstGeom prst="rect">
            <a:avLst/>
          </a:prstGeom>
        </p:spPr>
      </p:pic>
    </p:spTree>
    <p:extLst>
      <p:ext uri="{BB962C8B-B14F-4D97-AF65-F5344CB8AC3E}">
        <p14:creationId xmlns:p14="http://schemas.microsoft.com/office/powerpoint/2010/main" val="1648273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640896" cy="109245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Numerical Results</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17</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a:solidFill>
            <a:srgbClr val="AF2125"/>
          </a:solidFill>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684892" y="3924626"/>
            <a:ext cx="5199175"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en-US" altLang="zh-CN" sz="1600" i="1" spc="100" dirty="0">
                <a:latin typeface="思源黑体 CN Normal" panose="020B0400000000000000" pitchFamily="34" charset="-122"/>
                <a:ea typeface="思源黑体 CN Normal" panose="020B0400000000000000" pitchFamily="34" charset="-122"/>
              </a:rPr>
              <a:t>highest-</a:t>
            </a:r>
            <a:r>
              <a:rPr lang="en-US" altLang="zh-CN" sz="1600" i="1" spc="100" dirty="0" err="1">
                <a:latin typeface="思源黑体 CN Normal" panose="020B0400000000000000" pitchFamily="34" charset="-122"/>
                <a:ea typeface="思源黑体 CN Normal" panose="020B0400000000000000" pitchFamily="34" charset="-122"/>
              </a:rPr>
              <a:t>AoR</a:t>
            </a:r>
            <a:r>
              <a:rPr lang="en-US" altLang="zh-CN" sz="1600" i="1" spc="100" dirty="0">
                <a:latin typeface="思源黑体 CN Normal" panose="020B0400000000000000" pitchFamily="34" charset="-122"/>
                <a:ea typeface="思源黑体 CN Normal" panose="020B0400000000000000" pitchFamily="34" charset="-122"/>
              </a:rPr>
              <a:t>-first </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以最高</a:t>
            </a:r>
            <a:r>
              <a:rPr lang="en-US" altLang="zh-CN" sz="1600" spc="100" dirty="0" err="1">
                <a:latin typeface="思源黑体 CN Normal" panose="020B0400000000000000" pitchFamily="34" charset="-122"/>
                <a:ea typeface="思源黑体 CN Normal" panose="020B0400000000000000" pitchFamily="34" charset="-122"/>
              </a:rPr>
              <a:t>AoR</a:t>
            </a:r>
            <a:r>
              <a:rPr lang="zh-CN" altLang="en-US" sz="1600" spc="100" dirty="0">
                <a:latin typeface="思源黑体 CN Normal" panose="020B0400000000000000" pitchFamily="34" charset="-122"/>
                <a:ea typeface="思源黑体 CN Normal" panose="020B0400000000000000" pitchFamily="34" charset="-122"/>
              </a:rPr>
              <a:t>优先调度任务</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19205" y="1884725"/>
            <a:ext cx="5454142" cy="832361"/>
          </a:xfrm>
          <a:prstGeom prst="rect">
            <a:avLst/>
          </a:prstGeom>
          <a:noFill/>
        </p:spPr>
        <p:txBody>
          <a:bodyPr wrap="square">
            <a:normAutofit/>
          </a:bodyPr>
          <a:lstStyle/>
          <a:p>
            <a:pPr hangingPunct="0">
              <a:lnSpc>
                <a:spcPct val="130000"/>
              </a:lnSpc>
            </a:pP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具有移动性分布</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P1</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的</a:t>
            </a:r>
            <a:r>
              <a:rPr lang="en-US" altLang="zh-CN" spc="100"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EAoR</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的性能，</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T=2s</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，车辆数目</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150</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7" y="3251750"/>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对比策略</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97" name="文本框 96">
            <a:extLst>
              <a:ext uri="{FF2B5EF4-FFF2-40B4-BE49-F238E27FC236}">
                <a16:creationId xmlns:a16="http://schemas.microsoft.com/office/drawing/2014/main" id="{BC76D85C-C30B-7A17-372A-02854B06696F}"/>
              </a:ext>
            </a:extLst>
          </p:cNvPr>
          <p:cNvSpPr txBox="1"/>
          <p:nvPr/>
        </p:nvSpPr>
        <p:spPr>
          <a:xfrm>
            <a:off x="6667499" y="4517626"/>
            <a:ext cx="4757555"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 </a:t>
            </a:r>
            <a:r>
              <a:rPr lang="en-US" altLang="zh-CN" sz="1600" i="1" spc="100" dirty="0">
                <a:latin typeface="思源黑体 CN Normal" panose="020B0400000000000000" pitchFamily="34" charset="-122"/>
                <a:ea typeface="思源黑体 CN Normal" panose="020B0400000000000000" pitchFamily="34" charset="-122"/>
              </a:rPr>
              <a:t>round-robin</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以循环顺序调度车辆</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99" name="文本框 98">
            <a:extLst>
              <a:ext uri="{FF2B5EF4-FFF2-40B4-BE49-F238E27FC236}">
                <a16:creationId xmlns:a16="http://schemas.microsoft.com/office/drawing/2014/main" id="{D2B3D9BE-9210-1243-3511-D3FE36C9A84B}"/>
              </a:ext>
            </a:extLst>
          </p:cNvPr>
          <p:cNvSpPr txBox="1"/>
          <p:nvPr/>
        </p:nvSpPr>
        <p:spPr>
          <a:xfrm>
            <a:off x="6679212" y="5063601"/>
            <a:ext cx="4740162" cy="1021433"/>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a:t>
            </a:r>
            <a:r>
              <a:rPr lang="en-US" altLang="zh-CN" sz="1600" i="1" spc="100" dirty="0">
                <a:latin typeface="思源黑体 CN Normal" panose="020B0400000000000000" pitchFamily="34" charset="-122"/>
                <a:ea typeface="思源黑体 CN Normal" panose="020B0400000000000000" pitchFamily="34" charset="-122"/>
              </a:rPr>
              <a:t>SSA-only</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通过算法</a:t>
            </a:r>
            <a:r>
              <a:rPr lang="en-US" altLang="zh-CN" sz="1600" spc="100" dirty="0">
                <a:latin typeface="思源黑体 CN Normal" panose="020B0400000000000000" pitchFamily="34" charset="-122"/>
                <a:ea typeface="思源黑体 CN Normal" panose="020B0400000000000000" pitchFamily="34" charset="-122"/>
              </a:rPr>
              <a:t>2</a:t>
            </a:r>
            <a:r>
              <a:rPr lang="zh-CN" altLang="en-US" sz="1600" spc="100" dirty="0">
                <a:latin typeface="思源黑体 CN Normal" panose="020B0400000000000000" pitchFamily="34" charset="-122"/>
                <a:ea typeface="思源黑体 CN Normal" panose="020B0400000000000000" pitchFamily="34" charset="-122"/>
              </a:rPr>
              <a:t>中所示的所提出的调度方案来调度车辆。与所提出的方案不同，仅</a:t>
            </a:r>
            <a:r>
              <a:rPr lang="en-US" altLang="zh-CN" sz="1600" spc="100" dirty="0">
                <a:latin typeface="思源黑体 CN Normal" panose="020B0400000000000000" pitchFamily="34" charset="-122"/>
                <a:ea typeface="思源黑体 CN Normal" panose="020B0400000000000000" pitchFamily="34" charset="-122"/>
              </a:rPr>
              <a:t>SSA</a:t>
            </a:r>
            <a:r>
              <a:rPr lang="zh-CN" altLang="en-US" sz="1600" spc="100" dirty="0">
                <a:latin typeface="思源黑体 CN Normal" panose="020B0400000000000000" pitchFamily="34" charset="-122"/>
                <a:ea typeface="思源黑体 CN Normal" panose="020B0400000000000000" pitchFamily="34" charset="-122"/>
              </a:rPr>
              <a:t>方案使用车辆的</a:t>
            </a:r>
            <a:r>
              <a:rPr lang="en-US" altLang="zh-CN" sz="1600" spc="100" dirty="0" err="1">
                <a:latin typeface="思源黑体 CN Normal" panose="020B0400000000000000" pitchFamily="34" charset="-122"/>
                <a:ea typeface="思源黑体 CN Normal" panose="020B0400000000000000" pitchFamily="34" charset="-122"/>
              </a:rPr>
              <a:t>AoR</a:t>
            </a:r>
            <a:r>
              <a:rPr lang="zh-CN" altLang="en-US" sz="1600" spc="100" dirty="0">
                <a:latin typeface="思源黑体 CN Normal" panose="020B0400000000000000" pitchFamily="34" charset="-122"/>
                <a:ea typeface="思源黑体 CN Normal" panose="020B0400000000000000" pitchFamily="34" charset="-122"/>
              </a:rPr>
              <a:t>来指导任务调度</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7" name="图片 6">
            <a:extLst>
              <a:ext uri="{FF2B5EF4-FFF2-40B4-BE49-F238E27FC236}">
                <a16:creationId xmlns:a16="http://schemas.microsoft.com/office/drawing/2014/main" id="{316B6CF3-6970-4BF2-AD9D-9853284B5FA8}"/>
              </a:ext>
            </a:extLst>
          </p:cNvPr>
          <p:cNvPicPr>
            <a:picLocks noChangeAspect="1"/>
          </p:cNvPicPr>
          <p:nvPr/>
        </p:nvPicPr>
        <p:blipFill rotWithShape="1">
          <a:blip r:embed="rId3"/>
          <a:srcRect b="50427"/>
          <a:stretch/>
        </p:blipFill>
        <p:spPr>
          <a:xfrm>
            <a:off x="623332" y="1827750"/>
            <a:ext cx="5199175" cy="4238812"/>
          </a:xfrm>
          <a:prstGeom prst="rect">
            <a:avLst/>
          </a:prstGeom>
        </p:spPr>
      </p:pic>
    </p:spTree>
    <p:extLst>
      <p:ext uri="{BB962C8B-B14F-4D97-AF65-F5344CB8AC3E}">
        <p14:creationId xmlns:p14="http://schemas.microsoft.com/office/powerpoint/2010/main" val="345109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Numerical Results</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18</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a:solidFill>
            <a:srgbClr val="AF2125"/>
          </a:solidFill>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20" name="图片 19">
            <a:extLst>
              <a:ext uri="{FF2B5EF4-FFF2-40B4-BE49-F238E27FC236}">
                <a16:creationId xmlns:a16="http://schemas.microsoft.com/office/drawing/2014/main" id="{9A206FD8-A9A9-4878-B452-DEC8EC650A90}"/>
              </a:ext>
            </a:extLst>
          </p:cNvPr>
          <p:cNvPicPr>
            <a:picLocks noChangeAspect="1"/>
          </p:cNvPicPr>
          <p:nvPr/>
        </p:nvPicPr>
        <p:blipFill rotWithShape="1">
          <a:blip r:embed="rId3"/>
          <a:srcRect t="51764"/>
          <a:stretch/>
        </p:blipFill>
        <p:spPr>
          <a:xfrm>
            <a:off x="626843" y="1794638"/>
            <a:ext cx="5265950" cy="4177398"/>
          </a:xfrm>
          <a:prstGeom prst="rect">
            <a:avLst/>
          </a:prstGeom>
        </p:spPr>
      </p:pic>
      <p:sp>
        <p:nvSpPr>
          <p:cNvPr id="22" name="文本框 21">
            <a:extLst>
              <a:ext uri="{FF2B5EF4-FFF2-40B4-BE49-F238E27FC236}">
                <a16:creationId xmlns:a16="http://schemas.microsoft.com/office/drawing/2014/main" id="{C41813F5-BEED-4304-8D15-CFD42A526D51}"/>
              </a:ext>
            </a:extLst>
          </p:cNvPr>
          <p:cNvSpPr txBox="1"/>
          <p:nvPr/>
        </p:nvSpPr>
        <p:spPr>
          <a:xfrm>
            <a:off x="6684892" y="3924626"/>
            <a:ext cx="5199175"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en-US" altLang="zh-CN" sz="1600" i="1" spc="100" dirty="0">
                <a:latin typeface="思源黑体 CN Normal" panose="020B0400000000000000" pitchFamily="34" charset="-122"/>
                <a:ea typeface="思源黑体 CN Normal" panose="020B0400000000000000" pitchFamily="34" charset="-122"/>
              </a:rPr>
              <a:t>highest-</a:t>
            </a:r>
            <a:r>
              <a:rPr lang="en-US" altLang="zh-CN" sz="1600" i="1" spc="100" dirty="0" err="1">
                <a:latin typeface="思源黑体 CN Normal" panose="020B0400000000000000" pitchFamily="34" charset="-122"/>
                <a:ea typeface="思源黑体 CN Normal" panose="020B0400000000000000" pitchFamily="34" charset="-122"/>
              </a:rPr>
              <a:t>AoR</a:t>
            </a:r>
            <a:r>
              <a:rPr lang="en-US" altLang="zh-CN" sz="1600" i="1" spc="100" dirty="0">
                <a:latin typeface="思源黑体 CN Normal" panose="020B0400000000000000" pitchFamily="34" charset="-122"/>
                <a:ea typeface="思源黑体 CN Normal" panose="020B0400000000000000" pitchFamily="34" charset="-122"/>
              </a:rPr>
              <a:t>-first </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以最高</a:t>
            </a:r>
            <a:r>
              <a:rPr lang="en-US" altLang="zh-CN" sz="1600" spc="100" dirty="0" err="1">
                <a:latin typeface="思源黑体 CN Normal" panose="020B0400000000000000" pitchFamily="34" charset="-122"/>
                <a:ea typeface="思源黑体 CN Normal" panose="020B0400000000000000" pitchFamily="34" charset="-122"/>
              </a:rPr>
              <a:t>AoR</a:t>
            </a:r>
            <a:r>
              <a:rPr lang="zh-CN" altLang="en-US" sz="1600" spc="100" dirty="0">
                <a:latin typeface="思源黑体 CN Normal" panose="020B0400000000000000" pitchFamily="34" charset="-122"/>
                <a:ea typeface="思源黑体 CN Normal" panose="020B0400000000000000" pitchFamily="34" charset="-122"/>
              </a:rPr>
              <a:t>优先调度任务</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24" name="文本框 23">
            <a:extLst>
              <a:ext uri="{FF2B5EF4-FFF2-40B4-BE49-F238E27FC236}">
                <a16:creationId xmlns:a16="http://schemas.microsoft.com/office/drawing/2014/main" id="{56060DB4-7FA7-420A-87AC-6C929C5B9A04}"/>
              </a:ext>
            </a:extLst>
          </p:cNvPr>
          <p:cNvSpPr txBox="1"/>
          <p:nvPr/>
        </p:nvSpPr>
        <p:spPr>
          <a:xfrm>
            <a:off x="6630707" y="3251750"/>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对比策略</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25" name="文本框 24">
            <a:extLst>
              <a:ext uri="{FF2B5EF4-FFF2-40B4-BE49-F238E27FC236}">
                <a16:creationId xmlns:a16="http://schemas.microsoft.com/office/drawing/2014/main" id="{CEE7E195-E12F-43C0-94CB-5050603603DE}"/>
              </a:ext>
            </a:extLst>
          </p:cNvPr>
          <p:cNvSpPr txBox="1"/>
          <p:nvPr/>
        </p:nvSpPr>
        <p:spPr>
          <a:xfrm>
            <a:off x="6667499" y="4517626"/>
            <a:ext cx="4757555"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 </a:t>
            </a:r>
            <a:r>
              <a:rPr lang="en-US" altLang="zh-CN" sz="1600" i="1" spc="100" dirty="0">
                <a:latin typeface="思源黑体 CN Normal" panose="020B0400000000000000" pitchFamily="34" charset="-122"/>
                <a:ea typeface="思源黑体 CN Normal" panose="020B0400000000000000" pitchFamily="34" charset="-122"/>
              </a:rPr>
              <a:t>round-robin</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以循环顺序调度车辆</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26" name="文本框 25">
            <a:extLst>
              <a:ext uri="{FF2B5EF4-FFF2-40B4-BE49-F238E27FC236}">
                <a16:creationId xmlns:a16="http://schemas.microsoft.com/office/drawing/2014/main" id="{EF7B2D4E-4380-41AA-8141-0185CEE06ED7}"/>
              </a:ext>
            </a:extLst>
          </p:cNvPr>
          <p:cNvSpPr txBox="1"/>
          <p:nvPr/>
        </p:nvSpPr>
        <p:spPr>
          <a:xfrm>
            <a:off x="6679212" y="5063601"/>
            <a:ext cx="4740162" cy="1021433"/>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a:t>
            </a:r>
            <a:r>
              <a:rPr lang="en-US" altLang="zh-CN" sz="1600" i="1" spc="100" dirty="0">
                <a:latin typeface="思源黑体 CN Normal" panose="020B0400000000000000" pitchFamily="34" charset="-122"/>
                <a:ea typeface="思源黑体 CN Normal" panose="020B0400000000000000" pitchFamily="34" charset="-122"/>
              </a:rPr>
              <a:t>SSA-only</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通过算法</a:t>
            </a:r>
            <a:r>
              <a:rPr lang="en-US" altLang="zh-CN" sz="1600" spc="100" dirty="0">
                <a:latin typeface="思源黑体 CN Normal" panose="020B0400000000000000" pitchFamily="34" charset="-122"/>
                <a:ea typeface="思源黑体 CN Normal" panose="020B0400000000000000" pitchFamily="34" charset="-122"/>
              </a:rPr>
              <a:t>2</a:t>
            </a:r>
            <a:r>
              <a:rPr lang="zh-CN" altLang="en-US" sz="1600" spc="100" dirty="0">
                <a:latin typeface="思源黑体 CN Normal" panose="020B0400000000000000" pitchFamily="34" charset="-122"/>
                <a:ea typeface="思源黑体 CN Normal" panose="020B0400000000000000" pitchFamily="34" charset="-122"/>
              </a:rPr>
              <a:t>中所示的所提出的调度方案来调度车辆。与所提出的方案不同，仅</a:t>
            </a:r>
            <a:r>
              <a:rPr lang="en-US" altLang="zh-CN" sz="1600" spc="100" dirty="0">
                <a:latin typeface="思源黑体 CN Normal" panose="020B0400000000000000" pitchFamily="34" charset="-122"/>
                <a:ea typeface="思源黑体 CN Normal" panose="020B0400000000000000" pitchFamily="34" charset="-122"/>
              </a:rPr>
              <a:t>SSA</a:t>
            </a:r>
            <a:r>
              <a:rPr lang="zh-CN" altLang="en-US" sz="1600" spc="100" dirty="0">
                <a:latin typeface="思源黑体 CN Normal" panose="020B0400000000000000" pitchFamily="34" charset="-122"/>
                <a:ea typeface="思源黑体 CN Normal" panose="020B0400000000000000" pitchFamily="34" charset="-122"/>
              </a:rPr>
              <a:t>方案使用车辆的</a:t>
            </a:r>
            <a:r>
              <a:rPr lang="en-US" altLang="zh-CN" sz="1600" spc="100" dirty="0" err="1">
                <a:latin typeface="思源黑体 CN Normal" panose="020B0400000000000000" pitchFamily="34" charset="-122"/>
                <a:ea typeface="思源黑体 CN Normal" panose="020B0400000000000000" pitchFamily="34" charset="-122"/>
              </a:rPr>
              <a:t>AoR</a:t>
            </a:r>
            <a:r>
              <a:rPr lang="zh-CN" altLang="en-US" sz="1600" spc="100" dirty="0">
                <a:latin typeface="思源黑体 CN Normal" panose="020B0400000000000000" pitchFamily="34" charset="-122"/>
                <a:ea typeface="思源黑体 CN Normal" panose="020B0400000000000000" pitchFamily="34" charset="-122"/>
              </a:rPr>
              <a:t>来指导任务调度</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27" name="直接连接符 26">
            <a:extLst>
              <a:ext uri="{FF2B5EF4-FFF2-40B4-BE49-F238E27FC236}">
                <a16:creationId xmlns:a16="http://schemas.microsoft.com/office/drawing/2014/main" id="{CC3B923C-CC38-43ED-8400-DD7437628A0E}"/>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4ED0B872-B8A4-4281-A607-6E28DA331A90}"/>
              </a:ext>
            </a:extLst>
          </p:cNvPr>
          <p:cNvSpPr/>
          <p:nvPr/>
        </p:nvSpPr>
        <p:spPr>
          <a:xfrm>
            <a:off x="6172413" y="1802929"/>
            <a:ext cx="5640896" cy="109245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42E08415-7DBA-449C-B0F1-4BB115EE9806}"/>
              </a:ext>
            </a:extLst>
          </p:cNvPr>
          <p:cNvSpPr txBox="1"/>
          <p:nvPr/>
        </p:nvSpPr>
        <p:spPr>
          <a:xfrm>
            <a:off x="6319205" y="1884725"/>
            <a:ext cx="5454142" cy="832361"/>
          </a:xfrm>
          <a:prstGeom prst="rect">
            <a:avLst/>
          </a:prstGeom>
          <a:noFill/>
        </p:spPr>
        <p:txBody>
          <a:bodyPr wrap="square">
            <a:normAutofit/>
          </a:bodyPr>
          <a:lstStyle/>
          <a:p>
            <a:pPr hangingPunct="0">
              <a:lnSpc>
                <a:spcPct val="130000"/>
              </a:lnSpc>
            </a:pP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具有移动性分布</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P2</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的</a:t>
            </a:r>
            <a:r>
              <a:rPr lang="en-US" altLang="zh-CN" spc="100" dirty="0" err="1">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EAoR</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的性能，</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T=2s</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，车辆数目</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150</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Tree>
    <p:extLst>
      <p:ext uri="{BB962C8B-B14F-4D97-AF65-F5344CB8AC3E}">
        <p14:creationId xmlns:p14="http://schemas.microsoft.com/office/powerpoint/2010/main" val="3934935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Real Dataset Simulation </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19</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a:solidFill>
            <a:srgbClr val="AF2125"/>
          </a:solidFill>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253920" y="1841676"/>
            <a:ext cx="5732530" cy="1006040"/>
          </a:xfrm>
          <a:prstGeom prst="rect">
            <a:avLst/>
          </a:prstGeom>
          <a:noFill/>
        </p:spPr>
        <p:txBody>
          <a:bodyPr wrap="square">
            <a:normAutofit fontScale="92500"/>
          </a:bodyPr>
          <a:lstStyle/>
          <a:p>
            <a:pPr hangingPunct="0">
              <a:lnSpc>
                <a:spcPct val="130000"/>
              </a:lnSpc>
            </a:pP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使用 滴滴</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Gaia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数据， 数据的属性包括时间戳、车辆</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ID</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和车辆位置（经度和纬度），计算时隙数分别为</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10</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9" name="图片 8">
            <a:extLst>
              <a:ext uri="{FF2B5EF4-FFF2-40B4-BE49-F238E27FC236}">
                <a16:creationId xmlns:a16="http://schemas.microsoft.com/office/drawing/2014/main" id="{013EDA99-DAFB-457E-960F-E3731F4C30E2}"/>
              </a:ext>
            </a:extLst>
          </p:cNvPr>
          <p:cNvPicPr>
            <a:picLocks noChangeAspect="1"/>
          </p:cNvPicPr>
          <p:nvPr/>
        </p:nvPicPr>
        <p:blipFill rotWithShape="1">
          <a:blip r:embed="rId3"/>
          <a:srcRect b="50589"/>
          <a:stretch/>
        </p:blipFill>
        <p:spPr>
          <a:xfrm>
            <a:off x="861888" y="1982800"/>
            <a:ext cx="4817073" cy="4105197"/>
          </a:xfrm>
          <a:prstGeom prst="rect">
            <a:avLst/>
          </a:prstGeom>
        </p:spPr>
      </p:pic>
      <p:sp>
        <p:nvSpPr>
          <p:cNvPr id="20" name="文本框 19">
            <a:extLst>
              <a:ext uri="{FF2B5EF4-FFF2-40B4-BE49-F238E27FC236}">
                <a16:creationId xmlns:a16="http://schemas.microsoft.com/office/drawing/2014/main" id="{4BB9A518-5C23-4737-92A2-925FEF981DC1}"/>
              </a:ext>
            </a:extLst>
          </p:cNvPr>
          <p:cNvSpPr txBox="1"/>
          <p:nvPr/>
        </p:nvSpPr>
        <p:spPr>
          <a:xfrm>
            <a:off x="6684892" y="3924626"/>
            <a:ext cx="5199175"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en-US" altLang="zh-CN" sz="1600" i="1" spc="100" dirty="0">
                <a:latin typeface="思源黑体 CN Normal" panose="020B0400000000000000" pitchFamily="34" charset="-122"/>
                <a:ea typeface="思源黑体 CN Normal" panose="020B0400000000000000" pitchFamily="34" charset="-122"/>
              </a:rPr>
              <a:t>highest-</a:t>
            </a:r>
            <a:r>
              <a:rPr lang="en-US" altLang="zh-CN" sz="1600" i="1" spc="100" dirty="0" err="1">
                <a:latin typeface="思源黑体 CN Normal" panose="020B0400000000000000" pitchFamily="34" charset="-122"/>
                <a:ea typeface="思源黑体 CN Normal" panose="020B0400000000000000" pitchFamily="34" charset="-122"/>
              </a:rPr>
              <a:t>AoR</a:t>
            </a:r>
            <a:r>
              <a:rPr lang="en-US" altLang="zh-CN" sz="1600" i="1" spc="100" dirty="0">
                <a:latin typeface="思源黑体 CN Normal" panose="020B0400000000000000" pitchFamily="34" charset="-122"/>
                <a:ea typeface="思源黑体 CN Normal" panose="020B0400000000000000" pitchFamily="34" charset="-122"/>
              </a:rPr>
              <a:t>-first </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以最高</a:t>
            </a:r>
            <a:r>
              <a:rPr lang="en-US" altLang="zh-CN" sz="1600" spc="100" dirty="0" err="1">
                <a:latin typeface="思源黑体 CN Normal" panose="020B0400000000000000" pitchFamily="34" charset="-122"/>
                <a:ea typeface="思源黑体 CN Normal" panose="020B0400000000000000" pitchFamily="34" charset="-122"/>
              </a:rPr>
              <a:t>AoR</a:t>
            </a:r>
            <a:r>
              <a:rPr lang="zh-CN" altLang="en-US" sz="1600" spc="100" dirty="0">
                <a:latin typeface="思源黑体 CN Normal" panose="020B0400000000000000" pitchFamily="34" charset="-122"/>
                <a:ea typeface="思源黑体 CN Normal" panose="020B0400000000000000" pitchFamily="34" charset="-122"/>
              </a:rPr>
              <a:t>优先调度任务</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21" name="文本框 20">
            <a:extLst>
              <a:ext uri="{FF2B5EF4-FFF2-40B4-BE49-F238E27FC236}">
                <a16:creationId xmlns:a16="http://schemas.microsoft.com/office/drawing/2014/main" id="{0A5BFE30-CA84-465D-A121-19644627A97F}"/>
              </a:ext>
            </a:extLst>
          </p:cNvPr>
          <p:cNvSpPr txBox="1"/>
          <p:nvPr/>
        </p:nvSpPr>
        <p:spPr>
          <a:xfrm>
            <a:off x="6630707" y="3251750"/>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对比策略</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22" name="文本框 21">
            <a:extLst>
              <a:ext uri="{FF2B5EF4-FFF2-40B4-BE49-F238E27FC236}">
                <a16:creationId xmlns:a16="http://schemas.microsoft.com/office/drawing/2014/main" id="{6B7C5356-A0BA-42F3-AC25-3179786B55C0}"/>
              </a:ext>
            </a:extLst>
          </p:cNvPr>
          <p:cNvSpPr txBox="1"/>
          <p:nvPr/>
        </p:nvSpPr>
        <p:spPr>
          <a:xfrm>
            <a:off x="6667499" y="4517626"/>
            <a:ext cx="4757555"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 </a:t>
            </a:r>
            <a:r>
              <a:rPr lang="en-US" altLang="zh-CN" sz="1600" i="1" spc="100" dirty="0">
                <a:latin typeface="思源黑体 CN Normal" panose="020B0400000000000000" pitchFamily="34" charset="-122"/>
                <a:ea typeface="思源黑体 CN Normal" panose="020B0400000000000000" pitchFamily="34" charset="-122"/>
              </a:rPr>
              <a:t>round-robin</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以循环顺序调度车辆</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23" name="文本框 22">
            <a:extLst>
              <a:ext uri="{FF2B5EF4-FFF2-40B4-BE49-F238E27FC236}">
                <a16:creationId xmlns:a16="http://schemas.microsoft.com/office/drawing/2014/main" id="{4462AC31-5E49-481B-A538-C97481BF57EB}"/>
              </a:ext>
            </a:extLst>
          </p:cNvPr>
          <p:cNvSpPr txBox="1"/>
          <p:nvPr/>
        </p:nvSpPr>
        <p:spPr>
          <a:xfrm>
            <a:off x="6679212" y="5063601"/>
            <a:ext cx="4740162" cy="1021433"/>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a:t>
            </a:r>
            <a:r>
              <a:rPr lang="en-US" altLang="zh-CN" sz="1600" i="1" spc="100" dirty="0">
                <a:latin typeface="思源黑体 CN Normal" panose="020B0400000000000000" pitchFamily="34" charset="-122"/>
                <a:ea typeface="思源黑体 CN Normal" panose="020B0400000000000000" pitchFamily="34" charset="-122"/>
              </a:rPr>
              <a:t>SSA-only</a:t>
            </a:r>
            <a:r>
              <a:rPr lang="zh-CN" altLang="en-US" sz="1600" i="1" spc="100" dirty="0">
                <a:latin typeface="思源黑体 CN Normal" panose="020B0400000000000000" pitchFamily="34" charset="-122"/>
                <a:ea typeface="思源黑体 CN Normal" panose="020B0400000000000000" pitchFamily="34" charset="-122"/>
              </a:rPr>
              <a:t>：</a:t>
            </a:r>
            <a:r>
              <a:rPr lang="zh-CN" altLang="en-US" sz="1600" spc="100" dirty="0">
                <a:latin typeface="思源黑体 CN Normal" panose="020B0400000000000000" pitchFamily="34" charset="-122"/>
                <a:ea typeface="思源黑体 CN Normal" panose="020B0400000000000000" pitchFamily="34" charset="-122"/>
              </a:rPr>
              <a:t>通过算法</a:t>
            </a:r>
            <a:r>
              <a:rPr lang="en-US" altLang="zh-CN" sz="1600" spc="100" dirty="0">
                <a:latin typeface="思源黑体 CN Normal" panose="020B0400000000000000" pitchFamily="34" charset="-122"/>
                <a:ea typeface="思源黑体 CN Normal" panose="020B0400000000000000" pitchFamily="34" charset="-122"/>
              </a:rPr>
              <a:t>2</a:t>
            </a:r>
            <a:r>
              <a:rPr lang="zh-CN" altLang="en-US" sz="1600" spc="100" dirty="0">
                <a:latin typeface="思源黑体 CN Normal" panose="020B0400000000000000" pitchFamily="34" charset="-122"/>
                <a:ea typeface="思源黑体 CN Normal" panose="020B0400000000000000" pitchFamily="34" charset="-122"/>
              </a:rPr>
              <a:t>中所示的所提出的调度方案来调度车辆。与所提出的方案不同，仅</a:t>
            </a:r>
            <a:r>
              <a:rPr lang="en-US" altLang="zh-CN" sz="1600" spc="100" dirty="0">
                <a:latin typeface="思源黑体 CN Normal" panose="020B0400000000000000" pitchFamily="34" charset="-122"/>
                <a:ea typeface="思源黑体 CN Normal" panose="020B0400000000000000" pitchFamily="34" charset="-122"/>
              </a:rPr>
              <a:t>SSA</a:t>
            </a:r>
            <a:r>
              <a:rPr lang="zh-CN" altLang="en-US" sz="1600" spc="100" dirty="0">
                <a:latin typeface="思源黑体 CN Normal" panose="020B0400000000000000" pitchFamily="34" charset="-122"/>
                <a:ea typeface="思源黑体 CN Normal" panose="020B0400000000000000" pitchFamily="34" charset="-122"/>
              </a:rPr>
              <a:t>方案使用车辆的</a:t>
            </a:r>
            <a:r>
              <a:rPr lang="en-US" altLang="zh-CN" sz="1600" spc="100" dirty="0" err="1">
                <a:latin typeface="思源黑体 CN Normal" panose="020B0400000000000000" pitchFamily="34" charset="-122"/>
                <a:ea typeface="思源黑体 CN Normal" panose="020B0400000000000000" pitchFamily="34" charset="-122"/>
              </a:rPr>
              <a:t>AoR</a:t>
            </a:r>
            <a:r>
              <a:rPr lang="zh-CN" altLang="en-US" sz="1600" spc="100" dirty="0">
                <a:latin typeface="思源黑体 CN Normal" panose="020B0400000000000000" pitchFamily="34" charset="-122"/>
                <a:ea typeface="思源黑体 CN Normal" panose="020B0400000000000000" pitchFamily="34" charset="-122"/>
              </a:rPr>
              <a:t>来指导任务调度</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24" name="直接连接符 23">
            <a:extLst>
              <a:ext uri="{FF2B5EF4-FFF2-40B4-BE49-F238E27FC236}">
                <a16:creationId xmlns:a16="http://schemas.microsoft.com/office/drawing/2014/main" id="{C29D0E87-2D38-4CE3-8F68-797A43DE9FC1}"/>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8540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927AEA06-F61B-4D8D-919C-71A739848C3B}"/>
              </a:ext>
            </a:extLst>
          </p:cNvPr>
          <p:cNvGrpSpPr/>
          <p:nvPr/>
        </p:nvGrpSpPr>
        <p:grpSpPr>
          <a:xfrm>
            <a:off x="1029335" y="2523918"/>
            <a:ext cx="6096000" cy="2472855"/>
            <a:chOff x="1377020" y="924560"/>
            <a:chExt cx="6096000" cy="2472855"/>
          </a:xfrm>
        </p:grpSpPr>
        <p:sp>
          <p:nvSpPr>
            <p:cNvPr id="23" name="文本框 22">
              <a:extLst>
                <a:ext uri="{FF2B5EF4-FFF2-40B4-BE49-F238E27FC236}">
                  <a16:creationId xmlns:a16="http://schemas.microsoft.com/office/drawing/2014/main" id="{B94AD71A-B248-45F7-B8AA-E928F8C11C33}"/>
                </a:ext>
              </a:extLst>
            </p:cNvPr>
            <p:cNvSpPr txBox="1"/>
            <p:nvPr/>
          </p:nvSpPr>
          <p:spPr>
            <a:xfrm>
              <a:off x="1377020" y="924560"/>
              <a:ext cx="619080" cy="1067921"/>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1</a:t>
              </a:r>
              <a:endParaRPr lang="zh-CN" altLang="en-US" sz="5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24" name="文本框 23">
              <a:extLst>
                <a:ext uri="{FF2B5EF4-FFF2-40B4-BE49-F238E27FC236}">
                  <a16:creationId xmlns:a16="http://schemas.microsoft.com/office/drawing/2014/main" id="{C5CBBEA4-DD7F-438E-9246-F1561FCEDDF9}"/>
                </a:ext>
              </a:extLst>
            </p:cNvPr>
            <p:cNvSpPr txBox="1"/>
            <p:nvPr/>
          </p:nvSpPr>
          <p:spPr>
            <a:xfrm>
              <a:off x="1923130" y="1377240"/>
              <a:ext cx="1680781" cy="525913"/>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One</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25" name="文本框 24">
              <a:extLst>
                <a:ext uri="{FF2B5EF4-FFF2-40B4-BE49-F238E27FC236}">
                  <a16:creationId xmlns:a16="http://schemas.microsoft.com/office/drawing/2014/main" id="{627EB573-4CF9-4372-AB06-DB40AAFD5452}"/>
                </a:ext>
              </a:extLst>
            </p:cNvPr>
            <p:cNvSpPr txBox="1"/>
            <p:nvPr/>
          </p:nvSpPr>
          <p:spPr>
            <a:xfrm>
              <a:off x="1998391" y="1831430"/>
              <a:ext cx="2287806" cy="814582"/>
            </a:xfrm>
            <a:prstGeom prst="rect">
              <a:avLst/>
            </a:prstGeom>
            <a:noFill/>
          </p:spPr>
          <p:txBody>
            <a:bodyPr wrap="none" rtlCol="0">
              <a:spAutoFit/>
            </a:bodyPr>
            <a:lstStyle/>
            <a:p>
              <a:pPr algn="just" hangingPunct="0">
                <a:lnSpc>
                  <a:spcPct val="130000"/>
                </a:lnSpc>
              </a:pPr>
              <a:r>
                <a:rPr lang="zh-CN" altLang="en-US" sz="4000" spc="100" dirty="0">
                  <a:solidFill>
                    <a:schemeClr val="accent1"/>
                  </a:solidFill>
                  <a:latin typeface="思源宋体 Heavy" panose="02020900000000000000" pitchFamily="18" charset="-122"/>
                  <a:ea typeface="思源宋体 Heavy" panose="02020900000000000000" pitchFamily="18" charset="-122"/>
                </a:rPr>
                <a:t>文献分享</a:t>
              </a:r>
            </a:p>
          </p:txBody>
        </p:sp>
        <p:cxnSp>
          <p:nvCxnSpPr>
            <p:cNvPr id="26" name="直接连接符 25">
              <a:extLst>
                <a:ext uri="{FF2B5EF4-FFF2-40B4-BE49-F238E27FC236}">
                  <a16:creationId xmlns:a16="http://schemas.microsoft.com/office/drawing/2014/main" id="{A41CC002-1855-4B76-A452-5C893DD17EA4}"/>
                </a:ext>
              </a:extLst>
            </p:cNvPr>
            <p:cNvCxnSpPr>
              <a:cxnSpLocks/>
            </p:cNvCxnSpPr>
            <p:nvPr/>
          </p:nvCxnSpPr>
          <p:spPr>
            <a:xfrm>
              <a:off x="1519414" y="2824480"/>
              <a:ext cx="3584998"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2D502E76-A493-4801-887F-B8663DF71DF0}"/>
                </a:ext>
              </a:extLst>
            </p:cNvPr>
            <p:cNvSpPr/>
            <p:nvPr/>
          </p:nvSpPr>
          <p:spPr>
            <a:xfrm>
              <a:off x="1377020" y="2980057"/>
              <a:ext cx="6096000"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47" name="矩形 46">
            <a:extLst>
              <a:ext uri="{FF2B5EF4-FFF2-40B4-BE49-F238E27FC236}">
                <a16:creationId xmlns:a16="http://schemas.microsoft.com/office/drawing/2014/main" id="{65E79FB6-1C9D-42BE-A120-8A25D60E7313}"/>
              </a:ext>
            </a:extLst>
          </p:cNvPr>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A2DDCF00-1C88-4086-BCEB-A9A380DF6352}"/>
              </a:ext>
            </a:extLst>
          </p:cNvPr>
          <p:cNvGrpSpPr/>
          <p:nvPr/>
        </p:nvGrpSpPr>
        <p:grpSpPr>
          <a:xfrm rot="5400000">
            <a:off x="178349" y="-178349"/>
            <a:ext cx="815032" cy="1171729"/>
            <a:chOff x="136270" y="441325"/>
            <a:chExt cx="2690232" cy="1572670"/>
          </a:xfrm>
        </p:grpSpPr>
        <p:sp>
          <p:nvSpPr>
            <p:cNvPr id="49" name="矩形 48">
              <a:extLst>
                <a:ext uri="{FF2B5EF4-FFF2-40B4-BE49-F238E27FC236}">
                  <a16:creationId xmlns:a16="http://schemas.microsoft.com/office/drawing/2014/main" id="{71057B17-EE74-43D4-81ED-4B26E12047DF}"/>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FFA96AE7-F667-4B3D-80B2-CA4FD43918D8}"/>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F2A43847-1115-4746-8F31-F980FC2FE404}"/>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EDA14B34-8D8C-41CF-B926-20B8AEE46AE1}"/>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DCFE4442-7243-4A7B-B0A3-A8AEDD8EC71B}"/>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C57D4E11-BEF4-4636-B3EC-0A031CDE7A94}"/>
              </a:ext>
            </a:extLst>
          </p:cNvPr>
          <p:cNvGrpSpPr/>
          <p:nvPr/>
        </p:nvGrpSpPr>
        <p:grpSpPr>
          <a:xfrm rot="16200000">
            <a:off x="10974982" y="5053481"/>
            <a:ext cx="1846660" cy="587375"/>
            <a:chOff x="136270" y="441325"/>
            <a:chExt cx="2690232" cy="1572670"/>
          </a:xfrm>
        </p:grpSpPr>
        <p:sp>
          <p:nvSpPr>
            <p:cNvPr id="55" name="矩形 54">
              <a:extLst>
                <a:ext uri="{FF2B5EF4-FFF2-40B4-BE49-F238E27FC236}">
                  <a16:creationId xmlns:a16="http://schemas.microsoft.com/office/drawing/2014/main" id="{7E901CD0-E1C0-4801-B8D6-32E6EE2BCEBA}"/>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6E07025-42F8-4C34-BFB4-C1F1E785EEE2}"/>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AC26E964-16A6-4E60-9D03-9626B378F800}"/>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2C9536C6-056F-47F0-81D4-0C8C80449B69}"/>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C9FDDA73-D58C-4BC4-94FD-87DFFFD7B10D}"/>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a:extLst>
              <a:ext uri="{FF2B5EF4-FFF2-40B4-BE49-F238E27FC236}">
                <a16:creationId xmlns:a16="http://schemas.microsoft.com/office/drawing/2014/main" id="{583C0349-0682-4C01-8274-4ACC0633FC48}"/>
              </a:ext>
            </a:extLst>
          </p:cNvPr>
          <p:cNvSpPr txBox="1"/>
          <p:nvPr/>
        </p:nvSpPr>
        <p:spPr>
          <a:xfrm>
            <a:off x="6256667" y="1436178"/>
            <a:ext cx="3108312" cy="3892669"/>
          </a:xfrm>
          <a:prstGeom prst="rect">
            <a:avLst/>
          </a:prstGeom>
          <a:noFill/>
        </p:spPr>
        <p:txBody>
          <a:bodyPr wrap="square" rtlCol="0">
            <a:spAutoFit/>
          </a:bodyPr>
          <a:lstStyle/>
          <a:p>
            <a:pPr algn="just" hangingPunct="0">
              <a:lnSpc>
                <a:spcPct val="200000"/>
              </a:lnSpc>
            </a:pPr>
            <a:r>
              <a:rPr lang="en-US" altLang="zh-CN" sz="3200" spc="100" dirty="0">
                <a:solidFill>
                  <a:schemeClr val="accent1"/>
                </a:solidFill>
                <a:ea typeface="思源宋体 Heavy" panose="02020900000000000000" pitchFamily="18" charset="-122"/>
              </a:rPr>
              <a:t>1.</a:t>
            </a:r>
            <a:r>
              <a:rPr lang="zh-CN" altLang="en-US" sz="3200" spc="100" dirty="0">
                <a:solidFill>
                  <a:schemeClr val="accent1"/>
                </a:solidFill>
                <a:ea typeface="思源宋体 Heavy" panose="02020900000000000000" pitchFamily="18" charset="-122"/>
              </a:rPr>
              <a:t>背景介绍</a:t>
            </a:r>
            <a:endParaRPr lang="en-US" altLang="zh-CN" sz="3200" spc="100" dirty="0">
              <a:solidFill>
                <a:schemeClr val="accent1"/>
              </a:solidFill>
              <a:ea typeface="思源宋体 Heavy" panose="02020900000000000000" pitchFamily="18" charset="-122"/>
            </a:endParaRPr>
          </a:p>
          <a:p>
            <a:pPr algn="just" hangingPunct="0">
              <a:lnSpc>
                <a:spcPct val="200000"/>
              </a:lnSpc>
            </a:pPr>
            <a:r>
              <a:rPr lang="en-US" altLang="zh-CN" sz="3200" spc="100" dirty="0">
                <a:solidFill>
                  <a:schemeClr val="accent1"/>
                </a:solidFill>
                <a:ea typeface="思源宋体 Heavy" panose="02020900000000000000" pitchFamily="18" charset="-122"/>
              </a:rPr>
              <a:t>2.</a:t>
            </a:r>
            <a:r>
              <a:rPr lang="zh-CN" altLang="en-US" sz="3200" spc="100" dirty="0">
                <a:solidFill>
                  <a:schemeClr val="accent1"/>
                </a:solidFill>
                <a:ea typeface="思源宋体 Heavy" panose="02020900000000000000" pitchFamily="18" charset="-122"/>
              </a:rPr>
              <a:t>模型概述</a:t>
            </a:r>
            <a:endParaRPr lang="en-US" altLang="zh-CN" sz="3200" spc="100" dirty="0">
              <a:solidFill>
                <a:schemeClr val="accent1"/>
              </a:solidFill>
              <a:ea typeface="思源宋体 Heavy" panose="02020900000000000000" pitchFamily="18" charset="-122"/>
            </a:endParaRPr>
          </a:p>
          <a:p>
            <a:pPr algn="just" hangingPunct="0">
              <a:lnSpc>
                <a:spcPct val="200000"/>
              </a:lnSpc>
            </a:pPr>
            <a:r>
              <a:rPr lang="en-US" altLang="zh-CN" sz="3200" spc="100" dirty="0">
                <a:solidFill>
                  <a:schemeClr val="accent1"/>
                </a:solidFill>
                <a:ea typeface="思源宋体 Heavy" panose="02020900000000000000" pitchFamily="18" charset="-122"/>
              </a:rPr>
              <a:t>3.</a:t>
            </a:r>
            <a:r>
              <a:rPr lang="zh-CN" altLang="en-US" sz="3200" spc="100" dirty="0">
                <a:solidFill>
                  <a:schemeClr val="accent1"/>
                </a:solidFill>
                <a:ea typeface="思源宋体 Heavy" panose="02020900000000000000" pitchFamily="18" charset="-122"/>
              </a:rPr>
              <a:t>算法简介</a:t>
            </a:r>
            <a:endParaRPr lang="en-US" altLang="zh-CN" sz="3200" spc="100" dirty="0">
              <a:solidFill>
                <a:schemeClr val="accent1"/>
              </a:solidFill>
              <a:ea typeface="思源宋体 Heavy" panose="02020900000000000000" pitchFamily="18" charset="-122"/>
            </a:endParaRPr>
          </a:p>
          <a:p>
            <a:pPr algn="just" hangingPunct="0">
              <a:lnSpc>
                <a:spcPct val="200000"/>
              </a:lnSpc>
            </a:pPr>
            <a:r>
              <a:rPr lang="en-US" altLang="zh-CN" sz="3200" spc="100" dirty="0">
                <a:solidFill>
                  <a:schemeClr val="accent1"/>
                </a:solidFill>
                <a:ea typeface="思源宋体 Heavy" panose="02020900000000000000" pitchFamily="18" charset="-122"/>
              </a:rPr>
              <a:t>4.</a:t>
            </a:r>
            <a:r>
              <a:rPr lang="zh-CN" altLang="en-US" sz="3200" spc="100" dirty="0">
                <a:solidFill>
                  <a:schemeClr val="accent1"/>
                </a:solidFill>
                <a:ea typeface="思源宋体 Heavy" panose="02020900000000000000" pitchFamily="18" charset="-122"/>
              </a:rPr>
              <a:t>仿真实验</a:t>
            </a:r>
            <a:endParaRPr lang="zh-CN" altLang="en-US" sz="4000" spc="100" dirty="0">
              <a:solidFill>
                <a:schemeClr val="accent1"/>
              </a:solidFill>
              <a:ea typeface="思源宋体 Heavy" panose="02020900000000000000" pitchFamily="18" charset="-122"/>
            </a:endParaRPr>
          </a:p>
        </p:txBody>
      </p:sp>
    </p:spTree>
    <p:extLst>
      <p:ext uri="{BB962C8B-B14F-4D97-AF65-F5344CB8AC3E}">
        <p14:creationId xmlns:p14="http://schemas.microsoft.com/office/powerpoint/2010/main" val="36274212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Real Dataset Simulation </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20</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a:solidFill>
            <a:srgbClr val="AF2125"/>
          </a:solidFill>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20" name="图片 19">
            <a:extLst>
              <a:ext uri="{FF2B5EF4-FFF2-40B4-BE49-F238E27FC236}">
                <a16:creationId xmlns:a16="http://schemas.microsoft.com/office/drawing/2014/main" id="{DD542938-3A49-406E-A93C-21590385C8E2}"/>
              </a:ext>
            </a:extLst>
          </p:cNvPr>
          <p:cNvPicPr>
            <a:picLocks noChangeAspect="1"/>
          </p:cNvPicPr>
          <p:nvPr/>
        </p:nvPicPr>
        <p:blipFill rotWithShape="1">
          <a:blip r:embed="rId3"/>
          <a:srcRect t="49836" b="-135"/>
          <a:stretch/>
        </p:blipFill>
        <p:spPr>
          <a:xfrm>
            <a:off x="828209" y="1827750"/>
            <a:ext cx="4907284" cy="4257284"/>
          </a:xfrm>
          <a:prstGeom prst="rect">
            <a:avLst/>
          </a:prstGeom>
        </p:spPr>
      </p:pic>
      <p:sp>
        <p:nvSpPr>
          <p:cNvPr id="26" name="矩形 25">
            <a:extLst>
              <a:ext uri="{FF2B5EF4-FFF2-40B4-BE49-F238E27FC236}">
                <a16:creationId xmlns:a16="http://schemas.microsoft.com/office/drawing/2014/main" id="{33C2D73D-F018-4CE6-93A1-FBE886A68FB5}"/>
              </a:ext>
            </a:extLst>
          </p:cNvPr>
          <p:cNvSpPr/>
          <p:nvPr/>
        </p:nvSpPr>
        <p:spPr>
          <a:xfrm>
            <a:off x="6172413" y="1802929"/>
            <a:ext cx="5732534"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F929ED0F-47F0-447F-B318-4A9DDB9B268E}"/>
              </a:ext>
            </a:extLst>
          </p:cNvPr>
          <p:cNvSpPr txBox="1"/>
          <p:nvPr/>
        </p:nvSpPr>
        <p:spPr>
          <a:xfrm>
            <a:off x="6253920" y="1841676"/>
            <a:ext cx="5732530" cy="1006040"/>
          </a:xfrm>
          <a:prstGeom prst="rect">
            <a:avLst/>
          </a:prstGeom>
          <a:noFill/>
        </p:spPr>
        <p:txBody>
          <a:bodyPr wrap="square">
            <a:normAutofit fontScale="92500"/>
          </a:bodyPr>
          <a:lstStyle/>
          <a:p>
            <a:pPr hangingPunct="0">
              <a:lnSpc>
                <a:spcPct val="130000"/>
              </a:lnSpc>
            </a:pP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使用 滴滴</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 Gaia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数据， 数据的属性包括时间戳、车辆</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ID</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和车辆位置（经度和纬度），计算时隙数分别为</a:t>
            </a: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20</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28" name="标题 1">
            <a:extLst>
              <a:ext uri="{FF2B5EF4-FFF2-40B4-BE49-F238E27FC236}">
                <a16:creationId xmlns:a16="http://schemas.microsoft.com/office/drawing/2014/main" id="{DE48FE7E-9FC9-4C2B-9EBF-A48CF4D66F3D}"/>
              </a:ext>
            </a:extLst>
          </p:cNvPr>
          <p:cNvSpPr txBox="1">
            <a:spLocks/>
          </p:cNvSpPr>
          <p:nvPr/>
        </p:nvSpPr>
        <p:spPr>
          <a:xfrm>
            <a:off x="6346825" y="3132805"/>
            <a:ext cx="4811485" cy="516968"/>
          </a:xfrm>
          <a:prstGeom prst="rect">
            <a:avLst/>
          </a:prstGeom>
        </p:spPr>
        <p:txBody>
          <a:bodyPr vert="horz" lIns="91440" tIns="45720" rIns="91440" bIns="45720" rtlCol="0" anchor="ctr">
            <a:normAutofit/>
          </a:bodyPr>
          <a:lstStyle>
            <a:lvl1pPr marL="457200" indent="-457200" algn="l" defTabSz="914400" rtl="0" eaLnBrk="1" latinLnBrk="0" hangingPunct="1">
              <a:lnSpc>
                <a:spcPct val="90000"/>
              </a:lnSpc>
              <a:spcBef>
                <a:spcPct val="0"/>
              </a:spcBef>
              <a:buFont typeface="Wingdings" panose="05000000000000000000" pitchFamily="2" charset="2"/>
              <a:buChar char="u"/>
              <a:defRPr sz="2800" kern="1200">
                <a:solidFill>
                  <a:schemeClr val="tx1">
                    <a:lumMod val="85000"/>
                    <a:lumOff val="15000"/>
                  </a:schemeClr>
                </a:solidFill>
                <a:latin typeface="思源宋体 Heavy" panose="02020900000000000000" pitchFamily="18" charset="-122"/>
                <a:ea typeface="思源宋体 Heavy" panose="02020900000000000000" pitchFamily="18" charset="-122"/>
                <a:cs typeface="+mj-cs"/>
              </a:defRPr>
            </a:lvl1pPr>
          </a:lstStyle>
          <a:p>
            <a:r>
              <a:rPr lang="en-US" altLang="zh-CN">
                <a:latin typeface="Times New Roman" panose="02020603050405020304" pitchFamily="18" charset="0"/>
                <a:cs typeface="Times New Roman" panose="02020603050405020304" pitchFamily="18" charset="0"/>
              </a:rPr>
              <a:t>Average Running Time</a:t>
            </a:r>
            <a:endParaRPr lang="zh-CN" altLang="en-US" dirty="0">
              <a:latin typeface="Times New Roman" panose="02020603050405020304" pitchFamily="18" charset="0"/>
              <a:cs typeface="Times New Roman" panose="02020603050405020304" pitchFamily="18" charset="0"/>
            </a:endParaRPr>
          </a:p>
        </p:txBody>
      </p:sp>
      <p:pic>
        <p:nvPicPr>
          <p:cNvPr id="29" name="图片 28">
            <a:extLst>
              <a:ext uri="{FF2B5EF4-FFF2-40B4-BE49-F238E27FC236}">
                <a16:creationId xmlns:a16="http://schemas.microsoft.com/office/drawing/2014/main" id="{F295D812-0B8F-4B8C-AFBD-67B1D5AE2E7E}"/>
              </a:ext>
            </a:extLst>
          </p:cNvPr>
          <p:cNvPicPr>
            <a:picLocks noChangeAspect="1"/>
          </p:cNvPicPr>
          <p:nvPr/>
        </p:nvPicPr>
        <p:blipFill>
          <a:blip r:embed="rId4"/>
          <a:stretch>
            <a:fillRect/>
          </a:stretch>
        </p:blipFill>
        <p:spPr>
          <a:xfrm>
            <a:off x="6459188" y="4181867"/>
            <a:ext cx="5037734" cy="1710750"/>
          </a:xfrm>
          <a:prstGeom prst="rect">
            <a:avLst/>
          </a:prstGeom>
        </p:spPr>
      </p:pic>
    </p:spTree>
    <p:extLst>
      <p:ext uri="{BB962C8B-B14F-4D97-AF65-F5344CB8AC3E}">
        <p14:creationId xmlns:p14="http://schemas.microsoft.com/office/powerpoint/2010/main" val="3637491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a:extLst>
              <a:ext uri="{FF2B5EF4-FFF2-40B4-BE49-F238E27FC236}">
                <a16:creationId xmlns:a16="http://schemas.microsoft.com/office/drawing/2014/main" id="{927AEA06-F61B-4D8D-919C-71A739848C3B}"/>
              </a:ext>
            </a:extLst>
          </p:cNvPr>
          <p:cNvGrpSpPr/>
          <p:nvPr/>
        </p:nvGrpSpPr>
        <p:grpSpPr>
          <a:xfrm>
            <a:off x="1029335" y="2523918"/>
            <a:ext cx="6096000" cy="2472855"/>
            <a:chOff x="1377020" y="924560"/>
            <a:chExt cx="6096000" cy="2472855"/>
          </a:xfrm>
        </p:grpSpPr>
        <p:sp>
          <p:nvSpPr>
            <p:cNvPr id="23" name="文本框 22">
              <a:extLst>
                <a:ext uri="{FF2B5EF4-FFF2-40B4-BE49-F238E27FC236}">
                  <a16:creationId xmlns:a16="http://schemas.microsoft.com/office/drawing/2014/main" id="{B94AD71A-B248-45F7-B8AA-E928F8C11C33}"/>
                </a:ext>
              </a:extLst>
            </p:cNvPr>
            <p:cNvSpPr txBox="1"/>
            <p:nvPr/>
          </p:nvSpPr>
          <p:spPr>
            <a:xfrm>
              <a:off x="1385035" y="924560"/>
              <a:ext cx="603050" cy="1067343"/>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2</a:t>
              </a:r>
              <a:endParaRPr lang="zh-CN" altLang="en-US" sz="5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24" name="文本框 23">
              <a:extLst>
                <a:ext uri="{FF2B5EF4-FFF2-40B4-BE49-F238E27FC236}">
                  <a16:creationId xmlns:a16="http://schemas.microsoft.com/office/drawing/2014/main" id="{C5CBBEA4-DD7F-438E-9246-F1561FCEDDF9}"/>
                </a:ext>
              </a:extLst>
            </p:cNvPr>
            <p:cNvSpPr txBox="1"/>
            <p:nvPr/>
          </p:nvSpPr>
          <p:spPr>
            <a:xfrm>
              <a:off x="1981607" y="1377240"/>
              <a:ext cx="1563826" cy="525657"/>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Two</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25" name="文本框 24">
              <a:extLst>
                <a:ext uri="{FF2B5EF4-FFF2-40B4-BE49-F238E27FC236}">
                  <a16:creationId xmlns:a16="http://schemas.microsoft.com/office/drawing/2014/main" id="{627EB573-4CF9-4372-AB06-DB40AAFD5452}"/>
                </a:ext>
              </a:extLst>
            </p:cNvPr>
            <p:cNvSpPr txBox="1"/>
            <p:nvPr/>
          </p:nvSpPr>
          <p:spPr>
            <a:xfrm>
              <a:off x="1523993" y="1831430"/>
              <a:ext cx="2813591" cy="814582"/>
            </a:xfrm>
            <a:prstGeom prst="rect">
              <a:avLst/>
            </a:prstGeom>
            <a:noFill/>
          </p:spPr>
          <p:txBody>
            <a:bodyPr wrap="square" rtlCol="0">
              <a:spAutoFit/>
            </a:bodyPr>
            <a:lstStyle/>
            <a:p>
              <a:pPr algn="just" hangingPunct="0">
                <a:lnSpc>
                  <a:spcPct val="130000"/>
                </a:lnSpc>
              </a:pPr>
              <a:r>
                <a:rPr lang="zh-CN" altLang="en-US" sz="4000" spc="100" dirty="0">
                  <a:solidFill>
                    <a:schemeClr val="accent1"/>
                  </a:solidFill>
                  <a:latin typeface="思源宋体 Heavy" panose="02020900000000000000" pitchFamily="18" charset="-122"/>
                  <a:ea typeface="思源宋体 Heavy" panose="02020900000000000000" pitchFamily="18" charset="-122"/>
                </a:rPr>
                <a:t>总结与启发</a:t>
              </a:r>
            </a:p>
          </p:txBody>
        </p:sp>
        <p:cxnSp>
          <p:nvCxnSpPr>
            <p:cNvPr id="26" name="直接连接符 25">
              <a:extLst>
                <a:ext uri="{FF2B5EF4-FFF2-40B4-BE49-F238E27FC236}">
                  <a16:creationId xmlns:a16="http://schemas.microsoft.com/office/drawing/2014/main" id="{A41CC002-1855-4B76-A452-5C893DD17EA4}"/>
                </a:ext>
              </a:extLst>
            </p:cNvPr>
            <p:cNvCxnSpPr>
              <a:cxnSpLocks/>
            </p:cNvCxnSpPr>
            <p:nvPr/>
          </p:nvCxnSpPr>
          <p:spPr>
            <a:xfrm>
              <a:off x="1519414" y="2824480"/>
              <a:ext cx="4739544"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2D502E76-A493-4801-887F-B8663DF71DF0}"/>
                </a:ext>
              </a:extLst>
            </p:cNvPr>
            <p:cNvSpPr/>
            <p:nvPr/>
          </p:nvSpPr>
          <p:spPr>
            <a:xfrm>
              <a:off x="1377020" y="2980057"/>
              <a:ext cx="6096000"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47" name="矩形 46">
            <a:extLst>
              <a:ext uri="{FF2B5EF4-FFF2-40B4-BE49-F238E27FC236}">
                <a16:creationId xmlns:a16="http://schemas.microsoft.com/office/drawing/2014/main" id="{65E79FB6-1C9D-42BE-A120-8A25D60E7313}"/>
              </a:ext>
            </a:extLst>
          </p:cNvPr>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a:extLst>
              <a:ext uri="{FF2B5EF4-FFF2-40B4-BE49-F238E27FC236}">
                <a16:creationId xmlns:a16="http://schemas.microsoft.com/office/drawing/2014/main" id="{A2DDCF00-1C88-4086-BCEB-A9A380DF6352}"/>
              </a:ext>
            </a:extLst>
          </p:cNvPr>
          <p:cNvGrpSpPr/>
          <p:nvPr/>
        </p:nvGrpSpPr>
        <p:grpSpPr>
          <a:xfrm rot="5400000">
            <a:off x="178349" y="-178349"/>
            <a:ext cx="815032" cy="1171729"/>
            <a:chOff x="136270" y="441325"/>
            <a:chExt cx="2690232" cy="1572670"/>
          </a:xfrm>
        </p:grpSpPr>
        <p:sp>
          <p:nvSpPr>
            <p:cNvPr id="49" name="矩形 48">
              <a:extLst>
                <a:ext uri="{FF2B5EF4-FFF2-40B4-BE49-F238E27FC236}">
                  <a16:creationId xmlns:a16="http://schemas.microsoft.com/office/drawing/2014/main" id="{71057B17-EE74-43D4-81ED-4B26E12047DF}"/>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a:extLst>
                <a:ext uri="{FF2B5EF4-FFF2-40B4-BE49-F238E27FC236}">
                  <a16:creationId xmlns:a16="http://schemas.microsoft.com/office/drawing/2014/main" id="{FFA96AE7-F667-4B3D-80B2-CA4FD43918D8}"/>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50">
              <a:extLst>
                <a:ext uri="{FF2B5EF4-FFF2-40B4-BE49-F238E27FC236}">
                  <a16:creationId xmlns:a16="http://schemas.microsoft.com/office/drawing/2014/main" id="{F2A43847-1115-4746-8F31-F980FC2FE404}"/>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a:extLst>
                <a:ext uri="{FF2B5EF4-FFF2-40B4-BE49-F238E27FC236}">
                  <a16:creationId xmlns:a16="http://schemas.microsoft.com/office/drawing/2014/main" id="{EDA14B34-8D8C-41CF-B926-20B8AEE46AE1}"/>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矩形 52">
              <a:extLst>
                <a:ext uri="{FF2B5EF4-FFF2-40B4-BE49-F238E27FC236}">
                  <a16:creationId xmlns:a16="http://schemas.microsoft.com/office/drawing/2014/main" id="{DCFE4442-7243-4A7B-B0A3-A8AEDD8EC71B}"/>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a:extLst>
              <a:ext uri="{FF2B5EF4-FFF2-40B4-BE49-F238E27FC236}">
                <a16:creationId xmlns:a16="http://schemas.microsoft.com/office/drawing/2014/main" id="{C57D4E11-BEF4-4636-B3EC-0A031CDE7A94}"/>
              </a:ext>
            </a:extLst>
          </p:cNvPr>
          <p:cNvGrpSpPr/>
          <p:nvPr/>
        </p:nvGrpSpPr>
        <p:grpSpPr>
          <a:xfrm rot="16200000">
            <a:off x="10974982" y="5053481"/>
            <a:ext cx="1846660" cy="587375"/>
            <a:chOff x="136270" y="441325"/>
            <a:chExt cx="2690232" cy="1572670"/>
          </a:xfrm>
        </p:grpSpPr>
        <p:sp>
          <p:nvSpPr>
            <p:cNvPr id="55" name="矩形 54">
              <a:extLst>
                <a:ext uri="{FF2B5EF4-FFF2-40B4-BE49-F238E27FC236}">
                  <a16:creationId xmlns:a16="http://schemas.microsoft.com/office/drawing/2014/main" id="{7E901CD0-E1C0-4801-B8D6-32E6EE2BCEBA}"/>
                </a:ext>
              </a:extLst>
            </p:cNvPr>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86E07025-42F8-4C34-BFB4-C1F1E785EEE2}"/>
                </a:ext>
              </a:extLst>
            </p:cNvPr>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AC26E964-16A6-4E60-9D03-9626B378F800}"/>
                </a:ext>
              </a:extLst>
            </p:cNvPr>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2C9536C6-056F-47F0-81D4-0C8C80449B69}"/>
                </a:ext>
              </a:extLst>
            </p:cNvPr>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a:extLst>
                <a:ext uri="{FF2B5EF4-FFF2-40B4-BE49-F238E27FC236}">
                  <a16:creationId xmlns:a16="http://schemas.microsoft.com/office/drawing/2014/main" id="{C9FDDA73-D58C-4BC4-94FD-87DFFFD7B10D}"/>
                </a:ext>
              </a:extLst>
            </p:cNvPr>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1">
            <a:extLst>
              <a:ext uri="{FF2B5EF4-FFF2-40B4-BE49-F238E27FC236}">
                <a16:creationId xmlns:a16="http://schemas.microsoft.com/office/drawing/2014/main" id="{3C45034A-D641-4FF7-9B63-C50CE85A15DD}"/>
              </a:ext>
            </a:extLst>
          </p:cNvPr>
          <p:cNvSpPr/>
          <p:nvPr/>
        </p:nvSpPr>
        <p:spPr>
          <a:xfrm>
            <a:off x="6390467" y="1785457"/>
            <a:ext cx="4734963" cy="3692806"/>
          </a:xfrm>
          <a:prstGeom prst="rect">
            <a:avLst/>
          </a:prstGeom>
        </p:spPr>
        <p:txBody>
          <a:bodyPr wrap="square">
            <a:spAutoFit/>
          </a:bodyPr>
          <a:lstStyle/>
          <a:p>
            <a:pPr algn="just" hangingPunct="0">
              <a:lnSpc>
                <a:spcPct val="200000"/>
              </a:lnSpc>
            </a:pPr>
            <a:r>
              <a:rPr lang="en-US" altLang="zh-CN" sz="2000" i="1" spc="100" dirty="0" err="1">
                <a:latin typeface="Arial" panose="020B0604020202020204" pitchFamily="34" charset="0"/>
                <a:ea typeface="思源黑体 CN Normal" panose="020B0400000000000000"/>
                <a:cs typeface="Arial" panose="020B0604020202020204" pitchFamily="34" charset="0"/>
              </a:rPr>
              <a:t>AoR</a:t>
            </a:r>
            <a:r>
              <a:rPr lang="en-US" altLang="zh-CN" sz="2000" i="1" spc="100" dirty="0">
                <a:ea typeface="思源宋体 Heavy" panose="02020900000000000000" pitchFamily="18" charset="-122"/>
              </a:rPr>
              <a:t> </a:t>
            </a:r>
            <a:r>
              <a:rPr lang="zh-CN" altLang="en-US" sz="2000" i="1" spc="100" dirty="0">
                <a:ea typeface="思源宋体 Heavy" panose="02020900000000000000" pitchFamily="18" charset="-122"/>
              </a:rPr>
              <a:t>可以视为 </a:t>
            </a:r>
            <a:r>
              <a:rPr lang="en-US" altLang="zh-CN" sz="2000" i="1" spc="100" dirty="0" err="1">
                <a:latin typeface="Arial" panose="020B0604020202020204" pitchFamily="34" charset="0"/>
                <a:ea typeface="思源宋体 Heavy" panose="02020900000000000000" pitchFamily="18" charset="-122"/>
                <a:cs typeface="Arial" panose="020B0604020202020204" pitchFamily="34" charset="0"/>
              </a:rPr>
              <a:t>AoI</a:t>
            </a:r>
            <a:r>
              <a:rPr lang="en-US" altLang="zh-CN" sz="2000" i="1" spc="100" dirty="0">
                <a:latin typeface="Arial" panose="020B0604020202020204" pitchFamily="34" charset="0"/>
                <a:ea typeface="思源宋体 Heavy" panose="02020900000000000000" pitchFamily="18" charset="-122"/>
                <a:cs typeface="Arial" panose="020B0604020202020204" pitchFamily="34" charset="0"/>
              </a:rPr>
              <a:t> </a:t>
            </a:r>
            <a:r>
              <a:rPr lang="zh-CN" altLang="en-US" sz="2000" i="1" spc="100" dirty="0">
                <a:ea typeface="思源宋体 Heavy" panose="02020900000000000000" pitchFamily="18" charset="-122"/>
              </a:rPr>
              <a:t>的非线性表达形式，同时反应了车辆移动性和任务新鲜度。其中具有启发意义的是其使用</a:t>
            </a:r>
            <a:r>
              <a:rPr lang="en-US" altLang="zh-CN" sz="2000" i="1" spc="100" dirty="0">
                <a:ea typeface="思源宋体 Heavy" panose="02020900000000000000" pitchFamily="18" charset="-122"/>
              </a:rPr>
              <a:t>LSTM-DRL</a:t>
            </a:r>
            <a:r>
              <a:rPr lang="zh-CN" altLang="en-US" sz="2000" i="1" spc="100" dirty="0">
                <a:ea typeface="思源宋体 Heavy" panose="02020900000000000000" pitchFamily="18" charset="-122"/>
              </a:rPr>
              <a:t>预测并评估当前动作的长期影响。这种思路也许可以应用到</a:t>
            </a:r>
            <a:r>
              <a:rPr lang="en-US" altLang="zh-CN" sz="2000" i="1" spc="100" dirty="0" err="1">
                <a:ea typeface="思源宋体 Heavy" panose="02020900000000000000" pitchFamily="18" charset="-122"/>
              </a:rPr>
              <a:t>VoI</a:t>
            </a:r>
            <a:r>
              <a:rPr lang="zh-CN" altLang="en-US" sz="2000" i="1" spc="100" dirty="0">
                <a:ea typeface="思源宋体 Heavy" panose="02020900000000000000" pitchFamily="18" charset="-122"/>
              </a:rPr>
              <a:t>的工作中来</a:t>
            </a:r>
            <a:r>
              <a:rPr lang="zh-CN" altLang="en-US" sz="2000" i="1" spc="100" dirty="0">
                <a:latin typeface="思源黑体 CN Normal" panose="020B0400000000000000" pitchFamily="34" charset="-122"/>
                <a:ea typeface="思源黑体 CN Normal" panose="020B0400000000000000" pitchFamily="34" charset="-122"/>
              </a:rPr>
              <a:t>。</a:t>
            </a:r>
            <a:endParaRPr lang="en-US" altLang="zh-CN" sz="2000" i="1" spc="1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3255766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B5E7F7E1-2973-4806-ADD1-500B52DE88DF}"/>
              </a:ext>
            </a:extLst>
          </p:cNvPr>
          <p:cNvSpPr>
            <a:spLocks noGrp="1"/>
          </p:cNvSpPr>
          <p:nvPr>
            <p:ph type="dt" sz="half" idx="10"/>
          </p:nvPr>
        </p:nvSpPr>
        <p:spPr/>
        <p:txBody>
          <a:bodyPr/>
          <a:lstStyle/>
          <a:p>
            <a:fld id="{4DB44E30-715F-4973-8179-B4178D7E09F0}" type="datetime1">
              <a:rPr lang="zh-CN" altLang="en-US" smtClean="0"/>
              <a:t>2023/3/13</a:t>
            </a:fld>
            <a:endParaRPr lang="zh-CN" altLang="en-US" dirty="0"/>
          </a:p>
        </p:txBody>
      </p:sp>
      <p:sp>
        <p:nvSpPr>
          <p:cNvPr id="4" name="页脚占位符 3">
            <a:extLst>
              <a:ext uri="{FF2B5EF4-FFF2-40B4-BE49-F238E27FC236}">
                <a16:creationId xmlns:a16="http://schemas.microsoft.com/office/drawing/2014/main" id="{A20042C3-313C-4642-98B5-8C3D7D3D6EE5}"/>
              </a:ext>
            </a:extLst>
          </p:cNvPr>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a:extLst>
              <a:ext uri="{FF2B5EF4-FFF2-40B4-BE49-F238E27FC236}">
                <a16:creationId xmlns:a16="http://schemas.microsoft.com/office/drawing/2014/main" id="{EFE3D55C-34F9-4EF0-A733-2439D809023F}"/>
              </a:ext>
            </a:extLst>
          </p:cNvPr>
          <p:cNvSpPr>
            <a:spLocks noGrp="1"/>
          </p:cNvSpPr>
          <p:nvPr>
            <p:ph type="sldNum" sz="quarter" idx="12"/>
          </p:nvPr>
        </p:nvSpPr>
        <p:spPr/>
        <p:txBody>
          <a:bodyPr/>
          <a:lstStyle/>
          <a:p>
            <a:fld id="{33B9A5AF-BDD6-4E14-989F-CF034C94E4CA}" type="slidenum">
              <a:rPr lang="zh-CN" altLang="en-US" smtClean="0"/>
              <a:pPr/>
              <a:t>22</a:t>
            </a:fld>
            <a:endParaRPr lang="zh-CN" altLang="en-US" dirty="0"/>
          </a:p>
        </p:txBody>
      </p:sp>
      <p:sp>
        <p:nvSpPr>
          <p:cNvPr id="10" name="文本框 9">
            <a:extLst>
              <a:ext uri="{FF2B5EF4-FFF2-40B4-BE49-F238E27FC236}">
                <a16:creationId xmlns:a16="http://schemas.microsoft.com/office/drawing/2014/main" id="{308CC8C0-31F5-4895-8500-05A6DC25B01E}"/>
              </a:ext>
            </a:extLst>
          </p:cNvPr>
          <p:cNvSpPr txBox="1"/>
          <p:nvPr/>
        </p:nvSpPr>
        <p:spPr>
          <a:xfrm>
            <a:off x="1712200" y="1577311"/>
            <a:ext cx="9515746" cy="1067985"/>
          </a:xfrm>
          <a:prstGeom prst="rect">
            <a:avLst/>
          </a:prstGeom>
          <a:noFill/>
        </p:spPr>
        <p:txBody>
          <a:bodyPr wrap="none" rtlCol="0">
            <a:spAutoFit/>
          </a:bodyPr>
          <a:lstStyle/>
          <a:p>
            <a:pPr algn="just" hangingPunct="0">
              <a:lnSpc>
                <a:spcPct val="130000"/>
              </a:lnSpc>
            </a:pPr>
            <a:r>
              <a:rPr lang="en-US" altLang="zh-CN" sz="5400" spc="100" dirty="0">
                <a:solidFill>
                  <a:schemeClr val="accent1"/>
                </a:solidFill>
                <a:latin typeface="思源宋体 Heavy" panose="02020900000000000000" pitchFamily="18" charset="-122"/>
                <a:ea typeface="思源宋体 Heavy" panose="02020900000000000000" pitchFamily="18" charset="-122"/>
              </a:rPr>
              <a:t>THANK</a:t>
            </a:r>
            <a:r>
              <a:rPr lang="zh-CN" altLang="en-US" sz="5400" spc="100" dirty="0">
                <a:solidFill>
                  <a:schemeClr val="accent1"/>
                </a:solidFill>
                <a:latin typeface="思源宋体 Heavy" panose="02020900000000000000" pitchFamily="18" charset="-122"/>
                <a:ea typeface="思源宋体 Heavy" panose="02020900000000000000" pitchFamily="18" charset="-122"/>
              </a:rPr>
              <a:t> </a:t>
            </a:r>
            <a:r>
              <a:rPr lang="en-US" altLang="zh-CN" sz="5400" spc="100" dirty="0">
                <a:solidFill>
                  <a:schemeClr val="accent1"/>
                </a:solidFill>
                <a:latin typeface="思源宋体 Heavy" panose="02020900000000000000" pitchFamily="18" charset="-122"/>
                <a:ea typeface="思源宋体 Heavy" panose="02020900000000000000" pitchFamily="18" charset="-122"/>
              </a:rPr>
              <a:t>FOR</a:t>
            </a:r>
            <a:r>
              <a:rPr lang="zh-CN" altLang="en-US" sz="5400" spc="100" dirty="0">
                <a:solidFill>
                  <a:schemeClr val="accent1"/>
                </a:solidFill>
                <a:latin typeface="思源宋体 Heavy" panose="02020900000000000000" pitchFamily="18" charset="-122"/>
                <a:ea typeface="思源宋体 Heavy" panose="02020900000000000000" pitchFamily="18" charset="-122"/>
              </a:rPr>
              <a:t> </a:t>
            </a:r>
            <a:r>
              <a:rPr lang="en-US" altLang="zh-CN" sz="5400" spc="100" dirty="0">
                <a:solidFill>
                  <a:schemeClr val="accent1"/>
                </a:solidFill>
                <a:latin typeface="思源宋体 Heavy" panose="02020900000000000000" pitchFamily="18" charset="-122"/>
                <a:ea typeface="思源宋体 Heavy" panose="02020900000000000000" pitchFamily="18" charset="-122"/>
              </a:rPr>
              <a:t>ATTENTION</a:t>
            </a:r>
            <a:endParaRPr lang="zh-CN" altLang="en-US" sz="5400" spc="100" dirty="0">
              <a:solidFill>
                <a:schemeClr val="accent1"/>
              </a:solidFill>
              <a:latin typeface="思源宋体 Heavy" panose="02020900000000000000" pitchFamily="18" charset="-122"/>
              <a:ea typeface="思源宋体 Heavy" panose="02020900000000000000" pitchFamily="18" charset="-122"/>
            </a:endParaRPr>
          </a:p>
        </p:txBody>
      </p:sp>
      <p:sp>
        <p:nvSpPr>
          <p:cNvPr id="17" name="任意多边形: 形状 16">
            <a:extLst>
              <a:ext uri="{FF2B5EF4-FFF2-40B4-BE49-F238E27FC236}">
                <a16:creationId xmlns:a16="http://schemas.microsoft.com/office/drawing/2014/main" id="{7CEED829-8323-40B6-897A-68CE0C09BBF5}"/>
              </a:ext>
            </a:extLst>
          </p:cNvPr>
          <p:cNvSpPr/>
          <p:nvPr/>
        </p:nvSpPr>
        <p:spPr>
          <a:xfrm>
            <a:off x="1125901" y="1122388"/>
            <a:ext cx="1800000" cy="1800000"/>
          </a:xfrm>
          <a:custGeom>
            <a:avLst/>
            <a:gdLst>
              <a:gd name="connsiteX0" fmla="*/ 0 w 1800000"/>
              <a:gd name="connsiteY0" fmla="*/ 0 h 1800000"/>
              <a:gd name="connsiteX1" fmla="*/ 1800000 w 1800000"/>
              <a:gd name="connsiteY1" fmla="*/ 0 h 1800000"/>
              <a:gd name="connsiteX2" fmla="*/ 1800000 w 1800000"/>
              <a:gd name="connsiteY2" fmla="*/ 366040 h 1800000"/>
              <a:gd name="connsiteX3" fmla="*/ 1656604 w 1800000"/>
              <a:gd name="connsiteY3" fmla="*/ 366040 h 1800000"/>
              <a:gd name="connsiteX4" fmla="*/ 1656604 w 1800000"/>
              <a:gd name="connsiteY4" fmla="*/ 157793 h 1800000"/>
              <a:gd name="connsiteX5" fmla="*/ 172635 w 1800000"/>
              <a:gd name="connsiteY5" fmla="*/ 157793 h 1800000"/>
              <a:gd name="connsiteX6" fmla="*/ 172635 w 1800000"/>
              <a:gd name="connsiteY6" fmla="*/ 1641762 h 1800000"/>
              <a:gd name="connsiteX7" fmla="*/ 900000 w 1800000"/>
              <a:gd name="connsiteY7" fmla="*/ 1641762 h 1800000"/>
              <a:gd name="connsiteX8" fmla="*/ 900000 w 1800000"/>
              <a:gd name="connsiteY8" fmla="*/ 1800000 h 1800000"/>
              <a:gd name="connsiteX9" fmla="*/ 0 w 1800000"/>
              <a:gd name="connsiteY9"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0" y="0"/>
                </a:moveTo>
                <a:lnTo>
                  <a:pt x="1800000" y="0"/>
                </a:lnTo>
                <a:lnTo>
                  <a:pt x="1800000" y="366040"/>
                </a:lnTo>
                <a:lnTo>
                  <a:pt x="1656604" y="366040"/>
                </a:lnTo>
                <a:lnTo>
                  <a:pt x="1656604" y="157793"/>
                </a:lnTo>
                <a:lnTo>
                  <a:pt x="172635" y="157793"/>
                </a:lnTo>
                <a:lnTo>
                  <a:pt x="172635" y="1641762"/>
                </a:lnTo>
                <a:lnTo>
                  <a:pt x="900000" y="1641762"/>
                </a:lnTo>
                <a:lnTo>
                  <a:pt x="900000" y="1800000"/>
                </a:lnTo>
                <a:lnTo>
                  <a:pt x="0" y="18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a:extLst>
              <a:ext uri="{FF2B5EF4-FFF2-40B4-BE49-F238E27FC236}">
                <a16:creationId xmlns:a16="http://schemas.microsoft.com/office/drawing/2014/main" id="{C279BCD9-5583-48AA-B60C-EA47BD10DE2D}"/>
              </a:ext>
            </a:extLst>
          </p:cNvPr>
          <p:cNvSpPr/>
          <p:nvPr/>
        </p:nvSpPr>
        <p:spPr>
          <a:xfrm>
            <a:off x="30480" y="5598160"/>
            <a:ext cx="1220216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05E11D88-F7B2-4B87-813B-392B1014C97F}"/>
              </a:ext>
            </a:extLst>
          </p:cNvPr>
          <p:cNvSpPr/>
          <p:nvPr/>
        </p:nvSpPr>
        <p:spPr>
          <a:xfrm flipH="1">
            <a:off x="-40640" y="5585460"/>
            <a:ext cx="1227328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EABEF25C-54B2-4F3E-9A79-B3FA7E2837C0}"/>
              </a:ext>
            </a:extLst>
          </p:cNvPr>
          <p:cNvSpPr/>
          <p:nvPr/>
        </p:nvSpPr>
        <p:spPr>
          <a:xfrm>
            <a:off x="4033520" y="6134875"/>
            <a:ext cx="4196080" cy="417550"/>
          </a:xfrm>
          <a:prstGeom prst="rect">
            <a:avLst/>
          </a:prstGeom>
        </p:spPr>
        <p:txBody>
          <a:bodyPr wrap="square">
            <a:spAutoFit/>
          </a:bodyPr>
          <a:lstStyle/>
          <a:p>
            <a:pPr algn="dist" hangingPunct="0">
              <a:lnSpc>
                <a:spcPct val="130000"/>
              </a:lnSpc>
            </a:pPr>
            <a:r>
              <a:rPr lang="zh-CN" altLang="en-US" spc="100" dirty="0">
                <a:solidFill>
                  <a:schemeClr val="accent3">
                    <a:lumMod val="20000"/>
                    <a:lumOff val="80000"/>
                  </a:schemeClr>
                </a:solidFill>
                <a:latin typeface="思源宋体 Heavy" panose="02020900000000000000" pitchFamily="18" charset="-122"/>
                <a:ea typeface="思源宋体 Heavy" panose="02020900000000000000" pitchFamily="18" charset="-122"/>
              </a:rPr>
              <a:t>厚德 求真 励学 笃行</a:t>
            </a:r>
            <a:endParaRPr lang="en-US" altLang="zh-CN" spc="100" dirty="0">
              <a:solidFill>
                <a:schemeClr val="accent3">
                  <a:lumMod val="20000"/>
                  <a:lumOff val="80000"/>
                </a:schemeClr>
              </a:solidFill>
              <a:latin typeface="思源宋体 Heavy" panose="02020900000000000000" pitchFamily="18" charset="-122"/>
              <a:ea typeface="思源宋体 Heavy" panose="02020900000000000000" pitchFamily="18" charset="-122"/>
            </a:endParaRPr>
          </a:p>
        </p:txBody>
      </p:sp>
    </p:spTree>
    <p:extLst>
      <p:ext uri="{BB962C8B-B14F-4D97-AF65-F5344CB8AC3E}">
        <p14:creationId xmlns:p14="http://schemas.microsoft.com/office/powerpoint/2010/main" val="179666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a:xfrm>
            <a:off x="642710" y="1113896"/>
            <a:ext cx="10515600" cy="516968"/>
          </a:xfrm>
        </p:spPr>
        <p:txBody>
          <a:bodyPr>
            <a:normAutofit/>
          </a:bodyPr>
          <a:lstStyle/>
          <a:p>
            <a:r>
              <a:rPr lang="en-US" altLang="zh-CN" dirty="0">
                <a:latin typeface="Times New Roman" panose="02020603050405020304" pitchFamily="18" charset="0"/>
                <a:cs typeface="Times New Roman" panose="02020603050405020304" pitchFamily="18" charset="0"/>
              </a:rPr>
              <a:t>Requirement and Challenge</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dirty="0"/>
              <a:t>西安电子科技大学</a:t>
            </a:r>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3</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690520" y="5082567"/>
            <a:ext cx="4800020" cy="1279966"/>
          </a:xfrm>
          <a:prstGeom prst="rect">
            <a:avLst/>
          </a:prstGeom>
          <a:noFill/>
        </p:spPr>
        <p:txBody>
          <a:bodyPr wrap="square" rtlCol="0">
            <a:spAutoFit/>
          </a:bodyPr>
          <a:lstStyle/>
          <a:p>
            <a:pPr marL="285750" indent="-285750" algn="just" hangingPunct="0">
              <a:lnSpc>
                <a:spcPct val="200000"/>
              </a:lnSpc>
              <a:buFont typeface="Wingdings" panose="05000000000000000000" pitchFamily="2" charset="2"/>
              <a:buChar char="Ø"/>
            </a:pPr>
            <a:r>
              <a:rPr lang="zh-CN" altLang="en-US" sz="1600" spc="100" dirty="0">
                <a:latin typeface="思源黑体 CN Normal" panose="020B0400000000000000" pitchFamily="34" charset="-122"/>
                <a:ea typeface="思源黑体 CN Normal" panose="020B0400000000000000" pitchFamily="34" charset="-122"/>
              </a:rPr>
              <a:t>车辆移动性变化导致调度长期性能难以保障。</a:t>
            </a:r>
            <a:endParaRPr lang="en-US" altLang="zh-CN" sz="1600" spc="100" dirty="0">
              <a:latin typeface="思源黑体 CN Normal" panose="020B0400000000000000" pitchFamily="34" charset="-122"/>
              <a:ea typeface="思源黑体 CN Normal" panose="020B0400000000000000" pitchFamily="34" charset="-122"/>
            </a:endParaRPr>
          </a:p>
          <a:p>
            <a:pPr marL="285750" indent="-285750" algn="just" hangingPunct="0">
              <a:lnSpc>
                <a:spcPct val="150000"/>
              </a:lnSpc>
              <a:buFont typeface="Wingdings" panose="05000000000000000000" pitchFamily="2" charset="2"/>
              <a:buChar char="Ø"/>
            </a:pPr>
            <a:r>
              <a:rPr lang="zh-CN" altLang="en-US" sz="1600" spc="100" dirty="0">
                <a:latin typeface="思源黑体 CN Normal" panose="020B0400000000000000" pitchFamily="34" charset="-122"/>
                <a:ea typeface="思源黑体 CN Normal" panose="020B0400000000000000" pitchFamily="34" charset="-122"/>
              </a:rPr>
              <a:t>计算资源受限导致高车辆密度下平均移动距离骤增。</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a:cxnSpLocks/>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10" name="组合 9">
            <a:extLst>
              <a:ext uri="{FF2B5EF4-FFF2-40B4-BE49-F238E27FC236}">
                <a16:creationId xmlns:a16="http://schemas.microsoft.com/office/drawing/2014/main" id="{06CD111B-E3BC-4798-9B97-FC567573DB76}"/>
              </a:ext>
            </a:extLst>
          </p:cNvPr>
          <p:cNvGrpSpPr/>
          <p:nvPr/>
        </p:nvGrpSpPr>
        <p:grpSpPr>
          <a:xfrm>
            <a:off x="6327844" y="1997651"/>
            <a:ext cx="4935010" cy="1052588"/>
            <a:chOff x="6570592" y="2100847"/>
            <a:chExt cx="5380087" cy="1474373"/>
          </a:xfrm>
        </p:grpSpPr>
        <p:sp>
          <p:nvSpPr>
            <p:cNvPr id="93" name="矩形 92">
              <a:extLst>
                <a:ext uri="{FF2B5EF4-FFF2-40B4-BE49-F238E27FC236}">
                  <a16:creationId xmlns:a16="http://schemas.microsoft.com/office/drawing/2014/main" id="{A29B4AEC-BE00-89EA-5A01-39777DE49543}"/>
                </a:ext>
              </a:extLst>
            </p:cNvPr>
            <p:cNvSpPr/>
            <p:nvPr/>
          </p:nvSpPr>
          <p:spPr>
            <a:xfrm>
              <a:off x="6570592" y="2100847"/>
              <a:ext cx="5298130" cy="14112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A6493842-BBAE-F9B5-7D92-00D3E6A6997E}"/>
                </a:ext>
              </a:extLst>
            </p:cNvPr>
            <p:cNvSpPr txBox="1"/>
            <p:nvPr/>
          </p:nvSpPr>
          <p:spPr>
            <a:xfrm>
              <a:off x="6717756" y="2171077"/>
              <a:ext cx="5232923" cy="1404143"/>
            </a:xfrm>
            <a:prstGeom prst="rect">
              <a:avLst/>
            </a:prstGeom>
            <a:noFill/>
          </p:spPr>
          <p:txBody>
            <a:bodyPr wrap="square">
              <a:noAutofit/>
            </a:bodyPr>
            <a:lstStyle/>
            <a:p>
              <a:pPr hangingPunct="0">
                <a:lnSpc>
                  <a:spcPct val="170000"/>
                </a:lnSpc>
              </a:pPr>
              <a:r>
                <a:rPr lang="zh-CN" altLang="en-US" sz="1600" b="1" spc="100" dirty="0">
                  <a:solidFill>
                    <a:schemeClr val="bg1"/>
                  </a:solidFill>
                  <a:ea typeface="思源黑体 CN Normal" panose="020B0400000000000000" pitchFamily="34" charset="-122"/>
                </a:rPr>
                <a:t>自动驾驶车辆需要周期性的卸载传感数据到</a:t>
              </a:r>
              <a:r>
                <a:rPr lang="en-US" altLang="zh-CN" sz="1600" b="1" spc="100" dirty="0">
                  <a:solidFill>
                    <a:schemeClr val="bg1"/>
                  </a:solidFill>
                  <a:ea typeface="思源黑体 CN Normal" panose="020B0400000000000000" pitchFamily="34" charset="-122"/>
                </a:rPr>
                <a:t>MEC</a:t>
              </a:r>
              <a:r>
                <a:rPr lang="zh-CN" altLang="en-US" sz="1600" b="1" spc="100" dirty="0">
                  <a:solidFill>
                    <a:schemeClr val="bg1"/>
                  </a:solidFill>
                  <a:ea typeface="思源黑体 CN Normal" panose="020B0400000000000000" pitchFamily="34" charset="-122"/>
                </a:rPr>
                <a:t>服务器上，以完成相应的计算任务。</a:t>
              </a:r>
              <a:endParaRPr lang="en-US" altLang="zh-CN" sz="1600" b="1" spc="100" dirty="0">
                <a:solidFill>
                  <a:schemeClr val="bg1"/>
                </a:solidFill>
                <a:ea typeface="思源黑体 CN Normal" panose="020B0400000000000000" pitchFamily="34" charset="-122"/>
              </a:endParaRPr>
            </a:p>
          </p:txBody>
        </p:sp>
      </p:grpSp>
      <p:sp>
        <p:nvSpPr>
          <p:cNvPr id="95" name="文本框 94">
            <a:extLst>
              <a:ext uri="{FF2B5EF4-FFF2-40B4-BE49-F238E27FC236}">
                <a16:creationId xmlns:a16="http://schemas.microsoft.com/office/drawing/2014/main" id="{B3172F78-F79C-F5F0-B2B5-0B34019FE902}"/>
              </a:ext>
            </a:extLst>
          </p:cNvPr>
          <p:cNvSpPr txBox="1"/>
          <p:nvPr/>
        </p:nvSpPr>
        <p:spPr>
          <a:xfrm>
            <a:off x="6630706" y="4692621"/>
            <a:ext cx="1802085" cy="417358"/>
          </a:xfrm>
          <a:prstGeom prst="rect">
            <a:avLst/>
          </a:prstGeom>
          <a:noFill/>
        </p:spPr>
        <p:txBody>
          <a:bodyPr wrap="square">
            <a:spAutoFit/>
          </a:bodyPr>
          <a:lstStyle/>
          <a:p>
            <a:pPr algn="just" hangingPunct="0">
              <a:lnSpc>
                <a:spcPct val="130000"/>
              </a:lnSpc>
            </a:pPr>
            <a:r>
              <a:rPr lang="zh-CN" altLang="en-US" b="1" spc="100" dirty="0">
                <a:latin typeface="思源黑体 CN Normal" panose="020B0400000000000000" pitchFamily="34" charset="-122"/>
                <a:ea typeface="思源黑体 CN Normal" panose="020B0400000000000000" pitchFamily="34" charset="-122"/>
              </a:rPr>
              <a:t>挑战：</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4765185"/>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1026" name="Picture 2" descr="一种移动边缘计算辅助车辆任务卸载方法与流程">
            <a:extLst>
              <a:ext uri="{FF2B5EF4-FFF2-40B4-BE49-F238E27FC236}">
                <a16:creationId xmlns:a16="http://schemas.microsoft.com/office/drawing/2014/main" id="{B3A3F919-F696-45D1-92B3-E5D3FFE01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46" y="2546981"/>
            <a:ext cx="4971364" cy="2853563"/>
          </a:xfrm>
          <a:prstGeom prst="rect">
            <a:avLst/>
          </a:prstGeom>
          <a:noFill/>
          <a:extLst>
            <a:ext uri="{909E8E84-426E-40DD-AFC4-6F175D3DCCD1}">
              <a14:hiddenFill xmlns:a14="http://schemas.microsoft.com/office/drawing/2010/main">
                <a:solidFill>
                  <a:srgbClr val="FFFFFF"/>
                </a:solidFill>
              </a14:hiddenFill>
            </a:ext>
          </a:extLst>
        </p:spPr>
      </p:pic>
      <p:sp>
        <p:nvSpPr>
          <p:cNvPr id="23" name="文本框 22">
            <a:extLst>
              <a:ext uri="{FF2B5EF4-FFF2-40B4-BE49-F238E27FC236}">
                <a16:creationId xmlns:a16="http://schemas.microsoft.com/office/drawing/2014/main" id="{CAF8F036-880C-450E-B02F-C24C5F52F10D}"/>
              </a:ext>
            </a:extLst>
          </p:cNvPr>
          <p:cNvSpPr txBox="1"/>
          <p:nvPr/>
        </p:nvSpPr>
        <p:spPr>
          <a:xfrm>
            <a:off x="6664101" y="3776889"/>
            <a:ext cx="4336408" cy="787523"/>
          </a:xfrm>
          <a:prstGeom prst="rect">
            <a:avLst/>
          </a:prstGeom>
          <a:noFill/>
        </p:spPr>
        <p:txBody>
          <a:bodyPr wrap="square" rtlCol="0">
            <a:spAutoFit/>
          </a:bodyPr>
          <a:lstStyle/>
          <a:p>
            <a:pPr marL="285750" indent="-285750" algn="just" hangingPunct="0">
              <a:lnSpc>
                <a:spcPct val="150000"/>
              </a:lnSpc>
              <a:buFont typeface="Wingdings" panose="05000000000000000000" pitchFamily="2" charset="2"/>
              <a:buChar char="Ø"/>
            </a:pPr>
            <a:r>
              <a:rPr lang="zh-CN" altLang="en-US" sz="1600" spc="100" dirty="0">
                <a:latin typeface="思源黑体 CN Normal" panose="020B0400000000000000" pitchFamily="34" charset="-122"/>
                <a:ea typeface="思源黑体 CN Normal" panose="020B0400000000000000" pitchFamily="34" charset="-122"/>
              </a:rPr>
              <a:t>尽量减小计算任务持续时间内车辆的移动距离。</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24" name="文本框 23">
            <a:extLst>
              <a:ext uri="{FF2B5EF4-FFF2-40B4-BE49-F238E27FC236}">
                <a16:creationId xmlns:a16="http://schemas.microsoft.com/office/drawing/2014/main" id="{92232132-F5DA-4DF7-A2B4-9D859A8EC33E}"/>
              </a:ext>
            </a:extLst>
          </p:cNvPr>
          <p:cNvSpPr txBox="1"/>
          <p:nvPr/>
        </p:nvSpPr>
        <p:spPr>
          <a:xfrm>
            <a:off x="6579905" y="3266848"/>
            <a:ext cx="1802085" cy="417358"/>
          </a:xfrm>
          <a:prstGeom prst="rect">
            <a:avLst/>
          </a:prstGeom>
          <a:noFill/>
        </p:spPr>
        <p:txBody>
          <a:bodyPr wrap="square">
            <a:spAutoFit/>
          </a:bodyPr>
          <a:lstStyle/>
          <a:p>
            <a:pPr algn="just" hangingPunct="0">
              <a:lnSpc>
                <a:spcPct val="130000"/>
              </a:lnSpc>
            </a:pPr>
            <a:r>
              <a:rPr lang="zh-CN" altLang="en-US" b="1" spc="100" dirty="0">
                <a:latin typeface="思源黑体 CN Normal" panose="020B0400000000000000" pitchFamily="34" charset="-122"/>
                <a:ea typeface="思源黑体 CN Normal" panose="020B0400000000000000" pitchFamily="34" charset="-122"/>
              </a:rPr>
              <a:t>需求：</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25" name="直接连接符 24">
            <a:extLst>
              <a:ext uri="{FF2B5EF4-FFF2-40B4-BE49-F238E27FC236}">
                <a16:creationId xmlns:a16="http://schemas.microsoft.com/office/drawing/2014/main" id="{AAD95757-4771-4943-AB70-7C9F448B2BC0}"/>
              </a:ext>
            </a:extLst>
          </p:cNvPr>
          <p:cNvCxnSpPr>
            <a:cxnSpLocks/>
          </p:cNvCxnSpPr>
          <p:nvPr/>
        </p:nvCxnSpPr>
        <p:spPr>
          <a:xfrm>
            <a:off x="6519792" y="3339412"/>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671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113044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Network Model</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4</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a:solidFill>
            <a:srgbClr val="AF2125"/>
          </a:solidFill>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684893" y="3924626"/>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zh-CN" altLang="en-US" sz="1600" spc="100" dirty="0">
                <a:latin typeface="思源黑体 CN Normal" panose="020B0400000000000000" pitchFamily="34" charset="-122"/>
                <a:ea typeface="思源黑体 CN Normal" panose="020B0400000000000000" pitchFamily="34" charset="-122"/>
              </a:rPr>
              <a:t>每个周期</a:t>
            </a:r>
            <a:r>
              <a:rPr lang="en-US" altLang="zh-CN" sz="1600" spc="100" dirty="0">
                <a:latin typeface="思源黑体 CN Normal" panose="020B0400000000000000" pitchFamily="34" charset="-122"/>
                <a:ea typeface="思源黑体 CN Normal" panose="020B0400000000000000" pitchFamily="34" charset="-122"/>
              </a:rPr>
              <a:t>T</a:t>
            </a:r>
            <a:r>
              <a:rPr lang="zh-CN" altLang="en-US" sz="1600" spc="100" dirty="0">
                <a:latin typeface="思源黑体 CN Normal" panose="020B0400000000000000" pitchFamily="34" charset="-122"/>
                <a:ea typeface="思源黑体 CN Normal" panose="020B0400000000000000" pitchFamily="34" charset="-122"/>
              </a:rPr>
              <a:t>被分为</a:t>
            </a:r>
            <a:r>
              <a:rPr lang="en-US" altLang="zh-CN" sz="1600" spc="100" dirty="0">
                <a:latin typeface="思源黑体 CN Normal" panose="020B0400000000000000" pitchFamily="34" charset="-122"/>
                <a:ea typeface="思源黑体 CN Normal" panose="020B0400000000000000" pitchFamily="34" charset="-122"/>
              </a:rPr>
              <a:t>n</a:t>
            </a:r>
            <a:r>
              <a:rPr lang="zh-CN" altLang="en-US" sz="1600" spc="100" dirty="0">
                <a:latin typeface="思源黑体 CN Normal" panose="020B0400000000000000" pitchFamily="34" charset="-122"/>
                <a:ea typeface="思源黑体 CN Normal" panose="020B0400000000000000" pitchFamily="34" charset="-122"/>
              </a:rPr>
              <a:t>个小时隙。</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31458" y="1827751"/>
            <a:ext cx="5454142" cy="1141069"/>
          </a:xfrm>
          <a:prstGeom prst="rect">
            <a:avLst/>
          </a:prstGeom>
          <a:noFill/>
        </p:spPr>
        <p:txBody>
          <a:bodyPr wrap="square">
            <a:normAutofit fontScale="85000" lnSpcReduction="20000"/>
          </a:bodyPr>
          <a:lstStyle/>
          <a:p>
            <a:pPr algn="just" hangingPunct="0">
              <a:lnSpc>
                <a:spcPct val="130000"/>
              </a:lnSpc>
            </a:pPr>
            <a:r>
              <a:rPr lang="zh-CN" altLang="en-US" b="1"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传感器数据被称为观测值，其被卸载到最近的边缘节点进行处理。每个车辆的感测和卸载过程周期性地发生，每个周期为</a:t>
            </a:r>
            <a:r>
              <a:rPr lang="en-US" altLang="zh-CN" b="1"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T</a:t>
            </a:r>
            <a:r>
              <a:rPr lang="zh-CN" altLang="en-US" b="1"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，单位为秒。在每个周期中卸载到边缘节点的观测的处理被称为计算任务。</a:t>
            </a:r>
            <a:endParaRPr lang="en-US" altLang="zh-CN" sz="1800" b="1"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7" y="3251750"/>
            <a:ext cx="1519750" cy="424090"/>
          </a:xfrm>
          <a:prstGeom prst="rect">
            <a:avLst/>
          </a:prstGeom>
          <a:noFill/>
        </p:spPr>
        <p:txBody>
          <a:bodyPr wrap="square">
            <a:spAutoFit/>
          </a:bodyPr>
          <a:lstStyle/>
          <a:p>
            <a:pPr algn="just" hangingPunct="0">
              <a:lnSpc>
                <a:spcPct val="130000"/>
              </a:lnSpc>
            </a:pPr>
            <a:r>
              <a:rPr lang="zh-CN" altLang="en-US" b="1" spc="100" dirty="0">
                <a:ea typeface="思源黑体 CN Normal" panose="020B0400000000000000" pitchFamily="34" charset="-122"/>
              </a:rPr>
              <a:t>假设</a:t>
            </a:r>
            <a:endParaRPr lang="en-US" altLang="zh-CN" b="1" spc="100" dirty="0">
              <a:ea typeface="思源黑体 CN Normal" panose="020B0400000000000000" pitchFamily="34" charset="-122"/>
            </a:endParaRPr>
          </a:p>
        </p:txBody>
      </p:sp>
      <p:sp>
        <p:nvSpPr>
          <p:cNvPr id="97" name="文本框 96">
            <a:extLst>
              <a:ext uri="{FF2B5EF4-FFF2-40B4-BE49-F238E27FC236}">
                <a16:creationId xmlns:a16="http://schemas.microsoft.com/office/drawing/2014/main" id="{BC76D85C-C30B-7A17-372A-02854B06696F}"/>
              </a:ext>
            </a:extLst>
          </p:cNvPr>
          <p:cNvSpPr txBox="1"/>
          <p:nvPr/>
        </p:nvSpPr>
        <p:spPr>
          <a:xfrm>
            <a:off x="6684893" y="4472333"/>
            <a:ext cx="4919732"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 </a:t>
            </a:r>
            <a:r>
              <a:rPr lang="zh-CN" altLang="en-US" sz="1600" spc="100" dirty="0">
                <a:latin typeface="思源黑体 CN Normal" panose="020B0400000000000000" pitchFamily="34" charset="-122"/>
                <a:ea typeface="思源黑体 CN Normal" panose="020B0400000000000000" pitchFamily="34" charset="-122"/>
              </a:rPr>
              <a:t>新的任务到达时候，未完成的任务被覆盖。</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99" name="文本框 98">
            <a:extLst>
              <a:ext uri="{FF2B5EF4-FFF2-40B4-BE49-F238E27FC236}">
                <a16:creationId xmlns:a16="http://schemas.microsoft.com/office/drawing/2014/main" id="{D2B3D9BE-9210-1243-3511-D3FE36C9A84B}"/>
              </a:ext>
            </a:extLst>
          </p:cNvPr>
          <p:cNvSpPr txBox="1"/>
          <p:nvPr/>
        </p:nvSpPr>
        <p:spPr>
          <a:xfrm>
            <a:off x="6684893" y="5019286"/>
            <a:ext cx="4740162"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 </a:t>
            </a:r>
            <a:r>
              <a:rPr lang="zh-CN" altLang="en-US" sz="1600" spc="100" dirty="0">
                <a:latin typeface="思源黑体 CN Normal" panose="020B0400000000000000" pitchFamily="34" charset="-122"/>
                <a:ea typeface="思源黑体 CN Normal" panose="020B0400000000000000" pitchFamily="34" charset="-122"/>
              </a:rPr>
              <a:t>每个小时隙足以完成传输卸载和计算任务。</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7" name="图片 6">
            <a:extLst>
              <a:ext uri="{FF2B5EF4-FFF2-40B4-BE49-F238E27FC236}">
                <a16:creationId xmlns:a16="http://schemas.microsoft.com/office/drawing/2014/main" id="{E1C4BF4A-FF69-42E3-997D-C0E842D70A78}"/>
              </a:ext>
            </a:extLst>
          </p:cNvPr>
          <p:cNvPicPr>
            <a:picLocks noChangeAspect="1"/>
          </p:cNvPicPr>
          <p:nvPr/>
        </p:nvPicPr>
        <p:blipFill>
          <a:blip r:embed="rId3"/>
          <a:stretch>
            <a:fillRect/>
          </a:stretch>
        </p:blipFill>
        <p:spPr>
          <a:xfrm>
            <a:off x="929378" y="1707910"/>
            <a:ext cx="3756958" cy="4648440"/>
          </a:xfrm>
          <a:prstGeom prst="rect">
            <a:avLst/>
          </a:prstGeom>
        </p:spPr>
      </p:pic>
      <p:sp>
        <p:nvSpPr>
          <p:cNvPr id="20" name="文本框 19">
            <a:extLst>
              <a:ext uri="{FF2B5EF4-FFF2-40B4-BE49-F238E27FC236}">
                <a16:creationId xmlns:a16="http://schemas.microsoft.com/office/drawing/2014/main" id="{777E07B7-5C0C-40DF-828A-4BA82B66F8EB}"/>
              </a:ext>
            </a:extLst>
          </p:cNvPr>
          <p:cNvSpPr txBox="1"/>
          <p:nvPr/>
        </p:nvSpPr>
        <p:spPr>
          <a:xfrm>
            <a:off x="6684893" y="5566239"/>
            <a:ext cx="4740162"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4. </a:t>
            </a:r>
            <a:r>
              <a:rPr lang="zh-CN" altLang="en-US" sz="1600" spc="100" dirty="0">
                <a:latin typeface="思源黑体 CN Normal" panose="020B0400000000000000" pitchFamily="34" charset="-122"/>
                <a:ea typeface="思源黑体 CN Normal" panose="020B0400000000000000" pitchFamily="34" charset="-122"/>
              </a:rPr>
              <a:t>不考虑车辆在</a:t>
            </a:r>
            <a:r>
              <a:rPr lang="en-US" altLang="zh-CN" sz="1600" spc="100" dirty="0">
                <a:latin typeface="思源黑体 CN Normal" panose="020B0400000000000000" pitchFamily="34" charset="-122"/>
                <a:ea typeface="思源黑体 CN Normal" panose="020B0400000000000000" pitchFamily="34" charset="-122"/>
              </a:rPr>
              <a:t>RSU</a:t>
            </a:r>
            <a:r>
              <a:rPr lang="zh-CN" altLang="en-US" sz="1600" spc="100" dirty="0">
                <a:latin typeface="思源黑体 CN Normal" panose="020B0400000000000000" pitchFamily="34" charset="-122"/>
                <a:ea typeface="思源黑体 CN Normal" panose="020B0400000000000000" pitchFamily="34" charset="-122"/>
              </a:rPr>
              <a:t>间的切换。</a:t>
            </a:r>
            <a:endParaRPr lang="en-US" altLang="zh-CN" sz="1600" spc="1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4085262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Computing Scheduling Scenarios</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5</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a:solidFill>
            <a:srgbClr val="AF2125"/>
          </a:solidFill>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786991" y="2305760"/>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zh-CN" altLang="en-US" sz="1600" spc="100" dirty="0">
                <a:latin typeface="思源黑体 CN Normal" panose="020B0400000000000000" pitchFamily="34" charset="-122"/>
                <a:ea typeface="思源黑体 CN Normal" panose="020B0400000000000000" pitchFamily="34" charset="-122"/>
              </a:rPr>
              <a:t>同步场景考虑任务均在周期开始时候到达。</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B3172F78-F79C-F5F0-B2B5-0B34019FE902}"/>
              </a:ext>
            </a:extLst>
          </p:cNvPr>
          <p:cNvSpPr txBox="1"/>
          <p:nvPr/>
        </p:nvSpPr>
        <p:spPr>
          <a:xfrm>
            <a:off x="6741543" y="1635386"/>
            <a:ext cx="1519750" cy="417358"/>
          </a:xfrm>
          <a:prstGeom prst="rect">
            <a:avLst/>
          </a:prstGeom>
          <a:noFill/>
        </p:spPr>
        <p:txBody>
          <a:bodyPr wrap="square">
            <a:spAutoFit/>
          </a:bodyPr>
          <a:lstStyle/>
          <a:p>
            <a:pPr algn="just" hangingPunct="0">
              <a:lnSpc>
                <a:spcPct val="130000"/>
              </a:lnSpc>
            </a:pPr>
            <a:r>
              <a:rPr lang="zh-CN" altLang="en-US" b="1" spc="100" dirty="0">
                <a:latin typeface="思源黑体 CN Normal" panose="020B0400000000000000" pitchFamily="34" charset="-122"/>
                <a:ea typeface="思源黑体 CN Normal" panose="020B0400000000000000" pitchFamily="34" charset="-122"/>
              </a:rPr>
              <a:t>场景</a:t>
            </a:r>
            <a:endParaRPr lang="en-US" altLang="zh-CN" b="1" spc="100" dirty="0">
              <a:latin typeface="思源黑体 CN Normal" panose="020B0400000000000000" pitchFamily="34" charset="-122"/>
              <a:ea typeface="思源黑体 CN Normal" panose="020B0400000000000000" pitchFamily="34" charset="-122"/>
            </a:endParaRPr>
          </a:p>
        </p:txBody>
      </p:sp>
      <p:sp>
        <p:nvSpPr>
          <p:cNvPr id="97" name="文本框 96">
            <a:extLst>
              <a:ext uri="{FF2B5EF4-FFF2-40B4-BE49-F238E27FC236}">
                <a16:creationId xmlns:a16="http://schemas.microsoft.com/office/drawing/2014/main" id="{BC76D85C-C30B-7A17-372A-02854B06696F}"/>
              </a:ext>
            </a:extLst>
          </p:cNvPr>
          <p:cNvSpPr txBox="1"/>
          <p:nvPr/>
        </p:nvSpPr>
        <p:spPr>
          <a:xfrm>
            <a:off x="6795729" y="2763606"/>
            <a:ext cx="4303224" cy="1495409"/>
          </a:xfrm>
          <a:prstGeom prst="rect">
            <a:avLst/>
          </a:prstGeom>
          <a:noFill/>
        </p:spPr>
        <p:txBody>
          <a:bodyPr wrap="square">
            <a:spAutoFit/>
          </a:bodyPr>
          <a:lstStyle/>
          <a:p>
            <a:pPr algn="just" hangingPunct="0">
              <a:lnSpc>
                <a:spcPct val="200000"/>
              </a:lnSpc>
            </a:pPr>
            <a:r>
              <a:rPr lang="en-US" altLang="zh-CN" sz="1600" spc="100" dirty="0">
                <a:latin typeface="思源黑体 CN Normal" panose="020B0400000000000000" pitchFamily="34" charset="-122"/>
                <a:ea typeface="思源黑体 CN Normal" panose="020B0400000000000000" pitchFamily="34" charset="-122"/>
              </a:rPr>
              <a:t>2. </a:t>
            </a:r>
            <a:r>
              <a:rPr lang="zh-CN" altLang="en-US" sz="1600" spc="100" dirty="0">
                <a:latin typeface="思源黑体 CN Normal" panose="020B0400000000000000" pitchFamily="34" charset="-122"/>
                <a:ea typeface="思源黑体 CN Normal" panose="020B0400000000000000" pitchFamily="34" charset="-122"/>
              </a:rPr>
              <a:t>异步场景允许任务在任何时候到达，这   会导致同一</a:t>
            </a:r>
            <a:r>
              <a:rPr lang="en-US" altLang="zh-CN" sz="1600" spc="100" dirty="0">
                <a:latin typeface="思源黑体 CN Normal" panose="020B0400000000000000" pitchFamily="34" charset="-122"/>
                <a:ea typeface="思源黑体 CN Normal" panose="020B0400000000000000" pitchFamily="34" charset="-122"/>
              </a:rPr>
              <a:t>CAV</a:t>
            </a:r>
            <a:r>
              <a:rPr lang="zh-CN" altLang="en-US" sz="1600" spc="100" dirty="0">
                <a:latin typeface="思源黑体 CN Normal" panose="020B0400000000000000" pitchFamily="34" charset="-122"/>
                <a:ea typeface="思源黑体 CN Normal" panose="020B0400000000000000" pitchFamily="34" charset="-122"/>
              </a:rPr>
              <a:t>在某一个周期可能有两个任务到达。</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681429" y="1707950"/>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9" name="图片 8">
            <a:extLst>
              <a:ext uri="{FF2B5EF4-FFF2-40B4-BE49-F238E27FC236}">
                <a16:creationId xmlns:a16="http://schemas.microsoft.com/office/drawing/2014/main" id="{B1C06A97-94C1-44A3-B9AE-F531F68E6888}"/>
              </a:ext>
            </a:extLst>
          </p:cNvPr>
          <p:cNvPicPr>
            <a:picLocks noChangeAspect="1"/>
          </p:cNvPicPr>
          <p:nvPr/>
        </p:nvPicPr>
        <p:blipFill>
          <a:blip r:embed="rId3"/>
          <a:stretch>
            <a:fillRect/>
          </a:stretch>
        </p:blipFill>
        <p:spPr>
          <a:xfrm>
            <a:off x="1188161" y="1617304"/>
            <a:ext cx="4494954" cy="4776689"/>
          </a:xfrm>
          <a:prstGeom prst="rect">
            <a:avLst/>
          </a:prstGeom>
        </p:spPr>
      </p:pic>
      <p:sp>
        <p:nvSpPr>
          <p:cNvPr id="20" name="文本框 19">
            <a:extLst>
              <a:ext uri="{FF2B5EF4-FFF2-40B4-BE49-F238E27FC236}">
                <a16:creationId xmlns:a16="http://schemas.microsoft.com/office/drawing/2014/main" id="{648D364F-0EC2-447E-A081-C814EB4E43AD}"/>
              </a:ext>
            </a:extLst>
          </p:cNvPr>
          <p:cNvSpPr txBox="1"/>
          <p:nvPr/>
        </p:nvSpPr>
        <p:spPr>
          <a:xfrm>
            <a:off x="6736928" y="4604880"/>
            <a:ext cx="1519750" cy="417358"/>
          </a:xfrm>
          <a:prstGeom prst="rect">
            <a:avLst/>
          </a:prstGeom>
          <a:noFill/>
        </p:spPr>
        <p:txBody>
          <a:bodyPr wrap="square">
            <a:spAutoFit/>
          </a:bodyPr>
          <a:lstStyle/>
          <a:p>
            <a:pPr algn="just" hangingPunct="0">
              <a:lnSpc>
                <a:spcPct val="130000"/>
              </a:lnSpc>
            </a:pPr>
            <a:r>
              <a:rPr lang="zh-CN" altLang="en-US" b="1" spc="100" dirty="0">
                <a:latin typeface="思源黑体 CN Normal" panose="020B0400000000000000" pitchFamily="34" charset="-122"/>
                <a:ea typeface="思源黑体 CN Normal" panose="020B0400000000000000" pitchFamily="34" charset="-122"/>
              </a:rPr>
              <a:t>决策</a:t>
            </a:r>
            <a:endParaRPr lang="en-US" altLang="zh-CN" b="1" spc="100" dirty="0">
              <a:latin typeface="思源黑体 CN Normal" panose="020B0400000000000000" pitchFamily="34" charset="-122"/>
              <a:ea typeface="思源黑体 CN Normal" panose="020B0400000000000000" pitchFamily="34" charset="-122"/>
            </a:endParaRPr>
          </a:p>
        </p:txBody>
      </p:sp>
      <p:cxnSp>
        <p:nvCxnSpPr>
          <p:cNvPr id="21" name="直接连接符 20">
            <a:extLst>
              <a:ext uri="{FF2B5EF4-FFF2-40B4-BE49-F238E27FC236}">
                <a16:creationId xmlns:a16="http://schemas.microsoft.com/office/drawing/2014/main" id="{203BCAB8-E811-480C-8D14-531A01D44626}"/>
              </a:ext>
            </a:extLst>
          </p:cNvPr>
          <p:cNvCxnSpPr>
            <a:cxnSpLocks/>
          </p:cNvCxnSpPr>
          <p:nvPr/>
        </p:nvCxnSpPr>
        <p:spPr>
          <a:xfrm>
            <a:off x="6676814" y="467744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8092D2E2-EAEC-4078-A6FC-9F8A8B85B2C0}"/>
              </a:ext>
            </a:extLst>
          </p:cNvPr>
          <p:cNvSpPr txBox="1"/>
          <p:nvPr/>
        </p:nvSpPr>
        <p:spPr>
          <a:xfrm>
            <a:off x="6798536" y="5211869"/>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t>
            </a:r>
            <a:r>
              <a:rPr lang="zh-CN" altLang="en-US" sz="1600" spc="100" dirty="0">
                <a:latin typeface="思源黑体 CN Normal" panose="020B0400000000000000" pitchFamily="34" charset="-122"/>
                <a:ea typeface="思源黑体 CN Normal" panose="020B0400000000000000" pitchFamily="34" charset="-122"/>
              </a:rPr>
              <a:t>车辆计算任务是否在本周期卸载。</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23" name="文本框 22">
            <a:extLst>
              <a:ext uri="{FF2B5EF4-FFF2-40B4-BE49-F238E27FC236}">
                <a16:creationId xmlns:a16="http://schemas.microsoft.com/office/drawing/2014/main" id="{12BF5A79-A92F-409C-9A71-CA53F5F4BF01}"/>
              </a:ext>
            </a:extLst>
          </p:cNvPr>
          <p:cNvSpPr txBox="1"/>
          <p:nvPr/>
        </p:nvSpPr>
        <p:spPr>
          <a:xfrm>
            <a:off x="6798536" y="5683127"/>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 </a:t>
            </a:r>
            <a:r>
              <a:rPr lang="zh-CN" altLang="en-US" sz="1600" spc="100" dirty="0">
                <a:latin typeface="思源黑体 CN Normal" panose="020B0400000000000000" pitchFamily="34" charset="-122"/>
                <a:ea typeface="思源黑体 CN Normal" panose="020B0400000000000000" pitchFamily="34" charset="-122"/>
              </a:rPr>
              <a:t>如果卸载应该安插在那个时隙中。</a:t>
            </a:r>
            <a:endParaRPr lang="en-US" altLang="zh-CN" sz="1600" spc="1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2478834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Age of Computing Results</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6</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a:solidFill>
            <a:srgbClr val="AF2125"/>
          </a:solidFill>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5" name="文本框 94">
            <a:extLst>
              <a:ext uri="{FF2B5EF4-FFF2-40B4-BE49-F238E27FC236}">
                <a16:creationId xmlns:a16="http://schemas.microsoft.com/office/drawing/2014/main" id="{B3172F78-F79C-F5F0-B2B5-0B34019FE902}"/>
              </a:ext>
            </a:extLst>
          </p:cNvPr>
          <p:cNvSpPr txBox="1"/>
          <p:nvPr/>
        </p:nvSpPr>
        <p:spPr>
          <a:xfrm>
            <a:off x="6316671" y="4267747"/>
            <a:ext cx="1519750" cy="417358"/>
          </a:xfrm>
          <a:prstGeom prst="rect">
            <a:avLst/>
          </a:prstGeom>
          <a:noFill/>
        </p:spPr>
        <p:txBody>
          <a:bodyPr wrap="square">
            <a:spAutoFit/>
          </a:bodyPr>
          <a:lstStyle/>
          <a:p>
            <a:pPr algn="just" hangingPunct="0">
              <a:lnSpc>
                <a:spcPct val="130000"/>
              </a:lnSpc>
            </a:pPr>
            <a:r>
              <a:rPr lang="en-US" altLang="zh-CN" b="1" spc="100" dirty="0">
                <a:latin typeface="思源黑体 CN Normal" panose="020B0400000000000000" pitchFamily="34" charset="-122"/>
                <a:ea typeface="思源黑体 CN Normal" panose="020B0400000000000000" pitchFamily="34" charset="-122"/>
              </a:rPr>
              <a:t>Problem</a:t>
            </a: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256557" y="4340311"/>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p:txBody>
          <a:bodyPr/>
          <a:lstStyle/>
          <a:p>
            <a:r>
              <a:rPr lang="zh-CN" altLang="en-US" dirty="0"/>
              <a:t>算法介绍</a:t>
            </a:r>
          </a:p>
        </p:txBody>
      </p:sp>
      <p:pic>
        <p:nvPicPr>
          <p:cNvPr id="9" name="图片 8">
            <a:extLst>
              <a:ext uri="{FF2B5EF4-FFF2-40B4-BE49-F238E27FC236}">
                <a16:creationId xmlns:a16="http://schemas.microsoft.com/office/drawing/2014/main" id="{C480972A-8613-43A3-A7B5-6D40100EE167}"/>
              </a:ext>
            </a:extLst>
          </p:cNvPr>
          <p:cNvPicPr>
            <a:picLocks noChangeAspect="1"/>
          </p:cNvPicPr>
          <p:nvPr/>
        </p:nvPicPr>
        <p:blipFill>
          <a:blip r:embed="rId3"/>
          <a:stretch>
            <a:fillRect/>
          </a:stretch>
        </p:blipFill>
        <p:spPr>
          <a:xfrm>
            <a:off x="896579" y="2268182"/>
            <a:ext cx="5101070" cy="2932055"/>
          </a:xfrm>
          <a:prstGeom prst="rect">
            <a:avLst/>
          </a:prstGeom>
        </p:spPr>
      </p:pic>
      <p:pic>
        <p:nvPicPr>
          <p:cNvPr id="7" name="图片 6">
            <a:extLst>
              <a:ext uri="{FF2B5EF4-FFF2-40B4-BE49-F238E27FC236}">
                <a16:creationId xmlns:a16="http://schemas.microsoft.com/office/drawing/2014/main" id="{D621F358-5462-4104-8242-120712456FBB}"/>
              </a:ext>
            </a:extLst>
          </p:cNvPr>
          <p:cNvPicPr>
            <a:picLocks noChangeAspect="1"/>
          </p:cNvPicPr>
          <p:nvPr/>
        </p:nvPicPr>
        <p:blipFill>
          <a:blip r:embed="rId4"/>
          <a:stretch>
            <a:fillRect/>
          </a:stretch>
        </p:blipFill>
        <p:spPr>
          <a:xfrm>
            <a:off x="7005202" y="2789895"/>
            <a:ext cx="4152900" cy="581025"/>
          </a:xfrm>
          <a:prstGeom prst="rect">
            <a:avLst/>
          </a:prstGeom>
        </p:spPr>
      </p:pic>
      <p:pic>
        <p:nvPicPr>
          <p:cNvPr id="10" name="图片 9">
            <a:extLst>
              <a:ext uri="{FF2B5EF4-FFF2-40B4-BE49-F238E27FC236}">
                <a16:creationId xmlns:a16="http://schemas.microsoft.com/office/drawing/2014/main" id="{5815D599-B4D9-4E39-90CB-39F867F7911E}"/>
              </a:ext>
            </a:extLst>
          </p:cNvPr>
          <p:cNvPicPr>
            <a:picLocks noChangeAspect="1"/>
          </p:cNvPicPr>
          <p:nvPr/>
        </p:nvPicPr>
        <p:blipFill>
          <a:blip r:embed="rId5"/>
          <a:stretch>
            <a:fillRect/>
          </a:stretch>
        </p:blipFill>
        <p:spPr>
          <a:xfrm>
            <a:off x="6219318" y="3493852"/>
            <a:ext cx="5067300" cy="847725"/>
          </a:xfrm>
          <a:prstGeom prst="rect">
            <a:avLst/>
          </a:prstGeom>
        </p:spPr>
      </p:pic>
      <p:pic>
        <p:nvPicPr>
          <p:cNvPr id="11" name="图片 10">
            <a:extLst>
              <a:ext uri="{FF2B5EF4-FFF2-40B4-BE49-F238E27FC236}">
                <a16:creationId xmlns:a16="http://schemas.microsoft.com/office/drawing/2014/main" id="{D7CA3671-847D-41DD-8713-148B9038D0D3}"/>
              </a:ext>
            </a:extLst>
          </p:cNvPr>
          <p:cNvPicPr>
            <a:picLocks noChangeAspect="1"/>
          </p:cNvPicPr>
          <p:nvPr/>
        </p:nvPicPr>
        <p:blipFill>
          <a:blip r:embed="rId6"/>
          <a:stretch>
            <a:fillRect/>
          </a:stretch>
        </p:blipFill>
        <p:spPr>
          <a:xfrm>
            <a:off x="6257348" y="4657486"/>
            <a:ext cx="5200650" cy="1543050"/>
          </a:xfrm>
          <a:prstGeom prst="rect">
            <a:avLst/>
          </a:prstGeom>
        </p:spPr>
      </p:pic>
      <p:pic>
        <p:nvPicPr>
          <p:cNvPr id="12" name="图片 11">
            <a:extLst>
              <a:ext uri="{FF2B5EF4-FFF2-40B4-BE49-F238E27FC236}">
                <a16:creationId xmlns:a16="http://schemas.microsoft.com/office/drawing/2014/main" id="{ECE767CB-791F-4389-8368-25DB2DD705F3}"/>
              </a:ext>
            </a:extLst>
          </p:cNvPr>
          <p:cNvPicPr>
            <a:picLocks noChangeAspect="1"/>
          </p:cNvPicPr>
          <p:nvPr/>
        </p:nvPicPr>
        <p:blipFill>
          <a:blip r:embed="rId7"/>
          <a:stretch>
            <a:fillRect/>
          </a:stretch>
        </p:blipFill>
        <p:spPr>
          <a:xfrm>
            <a:off x="849747" y="5223681"/>
            <a:ext cx="5191125" cy="638175"/>
          </a:xfrm>
          <a:prstGeom prst="rect">
            <a:avLst/>
          </a:prstGeom>
        </p:spPr>
      </p:pic>
      <p:grpSp>
        <p:nvGrpSpPr>
          <p:cNvPr id="13" name="组合 12">
            <a:extLst>
              <a:ext uri="{FF2B5EF4-FFF2-40B4-BE49-F238E27FC236}">
                <a16:creationId xmlns:a16="http://schemas.microsoft.com/office/drawing/2014/main" id="{63544C24-0C31-4979-9B52-6BA603E850BB}"/>
              </a:ext>
            </a:extLst>
          </p:cNvPr>
          <p:cNvGrpSpPr/>
          <p:nvPr/>
        </p:nvGrpSpPr>
        <p:grpSpPr>
          <a:xfrm>
            <a:off x="6224229" y="2295774"/>
            <a:ext cx="1579864" cy="417358"/>
            <a:chOff x="6224229" y="1630761"/>
            <a:chExt cx="1579864" cy="417358"/>
          </a:xfrm>
        </p:grpSpPr>
        <p:sp>
          <p:nvSpPr>
            <p:cNvPr id="24" name="文本框 23">
              <a:extLst>
                <a:ext uri="{FF2B5EF4-FFF2-40B4-BE49-F238E27FC236}">
                  <a16:creationId xmlns:a16="http://schemas.microsoft.com/office/drawing/2014/main" id="{8355750C-9B10-474E-A8A0-5F452C783633}"/>
                </a:ext>
              </a:extLst>
            </p:cNvPr>
            <p:cNvSpPr txBox="1"/>
            <p:nvPr/>
          </p:nvSpPr>
          <p:spPr>
            <a:xfrm>
              <a:off x="6284343" y="1630761"/>
              <a:ext cx="1519750" cy="417358"/>
            </a:xfrm>
            <a:prstGeom prst="rect">
              <a:avLst/>
            </a:prstGeom>
            <a:noFill/>
          </p:spPr>
          <p:txBody>
            <a:bodyPr wrap="square">
              <a:spAutoFit/>
            </a:bodyPr>
            <a:lstStyle/>
            <a:p>
              <a:pPr algn="just" hangingPunct="0">
                <a:lnSpc>
                  <a:spcPct val="130000"/>
                </a:lnSpc>
              </a:pPr>
              <a:r>
                <a:rPr lang="en-US" altLang="zh-CN" b="1" spc="100" dirty="0" err="1">
                  <a:latin typeface="思源黑体 CN Normal" panose="020B0400000000000000" pitchFamily="34" charset="-122"/>
                  <a:ea typeface="思源黑体 CN Normal" panose="020B0400000000000000" pitchFamily="34" charset="-122"/>
                </a:rPr>
                <a:t>AoR</a:t>
              </a:r>
              <a:endParaRPr lang="en-US" altLang="zh-CN" b="1" spc="100" dirty="0">
                <a:latin typeface="思源黑体 CN Normal" panose="020B0400000000000000" pitchFamily="34" charset="-122"/>
                <a:ea typeface="思源黑体 CN Normal" panose="020B0400000000000000" pitchFamily="34" charset="-122"/>
              </a:endParaRPr>
            </a:p>
          </p:txBody>
        </p:sp>
        <p:cxnSp>
          <p:nvCxnSpPr>
            <p:cNvPr id="25" name="直接连接符 24">
              <a:extLst>
                <a:ext uri="{FF2B5EF4-FFF2-40B4-BE49-F238E27FC236}">
                  <a16:creationId xmlns:a16="http://schemas.microsoft.com/office/drawing/2014/main" id="{76B564C5-EEC8-46B2-A970-D75615745309}"/>
                </a:ext>
              </a:extLst>
            </p:cNvPr>
            <p:cNvCxnSpPr>
              <a:cxnSpLocks/>
            </p:cNvCxnSpPr>
            <p:nvPr/>
          </p:nvCxnSpPr>
          <p:spPr>
            <a:xfrm>
              <a:off x="6224229" y="1703325"/>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grpSp>
      <p:grpSp>
        <p:nvGrpSpPr>
          <p:cNvPr id="21" name="组合 20">
            <a:extLst>
              <a:ext uri="{FF2B5EF4-FFF2-40B4-BE49-F238E27FC236}">
                <a16:creationId xmlns:a16="http://schemas.microsoft.com/office/drawing/2014/main" id="{E0E6ADCC-F362-47C7-9A93-81CF8200AA72}"/>
              </a:ext>
            </a:extLst>
          </p:cNvPr>
          <p:cNvGrpSpPr/>
          <p:nvPr/>
        </p:nvGrpSpPr>
        <p:grpSpPr>
          <a:xfrm>
            <a:off x="6493967" y="992291"/>
            <a:ext cx="4859833" cy="1052588"/>
            <a:chOff x="6570592" y="2100847"/>
            <a:chExt cx="5298130" cy="1474373"/>
          </a:xfrm>
        </p:grpSpPr>
        <p:sp>
          <p:nvSpPr>
            <p:cNvPr id="22" name="矩形 21">
              <a:extLst>
                <a:ext uri="{FF2B5EF4-FFF2-40B4-BE49-F238E27FC236}">
                  <a16:creationId xmlns:a16="http://schemas.microsoft.com/office/drawing/2014/main" id="{562702E1-BDD8-4F18-B3A3-2799878D9AF0}"/>
                </a:ext>
              </a:extLst>
            </p:cNvPr>
            <p:cNvSpPr/>
            <p:nvPr/>
          </p:nvSpPr>
          <p:spPr>
            <a:xfrm>
              <a:off x="6570592" y="2100847"/>
              <a:ext cx="5298130" cy="141122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938F4AED-1A01-407F-A005-2BFB9DE69F64}"/>
                </a:ext>
              </a:extLst>
            </p:cNvPr>
            <p:cNvSpPr txBox="1"/>
            <p:nvPr/>
          </p:nvSpPr>
          <p:spPr>
            <a:xfrm>
              <a:off x="6717756" y="2171077"/>
              <a:ext cx="4948463" cy="1404143"/>
            </a:xfrm>
            <a:prstGeom prst="rect">
              <a:avLst/>
            </a:prstGeom>
            <a:noFill/>
          </p:spPr>
          <p:txBody>
            <a:bodyPr wrap="square">
              <a:noAutofit/>
            </a:bodyPr>
            <a:lstStyle/>
            <a:p>
              <a:pPr hangingPunct="0">
                <a:lnSpc>
                  <a:spcPct val="170000"/>
                </a:lnSpc>
              </a:pPr>
              <a:r>
                <a:rPr lang="en-US" altLang="zh-CN" sz="1600" b="1" spc="100" dirty="0" err="1">
                  <a:solidFill>
                    <a:schemeClr val="bg1"/>
                  </a:solidFill>
                  <a:ea typeface="思源黑体 CN Normal" panose="020B0400000000000000" pitchFamily="34" charset="-122"/>
                </a:rPr>
                <a:t>AoR</a:t>
              </a:r>
              <a:r>
                <a:rPr lang="en-US" altLang="zh-CN" sz="1600" b="1" spc="100" dirty="0">
                  <a:solidFill>
                    <a:schemeClr val="bg1"/>
                  </a:solidFill>
                  <a:ea typeface="思源黑体 CN Normal" panose="020B0400000000000000" pitchFamily="34" charset="-122"/>
                </a:rPr>
                <a:t> </a:t>
              </a:r>
              <a:r>
                <a:rPr lang="zh-CN" altLang="en-US" sz="1600" b="1" spc="100" dirty="0">
                  <a:solidFill>
                    <a:schemeClr val="bg1"/>
                  </a:solidFill>
                  <a:ea typeface="思源黑体 CN Normal" panose="020B0400000000000000" pitchFamily="34" charset="-122"/>
                </a:rPr>
                <a:t>代表计算任务从诞生到被卸载车辆移动的距离。</a:t>
              </a:r>
              <a:endParaRPr lang="en-US" altLang="zh-CN" sz="1600" b="1" spc="100" dirty="0">
                <a:solidFill>
                  <a:schemeClr val="bg1"/>
                </a:solidFill>
                <a:ea typeface="思源黑体 CN Normal" panose="020B0400000000000000" pitchFamily="34" charset="-122"/>
              </a:endParaRPr>
            </a:p>
          </p:txBody>
        </p:sp>
      </p:grpSp>
      <p:sp>
        <p:nvSpPr>
          <p:cNvPr id="3" name="标注: 线形 2">
            <a:extLst>
              <a:ext uri="{FF2B5EF4-FFF2-40B4-BE49-F238E27FC236}">
                <a16:creationId xmlns:a16="http://schemas.microsoft.com/office/drawing/2014/main" id="{4E145C70-04DF-4E39-BEE1-6847358AF71C}"/>
              </a:ext>
            </a:extLst>
          </p:cNvPr>
          <p:cNvSpPr/>
          <p:nvPr/>
        </p:nvSpPr>
        <p:spPr>
          <a:xfrm>
            <a:off x="8923883" y="2257255"/>
            <a:ext cx="785091" cy="407190"/>
          </a:xfrm>
          <a:prstGeom prst="borderCallout1">
            <a:avLst>
              <a:gd name="adj1" fmla="val 18750"/>
              <a:gd name="adj2" fmla="val -8333"/>
              <a:gd name="adj3" fmla="val 176682"/>
              <a:gd name="adj4" fmla="val -1865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ea typeface="思源黑体 CN Normal" panose="020B0400000000000000"/>
              </a:rPr>
              <a:t>上一周期的行驶距离</a:t>
            </a:r>
          </a:p>
        </p:txBody>
      </p:sp>
      <p:sp>
        <p:nvSpPr>
          <p:cNvPr id="26" name="标注: 线形 25">
            <a:extLst>
              <a:ext uri="{FF2B5EF4-FFF2-40B4-BE49-F238E27FC236}">
                <a16:creationId xmlns:a16="http://schemas.microsoft.com/office/drawing/2014/main" id="{74FBA8E6-2776-49BA-A252-793F6D6EBB2B}"/>
              </a:ext>
            </a:extLst>
          </p:cNvPr>
          <p:cNvSpPr/>
          <p:nvPr/>
        </p:nvSpPr>
        <p:spPr>
          <a:xfrm>
            <a:off x="9982200" y="2248052"/>
            <a:ext cx="785091" cy="407190"/>
          </a:xfrm>
          <a:prstGeom prst="borderCallout1">
            <a:avLst>
              <a:gd name="adj1" fmla="val 18750"/>
              <a:gd name="adj2" fmla="val -8333"/>
              <a:gd name="adj3" fmla="val 183487"/>
              <a:gd name="adj4" fmla="val -304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ea typeface="思源黑体 CN Normal" panose="020B0400000000000000"/>
              </a:rPr>
              <a:t>计算和卸载行驶距离</a:t>
            </a:r>
          </a:p>
        </p:txBody>
      </p:sp>
      <p:sp>
        <p:nvSpPr>
          <p:cNvPr id="27" name="标注: 线形 26">
            <a:extLst>
              <a:ext uri="{FF2B5EF4-FFF2-40B4-BE49-F238E27FC236}">
                <a16:creationId xmlns:a16="http://schemas.microsoft.com/office/drawing/2014/main" id="{A26D6289-C2BD-4BA8-9BEF-716535B16D6F}"/>
              </a:ext>
            </a:extLst>
          </p:cNvPr>
          <p:cNvSpPr/>
          <p:nvPr/>
        </p:nvSpPr>
        <p:spPr>
          <a:xfrm>
            <a:off x="7760492" y="2257599"/>
            <a:ext cx="785091" cy="407190"/>
          </a:xfrm>
          <a:prstGeom prst="borderCallout1">
            <a:avLst>
              <a:gd name="adj1" fmla="val 18750"/>
              <a:gd name="adj2" fmla="val -8333"/>
              <a:gd name="adj3" fmla="val 183487"/>
              <a:gd name="adj4" fmla="val -30418"/>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900" dirty="0">
                <a:solidFill>
                  <a:schemeClr val="tx1"/>
                </a:solidFill>
                <a:ea typeface="思源黑体 CN Normal" panose="020B0400000000000000"/>
              </a:rPr>
              <a:t>周期</a:t>
            </a:r>
            <a:r>
              <a:rPr lang="en-US" altLang="zh-CN" sz="900" dirty="0">
                <a:solidFill>
                  <a:schemeClr val="tx1"/>
                </a:solidFill>
                <a:ea typeface="思源黑体 CN Normal" panose="020B0400000000000000"/>
              </a:rPr>
              <a:t>n</a:t>
            </a:r>
            <a:r>
              <a:rPr lang="zh-CN" altLang="en-US" sz="900" dirty="0">
                <a:solidFill>
                  <a:schemeClr val="tx1"/>
                </a:solidFill>
                <a:ea typeface="思源黑体 CN Normal" panose="020B0400000000000000"/>
              </a:rPr>
              <a:t>开始时候的</a:t>
            </a:r>
            <a:r>
              <a:rPr lang="en-US" altLang="zh-CN" sz="900" dirty="0" err="1">
                <a:solidFill>
                  <a:schemeClr val="tx1"/>
                </a:solidFill>
                <a:ea typeface="思源黑体 CN Normal" panose="020B0400000000000000"/>
              </a:rPr>
              <a:t>AoR</a:t>
            </a:r>
            <a:endParaRPr lang="zh-CN" altLang="en-US" sz="900" dirty="0">
              <a:solidFill>
                <a:schemeClr val="tx1"/>
              </a:solidFill>
              <a:ea typeface="思源黑体 CN Normal" panose="020B0400000000000000"/>
            </a:endParaRPr>
          </a:p>
        </p:txBody>
      </p:sp>
      <p:sp>
        <p:nvSpPr>
          <p:cNvPr id="5" name="文本框 4">
            <a:extLst>
              <a:ext uri="{FF2B5EF4-FFF2-40B4-BE49-F238E27FC236}">
                <a16:creationId xmlns:a16="http://schemas.microsoft.com/office/drawing/2014/main" id="{4AF066F9-FB7C-4246-B9E9-69E6F553AA5E}"/>
              </a:ext>
            </a:extLst>
          </p:cNvPr>
          <p:cNvSpPr txBox="1"/>
          <p:nvPr/>
        </p:nvSpPr>
        <p:spPr>
          <a:xfrm>
            <a:off x="6194353" y="3770551"/>
            <a:ext cx="785875"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转结距离</a:t>
            </a:r>
          </a:p>
        </p:txBody>
      </p:sp>
      <p:sp>
        <p:nvSpPr>
          <p:cNvPr id="29" name="文本框 28">
            <a:extLst>
              <a:ext uri="{FF2B5EF4-FFF2-40B4-BE49-F238E27FC236}">
                <a16:creationId xmlns:a16="http://schemas.microsoft.com/office/drawing/2014/main" id="{4C300447-8221-4FD6-A48E-C4134152C79C}"/>
              </a:ext>
            </a:extLst>
          </p:cNvPr>
          <p:cNvSpPr txBox="1"/>
          <p:nvPr/>
        </p:nvSpPr>
        <p:spPr>
          <a:xfrm>
            <a:off x="1142968" y="5113289"/>
            <a:ext cx="785875"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几何法</a:t>
            </a:r>
          </a:p>
        </p:txBody>
      </p:sp>
      <p:sp>
        <p:nvSpPr>
          <p:cNvPr id="30" name="文本框 29">
            <a:extLst>
              <a:ext uri="{FF2B5EF4-FFF2-40B4-BE49-F238E27FC236}">
                <a16:creationId xmlns:a16="http://schemas.microsoft.com/office/drawing/2014/main" id="{DD0B3046-AA1D-46CF-A9C6-057C9FCBB324}"/>
              </a:ext>
            </a:extLst>
          </p:cNvPr>
          <p:cNvSpPr txBox="1"/>
          <p:nvPr/>
        </p:nvSpPr>
        <p:spPr>
          <a:xfrm>
            <a:off x="8505564" y="4503733"/>
            <a:ext cx="1203409"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平均 </a:t>
            </a:r>
            <a:r>
              <a:rPr lang="en-US" altLang="zh-CN" sz="900" spc="100" dirty="0" err="1">
                <a:latin typeface="思源黑体 CN Normal" panose="020B0400000000000000" pitchFamily="34" charset="-122"/>
                <a:ea typeface="思源黑体 CN Normal" panose="020B0400000000000000" pitchFamily="34" charset="-122"/>
              </a:rPr>
              <a:t>AoR</a:t>
            </a:r>
            <a:r>
              <a:rPr lang="zh-CN" altLang="en-US" sz="900" spc="100" dirty="0">
                <a:latin typeface="思源黑体 CN Normal" panose="020B0400000000000000" pitchFamily="34" charset="-122"/>
                <a:ea typeface="思源黑体 CN Normal" panose="020B0400000000000000" pitchFamily="34" charset="-122"/>
              </a:rPr>
              <a:t>最小化</a:t>
            </a:r>
          </a:p>
        </p:txBody>
      </p:sp>
      <p:sp>
        <p:nvSpPr>
          <p:cNvPr id="14" name="矩形 13">
            <a:extLst>
              <a:ext uri="{FF2B5EF4-FFF2-40B4-BE49-F238E27FC236}">
                <a16:creationId xmlns:a16="http://schemas.microsoft.com/office/drawing/2014/main" id="{09AD7B3C-D571-4B64-A6BF-0BC820CB0011}"/>
              </a:ext>
            </a:extLst>
          </p:cNvPr>
          <p:cNvSpPr/>
          <p:nvPr/>
        </p:nvSpPr>
        <p:spPr>
          <a:xfrm>
            <a:off x="3953164" y="5223681"/>
            <a:ext cx="1699491" cy="61387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23555487-1B67-4756-AF51-EAF57506E29F}"/>
              </a:ext>
            </a:extLst>
          </p:cNvPr>
          <p:cNvSpPr txBox="1"/>
          <p:nvPr/>
        </p:nvSpPr>
        <p:spPr>
          <a:xfrm>
            <a:off x="4481914" y="4936044"/>
            <a:ext cx="570377"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常量</a:t>
            </a:r>
          </a:p>
        </p:txBody>
      </p:sp>
    </p:spTree>
    <p:extLst>
      <p:ext uri="{BB962C8B-B14F-4D97-AF65-F5344CB8AC3E}">
        <p14:creationId xmlns:p14="http://schemas.microsoft.com/office/powerpoint/2010/main" val="365020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a:xfrm>
            <a:off x="642710" y="1113896"/>
            <a:ext cx="10515600" cy="516968"/>
          </a:xfrm>
        </p:spPr>
        <p:txBody>
          <a:bodyPr>
            <a:normAutofit/>
          </a:bodyPr>
          <a:lstStyle/>
          <a:p>
            <a:r>
              <a:rPr lang="en-US" altLang="zh-CN" dirty="0">
                <a:latin typeface="Times New Roman" panose="02020603050405020304" pitchFamily="18" charset="0"/>
                <a:cs typeface="Times New Roman" panose="02020603050405020304" pitchFamily="18" charset="0"/>
              </a:rPr>
              <a:t>Restless Multi-Armed Bandit Formulation</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7</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684893" y="3924626"/>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 Action </a:t>
            </a:r>
            <a:r>
              <a:rPr lang="zh-CN" altLang="en-US" sz="1600" spc="100" dirty="0">
                <a:latin typeface="思源黑体 CN Normal" panose="020B0400000000000000" pitchFamily="34" charset="-122"/>
                <a:ea typeface="思源黑体 CN Normal" panose="020B0400000000000000" pitchFamily="34" charset="-122"/>
              </a:rPr>
              <a:t>对应每辆车是否在本周期内卸载计算任务。</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0A8153B2-8803-432A-B9AF-E64B947A5484}"/>
              </a:ext>
            </a:extLst>
          </p:cNvPr>
          <p:cNvGrpSpPr/>
          <p:nvPr/>
        </p:nvGrpSpPr>
        <p:grpSpPr>
          <a:xfrm>
            <a:off x="6172413" y="2190854"/>
            <a:ext cx="5905944" cy="550573"/>
            <a:chOff x="6172413" y="1802929"/>
            <a:chExt cx="5905944" cy="550573"/>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51226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A6493842-BBAE-F9B5-7D92-00D3E6A6997E}"/>
                </a:ext>
              </a:extLst>
            </p:cNvPr>
            <p:cNvSpPr txBox="1"/>
            <p:nvPr/>
          </p:nvSpPr>
          <p:spPr>
            <a:xfrm>
              <a:off x="6331458" y="1836986"/>
              <a:ext cx="5746899" cy="516516"/>
            </a:xfrm>
            <a:prstGeom prst="rect">
              <a:avLst/>
            </a:prstGeom>
            <a:noFill/>
          </p:spPr>
          <p:txBody>
            <a:bodyPr wrap="square">
              <a:normAutofit fontScale="92500"/>
            </a:bodyPr>
            <a:lstStyle/>
            <a:p>
              <a:pPr hangingPunct="0">
                <a:lnSpc>
                  <a:spcPct val="130000"/>
                </a:lnSpc>
              </a:pP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Restless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多臂老虎机考虑了被动动作的未来累计代价。</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95" name="文本框 94">
            <a:extLst>
              <a:ext uri="{FF2B5EF4-FFF2-40B4-BE49-F238E27FC236}">
                <a16:creationId xmlns:a16="http://schemas.microsoft.com/office/drawing/2014/main" id="{B3172F78-F79C-F5F0-B2B5-0B34019FE902}"/>
              </a:ext>
            </a:extLst>
          </p:cNvPr>
          <p:cNvSpPr txBox="1"/>
          <p:nvPr/>
        </p:nvSpPr>
        <p:spPr>
          <a:xfrm>
            <a:off x="6630707" y="3251750"/>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模型对应</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97" name="文本框 96">
            <a:extLst>
              <a:ext uri="{FF2B5EF4-FFF2-40B4-BE49-F238E27FC236}">
                <a16:creationId xmlns:a16="http://schemas.microsoft.com/office/drawing/2014/main" id="{BC76D85C-C30B-7A17-372A-02854B06696F}"/>
              </a:ext>
            </a:extLst>
          </p:cNvPr>
          <p:cNvSpPr txBox="1"/>
          <p:nvPr/>
        </p:nvSpPr>
        <p:spPr>
          <a:xfrm>
            <a:off x="6684893" y="4472333"/>
            <a:ext cx="4352562"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 Passive </a:t>
            </a:r>
            <a:r>
              <a:rPr lang="zh-CN" altLang="en-US" sz="1600" spc="100" dirty="0">
                <a:latin typeface="思源黑体 CN Normal" panose="020B0400000000000000" pitchFamily="34" charset="-122"/>
                <a:ea typeface="思源黑体 CN Normal" panose="020B0400000000000000" pitchFamily="34" charset="-122"/>
              </a:rPr>
              <a:t>成本被定义成未来的转接成本。</a:t>
            </a:r>
            <a:endParaRPr lang="en-US" altLang="zh-CN" sz="1600" spc="100" dirty="0">
              <a:latin typeface="思源黑体 CN Normal" panose="020B0400000000000000" pitchFamily="34" charset="-122"/>
              <a:ea typeface="思源黑体 CN Normal" panose="020B0400000000000000" pitchFamily="34" charset="-122"/>
            </a:endParaRPr>
          </a:p>
        </p:txBody>
      </p:sp>
      <p:sp>
        <p:nvSpPr>
          <p:cNvPr id="99" name="文本框 98">
            <a:extLst>
              <a:ext uri="{FF2B5EF4-FFF2-40B4-BE49-F238E27FC236}">
                <a16:creationId xmlns:a16="http://schemas.microsoft.com/office/drawing/2014/main" id="{D2B3D9BE-9210-1243-3511-D3FE36C9A84B}"/>
              </a:ext>
            </a:extLst>
          </p:cNvPr>
          <p:cNvSpPr txBox="1"/>
          <p:nvPr/>
        </p:nvSpPr>
        <p:spPr>
          <a:xfrm>
            <a:off x="6684893" y="5019286"/>
            <a:ext cx="4740162" cy="381258"/>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 </a:t>
            </a:r>
            <a:r>
              <a:rPr lang="zh-CN" altLang="en-US" sz="1600" spc="100" dirty="0">
                <a:latin typeface="思源黑体 CN Normal" panose="020B0400000000000000" pitchFamily="34" charset="-122"/>
                <a:ea typeface="思源黑体 CN Normal" panose="020B0400000000000000" pitchFamily="34" charset="-122"/>
              </a:rPr>
              <a:t>一个周期是一个决策步骤。</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sp>
        <p:nvSpPr>
          <p:cNvPr id="3" name="文本框 2">
            <a:extLst>
              <a:ext uri="{FF2B5EF4-FFF2-40B4-BE49-F238E27FC236}">
                <a16:creationId xmlns:a16="http://schemas.microsoft.com/office/drawing/2014/main" id="{A17191F5-3410-41AA-90EC-F661B2EE8BFE}"/>
              </a:ext>
            </a:extLst>
          </p:cNvPr>
          <p:cNvSpPr txBox="1"/>
          <p:nvPr/>
        </p:nvSpPr>
        <p:spPr>
          <a:xfrm>
            <a:off x="1265382" y="2115127"/>
            <a:ext cx="4114800" cy="381258"/>
          </a:xfrm>
          <a:prstGeom prst="rect">
            <a:avLst/>
          </a:prstGeom>
          <a:noFill/>
        </p:spPr>
        <p:txBody>
          <a:bodyPr wrap="square" rtlCol="0">
            <a:spAutoFit/>
          </a:bodyPr>
          <a:lstStyle/>
          <a:p>
            <a:pPr algn="just" hangingPunct="0">
              <a:lnSpc>
                <a:spcPct val="130000"/>
              </a:lnSpc>
            </a:pPr>
            <a:r>
              <a:rPr lang="zh-CN" altLang="en-US" sz="1600" spc="100" dirty="0">
                <a:latin typeface="思源黑体 CN Normal" panose="020B0400000000000000" pitchFamily="34" charset="-122"/>
                <a:ea typeface="思源黑体 CN Normal" panose="020B0400000000000000" pitchFamily="34" charset="-122"/>
              </a:rPr>
              <a:t>将决策问题</a:t>
            </a:r>
            <a:r>
              <a:rPr lang="en-US" altLang="zh-CN" sz="1600" spc="100" dirty="0">
                <a:latin typeface="思源黑体 CN Normal" panose="020B0400000000000000" pitchFamily="34" charset="-122"/>
                <a:ea typeface="思源黑体 CN Normal" panose="020B0400000000000000" pitchFamily="34" charset="-122"/>
              </a:rPr>
              <a:t>1</a:t>
            </a:r>
            <a:r>
              <a:rPr lang="zh-CN" altLang="en-US" sz="1600" spc="100" dirty="0">
                <a:latin typeface="思源黑体 CN Normal" panose="020B0400000000000000" pitchFamily="34" charset="-122"/>
                <a:ea typeface="思源黑体 CN Normal" panose="020B0400000000000000" pitchFamily="34" charset="-122"/>
              </a:rPr>
              <a:t>建模成广义</a:t>
            </a:r>
            <a:r>
              <a:rPr lang="en-US" altLang="zh-CN" sz="1600" spc="100" dirty="0">
                <a:latin typeface="思源黑体 CN Normal" panose="020B0400000000000000" pitchFamily="34" charset="-122"/>
                <a:ea typeface="思源黑体 CN Normal" panose="020B0400000000000000" pitchFamily="34" charset="-122"/>
              </a:rPr>
              <a:t>RMAD</a:t>
            </a:r>
            <a:r>
              <a:rPr lang="zh-CN" altLang="en-US" sz="1600" spc="100" dirty="0">
                <a:latin typeface="思源黑体 CN Normal" panose="020B0400000000000000" pitchFamily="34" charset="-122"/>
                <a:ea typeface="思源黑体 CN Normal" panose="020B0400000000000000" pitchFamily="34" charset="-122"/>
              </a:rPr>
              <a:t>问题</a:t>
            </a:r>
          </a:p>
        </p:txBody>
      </p:sp>
      <p:pic>
        <p:nvPicPr>
          <p:cNvPr id="1026" name="Picture 2" descr="The Multi-Armed Bandit Problem and Its Solutions">
            <a:extLst>
              <a:ext uri="{FF2B5EF4-FFF2-40B4-BE49-F238E27FC236}">
                <a16:creationId xmlns:a16="http://schemas.microsoft.com/office/drawing/2014/main" id="{9D32D94C-BB62-4761-8CF3-0748DAE8DC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166" y="3177906"/>
            <a:ext cx="5440247" cy="212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76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a:xfrm>
            <a:off x="642710" y="1113896"/>
            <a:ext cx="10515600" cy="516968"/>
          </a:xfrm>
        </p:spPr>
        <p:txBody>
          <a:bodyPr>
            <a:normAutofit/>
          </a:bodyPr>
          <a:lstStyle/>
          <a:p>
            <a:r>
              <a:rPr lang="en-US" altLang="zh-CN" dirty="0">
                <a:latin typeface="Times New Roman" panose="02020603050405020304" pitchFamily="18" charset="0"/>
                <a:cs typeface="Times New Roman" panose="02020603050405020304" pitchFamily="18" charset="0"/>
              </a:rPr>
              <a:t>Restless Multi-Armed Bandit Formulation</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8</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0A8153B2-8803-432A-B9AF-E64B947A5484}"/>
              </a:ext>
            </a:extLst>
          </p:cNvPr>
          <p:cNvGrpSpPr/>
          <p:nvPr/>
        </p:nvGrpSpPr>
        <p:grpSpPr>
          <a:xfrm>
            <a:off x="6172413" y="2190854"/>
            <a:ext cx="5905944" cy="550573"/>
            <a:chOff x="6172413" y="1802929"/>
            <a:chExt cx="5905944" cy="550573"/>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732534" cy="51226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文本框 91">
              <a:extLst>
                <a:ext uri="{FF2B5EF4-FFF2-40B4-BE49-F238E27FC236}">
                  <a16:creationId xmlns:a16="http://schemas.microsoft.com/office/drawing/2014/main" id="{A6493842-BBAE-F9B5-7D92-00D3E6A6997E}"/>
                </a:ext>
              </a:extLst>
            </p:cNvPr>
            <p:cNvSpPr txBox="1"/>
            <p:nvPr/>
          </p:nvSpPr>
          <p:spPr>
            <a:xfrm>
              <a:off x="6331458" y="1836986"/>
              <a:ext cx="5746899" cy="516516"/>
            </a:xfrm>
            <a:prstGeom prst="rect">
              <a:avLst/>
            </a:prstGeom>
            <a:noFill/>
          </p:spPr>
          <p:txBody>
            <a:bodyPr wrap="square">
              <a:normAutofit fontScale="92500"/>
            </a:bodyPr>
            <a:lstStyle/>
            <a:p>
              <a:pPr hangingPunct="0">
                <a:lnSpc>
                  <a:spcPct val="130000"/>
                </a:lnSpc>
              </a:pPr>
              <a:r>
                <a:rPr lang="en-US" altLang="zh-CN"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Restless </a:t>
              </a: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多臂老虎机考虑了被动动作的未来累计代价。</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sp>
        <p:nvSpPr>
          <p:cNvPr id="95" name="文本框 94">
            <a:extLst>
              <a:ext uri="{FF2B5EF4-FFF2-40B4-BE49-F238E27FC236}">
                <a16:creationId xmlns:a16="http://schemas.microsoft.com/office/drawing/2014/main" id="{B3172F78-F79C-F5F0-B2B5-0B34019FE902}"/>
              </a:ext>
            </a:extLst>
          </p:cNvPr>
          <p:cNvSpPr txBox="1"/>
          <p:nvPr/>
        </p:nvSpPr>
        <p:spPr>
          <a:xfrm>
            <a:off x="6630707" y="3251750"/>
            <a:ext cx="1519750" cy="417358"/>
          </a:xfrm>
          <a:prstGeom prst="rect">
            <a:avLst/>
          </a:prstGeom>
          <a:noFill/>
        </p:spPr>
        <p:txBody>
          <a:bodyPr wrap="square">
            <a:spAutoFit/>
          </a:bodyPr>
          <a:lstStyle/>
          <a:p>
            <a:pPr algn="just" hangingPunct="0">
              <a:lnSpc>
                <a:spcPct val="130000"/>
              </a:lnSpc>
            </a:pPr>
            <a:r>
              <a:rPr lang="zh-CN" altLang="en-US" sz="1800" b="1" spc="100" dirty="0">
                <a:latin typeface="思源黑体 CN Normal" panose="020B0400000000000000" pitchFamily="34" charset="-122"/>
                <a:ea typeface="思源黑体 CN Normal" panose="020B0400000000000000" pitchFamily="34" charset="-122"/>
              </a:rPr>
              <a:t>模型对应</a:t>
            </a:r>
            <a:endParaRPr lang="en-US" altLang="zh-CN" sz="1800" b="1" spc="100" dirty="0">
              <a:latin typeface="思源黑体 CN Normal" panose="020B0400000000000000" pitchFamily="34" charset="-122"/>
              <a:ea typeface="思源黑体 CN Normal" panose="020B0400000000000000" pitchFamily="34" charset="-122"/>
            </a:endParaRP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sp>
        <p:nvSpPr>
          <p:cNvPr id="3" name="文本框 2">
            <a:extLst>
              <a:ext uri="{FF2B5EF4-FFF2-40B4-BE49-F238E27FC236}">
                <a16:creationId xmlns:a16="http://schemas.microsoft.com/office/drawing/2014/main" id="{A17191F5-3410-41AA-90EC-F661B2EE8BFE}"/>
              </a:ext>
            </a:extLst>
          </p:cNvPr>
          <p:cNvSpPr txBox="1"/>
          <p:nvPr/>
        </p:nvSpPr>
        <p:spPr>
          <a:xfrm>
            <a:off x="1265382" y="2115127"/>
            <a:ext cx="4114800" cy="381258"/>
          </a:xfrm>
          <a:prstGeom prst="rect">
            <a:avLst/>
          </a:prstGeom>
          <a:noFill/>
        </p:spPr>
        <p:txBody>
          <a:bodyPr wrap="square" rtlCol="0">
            <a:spAutoFit/>
          </a:bodyPr>
          <a:lstStyle/>
          <a:p>
            <a:pPr algn="just" hangingPunct="0">
              <a:lnSpc>
                <a:spcPct val="130000"/>
              </a:lnSpc>
            </a:pPr>
            <a:r>
              <a:rPr lang="zh-CN" altLang="en-US" sz="1600" spc="100" dirty="0">
                <a:latin typeface="思源黑体 CN Normal" panose="020B0400000000000000" pitchFamily="34" charset="-122"/>
                <a:ea typeface="思源黑体 CN Normal" panose="020B0400000000000000" pitchFamily="34" charset="-122"/>
              </a:rPr>
              <a:t>将决策问题</a:t>
            </a:r>
            <a:r>
              <a:rPr lang="en-US" altLang="zh-CN" sz="1600" spc="100" dirty="0">
                <a:latin typeface="思源黑体 CN Normal" panose="020B0400000000000000" pitchFamily="34" charset="-122"/>
                <a:ea typeface="思源黑体 CN Normal" panose="020B0400000000000000" pitchFamily="34" charset="-122"/>
              </a:rPr>
              <a:t>1</a:t>
            </a:r>
            <a:r>
              <a:rPr lang="zh-CN" altLang="en-US" sz="1600" spc="100" dirty="0">
                <a:latin typeface="思源黑体 CN Normal" panose="020B0400000000000000" pitchFamily="34" charset="-122"/>
                <a:ea typeface="思源黑体 CN Normal" panose="020B0400000000000000" pitchFamily="34" charset="-122"/>
              </a:rPr>
              <a:t>建模成广义</a:t>
            </a:r>
            <a:r>
              <a:rPr lang="en-US" altLang="zh-CN" sz="1600" spc="100" dirty="0">
                <a:latin typeface="思源黑体 CN Normal" panose="020B0400000000000000" pitchFamily="34" charset="-122"/>
                <a:ea typeface="思源黑体 CN Normal" panose="020B0400000000000000" pitchFamily="34" charset="-122"/>
              </a:rPr>
              <a:t>RMAD</a:t>
            </a:r>
            <a:r>
              <a:rPr lang="zh-CN" altLang="en-US" sz="1600" spc="100" dirty="0">
                <a:latin typeface="思源黑体 CN Normal" panose="020B0400000000000000" pitchFamily="34" charset="-122"/>
                <a:ea typeface="思源黑体 CN Normal" panose="020B0400000000000000" pitchFamily="34" charset="-122"/>
              </a:rPr>
              <a:t>问题</a:t>
            </a:r>
          </a:p>
        </p:txBody>
      </p:sp>
      <p:sp>
        <p:nvSpPr>
          <p:cNvPr id="21" name="文本框 20">
            <a:extLst>
              <a:ext uri="{FF2B5EF4-FFF2-40B4-BE49-F238E27FC236}">
                <a16:creationId xmlns:a16="http://schemas.microsoft.com/office/drawing/2014/main" id="{E9176656-6D1F-426B-B09E-915F47331AF8}"/>
              </a:ext>
            </a:extLst>
          </p:cNvPr>
          <p:cNvSpPr txBox="1"/>
          <p:nvPr/>
        </p:nvSpPr>
        <p:spPr>
          <a:xfrm>
            <a:off x="6570593" y="3748047"/>
            <a:ext cx="5189751" cy="1895519"/>
          </a:xfrm>
          <a:prstGeom prst="rect">
            <a:avLst/>
          </a:prstGeom>
          <a:noFill/>
        </p:spPr>
        <p:txBody>
          <a:bodyPr wrap="square" rtlCol="0">
            <a:spAutoFit/>
          </a:bodyPr>
          <a:lstStyle/>
          <a:p>
            <a:pPr algn="just" hangingPunct="0">
              <a:lnSpc>
                <a:spcPct val="150000"/>
              </a:lnSpc>
            </a:pPr>
            <a:r>
              <a:rPr lang="zh-CN" altLang="en-US" sz="1600" spc="100" dirty="0">
                <a:latin typeface="思源黑体 CN Normal" panose="020B0400000000000000" pitchFamily="34" charset="-122"/>
                <a:ea typeface="思源黑体 CN Normal" panose="020B0400000000000000" pitchFamily="34" charset="-122"/>
              </a:rPr>
              <a:t>假设有</a:t>
            </a:r>
            <a:r>
              <a:rPr lang="en-US" altLang="zh-CN" sz="1600" spc="100" dirty="0">
                <a:latin typeface="思源黑体 CN Normal" panose="020B0400000000000000" pitchFamily="34" charset="-122"/>
                <a:ea typeface="思源黑体 CN Normal" panose="020B0400000000000000" pitchFamily="34" charset="-122"/>
              </a:rPr>
              <a:t>n</a:t>
            </a:r>
            <a:r>
              <a:rPr lang="zh-CN" altLang="en-US" sz="1600" spc="100" dirty="0">
                <a:latin typeface="思源黑体 CN Normal" panose="020B0400000000000000" pitchFamily="34" charset="-122"/>
                <a:ea typeface="思源黑体 CN Normal" panose="020B0400000000000000" pitchFamily="34" charset="-122"/>
              </a:rPr>
              <a:t>名员工，其中正好有</a:t>
            </a:r>
            <a:r>
              <a:rPr lang="en-US" altLang="zh-CN" sz="1600" spc="100" dirty="0">
                <a:latin typeface="思源黑体 CN Normal" panose="020B0400000000000000" pitchFamily="34" charset="-122"/>
                <a:ea typeface="思源黑体 CN Normal" panose="020B0400000000000000" pitchFamily="34" charset="-122"/>
              </a:rPr>
              <a:t>m (m&lt;n)</a:t>
            </a:r>
            <a:r>
              <a:rPr lang="zh-CN" altLang="en-US" sz="1600" spc="100" dirty="0">
                <a:latin typeface="思源黑体 CN Normal" panose="020B0400000000000000" pitchFamily="34" charset="-122"/>
                <a:ea typeface="思源黑体 CN Normal" panose="020B0400000000000000" pitchFamily="34" charset="-122"/>
              </a:rPr>
              <a:t>名员工在给定的时间工作。可以想象，正在工作的员工生产，但随着他们的疲惫，生产速度在下降。休息的员工不会生产，但会恢复。因此，员工正在改变状态，无论他是否在工作。</a:t>
            </a:r>
            <a:endParaRPr lang="en-US" altLang="zh-CN" sz="1600" spc="100" dirty="0">
              <a:latin typeface="思源黑体 CN Normal" panose="020B0400000000000000" pitchFamily="34" charset="-122"/>
              <a:ea typeface="思源黑体 CN Normal" panose="020B0400000000000000" pitchFamily="34" charset="-122"/>
            </a:endParaRPr>
          </a:p>
        </p:txBody>
      </p:sp>
      <p:grpSp>
        <p:nvGrpSpPr>
          <p:cNvPr id="24" name="组合 23">
            <a:extLst>
              <a:ext uri="{FF2B5EF4-FFF2-40B4-BE49-F238E27FC236}">
                <a16:creationId xmlns:a16="http://schemas.microsoft.com/office/drawing/2014/main" id="{965FC3FA-BA79-491F-98A1-51B51A2E8700}"/>
              </a:ext>
            </a:extLst>
          </p:cNvPr>
          <p:cNvGrpSpPr/>
          <p:nvPr/>
        </p:nvGrpSpPr>
        <p:grpSpPr>
          <a:xfrm>
            <a:off x="920369" y="4735583"/>
            <a:ext cx="4851785" cy="913435"/>
            <a:chOff x="1241358" y="4187751"/>
            <a:chExt cx="4851785" cy="913435"/>
          </a:xfrm>
        </p:grpSpPr>
        <p:pic>
          <p:nvPicPr>
            <p:cNvPr id="20" name="图形 19">
              <a:extLst>
                <a:ext uri="{FF2B5EF4-FFF2-40B4-BE49-F238E27FC236}">
                  <a16:creationId xmlns:a16="http://schemas.microsoft.com/office/drawing/2014/main" id="{F38027E9-B253-4DE6-B5D9-E3A8ECE7887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1637" y="4187751"/>
              <a:ext cx="581890" cy="581890"/>
            </a:xfrm>
            <a:prstGeom prst="rect">
              <a:avLst/>
            </a:prstGeom>
          </p:spPr>
        </p:pic>
        <p:pic>
          <p:nvPicPr>
            <p:cNvPr id="37" name="图形 36">
              <a:extLst>
                <a:ext uri="{FF2B5EF4-FFF2-40B4-BE49-F238E27FC236}">
                  <a16:creationId xmlns:a16="http://schemas.microsoft.com/office/drawing/2014/main" id="{7B5D972A-1DF2-4BD4-AA2F-63F6D9CCAC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30150" y="4187751"/>
              <a:ext cx="581890" cy="581890"/>
            </a:xfrm>
            <a:prstGeom prst="rect">
              <a:avLst/>
            </a:prstGeom>
          </p:spPr>
        </p:pic>
        <p:pic>
          <p:nvPicPr>
            <p:cNvPr id="38" name="图形 37">
              <a:extLst>
                <a:ext uri="{FF2B5EF4-FFF2-40B4-BE49-F238E27FC236}">
                  <a16:creationId xmlns:a16="http://schemas.microsoft.com/office/drawing/2014/main" id="{AC229E2D-4F40-453B-9517-F2953A99B5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28663" y="4187751"/>
              <a:ext cx="581890" cy="581890"/>
            </a:xfrm>
            <a:prstGeom prst="rect">
              <a:avLst/>
            </a:prstGeom>
          </p:spPr>
        </p:pic>
        <p:pic>
          <p:nvPicPr>
            <p:cNvPr id="39" name="图形 38">
              <a:extLst>
                <a:ext uri="{FF2B5EF4-FFF2-40B4-BE49-F238E27FC236}">
                  <a16:creationId xmlns:a16="http://schemas.microsoft.com/office/drawing/2014/main" id="{4499A2DC-DBD2-4BA4-857E-CD80E4D3DD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27176" y="4187751"/>
              <a:ext cx="581890" cy="581890"/>
            </a:xfrm>
            <a:prstGeom prst="rect">
              <a:avLst/>
            </a:prstGeom>
          </p:spPr>
        </p:pic>
        <p:pic>
          <p:nvPicPr>
            <p:cNvPr id="40" name="图形 39">
              <a:extLst>
                <a:ext uri="{FF2B5EF4-FFF2-40B4-BE49-F238E27FC236}">
                  <a16:creationId xmlns:a16="http://schemas.microsoft.com/office/drawing/2014/main" id="{2D81FB8A-4207-4A00-B158-25C824C43D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25689" y="4187751"/>
              <a:ext cx="581890" cy="581890"/>
            </a:xfrm>
            <a:prstGeom prst="rect">
              <a:avLst/>
            </a:prstGeom>
          </p:spPr>
        </p:pic>
        <p:pic>
          <p:nvPicPr>
            <p:cNvPr id="41" name="图形 40">
              <a:extLst>
                <a:ext uri="{FF2B5EF4-FFF2-40B4-BE49-F238E27FC236}">
                  <a16:creationId xmlns:a16="http://schemas.microsoft.com/office/drawing/2014/main" id="{1F13C508-0144-4CB1-9716-2530F41F5A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4204" y="4187751"/>
              <a:ext cx="581890" cy="581890"/>
            </a:xfrm>
            <a:prstGeom prst="rect">
              <a:avLst/>
            </a:prstGeom>
          </p:spPr>
        </p:pic>
        <p:sp>
          <p:nvSpPr>
            <p:cNvPr id="23" name="双大括号 22">
              <a:extLst>
                <a:ext uri="{FF2B5EF4-FFF2-40B4-BE49-F238E27FC236}">
                  <a16:creationId xmlns:a16="http://schemas.microsoft.com/office/drawing/2014/main" id="{BCA25486-4843-4B5C-A77C-35EEB3440F63}"/>
                </a:ext>
              </a:extLst>
            </p:cNvPr>
            <p:cNvSpPr/>
            <p:nvPr/>
          </p:nvSpPr>
          <p:spPr>
            <a:xfrm>
              <a:off x="1241358" y="4203954"/>
              <a:ext cx="3971636" cy="553460"/>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3" name="文本框 42">
              <a:extLst>
                <a:ext uri="{FF2B5EF4-FFF2-40B4-BE49-F238E27FC236}">
                  <a16:creationId xmlns:a16="http://schemas.microsoft.com/office/drawing/2014/main" id="{CE085E27-4123-4303-8CA2-9A51B4E1E152}"/>
                </a:ext>
              </a:extLst>
            </p:cNvPr>
            <p:cNvSpPr txBox="1"/>
            <p:nvPr/>
          </p:nvSpPr>
          <p:spPr>
            <a:xfrm>
              <a:off x="5307269" y="4349758"/>
              <a:ext cx="785874" cy="254813"/>
            </a:xfrm>
            <a:prstGeom prst="rect">
              <a:avLst/>
            </a:prstGeom>
            <a:noFill/>
          </p:spPr>
          <p:txBody>
            <a:bodyPr wrap="square" rtlCol="0">
              <a:spAutoFit/>
            </a:bodyPr>
            <a:lstStyle/>
            <a:p>
              <a:pPr algn="just" hangingPunct="0">
                <a:lnSpc>
                  <a:spcPct val="130000"/>
                </a:lnSpc>
              </a:pPr>
              <a:r>
                <a:rPr lang="zh-CN" altLang="en-US" sz="900" b="1" spc="100" dirty="0">
                  <a:latin typeface="思源黑体 CN Normal" panose="020B0400000000000000" pitchFamily="34" charset="-122"/>
                  <a:ea typeface="思源黑体 CN Normal" panose="020B0400000000000000" pitchFamily="34" charset="-122"/>
                </a:rPr>
                <a:t>项目集合</a:t>
              </a:r>
            </a:p>
          </p:txBody>
        </p:sp>
        <p:sp>
          <p:nvSpPr>
            <p:cNvPr id="44" name="文本框 43">
              <a:extLst>
                <a:ext uri="{FF2B5EF4-FFF2-40B4-BE49-F238E27FC236}">
                  <a16:creationId xmlns:a16="http://schemas.microsoft.com/office/drawing/2014/main" id="{1821BD8B-9CF8-47EE-AE77-ABFE7074E413}"/>
                </a:ext>
              </a:extLst>
            </p:cNvPr>
            <p:cNvSpPr txBox="1"/>
            <p:nvPr/>
          </p:nvSpPr>
          <p:spPr>
            <a:xfrm>
              <a:off x="3115337" y="4792768"/>
              <a:ext cx="324024" cy="308418"/>
            </a:xfrm>
            <a:prstGeom prst="rect">
              <a:avLst/>
            </a:prstGeom>
            <a:noFill/>
          </p:spPr>
          <p:txBody>
            <a:bodyPr wrap="square" rtlCol="0">
              <a:spAutoFit/>
            </a:bodyPr>
            <a:lstStyle/>
            <a:p>
              <a:pPr algn="just" hangingPunct="0">
                <a:lnSpc>
                  <a:spcPct val="130000"/>
                </a:lnSpc>
              </a:pPr>
              <a:r>
                <a:rPr lang="en-US" altLang="zh-CN" sz="1200" b="1" spc="100" dirty="0">
                  <a:latin typeface="Times New Roman" panose="02020603050405020304" pitchFamily="18" charset="0"/>
                  <a:ea typeface="思源黑体 CN Normal" panose="020B0400000000000000" pitchFamily="34" charset="-122"/>
                  <a:cs typeface="Times New Roman" panose="02020603050405020304" pitchFamily="18" charset="0"/>
                </a:rPr>
                <a:t>m</a:t>
              </a:r>
              <a:endParaRPr lang="zh-CN" altLang="en-US" sz="1200" b="1"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cxnSp>
        <p:nvCxnSpPr>
          <p:cNvPr id="34" name="直接箭头连接符 33">
            <a:extLst>
              <a:ext uri="{FF2B5EF4-FFF2-40B4-BE49-F238E27FC236}">
                <a16:creationId xmlns:a16="http://schemas.microsoft.com/office/drawing/2014/main" id="{8468CC55-84AA-4F6C-9549-F5905BBC54E8}"/>
              </a:ext>
            </a:extLst>
          </p:cNvPr>
          <p:cNvCxnSpPr>
            <a:stCxn id="10" idx="2"/>
            <a:endCxn id="20" idx="0"/>
          </p:cNvCxnSpPr>
          <p:nvPr/>
        </p:nvCxnSpPr>
        <p:spPr>
          <a:xfrm flipH="1">
            <a:off x="1401593" y="4113619"/>
            <a:ext cx="1089529" cy="62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62BF1B2-E912-4E1D-9F27-D1A13D97AEDA}"/>
              </a:ext>
            </a:extLst>
          </p:cNvPr>
          <p:cNvCxnSpPr>
            <a:stCxn id="25" idx="2"/>
            <a:endCxn id="37" idx="0"/>
          </p:cNvCxnSpPr>
          <p:nvPr/>
        </p:nvCxnSpPr>
        <p:spPr>
          <a:xfrm flipH="1">
            <a:off x="2000106" y="4113619"/>
            <a:ext cx="750558" cy="62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C8229C6E-BF95-4662-BA2E-B46255F0B58A}"/>
              </a:ext>
            </a:extLst>
          </p:cNvPr>
          <p:cNvCxnSpPr>
            <a:endCxn id="38" idx="0"/>
          </p:cNvCxnSpPr>
          <p:nvPr/>
        </p:nvCxnSpPr>
        <p:spPr>
          <a:xfrm flipH="1">
            <a:off x="2598619" y="4121720"/>
            <a:ext cx="411587" cy="613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直接箭头连接符 46">
            <a:extLst>
              <a:ext uri="{FF2B5EF4-FFF2-40B4-BE49-F238E27FC236}">
                <a16:creationId xmlns:a16="http://schemas.microsoft.com/office/drawing/2014/main" id="{C013A7C6-3822-4C11-82EB-9465F6B4A7AB}"/>
              </a:ext>
            </a:extLst>
          </p:cNvPr>
          <p:cNvCxnSpPr>
            <a:cxnSpLocks/>
            <a:stCxn id="28" idx="2"/>
            <a:endCxn id="39" idx="0"/>
          </p:cNvCxnSpPr>
          <p:nvPr/>
        </p:nvCxnSpPr>
        <p:spPr>
          <a:xfrm flipH="1">
            <a:off x="3197132" y="4113619"/>
            <a:ext cx="332158" cy="621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EFA4ADB-24D4-4D6C-8A36-5634B82100AD}"/>
              </a:ext>
            </a:extLst>
          </p:cNvPr>
          <p:cNvCxnSpPr>
            <a:cxnSpLocks/>
            <a:stCxn id="60" idx="2"/>
            <a:endCxn id="40" idx="0"/>
          </p:cNvCxnSpPr>
          <p:nvPr/>
        </p:nvCxnSpPr>
        <p:spPr>
          <a:xfrm flipH="1">
            <a:off x="3795645" y="4108493"/>
            <a:ext cx="266674" cy="62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1AB9A2F4-A8DA-436C-86CC-4A3AF14F4155}"/>
              </a:ext>
            </a:extLst>
          </p:cNvPr>
          <p:cNvCxnSpPr>
            <a:cxnSpLocks/>
            <a:stCxn id="61" idx="2"/>
            <a:endCxn id="41" idx="0"/>
          </p:cNvCxnSpPr>
          <p:nvPr/>
        </p:nvCxnSpPr>
        <p:spPr>
          <a:xfrm>
            <a:off x="4321861" y="4108493"/>
            <a:ext cx="72299" cy="627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3" name="组合 52">
            <a:extLst>
              <a:ext uri="{FF2B5EF4-FFF2-40B4-BE49-F238E27FC236}">
                <a16:creationId xmlns:a16="http://schemas.microsoft.com/office/drawing/2014/main" id="{5063E136-067D-49F9-80C6-AF466032DF8C}"/>
              </a:ext>
            </a:extLst>
          </p:cNvPr>
          <p:cNvGrpSpPr/>
          <p:nvPr/>
        </p:nvGrpSpPr>
        <p:grpSpPr>
          <a:xfrm>
            <a:off x="2096615" y="3360690"/>
            <a:ext cx="3661113" cy="752929"/>
            <a:chOff x="2096615" y="3360690"/>
            <a:chExt cx="3661113" cy="752929"/>
          </a:xfrm>
        </p:grpSpPr>
        <p:sp>
          <p:nvSpPr>
            <p:cNvPr id="32" name="文本框 31">
              <a:extLst>
                <a:ext uri="{FF2B5EF4-FFF2-40B4-BE49-F238E27FC236}">
                  <a16:creationId xmlns:a16="http://schemas.microsoft.com/office/drawing/2014/main" id="{5212335F-9C46-4E6B-AE82-4E4CF6D01179}"/>
                </a:ext>
              </a:extLst>
            </p:cNvPr>
            <p:cNvSpPr txBox="1"/>
            <p:nvPr/>
          </p:nvSpPr>
          <p:spPr>
            <a:xfrm>
              <a:off x="4971854" y="3777256"/>
              <a:ext cx="785874" cy="254813"/>
            </a:xfrm>
            <a:prstGeom prst="rect">
              <a:avLst/>
            </a:prstGeom>
            <a:noFill/>
          </p:spPr>
          <p:txBody>
            <a:bodyPr wrap="square" rtlCol="0">
              <a:spAutoFit/>
            </a:bodyPr>
            <a:lstStyle/>
            <a:p>
              <a:pPr algn="just" hangingPunct="0">
                <a:lnSpc>
                  <a:spcPct val="130000"/>
                </a:lnSpc>
              </a:pPr>
              <a:r>
                <a:rPr lang="zh-CN" altLang="en-US" sz="900" b="1" spc="100" dirty="0">
                  <a:latin typeface="思源黑体 CN Normal" panose="020B0400000000000000" pitchFamily="34" charset="-122"/>
                  <a:ea typeface="思源黑体 CN Normal" panose="020B0400000000000000" pitchFamily="34" charset="-122"/>
                </a:rPr>
                <a:t>员工集合</a:t>
              </a:r>
            </a:p>
          </p:txBody>
        </p:sp>
        <p:sp>
          <p:nvSpPr>
            <p:cNvPr id="33" name="文本框 32">
              <a:extLst>
                <a:ext uri="{FF2B5EF4-FFF2-40B4-BE49-F238E27FC236}">
                  <a16:creationId xmlns:a16="http://schemas.microsoft.com/office/drawing/2014/main" id="{9BF7C92E-494E-4C49-90D7-AF897EBF03A1}"/>
                </a:ext>
              </a:extLst>
            </p:cNvPr>
            <p:cNvSpPr txBox="1"/>
            <p:nvPr/>
          </p:nvSpPr>
          <p:spPr>
            <a:xfrm>
              <a:off x="3338443" y="3360690"/>
              <a:ext cx="324024" cy="308418"/>
            </a:xfrm>
            <a:prstGeom prst="rect">
              <a:avLst/>
            </a:prstGeom>
            <a:noFill/>
          </p:spPr>
          <p:txBody>
            <a:bodyPr wrap="square" rtlCol="0">
              <a:spAutoFit/>
            </a:bodyPr>
            <a:lstStyle/>
            <a:p>
              <a:pPr algn="just" hangingPunct="0">
                <a:lnSpc>
                  <a:spcPct val="130000"/>
                </a:lnSpc>
              </a:pPr>
              <a:r>
                <a:rPr lang="en-US" altLang="zh-CN" sz="1200" b="1" spc="100" dirty="0">
                  <a:latin typeface="Times New Roman" panose="02020603050405020304" pitchFamily="18" charset="0"/>
                  <a:ea typeface="思源黑体 CN Normal" panose="020B0400000000000000" pitchFamily="34" charset="-122"/>
                  <a:cs typeface="Times New Roman" panose="02020603050405020304" pitchFamily="18" charset="0"/>
                </a:rPr>
                <a:t>n</a:t>
              </a:r>
              <a:endParaRPr lang="zh-CN" altLang="en-US" sz="1200" b="1" spc="100" dirty="0">
                <a:latin typeface="Times New Roman" panose="02020603050405020304" pitchFamily="18" charset="0"/>
                <a:ea typeface="思源黑体 CN Normal" panose="020B0400000000000000" pitchFamily="34" charset="-122"/>
                <a:cs typeface="Times New Roman" panose="02020603050405020304" pitchFamily="18" charset="0"/>
              </a:endParaRPr>
            </a:p>
          </p:txBody>
        </p:sp>
        <p:grpSp>
          <p:nvGrpSpPr>
            <p:cNvPr id="52" name="组合 51">
              <a:extLst>
                <a:ext uri="{FF2B5EF4-FFF2-40B4-BE49-F238E27FC236}">
                  <a16:creationId xmlns:a16="http://schemas.microsoft.com/office/drawing/2014/main" id="{BC27E664-A266-4E54-B2C5-1E5FB8A32EAF}"/>
                </a:ext>
              </a:extLst>
            </p:cNvPr>
            <p:cNvGrpSpPr/>
            <p:nvPr/>
          </p:nvGrpSpPr>
          <p:grpSpPr>
            <a:xfrm>
              <a:off x="2096615" y="3727235"/>
              <a:ext cx="2795390" cy="386384"/>
              <a:chOff x="2096615" y="3727235"/>
              <a:chExt cx="2795390" cy="386384"/>
            </a:xfrm>
          </p:grpSpPr>
          <p:grpSp>
            <p:nvGrpSpPr>
              <p:cNvPr id="11" name="组合 10">
                <a:extLst>
                  <a:ext uri="{FF2B5EF4-FFF2-40B4-BE49-F238E27FC236}">
                    <a16:creationId xmlns:a16="http://schemas.microsoft.com/office/drawing/2014/main" id="{5C828F69-C39B-4857-B791-B4322084B1DB}"/>
                  </a:ext>
                </a:extLst>
              </p:cNvPr>
              <p:cNvGrpSpPr/>
              <p:nvPr/>
            </p:nvGrpSpPr>
            <p:grpSpPr>
              <a:xfrm>
                <a:off x="2300493" y="3732361"/>
                <a:ext cx="1678967" cy="381258"/>
                <a:chOff x="1265382" y="3324314"/>
                <a:chExt cx="1678967" cy="381258"/>
              </a:xfrm>
            </p:grpSpPr>
            <p:pic>
              <p:nvPicPr>
                <p:cNvPr id="10" name="图形 9">
                  <a:extLst>
                    <a:ext uri="{FF2B5EF4-FFF2-40B4-BE49-F238E27FC236}">
                      <a16:creationId xmlns:a16="http://schemas.microsoft.com/office/drawing/2014/main" id="{F8CC7E1A-9E36-480E-88CC-46987142BEF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5382" y="3324314"/>
                  <a:ext cx="381258" cy="381258"/>
                </a:xfrm>
                <a:prstGeom prst="rect">
                  <a:avLst/>
                </a:prstGeom>
              </p:spPr>
            </p:pic>
            <p:pic>
              <p:nvPicPr>
                <p:cNvPr id="25" name="图形 24">
                  <a:extLst>
                    <a:ext uri="{FF2B5EF4-FFF2-40B4-BE49-F238E27FC236}">
                      <a16:creationId xmlns:a16="http://schemas.microsoft.com/office/drawing/2014/main" id="{1B36B827-8F08-4463-A15F-22B8E37EA4B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4924" y="3324314"/>
                  <a:ext cx="381258" cy="381258"/>
                </a:xfrm>
                <a:prstGeom prst="rect">
                  <a:avLst/>
                </a:prstGeom>
              </p:spPr>
            </p:pic>
            <p:pic>
              <p:nvPicPr>
                <p:cNvPr id="26" name="图形 25">
                  <a:extLst>
                    <a:ext uri="{FF2B5EF4-FFF2-40B4-BE49-F238E27FC236}">
                      <a16:creationId xmlns:a16="http://schemas.microsoft.com/office/drawing/2014/main" id="{1CC2D687-0A4E-4AE3-9498-155D1E415BE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84466" y="3324314"/>
                  <a:ext cx="381258" cy="381258"/>
                </a:xfrm>
                <a:prstGeom prst="rect">
                  <a:avLst/>
                </a:prstGeom>
              </p:spPr>
            </p:pic>
            <p:pic>
              <p:nvPicPr>
                <p:cNvPr id="27" name="图形 26">
                  <a:extLst>
                    <a:ext uri="{FF2B5EF4-FFF2-40B4-BE49-F238E27FC236}">
                      <a16:creationId xmlns:a16="http://schemas.microsoft.com/office/drawing/2014/main" id="{255E7B01-1537-4E94-9CA8-D016EB67B0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044008" y="3324314"/>
                  <a:ext cx="381258" cy="381258"/>
                </a:xfrm>
                <a:prstGeom prst="rect">
                  <a:avLst/>
                </a:prstGeom>
              </p:spPr>
            </p:pic>
            <p:pic>
              <p:nvPicPr>
                <p:cNvPr id="28" name="图形 27">
                  <a:extLst>
                    <a:ext uri="{FF2B5EF4-FFF2-40B4-BE49-F238E27FC236}">
                      <a16:creationId xmlns:a16="http://schemas.microsoft.com/office/drawing/2014/main" id="{F11A8749-D573-4C35-8DC1-DDD5E18F0A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3550" y="3324314"/>
                  <a:ext cx="381258" cy="381258"/>
                </a:xfrm>
                <a:prstGeom prst="rect">
                  <a:avLst/>
                </a:prstGeom>
              </p:spPr>
            </p:pic>
            <p:pic>
              <p:nvPicPr>
                <p:cNvPr id="29" name="图形 28">
                  <a:extLst>
                    <a:ext uri="{FF2B5EF4-FFF2-40B4-BE49-F238E27FC236}">
                      <a16:creationId xmlns:a16="http://schemas.microsoft.com/office/drawing/2014/main" id="{6322F0B5-EAFF-45C5-8A10-BD202EB82F9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63091" y="3324314"/>
                  <a:ext cx="381258" cy="381258"/>
                </a:xfrm>
                <a:prstGeom prst="rect">
                  <a:avLst/>
                </a:prstGeom>
              </p:spPr>
            </p:pic>
          </p:grpSp>
          <p:sp>
            <p:nvSpPr>
              <p:cNvPr id="12" name="双大括号 11">
                <a:extLst>
                  <a:ext uri="{FF2B5EF4-FFF2-40B4-BE49-F238E27FC236}">
                    <a16:creationId xmlns:a16="http://schemas.microsoft.com/office/drawing/2014/main" id="{722154BB-5DAB-428B-9199-66285A2474EE}"/>
                  </a:ext>
                </a:extLst>
              </p:cNvPr>
              <p:cNvSpPr/>
              <p:nvPr/>
            </p:nvSpPr>
            <p:spPr>
              <a:xfrm>
                <a:off x="2096615" y="3730089"/>
                <a:ext cx="2795390" cy="365125"/>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pic>
            <p:nvPicPr>
              <p:cNvPr id="60" name="图形 59">
                <a:extLst>
                  <a:ext uri="{FF2B5EF4-FFF2-40B4-BE49-F238E27FC236}">
                    <a16:creationId xmlns:a16="http://schemas.microsoft.com/office/drawing/2014/main" id="{B279F509-85AB-4D49-B955-51AA774718E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71690" y="3727235"/>
                <a:ext cx="381258" cy="381258"/>
              </a:xfrm>
              <a:prstGeom prst="rect">
                <a:avLst/>
              </a:prstGeom>
            </p:spPr>
          </p:pic>
          <p:pic>
            <p:nvPicPr>
              <p:cNvPr id="61" name="图形 60">
                <a:extLst>
                  <a:ext uri="{FF2B5EF4-FFF2-40B4-BE49-F238E27FC236}">
                    <a16:creationId xmlns:a16="http://schemas.microsoft.com/office/drawing/2014/main" id="{342ECB17-BA9E-4C33-881D-C20194122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31232" y="3727235"/>
                <a:ext cx="381258" cy="381258"/>
              </a:xfrm>
              <a:prstGeom prst="rect">
                <a:avLst/>
              </a:prstGeom>
            </p:spPr>
          </p:pic>
          <p:pic>
            <p:nvPicPr>
              <p:cNvPr id="62" name="图形 61">
                <a:extLst>
                  <a:ext uri="{FF2B5EF4-FFF2-40B4-BE49-F238E27FC236}">
                    <a16:creationId xmlns:a16="http://schemas.microsoft.com/office/drawing/2014/main" id="{EFFA5625-55F2-4881-9B44-FAD853B7E6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390774" y="3727235"/>
                <a:ext cx="381258" cy="381258"/>
              </a:xfrm>
              <a:prstGeom prst="rect">
                <a:avLst/>
              </a:prstGeom>
            </p:spPr>
          </p:pic>
        </p:grpSp>
      </p:grpSp>
      <p:grpSp>
        <p:nvGrpSpPr>
          <p:cNvPr id="58" name="组合 57">
            <a:extLst>
              <a:ext uri="{FF2B5EF4-FFF2-40B4-BE49-F238E27FC236}">
                <a16:creationId xmlns:a16="http://schemas.microsoft.com/office/drawing/2014/main" id="{69A3BEBB-7D2C-45E9-8C47-1427FC170021}"/>
              </a:ext>
            </a:extLst>
          </p:cNvPr>
          <p:cNvGrpSpPr/>
          <p:nvPr/>
        </p:nvGrpSpPr>
        <p:grpSpPr>
          <a:xfrm>
            <a:off x="1265382" y="2916366"/>
            <a:ext cx="1539030" cy="381258"/>
            <a:chOff x="1265382" y="2916366"/>
            <a:chExt cx="1539030" cy="381258"/>
          </a:xfrm>
        </p:grpSpPr>
        <p:pic>
          <p:nvPicPr>
            <p:cNvPr id="71" name="图形 70">
              <a:extLst>
                <a:ext uri="{FF2B5EF4-FFF2-40B4-BE49-F238E27FC236}">
                  <a16:creationId xmlns:a16="http://schemas.microsoft.com/office/drawing/2014/main" id="{BBACA42E-53FD-4B2F-A469-B80934F9CF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5382" y="2916366"/>
              <a:ext cx="381258" cy="381258"/>
            </a:xfrm>
            <a:prstGeom prst="rect">
              <a:avLst/>
            </a:prstGeom>
          </p:spPr>
        </p:pic>
        <p:sp>
          <p:nvSpPr>
            <p:cNvPr id="73" name="矩形 72">
              <a:extLst>
                <a:ext uri="{FF2B5EF4-FFF2-40B4-BE49-F238E27FC236}">
                  <a16:creationId xmlns:a16="http://schemas.microsoft.com/office/drawing/2014/main" id="{6C2A496F-D183-4C3B-9E70-771059F6B0B9}"/>
                </a:ext>
              </a:extLst>
            </p:cNvPr>
            <p:cNvSpPr/>
            <p:nvPr/>
          </p:nvSpPr>
          <p:spPr>
            <a:xfrm>
              <a:off x="2387012" y="3092576"/>
              <a:ext cx="417400" cy="1220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40BB66B2-EAAF-4921-9149-579A17B350F3}"/>
                </a:ext>
              </a:extLst>
            </p:cNvPr>
            <p:cNvSpPr/>
            <p:nvPr/>
          </p:nvSpPr>
          <p:spPr>
            <a:xfrm>
              <a:off x="1646807" y="3082843"/>
              <a:ext cx="1147541" cy="1317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0" name="矩形 79">
            <a:extLst>
              <a:ext uri="{FF2B5EF4-FFF2-40B4-BE49-F238E27FC236}">
                <a16:creationId xmlns:a16="http://schemas.microsoft.com/office/drawing/2014/main" id="{7F7DD3CD-1D06-4A17-9A8F-8DD762B3374E}"/>
              </a:ext>
            </a:extLst>
          </p:cNvPr>
          <p:cNvSpPr/>
          <p:nvPr/>
        </p:nvSpPr>
        <p:spPr>
          <a:xfrm>
            <a:off x="1646639" y="3098232"/>
            <a:ext cx="740205" cy="1054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5" name="组合 74">
            <a:extLst>
              <a:ext uri="{FF2B5EF4-FFF2-40B4-BE49-F238E27FC236}">
                <a16:creationId xmlns:a16="http://schemas.microsoft.com/office/drawing/2014/main" id="{534AD64B-BD01-4F6D-AEB4-68BE2F03F417}"/>
              </a:ext>
            </a:extLst>
          </p:cNvPr>
          <p:cNvGrpSpPr/>
          <p:nvPr/>
        </p:nvGrpSpPr>
        <p:grpSpPr>
          <a:xfrm>
            <a:off x="3867727" y="2928990"/>
            <a:ext cx="1528966" cy="381258"/>
            <a:chOff x="3581400" y="2919754"/>
            <a:chExt cx="1528966" cy="381258"/>
          </a:xfrm>
        </p:grpSpPr>
        <p:grpSp>
          <p:nvGrpSpPr>
            <p:cNvPr id="76" name="组合 75">
              <a:extLst>
                <a:ext uri="{FF2B5EF4-FFF2-40B4-BE49-F238E27FC236}">
                  <a16:creationId xmlns:a16="http://schemas.microsoft.com/office/drawing/2014/main" id="{FB897EEA-D70D-4626-B206-EA647BC6E6D6}"/>
                </a:ext>
              </a:extLst>
            </p:cNvPr>
            <p:cNvGrpSpPr/>
            <p:nvPr/>
          </p:nvGrpSpPr>
          <p:grpSpPr>
            <a:xfrm>
              <a:off x="3581400" y="2919754"/>
              <a:ext cx="1528966" cy="381258"/>
              <a:chOff x="1265382" y="2916366"/>
              <a:chExt cx="1528966" cy="381258"/>
            </a:xfrm>
          </p:grpSpPr>
          <p:pic>
            <p:nvPicPr>
              <p:cNvPr id="77" name="图形 76">
                <a:extLst>
                  <a:ext uri="{FF2B5EF4-FFF2-40B4-BE49-F238E27FC236}">
                    <a16:creationId xmlns:a16="http://schemas.microsoft.com/office/drawing/2014/main" id="{9E5D6A45-A089-4F39-9716-81DEFFD108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65382" y="2916366"/>
                <a:ext cx="381258" cy="381258"/>
              </a:xfrm>
              <a:prstGeom prst="rect">
                <a:avLst/>
              </a:prstGeom>
            </p:spPr>
          </p:pic>
          <p:sp>
            <p:nvSpPr>
              <p:cNvPr id="78" name="矩形 77">
                <a:extLst>
                  <a:ext uri="{FF2B5EF4-FFF2-40B4-BE49-F238E27FC236}">
                    <a16:creationId xmlns:a16="http://schemas.microsoft.com/office/drawing/2014/main" id="{CB3E52E4-3694-45E0-971D-8F636F6131B9}"/>
                  </a:ext>
                </a:extLst>
              </p:cNvPr>
              <p:cNvSpPr/>
              <p:nvPr/>
            </p:nvSpPr>
            <p:spPr>
              <a:xfrm>
                <a:off x="2390707" y="3073889"/>
                <a:ext cx="283250" cy="13824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9" name="矩形 78">
                <a:extLst>
                  <a:ext uri="{FF2B5EF4-FFF2-40B4-BE49-F238E27FC236}">
                    <a16:creationId xmlns:a16="http://schemas.microsoft.com/office/drawing/2014/main" id="{FCE9B8A3-40CC-4EC5-B8E3-3F95FD9DB8B5}"/>
                  </a:ext>
                </a:extLst>
              </p:cNvPr>
              <p:cNvSpPr/>
              <p:nvPr/>
            </p:nvSpPr>
            <p:spPr>
              <a:xfrm>
                <a:off x="1646807" y="3082843"/>
                <a:ext cx="1147541" cy="13177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矩形 80">
              <a:extLst>
                <a:ext uri="{FF2B5EF4-FFF2-40B4-BE49-F238E27FC236}">
                  <a16:creationId xmlns:a16="http://schemas.microsoft.com/office/drawing/2014/main" id="{2A1D0368-05BF-4618-AD13-CE8B96D86C7D}"/>
                </a:ext>
              </a:extLst>
            </p:cNvPr>
            <p:cNvSpPr/>
            <p:nvPr/>
          </p:nvSpPr>
          <p:spPr>
            <a:xfrm>
              <a:off x="3966520" y="3093656"/>
              <a:ext cx="740205" cy="1054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69" name="连接符: 肘形 68">
            <a:extLst>
              <a:ext uri="{FF2B5EF4-FFF2-40B4-BE49-F238E27FC236}">
                <a16:creationId xmlns:a16="http://schemas.microsoft.com/office/drawing/2014/main" id="{D935B296-1D82-4AAD-9D7B-EB05DE0620B2}"/>
              </a:ext>
            </a:extLst>
          </p:cNvPr>
          <p:cNvCxnSpPr>
            <a:stCxn id="71" idx="2"/>
            <a:endCxn id="10" idx="0"/>
          </p:cNvCxnSpPr>
          <p:nvPr/>
        </p:nvCxnSpPr>
        <p:spPr>
          <a:xfrm rot="16200000" flipH="1">
            <a:off x="1756198" y="2997436"/>
            <a:ext cx="434737" cy="10351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72" name="连接符: 肘形 71">
            <a:extLst>
              <a:ext uri="{FF2B5EF4-FFF2-40B4-BE49-F238E27FC236}">
                <a16:creationId xmlns:a16="http://schemas.microsoft.com/office/drawing/2014/main" id="{1B220098-AEA3-430A-AEB3-72CD55D2DD5E}"/>
              </a:ext>
            </a:extLst>
          </p:cNvPr>
          <p:cNvCxnSpPr>
            <a:stCxn id="29" idx="0"/>
            <a:endCxn id="77" idx="2"/>
          </p:cNvCxnSpPr>
          <p:nvPr/>
        </p:nvCxnSpPr>
        <p:spPr>
          <a:xfrm rot="5400000" flipH="1" flipV="1">
            <a:off x="3712537" y="3386543"/>
            <a:ext cx="422113" cy="26952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id="{14EAC0A5-E507-4B54-BCF2-796185285511}"/>
              </a:ext>
            </a:extLst>
          </p:cNvPr>
          <p:cNvSpPr txBox="1"/>
          <p:nvPr/>
        </p:nvSpPr>
        <p:spPr>
          <a:xfrm>
            <a:off x="1894131" y="2804704"/>
            <a:ext cx="492713" cy="254813"/>
          </a:xfrm>
          <a:prstGeom prst="rect">
            <a:avLst/>
          </a:prstGeom>
          <a:noFill/>
        </p:spPr>
        <p:txBody>
          <a:bodyPr wrap="square" rtlCol="0">
            <a:spAutoFit/>
          </a:bodyPr>
          <a:lstStyle/>
          <a:p>
            <a:pPr algn="just" hangingPunct="0">
              <a:lnSpc>
                <a:spcPct val="130000"/>
              </a:lnSpc>
            </a:pPr>
            <a:r>
              <a:rPr lang="zh-CN" altLang="en-US" sz="900" b="1" spc="100" dirty="0">
                <a:latin typeface="思源黑体 CN Normal" panose="020B0400000000000000" pitchFamily="34" charset="-122"/>
                <a:ea typeface="思源黑体 CN Normal" panose="020B0400000000000000" pitchFamily="34" charset="-122"/>
              </a:rPr>
              <a:t>状态</a:t>
            </a:r>
          </a:p>
        </p:txBody>
      </p:sp>
    </p:spTree>
    <p:extLst>
      <p:ext uri="{BB962C8B-B14F-4D97-AF65-F5344CB8AC3E}">
        <p14:creationId xmlns:p14="http://schemas.microsoft.com/office/powerpoint/2010/main" val="371640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矩形 92">
            <a:extLst>
              <a:ext uri="{FF2B5EF4-FFF2-40B4-BE49-F238E27FC236}">
                <a16:creationId xmlns:a16="http://schemas.microsoft.com/office/drawing/2014/main" id="{A29B4AEC-BE00-89EA-5A01-39777DE49543}"/>
              </a:ext>
            </a:extLst>
          </p:cNvPr>
          <p:cNvSpPr/>
          <p:nvPr/>
        </p:nvSpPr>
        <p:spPr>
          <a:xfrm>
            <a:off x="6172413" y="1802929"/>
            <a:ext cx="5432212" cy="866144"/>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F303E32B-0960-429F-8CEB-41990B4D493E}"/>
              </a:ext>
            </a:extLst>
          </p:cNvPr>
          <p:cNvSpPr>
            <a:spLocks noGrp="1"/>
          </p:cNvSpPr>
          <p:nvPr>
            <p:ph type="title"/>
          </p:nvPr>
        </p:nvSpPr>
        <p:spPr/>
        <p:txBody>
          <a:bodyPr>
            <a:normAutofit/>
          </a:bodyPr>
          <a:lstStyle/>
          <a:p>
            <a:r>
              <a:rPr lang="en-US" altLang="zh-CN" dirty="0">
                <a:latin typeface="Times New Roman" panose="02020603050405020304" pitchFamily="18" charset="0"/>
                <a:cs typeface="Times New Roman" panose="02020603050405020304" pitchFamily="18" charset="0"/>
              </a:rPr>
              <a:t>Whittle Index Policy</a:t>
            </a:r>
            <a:r>
              <a:rPr lang="en-US" altLang="zh-CN" baseline="30000"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p:txBody>
      </p:sp>
      <p:sp>
        <p:nvSpPr>
          <p:cNvPr id="17" name="日期占位符 16">
            <a:extLst>
              <a:ext uri="{FF2B5EF4-FFF2-40B4-BE49-F238E27FC236}">
                <a16:creationId xmlns:a16="http://schemas.microsoft.com/office/drawing/2014/main" id="{E951B3DA-252A-4A4F-92D8-7FB8C7DBE69A}"/>
              </a:ext>
            </a:extLst>
          </p:cNvPr>
          <p:cNvSpPr>
            <a:spLocks noGrp="1"/>
          </p:cNvSpPr>
          <p:nvPr>
            <p:ph type="dt" sz="half" idx="10"/>
          </p:nvPr>
        </p:nvSpPr>
        <p:spPr/>
        <p:txBody>
          <a:bodyPr/>
          <a:lstStyle/>
          <a:p>
            <a:fld id="{33025BDD-DB36-47A6-95A1-4AC16FAA9E08}" type="datetime1">
              <a:rPr lang="zh-CN" altLang="en-US" smtClean="0"/>
              <a:t>2023/3/13</a:t>
            </a:fld>
            <a:endParaRPr lang="zh-CN" altLang="en-US" dirty="0"/>
          </a:p>
        </p:txBody>
      </p:sp>
      <p:sp>
        <p:nvSpPr>
          <p:cNvPr id="18" name="页脚占位符 17">
            <a:extLst>
              <a:ext uri="{FF2B5EF4-FFF2-40B4-BE49-F238E27FC236}">
                <a16:creationId xmlns:a16="http://schemas.microsoft.com/office/drawing/2014/main" id="{3667A2DB-C7E6-4764-BF4D-CC95880FACC0}"/>
              </a:ext>
            </a:extLst>
          </p:cNvPr>
          <p:cNvSpPr>
            <a:spLocks noGrp="1"/>
          </p:cNvSpPr>
          <p:nvPr>
            <p:ph type="ftr" sz="quarter" idx="11"/>
          </p:nvPr>
        </p:nvSpPr>
        <p:spPr/>
        <p:txBody>
          <a:bodyPr/>
          <a:lstStyle/>
          <a:p>
            <a:r>
              <a:rPr lang="zh-CN" altLang="en-US"/>
              <a:t>西安电子科技大学</a:t>
            </a:r>
            <a:endParaRPr lang="zh-CN" altLang="en-US" dirty="0"/>
          </a:p>
        </p:txBody>
      </p:sp>
      <p:sp>
        <p:nvSpPr>
          <p:cNvPr id="19" name="灯片编号占位符 18">
            <a:extLst>
              <a:ext uri="{FF2B5EF4-FFF2-40B4-BE49-F238E27FC236}">
                <a16:creationId xmlns:a16="http://schemas.microsoft.com/office/drawing/2014/main" id="{14570C32-D623-4464-A6F4-84331E7AAEB2}"/>
              </a:ext>
            </a:extLst>
          </p:cNvPr>
          <p:cNvSpPr>
            <a:spLocks noGrp="1"/>
          </p:cNvSpPr>
          <p:nvPr>
            <p:ph type="sldNum" sz="quarter" idx="12"/>
          </p:nvPr>
        </p:nvSpPr>
        <p:spPr/>
        <p:txBody>
          <a:bodyPr/>
          <a:lstStyle/>
          <a:p>
            <a:fld id="{33B9A5AF-BDD6-4E14-989F-CF034C94E4CA}" type="slidenum">
              <a:rPr lang="zh-CN" altLang="en-US" smtClean="0"/>
              <a:pPr/>
              <a:t>9</a:t>
            </a:fld>
            <a:endParaRPr lang="zh-CN" altLang="en-US" dirty="0"/>
          </a:p>
        </p:txBody>
      </p:sp>
      <p:sp>
        <p:nvSpPr>
          <p:cNvPr id="4" name="文本占位符 3">
            <a:extLst>
              <a:ext uri="{FF2B5EF4-FFF2-40B4-BE49-F238E27FC236}">
                <a16:creationId xmlns:a16="http://schemas.microsoft.com/office/drawing/2014/main" id="{EAFC5C84-2F3D-4E51-8FAA-7C304FC95B87}"/>
              </a:ext>
            </a:extLst>
          </p:cNvPr>
          <p:cNvSpPr>
            <a:spLocks noGrp="1"/>
          </p:cNvSpPr>
          <p:nvPr>
            <p:ph type="body" sz="quarter" idx="14"/>
          </p:nvPr>
        </p:nvSpPr>
        <p:spPr>
          <a:solidFill>
            <a:srgbClr val="A6A6A6"/>
          </a:solidFill>
        </p:spPr>
        <p:txBody>
          <a:bodyPr/>
          <a:lstStyle/>
          <a:p>
            <a:r>
              <a:rPr lang="zh-CN" altLang="en-US" dirty="0"/>
              <a:t>背景介绍</a:t>
            </a:r>
          </a:p>
        </p:txBody>
      </p:sp>
      <p:sp>
        <p:nvSpPr>
          <p:cNvPr id="6" name="文本占位符 5">
            <a:extLst>
              <a:ext uri="{FF2B5EF4-FFF2-40B4-BE49-F238E27FC236}">
                <a16:creationId xmlns:a16="http://schemas.microsoft.com/office/drawing/2014/main" id="{C506559C-59BE-4B17-B423-23A66E43DB64}"/>
              </a:ext>
            </a:extLst>
          </p:cNvPr>
          <p:cNvSpPr>
            <a:spLocks noGrp="1"/>
          </p:cNvSpPr>
          <p:nvPr>
            <p:ph type="body" sz="quarter" idx="15"/>
          </p:nvPr>
        </p:nvSpPr>
        <p:spPr/>
        <p:txBody>
          <a:bodyPr/>
          <a:lstStyle/>
          <a:p>
            <a:r>
              <a:rPr lang="zh-CN" altLang="en-US" dirty="0"/>
              <a:t>模型概述</a:t>
            </a:r>
          </a:p>
        </p:txBody>
      </p:sp>
      <p:sp>
        <p:nvSpPr>
          <p:cNvPr id="8" name="文本占位符 7">
            <a:extLst>
              <a:ext uri="{FF2B5EF4-FFF2-40B4-BE49-F238E27FC236}">
                <a16:creationId xmlns:a16="http://schemas.microsoft.com/office/drawing/2014/main" id="{B47B1958-3EBB-43AC-A5F9-934177B486EE}"/>
              </a:ext>
            </a:extLst>
          </p:cNvPr>
          <p:cNvSpPr>
            <a:spLocks noGrp="1"/>
          </p:cNvSpPr>
          <p:nvPr>
            <p:ph type="body" sz="quarter" idx="17"/>
          </p:nvPr>
        </p:nvSpPr>
        <p:spPr/>
        <p:txBody>
          <a:bodyPr/>
          <a:lstStyle/>
          <a:p>
            <a:r>
              <a:rPr lang="zh-CN" altLang="en-US" dirty="0"/>
              <a:t>仿真实验</a:t>
            </a:r>
          </a:p>
        </p:txBody>
      </p:sp>
      <p:sp>
        <p:nvSpPr>
          <p:cNvPr id="5" name="文本框 4">
            <a:extLst>
              <a:ext uri="{FF2B5EF4-FFF2-40B4-BE49-F238E27FC236}">
                <a16:creationId xmlns:a16="http://schemas.microsoft.com/office/drawing/2014/main" id="{26EF0446-7429-A15A-C5E9-5FC8AD024608}"/>
              </a:ext>
            </a:extLst>
          </p:cNvPr>
          <p:cNvSpPr txBox="1"/>
          <p:nvPr/>
        </p:nvSpPr>
        <p:spPr>
          <a:xfrm>
            <a:off x="6684893" y="3859973"/>
            <a:ext cx="5393464" cy="381258"/>
          </a:xfrm>
          <a:prstGeom prst="rect">
            <a:avLst/>
          </a:prstGeom>
          <a:noFill/>
        </p:spPr>
        <p:txBody>
          <a:bodyPr wrap="square" rtlCol="0">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1.</a:t>
            </a:r>
            <a:r>
              <a:rPr lang="zh-CN" altLang="en-US" sz="1600" spc="100" dirty="0">
                <a:latin typeface="思源黑体 CN Normal" panose="020B0400000000000000" pitchFamily="34" charset="-122"/>
                <a:ea typeface="思源黑体 CN Normal" panose="020B0400000000000000" pitchFamily="34" charset="-122"/>
              </a:rPr>
              <a:t>服务费是</a:t>
            </a:r>
            <a:r>
              <a:rPr lang="en-US" altLang="zh-CN" sz="1600" spc="100" dirty="0">
                <a:latin typeface="思源黑体 CN Normal" panose="020B0400000000000000" pitchFamily="34" charset="-122"/>
                <a:ea typeface="思源黑体 CN Normal" panose="020B0400000000000000" pitchFamily="34" charset="-122"/>
              </a:rPr>
              <a:t>RMAB</a:t>
            </a:r>
            <a:r>
              <a:rPr lang="zh-CN" altLang="en-US" sz="1600" spc="100" dirty="0">
                <a:latin typeface="思源黑体 CN Normal" panose="020B0400000000000000" pitchFamily="34" charset="-122"/>
                <a:ea typeface="思源黑体 CN Normal" panose="020B0400000000000000" pitchFamily="34" charset="-122"/>
              </a:rPr>
              <a:t>约束的拉格朗日乘数。</a:t>
            </a:r>
            <a:endParaRPr lang="en-US" altLang="zh-CN" sz="1600" spc="100" dirty="0">
              <a:latin typeface="思源黑体 CN Normal" panose="020B0400000000000000" pitchFamily="34" charset="-122"/>
              <a:ea typeface="思源黑体 CN Normal" panose="020B0400000000000000" pitchFamily="34" charset="-122"/>
            </a:endParaRPr>
          </a:p>
        </p:txBody>
      </p:sp>
      <p:cxnSp>
        <p:nvCxnSpPr>
          <p:cNvPr id="88" name="直接连接符 87">
            <a:extLst>
              <a:ext uri="{FF2B5EF4-FFF2-40B4-BE49-F238E27FC236}">
                <a16:creationId xmlns:a16="http://schemas.microsoft.com/office/drawing/2014/main" id="{D6B20E19-09A9-32FD-B82C-CA1D800FAB74}"/>
              </a:ext>
            </a:extLst>
          </p:cNvPr>
          <p:cNvCxnSpPr/>
          <p:nvPr/>
        </p:nvCxnSpPr>
        <p:spPr>
          <a:xfrm>
            <a:off x="1188161" y="1617304"/>
            <a:ext cx="1971065" cy="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92" name="文本框 91">
            <a:extLst>
              <a:ext uri="{FF2B5EF4-FFF2-40B4-BE49-F238E27FC236}">
                <a16:creationId xmlns:a16="http://schemas.microsoft.com/office/drawing/2014/main" id="{A6493842-BBAE-F9B5-7D92-00D3E6A6997E}"/>
              </a:ext>
            </a:extLst>
          </p:cNvPr>
          <p:cNvSpPr txBox="1"/>
          <p:nvPr/>
        </p:nvSpPr>
        <p:spPr>
          <a:xfrm>
            <a:off x="6331458" y="1827750"/>
            <a:ext cx="5454142" cy="777457"/>
          </a:xfrm>
          <a:prstGeom prst="rect">
            <a:avLst/>
          </a:prstGeom>
          <a:noFill/>
        </p:spPr>
        <p:txBody>
          <a:bodyPr wrap="square">
            <a:normAutofit/>
          </a:bodyPr>
          <a:lstStyle/>
          <a:p>
            <a:pPr hangingPunct="0">
              <a:lnSpc>
                <a:spcPct val="130000"/>
              </a:lnSpc>
            </a:pPr>
            <a:r>
              <a:rPr lang="zh-CN" altLang="en-US"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rPr>
              <a:t>引入服务费的目的是使被动和主动行动在长期成本上具有同级别的竞争力</a:t>
            </a:r>
            <a:endParaRPr lang="en-US" altLang="zh-CN" sz="1800" spc="100" dirty="0">
              <a:solidFill>
                <a:schemeClr val="bg1"/>
              </a:solidFill>
              <a:latin typeface="Times New Roman" panose="02020603050405020304" pitchFamily="18" charset="0"/>
              <a:ea typeface="思源黑体 CN Normal" panose="020B0400000000000000" pitchFamily="34" charset="-122"/>
              <a:cs typeface="Times New Roman" panose="02020603050405020304" pitchFamily="18" charset="0"/>
            </a:endParaRPr>
          </a:p>
        </p:txBody>
      </p:sp>
      <p:sp>
        <p:nvSpPr>
          <p:cNvPr id="95" name="文本框 94">
            <a:extLst>
              <a:ext uri="{FF2B5EF4-FFF2-40B4-BE49-F238E27FC236}">
                <a16:creationId xmlns:a16="http://schemas.microsoft.com/office/drawing/2014/main" id="{B3172F78-F79C-F5F0-B2B5-0B34019FE902}"/>
              </a:ext>
            </a:extLst>
          </p:cNvPr>
          <p:cNvSpPr txBox="1"/>
          <p:nvPr/>
        </p:nvSpPr>
        <p:spPr>
          <a:xfrm>
            <a:off x="6630706" y="3251750"/>
            <a:ext cx="1979893" cy="417358"/>
          </a:xfrm>
          <a:prstGeom prst="rect">
            <a:avLst/>
          </a:prstGeom>
          <a:noFill/>
        </p:spPr>
        <p:txBody>
          <a:bodyPr wrap="square">
            <a:spAutoFit/>
          </a:bodyPr>
          <a:lstStyle/>
          <a:p>
            <a:pPr algn="just" hangingPunct="0">
              <a:lnSpc>
                <a:spcPct val="130000"/>
              </a:lnSpc>
            </a:pPr>
            <a:r>
              <a:rPr lang="en-US" altLang="zh-CN" b="1" spc="100" dirty="0">
                <a:latin typeface="思源黑体 CN Normal" panose="020B0400000000000000" pitchFamily="34" charset="-122"/>
                <a:ea typeface="思源黑体 CN Normal" panose="020B0400000000000000" pitchFamily="34" charset="-122"/>
              </a:rPr>
              <a:t>Whittle Index </a:t>
            </a:r>
            <a:endParaRPr lang="en-US" altLang="zh-CN" sz="1800" b="1" spc="100" dirty="0">
              <a:latin typeface="思源黑体 CN Normal" panose="020B0400000000000000" pitchFamily="34" charset="-122"/>
              <a:ea typeface="思源黑体 CN Normal" panose="020B0400000000000000" pitchFamily="34" charset="-122"/>
            </a:endParaRPr>
          </a:p>
        </p:txBody>
      </p:sp>
      <p:sp>
        <p:nvSpPr>
          <p:cNvPr id="97" name="文本框 96">
            <a:extLst>
              <a:ext uri="{FF2B5EF4-FFF2-40B4-BE49-F238E27FC236}">
                <a16:creationId xmlns:a16="http://schemas.microsoft.com/office/drawing/2014/main" id="{BC76D85C-C30B-7A17-372A-02854B06696F}"/>
              </a:ext>
            </a:extLst>
          </p:cNvPr>
          <p:cNvSpPr txBox="1"/>
          <p:nvPr/>
        </p:nvSpPr>
        <p:spPr>
          <a:xfrm>
            <a:off x="6718271" y="4345263"/>
            <a:ext cx="4328419" cy="701346"/>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2.</a:t>
            </a:r>
            <a:r>
              <a:rPr lang="zh-CN" altLang="en-US" sz="1600" spc="100" dirty="0">
                <a:latin typeface="思源黑体 CN Normal" panose="020B0400000000000000" pitchFamily="34" charset="-122"/>
                <a:ea typeface="思源黑体 CN Normal" panose="020B0400000000000000" pitchFamily="34" charset="-122"/>
              </a:rPr>
              <a:t>原</a:t>
            </a:r>
            <a:r>
              <a:rPr lang="en-US" altLang="zh-CN" sz="1600" spc="100" dirty="0">
                <a:latin typeface="思源黑体 CN Normal" panose="020B0400000000000000" pitchFamily="34" charset="-122"/>
                <a:ea typeface="思源黑体 CN Normal" panose="020B0400000000000000" pitchFamily="34" charset="-122"/>
              </a:rPr>
              <a:t>RMAB</a:t>
            </a:r>
            <a:r>
              <a:rPr lang="zh-CN" altLang="en-US" sz="1600" spc="100" dirty="0">
                <a:latin typeface="思源黑体 CN Normal" panose="020B0400000000000000" pitchFamily="34" charset="-122"/>
                <a:ea typeface="思源黑体 CN Normal" panose="020B0400000000000000" pitchFamily="34" charset="-122"/>
              </a:rPr>
              <a:t>问题被松弛，并被分解为各个臂的子问题，每个臂的服务费用单独评估</a:t>
            </a:r>
            <a:r>
              <a:rPr lang="en-US" altLang="zh-CN" sz="1600" spc="100" dirty="0">
                <a:latin typeface="思源黑体 CN Normal" panose="020B0400000000000000" pitchFamily="34" charset="-122"/>
                <a:ea typeface="思源黑体 CN Normal" panose="020B0400000000000000" pitchFamily="34" charset="-122"/>
              </a:rPr>
              <a:t>.</a:t>
            </a:r>
          </a:p>
        </p:txBody>
      </p:sp>
      <p:sp>
        <p:nvSpPr>
          <p:cNvPr id="99" name="文本框 98">
            <a:extLst>
              <a:ext uri="{FF2B5EF4-FFF2-40B4-BE49-F238E27FC236}">
                <a16:creationId xmlns:a16="http://schemas.microsoft.com/office/drawing/2014/main" id="{D2B3D9BE-9210-1243-3511-D3FE36C9A84B}"/>
              </a:ext>
            </a:extLst>
          </p:cNvPr>
          <p:cNvSpPr txBox="1"/>
          <p:nvPr/>
        </p:nvSpPr>
        <p:spPr>
          <a:xfrm>
            <a:off x="6718271" y="5132200"/>
            <a:ext cx="4328419" cy="701346"/>
          </a:xfrm>
          <a:prstGeom prst="rect">
            <a:avLst/>
          </a:prstGeom>
          <a:noFill/>
        </p:spPr>
        <p:txBody>
          <a:bodyPr wrap="square">
            <a:spAutoFit/>
          </a:bodyPr>
          <a:lstStyle/>
          <a:p>
            <a:pPr algn="just" hangingPunct="0">
              <a:lnSpc>
                <a:spcPct val="130000"/>
              </a:lnSpc>
            </a:pPr>
            <a:r>
              <a:rPr lang="en-US" altLang="zh-CN" sz="1600" spc="100" dirty="0">
                <a:latin typeface="思源黑体 CN Normal" panose="020B0400000000000000" pitchFamily="34" charset="-122"/>
                <a:ea typeface="思源黑体 CN Normal" panose="020B0400000000000000" pitchFamily="34" charset="-122"/>
              </a:rPr>
              <a:t>3.</a:t>
            </a:r>
            <a:r>
              <a:rPr lang="zh-CN" altLang="en-US" sz="1600" spc="100" dirty="0">
                <a:latin typeface="思源黑体 CN Normal" panose="020B0400000000000000" pitchFamily="34" charset="-122"/>
                <a:ea typeface="思源黑体 CN Normal" panose="020B0400000000000000" pitchFamily="34" charset="-122"/>
              </a:rPr>
              <a:t>每个臂的子问题称为解耦模型，解耦模型获得的服务费用仅取决于臂本身的特性</a:t>
            </a:r>
            <a:r>
              <a:rPr lang="en-US" altLang="zh-CN" sz="1600" spc="100" dirty="0">
                <a:latin typeface="思源黑体 CN Normal" panose="020B0400000000000000" pitchFamily="34" charset="-122"/>
                <a:ea typeface="思源黑体 CN Normal" panose="020B0400000000000000" pitchFamily="34" charset="-122"/>
              </a:rPr>
              <a:t>.</a:t>
            </a:r>
          </a:p>
        </p:txBody>
      </p:sp>
      <p:cxnSp>
        <p:nvCxnSpPr>
          <p:cNvPr id="15" name="直接连接符 14">
            <a:extLst>
              <a:ext uri="{FF2B5EF4-FFF2-40B4-BE49-F238E27FC236}">
                <a16:creationId xmlns:a16="http://schemas.microsoft.com/office/drawing/2014/main" id="{21F985C7-48FF-78AE-A10A-4F902AAE6BAA}"/>
              </a:ext>
            </a:extLst>
          </p:cNvPr>
          <p:cNvCxnSpPr>
            <a:cxnSpLocks/>
          </p:cNvCxnSpPr>
          <p:nvPr/>
        </p:nvCxnSpPr>
        <p:spPr>
          <a:xfrm>
            <a:off x="6570593" y="3324314"/>
            <a:ext cx="0" cy="254794"/>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2256E1D2-4136-41F4-A9BE-F7E4A55ED064}"/>
              </a:ext>
            </a:extLst>
          </p:cNvPr>
          <p:cNvSpPr>
            <a:spLocks noGrp="1"/>
          </p:cNvSpPr>
          <p:nvPr>
            <p:ph type="body" sz="quarter" idx="16"/>
          </p:nvPr>
        </p:nvSpPr>
        <p:spPr>
          <a:solidFill>
            <a:srgbClr val="AF2125"/>
          </a:solidFill>
        </p:spPr>
        <p:txBody>
          <a:bodyPr/>
          <a:lstStyle/>
          <a:p>
            <a:r>
              <a:rPr lang="zh-CN" altLang="en-US" dirty="0"/>
              <a:t>算法介绍</a:t>
            </a:r>
          </a:p>
        </p:txBody>
      </p:sp>
      <p:sp>
        <p:nvSpPr>
          <p:cNvPr id="7" name="矩形 6">
            <a:extLst>
              <a:ext uri="{FF2B5EF4-FFF2-40B4-BE49-F238E27FC236}">
                <a16:creationId xmlns:a16="http://schemas.microsoft.com/office/drawing/2014/main" id="{94DDDFD8-6F01-4170-BD36-F11A0E32A813}"/>
              </a:ext>
            </a:extLst>
          </p:cNvPr>
          <p:cNvSpPr/>
          <p:nvPr/>
        </p:nvSpPr>
        <p:spPr>
          <a:xfrm>
            <a:off x="735875" y="6006954"/>
            <a:ext cx="11169072" cy="307777"/>
          </a:xfrm>
          <a:prstGeom prst="rect">
            <a:avLst/>
          </a:prstGeom>
        </p:spPr>
        <p:txBody>
          <a:bodyPr wrap="square">
            <a:spAutoFit/>
          </a:bodyPr>
          <a:lstStyle/>
          <a:p>
            <a:r>
              <a:rPr lang="en-US" altLang="zh-CN" sz="1400" i="1" dirty="0">
                <a:solidFill>
                  <a:srgbClr val="333333"/>
                </a:solidFill>
                <a:latin typeface="Times New Roman" panose="02020603050405020304" pitchFamily="18" charset="0"/>
                <a:cs typeface="Times New Roman" panose="02020603050405020304" pitchFamily="18" charset="0"/>
              </a:rPr>
              <a:t>[2]Whittle, P. (1988). Restless bandits: Activity allocation in a changing world. Journal of Applied Probability, 25(A), 287-298. doi:10.2307/3214163</a:t>
            </a:r>
            <a:endParaRPr lang="zh-CN" altLang="en-US" sz="1400" i="1" dirty="0">
              <a:solidFill>
                <a:srgbClr val="333333"/>
              </a:solidFill>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E4E3D3FD-0DFB-495C-A22D-9C0CB8BC7093}"/>
              </a:ext>
            </a:extLst>
          </p:cNvPr>
          <p:cNvPicPr>
            <a:picLocks noChangeAspect="1"/>
          </p:cNvPicPr>
          <p:nvPr/>
        </p:nvPicPr>
        <p:blipFill>
          <a:blip r:embed="rId3"/>
          <a:stretch>
            <a:fillRect/>
          </a:stretch>
        </p:blipFill>
        <p:spPr>
          <a:xfrm>
            <a:off x="971549" y="4345263"/>
            <a:ext cx="5124450" cy="1276350"/>
          </a:xfrm>
          <a:prstGeom prst="rect">
            <a:avLst/>
          </a:prstGeom>
        </p:spPr>
      </p:pic>
      <p:pic>
        <p:nvPicPr>
          <p:cNvPr id="27" name="图片 26">
            <a:extLst>
              <a:ext uri="{FF2B5EF4-FFF2-40B4-BE49-F238E27FC236}">
                <a16:creationId xmlns:a16="http://schemas.microsoft.com/office/drawing/2014/main" id="{083ABD3C-CD62-4251-A06C-A10F62C6BBC4}"/>
              </a:ext>
            </a:extLst>
          </p:cNvPr>
          <p:cNvPicPr>
            <a:picLocks noChangeAspect="1"/>
          </p:cNvPicPr>
          <p:nvPr/>
        </p:nvPicPr>
        <p:blipFill>
          <a:blip r:embed="rId4"/>
          <a:stretch>
            <a:fillRect/>
          </a:stretch>
        </p:blipFill>
        <p:spPr>
          <a:xfrm>
            <a:off x="790788" y="2187855"/>
            <a:ext cx="5200650" cy="1543050"/>
          </a:xfrm>
          <a:prstGeom prst="rect">
            <a:avLst/>
          </a:prstGeom>
        </p:spPr>
      </p:pic>
      <p:sp>
        <p:nvSpPr>
          <p:cNvPr id="12" name="箭头: 右 11">
            <a:extLst>
              <a:ext uri="{FF2B5EF4-FFF2-40B4-BE49-F238E27FC236}">
                <a16:creationId xmlns:a16="http://schemas.microsoft.com/office/drawing/2014/main" id="{F0965185-D2DC-465F-AFA3-68CFCC0863DD}"/>
              </a:ext>
            </a:extLst>
          </p:cNvPr>
          <p:cNvSpPr/>
          <p:nvPr/>
        </p:nvSpPr>
        <p:spPr>
          <a:xfrm rot="5400000">
            <a:off x="3071812" y="3955151"/>
            <a:ext cx="509588" cy="286080"/>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9E714F17-23A1-4793-9F42-20FDFC10ACF0}"/>
              </a:ext>
            </a:extLst>
          </p:cNvPr>
          <p:cNvSpPr txBox="1"/>
          <p:nvPr/>
        </p:nvSpPr>
        <p:spPr>
          <a:xfrm>
            <a:off x="3645662" y="3851147"/>
            <a:ext cx="1582120" cy="43486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原问题可以解耦成单车平均</a:t>
            </a:r>
            <a:r>
              <a:rPr lang="en-US" altLang="zh-CN" sz="900" spc="100" dirty="0" err="1">
                <a:latin typeface="思源黑体 CN Normal" panose="020B0400000000000000" pitchFamily="34" charset="-122"/>
                <a:ea typeface="思源黑体 CN Normal" panose="020B0400000000000000" pitchFamily="34" charset="-122"/>
              </a:rPr>
              <a:t>AoR</a:t>
            </a:r>
            <a:r>
              <a:rPr lang="zh-CN" altLang="en-US" sz="900" spc="100" dirty="0">
                <a:latin typeface="思源黑体 CN Normal" panose="020B0400000000000000" pitchFamily="34" charset="-122"/>
                <a:ea typeface="思源黑体 CN Normal" panose="020B0400000000000000" pitchFamily="34" charset="-122"/>
              </a:rPr>
              <a:t>最小化问题</a:t>
            </a:r>
          </a:p>
        </p:txBody>
      </p:sp>
      <p:sp>
        <p:nvSpPr>
          <p:cNvPr id="13" name="矩形 12">
            <a:extLst>
              <a:ext uri="{FF2B5EF4-FFF2-40B4-BE49-F238E27FC236}">
                <a16:creationId xmlns:a16="http://schemas.microsoft.com/office/drawing/2014/main" id="{B85179ED-61B3-43D9-AF74-4B2608DBFF07}"/>
              </a:ext>
            </a:extLst>
          </p:cNvPr>
          <p:cNvSpPr/>
          <p:nvPr/>
        </p:nvSpPr>
        <p:spPr>
          <a:xfrm>
            <a:off x="4544291" y="5046609"/>
            <a:ext cx="1006764" cy="375136"/>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7A7C3C4-08D0-4716-ABB3-2E3489A4DD1D}"/>
              </a:ext>
            </a:extLst>
          </p:cNvPr>
          <p:cNvSpPr txBox="1"/>
          <p:nvPr/>
        </p:nvSpPr>
        <p:spPr>
          <a:xfrm>
            <a:off x="4659346" y="4734864"/>
            <a:ext cx="776653"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服务费用</a:t>
            </a:r>
          </a:p>
        </p:txBody>
      </p:sp>
      <p:pic>
        <p:nvPicPr>
          <p:cNvPr id="14" name="图片 13">
            <a:extLst>
              <a:ext uri="{FF2B5EF4-FFF2-40B4-BE49-F238E27FC236}">
                <a16:creationId xmlns:a16="http://schemas.microsoft.com/office/drawing/2014/main" id="{8B8EBB09-6AED-46B2-9147-A1F0C558384F}"/>
              </a:ext>
            </a:extLst>
          </p:cNvPr>
          <p:cNvPicPr>
            <a:picLocks noChangeAspect="1"/>
          </p:cNvPicPr>
          <p:nvPr/>
        </p:nvPicPr>
        <p:blipFill rotWithShape="1">
          <a:blip r:embed="rId5"/>
          <a:srcRect b="6432"/>
          <a:stretch/>
        </p:blipFill>
        <p:spPr>
          <a:xfrm>
            <a:off x="897731" y="5680142"/>
            <a:ext cx="2428875" cy="285193"/>
          </a:xfrm>
          <a:prstGeom prst="rect">
            <a:avLst/>
          </a:prstGeom>
        </p:spPr>
      </p:pic>
      <p:pic>
        <p:nvPicPr>
          <p:cNvPr id="20" name="图片 19">
            <a:extLst>
              <a:ext uri="{FF2B5EF4-FFF2-40B4-BE49-F238E27FC236}">
                <a16:creationId xmlns:a16="http://schemas.microsoft.com/office/drawing/2014/main" id="{07334419-C23E-487B-B9A9-6BFC82A960AC}"/>
              </a:ext>
            </a:extLst>
          </p:cNvPr>
          <p:cNvPicPr>
            <a:picLocks noChangeAspect="1"/>
          </p:cNvPicPr>
          <p:nvPr/>
        </p:nvPicPr>
        <p:blipFill rotWithShape="1">
          <a:blip r:embed="rId6"/>
          <a:srcRect t="15296"/>
          <a:stretch/>
        </p:blipFill>
        <p:spPr>
          <a:xfrm>
            <a:off x="3581400" y="5681787"/>
            <a:ext cx="2581275" cy="274312"/>
          </a:xfrm>
          <a:prstGeom prst="rect">
            <a:avLst/>
          </a:prstGeom>
        </p:spPr>
      </p:pic>
      <p:sp>
        <p:nvSpPr>
          <p:cNvPr id="35" name="矩形 34">
            <a:extLst>
              <a:ext uri="{FF2B5EF4-FFF2-40B4-BE49-F238E27FC236}">
                <a16:creationId xmlns:a16="http://schemas.microsoft.com/office/drawing/2014/main" id="{91884D73-7B89-4601-8004-D5C4243E6643}"/>
              </a:ext>
            </a:extLst>
          </p:cNvPr>
          <p:cNvSpPr/>
          <p:nvPr/>
        </p:nvSpPr>
        <p:spPr>
          <a:xfrm>
            <a:off x="1985366" y="5704155"/>
            <a:ext cx="253603" cy="22025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6214425B-6665-44B2-B5F7-F1B8493D4041}"/>
              </a:ext>
            </a:extLst>
          </p:cNvPr>
          <p:cNvSpPr txBox="1"/>
          <p:nvPr/>
        </p:nvSpPr>
        <p:spPr>
          <a:xfrm>
            <a:off x="1723840" y="5475226"/>
            <a:ext cx="776653" cy="254813"/>
          </a:xfrm>
          <a:prstGeom prst="rect">
            <a:avLst/>
          </a:prstGeom>
          <a:noFill/>
        </p:spPr>
        <p:txBody>
          <a:bodyPr wrap="square" rtlCol="0">
            <a:spAutoFit/>
          </a:bodyPr>
          <a:lstStyle/>
          <a:p>
            <a:pPr algn="just" hangingPunct="0">
              <a:lnSpc>
                <a:spcPct val="130000"/>
              </a:lnSpc>
            </a:pPr>
            <a:r>
              <a:rPr lang="zh-CN" altLang="en-US" sz="900" spc="100" dirty="0">
                <a:latin typeface="思源黑体 CN Normal" panose="020B0400000000000000" pitchFamily="34" charset="-122"/>
                <a:ea typeface="思源黑体 CN Normal" panose="020B0400000000000000" pitchFamily="34" charset="-122"/>
              </a:rPr>
              <a:t>窗口长度</a:t>
            </a:r>
          </a:p>
        </p:txBody>
      </p:sp>
    </p:spTree>
    <p:extLst>
      <p:ext uri="{BB962C8B-B14F-4D97-AF65-F5344CB8AC3E}">
        <p14:creationId xmlns:p14="http://schemas.microsoft.com/office/powerpoint/2010/main" val="2401667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Lst>
</file>

<file path=ppt/theme/theme1.xml><?xml version="1.0" encoding="utf-8"?>
<a:theme xmlns:a="http://schemas.openxmlformats.org/drawingml/2006/main" name="Office 主题​​">
  <a:themeElements>
    <a:clrScheme name="西电_红色">
      <a:dk1>
        <a:sysClr val="windowText" lastClr="000000"/>
      </a:dk1>
      <a:lt1>
        <a:sysClr val="window" lastClr="FFFFFF"/>
      </a:lt1>
      <a:dk2>
        <a:srgbClr val="44546A"/>
      </a:dk2>
      <a:lt2>
        <a:srgbClr val="E7E6E6"/>
      </a:lt2>
      <a:accent1>
        <a:srgbClr val="AF2125"/>
      </a:accent1>
      <a:accent2>
        <a:srgbClr val="DC484C"/>
      </a:accent2>
      <a:accent3>
        <a:srgbClr val="EB9597"/>
      </a:accent3>
      <a:accent4>
        <a:srgbClr val="FFF2CC"/>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just" hangingPunct="0">
          <a:lnSpc>
            <a:spcPct val="130000"/>
          </a:lnSpc>
          <a:defRPr sz="1600" spc="100" dirty="0">
            <a:latin typeface="思源黑体 CN Normal" panose="020B0400000000000000" pitchFamily="34" charset="-122"/>
            <a:ea typeface="思源黑体 CN Normal" panose="020B04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8843</TotalTime>
  <Words>1644</Words>
  <Application>Microsoft Office PowerPoint</Application>
  <PresentationFormat>宽屏</PresentationFormat>
  <Paragraphs>281</Paragraphs>
  <Slides>22</Slides>
  <Notes>22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22</vt:i4>
      </vt:variant>
    </vt:vector>
  </HeadingPairs>
  <TitlesOfParts>
    <vt:vector size="35" baseType="lpstr">
      <vt:lpstr>等线</vt:lpstr>
      <vt:lpstr>等线 Light</vt:lpstr>
      <vt:lpstr>思源黑体 CN Heavy</vt:lpstr>
      <vt:lpstr>思源黑体 CN Medium</vt:lpstr>
      <vt:lpstr>思源黑体 CN Normal</vt:lpstr>
      <vt:lpstr>思源宋体 Heavy</vt:lpstr>
      <vt:lpstr>微软雅黑</vt:lpstr>
      <vt:lpstr>优设标题黑</vt:lpstr>
      <vt:lpstr>Arial</vt:lpstr>
      <vt:lpstr>Times New Roman</vt:lpstr>
      <vt:lpstr>Wingdings</vt:lpstr>
      <vt:lpstr>Office 主题​​</vt:lpstr>
      <vt:lpstr>2_OfficePLUS</vt:lpstr>
      <vt:lpstr>PowerPoint 演示文稿</vt:lpstr>
      <vt:lpstr>PowerPoint 演示文稿</vt:lpstr>
      <vt:lpstr>Requirement and Challenge</vt:lpstr>
      <vt:lpstr>Network Model</vt:lpstr>
      <vt:lpstr>Computing Scheduling Scenarios</vt:lpstr>
      <vt:lpstr>Age of Computing Results</vt:lpstr>
      <vt:lpstr>Restless Multi-Armed Bandit Formulation</vt:lpstr>
      <vt:lpstr>Restless Multi-Armed Bandit Formulation</vt:lpstr>
      <vt:lpstr>Whittle Index Policy[2]</vt:lpstr>
      <vt:lpstr>Whittle Index Policy[2]</vt:lpstr>
      <vt:lpstr>Task Scheduling </vt:lpstr>
      <vt:lpstr>DRL-Assisted Scheduling</vt:lpstr>
      <vt:lpstr>DRL-Assisted Scheduling</vt:lpstr>
      <vt:lpstr>DRL-Assisted Scheduling</vt:lpstr>
      <vt:lpstr>Scheduling Scheme for Asynchronous Offloading</vt:lpstr>
      <vt:lpstr>Simulation Parameter</vt:lpstr>
      <vt:lpstr>Numerical Results</vt:lpstr>
      <vt:lpstr>Numerical Results</vt:lpstr>
      <vt:lpstr>Real Dataset Simulation </vt:lpstr>
      <vt:lpstr>Real Dataset Simulation </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dy</dc:creator>
  <cp:lastModifiedBy>admin</cp:lastModifiedBy>
  <cp:revision>573</cp:revision>
  <dcterms:created xsi:type="dcterms:W3CDTF">2020-04-17T07:46:51Z</dcterms:created>
  <dcterms:modified xsi:type="dcterms:W3CDTF">2023-03-13T08:47:03Z</dcterms:modified>
</cp:coreProperties>
</file>