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7" r:id="rId2"/>
  </p:sldMasterIdLst>
  <p:notesMasterIdLst>
    <p:notesMasterId r:id="rId34"/>
  </p:notesMasterIdLst>
  <p:sldIdLst>
    <p:sldId id="356" r:id="rId3"/>
    <p:sldId id="256" r:id="rId4"/>
    <p:sldId id="357" r:id="rId5"/>
    <p:sldId id="369" r:id="rId6"/>
    <p:sldId id="444" r:id="rId7"/>
    <p:sldId id="418" r:id="rId8"/>
    <p:sldId id="416" r:id="rId9"/>
    <p:sldId id="443" r:id="rId10"/>
    <p:sldId id="447" r:id="rId11"/>
    <p:sldId id="448" r:id="rId12"/>
    <p:sldId id="449" r:id="rId13"/>
    <p:sldId id="450" r:id="rId14"/>
    <p:sldId id="451" r:id="rId15"/>
    <p:sldId id="452" r:id="rId16"/>
    <p:sldId id="453" r:id="rId17"/>
    <p:sldId id="454" r:id="rId18"/>
    <p:sldId id="456" r:id="rId19"/>
    <p:sldId id="455" r:id="rId20"/>
    <p:sldId id="457" r:id="rId21"/>
    <p:sldId id="459" r:id="rId22"/>
    <p:sldId id="460" r:id="rId23"/>
    <p:sldId id="458" r:id="rId24"/>
    <p:sldId id="461" r:id="rId25"/>
    <p:sldId id="462" r:id="rId26"/>
    <p:sldId id="463" r:id="rId27"/>
    <p:sldId id="464" r:id="rId28"/>
    <p:sldId id="466" r:id="rId29"/>
    <p:sldId id="467" r:id="rId30"/>
    <p:sldId id="422" r:id="rId31"/>
    <p:sldId id="465" r:id="rId32"/>
    <p:sldId id="293"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模板正文" id="{74A88C6D-78C6-4E80-930D-4DCDE2FA78E2}">
          <p14:sldIdLst>
            <p14:sldId id="356"/>
            <p14:sldId id="256"/>
            <p14:sldId id="357"/>
            <p14:sldId id="369"/>
            <p14:sldId id="444"/>
            <p14:sldId id="418"/>
            <p14:sldId id="416"/>
            <p14:sldId id="443"/>
            <p14:sldId id="447"/>
            <p14:sldId id="448"/>
            <p14:sldId id="449"/>
            <p14:sldId id="450"/>
            <p14:sldId id="451"/>
            <p14:sldId id="452"/>
            <p14:sldId id="453"/>
            <p14:sldId id="454"/>
            <p14:sldId id="456"/>
            <p14:sldId id="455"/>
            <p14:sldId id="457"/>
            <p14:sldId id="459"/>
            <p14:sldId id="460"/>
            <p14:sldId id="458"/>
            <p14:sldId id="461"/>
            <p14:sldId id="462"/>
            <p14:sldId id="463"/>
            <p14:sldId id="464"/>
            <p14:sldId id="466"/>
            <p14:sldId id="467"/>
            <p14:sldId id="422"/>
            <p14:sldId id="465"/>
            <p14:sldId id="293"/>
          </p14:sldIdLst>
        </p14:section>
        <p14:section name="设计规范及使用建议" id="{7D45D6CA-6DD4-4E2C-8C22-94A07C99F2CE}">
          <p14:sldIdLst/>
        </p14:section>
      </p14:sectionLst>
    </p:ext>
    <p:ext uri="{EFAFB233-063F-42B5-8137-9DF3F51BA10A}">
      <p15:sldGuideLst xmlns:p15="http://schemas.microsoft.com/office/powerpoint/2012/main">
        <p15:guide id="1" pos="7292">
          <p15:clr>
            <a:srgbClr val="A4A3A4"/>
          </p15:clr>
        </p15:guide>
        <p15:guide id="2" orient="horz" pos="278" userDrawn="1">
          <p15:clr>
            <a:srgbClr val="A4A3A4"/>
          </p15:clr>
        </p15:guide>
        <p15:guide id="3" orient="horz" pos="4020" userDrawn="1">
          <p15:clr>
            <a:srgbClr val="A4A3A4"/>
          </p15:clr>
        </p15:guide>
        <p15:guide id="4" pos="36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F2125"/>
    <a:srgbClr val="FFFFFF"/>
    <a:srgbClr val="A6A6A6"/>
    <a:srgbClr val="1D1B1C"/>
    <a:srgbClr val="004181"/>
    <a:srgbClr val="DF5356"/>
    <a:srgbClr val="7492B8"/>
    <a:srgbClr val="456DA0"/>
    <a:srgbClr val="D1DBE7"/>
    <a:srgbClr val="2D5C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581" autoAdjust="0"/>
    <p:restoredTop sz="55318" autoAdjust="0"/>
  </p:normalViewPr>
  <p:slideViewPr>
    <p:cSldViewPr snapToGrid="0" showGuides="1">
      <p:cViewPr varScale="1">
        <p:scale>
          <a:sx n="61" d="100"/>
          <a:sy n="61" d="100"/>
        </p:scale>
        <p:origin x="1710" y="66"/>
      </p:cViewPr>
      <p:guideLst>
        <p:guide pos="7292"/>
        <p:guide orient="horz" pos="278"/>
        <p:guide orient="horz" pos="4020"/>
        <p:guide pos="369"/>
      </p:guideLst>
    </p:cSldViewPr>
  </p:slideViewPr>
  <p:outlineViewPr>
    <p:cViewPr>
      <p:scale>
        <a:sx n="33" d="100"/>
        <a:sy n="33" d="100"/>
      </p:scale>
      <p:origin x="0" y="-138"/>
    </p:cViewPr>
  </p:outlineViewPr>
  <p:notesTextViewPr>
    <p:cViewPr>
      <p:scale>
        <a:sx n="1" d="1"/>
        <a:sy n="1" d="1"/>
      </p:scale>
      <p:origin x="0" y="0"/>
    </p:cViewPr>
  </p:notesTextViewPr>
  <p:sorterViewPr>
    <p:cViewPr>
      <p:scale>
        <a:sx n="33" d="100"/>
        <a:sy n="33" d="100"/>
      </p:scale>
      <p:origin x="0" y="-15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98B9C-87B0-4F8A-8876-781DF9777B38}" type="datetimeFigureOut">
              <a:rPr lang="zh-CN" altLang="en-US" smtClean="0"/>
              <a:t>2024/3/14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03E7F-BD71-4F7F-BEAF-CA83D5F3412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优势：</a:t>
            </a:r>
            <a:endParaRPr lang="en-US" altLang="zh-CN" dirty="0"/>
          </a:p>
          <a:p>
            <a:r>
              <a:rPr lang="zh-CN" altLang="en-US" dirty="0"/>
              <a:t>可解释性：在深度学习和迭代算法之间建起了一座桥梁，具备了一定的可解释性，提供了理论分析的可能性；</a:t>
            </a:r>
            <a:endParaRPr lang="en-US" altLang="zh-CN" dirty="0"/>
          </a:p>
          <a:p>
            <a:r>
              <a:rPr lang="zh-CN" altLang="en-US" dirty="0"/>
              <a:t>性能优越</a:t>
            </a:r>
            <a:endParaRPr lang="en-US" altLang="zh-CN" dirty="0"/>
          </a:p>
          <a:p>
            <a:r>
              <a:rPr lang="zh-CN" altLang="en-US" dirty="0"/>
              <a:t>更快，需要更少的训练数据，</a:t>
            </a:r>
            <a:endParaRPr lang="en-US" altLang="zh-CN" dirty="0"/>
          </a:p>
          <a:p>
            <a:endParaRPr lang="en-US" altLang="zh-CN" dirty="0"/>
          </a:p>
          <a:p>
            <a:r>
              <a:rPr lang="zh-CN" altLang="en-US" dirty="0"/>
              <a:t>劣势：迭代算法中具有高度非线性和非光滑部分的运算，迭代算法很难展开</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10</a:t>
            </a:fld>
            <a:endParaRPr lang="zh-CN" altLang="en-US"/>
          </a:p>
        </p:txBody>
      </p:sp>
    </p:spTree>
    <p:extLst>
      <p:ext uri="{BB962C8B-B14F-4D97-AF65-F5344CB8AC3E}">
        <p14:creationId xmlns:p14="http://schemas.microsoft.com/office/powerpoint/2010/main" val="2540880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分支定界方法：非凸的组合问题</a:t>
            </a:r>
            <a:endParaRPr lang="en-US" altLang="zh-CN" dirty="0"/>
          </a:p>
          <a:p>
            <a:endParaRPr lang="en-US" altLang="zh-CN" dirty="0"/>
          </a:p>
          <a:p>
            <a:r>
              <a:rPr lang="zh-CN" altLang="en-US" b="0" i="0" dirty="0">
                <a:solidFill>
                  <a:srgbClr val="F4F4F5"/>
                </a:solidFill>
                <a:effectLst/>
                <a:latin typeface="SourceSansPro"/>
              </a:rPr>
              <a:t>分支定界方法步骤：</a:t>
            </a:r>
            <a:r>
              <a:rPr lang="zh-CN" altLang="en-US" b="0" i="0" dirty="0">
                <a:solidFill>
                  <a:srgbClr val="505050"/>
                </a:solidFill>
                <a:effectLst/>
                <a:latin typeface="Lucida Grande"/>
              </a:rPr>
              <a:t>分支的过程就是将大的问题分成小的问题，不断给树增加子节点的过程。而定界就是在分支的过程中检查子问题的上下界，如果子问题不能产生一比当前最优解还要优的解，那么砍掉这一支。直到所有子问题都不能产生一个更优的解时，算法结束。</a:t>
            </a:r>
            <a:endParaRPr lang="en-US" altLang="zh-CN" b="0" i="0" dirty="0">
              <a:solidFill>
                <a:srgbClr val="F4F4F5"/>
              </a:solidFill>
              <a:effectLst/>
              <a:latin typeface="SourceSansPro"/>
            </a:endParaRPr>
          </a:p>
          <a:p>
            <a:endParaRPr lang="en-US" altLang="zh-CN" dirty="0"/>
          </a:p>
          <a:p>
            <a:r>
              <a:rPr lang="en-US" altLang="zh-CN" dirty="0"/>
              <a:t>Motivation:</a:t>
            </a:r>
            <a:r>
              <a:rPr lang="zh-CN" altLang="en-US" dirty="0"/>
              <a:t>传统的分支定界方法，搜索空间过大，计算复杂度较高</a:t>
            </a:r>
            <a:endParaRPr lang="en-US" altLang="zh-CN" dirty="0"/>
          </a:p>
          <a:p>
            <a:r>
              <a:rPr lang="zh-CN" altLang="en-US" dirty="0"/>
              <a:t>在原</a:t>
            </a:r>
            <a:r>
              <a:rPr lang="en-US" altLang="zh-CN" dirty="0"/>
              <a:t>BB</a:t>
            </a:r>
            <a:r>
              <a:rPr lang="zh-CN" altLang="en-US" dirty="0"/>
              <a:t>算法的分支步中，通过计算候选变量的分数来表示其质量，然后选择分数最高的变量，在分支变量选择中使用了各种分支规则</a:t>
            </a:r>
            <a:r>
              <a:rPr lang="en-US" altLang="zh-CN" dirty="0"/>
              <a:t>(</a:t>
            </a:r>
            <a:r>
              <a:rPr lang="zh-CN" altLang="en-US" dirty="0"/>
              <a:t>如强分支、混合分支</a:t>
            </a:r>
            <a:r>
              <a:rPr lang="en-US" altLang="zh-CN" dirty="0"/>
              <a:t>)</a:t>
            </a:r>
            <a:r>
              <a:rPr lang="zh-CN" altLang="en-US" dirty="0"/>
              <a:t>。这样，需要大量的分支决策，而一个错误的分支决策可能会在不提高学习性能的情况下急剧增加搜索树的大小。为了加速分支规则，</a:t>
            </a:r>
            <a:r>
              <a:rPr lang="en-US" altLang="zh-CN" dirty="0"/>
              <a:t>[103]</a:t>
            </a:r>
            <a:r>
              <a:rPr lang="zh-CN" altLang="en-US" dirty="0"/>
              <a:t>、</a:t>
            </a:r>
            <a:r>
              <a:rPr lang="en-US" altLang="zh-CN" dirty="0"/>
              <a:t>[104]</a:t>
            </a:r>
            <a:r>
              <a:rPr lang="zh-CN" altLang="en-US" dirty="0"/>
              <a:t>采用模仿学习方法，利用专家经验逼近传统分支规则，快速学习辅助分支策略</a:t>
            </a:r>
            <a:r>
              <a:rPr lang="en-US" altLang="zh-CN" dirty="0"/>
              <a:t>;</a:t>
            </a:r>
          </a:p>
          <a:p>
            <a:endParaRPr lang="en-US" altLang="zh-CN" dirty="0"/>
          </a:p>
          <a:p>
            <a:r>
              <a:rPr lang="zh-CN" altLang="en-US" dirty="0"/>
              <a:t>将</a:t>
            </a:r>
            <a:r>
              <a:rPr lang="en-US" altLang="zh-CN" dirty="0"/>
              <a:t>BB</a:t>
            </a:r>
            <a:r>
              <a:rPr lang="zh-CN" altLang="en-US" dirty="0"/>
              <a:t>算法中的耗时部分替换为</a:t>
            </a:r>
            <a:r>
              <a:rPr lang="en-US" altLang="zh-CN" dirty="0"/>
              <a:t>DNN</a:t>
            </a:r>
            <a:r>
              <a:rPr lang="zh-CN" altLang="en-US" dirty="0"/>
              <a:t>，可以在接近最优性能的情况下，降低计算复杂度。</a:t>
            </a:r>
          </a:p>
        </p:txBody>
      </p:sp>
      <p:sp>
        <p:nvSpPr>
          <p:cNvPr id="4" name="灯片编号占位符 3"/>
          <p:cNvSpPr>
            <a:spLocks noGrp="1"/>
          </p:cNvSpPr>
          <p:nvPr>
            <p:ph type="sldNum" sz="quarter" idx="5"/>
          </p:nvPr>
        </p:nvSpPr>
        <p:spPr/>
        <p:txBody>
          <a:bodyPr/>
          <a:lstStyle/>
          <a:p>
            <a:fld id="{69C03E7F-BD71-4F7F-BEAF-CA83D5F3412C}" type="slidenum">
              <a:rPr lang="zh-CN" altLang="en-US" smtClean="0"/>
              <a:t>11</a:t>
            </a:fld>
            <a:endParaRPr lang="zh-CN" altLang="en-US"/>
          </a:p>
        </p:txBody>
      </p:sp>
    </p:spTree>
    <p:extLst>
      <p:ext uri="{BB962C8B-B14F-4D97-AF65-F5344CB8AC3E}">
        <p14:creationId xmlns:p14="http://schemas.microsoft.com/office/powerpoint/2010/main" val="3644987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LBB</a:t>
            </a:r>
            <a:r>
              <a:rPr lang="zh-CN" altLang="en-US" dirty="0"/>
              <a:t>的主要思想是将树搜索过程建模为一个顺序决策问题，因为探索树节点的子区域是否对应于保留决策或修剪决策。以问题特征为输入，决策状态为输出的二元分类器可以有效地解决这一问题。</a:t>
            </a:r>
            <a:endParaRPr lang="en-US" altLang="zh-CN" dirty="0"/>
          </a:p>
          <a:p>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cs typeface="Times New Roman" panose="02020603050405020304" pitchFamily="18" charset="0"/>
              </a:rPr>
              <a:t>Training data generation and feature design</a:t>
            </a:r>
            <a:r>
              <a:rPr lang="zh-CN" altLang="en-US" sz="1200" dirty="0">
                <a:latin typeface="Times New Roman" panose="02020603050405020304" pitchFamily="18" charset="0"/>
                <a:cs typeface="Times New Roman" panose="02020603050405020304" pitchFamily="18" charset="0"/>
              </a:rPr>
              <a:t>：利用</a:t>
            </a:r>
            <a:r>
              <a:rPr lang="en-US" altLang="zh-CN" sz="1200" dirty="0">
                <a:latin typeface="Times New Roman" panose="02020603050405020304" pitchFamily="18" charset="0"/>
                <a:cs typeface="Times New Roman" panose="02020603050405020304" pitchFamily="18" charset="0"/>
              </a:rPr>
              <a:t>BB</a:t>
            </a:r>
            <a:r>
              <a:rPr lang="zh-CN" altLang="en-US" sz="1200" dirty="0">
                <a:latin typeface="Times New Roman" panose="02020603050405020304" pitchFamily="18" charset="0"/>
                <a:cs typeface="Times New Roman" panose="02020603050405020304" pitchFamily="18" charset="0"/>
              </a:rPr>
              <a:t>算法去生成训练数据，特征设计，两类：问题相关的一些特征，信道状态信息，功率控制信息等，还有问题无关的一些特征，（节点的特征，节点的深度）</a:t>
            </a:r>
            <a:endParaRPr lang="en-US" altLang="zh-CN" sz="1200" dirty="0">
              <a:latin typeface="Times New Roman" panose="02020603050405020304" pitchFamily="18" charset="0"/>
              <a:cs typeface="Times New Roman" panose="02020603050405020304" pitchFamily="18" charset="0"/>
            </a:endParaRPr>
          </a:p>
          <a:p>
            <a:endParaRPr lang="en-US" altLang="zh-CN" dirty="0"/>
          </a:p>
          <a:p>
            <a:pPr>
              <a:buFont typeface="Arial" panose="020B0604020202020204" pitchFamily="34" charset="0"/>
              <a:buChar char="•"/>
            </a:pPr>
            <a:r>
              <a:rPr lang="en-US" altLang="zh-CN" sz="1200" dirty="0">
                <a:latin typeface="Times New Roman" panose="02020603050405020304" pitchFamily="18" charset="0"/>
                <a:cs typeface="Times New Roman" panose="02020603050405020304" pitchFamily="18" charset="0"/>
              </a:rPr>
              <a:t>Binary classifier learning</a:t>
            </a:r>
            <a:r>
              <a:rPr lang="zh-CN" altLang="en-US" sz="1200" dirty="0">
                <a:latin typeface="Times New Roman" panose="02020603050405020304" pitchFamily="18" charset="0"/>
                <a:cs typeface="Times New Roman" panose="02020603050405020304" pitchFamily="18" charset="0"/>
              </a:rPr>
              <a:t>：</a:t>
            </a:r>
            <a:r>
              <a:rPr lang="zh-CN" altLang="en-US" dirty="0"/>
              <a:t>逻辑回归和</a:t>
            </a:r>
            <a:r>
              <a:rPr lang="en-US" altLang="zh-CN" dirty="0"/>
              <a:t>SVM</a:t>
            </a:r>
            <a:r>
              <a:rPr lang="zh-CN" altLang="en-US" dirty="0"/>
              <a:t>不太适合有着复杂映射关系的高维数据分类，采用</a:t>
            </a:r>
            <a:r>
              <a:rPr lang="en-US" altLang="zh-CN" dirty="0"/>
              <a:t>MLP</a:t>
            </a:r>
          </a:p>
          <a:p>
            <a:pPr>
              <a:buFont typeface="Arial" panose="020B0604020202020204" pitchFamily="34" charset="0"/>
              <a:buChar char="•"/>
            </a:pPr>
            <a:endParaRPr lang="en-US" altLang="zh-C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200" dirty="0">
                <a:latin typeface="Times New Roman" panose="02020603050405020304" pitchFamily="18" charset="0"/>
                <a:cs typeface="Times New Roman" panose="02020603050405020304" pitchFamily="18" charset="0"/>
              </a:rPr>
              <a:t>Training sample unbalance and searching space controlling</a:t>
            </a:r>
            <a:r>
              <a:rPr lang="zh-CN" altLang="en-US" sz="1200" dirty="0">
                <a:latin typeface="Times New Roman" panose="02020603050405020304" pitchFamily="18" charset="0"/>
                <a:cs typeface="Times New Roman" panose="02020603050405020304" pitchFamily="18" charset="0"/>
              </a:rPr>
              <a:t>：</a:t>
            </a:r>
            <a:r>
              <a:rPr lang="zh-CN" altLang="en-US" b="0" i="0" dirty="0">
                <a:solidFill>
                  <a:srgbClr val="F4F4F5"/>
                </a:solidFill>
                <a:effectLst/>
                <a:latin typeface="SourceSansPro"/>
              </a:rPr>
              <a:t>样本的权重不一样，</a:t>
            </a:r>
            <a:r>
              <a:rPr lang="en-US" altLang="zh-CN" b="0" i="0" dirty="0">
                <a:solidFill>
                  <a:srgbClr val="F4F4F5"/>
                </a:solidFill>
                <a:effectLst/>
                <a:latin typeface="SourceSansPro"/>
              </a:rPr>
              <a:t>preserve</a:t>
            </a:r>
            <a:r>
              <a:rPr lang="zh-CN" altLang="en-US" b="0" i="0" dirty="0">
                <a:solidFill>
                  <a:srgbClr val="F4F4F5"/>
                </a:solidFill>
                <a:effectLst/>
                <a:latin typeface="SourceSansPro"/>
              </a:rPr>
              <a:t>的权重更大一点，离根节点越近的权重越大，</a:t>
            </a:r>
            <a:r>
              <a:rPr lang="en-US" altLang="zh-CN" b="0" i="0" dirty="0">
                <a:solidFill>
                  <a:srgbClr val="F4F4F5"/>
                </a:solidFill>
                <a:effectLst/>
                <a:latin typeface="SourceSansPro"/>
              </a:rPr>
              <a:t>,</a:t>
            </a:r>
            <a:r>
              <a:rPr lang="zh-CN" altLang="en-US" b="0" i="0" dirty="0">
                <a:solidFill>
                  <a:srgbClr val="F4F4F5"/>
                </a:solidFill>
                <a:effectLst/>
                <a:latin typeface="SourceSansPro"/>
              </a:rPr>
              <a:t>采用阈值动态控制搜索树的空间，达到一个计算效率和搜索准确性的平衡。</a:t>
            </a:r>
            <a:endParaRPr lang="en-US" altLang="zh-CN" sz="1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br>
              <a:rPr lang="en-US" altLang="zh-CN" dirty="0"/>
            </a:br>
            <a:endParaRPr lang="en-US" altLang="zh-CN" dirty="0"/>
          </a:p>
          <a:p>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Times New Roman" panose="02020603050405020304" pitchFamily="18" charset="0"/>
              <a:cs typeface="Times New Roman" panose="02020603050405020304" pitchFamily="18" charset="0"/>
            </a:endParaRP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12</a:t>
            </a:fld>
            <a:endParaRPr lang="zh-CN" altLang="en-US"/>
          </a:p>
        </p:txBody>
      </p:sp>
    </p:spTree>
    <p:extLst>
      <p:ext uri="{BB962C8B-B14F-4D97-AF65-F5344CB8AC3E}">
        <p14:creationId xmlns:p14="http://schemas.microsoft.com/office/powerpoint/2010/main" val="879956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a:t>
            </a:r>
            <a:r>
              <a:rPr lang="en-US" altLang="zh-CN" dirty="0"/>
              <a:t>LBB</a:t>
            </a:r>
            <a:r>
              <a:rPr lang="zh-CN" altLang="en-US" dirty="0"/>
              <a:t>算法学习了传统</a:t>
            </a:r>
            <a:r>
              <a:rPr lang="en-US" altLang="zh-CN" dirty="0"/>
              <a:t>BB</a:t>
            </a:r>
            <a:r>
              <a:rPr lang="zh-CN" altLang="en-US" dirty="0"/>
              <a:t>算法的最优剪枝策略，因此获得了接近最优的性能。各种强大的深度学习技术</a:t>
            </a:r>
            <a:r>
              <a:rPr lang="en-US" altLang="zh-CN" dirty="0"/>
              <a:t>(</a:t>
            </a:r>
            <a:r>
              <a:rPr lang="zh-CN" altLang="en-US" dirty="0"/>
              <a:t>例如</a:t>
            </a:r>
            <a:r>
              <a:rPr lang="en-US" altLang="zh-CN" dirty="0" err="1"/>
              <a:t>mlp</a:t>
            </a:r>
            <a:r>
              <a:rPr lang="zh-CN" altLang="en-US" dirty="0"/>
              <a:t>和</a:t>
            </a:r>
            <a:r>
              <a:rPr lang="en-US" altLang="zh-CN" dirty="0" err="1"/>
              <a:t>cnn</a:t>
            </a:r>
            <a:r>
              <a:rPr lang="en-US" altLang="zh-CN" dirty="0"/>
              <a:t>)</a:t>
            </a:r>
            <a:r>
              <a:rPr lang="zh-CN" altLang="en-US" dirty="0"/>
              <a:t>可以进一步应用于二值分类器，以提高修剪非最优节点时的准确性。</a:t>
            </a:r>
            <a:endParaRPr lang="en-US" altLang="zh-CN" dirty="0"/>
          </a:p>
          <a:p>
            <a:r>
              <a:rPr lang="en-US" altLang="zh-CN" dirty="0"/>
              <a:t>LBB</a:t>
            </a:r>
            <a:r>
              <a:rPr lang="zh-CN" altLang="en-US" dirty="0"/>
              <a:t>算法继承了传统</a:t>
            </a:r>
            <a:r>
              <a:rPr lang="en-US" altLang="zh-CN" dirty="0"/>
              <a:t>BB</a:t>
            </a:r>
            <a:r>
              <a:rPr lang="zh-CN" altLang="en-US" dirty="0"/>
              <a:t>算法的结构，利用了深度学习技术，只需要几十到几百个训练样本，就可以获得很高的计算效率。</a:t>
            </a:r>
            <a:endParaRPr lang="en-US" altLang="zh-CN" dirty="0"/>
          </a:p>
          <a:p>
            <a:endParaRPr lang="en-US" altLang="zh-CN" dirty="0"/>
          </a:p>
          <a:p>
            <a:r>
              <a:rPr lang="zh-CN" altLang="en-US" dirty="0"/>
              <a:t>缺点：</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13</a:t>
            </a:fld>
            <a:endParaRPr lang="zh-CN" altLang="en-US"/>
          </a:p>
        </p:txBody>
      </p:sp>
    </p:spTree>
    <p:extLst>
      <p:ext uri="{BB962C8B-B14F-4D97-AF65-F5344CB8AC3E}">
        <p14:creationId xmlns:p14="http://schemas.microsoft.com/office/powerpoint/2010/main" val="27217188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14</a:t>
            </a:fld>
            <a:endParaRPr lang="zh-CN" altLang="en-US"/>
          </a:p>
        </p:txBody>
      </p:sp>
    </p:spTree>
    <p:extLst>
      <p:ext uri="{BB962C8B-B14F-4D97-AF65-F5344CB8AC3E}">
        <p14:creationId xmlns:p14="http://schemas.microsoft.com/office/powerpoint/2010/main" val="2293848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GNN</a:t>
            </a:r>
            <a:r>
              <a:rPr lang="zh-CN" altLang="en-US" dirty="0"/>
              <a:t>通过提取邻居信息来丰富每个节点的特征，并根据图的结构将这些特征扩展到图上，从而实现对图的学习。</a:t>
            </a:r>
            <a:r>
              <a:rPr lang="en-US" altLang="zh-CN" dirty="0"/>
              <a:t>GNN</a:t>
            </a:r>
            <a:r>
              <a:rPr lang="zh-CN" altLang="en-US" dirty="0"/>
              <a:t>的框架如图</a:t>
            </a:r>
            <a:r>
              <a:rPr lang="en-US" altLang="zh-CN" dirty="0"/>
              <a:t>4</a:t>
            </a:r>
            <a:r>
              <a:rPr lang="zh-CN" altLang="en-US" dirty="0"/>
              <a:t>所示。通常在具有多个隐藏层的香草</a:t>
            </a:r>
            <a:r>
              <a:rPr lang="en-US" altLang="zh-CN" dirty="0"/>
              <a:t>GNN</a:t>
            </a:r>
            <a:r>
              <a:rPr lang="zh-CN" altLang="en-US" dirty="0"/>
              <a:t>中，最后一层的输出包含了所有节点和边的处理信息，可以用于分类或预测。在每一层</a:t>
            </a:r>
            <a:r>
              <a:rPr lang="en-US" altLang="zh-CN" dirty="0"/>
              <a:t>GNN</a:t>
            </a:r>
            <a:r>
              <a:rPr lang="zh-CN" altLang="en-US" dirty="0"/>
              <a:t>中，每个节点聚集其邻居的信息来更新其隐藏状态。具体地说，设</a:t>
            </a:r>
            <a:r>
              <a:rPr lang="en-US" altLang="zh-CN" dirty="0"/>
              <a:t>d(r) k</a:t>
            </a:r>
            <a:r>
              <a:rPr lang="zh-CN" altLang="en-US" dirty="0"/>
              <a:t>为第</a:t>
            </a:r>
            <a:r>
              <a:rPr lang="en-US" altLang="zh-CN" dirty="0"/>
              <a:t>r - n</a:t>
            </a:r>
            <a:r>
              <a:rPr lang="zh-CN" altLang="en-US" dirty="0"/>
              <a:t>层第</a:t>
            </a:r>
            <a:r>
              <a:rPr lang="en-US" altLang="zh-CN" dirty="0"/>
              <a:t>k</a:t>
            </a:r>
            <a:r>
              <a:rPr lang="zh-CN" altLang="en-US" dirty="0"/>
              <a:t>个节点的隐藏状态。每个</a:t>
            </a:r>
            <a:r>
              <a:rPr lang="en-US" altLang="zh-CN" dirty="0"/>
              <a:t>GNN</a:t>
            </a:r>
            <a:r>
              <a:rPr lang="zh-CN" altLang="en-US" dirty="0"/>
              <a:t>层包含如下的聚合和组合步骤。</a:t>
            </a:r>
            <a:endParaRPr lang="en-US" altLang="zh-CN" dirty="0"/>
          </a:p>
          <a:p>
            <a:endParaRPr lang="en-US" altLang="zh-CN" dirty="0"/>
          </a:p>
          <a:p>
            <a:r>
              <a:rPr lang="zh-CN" altLang="en-US" dirty="0"/>
              <a:t>池化函数、聚合函数、结合函数和</a:t>
            </a:r>
            <a:r>
              <a:rPr lang="en-US" altLang="zh-CN" dirty="0"/>
              <a:t>GNN</a:t>
            </a:r>
            <a:r>
              <a:rPr lang="zh-CN" altLang="en-US" dirty="0"/>
              <a:t>的学习能力、扩展能力和泛化能力关系很大，</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15</a:t>
            </a:fld>
            <a:endParaRPr lang="zh-CN" altLang="en-US"/>
          </a:p>
        </p:txBody>
      </p:sp>
    </p:spTree>
    <p:extLst>
      <p:ext uri="{BB962C8B-B14F-4D97-AF65-F5344CB8AC3E}">
        <p14:creationId xmlns:p14="http://schemas.microsoft.com/office/powerpoint/2010/main" val="1631718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无线网络中的优化问题可以表示成这种形式，其中</a:t>
            </a:r>
            <a:r>
              <a:rPr lang="en-US" altLang="zh-CN" dirty="0"/>
              <a:t>f</a:t>
            </a:r>
            <a:r>
              <a:rPr lang="zh-CN" altLang="en-US" dirty="0"/>
              <a:t>是目标函数，</a:t>
            </a:r>
            <a:r>
              <a:rPr lang="en-US" altLang="zh-CN" dirty="0"/>
              <a:t>X</a:t>
            </a:r>
            <a:r>
              <a:rPr lang="zh-CN" altLang="en-US" dirty="0"/>
              <a:t>是优化变量的集合，</a:t>
            </a:r>
            <a:r>
              <a:rPr lang="en-US" altLang="zh-CN" dirty="0"/>
              <a:t>Z</a:t>
            </a:r>
            <a:r>
              <a:rPr lang="zh-CN" altLang="en-US" dirty="0"/>
              <a:t>是节点特征矩阵，</a:t>
            </a:r>
            <a:endParaRPr lang="en-US" altLang="zh-CN" dirty="0"/>
          </a:p>
          <a:p>
            <a:r>
              <a:rPr lang="zh-CN" altLang="en-US" dirty="0"/>
              <a:t>从通信拓扑表示成可以用</a:t>
            </a:r>
            <a:r>
              <a:rPr lang="en-US" altLang="zh-CN" dirty="0"/>
              <a:t>GNN</a:t>
            </a:r>
            <a:r>
              <a:rPr lang="zh-CN" altLang="en-US" dirty="0"/>
              <a:t>去解决的图的结构，</a:t>
            </a:r>
          </a:p>
        </p:txBody>
      </p:sp>
      <p:sp>
        <p:nvSpPr>
          <p:cNvPr id="4" name="灯片编号占位符 3"/>
          <p:cNvSpPr>
            <a:spLocks noGrp="1"/>
          </p:cNvSpPr>
          <p:nvPr>
            <p:ph type="sldNum" sz="quarter" idx="5"/>
          </p:nvPr>
        </p:nvSpPr>
        <p:spPr/>
        <p:txBody>
          <a:bodyPr/>
          <a:lstStyle/>
          <a:p>
            <a:fld id="{69C03E7F-BD71-4F7F-BEAF-CA83D5F3412C}" type="slidenum">
              <a:rPr lang="zh-CN" altLang="en-US" smtClean="0"/>
              <a:t>16</a:t>
            </a:fld>
            <a:endParaRPr lang="zh-CN" altLang="en-US"/>
          </a:p>
        </p:txBody>
      </p:sp>
    </p:spTree>
    <p:extLst>
      <p:ext uri="{BB962C8B-B14F-4D97-AF65-F5344CB8AC3E}">
        <p14:creationId xmlns:p14="http://schemas.microsoft.com/office/powerpoint/2010/main" val="4182361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gnn</a:t>
            </a:r>
            <a:r>
              <a:rPr lang="zh-CN" altLang="en-US" dirty="0"/>
              <a:t>具有良好的可扩展性和泛化能力有两个原因。首先，</a:t>
            </a:r>
            <a:r>
              <a:rPr lang="en-US" altLang="zh-CN" dirty="0"/>
              <a:t>GNNs</a:t>
            </a:r>
            <a:r>
              <a:rPr lang="zh-CN" altLang="en-US" dirty="0"/>
              <a:t>的排列不变性和排列等变性使学习到的神经网络能够自动利用训练网络拓扑结构和动态测试条件之间的类比或等效模式，以适应大规模和动态场景。其次，</a:t>
            </a:r>
            <a:r>
              <a:rPr lang="en-US" altLang="zh-CN" dirty="0" err="1"/>
              <a:t>gnn</a:t>
            </a:r>
            <a:r>
              <a:rPr lang="zh-CN" altLang="en-US" dirty="0"/>
              <a:t>利用分布式消息传递架构来学习图节点之间的局部关系和图上的组合泛化</a:t>
            </a:r>
            <a:r>
              <a:rPr lang="en-US" altLang="zh-CN" dirty="0"/>
              <a:t>[118]</a:t>
            </a:r>
            <a:r>
              <a:rPr lang="zh-CN" altLang="en-US" dirty="0"/>
              <a:t>。因此，</a:t>
            </a:r>
            <a:r>
              <a:rPr lang="en-US" altLang="zh-CN" dirty="0" err="1"/>
              <a:t>gnn</a:t>
            </a:r>
            <a:r>
              <a:rPr lang="zh-CN" altLang="en-US" dirty="0"/>
              <a:t>可以推广到具有不同规模和排列结构</a:t>
            </a:r>
            <a:r>
              <a:rPr lang="en-US" altLang="zh-CN" dirty="0"/>
              <a:t>(</a:t>
            </a:r>
            <a:r>
              <a:rPr lang="zh-CN" altLang="en-US" dirty="0"/>
              <a:t>如更多用户、天线、盲源基站等</a:t>
            </a:r>
            <a:r>
              <a:rPr lang="en-US" altLang="zh-CN" dirty="0"/>
              <a:t>)</a:t>
            </a:r>
            <a:r>
              <a:rPr lang="zh-CN" altLang="en-US" dirty="0"/>
              <a:t>的大规模通信网络，这将是一种很有前途的基于</a:t>
            </a:r>
            <a:r>
              <a:rPr lang="en-US" altLang="zh-CN" dirty="0"/>
              <a:t>dl</a:t>
            </a:r>
            <a:r>
              <a:rPr lang="zh-CN" altLang="en-US" dirty="0"/>
              <a:t>的技术，用于解决各种形式化的图优化问题。</a:t>
            </a:r>
            <a:endParaRPr lang="en-US" altLang="zh-CN" dirty="0"/>
          </a:p>
          <a:p>
            <a:endParaRPr lang="en-US" altLang="zh-CN" dirty="0"/>
          </a:p>
          <a:p>
            <a:r>
              <a:rPr lang="zh-CN" altLang="en-US" dirty="0"/>
              <a:t>与一般神经网络相比，</a:t>
            </a:r>
            <a:r>
              <a:rPr lang="en-US" altLang="zh-CN" dirty="0" err="1"/>
              <a:t>gnn</a:t>
            </a:r>
            <a:r>
              <a:rPr lang="zh-CN" altLang="en-US" dirty="0"/>
              <a:t>更适合于图结构数据和分布式系统，它可以利用特定任务的知识在更少的训练样本下获得更好的学习性能</a:t>
            </a:r>
            <a:endParaRPr lang="en-US" altLang="zh-CN" dirty="0"/>
          </a:p>
          <a:p>
            <a:endParaRPr lang="en-US" altLang="zh-CN" dirty="0"/>
          </a:p>
          <a:p>
            <a:endParaRPr lang="en-US" altLang="zh-CN" dirty="0"/>
          </a:p>
          <a:p>
            <a:r>
              <a:rPr lang="zh-CN" altLang="en-US" dirty="0"/>
              <a:t>不确定性问题</a:t>
            </a:r>
            <a:r>
              <a:rPr lang="en-US" altLang="zh-CN" dirty="0"/>
              <a:t>(</a:t>
            </a:r>
            <a:r>
              <a:rPr lang="zh-CN" altLang="en-US" dirty="0"/>
              <a:t>例如，</a:t>
            </a:r>
            <a:r>
              <a:rPr lang="en-US" altLang="zh-CN" dirty="0" err="1"/>
              <a:t>gnn</a:t>
            </a:r>
            <a:r>
              <a:rPr lang="zh-CN" altLang="en-US" dirty="0"/>
              <a:t>是具有一定程度不确定性的概率模型</a:t>
            </a:r>
            <a:r>
              <a:rPr lang="en-US" altLang="zh-CN" dirty="0"/>
              <a:t>[118])</a:t>
            </a:r>
            <a:r>
              <a:rPr lang="zh-CN" altLang="en-US" dirty="0"/>
              <a:t>和有噪声的无线信道可能是在实践中部署</a:t>
            </a:r>
            <a:r>
              <a:rPr lang="en-US" altLang="zh-CN" dirty="0" err="1"/>
              <a:t>gnn</a:t>
            </a:r>
            <a:r>
              <a:rPr lang="zh-CN" altLang="en-US" dirty="0"/>
              <a:t>的潜在限制。</a:t>
            </a:r>
            <a:endParaRPr lang="en-US" altLang="zh-CN" dirty="0"/>
          </a:p>
          <a:p>
            <a:endParaRPr lang="en-US" altLang="zh-CN" dirty="0"/>
          </a:p>
          <a:p>
            <a:r>
              <a:rPr lang="zh-CN" altLang="en-US" dirty="0"/>
              <a:t>与一般神经网络相比，</a:t>
            </a:r>
            <a:r>
              <a:rPr lang="en-US" altLang="zh-CN" dirty="0" err="1"/>
              <a:t>gnn</a:t>
            </a:r>
            <a:r>
              <a:rPr lang="zh-CN" altLang="en-US" dirty="0"/>
              <a:t>具有较高的可扩展性和泛化性，但其自身的模型仍然存在一定的解释、泛化和表示限制</a:t>
            </a:r>
            <a:r>
              <a:rPr lang="en-US" altLang="zh-CN" dirty="0"/>
              <a:t>[131]</a:t>
            </a:r>
            <a:r>
              <a:rPr lang="zh-CN" altLang="en-US" dirty="0"/>
              <a:t>。例如，</a:t>
            </a:r>
            <a:r>
              <a:rPr lang="en-US" altLang="zh-CN" dirty="0" err="1"/>
              <a:t>gnn</a:t>
            </a:r>
            <a:r>
              <a:rPr lang="zh-CN" altLang="en-US" dirty="0"/>
              <a:t>不能计算一些重要的图属性，如最长或最短周期、直径、这对图上的理论性能分析至关重要。</a:t>
            </a:r>
            <a:r>
              <a:rPr lang="en-US" altLang="zh-CN" dirty="0" err="1"/>
              <a:t>gnn</a:t>
            </a:r>
            <a:r>
              <a:rPr lang="zh-CN" altLang="en-US" dirty="0"/>
              <a:t>在长路径上聚合消息时也表现出较差的学习性能，并且在实践中不能通过增加聚合网络层数来改善这种情况</a:t>
            </a:r>
            <a:r>
              <a:rPr lang="en-US" altLang="zh-CN" dirty="0"/>
              <a:t>[132]</a:t>
            </a:r>
            <a:r>
              <a:rPr lang="zh-CN" altLang="en-US" dirty="0"/>
              <a:t>。对</a:t>
            </a:r>
            <a:r>
              <a:rPr lang="en-US" altLang="zh-CN" dirty="0" err="1"/>
              <a:t>gnn</a:t>
            </a:r>
            <a:r>
              <a:rPr lang="zh-CN" altLang="en-US" dirty="0"/>
              <a:t>的理论认识还处于起步阶段。</a:t>
            </a:r>
          </a:p>
        </p:txBody>
      </p:sp>
      <p:sp>
        <p:nvSpPr>
          <p:cNvPr id="4" name="灯片编号占位符 3"/>
          <p:cNvSpPr>
            <a:spLocks noGrp="1"/>
          </p:cNvSpPr>
          <p:nvPr>
            <p:ph type="sldNum" sz="quarter" idx="5"/>
          </p:nvPr>
        </p:nvSpPr>
        <p:spPr/>
        <p:txBody>
          <a:bodyPr/>
          <a:lstStyle/>
          <a:p>
            <a:fld id="{69C03E7F-BD71-4F7F-BEAF-CA83D5F3412C}" type="slidenum">
              <a:rPr lang="zh-CN" altLang="en-US" smtClean="0"/>
              <a:t>17</a:t>
            </a:fld>
            <a:endParaRPr lang="zh-CN" altLang="en-US"/>
          </a:p>
        </p:txBody>
      </p:sp>
    </p:spTree>
    <p:extLst>
      <p:ext uri="{BB962C8B-B14F-4D97-AF65-F5344CB8AC3E}">
        <p14:creationId xmlns:p14="http://schemas.microsoft.com/office/powerpoint/2010/main" val="4264780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18</a:t>
            </a:fld>
            <a:endParaRPr lang="zh-CN" altLang="en-US"/>
          </a:p>
        </p:txBody>
      </p:sp>
    </p:spTree>
    <p:extLst>
      <p:ext uri="{BB962C8B-B14F-4D97-AF65-F5344CB8AC3E}">
        <p14:creationId xmlns:p14="http://schemas.microsoft.com/office/powerpoint/2010/main" val="37055758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随机整数规划问题，在动态场景中的离散变量</a:t>
            </a:r>
            <a:endParaRPr lang="en-US" altLang="zh-CN" dirty="0"/>
          </a:p>
          <a:p>
            <a:endParaRPr lang="en-US" altLang="zh-CN" dirty="0"/>
          </a:p>
          <a:p>
            <a:r>
              <a:rPr lang="zh-CN" altLang="en-US" dirty="0"/>
              <a:t>随机混合整数规划问题，自变量包含两类，一类是整数，一类是连续变量</a:t>
            </a:r>
          </a:p>
        </p:txBody>
      </p:sp>
      <p:sp>
        <p:nvSpPr>
          <p:cNvPr id="4" name="灯片编号占位符 3"/>
          <p:cNvSpPr>
            <a:spLocks noGrp="1"/>
          </p:cNvSpPr>
          <p:nvPr>
            <p:ph type="sldNum" sz="quarter" idx="5"/>
          </p:nvPr>
        </p:nvSpPr>
        <p:spPr/>
        <p:txBody>
          <a:bodyPr/>
          <a:lstStyle/>
          <a:p>
            <a:fld id="{69C03E7F-BD71-4F7F-BEAF-CA83D5F3412C}" type="slidenum">
              <a:rPr lang="zh-CN" altLang="en-US" smtClean="0"/>
              <a:t>19</a:t>
            </a:fld>
            <a:endParaRPr lang="zh-CN" altLang="en-US"/>
          </a:p>
        </p:txBody>
      </p:sp>
    </p:spTree>
    <p:extLst>
      <p:ext uri="{BB962C8B-B14F-4D97-AF65-F5344CB8AC3E}">
        <p14:creationId xmlns:p14="http://schemas.microsoft.com/office/powerpoint/2010/main" val="1131753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分布式约束优化问题，涉及多个节点的多智能体系统</a:t>
            </a:r>
            <a:r>
              <a:rPr lang="en-US" altLang="zh-CN" dirty="0"/>
              <a:t>(MASs)</a:t>
            </a:r>
            <a:r>
              <a:rPr lang="zh-CN" altLang="en-US" dirty="0"/>
              <a:t>中的分布式约束优化问题</a:t>
            </a:r>
            <a:r>
              <a:rPr lang="en-US" altLang="zh-CN" dirty="0"/>
              <a:t>(DCOP)</a:t>
            </a:r>
            <a:r>
              <a:rPr lang="zh-CN" altLang="en-US" dirty="0"/>
              <a:t>是无线系统中非常具有挑战性但又非常常见的问题，其一般形式有以下几种</a:t>
            </a:r>
            <a:r>
              <a:rPr lang="en-US" altLang="zh-CN" dirty="0"/>
              <a:t>:</a:t>
            </a:r>
          </a:p>
          <a:p>
            <a:endParaRPr lang="en-US" altLang="zh-CN" dirty="0"/>
          </a:p>
          <a:p>
            <a:r>
              <a:rPr lang="zh-CN" altLang="en-US" dirty="0"/>
              <a:t>其中</a:t>
            </a:r>
            <a:r>
              <a:rPr lang="en-US" altLang="zh-CN" dirty="0"/>
              <a:t>{</a:t>
            </a:r>
            <a:r>
              <a:rPr lang="en-US" altLang="zh-CN" dirty="0" err="1"/>
              <a:t>xi,t</a:t>
            </a:r>
            <a:r>
              <a:rPr lang="en-US" altLang="zh-CN" dirty="0"/>
              <a:t>}1N</a:t>
            </a:r>
            <a:r>
              <a:rPr lang="zh-CN" altLang="en-US" dirty="0"/>
              <a:t>和</a:t>
            </a:r>
            <a:r>
              <a:rPr lang="en-US" altLang="zh-CN" dirty="0"/>
              <a:t>{</a:t>
            </a:r>
            <a:r>
              <a:rPr lang="en-US" altLang="zh-CN" dirty="0" err="1"/>
              <a:t>yi,t</a:t>
            </a:r>
            <a:r>
              <a:rPr lang="en-US" altLang="zh-CN" dirty="0"/>
              <a:t>}1N</a:t>
            </a:r>
            <a:r>
              <a:rPr lang="zh-CN" altLang="en-US" dirty="0"/>
              <a:t>分别为无线系统的变量集合和系统参数，</a:t>
            </a:r>
            <a:r>
              <a:rPr lang="en-US" altLang="zh-CN" dirty="0"/>
              <a:t>ft(·)</a:t>
            </a:r>
            <a:r>
              <a:rPr lang="zh-CN" altLang="en-US" dirty="0"/>
              <a:t>为</a:t>
            </a:r>
            <a:r>
              <a:rPr lang="en-US" altLang="zh-CN" dirty="0"/>
              <a:t>MAS</a:t>
            </a:r>
            <a:r>
              <a:rPr lang="zh-CN" altLang="en-US" dirty="0"/>
              <a:t>的目标函数，</a:t>
            </a:r>
            <a:r>
              <a:rPr lang="en-US" altLang="zh-CN" dirty="0" err="1"/>
              <a:t>gi,t</a:t>
            </a:r>
            <a:r>
              <a:rPr lang="en-US" altLang="zh-CN" dirty="0"/>
              <a:t>(·)</a:t>
            </a:r>
            <a:r>
              <a:rPr lang="zh-CN" altLang="en-US" dirty="0"/>
              <a:t>为各变量的性能约束函数。注意，系统状态</a:t>
            </a:r>
            <a:r>
              <a:rPr lang="en-US" altLang="zh-CN" dirty="0"/>
              <a:t>{yi,t+1}1N</a:t>
            </a:r>
            <a:r>
              <a:rPr lang="zh-CN" altLang="en-US" dirty="0"/>
              <a:t>的演化可以建模为马尔可夫过程。具体而言，</a:t>
            </a:r>
            <a:r>
              <a:rPr lang="en-US" altLang="zh-CN" dirty="0"/>
              <a:t>agent</a:t>
            </a:r>
            <a:r>
              <a:rPr lang="zh-CN" altLang="en-US" dirty="0"/>
              <a:t>可以是无线网络中的基站或边缘设备，系统参数可以是无线衰落信道或边缘资源状态，变量集合可以是相应的资源分配策略。</a:t>
            </a:r>
            <a:endParaRPr lang="en-US" altLang="zh-CN" dirty="0"/>
          </a:p>
          <a:p>
            <a:r>
              <a:rPr lang="zh-CN" altLang="en-US" dirty="0"/>
              <a:t>值得注意的是，当前时隙的</a:t>
            </a:r>
            <a:r>
              <a:rPr lang="en-US" altLang="zh-CN" dirty="0"/>
              <a:t>MAS</a:t>
            </a:r>
            <a:r>
              <a:rPr lang="zh-CN" altLang="en-US" dirty="0"/>
              <a:t>系统参数依赖于上一个时隙的</a:t>
            </a:r>
            <a:r>
              <a:rPr lang="en-US" altLang="zh-CN" dirty="0"/>
              <a:t>MAS</a:t>
            </a:r>
            <a:r>
              <a:rPr lang="zh-CN" altLang="en-US" dirty="0"/>
              <a:t>系统参数和动作变量，因此</a:t>
            </a:r>
            <a:r>
              <a:rPr lang="en-US" altLang="zh-CN" dirty="0"/>
              <a:t>agent</a:t>
            </a:r>
            <a:r>
              <a:rPr lang="zh-CN" altLang="en-US" dirty="0"/>
              <a:t>之间的交互决定了系统的性能。由于智能体之间的耦合性和目标函数的非凸性，使用</a:t>
            </a:r>
            <a:r>
              <a:rPr lang="en-US" altLang="zh-CN" dirty="0"/>
              <a:t>COAs</a:t>
            </a:r>
            <a:r>
              <a:rPr lang="zh-CN" altLang="en-US" dirty="0"/>
              <a:t>在可接受的计算延迟内获得理想的性能是一个挑战。幸运的是，建立在多智能体</a:t>
            </a:r>
            <a:r>
              <a:rPr lang="en-US" altLang="zh-CN" dirty="0"/>
              <a:t>(MAS)</a:t>
            </a:r>
            <a:r>
              <a:rPr lang="zh-CN" altLang="en-US" dirty="0"/>
              <a:t>基础上的多智能体深度强化学习</a:t>
            </a:r>
            <a:r>
              <a:rPr lang="en-US" altLang="zh-CN" dirty="0"/>
              <a:t>(MADRL)</a:t>
            </a:r>
            <a:r>
              <a:rPr lang="zh-CN" altLang="en-US" dirty="0"/>
              <a:t>在处理多智能体联合学习问题上表现出了无与伦比的性能，它允许多个智能体根</a:t>
            </a:r>
            <a:endParaRPr lang="en-US" altLang="zh-CN" dirty="0"/>
          </a:p>
          <a:p>
            <a:endParaRPr lang="en-US" altLang="zh-CN" dirty="0"/>
          </a:p>
          <a:p>
            <a:r>
              <a:rPr lang="en-US" altLang="zh-CN" dirty="0"/>
              <a:t>MADRL</a:t>
            </a:r>
            <a:r>
              <a:rPr lang="zh-CN" altLang="en-US" dirty="0"/>
              <a:t>使每个代理能够制定自己的决策策略，这些策略可以分散执行，从而显著提高网络的可扩展性据与环境的交互来协作学习多个单独策略和一个全局策略。</a:t>
            </a:r>
            <a:endParaRPr lang="en-US" altLang="zh-CN" dirty="0"/>
          </a:p>
          <a:p>
            <a:r>
              <a:rPr lang="en-US" altLang="zh-CN" dirty="0"/>
              <a:t>MAS</a:t>
            </a:r>
            <a:r>
              <a:rPr lang="zh-CN" altLang="en-US" dirty="0"/>
              <a:t>中的</a:t>
            </a:r>
            <a:r>
              <a:rPr lang="en-US" altLang="zh-CN" dirty="0"/>
              <a:t>agent</a:t>
            </a:r>
            <a:r>
              <a:rPr lang="zh-CN" altLang="en-US" dirty="0"/>
              <a:t>既可以建立竞争关系，也可以建立合作关系。因此，</a:t>
            </a:r>
            <a:r>
              <a:rPr lang="en-US" altLang="zh-CN" dirty="0"/>
              <a:t>MADRL</a:t>
            </a:r>
            <a:r>
              <a:rPr lang="zh-CN" altLang="en-US" dirty="0"/>
              <a:t>算法的目标可以分为三类</a:t>
            </a:r>
            <a:r>
              <a:rPr lang="en-US" altLang="zh-CN" dirty="0"/>
              <a:t>:</a:t>
            </a:r>
            <a:r>
              <a:rPr lang="zh-CN" altLang="en-US" dirty="0"/>
              <a:t>通过协调所有智能体来实现全局奖励最大化，通过构建智能体之间的均衡来实现每个智能体的奖励最大化，或者在不同的合作智能体群体之间构建竞争均衡。</a:t>
            </a:r>
          </a:p>
        </p:txBody>
      </p:sp>
      <p:sp>
        <p:nvSpPr>
          <p:cNvPr id="4" name="灯片编号占位符 3"/>
          <p:cNvSpPr>
            <a:spLocks noGrp="1"/>
          </p:cNvSpPr>
          <p:nvPr>
            <p:ph type="sldNum" sz="quarter" idx="5"/>
          </p:nvPr>
        </p:nvSpPr>
        <p:spPr/>
        <p:txBody>
          <a:bodyPr/>
          <a:lstStyle/>
          <a:p>
            <a:fld id="{69C03E7F-BD71-4F7F-BEAF-CA83D5F3412C}" type="slidenum">
              <a:rPr lang="zh-CN" altLang="en-US" smtClean="0"/>
              <a:t>20</a:t>
            </a:fld>
            <a:endParaRPr lang="zh-CN" altLang="en-US"/>
          </a:p>
        </p:txBody>
      </p:sp>
    </p:spTree>
    <p:extLst>
      <p:ext uri="{BB962C8B-B14F-4D97-AF65-F5344CB8AC3E}">
        <p14:creationId xmlns:p14="http://schemas.microsoft.com/office/powerpoint/2010/main" val="1730497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高的动态性：策略更新的训练数据是从与环境的历史交互中收集的。因此，</a:t>
            </a:r>
            <a:r>
              <a:rPr lang="en-US" altLang="zh-CN" dirty="0"/>
              <a:t>DRL</a:t>
            </a:r>
            <a:r>
              <a:rPr lang="zh-CN" altLang="en-US" dirty="0"/>
              <a:t>策略训练可以在不需要手动更新数据集的情况下跟踪实时无线动态。</a:t>
            </a:r>
            <a:endParaRPr lang="en-US" altLang="zh-CN" dirty="0"/>
          </a:p>
          <a:p>
            <a:endParaRPr lang="en-US" altLang="zh-CN" dirty="0"/>
          </a:p>
          <a:p>
            <a:r>
              <a:rPr lang="zh-CN" altLang="en-US" dirty="0"/>
              <a:t>长期优化问题：允许</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21</a:t>
            </a:fld>
            <a:endParaRPr lang="zh-CN" altLang="en-US"/>
          </a:p>
        </p:txBody>
      </p:sp>
    </p:spTree>
    <p:extLst>
      <p:ext uri="{BB962C8B-B14F-4D97-AF65-F5344CB8AC3E}">
        <p14:creationId xmlns:p14="http://schemas.microsoft.com/office/powerpoint/2010/main" val="1703359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New metric design: </a:t>
            </a:r>
            <a:r>
              <a:rPr lang="zh-CN" altLang="en-US" dirty="0"/>
              <a:t>第一个度量是从数学角度度量所传输符号背后的含义。第二个度量度量恢复和传输语义之间的语义误差，以保证接收端成功地推断语义。</a:t>
            </a:r>
            <a:endParaRPr lang="en-US" altLang="zh-CN" dirty="0"/>
          </a:p>
          <a:p>
            <a:endParaRPr lang="en-US" altLang="zh-CN" dirty="0"/>
          </a:p>
          <a:p>
            <a:r>
              <a:rPr lang="zh-CN" altLang="en-US" dirty="0"/>
              <a:t>这种联合设计旨在最大限度地压缩发送信号，同时在发送端保留语义信息，并在接收端恢复语义信息，以对抗信道衰落和语义噪声。</a:t>
            </a:r>
            <a:endParaRPr lang="en-US" altLang="zh-CN" dirty="0"/>
          </a:p>
          <a:p>
            <a:endParaRPr lang="en-US" altLang="zh-CN" dirty="0"/>
          </a:p>
          <a:p>
            <a:r>
              <a:rPr lang="zh-CN" altLang="en-US" dirty="0"/>
              <a:t>如何建立高效、优雅的数学理论来评估语义通信系统的整体性能，是一个正在进行的研究方向。</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22</a:t>
            </a:fld>
            <a:endParaRPr lang="zh-CN" altLang="en-US"/>
          </a:p>
        </p:txBody>
      </p:sp>
    </p:spTree>
    <p:extLst>
      <p:ext uri="{BB962C8B-B14F-4D97-AF65-F5344CB8AC3E}">
        <p14:creationId xmlns:p14="http://schemas.microsoft.com/office/powerpoint/2010/main" val="494295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语义噪声</a:t>
            </a:r>
            <a:r>
              <a:rPr lang="zh-CN" altLang="en-US" dirty="0"/>
              <a:t>被定义为在信息传输</a:t>
            </a:r>
            <a:r>
              <a:rPr lang="en-US" altLang="zh-CN" dirty="0"/>
              <a:t>[47]</a:t>
            </a:r>
            <a:r>
              <a:rPr lang="zh-CN" altLang="en-US" dirty="0"/>
              <a:t>过程中，由于在编码</a:t>
            </a:r>
            <a:r>
              <a:rPr lang="en-US" altLang="zh-CN" dirty="0"/>
              <a:t>(</a:t>
            </a:r>
            <a:r>
              <a:rPr lang="zh-CN" altLang="en-US" dirty="0"/>
              <a:t>如信息压缩</a:t>
            </a:r>
            <a:r>
              <a:rPr lang="en-US" altLang="zh-CN" dirty="0"/>
              <a:t>)</a:t>
            </a:r>
            <a:r>
              <a:rPr lang="zh-CN" altLang="en-US" dirty="0"/>
              <a:t>、数据传输</a:t>
            </a:r>
            <a:r>
              <a:rPr lang="en-US" altLang="zh-CN" dirty="0"/>
              <a:t>(</a:t>
            </a:r>
            <a:r>
              <a:rPr lang="zh-CN" altLang="en-US" dirty="0"/>
              <a:t>如物理信道中的噪声或干扰</a:t>
            </a:r>
            <a:r>
              <a:rPr lang="en-US" altLang="zh-CN" dirty="0"/>
              <a:t>)</a:t>
            </a:r>
            <a:r>
              <a:rPr lang="zh-CN" altLang="en-US" dirty="0"/>
              <a:t>、解码</a:t>
            </a:r>
            <a:r>
              <a:rPr lang="en-US" altLang="zh-CN" dirty="0"/>
              <a:t>(</a:t>
            </a:r>
            <a:r>
              <a:rPr lang="zh-CN" altLang="en-US" dirty="0"/>
              <a:t>如信息重构</a:t>
            </a:r>
            <a:r>
              <a:rPr lang="en-US" altLang="zh-CN" dirty="0"/>
              <a:t>)</a:t>
            </a:r>
            <a:r>
              <a:rPr lang="zh-CN" altLang="en-US" dirty="0"/>
              <a:t> 导致的在信息解释过程中出现的一种干扰</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23</a:t>
            </a:fld>
            <a:endParaRPr lang="zh-CN" altLang="en-US"/>
          </a:p>
        </p:txBody>
      </p:sp>
    </p:spTree>
    <p:extLst>
      <p:ext uri="{BB962C8B-B14F-4D97-AF65-F5344CB8AC3E}">
        <p14:creationId xmlns:p14="http://schemas.microsoft.com/office/powerpoint/2010/main" val="2569292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语义通信中涉及的概率模型用马尔可夫链表示</a:t>
            </a:r>
            <a:endParaRPr lang="en-US" altLang="zh-CN" dirty="0"/>
          </a:p>
          <a:p>
            <a:endParaRPr lang="en-US" altLang="zh-CN" dirty="0"/>
          </a:p>
          <a:p>
            <a:r>
              <a:rPr lang="zh-CN" altLang="en-US" dirty="0"/>
              <a:t>语义通信的目标是在表示观察到的消息时 </a:t>
            </a:r>
            <a:r>
              <a:rPr lang="en-US" altLang="zh-CN" dirty="0"/>
              <a:t>(</a:t>
            </a:r>
            <a:r>
              <a:rPr lang="zh-CN" altLang="en-US" dirty="0"/>
              <a:t>也就是说最小化语义错误</a:t>
            </a:r>
            <a:r>
              <a:rPr lang="en-US" altLang="zh-CN" dirty="0"/>
              <a:t>)</a:t>
            </a:r>
            <a:r>
              <a:rPr lang="zh-CN" altLang="en-US" dirty="0"/>
              <a:t>，并最小化要传输的数据量。那么，语义通信优化问题的一般形式可以表示为</a:t>
            </a:r>
            <a:endParaRPr lang="en-US" altLang="zh-CN" dirty="0"/>
          </a:p>
          <a:p>
            <a:endParaRPr lang="en-US" altLang="zh-CN" dirty="0"/>
          </a:p>
          <a:p>
            <a:r>
              <a:rPr lang="zh-CN" altLang="en-US" dirty="0"/>
              <a:t>接下来，为了得到一个更具体的数学表达式，我们将详细描述语义通信系统设计的信息论框架，从理论上描述语义特征提取的压缩与语义迁移的失真之间的权衡。</a:t>
            </a:r>
            <a:endParaRPr lang="en-US" altLang="zh-CN" dirty="0"/>
          </a:p>
          <a:p>
            <a:endParaRPr lang="en-US" altLang="zh-CN" dirty="0"/>
          </a:p>
          <a:p>
            <a:r>
              <a:rPr lang="zh-CN" altLang="en-US" dirty="0"/>
              <a:t>从可靠传输的角度来看，只要编码信息熵保持不变，即当</a:t>
            </a:r>
            <a:r>
              <a:rPr lang="en-US" altLang="zh-CN" dirty="0"/>
              <a:t>I(ˆZ;Y = </a:t>
            </a:r>
            <a:r>
              <a:rPr lang="en-US" altLang="zh-CN" dirty="0" err="1"/>
              <a:t>i</a:t>
            </a:r>
            <a:r>
              <a:rPr lang="en-US" altLang="zh-CN" dirty="0"/>
              <a:t> (</a:t>
            </a:r>
            <a:r>
              <a:rPr lang="en-US" altLang="zh-CN" dirty="0" err="1"/>
              <a:t>x;Y</a:t>
            </a:r>
            <a:r>
              <a:rPr lang="en-US" altLang="zh-CN" dirty="0"/>
              <a:t>)</a:t>
            </a:r>
            <a:r>
              <a:rPr lang="zh-CN" altLang="en-US" dirty="0"/>
              <a:t>，语义通信理论上可以通过语义解码器完整无损地恢复目标信息</a:t>
            </a:r>
            <a:r>
              <a:rPr lang="en-US" altLang="zh-CN" dirty="0"/>
              <a:t>Y</a:t>
            </a:r>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24</a:t>
            </a:fld>
            <a:endParaRPr lang="zh-CN" altLang="en-US"/>
          </a:p>
        </p:txBody>
      </p:sp>
    </p:spTree>
    <p:extLst>
      <p:ext uri="{BB962C8B-B14F-4D97-AF65-F5344CB8AC3E}">
        <p14:creationId xmlns:p14="http://schemas.microsoft.com/office/powerpoint/2010/main" val="2938970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语义通信允许传输信号的含义</a:t>
            </a:r>
            <a:r>
              <a:rPr lang="en-US" altLang="zh-CN" dirty="0"/>
              <a:t>(</a:t>
            </a:r>
            <a:r>
              <a:rPr lang="zh-CN" altLang="en-US" dirty="0"/>
              <a:t>具有非常低维的数据结构</a:t>
            </a:r>
            <a:r>
              <a:rPr lang="en-US" altLang="zh-CN" dirty="0"/>
              <a:t>)</a:t>
            </a:r>
            <a:r>
              <a:rPr lang="zh-CN" altLang="en-US" dirty="0"/>
              <a:t>，语义编码器对其进行压缩和提取，从而大大降低通信开销</a:t>
            </a:r>
            <a:r>
              <a:rPr lang="en-US" altLang="zh-CN" dirty="0"/>
              <a:t>[41]</a:t>
            </a:r>
            <a:r>
              <a:rPr lang="zh-CN" altLang="en-US" dirty="0"/>
              <a:t>。同时，语义通信允许语义解码器推断损坏信息的缺失部分，从而提高系统的可靠性。</a:t>
            </a:r>
            <a:endParaRPr lang="en-US" altLang="zh-CN" dirty="0"/>
          </a:p>
          <a:p>
            <a:endParaRPr lang="en-US" altLang="zh-CN" dirty="0"/>
          </a:p>
          <a:p>
            <a:r>
              <a:rPr lang="zh-CN" altLang="en-US" dirty="0"/>
              <a:t>语义通信可以通过使用提取的语义信息来提高各种服务的体验质量</a:t>
            </a:r>
            <a:r>
              <a:rPr lang="en-US" altLang="zh-CN" dirty="0"/>
              <a:t>(</a:t>
            </a:r>
            <a:r>
              <a:rPr lang="zh-CN" altLang="en-US" dirty="0"/>
              <a:t>例如，从语音信号中提取的信息既可以用于语音识别，也可以用于语音合成</a:t>
            </a:r>
            <a:r>
              <a:rPr lang="en-US" altLang="zh-CN" dirty="0"/>
              <a:t>[185])</a:t>
            </a:r>
          </a:p>
          <a:p>
            <a:endParaRPr lang="en-US" altLang="zh-CN" dirty="0"/>
          </a:p>
          <a:p>
            <a:r>
              <a:rPr lang="zh-CN" altLang="en-US" dirty="0"/>
              <a:t>为了从理论上衡量语义感知压缩和语义信息重构的准确性，</a:t>
            </a:r>
          </a:p>
        </p:txBody>
      </p:sp>
      <p:sp>
        <p:nvSpPr>
          <p:cNvPr id="4" name="灯片编号占位符 3"/>
          <p:cNvSpPr>
            <a:spLocks noGrp="1"/>
          </p:cNvSpPr>
          <p:nvPr>
            <p:ph type="sldNum" sz="quarter" idx="5"/>
          </p:nvPr>
        </p:nvSpPr>
        <p:spPr/>
        <p:txBody>
          <a:bodyPr/>
          <a:lstStyle/>
          <a:p>
            <a:fld id="{69C03E7F-BD71-4F7F-BEAF-CA83D5F3412C}" type="slidenum">
              <a:rPr lang="zh-CN" altLang="en-US" smtClean="0"/>
              <a:t>25</a:t>
            </a:fld>
            <a:endParaRPr lang="zh-CN" altLang="en-US"/>
          </a:p>
        </p:txBody>
      </p:sp>
    </p:spTree>
    <p:extLst>
      <p:ext uri="{BB962C8B-B14F-4D97-AF65-F5344CB8AC3E}">
        <p14:creationId xmlns:p14="http://schemas.microsoft.com/office/powerpoint/2010/main" val="1533012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考虑到大规模无线网络中更实际的场景，其中大部分用于全局模型学习的训练数据都是在终端设备本地生成的，在上述集中式学习框架中，边缘设备需要将这些数据发送到中心服务器</a:t>
            </a:r>
            <a:r>
              <a:rPr lang="en-US" altLang="zh-CN" dirty="0"/>
              <a:t>(</a:t>
            </a:r>
            <a:r>
              <a:rPr lang="zh-CN" altLang="en-US" dirty="0"/>
              <a:t>例如</a:t>
            </a:r>
            <a:r>
              <a:rPr lang="en-US" altLang="zh-CN" dirty="0"/>
              <a:t>BS)</a:t>
            </a:r>
            <a:r>
              <a:rPr lang="zh-CN" altLang="en-US" dirty="0"/>
              <a:t>，这引发了高昂的通信成本和数据隐私问题。</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26</a:t>
            </a:fld>
            <a:endParaRPr lang="zh-CN" altLang="en-US"/>
          </a:p>
        </p:txBody>
      </p:sp>
    </p:spTree>
    <p:extLst>
      <p:ext uri="{BB962C8B-B14F-4D97-AF65-F5344CB8AC3E}">
        <p14:creationId xmlns:p14="http://schemas.microsoft.com/office/powerpoint/2010/main" val="20935444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27</a:t>
            </a:fld>
            <a:endParaRPr lang="zh-CN" altLang="en-US"/>
          </a:p>
        </p:txBody>
      </p:sp>
    </p:spTree>
    <p:extLst>
      <p:ext uri="{BB962C8B-B14F-4D97-AF65-F5344CB8AC3E}">
        <p14:creationId xmlns:p14="http://schemas.microsoft.com/office/powerpoint/2010/main" val="5623543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28</a:t>
            </a:fld>
            <a:endParaRPr lang="zh-CN" altLang="en-US"/>
          </a:p>
        </p:txBody>
      </p:sp>
    </p:spTree>
    <p:extLst>
      <p:ext uri="{BB962C8B-B14F-4D97-AF65-F5344CB8AC3E}">
        <p14:creationId xmlns:p14="http://schemas.microsoft.com/office/powerpoint/2010/main" val="40334576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29</a:t>
            </a:fld>
            <a:endParaRPr lang="zh-CN" altLang="en-US"/>
          </a:p>
        </p:txBody>
      </p:sp>
    </p:spTree>
    <p:extLst>
      <p:ext uri="{BB962C8B-B14F-4D97-AF65-F5344CB8AC3E}">
        <p14:creationId xmlns:p14="http://schemas.microsoft.com/office/powerpoint/2010/main" val="468104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30</a:t>
            </a:fld>
            <a:endParaRPr lang="zh-CN" altLang="en-US"/>
          </a:p>
        </p:txBody>
      </p:sp>
    </p:spTree>
    <p:extLst>
      <p:ext uri="{BB962C8B-B14F-4D97-AF65-F5344CB8AC3E}">
        <p14:creationId xmlns:p14="http://schemas.microsoft.com/office/powerpoint/2010/main" val="59804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31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与前几代相比，</a:t>
            </a:r>
            <a:r>
              <a:rPr lang="en-US" altLang="zh-CN" dirty="0"/>
              <a:t>6G</a:t>
            </a:r>
            <a:r>
              <a:rPr lang="zh-CN" altLang="en-US" dirty="0"/>
              <a:t>可以提供更高吞吐量、更低延迟、更高可靠性、更密集连接、更高能效以及智能连接等要求更严格的服务。（在新工业技术革命的推动下，</a:t>
            </a:r>
            <a:r>
              <a:rPr lang="en-US" altLang="zh-CN" dirty="0"/>
              <a:t>6G</a:t>
            </a:r>
            <a:r>
              <a:rPr lang="zh-CN" altLang="en-US" dirty="0"/>
              <a:t>还可以支持</a:t>
            </a:r>
            <a:r>
              <a:rPr lang="en-US" altLang="zh-CN" dirty="0"/>
              <a:t>5G</a:t>
            </a:r>
            <a:r>
              <a:rPr lang="zh-CN" altLang="en-US" dirty="0"/>
              <a:t>之外的新业务</a:t>
            </a:r>
            <a:r>
              <a:rPr lang="en-US" altLang="zh-CN" dirty="0"/>
              <a:t>/</a:t>
            </a:r>
            <a:r>
              <a:rPr lang="zh-CN" altLang="en-US" dirty="0"/>
              <a:t>应用，如沉浸式云扩展现实</a:t>
            </a:r>
            <a:r>
              <a:rPr lang="en-US" altLang="zh-CN" dirty="0"/>
              <a:t>(immersive cloud extended reality, XR)</a:t>
            </a:r>
            <a:r>
              <a:rPr lang="zh-CN" altLang="en-US" dirty="0"/>
              <a:t>、全息通信、传感互联、数字孪生、元宇宙</a:t>
            </a:r>
            <a:r>
              <a:rPr lang="en-US" altLang="zh-CN" dirty="0"/>
              <a:t>(metaverse)</a:t>
            </a:r>
            <a:r>
              <a:rPr lang="zh-CN" altLang="en-US" dirty="0"/>
              <a:t> 。</a:t>
            </a:r>
            <a:r>
              <a:rPr lang="en-US" altLang="zh-CN" dirty="0"/>
              <a:t>6G</a:t>
            </a:r>
            <a:r>
              <a:rPr lang="zh-CN" altLang="en-US" dirty="0"/>
              <a:t>系统的需求使得无线资源的细粒度优化和网络相关信息的有效学习迫在眉睫。）</a:t>
            </a:r>
            <a:endParaRPr lang="en-US" altLang="zh-CN" dirty="0"/>
          </a:p>
          <a:p>
            <a:r>
              <a:rPr lang="zh-CN" altLang="en-US" dirty="0"/>
              <a:t>由于</a:t>
            </a:r>
            <a:r>
              <a:rPr lang="en-US" altLang="zh-CN" dirty="0"/>
              <a:t>6G</a:t>
            </a:r>
            <a:r>
              <a:rPr lang="zh-CN" altLang="en-US" dirty="0"/>
              <a:t>中服务规模大、密度高、服务质量异构、多功能跨层设计集成等特点，优化问题很复杂，；</a:t>
            </a:r>
            <a:endParaRPr lang="en-US" altLang="zh-CN" dirty="0"/>
          </a:p>
          <a:p>
            <a:r>
              <a:rPr lang="zh-CN" altLang="en-US" dirty="0"/>
              <a:t>由于无线网络中存在大量设备、大规模天线以及各种</a:t>
            </a:r>
            <a:r>
              <a:rPr lang="en-US" altLang="zh-CN" dirty="0"/>
              <a:t>6G</a:t>
            </a:r>
            <a:r>
              <a:rPr lang="zh-CN" altLang="en-US" dirty="0"/>
              <a:t>技术和业务中的大量数据</a:t>
            </a:r>
            <a:r>
              <a:rPr lang="en-US" altLang="zh-CN" dirty="0"/>
              <a:t>[3]</a:t>
            </a:r>
            <a:r>
              <a:rPr lang="zh-CN" altLang="en-US" dirty="0"/>
              <a:t>，</a:t>
            </a:r>
            <a:r>
              <a:rPr lang="en-US" altLang="zh-CN" dirty="0"/>
              <a:t>6G</a:t>
            </a:r>
            <a:r>
              <a:rPr lang="zh-CN" altLang="en-US" dirty="0"/>
              <a:t>优化问题的优化变量和模型参数具有高维数的特点。</a:t>
            </a:r>
            <a:endParaRPr lang="en-US" altLang="zh-CN" dirty="0"/>
          </a:p>
          <a:p>
            <a:r>
              <a:rPr lang="zh-CN" altLang="en-US" dirty="0"/>
              <a:t>第三个特点是实时性，由于 </a:t>
            </a:r>
            <a:r>
              <a:rPr lang="en-US" altLang="zh-CN" dirty="0"/>
              <a:t>6G</a:t>
            </a:r>
            <a:r>
              <a:rPr lang="zh-CN" altLang="en-US" dirty="0"/>
              <a:t>无线网络中的优化问题通常涉及与网络相关的实时参数，如网络结构、信道状态信息</a:t>
            </a:r>
            <a:r>
              <a:rPr lang="en-US" altLang="zh-CN" dirty="0"/>
              <a:t>(CSI)</a:t>
            </a:r>
            <a:r>
              <a:rPr lang="zh-CN" altLang="en-US" dirty="0"/>
              <a:t>、流量状况等。因此，各种基于优化的算法</a:t>
            </a:r>
            <a:r>
              <a:rPr lang="en-US" altLang="zh-CN" dirty="0"/>
              <a:t>(</a:t>
            </a:r>
            <a:r>
              <a:rPr lang="en-US" altLang="zh-CN" dirty="0" err="1"/>
              <a:t>oa</a:t>
            </a:r>
            <a:r>
              <a:rPr lang="en-US" altLang="zh-CN" dirty="0"/>
              <a:t>)</a:t>
            </a:r>
            <a:r>
              <a:rPr lang="zh-CN" altLang="en-US" dirty="0"/>
              <a:t>的近乎最优性能需要实时实现</a:t>
            </a:r>
            <a:endParaRPr lang="en-US" altLang="zh-CN" dirty="0"/>
          </a:p>
          <a:p>
            <a:endParaRPr lang="en-US" altLang="zh-CN" dirty="0"/>
          </a:p>
          <a:p>
            <a:r>
              <a:rPr lang="zh-CN" altLang="en-US" b="1" dirty="0"/>
              <a:t>传统基于优化的方法去解决</a:t>
            </a:r>
            <a:r>
              <a:rPr lang="en-US" altLang="zh-CN" b="1" dirty="0"/>
              <a:t>6G</a:t>
            </a:r>
            <a:r>
              <a:rPr lang="zh-CN" altLang="en-US" b="1" dirty="0"/>
              <a:t>网络中的</a:t>
            </a:r>
            <a:r>
              <a:rPr lang="zh-CN" altLang="en-US" b="0" dirty="0"/>
              <a:t>优化问题存在以下问题：</a:t>
            </a:r>
            <a:endParaRPr lang="en-US" altLang="zh-CN" b="0" dirty="0"/>
          </a:p>
          <a:p>
            <a:r>
              <a:rPr lang="zh-CN" altLang="en-US" b="0" dirty="0"/>
              <a:t>首先是优化性能不能得到保障：由于</a:t>
            </a:r>
            <a:r>
              <a:rPr lang="en-US" altLang="zh-CN" b="0" dirty="0"/>
              <a:t>6G</a:t>
            </a:r>
            <a:r>
              <a:rPr lang="zh-CN" altLang="en-US" b="0" dirty="0"/>
              <a:t>网络中多数优化问题是非凸的，所以很多问题用传统方法难以解决，有的就算解决了，也存在不是全局最优解的特点，还有就是采用这种方法，很多基于模型假设，这在高度复杂的</a:t>
            </a:r>
            <a:r>
              <a:rPr lang="en-US" altLang="zh-CN" b="0" dirty="0"/>
              <a:t>6G</a:t>
            </a:r>
            <a:r>
              <a:rPr lang="zh-CN" altLang="en-US" b="0" dirty="0"/>
              <a:t>网络中会带来不准确性</a:t>
            </a:r>
            <a:endParaRPr lang="en-US" altLang="zh-CN" b="0" dirty="0"/>
          </a:p>
          <a:p>
            <a:r>
              <a:rPr lang="zh-CN" altLang="en-US" b="0" dirty="0"/>
              <a:t>第二是计算开销过大，由于传统方法很多是迭代方法，通常计算成本很高，</a:t>
            </a:r>
            <a:r>
              <a:rPr lang="en-US" altLang="zh-CN" b="0" dirty="0"/>
              <a:t>6G</a:t>
            </a:r>
            <a:r>
              <a:rPr lang="zh-CN" altLang="en-US" b="0" dirty="0"/>
              <a:t>网络的应用很多都有严格的执行时间要求，此时采用迭代方法去求解不能满足时延要求。</a:t>
            </a:r>
            <a:endParaRPr lang="en-US" altLang="zh-CN" b="0" dirty="0"/>
          </a:p>
          <a:p>
            <a:r>
              <a:rPr lang="zh-CN" altLang="en-US" b="0" dirty="0"/>
              <a:t>第三是系统建模的困难，</a:t>
            </a:r>
            <a:r>
              <a:rPr lang="en-US" altLang="zh-CN" b="0" dirty="0"/>
              <a:t>6</a:t>
            </a:r>
            <a:r>
              <a:rPr lang="zh-CN" altLang="en-US" b="0" dirty="0"/>
              <a:t>给网络具有</a:t>
            </a:r>
            <a:r>
              <a:rPr lang="en-US" altLang="zh-CN" b="0" dirty="0"/>
              <a:t>····</a:t>
            </a:r>
          </a:p>
          <a:p>
            <a:endParaRPr lang="en-US" altLang="zh-CN" b="0" dirty="0"/>
          </a:p>
          <a:p>
            <a:r>
              <a:rPr lang="zh-CN" altLang="en-US" b="0" dirty="0"/>
              <a:t>最后是现有的</a:t>
            </a:r>
            <a:r>
              <a:rPr lang="en-US" altLang="zh-CN" b="0" dirty="0"/>
              <a:t>ML</a:t>
            </a:r>
            <a:r>
              <a:rPr lang="zh-CN" altLang="en-US" b="0" dirty="0"/>
              <a:t>方法用于</a:t>
            </a:r>
            <a:r>
              <a:rPr lang="en-US" altLang="zh-CN" b="0" dirty="0"/>
              <a:t>6G</a:t>
            </a:r>
            <a:r>
              <a:rPr lang="zh-CN" altLang="en-US" b="0" dirty="0"/>
              <a:t>网络的特点</a:t>
            </a:r>
            <a:endParaRPr lang="en-US" altLang="zh-CN" b="0" dirty="0"/>
          </a:p>
          <a:p>
            <a:r>
              <a:rPr lang="zh-CN" altLang="en-US" b="0" dirty="0"/>
              <a:t>第一个是性能：由于数据驱动的特征以及神经网络</a:t>
            </a:r>
            <a:r>
              <a:rPr lang="en-US" altLang="zh-CN" b="0" dirty="0"/>
              <a:t>(</a:t>
            </a:r>
            <a:r>
              <a:rPr lang="en-US" altLang="zh-CN" b="0" dirty="0" err="1"/>
              <a:t>nn</a:t>
            </a:r>
            <a:r>
              <a:rPr lang="en-US" altLang="zh-CN" b="0" dirty="0"/>
              <a:t>)</a:t>
            </a:r>
            <a:r>
              <a:rPr lang="zh-CN" altLang="en-US" b="0" dirty="0"/>
              <a:t>和学习策略</a:t>
            </a:r>
            <a:r>
              <a:rPr lang="en-US" altLang="zh-CN" b="0" dirty="0"/>
              <a:t>[22]</a:t>
            </a:r>
            <a:r>
              <a:rPr lang="zh-CN" altLang="en-US" b="0" dirty="0"/>
              <a:t>，</a:t>
            </a:r>
            <a:r>
              <a:rPr lang="en-US" altLang="zh-CN" b="0" dirty="0"/>
              <a:t>[30]</a:t>
            </a:r>
            <a:r>
              <a:rPr lang="zh-CN" altLang="en-US" b="0" dirty="0"/>
              <a:t>，</a:t>
            </a:r>
            <a:r>
              <a:rPr lang="en-US" altLang="zh-CN" b="0" dirty="0"/>
              <a:t>[31]</a:t>
            </a:r>
            <a:r>
              <a:rPr lang="zh-CN" altLang="en-US" b="0" dirty="0"/>
              <a:t>的复杂设计，</a:t>
            </a:r>
            <a:r>
              <a:rPr lang="en-US" altLang="zh-CN" b="0" dirty="0"/>
              <a:t>moa</a:t>
            </a:r>
            <a:r>
              <a:rPr lang="zh-CN" altLang="en-US" b="0" dirty="0"/>
              <a:t>与</a:t>
            </a:r>
            <a:r>
              <a:rPr lang="en-US" altLang="zh-CN" b="0" dirty="0" err="1"/>
              <a:t>coa</a:t>
            </a:r>
            <a:r>
              <a:rPr lang="zh-CN" altLang="en-US" b="0" dirty="0"/>
              <a:t>相比具有接近最优或更好的学习性能。</a:t>
            </a:r>
            <a:endParaRPr lang="en-US" altLang="zh-CN" b="0" dirty="0"/>
          </a:p>
          <a:p>
            <a:r>
              <a:rPr lang="zh-CN" altLang="en-US" b="0" dirty="0"/>
              <a:t>计算效率：</a:t>
            </a:r>
            <a:r>
              <a:rPr lang="en-US" altLang="zh-CN" b="0" dirty="0"/>
              <a:t>ML</a:t>
            </a:r>
            <a:r>
              <a:rPr lang="zh-CN" altLang="en-US" b="0" dirty="0"/>
              <a:t>推理只需要少量的简单操作，就可以实时实现。通过将计算从在线转移到离线，</a:t>
            </a:r>
            <a:r>
              <a:rPr lang="en-US" altLang="zh-CN" b="0" dirty="0"/>
              <a:t>ML</a:t>
            </a:r>
            <a:r>
              <a:rPr lang="zh-CN" altLang="en-US" b="0" dirty="0"/>
              <a:t>对于</a:t>
            </a:r>
            <a:r>
              <a:rPr lang="en-US" altLang="zh-CN" b="0" dirty="0"/>
              <a:t>6G[22]</a:t>
            </a:r>
            <a:r>
              <a:rPr lang="zh-CN" altLang="en-US" b="0" dirty="0"/>
              <a:t>中的计算密集型优化任务非常有吸引力。在线部署训练有素的</a:t>
            </a:r>
            <a:r>
              <a:rPr lang="en-US" altLang="zh-CN" b="0" dirty="0"/>
              <a:t>moa</a:t>
            </a:r>
            <a:r>
              <a:rPr lang="zh-CN" altLang="en-US" b="0" dirty="0"/>
              <a:t>可以有效地降低系统延迟，提高整体性能。</a:t>
            </a:r>
            <a:endParaRPr lang="en-US" altLang="zh-CN" b="0" dirty="0"/>
          </a:p>
          <a:p>
            <a:r>
              <a:rPr lang="zh-CN" altLang="en-US" b="0" dirty="0"/>
              <a:t>扩展性：</a:t>
            </a:r>
            <a:endParaRPr lang="en-US" altLang="zh-CN" b="0" dirty="0"/>
          </a:p>
          <a:p>
            <a:endParaRPr lang="en-US" altLang="zh-CN" b="0" dirty="0"/>
          </a:p>
          <a:p>
            <a:r>
              <a:rPr lang="zh-CN" altLang="en-US" b="0" dirty="0"/>
              <a:t>泛化性：基于机器学习的方法应该对系统参数的变化具有鲁棒性，并且由于数据驱动的性质，在不可见的网络设置</a:t>
            </a:r>
            <a:r>
              <a:rPr lang="en-US" altLang="zh-CN" b="0" dirty="0"/>
              <a:t>(</a:t>
            </a:r>
            <a:r>
              <a:rPr lang="zh-CN" altLang="en-US" b="0" dirty="0"/>
              <a:t>例如，不完美的模型假设和动态无线环境</a:t>
            </a:r>
            <a:r>
              <a:rPr lang="en-US" altLang="zh-CN" b="0" dirty="0"/>
              <a:t>)</a:t>
            </a:r>
            <a:r>
              <a:rPr lang="zh-CN" altLang="en-US" b="0" dirty="0"/>
              <a:t>中表现良好。</a:t>
            </a:r>
            <a:endParaRPr lang="en-US" altLang="zh-CN" b="0" dirty="0"/>
          </a:p>
          <a:p>
            <a:endParaRPr lang="en-US" altLang="zh-CN" b="0" dirty="0"/>
          </a:p>
          <a:p>
            <a:endParaRPr lang="zh-CN" altLang="en-US" b="1"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4</a:t>
            </a:fld>
            <a:endParaRPr lang="zh-CN" altLang="en-US"/>
          </a:p>
        </p:txBody>
      </p:sp>
    </p:spTree>
    <p:extLst>
      <p:ext uri="{BB962C8B-B14F-4D97-AF65-F5344CB8AC3E}">
        <p14:creationId xmlns:p14="http://schemas.microsoft.com/office/powerpoint/2010/main" val="1479040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ML</a:t>
            </a:r>
            <a:r>
              <a:rPr lang="zh-CN" altLang="en-US" dirty="0"/>
              <a:t>方法在</a:t>
            </a:r>
            <a:r>
              <a:rPr lang="en-US" altLang="zh-CN" dirty="0"/>
              <a:t>6G</a:t>
            </a:r>
            <a:r>
              <a:rPr lang="zh-CN" altLang="en-US" dirty="0"/>
              <a:t>网络中表现良好，那么具体是哪些</a:t>
            </a:r>
            <a:r>
              <a:rPr lang="en-US" altLang="zh-CN" dirty="0"/>
              <a:t>ML</a:t>
            </a:r>
            <a:r>
              <a:rPr lang="zh-CN" altLang="en-US" dirty="0"/>
              <a:t>技术呢，这篇综述里总结了一些典型的</a:t>
            </a:r>
            <a:r>
              <a:rPr lang="en-US" altLang="zh-CN" dirty="0"/>
              <a:t>ML</a:t>
            </a:r>
            <a:r>
              <a:rPr lang="zh-CN" altLang="en-US" dirty="0"/>
              <a:t>框架，包括算法展开</a:t>
            </a:r>
          </a:p>
        </p:txBody>
      </p:sp>
      <p:sp>
        <p:nvSpPr>
          <p:cNvPr id="4" name="灯片编号占位符 3"/>
          <p:cNvSpPr>
            <a:spLocks noGrp="1"/>
          </p:cNvSpPr>
          <p:nvPr>
            <p:ph type="sldNum" sz="quarter" idx="5"/>
          </p:nvPr>
        </p:nvSpPr>
        <p:spPr/>
        <p:txBody>
          <a:bodyPr/>
          <a:lstStyle/>
          <a:p>
            <a:fld id="{69C03E7F-BD71-4F7F-BEAF-CA83D5F3412C}" type="slidenum">
              <a:rPr lang="zh-CN" altLang="en-US" smtClean="0"/>
              <a:t>5</a:t>
            </a:fld>
            <a:endParaRPr lang="zh-CN" altLang="en-US"/>
          </a:p>
        </p:txBody>
      </p:sp>
    </p:spTree>
    <p:extLst>
      <p:ext uri="{BB962C8B-B14F-4D97-AF65-F5344CB8AC3E}">
        <p14:creationId xmlns:p14="http://schemas.microsoft.com/office/powerpoint/2010/main" val="3791195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6</a:t>
            </a:fld>
            <a:endParaRPr lang="zh-CN" altLang="en-US"/>
          </a:p>
        </p:txBody>
      </p:sp>
    </p:spTree>
    <p:extLst>
      <p:ext uri="{BB962C8B-B14F-4D97-AF65-F5344CB8AC3E}">
        <p14:creationId xmlns:p14="http://schemas.microsoft.com/office/powerpoint/2010/main" val="18722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首先看</a:t>
            </a:r>
            <a:r>
              <a:rPr lang="en-US" altLang="zh-CN" dirty="0"/>
              <a:t>the motivation:</a:t>
            </a:r>
          </a:p>
          <a:p>
            <a:r>
              <a:rPr lang="zh-CN" altLang="en-US" dirty="0"/>
              <a:t>训练效率问题：一个是一般的神经网络通常需要大量训练数据，另一方面</a:t>
            </a:r>
            <a:r>
              <a:rPr lang="en-US" altLang="zh-CN" dirty="0"/>
              <a:t>6G</a:t>
            </a:r>
            <a:r>
              <a:rPr lang="zh-CN" altLang="en-US" dirty="0"/>
              <a:t>中很多数据得不到。</a:t>
            </a:r>
            <a:endParaRPr lang="en-US" altLang="zh-CN" dirty="0"/>
          </a:p>
          <a:p>
            <a:r>
              <a:rPr lang="zh-CN" altLang="en-US" dirty="0"/>
              <a:t>第三，可解释性问题，一般的神经网络被视为“黑箱”，每一层的功能和神经网络的性能保证都很难获得。与无线网络中具有理论保证的基于优化的方法相比，黑盒</a:t>
            </a:r>
            <a:r>
              <a:rPr lang="en-US" altLang="zh-CN" dirty="0" err="1"/>
              <a:t>dnn</a:t>
            </a:r>
            <a:r>
              <a:rPr lang="zh-CN" altLang="en-US" dirty="0"/>
              <a:t>的可解释性的缺乏可能是一个严重的限制，在无线网络中，可靠性和可预测性至关重要。</a:t>
            </a:r>
            <a:endParaRPr lang="en-US" altLang="zh-CN" dirty="0"/>
          </a:p>
          <a:p>
            <a:endParaRPr lang="en-US" altLang="zh-CN" dirty="0"/>
          </a:p>
          <a:p>
            <a:r>
              <a:rPr lang="zh-CN" altLang="en-US" dirty="0"/>
              <a:t>在</a:t>
            </a:r>
          </a:p>
        </p:txBody>
      </p:sp>
      <p:sp>
        <p:nvSpPr>
          <p:cNvPr id="4" name="灯片编号占位符 3"/>
          <p:cNvSpPr>
            <a:spLocks noGrp="1"/>
          </p:cNvSpPr>
          <p:nvPr>
            <p:ph type="sldNum" sz="quarter" idx="5"/>
          </p:nvPr>
        </p:nvSpPr>
        <p:spPr/>
        <p:txBody>
          <a:bodyPr/>
          <a:lstStyle/>
          <a:p>
            <a:fld id="{69C03E7F-BD71-4F7F-BEAF-CA83D5F3412C}" type="slidenum">
              <a:rPr lang="zh-CN" altLang="en-US" smtClean="0"/>
              <a:t>7</a:t>
            </a:fld>
            <a:endParaRPr lang="zh-CN" altLang="en-US"/>
          </a:p>
        </p:txBody>
      </p:sp>
    </p:spTree>
    <p:extLst>
      <p:ext uri="{BB962C8B-B14F-4D97-AF65-F5344CB8AC3E}">
        <p14:creationId xmlns:p14="http://schemas.microsoft.com/office/powerpoint/2010/main" val="3787760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迭代算法直接参数化为神经网络 </a:t>
            </a:r>
            <a:r>
              <a:rPr lang="en-US" altLang="zh-CN" dirty="0"/>
              <a:t>,</a:t>
            </a:r>
          </a:p>
          <a:p>
            <a:endParaRPr lang="en-US" altLang="zh-CN" dirty="0"/>
          </a:p>
          <a:p>
            <a:r>
              <a:rPr lang="zh-CN" altLang="en-US" dirty="0"/>
              <a:t>训练方法：也就是说，整个训练过程可以分为</a:t>
            </a:r>
            <a:r>
              <a:rPr lang="en-US" altLang="zh-CN" dirty="0"/>
              <a:t>T</a:t>
            </a:r>
            <a:r>
              <a:rPr lang="zh-CN" altLang="en-US" dirty="0"/>
              <a:t>个顺序的子训练过程。对于第</a:t>
            </a:r>
            <a:r>
              <a:rPr lang="en-US" altLang="zh-CN" dirty="0"/>
              <a:t>t</a:t>
            </a:r>
            <a:r>
              <a:rPr lang="zh-CN" altLang="en-US" dirty="0"/>
              <a:t>个子训练过程，我们的目标是细化可训练参数</a:t>
            </a:r>
            <a:r>
              <a:rPr lang="en-US" altLang="zh-CN" dirty="0" err="1"/>
              <a:t>Θt</a:t>
            </a:r>
            <a:r>
              <a:rPr lang="zh-CN" altLang="en-US" dirty="0"/>
              <a:t>，其中使用了两阶段方法。第一阶段致力于单独优化参数</a:t>
            </a:r>
            <a:r>
              <a:rPr lang="en-US" altLang="zh-CN" dirty="0" err="1"/>
              <a:t>θt</a:t>
            </a:r>
            <a:r>
              <a:rPr lang="zh-CN" altLang="en-US" dirty="0"/>
              <a:t>，第二阶段通过将学习到的</a:t>
            </a:r>
            <a:r>
              <a:rPr lang="en-US" altLang="zh-CN" dirty="0" err="1"/>
              <a:t>θt</a:t>
            </a:r>
            <a:r>
              <a:rPr lang="zh-CN" altLang="en-US" dirty="0"/>
              <a:t>固定为初始化，共同学习整个</a:t>
            </a:r>
            <a:r>
              <a:rPr lang="en-US" altLang="zh-CN" dirty="0" err="1"/>
              <a:t>Θt</a:t>
            </a:r>
            <a:r>
              <a:rPr lang="zh-CN" altLang="en-US" dirty="0"/>
              <a:t>。</a:t>
            </a:r>
          </a:p>
        </p:txBody>
      </p:sp>
      <p:sp>
        <p:nvSpPr>
          <p:cNvPr id="4" name="灯片编号占位符 3"/>
          <p:cNvSpPr>
            <a:spLocks noGrp="1"/>
          </p:cNvSpPr>
          <p:nvPr>
            <p:ph type="sldNum" sz="quarter" idx="5"/>
          </p:nvPr>
        </p:nvSpPr>
        <p:spPr/>
        <p:txBody>
          <a:bodyPr/>
          <a:lstStyle/>
          <a:p>
            <a:fld id="{69C03E7F-BD71-4F7F-BEAF-CA83D5F3412C}" type="slidenum">
              <a:rPr lang="zh-CN" altLang="en-US" smtClean="0"/>
              <a:t>8</a:t>
            </a:fld>
            <a:endParaRPr lang="zh-CN" altLang="en-US"/>
          </a:p>
        </p:txBody>
      </p:sp>
    </p:spTree>
    <p:extLst>
      <p:ext uri="{BB962C8B-B14F-4D97-AF65-F5344CB8AC3E}">
        <p14:creationId xmlns:p14="http://schemas.microsoft.com/office/powerpoint/2010/main" val="2183843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WMMSE</a:t>
            </a:r>
            <a:r>
              <a:rPr lang="zh-CN" altLang="en-US" dirty="0"/>
              <a:t>算法的一般形式是上边三个公式，含有矩阵求逆操作，计算复杂度较高，为了降低计算复杂度从而降低算法处理时延，将其中计算复杂模块用神经网络的参数去近似矩阵求逆和矩阵相乘操作，达到降低计算复杂度的效果，可训练的偏移量</a:t>
            </a:r>
          </a:p>
        </p:txBody>
      </p:sp>
      <p:sp>
        <p:nvSpPr>
          <p:cNvPr id="4" name="灯片编号占位符 3"/>
          <p:cNvSpPr>
            <a:spLocks noGrp="1"/>
          </p:cNvSpPr>
          <p:nvPr>
            <p:ph type="sldNum" sz="quarter" idx="5"/>
          </p:nvPr>
        </p:nvSpPr>
        <p:spPr/>
        <p:txBody>
          <a:bodyPr/>
          <a:lstStyle/>
          <a:p>
            <a:fld id="{69C03E7F-BD71-4F7F-BEAF-CA83D5F3412C}" type="slidenum">
              <a:rPr lang="zh-CN" altLang="en-US" smtClean="0"/>
              <a:t>9</a:t>
            </a:fld>
            <a:endParaRPr lang="zh-CN" altLang="en-US"/>
          </a:p>
        </p:txBody>
      </p:sp>
    </p:spTree>
    <p:extLst>
      <p:ext uri="{BB962C8B-B14F-4D97-AF65-F5344CB8AC3E}">
        <p14:creationId xmlns:p14="http://schemas.microsoft.com/office/powerpoint/2010/main" val="1243299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8E2A5AA-0ADE-4A24-8106-207C03497465}" type="datetime1">
              <a:rPr lang="zh-CN" altLang="en-US" smtClean="0"/>
              <a:t>2024/3/14</a:t>
            </a:fld>
            <a:endParaRPr lang="zh-CN" altLang="en-US"/>
          </a:p>
        </p:txBody>
      </p:sp>
      <p:sp>
        <p:nvSpPr>
          <p:cNvPr id="5" name="页脚占位符 4"/>
          <p:cNvSpPr>
            <a:spLocks noGrp="1"/>
          </p:cNvSpPr>
          <p:nvPr>
            <p:ph type="ftr" sz="quarter" idx="11"/>
          </p:nvPr>
        </p:nvSpPr>
        <p:spPr/>
        <p:txBody>
          <a:bodyPr/>
          <a:lstStyle/>
          <a:p>
            <a:r>
              <a:rPr lang="zh-CN" altLang="en-US"/>
              <a:t>西安电子科技大学</a:t>
            </a:r>
          </a:p>
        </p:txBody>
      </p:sp>
      <p:sp>
        <p:nvSpPr>
          <p:cNvPr id="6" name="灯片编号占位符 5"/>
          <p:cNvSpPr>
            <a:spLocks noGrp="1"/>
          </p:cNvSpPr>
          <p:nvPr>
            <p:ph type="sldNum" sz="quarter" idx="12"/>
          </p:nvPr>
        </p:nvSpPr>
        <p:spPr/>
        <p:txBody>
          <a:bodyPr/>
          <a:lstStyle/>
          <a:p>
            <a:fld id="{33B9A5AF-BDD6-4E14-989F-CF034C94E4C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截图">
    <p:spTree>
      <p:nvGrpSpPr>
        <p:cNvPr id="1" name=""/>
        <p:cNvGrpSpPr/>
        <p:nvPr/>
      </p:nvGrpSpPr>
      <p:grpSpPr>
        <a:xfrm>
          <a:off x="0" y="0"/>
          <a:ext cx="0" cy="0"/>
          <a:chOff x="0" y="0"/>
          <a:chExt cx="0" cy="0"/>
        </a:xfrm>
      </p:grpSpPr>
      <p:sp>
        <p:nvSpPr>
          <p:cNvPr id="29" name="矩形 28"/>
          <p:cNvSpPr/>
          <p:nvPr userDrawn="1"/>
        </p:nvSpPr>
        <p:spPr>
          <a:xfrm>
            <a:off x="0" y="2438400"/>
            <a:ext cx="12192000" cy="2651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40640" y="1227371"/>
            <a:ext cx="6553200" cy="5189304"/>
          </a:xfrm>
          <a:prstGeom prst="rect">
            <a:avLst/>
          </a:prstGeom>
        </p:spPr>
      </p:pic>
      <p:sp>
        <p:nvSpPr>
          <p:cNvPr id="2" name="标题 1"/>
          <p:cNvSpPr>
            <a:spLocks noGrp="1"/>
          </p:cNvSpPr>
          <p:nvPr>
            <p:ph type="title"/>
          </p:nvPr>
        </p:nvSpPr>
        <p:spPr>
          <a:xfrm>
            <a:off x="750104" y="441325"/>
            <a:ext cx="10515600" cy="365125"/>
          </a:xfrm>
        </p:spPr>
        <p:txBody>
          <a:bodyPr>
            <a:normAutofit/>
          </a:bodyPr>
          <a:lstStyle>
            <a:lvl1pPr>
              <a:defRPr sz="2400" b="1">
                <a:latin typeface="+mj-ea"/>
                <a:ea typeface="+mj-ea"/>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4DB44E30-715F-4973-8179-B4178D7E09F0}" type="datetime1">
              <a:rPr lang="zh-CN" altLang="en-US" smtClean="0"/>
              <a:t>2024/3/14</a:t>
            </a:fld>
            <a:endParaRPr lang="zh-CN" altLang="en-US" dirty="0"/>
          </a:p>
        </p:txBody>
      </p:sp>
      <p:sp>
        <p:nvSpPr>
          <p:cNvPr id="4" name="页脚占位符 3"/>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latin typeface="+mj-ea"/>
                <a:ea typeface="+mj-ea"/>
              </a:defRPr>
            </a:lvl1pPr>
          </a:lstStyle>
          <a:p>
            <a:pPr lvl="0"/>
            <a:r>
              <a:rPr lang="zh-CN" altLang="en-US" dirty="0"/>
              <a:t>单击此处编辑英文标题</a:t>
            </a:r>
          </a:p>
        </p:txBody>
      </p:sp>
      <p:sp>
        <p:nvSpPr>
          <p:cNvPr id="26" name="图片占位符 25"/>
          <p:cNvSpPr>
            <a:spLocks noGrp="1"/>
          </p:cNvSpPr>
          <p:nvPr>
            <p:ph type="pic" sz="quarter" idx="15"/>
          </p:nvPr>
        </p:nvSpPr>
        <p:spPr>
          <a:xfrm>
            <a:off x="4094003" y="1461107"/>
            <a:ext cx="2145971" cy="4650188"/>
          </a:xfrm>
          <a:custGeom>
            <a:avLst/>
            <a:gdLst>
              <a:gd name="connsiteX0" fmla="*/ 232494 w 2145971"/>
              <a:gd name="connsiteY0" fmla="*/ 0 h 4565992"/>
              <a:gd name="connsiteX1" fmla="*/ 411896 w 2145971"/>
              <a:gd name="connsiteY1" fmla="*/ 0 h 4565992"/>
              <a:gd name="connsiteX2" fmla="*/ 460701 w 2145971"/>
              <a:gd name="connsiteY2" fmla="*/ 37375 h 4565992"/>
              <a:gd name="connsiteX3" fmla="*/ 474141 w 2145971"/>
              <a:gd name="connsiteY3" fmla="*/ 58952 h 4565992"/>
              <a:gd name="connsiteX4" fmla="*/ 474141 w 2145971"/>
              <a:gd name="connsiteY4" fmla="*/ 82631 h 4565992"/>
              <a:gd name="connsiteX5" fmla="*/ 510037 w 2145971"/>
              <a:gd name="connsiteY5" fmla="*/ 169291 h 4565992"/>
              <a:gd name="connsiteX6" fmla="*/ 511822 w 2145971"/>
              <a:gd name="connsiteY6" fmla="*/ 170494 h 4565992"/>
              <a:gd name="connsiteX7" fmla="*/ 511182 w 2145971"/>
              <a:gd name="connsiteY7" fmla="*/ 183169 h 4565992"/>
              <a:gd name="connsiteX8" fmla="*/ 513849 w 2145971"/>
              <a:gd name="connsiteY8" fmla="*/ 183169 h 4565992"/>
              <a:gd name="connsiteX9" fmla="*/ 513849 w 2145971"/>
              <a:gd name="connsiteY9" fmla="*/ 171861 h 4565992"/>
              <a:gd name="connsiteX10" fmla="*/ 548992 w 2145971"/>
              <a:gd name="connsiteY10" fmla="*/ 195555 h 4565992"/>
              <a:gd name="connsiteX11" fmla="*/ 596696 w 2145971"/>
              <a:gd name="connsiteY11" fmla="*/ 205186 h 4565992"/>
              <a:gd name="connsiteX12" fmla="*/ 1542211 w 2145971"/>
              <a:gd name="connsiteY12" fmla="*/ 205186 h 4565992"/>
              <a:gd name="connsiteX13" fmla="*/ 1628871 w 2145971"/>
              <a:gd name="connsiteY13" fmla="*/ 169291 h 4565992"/>
              <a:gd name="connsiteX14" fmla="*/ 1652348 w 2145971"/>
              <a:gd name="connsiteY14" fmla="*/ 134469 h 4565992"/>
              <a:gd name="connsiteX15" fmla="*/ 1652348 w 2145971"/>
              <a:gd name="connsiteY15" fmla="*/ 149349 h 4565992"/>
              <a:gd name="connsiteX16" fmla="*/ 1652530 w 2145971"/>
              <a:gd name="connsiteY16" fmla="*/ 149349 h 4565992"/>
              <a:gd name="connsiteX17" fmla="*/ 1653216 w 2145971"/>
              <a:gd name="connsiteY17" fmla="*/ 135765 h 4565992"/>
              <a:gd name="connsiteX18" fmla="*/ 1654573 w 2145971"/>
              <a:gd name="connsiteY18" fmla="*/ 131168 h 4565992"/>
              <a:gd name="connsiteX19" fmla="*/ 1655135 w 2145971"/>
              <a:gd name="connsiteY19" fmla="*/ 130335 h 4565992"/>
              <a:gd name="connsiteX20" fmla="*/ 1655818 w 2145971"/>
              <a:gd name="connsiteY20" fmla="*/ 126954 h 4565992"/>
              <a:gd name="connsiteX21" fmla="*/ 1670739 w 2145971"/>
              <a:gd name="connsiteY21" fmla="*/ 76422 h 4565992"/>
              <a:gd name="connsiteX22" fmla="*/ 1707424 w 2145971"/>
              <a:gd name="connsiteY22" fmla="*/ 28517 h 4565992"/>
              <a:gd name="connsiteX23" fmla="*/ 1753206 w 2145971"/>
              <a:gd name="connsiteY23" fmla="*/ 0 h 4565992"/>
              <a:gd name="connsiteX24" fmla="*/ 1913477 w 2145971"/>
              <a:gd name="connsiteY24" fmla="*/ 0 h 4565992"/>
              <a:gd name="connsiteX25" fmla="*/ 2145971 w 2145971"/>
              <a:gd name="connsiteY25" fmla="*/ 232494 h 4565992"/>
              <a:gd name="connsiteX26" fmla="*/ 2145971 w 2145971"/>
              <a:gd name="connsiteY26" fmla="*/ 4333498 h 4565992"/>
              <a:gd name="connsiteX27" fmla="*/ 1913477 w 2145971"/>
              <a:gd name="connsiteY27" fmla="*/ 4565992 h 4565992"/>
              <a:gd name="connsiteX28" fmla="*/ 232494 w 2145971"/>
              <a:gd name="connsiteY28" fmla="*/ 4565992 h 4565992"/>
              <a:gd name="connsiteX29" fmla="*/ 0 w 2145971"/>
              <a:gd name="connsiteY29" fmla="*/ 4333498 h 4565992"/>
              <a:gd name="connsiteX30" fmla="*/ 0 w 2145971"/>
              <a:gd name="connsiteY30" fmla="*/ 232494 h 4565992"/>
              <a:gd name="connsiteX31" fmla="*/ 232494 w 2145971"/>
              <a:gd name="connsiteY31" fmla="*/ 0 h 4565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145971" h="4565992">
                <a:moveTo>
                  <a:pt x="232494" y="0"/>
                </a:moveTo>
                <a:lnTo>
                  <a:pt x="411896" y="0"/>
                </a:lnTo>
                <a:lnTo>
                  <a:pt x="460701" y="37375"/>
                </a:lnTo>
                <a:lnTo>
                  <a:pt x="474141" y="58952"/>
                </a:lnTo>
                <a:lnTo>
                  <a:pt x="474141" y="82631"/>
                </a:lnTo>
                <a:cubicBezTo>
                  <a:pt x="474141" y="116474"/>
                  <a:pt x="487859" y="147112"/>
                  <a:pt x="510037" y="169291"/>
                </a:cubicBezTo>
                <a:lnTo>
                  <a:pt x="511822" y="170494"/>
                </a:lnTo>
                <a:lnTo>
                  <a:pt x="511182" y="183169"/>
                </a:lnTo>
                <a:lnTo>
                  <a:pt x="513849" y="183169"/>
                </a:lnTo>
                <a:lnTo>
                  <a:pt x="513849" y="171861"/>
                </a:lnTo>
                <a:lnTo>
                  <a:pt x="548992" y="195555"/>
                </a:lnTo>
                <a:cubicBezTo>
                  <a:pt x="563655" y="201757"/>
                  <a:pt x="579775" y="205186"/>
                  <a:pt x="596696" y="205186"/>
                </a:cubicBezTo>
                <a:lnTo>
                  <a:pt x="1542211" y="205186"/>
                </a:lnTo>
                <a:cubicBezTo>
                  <a:pt x="1576054" y="205186"/>
                  <a:pt x="1606693" y="191469"/>
                  <a:pt x="1628871" y="169291"/>
                </a:cubicBezTo>
                <a:lnTo>
                  <a:pt x="1652348" y="134469"/>
                </a:lnTo>
                <a:lnTo>
                  <a:pt x="1652348" y="149349"/>
                </a:lnTo>
                <a:lnTo>
                  <a:pt x="1652530" y="149349"/>
                </a:lnTo>
                <a:lnTo>
                  <a:pt x="1653216" y="135765"/>
                </a:lnTo>
                <a:lnTo>
                  <a:pt x="1654573" y="131168"/>
                </a:lnTo>
                <a:lnTo>
                  <a:pt x="1655135" y="130335"/>
                </a:lnTo>
                <a:lnTo>
                  <a:pt x="1655818" y="126954"/>
                </a:lnTo>
                <a:lnTo>
                  <a:pt x="1670739" y="76422"/>
                </a:lnTo>
                <a:cubicBezTo>
                  <a:pt x="1680021" y="58300"/>
                  <a:pt x="1692497" y="42084"/>
                  <a:pt x="1707424" y="28517"/>
                </a:cubicBezTo>
                <a:lnTo>
                  <a:pt x="1753206" y="0"/>
                </a:lnTo>
                <a:lnTo>
                  <a:pt x="1913477" y="0"/>
                </a:lnTo>
                <a:cubicBezTo>
                  <a:pt x="2041880" y="0"/>
                  <a:pt x="2145971" y="104091"/>
                  <a:pt x="2145971" y="232494"/>
                </a:cubicBezTo>
                <a:lnTo>
                  <a:pt x="2145971" y="4333498"/>
                </a:lnTo>
                <a:cubicBezTo>
                  <a:pt x="2145971" y="4461901"/>
                  <a:pt x="2041880" y="4565992"/>
                  <a:pt x="1913477" y="4565992"/>
                </a:cubicBezTo>
                <a:lnTo>
                  <a:pt x="232494" y="4565992"/>
                </a:lnTo>
                <a:cubicBezTo>
                  <a:pt x="104091" y="4565992"/>
                  <a:pt x="0" y="4461901"/>
                  <a:pt x="0" y="4333498"/>
                </a:cubicBezTo>
                <a:lnTo>
                  <a:pt x="0" y="232494"/>
                </a:lnTo>
                <a:cubicBezTo>
                  <a:pt x="0" y="104091"/>
                  <a:pt x="104091" y="0"/>
                  <a:pt x="232494" y="0"/>
                </a:cubicBezTo>
                <a:close/>
              </a:path>
            </a:pathLst>
          </a:custGeom>
        </p:spPr>
        <p:txBody>
          <a:bodyPr wrap="square">
            <a:noAutofit/>
          </a:bodyPr>
          <a:lstStyle/>
          <a:p>
            <a:endParaRPr lang="zh-CN" altLang="en-US" dirty="0"/>
          </a:p>
        </p:txBody>
      </p:sp>
      <p:sp>
        <p:nvSpPr>
          <p:cNvPr id="27" name="图片占位符 26"/>
          <p:cNvSpPr>
            <a:spLocks noGrp="1"/>
          </p:cNvSpPr>
          <p:nvPr>
            <p:ph type="pic" sz="quarter" idx="16"/>
          </p:nvPr>
        </p:nvSpPr>
        <p:spPr>
          <a:xfrm>
            <a:off x="1360455" y="1471267"/>
            <a:ext cx="2145971" cy="4650188"/>
          </a:xfrm>
          <a:custGeom>
            <a:avLst/>
            <a:gdLst>
              <a:gd name="connsiteX0" fmla="*/ 232494 w 2145971"/>
              <a:gd name="connsiteY0" fmla="*/ 0 h 4565992"/>
              <a:gd name="connsiteX1" fmla="*/ 411896 w 2145971"/>
              <a:gd name="connsiteY1" fmla="*/ 0 h 4565992"/>
              <a:gd name="connsiteX2" fmla="*/ 460701 w 2145971"/>
              <a:gd name="connsiteY2" fmla="*/ 37375 h 4565992"/>
              <a:gd name="connsiteX3" fmla="*/ 474141 w 2145971"/>
              <a:gd name="connsiteY3" fmla="*/ 58952 h 4565992"/>
              <a:gd name="connsiteX4" fmla="*/ 474141 w 2145971"/>
              <a:gd name="connsiteY4" fmla="*/ 82631 h 4565992"/>
              <a:gd name="connsiteX5" fmla="*/ 510037 w 2145971"/>
              <a:gd name="connsiteY5" fmla="*/ 169291 h 4565992"/>
              <a:gd name="connsiteX6" fmla="*/ 511822 w 2145971"/>
              <a:gd name="connsiteY6" fmla="*/ 170494 h 4565992"/>
              <a:gd name="connsiteX7" fmla="*/ 511182 w 2145971"/>
              <a:gd name="connsiteY7" fmla="*/ 183169 h 4565992"/>
              <a:gd name="connsiteX8" fmla="*/ 513849 w 2145971"/>
              <a:gd name="connsiteY8" fmla="*/ 183169 h 4565992"/>
              <a:gd name="connsiteX9" fmla="*/ 513849 w 2145971"/>
              <a:gd name="connsiteY9" fmla="*/ 171861 h 4565992"/>
              <a:gd name="connsiteX10" fmla="*/ 548992 w 2145971"/>
              <a:gd name="connsiteY10" fmla="*/ 195555 h 4565992"/>
              <a:gd name="connsiteX11" fmla="*/ 596696 w 2145971"/>
              <a:gd name="connsiteY11" fmla="*/ 205186 h 4565992"/>
              <a:gd name="connsiteX12" fmla="*/ 1542211 w 2145971"/>
              <a:gd name="connsiteY12" fmla="*/ 205186 h 4565992"/>
              <a:gd name="connsiteX13" fmla="*/ 1628871 w 2145971"/>
              <a:gd name="connsiteY13" fmla="*/ 169291 h 4565992"/>
              <a:gd name="connsiteX14" fmla="*/ 1652348 w 2145971"/>
              <a:gd name="connsiteY14" fmla="*/ 134469 h 4565992"/>
              <a:gd name="connsiteX15" fmla="*/ 1652348 w 2145971"/>
              <a:gd name="connsiteY15" fmla="*/ 149349 h 4565992"/>
              <a:gd name="connsiteX16" fmla="*/ 1652530 w 2145971"/>
              <a:gd name="connsiteY16" fmla="*/ 149349 h 4565992"/>
              <a:gd name="connsiteX17" fmla="*/ 1653216 w 2145971"/>
              <a:gd name="connsiteY17" fmla="*/ 135765 h 4565992"/>
              <a:gd name="connsiteX18" fmla="*/ 1654573 w 2145971"/>
              <a:gd name="connsiteY18" fmla="*/ 131168 h 4565992"/>
              <a:gd name="connsiteX19" fmla="*/ 1655135 w 2145971"/>
              <a:gd name="connsiteY19" fmla="*/ 130335 h 4565992"/>
              <a:gd name="connsiteX20" fmla="*/ 1655818 w 2145971"/>
              <a:gd name="connsiteY20" fmla="*/ 126954 h 4565992"/>
              <a:gd name="connsiteX21" fmla="*/ 1670739 w 2145971"/>
              <a:gd name="connsiteY21" fmla="*/ 76422 h 4565992"/>
              <a:gd name="connsiteX22" fmla="*/ 1707424 w 2145971"/>
              <a:gd name="connsiteY22" fmla="*/ 28517 h 4565992"/>
              <a:gd name="connsiteX23" fmla="*/ 1753206 w 2145971"/>
              <a:gd name="connsiteY23" fmla="*/ 0 h 4565992"/>
              <a:gd name="connsiteX24" fmla="*/ 1913477 w 2145971"/>
              <a:gd name="connsiteY24" fmla="*/ 0 h 4565992"/>
              <a:gd name="connsiteX25" fmla="*/ 2145971 w 2145971"/>
              <a:gd name="connsiteY25" fmla="*/ 232494 h 4565992"/>
              <a:gd name="connsiteX26" fmla="*/ 2145971 w 2145971"/>
              <a:gd name="connsiteY26" fmla="*/ 4333498 h 4565992"/>
              <a:gd name="connsiteX27" fmla="*/ 1913477 w 2145971"/>
              <a:gd name="connsiteY27" fmla="*/ 4565992 h 4565992"/>
              <a:gd name="connsiteX28" fmla="*/ 232494 w 2145971"/>
              <a:gd name="connsiteY28" fmla="*/ 4565992 h 4565992"/>
              <a:gd name="connsiteX29" fmla="*/ 0 w 2145971"/>
              <a:gd name="connsiteY29" fmla="*/ 4333498 h 4565992"/>
              <a:gd name="connsiteX30" fmla="*/ 0 w 2145971"/>
              <a:gd name="connsiteY30" fmla="*/ 232494 h 4565992"/>
              <a:gd name="connsiteX31" fmla="*/ 232494 w 2145971"/>
              <a:gd name="connsiteY31" fmla="*/ 0 h 4565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145971" h="4565992">
                <a:moveTo>
                  <a:pt x="232494" y="0"/>
                </a:moveTo>
                <a:lnTo>
                  <a:pt x="411896" y="0"/>
                </a:lnTo>
                <a:lnTo>
                  <a:pt x="460701" y="37375"/>
                </a:lnTo>
                <a:lnTo>
                  <a:pt x="474141" y="58952"/>
                </a:lnTo>
                <a:lnTo>
                  <a:pt x="474141" y="82631"/>
                </a:lnTo>
                <a:cubicBezTo>
                  <a:pt x="474141" y="116474"/>
                  <a:pt x="487859" y="147112"/>
                  <a:pt x="510037" y="169291"/>
                </a:cubicBezTo>
                <a:lnTo>
                  <a:pt x="511822" y="170494"/>
                </a:lnTo>
                <a:lnTo>
                  <a:pt x="511182" y="183169"/>
                </a:lnTo>
                <a:lnTo>
                  <a:pt x="513849" y="183169"/>
                </a:lnTo>
                <a:lnTo>
                  <a:pt x="513849" y="171861"/>
                </a:lnTo>
                <a:lnTo>
                  <a:pt x="548992" y="195555"/>
                </a:lnTo>
                <a:cubicBezTo>
                  <a:pt x="563655" y="201757"/>
                  <a:pt x="579775" y="205186"/>
                  <a:pt x="596696" y="205186"/>
                </a:cubicBezTo>
                <a:lnTo>
                  <a:pt x="1542211" y="205186"/>
                </a:lnTo>
                <a:cubicBezTo>
                  <a:pt x="1576054" y="205186"/>
                  <a:pt x="1606693" y="191469"/>
                  <a:pt x="1628871" y="169291"/>
                </a:cubicBezTo>
                <a:lnTo>
                  <a:pt x="1652348" y="134469"/>
                </a:lnTo>
                <a:lnTo>
                  <a:pt x="1652348" y="149349"/>
                </a:lnTo>
                <a:lnTo>
                  <a:pt x="1652530" y="149349"/>
                </a:lnTo>
                <a:lnTo>
                  <a:pt x="1653216" y="135765"/>
                </a:lnTo>
                <a:lnTo>
                  <a:pt x="1654573" y="131168"/>
                </a:lnTo>
                <a:lnTo>
                  <a:pt x="1655135" y="130335"/>
                </a:lnTo>
                <a:lnTo>
                  <a:pt x="1655818" y="126954"/>
                </a:lnTo>
                <a:lnTo>
                  <a:pt x="1670739" y="76422"/>
                </a:lnTo>
                <a:cubicBezTo>
                  <a:pt x="1680021" y="58300"/>
                  <a:pt x="1692497" y="42084"/>
                  <a:pt x="1707424" y="28517"/>
                </a:cubicBezTo>
                <a:lnTo>
                  <a:pt x="1753206" y="0"/>
                </a:lnTo>
                <a:lnTo>
                  <a:pt x="1913477" y="0"/>
                </a:lnTo>
                <a:cubicBezTo>
                  <a:pt x="2041880" y="0"/>
                  <a:pt x="2145971" y="104091"/>
                  <a:pt x="2145971" y="232494"/>
                </a:cubicBezTo>
                <a:lnTo>
                  <a:pt x="2145971" y="4333498"/>
                </a:lnTo>
                <a:cubicBezTo>
                  <a:pt x="2145971" y="4461901"/>
                  <a:pt x="2041880" y="4565992"/>
                  <a:pt x="1913477" y="4565992"/>
                </a:cubicBezTo>
                <a:lnTo>
                  <a:pt x="232494" y="4565992"/>
                </a:lnTo>
                <a:cubicBezTo>
                  <a:pt x="104091" y="4565992"/>
                  <a:pt x="0" y="4461901"/>
                  <a:pt x="0" y="4333498"/>
                </a:cubicBezTo>
                <a:lnTo>
                  <a:pt x="0" y="232494"/>
                </a:lnTo>
                <a:cubicBezTo>
                  <a:pt x="0" y="104091"/>
                  <a:pt x="104091" y="0"/>
                  <a:pt x="232494" y="0"/>
                </a:cubicBezTo>
                <a:close/>
              </a:path>
            </a:pathLst>
          </a:custGeom>
        </p:spPr>
        <p:txBody>
          <a:bodyPr wrap="square">
            <a:noAutofit/>
          </a:bodyPr>
          <a:lstStyle/>
          <a:p>
            <a:endParaRPr lang="zh-CN" altLang="en-US" dirty="0"/>
          </a:p>
        </p:txBody>
      </p:sp>
      <p:sp>
        <p:nvSpPr>
          <p:cNvPr id="28" name="图片占位符 27"/>
          <p:cNvSpPr>
            <a:spLocks noGrp="1"/>
          </p:cNvSpPr>
          <p:nvPr>
            <p:ph type="pic" sz="quarter" idx="17"/>
          </p:nvPr>
        </p:nvSpPr>
        <p:spPr>
          <a:xfrm>
            <a:off x="-1403065" y="1466132"/>
            <a:ext cx="2145971" cy="4650188"/>
          </a:xfrm>
          <a:custGeom>
            <a:avLst/>
            <a:gdLst>
              <a:gd name="connsiteX0" fmla="*/ 232494 w 2145971"/>
              <a:gd name="connsiteY0" fmla="*/ 0 h 4565992"/>
              <a:gd name="connsiteX1" fmla="*/ 411896 w 2145971"/>
              <a:gd name="connsiteY1" fmla="*/ 0 h 4565992"/>
              <a:gd name="connsiteX2" fmla="*/ 460701 w 2145971"/>
              <a:gd name="connsiteY2" fmla="*/ 37375 h 4565992"/>
              <a:gd name="connsiteX3" fmla="*/ 474141 w 2145971"/>
              <a:gd name="connsiteY3" fmla="*/ 58952 h 4565992"/>
              <a:gd name="connsiteX4" fmla="*/ 474141 w 2145971"/>
              <a:gd name="connsiteY4" fmla="*/ 82631 h 4565992"/>
              <a:gd name="connsiteX5" fmla="*/ 510037 w 2145971"/>
              <a:gd name="connsiteY5" fmla="*/ 169291 h 4565992"/>
              <a:gd name="connsiteX6" fmla="*/ 511822 w 2145971"/>
              <a:gd name="connsiteY6" fmla="*/ 170494 h 4565992"/>
              <a:gd name="connsiteX7" fmla="*/ 511182 w 2145971"/>
              <a:gd name="connsiteY7" fmla="*/ 183169 h 4565992"/>
              <a:gd name="connsiteX8" fmla="*/ 513849 w 2145971"/>
              <a:gd name="connsiteY8" fmla="*/ 183169 h 4565992"/>
              <a:gd name="connsiteX9" fmla="*/ 513849 w 2145971"/>
              <a:gd name="connsiteY9" fmla="*/ 171861 h 4565992"/>
              <a:gd name="connsiteX10" fmla="*/ 548992 w 2145971"/>
              <a:gd name="connsiteY10" fmla="*/ 195555 h 4565992"/>
              <a:gd name="connsiteX11" fmla="*/ 596696 w 2145971"/>
              <a:gd name="connsiteY11" fmla="*/ 205186 h 4565992"/>
              <a:gd name="connsiteX12" fmla="*/ 1542211 w 2145971"/>
              <a:gd name="connsiteY12" fmla="*/ 205186 h 4565992"/>
              <a:gd name="connsiteX13" fmla="*/ 1628871 w 2145971"/>
              <a:gd name="connsiteY13" fmla="*/ 169291 h 4565992"/>
              <a:gd name="connsiteX14" fmla="*/ 1652348 w 2145971"/>
              <a:gd name="connsiteY14" fmla="*/ 134469 h 4565992"/>
              <a:gd name="connsiteX15" fmla="*/ 1652348 w 2145971"/>
              <a:gd name="connsiteY15" fmla="*/ 149349 h 4565992"/>
              <a:gd name="connsiteX16" fmla="*/ 1652530 w 2145971"/>
              <a:gd name="connsiteY16" fmla="*/ 149349 h 4565992"/>
              <a:gd name="connsiteX17" fmla="*/ 1653216 w 2145971"/>
              <a:gd name="connsiteY17" fmla="*/ 135765 h 4565992"/>
              <a:gd name="connsiteX18" fmla="*/ 1654573 w 2145971"/>
              <a:gd name="connsiteY18" fmla="*/ 131168 h 4565992"/>
              <a:gd name="connsiteX19" fmla="*/ 1655135 w 2145971"/>
              <a:gd name="connsiteY19" fmla="*/ 130335 h 4565992"/>
              <a:gd name="connsiteX20" fmla="*/ 1655818 w 2145971"/>
              <a:gd name="connsiteY20" fmla="*/ 126954 h 4565992"/>
              <a:gd name="connsiteX21" fmla="*/ 1670739 w 2145971"/>
              <a:gd name="connsiteY21" fmla="*/ 76422 h 4565992"/>
              <a:gd name="connsiteX22" fmla="*/ 1707424 w 2145971"/>
              <a:gd name="connsiteY22" fmla="*/ 28517 h 4565992"/>
              <a:gd name="connsiteX23" fmla="*/ 1753206 w 2145971"/>
              <a:gd name="connsiteY23" fmla="*/ 0 h 4565992"/>
              <a:gd name="connsiteX24" fmla="*/ 1913477 w 2145971"/>
              <a:gd name="connsiteY24" fmla="*/ 0 h 4565992"/>
              <a:gd name="connsiteX25" fmla="*/ 2145971 w 2145971"/>
              <a:gd name="connsiteY25" fmla="*/ 232494 h 4565992"/>
              <a:gd name="connsiteX26" fmla="*/ 2145971 w 2145971"/>
              <a:gd name="connsiteY26" fmla="*/ 4333498 h 4565992"/>
              <a:gd name="connsiteX27" fmla="*/ 1913477 w 2145971"/>
              <a:gd name="connsiteY27" fmla="*/ 4565992 h 4565992"/>
              <a:gd name="connsiteX28" fmla="*/ 232494 w 2145971"/>
              <a:gd name="connsiteY28" fmla="*/ 4565992 h 4565992"/>
              <a:gd name="connsiteX29" fmla="*/ 0 w 2145971"/>
              <a:gd name="connsiteY29" fmla="*/ 4333498 h 4565992"/>
              <a:gd name="connsiteX30" fmla="*/ 0 w 2145971"/>
              <a:gd name="connsiteY30" fmla="*/ 232494 h 4565992"/>
              <a:gd name="connsiteX31" fmla="*/ 232494 w 2145971"/>
              <a:gd name="connsiteY31" fmla="*/ 0 h 4565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145971" h="4565992">
                <a:moveTo>
                  <a:pt x="232494" y="0"/>
                </a:moveTo>
                <a:lnTo>
                  <a:pt x="411896" y="0"/>
                </a:lnTo>
                <a:lnTo>
                  <a:pt x="460701" y="37375"/>
                </a:lnTo>
                <a:lnTo>
                  <a:pt x="474141" y="58952"/>
                </a:lnTo>
                <a:lnTo>
                  <a:pt x="474141" y="82631"/>
                </a:lnTo>
                <a:cubicBezTo>
                  <a:pt x="474141" y="116474"/>
                  <a:pt x="487859" y="147112"/>
                  <a:pt x="510037" y="169291"/>
                </a:cubicBezTo>
                <a:lnTo>
                  <a:pt x="511822" y="170494"/>
                </a:lnTo>
                <a:lnTo>
                  <a:pt x="511182" y="183169"/>
                </a:lnTo>
                <a:lnTo>
                  <a:pt x="513849" y="183169"/>
                </a:lnTo>
                <a:lnTo>
                  <a:pt x="513849" y="171861"/>
                </a:lnTo>
                <a:lnTo>
                  <a:pt x="548992" y="195555"/>
                </a:lnTo>
                <a:cubicBezTo>
                  <a:pt x="563655" y="201757"/>
                  <a:pt x="579775" y="205186"/>
                  <a:pt x="596696" y="205186"/>
                </a:cubicBezTo>
                <a:lnTo>
                  <a:pt x="1542211" y="205186"/>
                </a:lnTo>
                <a:cubicBezTo>
                  <a:pt x="1576054" y="205186"/>
                  <a:pt x="1606693" y="191469"/>
                  <a:pt x="1628871" y="169291"/>
                </a:cubicBezTo>
                <a:lnTo>
                  <a:pt x="1652348" y="134469"/>
                </a:lnTo>
                <a:lnTo>
                  <a:pt x="1652348" y="149349"/>
                </a:lnTo>
                <a:lnTo>
                  <a:pt x="1652530" y="149349"/>
                </a:lnTo>
                <a:lnTo>
                  <a:pt x="1653216" y="135765"/>
                </a:lnTo>
                <a:lnTo>
                  <a:pt x="1654573" y="131168"/>
                </a:lnTo>
                <a:lnTo>
                  <a:pt x="1655135" y="130335"/>
                </a:lnTo>
                <a:lnTo>
                  <a:pt x="1655818" y="126954"/>
                </a:lnTo>
                <a:lnTo>
                  <a:pt x="1670739" y="76422"/>
                </a:lnTo>
                <a:cubicBezTo>
                  <a:pt x="1680021" y="58300"/>
                  <a:pt x="1692497" y="42084"/>
                  <a:pt x="1707424" y="28517"/>
                </a:cubicBezTo>
                <a:lnTo>
                  <a:pt x="1753206" y="0"/>
                </a:lnTo>
                <a:lnTo>
                  <a:pt x="1913477" y="0"/>
                </a:lnTo>
                <a:cubicBezTo>
                  <a:pt x="2041880" y="0"/>
                  <a:pt x="2145971" y="104091"/>
                  <a:pt x="2145971" y="232494"/>
                </a:cubicBezTo>
                <a:lnTo>
                  <a:pt x="2145971" y="4333498"/>
                </a:lnTo>
                <a:cubicBezTo>
                  <a:pt x="2145971" y="4461901"/>
                  <a:pt x="2041880" y="4565992"/>
                  <a:pt x="1913477" y="4565992"/>
                </a:cubicBezTo>
                <a:lnTo>
                  <a:pt x="232494" y="4565992"/>
                </a:lnTo>
                <a:cubicBezTo>
                  <a:pt x="104091" y="4565992"/>
                  <a:pt x="0" y="4461901"/>
                  <a:pt x="0" y="4333498"/>
                </a:cubicBezTo>
                <a:lnTo>
                  <a:pt x="0" y="232494"/>
                </a:lnTo>
                <a:cubicBezTo>
                  <a:pt x="0" y="104091"/>
                  <a:pt x="104091" y="0"/>
                  <a:pt x="232494" y="0"/>
                </a:cubicBezTo>
                <a:close/>
              </a:path>
            </a:pathLst>
          </a:custGeom>
        </p:spPr>
        <p:txBody>
          <a:bodyPr wrap="square">
            <a:noAutofit/>
          </a:bodyPr>
          <a:lstStyle/>
          <a:p>
            <a:endParaRPr lang="zh-CN" altLang="en-US" dirty="0"/>
          </a:p>
        </p:txBody>
      </p:sp>
      <p:sp>
        <p:nvSpPr>
          <p:cNvPr id="14" name="文本框 13"/>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20" name="矩形 19"/>
          <p:cNvSpPr/>
          <p:nvPr userDrawn="1"/>
        </p:nvSpPr>
        <p:spPr>
          <a:xfrm>
            <a:off x="0" y="0"/>
            <a:ext cx="48093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0104" y="441325"/>
            <a:ext cx="10515600" cy="365125"/>
          </a:xfrm>
        </p:spPr>
        <p:txBody>
          <a:bodyPr>
            <a:normAutofit/>
          </a:bodyPr>
          <a:lstStyle>
            <a:lvl1pPr>
              <a:defRPr sz="2400" b="1">
                <a:solidFill>
                  <a:srgbClr val="FFF2CC"/>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rgbClr val="FFF2CC"/>
                </a:solidFill>
                <a:latin typeface="微软雅黑" panose="020B0503020204020204" pitchFamily="34" charset="-122"/>
                <a:ea typeface="微软雅黑" panose="020B0503020204020204" pitchFamily="34" charset="-122"/>
              </a:defRPr>
            </a:lvl1pPr>
          </a:lstStyle>
          <a:p>
            <a:fld id="{4DB44E30-715F-4973-8179-B4178D7E09F0}" type="datetime1">
              <a:rPr lang="zh-CN" altLang="en-US" smtClean="0"/>
              <a:t>2024/3/14</a:t>
            </a:fld>
            <a:endParaRPr lang="zh-CN" altLang="en-US" dirty="0"/>
          </a:p>
        </p:txBody>
      </p:sp>
      <p:sp>
        <p:nvSpPr>
          <p:cNvPr id="4" name="页脚占位符 3"/>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solidFill>
                  <a:srgbClr val="FFF2CC"/>
                </a:solidFill>
                <a:latin typeface="微软雅黑" panose="020B0503020204020204" pitchFamily="34" charset="-122"/>
                <a:ea typeface="微软雅黑" panose="020B0503020204020204" pitchFamily="34" charset="-122"/>
              </a:defRPr>
            </a:lvl1pPr>
          </a:lstStyle>
          <a:p>
            <a:pPr lvl="0"/>
            <a:r>
              <a:rPr lang="zh-CN" altLang="en-US" dirty="0"/>
              <a:t>单击此处编辑英文标题</a:t>
            </a:r>
          </a:p>
        </p:txBody>
      </p:sp>
      <p:sp>
        <p:nvSpPr>
          <p:cNvPr id="6" name="等腰三角形 5"/>
          <p:cNvSpPr/>
          <p:nvPr userDrawn="1"/>
        </p:nvSpPr>
        <p:spPr>
          <a:xfrm rot="5400000">
            <a:off x="4670790" y="579927"/>
            <a:ext cx="593726" cy="31652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多项图文">
    <p:spTree>
      <p:nvGrpSpPr>
        <p:cNvPr id="1" name=""/>
        <p:cNvGrpSpPr/>
        <p:nvPr/>
      </p:nvGrpSpPr>
      <p:grpSpPr>
        <a:xfrm>
          <a:off x="0" y="0"/>
          <a:ext cx="0" cy="0"/>
          <a:chOff x="0" y="0"/>
          <a:chExt cx="0" cy="0"/>
        </a:xfrm>
      </p:grpSpPr>
      <p:sp>
        <p:nvSpPr>
          <p:cNvPr id="20" name="矩形 19"/>
          <p:cNvSpPr/>
          <p:nvPr userDrawn="1"/>
        </p:nvSpPr>
        <p:spPr>
          <a:xfrm>
            <a:off x="0" y="0"/>
            <a:ext cx="48093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0104" y="441325"/>
            <a:ext cx="10515600" cy="365125"/>
          </a:xfrm>
        </p:spPr>
        <p:txBody>
          <a:bodyPr>
            <a:normAutofit/>
          </a:bodyPr>
          <a:lstStyle>
            <a:lvl1pPr>
              <a:defRPr sz="2400" b="1">
                <a:solidFill>
                  <a:srgbClr val="FFF2CC"/>
                </a:solidFill>
                <a:latin typeface="+mj-ea"/>
                <a:ea typeface="+mj-ea"/>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rgbClr val="FFF2CC"/>
                </a:solidFill>
                <a:latin typeface="+mj-ea"/>
                <a:ea typeface="+mj-ea"/>
              </a:defRPr>
            </a:lvl1pPr>
          </a:lstStyle>
          <a:p>
            <a:fld id="{4DB44E30-715F-4973-8179-B4178D7E09F0}" type="datetime1">
              <a:rPr lang="zh-CN" altLang="en-US" smtClean="0"/>
              <a:t>2024/3/14</a:t>
            </a:fld>
            <a:endParaRPr lang="zh-CN" altLang="en-US" dirty="0"/>
          </a:p>
        </p:txBody>
      </p:sp>
      <p:sp>
        <p:nvSpPr>
          <p:cNvPr id="4" name="页脚占位符 3"/>
          <p:cNvSpPr>
            <a:spLocks noGrp="1"/>
          </p:cNvSpPr>
          <p:nvPr>
            <p:ph type="ftr" sz="quarter" idx="11"/>
          </p:nvPr>
        </p:nvSpPr>
        <p:spPr/>
        <p:txBody>
          <a:bodyPr/>
          <a:lstStyle>
            <a:lvl1pPr>
              <a:defRPr>
                <a:latin typeface="+mj-ea"/>
                <a:ea typeface="+mj-ea"/>
              </a:defRPr>
            </a:lvl1p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lvl1pPr>
              <a:defRPr>
                <a:latin typeface="+mj-ea"/>
                <a:ea typeface="+mj-ea"/>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solidFill>
                  <a:srgbClr val="FFF2CC"/>
                </a:solidFill>
                <a:latin typeface="+mj-ea"/>
                <a:ea typeface="+mj-ea"/>
              </a:defRPr>
            </a:lvl1pPr>
          </a:lstStyle>
          <a:p>
            <a:pPr lvl="0"/>
            <a:r>
              <a:rPr lang="zh-CN" altLang="en-US" dirty="0"/>
              <a:t>单击此处编辑英文标题</a:t>
            </a:r>
          </a:p>
        </p:txBody>
      </p:sp>
      <p:sp>
        <p:nvSpPr>
          <p:cNvPr id="6" name="等腰三角形 5"/>
          <p:cNvSpPr/>
          <p:nvPr userDrawn="1"/>
        </p:nvSpPr>
        <p:spPr>
          <a:xfrm rot="5400000">
            <a:off x="4670790" y="579927"/>
            <a:ext cx="593726" cy="31652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9" name="图片占位符 8"/>
          <p:cNvSpPr>
            <a:spLocks noGrp="1"/>
          </p:cNvSpPr>
          <p:nvPr>
            <p:ph type="pic" sz="quarter" idx="14"/>
          </p:nvPr>
        </p:nvSpPr>
        <p:spPr>
          <a:xfrm>
            <a:off x="565422" y="1473200"/>
            <a:ext cx="1919287" cy="1350963"/>
          </a:xfrm>
        </p:spPr>
        <p:txBody>
          <a:bodyPr/>
          <a:lstStyle/>
          <a:p>
            <a:endParaRPr lang="zh-CN" altLang="en-US"/>
          </a:p>
        </p:txBody>
      </p:sp>
      <p:sp>
        <p:nvSpPr>
          <p:cNvPr id="14" name="图片占位符 8"/>
          <p:cNvSpPr>
            <a:spLocks noGrp="1"/>
          </p:cNvSpPr>
          <p:nvPr>
            <p:ph type="pic" sz="quarter" idx="15"/>
          </p:nvPr>
        </p:nvSpPr>
        <p:spPr>
          <a:xfrm>
            <a:off x="2591276" y="1473200"/>
            <a:ext cx="1919287" cy="1350963"/>
          </a:xfrm>
        </p:spPr>
        <p:txBody>
          <a:bodyPr/>
          <a:lstStyle/>
          <a:p>
            <a:endParaRPr lang="zh-CN" altLang="en-US"/>
          </a:p>
        </p:txBody>
      </p:sp>
      <p:sp>
        <p:nvSpPr>
          <p:cNvPr id="15" name="图片占位符 8"/>
          <p:cNvSpPr>
            <a:spLocks noGrp="1"/>
          </p:cNvSpPr>
          <p:nvPr>
            <p:ph type="pic" sz="quarter" idx="16"/>
          </p:nvPr>
        </p:nvSpPr>
        <p:spPr>
          <a:xfrm>
            <a:off x="565422" y="2916554"/>
            <a:ext cx="1919287" cy="1350963"/>
          </a:xfrm>
        </p:spPr>
        <p:txBody>
          <a:bodyPr/>
          <a:lstStyle/>
          <a:p>
            <a:endParaRPr lang="zh-CN" altLang="en-US"/>
          </a:p>
        </p:txBody>
      </p:sp>
      <p:sp>
        <p:nvSpPr>
          <p:cNvPr id="16" name="图片占位符 8"/>
          <p:cNvSpPr>
            <a:spLocks noGrp="1"/>
          </p:cNvSpPr>
          <p:nvPr>
            <p:ph type="pic" sz="quarter" idx="17"/>
          </p:nvPr>
        </p:nvSpPr>
        <p:spPr>
          <a:xfrm>
            <a:off x="2591276" y="2916554"/>
            <a:ext cx="1919287" cy="1350963"/>
          </a:xfrm>
        </p:spPr>
        <p:txBody>
          <a:bodyPr/>
          <a:lstStyle/>
          <a:p>
            <a:endParaRPr lang="zh-CN" altLang="en-US"/>
          </a:p>
        </p:txBody>
      </p:sp>
      <p:sp>
        <p:nvSpPr>
          <p:cNvPr id="18" name="图片占位符 8"/>
          <p:cNvSpPr>
            <a:spLocks noGrp="1"/>
          </p:cNvSpPr>
          <p:nvPr>
            <p:ph type="pic" sz="quarter" idx="18"/>
          </p:nvPr>
        </p:nvSpPr>
        <p:spPr>
          <a:xfrm>
            <a:off x="565422" y="4359908"/>
            <a:ext cx="1919287" cy="1350963"/>
          </a:xfrm>
        </p:spPr>
        <p:txBody>
          <a:bodyPr/>
          <a:lstStyle/>
          <a:p>
            <a:endParaRPr lang="zh-CN" altLang="en-US"/>
          </a:p>
        </p:txBody>
      </p:sp>
      <p:sp>
        <p:nvSpPr>
          <p:cNvPr id="19" name="图片占位符 8"/>
          <p:cNvSpPr>
            <a:spLocks noGrp="1"/>
          </p:cNvSpPr>
          <p:nvPr>
            <p:ph type="pic" sz="quarter" idx="19"/>
          </p:nvPr>
        </p:nvSpPr>
        <p:spPr>
          <a:xfrm>
            <a:off x="2591276" y="4359908"/>
            <a:ext cx="1919287" cy="1350963"/>
          </a:xfrm>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网页">
    <p:spTree>
      <p:nvGrpSpPr>
        <p:cNvPr id="1" name=""/>
        <p:cNvGrpSpPr/>
        <p:nvPr/>
      </p:nvGrpSpPr>
      <p:grpSpPr>
        <a:xfrm>
          <a:off x="0" y="0"/>
          <a:ext cx="0" cy="0"/>
          <a:chOff x="0" y="0"/>
          <a:chExt cx="0" cy="0"/>
        </a:xfrm>
      </p:grpSpPr>
      <p:sp>
        <p:nvSpPr>
          <p:cNvPr id="20" name="矩形 19"/>
          <p:cNvSpPr/>
          <p:nvPr userDrawn="1"/>
        </p:nvSpPr>
        <p:spPr>
          <a:xfrm>
            <a:off x="0" y="0"/>
            <a:ext cx="48093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0104" y="441325"/>
            <a:ext cx="10515600" cy="365125"/>
          </a:xfrm>
        </p:spPr>
        <p:txBody>
          <a:bodyPr>
            <a:normAutofit/>
          </a:bodyPr>
          <a:lstStyle>
            <a:lvl1pPr>
              <a:defRPr sz="2400" b="1">
                <a:solidFill>
                  <a:srgbClr val="FFF2CC"/>
                </a:solidFill>
                <a:latin typeface="+mj-ea"/>
                <a:ea typeface="+mj-ea"/>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rgbClr val="FFF2CC"/>
                </a:solidFill>
                <a:latin typeface="+mj-ea"/>
                <a:ea typeface="+mj-ea"/>
              </a:defRPr>
            </a:lvl1pPr>
          </a:lstStyle>
          <a:p>
            <a:fld id="{4DB44E30-715F-4973-8179-B4178D7E09F0}" type="datetime1">
              <a:rPr lang="zh-CN" altLang="en-US" smtClean="0"/>
              <a:t>2024/3/14</a:t>
            </a:fld>
            <a:endParaRPr lang="zh-CN" altLang="en-US" dirty="0"/>
          </a:p>
        </p:txBody>
      </p:sp>
      <p:sp>
        <p:nvSpPr>
          <p:cNvPr id="4" name="页脚占位符 3"/>
          <p:cNvSpPr>
            <a:spLocks noGrp="1"/>
          </p:cNvSpPr>
          <p:nvPr>
            <p:ph type="ftr" sz="quarter" idx="11"/>
          </p:nvPr>
        </p:nvSpPr>
        <p:spPr/>
        <p:txBody>
          <a:bodyPr/>
          <a:lstStyle>
            <a:lvl1pPr>
              <a:defRPr>
                <a:latin typeface="+mj-ea"/>
                <a:ea typeface="+mj-ea"/>
              </a:defRPr>
            </a:lvl1p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lvl1pPr>
              <a:defRPr>
                <a:latin typeface="+mj-ea"/>
                <a:ea typeface="+mj-ea"/>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solidFill>
                  <a:srgbClr val="FFF2CC"/>
                </a:solidFill>
                <a:latin typeface="+mj-ea"/>
                <a:ea typeface="+mj-ea"/>
              </a:defRPr>
            </a:lvl1pPr>
          </a:lstStyle>
          <a:p>
            <a:pPr lvl="0"/>
            <a:r>
              <a:rPr lang="zh-CN" altLang="en-US" dirty="0"/>
              <a:t>单击此处编辑英文标题</a:t>
            </a:r>
          </a:p>
        </p:txBody>
      </p:sp>
      <p:sp>
        <p:nvSpPr>
          <p:cNvPr id="6" name="等腰三角形 5"/>
          <p:cNvSpPr/>
          <p:nvPr userDrawn="1"/>
        </p:nvSpPr>
        <p:spPr>
          <a:xfrm rot="5400000">
            <a:off x="4670790" y="579927"/>
            <a:ext cx="593726" cy="31652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pic>
        <p:nvPicPr>
          <p:cNvPr id="14" name="图片 13"/>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284480" y="1171575"/>
            <a:ext cx="6255849" cy="4558665"/>
          </a:xfrm>
          <a:prstGeom prst="rect">
            <a:avLst/>
          </a:prstGeom>
        </p:spPr>
      </p:pic>
      <p:sp>
        <p:nvSpPr>
          <p:cNvPr id="9" name="图片占位符 8"/>
          <p:cNvSpPr>
            <a:spLocks noGrp="1"/>
          </p:cNvSpPr>
          <p:nvPr>
            <p:ph type="pic" sz="quarter" idx="14"/>
          </p:nvPr>
        </p:nvSpPr>
        <p:spPr>
          <a:xfrm>
            <a:off x="1335088" y="1554163"/>
            <a:ext cx="4297362" cy="2851150"/>
          </a:xfrm>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章节标题">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userDrawn="1"/>
        </p:nvSpPr>
        <p:spPr>
          <a:xfrm>
            <a:off x="587375" y="6030223"/>
            <a:ext cx="1444197" cy="386452"/>
          </a:xfrm>
          <a:prstGeom prst="rect">
            <a:avLst/>
          </a:prstGeom>
          <a:noFill/>
        </p:spPr>
        <p:txBody>
          <a:bodyPr wrap="square" rtlCol="0">
            <a:spAutoFit/>
          </a:bodyPr>
          <a:lstStyle/>
          <a:p>
            <a:pPr algn="just" hangingPunct="0">
              <a:lnSpc>
                <a:spcPct val="130000"/>
              </a:lnSpc>
            </a:pPr>
            <a:r>
              <a:rPr lang="zh-CN" altLang="en-US" sz="1600" spc="100" dirty="0">
                <a:solidFill>
                  <a:schemeClr val="accent1"/>
                </a:solidFill>
                <a:latin typeface="思源黑体 CN Normal" panose="020B0400000000000000" pitchFamily="34" charset="-122"/>
                <a:ea typeface="思源黑体 CN Normal" panose="020B0400000000000000" pitchFamily="34" charset="-122"/>
              </a:rPr>
              <a:t>▶▶▶</a:t>
            </a:r>
          </a:p>
        </p:txBody>
      </p:sp>
      <p:sp>
        <p:nvSpPr>
          <p:cNvPr id="7" name="椭圆 6"/>
          <p:cNvSpPr/>
          <p:nvPr userDrawn="1"/>
        </p:nvSpPr>
        <p:spPr>
          <a:xfrm>
            <a:off x="7421356" y="-2690075"/>
            <a:ext cx="12420862" cy="124208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椭圆 7"/>
          <p:cNvSpPr/>
          <p:nvPr userDrawn="1"/>
        </p:nvSpPr>
        <p:spPr>
          <a:xfrm>
            <a:off x="7634978" y="-2781431"/>
            <a:ext cx="12420862" cy="124208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userDrawn="1"/>
        </p:nvSpPr>
        <p:spPr>
          <a:xfrm>
            <a:off x="8534112" y="922705"/>
            <a:ext cx="3814482"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厚德 求真 励学 笃行</a:t>
            </a:r>
          </a:p>
        </p:txBody>
      </p:sp>
      <p:sp>
        <p:nvSpPr>
          <p:cNvPr id="12" name="文本框 11"/>
          <p:cNvSpPr txBox="1"/>
          <p:nvPr userDrawn="1"/>
        </p:nvSpPr>
        <p:spPr>
          <a:xfrm>
            <a:off x="8174732" y="1718517"/>
            <a:ext cx="1736243" cy="834524"/>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4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西军电</a:t>
            </a:r>
          </a:p>
        </p:txBody>
      </p:sp>
      <p:sp>
        <p:nvSpPr>
          <p:cNvPr id="13" name="文本框 12"/>
          <p:cNvSpPr txBox="1"/>
          <p:nvPr userDrawn="1"/>
        </p:nvSpPr>
        <p:spPr>
          <a:xfrm>
            <a:off x="8359629" y="4756895"/>
            <a:ext cx="3685888" cy="537648"/>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4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团结 勤奋 求实 创新</a:t>
            </a:r>
          </a:p>
        </p:txBody>
      </p:sp>
      <p:sp>
        <p:nvSpPr>
          <p:cNvPr id="14" name="文本框 13"/>
          <p:cNvSpPr txBox="1"/>
          <p:nvPr userDrawn="1"/>
        </p:nvSpPr>
        <p:spPr>
          <a:xfrm>
            <a:off x="9046317" y="5895921"/>
            <a:ext cx="2888781" cy="38920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6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团结 和谐 包容 进取</a:t>
            </a:r>
          </a:p>
        </p:txBody>
      </p:sp>
      <p:sp>
        <p:nvSpPr>
          <p:cNvPr id="15" name="文本框 14"/>
          <p:cNvSpPr txBox="1"/>
          <p:nvPr userDrawn="1"/>
        </p:nvSpPr>
        <p:spPr>
          <a:xfrm>
            <a:off x="7969018" y="3520356"/>
            <a:ext cx="2504461" cy="426335"/>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崇尚学术 追求卓越</a:t>
            </a:r>
          </a:p>
        </p:txBody>
      </p:sp>
      <p:sp>
        <p:nvSpPr>
          <p:cNvPr id="16" name="文本框 15"/>
          <p:cNvSpPr txBox="1"/>
          <p:nvPr userDrawn="1"/>
        </p:nvSpPr>
        <p:spPr>
          <a:xfrm>
            <a:off x="10507665" y="3034206"/>
            <a:ext cx="1488534" cy="86357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艰苦奋斗</a:t>
            </a:r>
            <a:endParaRPr kumimoji="0" lang="en-US" altLang="zh-CN"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endParaRPr>
          </a:p>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自强不息</a:t>
            </a:r>
          </a:p>
        </p:txBody>
      </p:sp>
      <p:sp>
        <p:nvSpPr>
          <p:cNvPr id="17" name="文本框 16"/>
          <p:cNvSpPr txBox="1"/>
          <p:nvPr userDrawn="1"/>
        </p:nvSpPr>
        <p:spPr>
          <a:xfrm>
            <a:off x="10003049" y="1992254"/>
            <a:ext cx="2086209" cy="38920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6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求真务实 爱国为民</a:t>
            </a:r>
          </a:p>
        </p:txBody>
      </p:sp>
      <p:sp>
        <p:nvSpPr>
          <p:cNvPr id="18" name="文本框 17"/>
          <p:cNvSpPr txBox="1"/>
          <p:nvPr userDrawn="1"/>
        </p:nvSpPr>
        <p:spPr>
          <a:xfrm>
            <a:off x="8068030" y="3964348"/>
            <a:ext cx="3685889" cy="834524"/>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4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半部电台起家</a:t>
            </a:r>
          </a:p>
        </p:txBody>
      </p:sp>
      <p:sp>
        <p:nvSpPr>
          <p:cNvPr id="19" name="文本框 18"/>
          <p:cNvSpPr txBox="1"/>
          <p:nvPr userDrawn="1"/>
        </p:nvSpPr>
        <p:spPr>
          <a:xfrm>
            <a:off x="8874476" y="507887"/>
            <a:ext cx="1553430" cy="426335"/>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传承红色基因</a:t>
            </a:r>
          </a:p>
        </p:txBody>
      </p:sp>
      <p:sp>
        <p:nvSpPr>
          <p:cNvPr id="20" name="文本框 19"/>
          <p:cNvSpPr txBox="1"/>
          <p:nvPr userDrawn="1"/>
        </p:nvSpPr>
        <p:spPr>
          <a:xfrm>
            <a:off x="8567952" y="1485863"/>
            <a:ext cx="3367146"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西北电讯工程学院</a:t>
            </a:r>
          </a:p>
        </p:txBody>
      </p:sp>
      <p:sp>
        <p:nvSpPr>
          <p:cNvPr id="21" name="文本框 20"/>
          <p:cNvSpPr txBox="1"/>
          <p:nvPr userDrawn="1"/>
        </p:nvSpPr>
        <p:spPr>
          <a:xfrm>
            <a:off x="7969018" y="2897465"/>
            <a:ext cx="2358323"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长征路上办学</a:t>
            </a:r>
          </a:p>
        </p:txBody>
      </p:sp>
      <p:sp>
        <p:nvSpPr>
          <p:cNvPr id="22" name="文本框 21"/>
          <p:cNvSpPr txBox="1"/>
          <p:nvPr userDrawn="1"/>
        </p:nvSpPr>
        <p:spPr>
          <a:xfrm>
            <a:off x="7969019" y="2429744"/>
            <a:ext cx="4027180"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雷达信号处理国家重点实验室</a:t>
            </a:r>
          </a:p>
        </p:txBody>
      </p:sp>
      <p:sp>
        <p:nvSpPr>
          <p:cNvPr id="23" name="文本框 22"/>
          <p:cNvSpPr txBox="1"/>
          <p:nvPr userDrawn="1"/>
        </p:nvSpPr>
        <p:spPr>
          <a:xfrm>
            <a:off x="10417963" y="489324"/>
            <a:ext cx="1836310"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与共和国同行</a:t>
            </a:r>
          </a:p>
        </p:txBody>
      </p:sp>
      <p:sp>
        <p:nvSpPr>
          <p:cNvPr id="24" name="文本框 23"/>
          <p:cNvSpPr txBox="1"/>
          <p:nvPr userDrawn="1"/>
        </p:nvSpPr>
        <p:spPr>
          <a:xfrm>
            <a:off x="8627939" y="5247495"/>
            <a:ext cx="3417578"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青春告白祖国</a:t>
            </a:r>
          </a:p>
        </p:txBody>
      </p:sp>
      <p:sp>
        <p:nvSpPr>
          <p:cNvPr id="26" name="文本框 25"/>
          <p:cNvSpPr txBox="1"/>
          <p:nvPr userDrawn="1"/>
        </p:nvSpPr>
        <p:spPr>
          <a:xfrm>
            <a:off x="640991" y="381570"/>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p:cNvSpPr/>
          <p:nvPr userDrawn="1"/>
        </p:nvSpPr>
        <p:spPr>
          <a:xfrm>
            <a:off x="-6397120" y="-2781431"/>
            <a:ext cx="12420862" cy="124208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椭圆 6"/>
          <p:cNvSpPr/>
          <p:nvPr userDrawn="1"/>
        </p:nvSpPr>
        <p:spPr>
          <a:xfrm>
            <a:off x="-6576322" y="-2782222"/>
            <a:ext cx="12420862" cy="124208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文本框 7"/>
          <p:cNvSpPr txBox="1"/>
          <p:nvPr userDrawn="1"/>
        </p:nvSpPr>
        <p:spPr>
          <a:xfrm>
            <a:off x="669346" y="1003900"/>
            <a:ext cx="3814482"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厚德 求真 励学 笃行</a:t>
            </a:r>
          </a:p>
        </p:txBody>
      </p:sp>
      <p:sp>
        <p:nvSpPr>
          <p:cNvPr id="10" name="文本框 9"/>
          <p:cNvSpPr txBox="1"/>
          <p:nvPr userDrawn="1"/>
        </p:nvSpPr>
        <p:spPr>
          <a:xfrm>
            <a:off x="669346" y="1799712"/>
            <a:ext cx="1736243" cy="834524"/>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4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西军电</a:t>
            </a:r>
          </a:p>
        </p:txBody>
      </p:sp>
      <p:sp>
        <p:nvSpPr>
          <p:cNvPr id="11" name="文本框 10"/>
          <p:cNvSpPr txBox="1"/>
          <p:nvPr userDrawn="1"/>
        </p:nvSpPr>
        <p:spPr>
          <a:xfrm>
            <a:off x="669346" y="4838090"/>
            <a:ext cx="3953454" cy="537648"/>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4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团结 勤奋 求实 创新</a:t>
            </a:r>
          </a:p>
        </p:txBody>
      </p:sp>
      <p:sp>
        <p:nvSpPr>
          <p:cNvPr id="12" name="文本框 11"/>
          <p:cNvSpPr txBox="1"/>
          <p:nvPr userDrawn="1"/>
        </p:nvSpPr>
        <p:spPr>
          <a:xfrm>
            <a:off x="669346" y="5977116"/>
            <a:ext cx="3343854" cy="38920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6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团结 和谐 包容 进取</a:t>
            </a:r>
          </a:p>
        </p:txBody>
      </p:sp>
      <p:sp>
        <p:nvSpPr>
          <p:cNvPr id="13" name="文本框 12"/>
          <p:cNvSpPr txBox="1"/>
          <p:nvPr userDrawn="1"/>
        </p:nvSpPr>
        <p:spPr>
          <a:xfrm>
            <a:off x="2443223" y="3627629"/>
            <a:ext cx="2504461" cy="426335"/>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崇尚学术 追求卓越</a:t>
            </a:r>
          </a:p>
        </p:txBody>
      </p:sp>
      <p:sp>
        <p:nvSpPr>
          <p:cNvPr id="14" name="文本框 13"/>
          <p:cNvSpPr txBox="1"/>
          <p:nvPr userDrawn="1"/>
        </p:nvSpPr>
        <p:spPr>
          <a:xfrm>
            <a:off x="701794" y="3163710"/>
            <a:ext cx="1488534" cy="86357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艰苦奋斗</a:t>
            </a:r>
            <a:endParaRPr kumimoji="0" lang="en-US" altLang="zh-CN"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endParaRPr>
          </a:p>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自强不息</a:t>
            </a:r>
          </a:p>
        </p:txBody>
      </p:sp>
      <p:sp>
        <p:nvSpPr>
          <p:cNvPr id="15" name="文本框 14"/>
          <p:cNvSpPr txBox="1"/>
          <p:nvPr userDrawn="1"/>
        </p:nvSpPr>
        <p:spPr>
          <a:xfrm>
            <a:off x="2527392" y="2033993"/>
            <a:ext cx="2464352" cy="38920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6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求真务实 爱国为民</a:t>
            </a:r>
          </a:p>
        </p:txBody>
      </p:sp>
      <p:sp>
        <p:nvSpPr>
          <p:cNvPr id="16" name="文本框 15"/>
          <p:cNvSpPr txBox="1"/>
          <p:nvPr userDrawn="1"/>
        </p:nvSpPr>
        <p:spPr>
          <a:xfrm>
            <a:off x="669346" y="4045543"/>
            <a:ext cx="4278338" cy="834524"/>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4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半部电台起家</a:t>
            </a:r>
          </a:p>
        </p:txBody>
      </p:sp>
      <p:sp>
        <p:nvSpPr>
          <p:cNvPr id="17" name="文本框 16"/>
          <p:cNvSpPr txBox="1"/>
          <p:nvPr userDrawn="1"/>
        </p:nvSpPr>
        <p:spPr>
          <a:xfrm>
            <a:off x="669346" y="589082"/>
            <a:ext cx="1553430" cy="426335"/>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传承红色基因</a:t>
            </a:r>
          </a:p>
        </p:txBody>
      </p:sp>
      <p:sp>
        <p:nvSpPr>
          <p:cNvPr id="18" name="文本框 17"/>
          <p:cNvSpPr txBox="1"/>
          <p:nvPr userDrawn="1"/>
        </p:nvSpPr>
        <p:spPr>
          <a:xfrm>
            <a:off x="822960" y="1541698"/>
            <a:ext cx="3925334"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西北电讯工程学院</a:t>
            </a:r>
          </a:p>
        </p:txBody>
      </p:sp>
      <p:sp>
        <p:nvSpPr>
          <p:cNvPr id="19" name="文本框 18"/>
          <p:cNvSpPr txBox="1"/>
          <p:nvPr userDrawn="1"/>
        </p:nvSpPr>
        <p:spPr>
          <a:xfrm>
            <a:off x="2633421" y="2965222"/>
            <a:ext cx="2358323"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长征路上办学</a:t>
            </a:r>
          </a:p>
        </p:txBody>
      </p:sp>
      <p:sp>
        <p:nvSpPr>
          <p:cNvPr id="20" name="文本框 19"/>
          <p:cNvSpPr txBox="1"/>
          <p:nvPr userDrawn="1"/>
        </p:nvSpPr>
        <p:spPr>
          <a:xfrm>
            <a:off x="669346" y="2510939"/>
            <a:ext cx="4535114"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雷达信号处理国家重点实验室</a:t>
            </a:r>
          </a:p>
        </p:txBody>
      </p:sp>
      <p:sp>
        <p:nvSpPr>
          <p:cNvPr id="21" name="文本框 20"/>
          <p:cNvSpPr txBox="1"/>
          <p:nvPr userDrawn="1"/>
        </p:nvSpPr>
        <p:spPr>
          <a:xfrm>
            <a:off x="2443223" y="570519"/>
            <a:ext cx="1836310"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与共和国同行</a:t>
            </a:r>
          </a:p>
        </p:txBody>
      </p:sp>
      <p:sp>
        <p:nvSpPr>
          <p:cNvPr id="22" name="文本框 21"/>
          <p:cNvSpPr txBox="1"/>
          <p:nvPr userDrawn="1"/>
        </p:nvSpPr>
        <p:spPr>
          <a:xfrm>
            <a:off x="669345" y="5328690"/>
            <a:ext cx="3610187"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青春告白祖国</a:t>
            </a:r>
          </a:p>
        </p:txBody>
      </p:sp>
      <p:sp>
        <p:nvSpPr>
          <p:cNvPr id="23" name="文本框 22"/>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横向导航栏">
    <p:spTree>
      <p:nvGrpSpPr>
        <p:cNvPr id="1" name=""/>
        <p:cNvGrpSpPr/>
        <p:nvPr/>
      </p:nvGrpSpPr>
      <p:grpSpPr>
        <a:xfrm>
          <a:off x="0" y="0"/>
          <a:ext cx="0" cy="0"/>
          <a:chOff x="0" y="0"/>
          <a:chExt cx="0" cy="0"/>
        </a:xfrm>
      </p:grpSpPr>
      <p:sp>
        <p:nvSpPr>
          <p:cNvPr id="2" name="标题 1"/>
          <p:cNvSpPr>
            <a:spLocks noGrp="1"/>
          </p:cNvSpPr>
          <p:nvPr>
            <p:ph type="title"/>
          </p:nvPr>
        </p:nvSpPr>
        <p:spPr>
          <a:xfrm>
            <a:off x="642710" y="1113896"/>
            <a:ext cx="10515600" cy="516968"/>
          </a:xfrm>
        </p:spPr>
        <p:txBody>
          <a:bodyPr>
            <a:normAutofit/>
          </a:bodyPr>
          <a:lstStyle>
            <a:lvl1pPr marL="457200" indent="-457200">
              <a:buFont typeface="Wingdings" panose="05000000000000000000" pitchFamily="2" charset="2"/>
              <a:buChar char="u"/>
              <a:defRPr sz="2800"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F548A5D5-F967-4973-BC3E-B6E1F1E79406}" type="datetime1">
              <a:rPr lang="zh-CN" altLang="en-US" smtClean="0"/>
              <a:t>2024/3/14</a:t>
            </a:fld>
            <a:endParaRPr lang="zh-CN" altLang="en-US" dirty="0"/>
          </a:p>
        </p:txBody>
      </p:sp>
      <p:sp>
        <p:nvSpPr>
          <p:cNvPr id="4" name="页脚占位符 3"/>
          <p:cNvSpPr>
            <a:spLocks noGrp="1"/>
          </p:cNvSpPr>
          <p:nvPr>
            <p:ph type="ftr" sz="quarter" idx="11"/>
          </p:nvPr>
        </p:nvSpPr>
        <p:spPr/>
        <p:txBody>
          <a:body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p>
            <a:fld id="{33B9A5AF-BDD6-4E14-989F-CF034C94E4CA}" type="slidenum">
              <a:rPr lang="zh-CN" altLang="en-US" smtClean="0"/>
              <a:t>‹#›</a:t>
            </a:fld>
            <a:endParaRPr lang="zh-CN" altLang="en-US"/>
          </a:p>
        </p:txBody>
      </p:sp>
      <p:sp>
        <p:nvSpPr>
          <p:cNvPr id="6" name="文本占位符 17"/>
          <p:cNvSpPr>
            <a:spLocks noGrp="1"/>
          </p:cNvSpPr>
          <p:nvPr>
            <p:ph type="body" sz="quarter" idx="14"/>
          </p:nvPr>
        </p:nvSpPr>
        <p:spPr>
          <a:xfrm>
            <a:off x="-1" y="136526"/>
            <a:ext cx="3071814" cy="598310"/>
          </a:xfrm>
          <a:solidFill>
            <a:schemeClr val="accent1"/>
          </a:solidFill>
        </p:spPr>
        <p:txBody>
          <a:bodyPr anchor="ctr">
            <a:normAutofit/>
          </a:bodyPr>
          <a:lstStyle>
            <a:lvl1pPr marL="0" indent="0" algn="ctr">
              <a:buNone/>
              <a:defRPr sz="1800" b="1">
                <a:solidFill>
                  <a:schemeClr val="bg1">
                    <a:lumMod val="95000"/>
                  </a:schemeClr>
                </a:solidFill>
                <a:latin typeface="微软雅黑" panose="020B0503020204020204" pitchFamily="34" charset="-122"/>
                <a:ea typeface="微软雅黑" panose="020B0503020204020204" pitchFamily="34" charset="-122"/>
              </a:defRPr>
            </a:lvl1pPr>
          </a:lstStyle>
          <a:p>
            <a:pPr lvl="0"/>
            <a:endParaRPr lang="zh-CN" altLang="en-US" dirty="0"/>
          </a:p>
        </p:txBody>
      </p:sp>
      <p:sp>
        <p:nvSpPr>
          <p:cNvPr id="11" name="文本占位符 17"/>
          <p:cNvSpPr>
            <a:spLocks noGrp="1"/>
          </p:cNvSpPr>
          <p:nvPr>
            <p:ph type="body" sz="quarter" idx="15"/>
          </p:nvPr>
        </p:nvSpPr>
        <p:spPr>
          <a:xfrm>
            <a:off x="3071812" y="136525"/>
            <a:ext cx="3024187" cy="598310"/>
          </a:xfrm>
          <a:solidFill>
            <a:srgbClr val="A6A6A6"/>
          </a:solidFill>
        </p:spPr>
        <p:txBody>
          <a:bodyPr anchor="ctr">
            <a:normAutofit/>
          </a:bodyPr>
          <a:lstStyle>
            <a:lvl1pPr marL="0" indent="0" algn="ctr">
              <a:buNone/>
              <a:defRPr sz="1800" b="1">
                <a:solidFill>
                  <a:schemeClr val="bg1">
                    <a:lumMod val="95000"/>
                  </a:schemeClr>
                </a:solidFill>
                <a:latin typeface="微软雅黑" panose="020B0503020204020204" pitchFamily="34" charset="-122"/>
                <a:ea typeface="微软雅黑" panose="020B0503020204020204" pitchFamily="34" charset="-122"/>
              </a:defRPr>
            </a:lvl1pPr>
          </a:lstStyle>
          <a:p>
            <a:pPr lvl="0"/>
            <a:endParaRPr lang="zh-CN" altLang="en-US" dirty="0"/>
          </a:p>
        </p:txBody>
      </p:sp>
      <p:sp>
        <p:nvSpPr>
          <p:cNvPr id="12" name="文本占位符 17"/>
          <p:cNvSpPr>
            <a:spLocks noGrp="1"/>
          </p:cNvSpPr>
          <p:nvPr>
            <p:ph type="body" sz="quarter" idx="16"/>
          </p:nvPr>
        </p:nvSpPr>
        <p:spPr>
          <a:xfrm>
            <a:off x="6095999" y="136525"/>
            <a:ext cx="3024187" cy="598310"/>
          </a:xfrm>
          <a:solidFill>
            <a:srgbClr val="A6A6A6"/>
          </a:solidFill>
        </p:spPr>
        <p:txBody>
          <a:bodyPr anchor="ctr">
            <a:normAutofit/>
          </a:bodyPr>
          <a:lstStyle>
            <a:lvl1pPr marL="0" indent="0" algn="ctr">
              <a:buNone/>
              <a:defRPr sz="1800" b="1">
                <a:solidFill>
                  <a:schemeClr val="bg1">
                    <a:lumMod val="95000"/>
                  </a:schemeClr>
                </a:solidFill>
                <a:latin typeface="微软雅黑" panose="020B0503020204020204" pitchFamily="34" charset="-122"/>
                <a:ea typeface="微软雅黑" panose="020B0503020204020204" pitchFamily="34" charset="-122"/>
              </a:defRPr>
            </a:lvl1pPr>
          </a:lstStyle>
          <a:p>
            <a:pPr lvl="0"/>
            <a:endParaRPr lang="zh-CN" altLang="en-US" dirty="0"/>
          </a:p>
        </p:txBody>
      </p:sp>
      <p:sp>
        <p:nvSpPr>
          <p:cNvPr id="13" name="文本占位符 17"/>
          <p:cNvSpPr>
            <a:spLocks noGrp="1"/>
          </p:cNvSpPr>
          <p:nvPr>
            <p:ph type="body" sz="quarter" idx="17"/>
          </p:nvPr>
        </p:nvSpPr>
        <p:spPr>
          <a:xfrm>
            <a:off x="9120185" y="136525"/>
            <a:ext cx="3071815" cy="598310"/>
          </a:xfrm>
          <a:solidFill>
            <a:srgbClr val="A6A6A6"/>
          </a:solidFill>
        </p:spPr>
        <p:txBody>
          <a:bodyPr anchor="ctr">
            <a:normAutofit/>
          </a:bodyPr>
          <a:lstStyle>
            <a:lvl1pPr marL="0" indent="0" algn="ctr">
              <a:buNone/>
              <a:defRPr sz="1800" b="1">
                <a:solidFill>
                  <a:schemeClr val="bg1">
                    <a:lumMod val="95000"/>
                  </a:schemeClr>
                </a:solidFill>
                <a:latin typeface="微软雅黑" panose="020B0503020204020204" pitchFamily="34" charset="-122"/>
                <a:ea typeface="微软雅黑" panose="020B0503020204020204" pitchFamily="34" charset="-122"/>
              </a:defRPr>
            </a:lvl1pPr>
          </a:lstStyle>
          <a:p>
            <a:pPr lvl="0"/>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纵向导航栏">
    <p:spTree>
      <p:nvGrpSpPr>
        <p:cNvPr id="1" name=""/>
        <p:cNvGrpSpPr/>
        <p:nvPr/>
      </p:nvGrpSpPr>
      <p:grpSpPr>
        <a:xfrm>
          <a:off x="0" y="0"/>
          <a:ext cx="0" cy="0"/>
          <a:chOff x="0" y="0"/>
          <a:chExt cx="0" cy="0"/>
        </a:xfrm>
      </p:grpSpPr>
      <p:sp>
        <p:nvSpPr>
          <p:cNvPr id="2" name="标题 1"/>
          <p:cNvSpPr>
            <a:spLocks noGrp="1"/>
          </p:cNvSpPr>
          <p:nvPr>
            <p:ph type="title"/>
          </p:nvPr>
        </p:nvSpPr>
        <p:spPr>
          <a:xfrm>
            <a:off x="1828800" y="495301"/>
            <a:ext cx="8364310" cy="516968"/>
          </a:xfrm>
        </p:spPr>
        <p:txBody>
          <a:bodyPr>
            <a:normAutofit/>
          </a:bodyPr>
          <a:lstStyle>
            <a:lvl1pPr>
              <a:defRPr sz="2800"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a:xfrm>
            <a:off x="1460500" y="6362699"/>
            <a:ext cx="2743200" cy="365125"/>
          </a:xfrm>
        </p:spPr>
        <p:txBody>
          <a:bodyPr/>
          <a:lstStyle/>
          <a:p>
            <a:fld id="{F548A5D5-F967-4973-BC3E-B6E1F1E79406}" type="datetime1">
              <a:rPr lang="zh-CN" altLang="en-US" smtClean="0"/>
              <a:t>2024/3/14</a:t>
            </a:fld>
            <a:endParaRPr lang="zh-CN" altLang="en-US" dirty="0"/>
          </a:p>
        </p:txBody>
      </p:sp>
      <p:sp>
        <p:nvSpPr>
          <p:cNvPr id="4" name="页脚占位符 3"/>
          <p:cNvSpPr>
            <a:spLocks noGrp="1"/>
          </p:cNvSpPr>
          <p:nvPr>
            <p:ph type="ftr" sz="quarter" idx="11"/>
          </p:nvPr>
        </p:nvSpPr>
        <p:spPr>
          <a:xfrm>
            <a:off x="4864102" y="6362699"/>
            <a:ext cx="3124200" cy="365124"/>
          </a:xfrm>
        </p:spPr>
        <p:txBody>
          <a:bodyPr/>
          <a:lstStyle/>
          <a:p>
            <a:r>
              <a:rPr lang="zh-CN" altLang="en-US"/>
              <a:t>西安电子科技大学</a:t>
            </a:r>
            <a:endParaRPr lang="zh-CN" altLang="en-US" dirty="0"/>
          </a:p>
        </p:txBody>
      </p:sp>
      <p:sp>
        <p:nvSpPr>
          <p:cNvPr id="5" name="灯片编号占位符 4"/>
          <p:cNvSpPr>
            <a:spLocks noGrp="1"/>
          </p:cNvSpPr>
          <p:nvPr>
            <p:ph type="sldNum" sz="quarter" idx="12"/>
          </p:nvPr>
        </p:nvSpPr>
        <p:spPr>
          <a:xfrm>
            <a:off x="8648704" y="6362698"/>
            <a:ext cx="2743200" cy="365125"/>
          </a:xfrm>
        </p:spPr>
        <p:txBody>
          <a:bodyPr/>
          <a:lstStyle/>
          <a:p>
            <a:fld id="{33B9A5AF-BDD6-4E14-989F-CF034C94E4CA}" type="slidenum">
              <a:rPr lang="zh-CN" altLang="en-US" smtClean="0"/>
              <a:t>‹#›</a:t>
            </a:fld>
            <a:endParaRPr lang="zh-CN" altLang="en-US"/>
          </a:p>
        </p:txBody>
      </p:sp>
      <p:cxnSp>
        <p:nvCxnSpPr>
          <p:cNvPr id="16" name="直接连接符 15"/>
          <p:cNvCxnSpPr/>
          <p:nvPr userDrawn="1"/>
        </p:nvCxnSpPr>
        <p:spPr>
          <a:xfrm>
            <a:off x="1828800" y="1084462"/>
            <a:ext cx="59563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文本占位符 17"/>
          <p:cNvSpPr>
            <a:spLocks noGrp="1"/>
          </p:cNvSpPr>
          <p:nvPr>
            <p:ph type="body" sz="quarter" idx="14"/>
          </p:nvPr>
        </p:nvSpPr>
        <p:spPr>
          <a:xfrm>
            <a:off x="0" y="11151"/>
            <a:ext cx="1244600" cy="1722438"/>
          </a:xfrm>
          <a:solidFill>
            <a:schemeClr val="accent1"/>
          </a:solidFill>
        </p:spPr>
        <p:txBody>
          <a:bodyPr anchor="ctr">
            <a:normAutofit/>
          </a:bodyPr>
          <a:lstStyle>
            <a:lvl1pPr marL="0" indent="0" algn="ctr">
              <a:buNone/>
              <a:defRPr sz="1800" b="1">
                <a:solidFill>
                  <a:schemeClr val="bg1">
                    <a:lumMod val="95000"/>
                  </a:schemeClr>
                </a:solidFill>
                <a:latin typeface="微软雅黑" panose="020B0503020204020204" pitchFamily="34" charset="-122"/>
                <a:ea typeface="微软雅黑" panose="020B0503020204020204" pitchFamily="34" charset="-122"/>
              </a:defRPr>
            </a:lvl1pPr>
          </a:lstStyle>
          <a:p>
            <a:pPr lvl="0"/>
            <a:endParaRPr lang="zh-CN" altLang="en-US" dirty="0"/>
          </a:p>
        </p:txBody>
      </p:sp>
      <p:sp>
        <p:nvSpPr>
          <p:cNvPr id="19" name="文本占位符 17"/>
          <p:cNvSpPr>
            <a:spLocks noGrp="1"/>
          </p:cNvSpPr>
          <p:nvPr>
            <p:ph type="body" sz="quarter" idx="15"/>
          </p:nvPr>
        </p:nvSpPr>
        <p:spPr>
          <a:xfrm>
            <a:off x="0" y="1721005"/>
            <a:ext cx="1244600" cy="1722438"/>
          </a:xfrm>
          <a:solidFill>
            <a:srgbClr val="A6A6A6"/>
          </a:solidFill>
        </p:spPr>
        <p:txBody>
          <a:bodyPr anchor="ctr">
            <a:normAutofit/>
          </a:bodyPr>
          <a:lstStyle>
            <a:lvl1pPr marL="0" indent="0" algn="ctr">
              <a:buNone/>
              <a:defRPr sz="1800" b="1">
                <a:solidFill>
                  <a:schemeClr val="bg1">
                    <a:lumMod val="95000"/>
                  </a:schemeClr>
                </a:solidFill>
                <a:latin typeface="微软雅黑" panose="020B0503020204020204" pitchFamily="34" charset="-122"/>
                <a:ea typeface="微软雅黑" panose="020B0503020204020204" pitchFamily="34" charset="-122"/>
              </a:defRPr>
            </a:lvl1pPr>
          </a:lstStyle>
          <a:p>
            <a:pPr lvl="0"/>
            <a:endParaRPr lang="zh-CN" altLang="en-US" dirty="0"/>
          </a:p>
        </p:txBody>
      </p:sp>
      <p:sp>
        <p:nvSpPr>
          <p:cNvPr id="24" name="文本占位符 17"/>
          <p:cNvSpPr>
            <a:spLocks noGrp="1"/>
          </p:cNvSpPr>
          <p:nvPr>
            <p:ph type="body" sz="quarter" idx="16"/>
          </p:nvPr>
        </p:nvSpPr>
        <p:spPr>
          <a:xfrm>
            <a:off x="0" y="3443443"/>
            <a:ext cx="1244600" cy="1722438"/>
          </a:xfrm>
          <a:solidFill>
            <a:srgbClr val="A6A6A6"/>
          </a:solidFill>
        </p:spPr>
        <p:txBody>
          <a:bodyPr anchor="ctr">
            <a:normAutofit/>
          </a:bodyPr>
          <a:lstStyle>
            <a:lvl1pPr marL="0" indent="0" algn="ctr">
              <a:buNone/>
              <a:defRPr sz="1800" b="1">
                <a:solidFill>
                  <a:schemeClr val="bg1">
                    <a:lumMod val="95000"/>
                  </a:schemeClr>
                </a:solidFill>
                <a:latin typeface="微软雅黑" panose="020B0503020204020204" pitchFamily="34" charset="-122"/>
                <a:ea typeface="微软雅黑" panose="020B0503020204020204" pitchFamily="34" charset="-122"/>
              </a:defRPr>
            </a:lvl1pPr>
          </a:lstStyle>
          <a:p>
            <a:pPr lvl="0"/>
            <a:endParaRPr lang="zh-CN" altLang="en-US" dirty="0"/>
          </a:p>
        </p:txBody>
      </p:sp>
      <p:sp>
        <p:nvSpPr>
          <p:cNvPr id="25" name="文本占位符 17"/>
          <p:cNvSpPr>
            <a:spLocks noGrp="1"/>
          </p:cNvSpPr>
          <p:nvPr>
            <p:ph type="body" sz="quarter" idx="17"/>
          </p:nvPr>
        </p:nvSpPr>
        <p:spPr>
          <a:xfrm>
            <a:off x="0" y="5165881"/>
            <a:ext cx="1244600" cy="1722438"/>
          </a:xfrm>
          <a:solidFill>
            <a:srgbClr val="A6A6A6"/>
          </a:solidFill>
        </p:spPr>
        <p:txBody>
          <a:bodyPr anchor="ctr">
            <a:normAutofit/>
          </a:bodyPr>
          <a:lstStyle>
            <a:lvl1pPr marL="0" indent="0" algn="ctr">
              <a:buNone/>
              <a:defRPr sz="1800" b="1">
                <a:solidFill>
                  <a:schemeClr val="bg1">
                    <a:lumMod val="95000"/>
                  </a:schemeClr>
                </a:solidFill>
                <a:latin typeface="微软雅黑" panose="020B0503020204020204" pitchFamily="34" charset="-122"/>
                <a:ea typeface="微软雅黑" panose="020B0503020204020204" pitchFamily="34" charset="-122"/>
              </a:defRPr>
            </a:lvl1pPr>
          </a:lstStyle>
          <a:p>
            <a:pPr lvl="0"/>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F548A5D5-F967-4973-BC3E-B6E1F1E79406}" type="datetime1">
              <a:rPr lang="zh-CN" altLang="en-US" smtClean="0"/>
              <a:t>2024/3/14</a:t>
            </a:fld>
            <a:endParaRPr lang="zh-CN" altLang="en-US" dirty="0"/>
          </a:p>
        </p:txBody>
      </p:sp>
      <p:sp>
        <p:nvSpPr>
          <p:cNvPr id="4" name="页脚占位符 3"/>
          <p:cNvSpPr>
            <a:spLocks noGrp="1"/>
          </p:cNvSpPr>
          <p:nvPr>
            <p:ph type="ftr" sz="quarter" idx="11"/>
          </p:nvPr>
        </p:nvSpPr>
        <p:spPr/>
        <p:txBody>
          <a:body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p>
            <a:fld id="{33B9A5AF-BDD6-4E14-989F-CF034C94E4CA}"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tx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0104" y="441325"/>
            <a:ext cx="10515600" cy="365125"/>
          </a:xfrm>
        </p:spPr>
        <p:txBody>
          <a:bodyPr>
            <a:normAutofit/>
          </a:bodyPr>
          <a:lstStyle>
            <a:lvl1pPr>
              <a:defRPr sz="2400" b="1">
                <a:latin typeface="+mj-ea"/>
                <a:ea typeface="+mj-ea"/>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t>2024/3/14</a:t>
            </a:fld>
            <a:endParaRPr lang="zh-CN" altLang="en-US" dirty="0"/>
          </a:p>
        </p:txBody>
      </p:sp>
      <p:sp>
        <p:nvSpPr>
          <p:cNvPr id="4" name="页脚占位符 3"/>
          <p:cNvSpPr>
            <a:spLocks noGrp="1"/>
          </p:cNvSpPr>
          <p:nvPr>
            <p:ph type="ftr" sz="quarter" idx="11"/>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latin typeface="+mj-ea"/>
                <a:ea typeface="+mj-ea"/>
              </a:defRPr>
            </a:lvl1pPr>
          </a:lstStyle>
          <a:p>
            <a:pPr lvl="0"/>
            <a:r>
              <a:rPr lang="zh-CN" altLang="en-US" dirty="0"/>
              <a:t>单击此处编辑英文标题</a:t>
            </a:r>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单项图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 name="标题 1"/>
          <p:cNvSpPr>
            <a:spLocks noGrp="1"/>
          </p:cNvSpPr>
          <p:nvPr>
            <p:ph type="title"/>
          </p:nvPr>
        </p:nvSpPr>
        <p:spPr>
          <a:xfrm>
            <a:off x="750104" y="441325"/>
            <a:ext cx="10515600" cy="365125"/>
          </a:xfrm>
        </p:spPr>
        <p:txBody>
          <a:bodyPr>
            <a:normAutofit/>
          </a:bodyPr>
          <a:lstStyle>
            <a:lvl1pPr>
              <a:defRPr sz="2400" b="1">
                <a:latin typeface="+mj-ea"/>
                <a:ea typeface="+mj-ea"/>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chemeClr val="tx1">
                    <a:lumMod val="75000"/>
                    <a:lumOff val="25000"/>
                  </a:schemeClr>
                </a:solidFill>
                <a:latin typeface="+mj-ea"/>
                <a:ea typeface="+mj-ea"/>
              </a:defRPr>
            </a:lvl1pPr>
          </a:lstStyle>
          <a:p>
            <a:fld id="{4DB44E30-715F-4973-8179-B4178D7E09F0}" type="datetime1">
              <a:rPr lang="zh-CN" altLang="en-US" smtClean="0"/>
              <a:t>2024/3/14</a:t>
            </a:fld>
            <a:endParaRPr lang="zh-CN" altLang="en-US" dirty="0"/>
          </a:p>
        </p:txBody>
      </p:sp>
      <p:sp>
        <p:nvSpPr>
          <p:cNvPr id="4" name="页脚占位符 3"/>
          <p:cNvSpPr>
            <a:spLocks noGrp="1"/>
          </p:cNvSpPr>
          <p:nvPr>
            <p:ph type="ftr" sz="quarter" idx="11"/>
          </p:nvPr>
        </p:nvSpPr>
        <p:spPr/>
        <p:txBody>
          <a:bodyPr/>
          <a:lstStyle>
            <a:lvl1pPr>
              <a:defRPr>
                <a:solidFill>
                  <a:schemeClr val="tx1">
                    <a:lumMod val="75000"/>
                    <a:lumOff val="25000"/>
                  </a:schemeClr>
                </a:solidFill>
                <a:latin typeface="+mj-ea"/>
                <a:ea typeface="+mj-ea"/>
              </a:defRPr>
            </a:lvl1p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lvl1pPr>
              <a:defRPr>
                <a:solidFill>
                  <a:schemeClr val="tx1">
                    <a:lumMod val="75000"/>
                    <a:lumOff val="25000"/>
                  </a:schemeClr>
                </a:solidFill>
                <a:latin typeface="+mj-ea"/>
                <a:ea typeface="+mj-ea"/>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latin typeface="+mj-ea"/>
                <a:ea typeface="+mj-ea"/>
              </a:defRPr>
            </a:lvl1pPr>
          </a:lstStyle>
          <a:p>
            <a:pPr lvl="0"/>
            <a:r>
              <a:rPr lang="zh-CN" altLang="en-US" dirty="0"/>
              <a:t>单击此处编辑英文标题</a:t>
            </a:r>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14" name="矩形 13"/>
          <p:cNvSpPr/>
          <p:nvPr userDrawn="1"/>
        </p:nvSpPr>
        <p:spPr>
          <a:xfrm>
            <a:off x="7080179" y="997618"/>
            <a:ext cx="4436181"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图片占位符 9"/>
          <p:cNvSpPr>
            <a:spLocks noGrp="1"/>
          </p:cNvSpPr>
          <p:nvPr>
            <p:ph type="pic" sz="quarter" idx="14"/>
          </p:nvPr>
        </p:nvSpPr>
        <p:spPr>
          <a:xfrm>
            <a:off x="6932613" y="1124653"/>
            <a:ext cx="4421187" cy="2943346"/>
          </a:xfrm>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项图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0104" y="441325"/>
            <a:ext cx="10515600" cy="365125"/>
          </a:xfrm>
        </p:spPr>
        <p:txBody>
          <a:bodyPr>
            <a:normAutofit/>
          </a:bodyPr>
          <a:lstStyle>
            <a:lvl1pPr>
              <a:defRPr sz="24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fld id="{4DB44E30-715F-4973-8179-B4178D7E09F0}" type="datetime1">
              <a:rPr lang="zh-CN" altLang="en-US" smtClean="0"/>
              <a:t>2024/3/14</a:t>
            </a:fld>
            <a:endParaRPr lang="zh-CN" altLang="en-US" dirty="0"/>
          </a:p>
        </p:txBody>
      </p:sp>
      <p:sp>
        <p:nvSpPr>
          <p:cNvPr id="4" name="页脚占位符 3"/>
          <p:cNvSpPr>
            <a:spLocks noGrp="1"/>
          </p:cNvSpPr>
          <p:nvPr>
            <p:ph type="ftr" sz="quarter" idx="11"/>
          </p:nvPr>
        </p:nvSpPr>
        <p:spPr/>
        <p:txBody>
          <a:bodyPr/>
          <a:lstStyle>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latin typeface="微软雅黑" panose="020B0503020204020204" pitchFamily="34" charset="-122"/>
                <a:ea typeface="微软雅黑" panose="020B0503020204020204" pitchFamily="34" charset="-122"/>
              </a:defRPr>
            </a:lvl1pPr>
          </a:lstStyle>
          <a:p>
            <a:pPr lvl="0"/>
            <a:r>
              <a:rPr lang="zh-CN" altLang="en-US" dirty="0"/>
              <a:t>单击此处编辑英文标题</a:t>
            </a:r>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12" name="矩形 11"/>
          <p:cNvSpPr/>
          <p:nvPr userDrawn="1"/>
        </p:nvSpPr>
        <p:spPr>
          <a:xfrm>
            <a:off x="0" y="2290573"/>
            <a:ext cx="12192000" cy="30942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图片占位符 9"/>
          <p:cNvSpPr>
            <a:spLocks noGrp="1"/>
          </p:cNvSpPr>
          <p:nvPr>
            <p:ph type="pic" sz="quarter" idx="14"/>
          </p:nvPr>
        </p:nvSpPr>
        <p:spPr>
          <a:xfrm rot="20772240">
            <a:off x="7401365" y="1683034"/>
            <a:ext cx="3598217" cy="2242686"/>
          </a:xfrm>
          <a:ln w="88900">
            <a:solidFill>
              <a:srgbClr val="FFFFFF"/>
            </a:solidFill>
            <a:miter lim="800000"/>
          </a:ln>
          <a:effectLst>
            <a:outerShdw blurRad="63500" sx="102000" sy="102000" algn="ctr" rotWithShape="0">
              <a:prstClr val="black">
                <a:alpha val="40000"/>
              </a:prstClr>
            </a:outerShdw>
          </a:effectLst>
        </p:spPr>
        <p:txBody>
          <a:bodyPr/>
          <a:lstStyle/>
          <a:p>
            <a:endParaRPr lang="zh-CN" altLang="en-US"/>
          </a:p>
        </p:txBody>
      </p:sp>
      <p:sp>
        <p:nvSpPr>
          <p:cNvPr id="19" name="图片占位符 9"/>
          <p:cNvSpPr>
            <a:spLocks noGrp="1"/>
          </p:cNvSpPr>
          <p:nvPr>
            <p:ph type="pic" sz="quarter" idx="15"/>
          </p:nvPr>
        </p:nvSpPr>
        <p:spPr>
          <a:xfrm rot="668217">
            <a:off x="7665854" y="3726070"/>
            <a:ext cx="3598217" cy="2242686"/>
          </a:xfrm>
          <a:ln w="88900">
            <a:solidFill>
              <a:srgbClr val="FFFFFF"/>
            </a:solidFill>
            <a:miter lim="800000"/>
          </a:ln>
          <a:effectLst>
            <a:outerShdw blurRad="63500" sx="102000" sy="102000" algn="ctr" rotWithShape="0">
              <a:prstClr val="black">
                <a:alpha val="40000"/>
              </a:prstClr>
            </a:outerShdw>
          </a:effec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3项图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0104" y="441325"/>
            <a:ext cx="10515600" cy="365125"/>
          </a:xfrm>
        </p:spPr>
        <p:txBody>
          <a:bodyPr>
            <a:normAutofit/>
          </a:bodyPr>
          <a:lstStyle>
            <a:lvl1pPr>
              <a:defRPr sz="24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fld id="{4DB44E30-715F-4973-8179-B4178D7E09F0}" type="datetime1">
              <a:rPr lang="zh-CN" altLang="en-US" smtClean="0"/>
              <a:t>2024/3/14</a:t>
            </a:fld>
            <a:endParaRPr lang="zh-CN" altLang="en-US" dirty="0"/>
          </a:p>
        </p:txBody>
      </p:sp>
      <p:sp>
        <p:nvSpPr>
          <p:cNvPr id="4" name="页脚占位符 3"/>
          <p:cNvSpPr>
            <a:spLocks noGrp="1"/>
          </p:cNvSpPr>
          <p:nvPr>
            <p:ph type="ftr" sz="quarter" idx="11"/>
          </p:nvPr>
        </p:nvSpPr>
        <p:spPr/>
        <p:txBody>
          <a:bodyPr/>
          <a:lstStyle>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latin typeface="微软雅黑" panose="020B0503020204020204" pitchFamily="34" charset="-122"/>
                <a:ea typeface="微软雅黑" panose="020B0503020204020204" pitchFamily="34" charset="-122"/>
              </a:defRPr>
            </a:lvl1pPr>
          </a:lstStyle>
          <a:p>
            <a:pPr lvl="0"/>
            <a:r>
              <a:rPr lang="zh-CN" altLang="en-US" dirty="0"/>
              <a:t>单击此处编辑英文标题</a:t>
            </a:r>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10" name="图片占位符 9"/>
          <p:cNvSpPr>
            <a:spLocks noGrp="1"/>
          </p:cNvSpPr>
          <p:nvPr>
            <p:ph type="pic" sz="quarter" idx="14"/>
          </p:nvPr>
        </p:nvSpPr>
        <p:spPr>
          <a:xfrm>
            <a:off x="785565" y="1398880"/>
            <a:ext cx="3187948" cy="3225508"/>
          </a:xfrm>
        </p:spPr>
        <p:txBody>
          <a:bodyPr/>
          <a:lstStyle/>
          <a:p>
            <a:endParaRPr lang="zh-CN" altLang="en-US"/>
          </a:p>
        </p:txBody>
      </p:sp>
      <p:sp>
        <p:nvSpPr>
          <p:cNvPr id="16" name="图片占位符 9"/>
          <p:cNvSpPr>
            <a:spLocks noGrp="1"/>
          </p:cNvSpPr>
          <p:nvPr>
            <p:ph type="pic" sz="quarter" idx="15"/>
          </p:nvPr>
        </p:nvSpPr>
        <p:spPr>
          <a:xfrm>
            <a:off x="4493965" y="1410888"/>
            <a:ext cx="3187948" cy="3225508"/>
          </a:xfrm>
        </p:spPr>
        <p:txBody>
          <a:bodyPr/>
          <a:lstStyle/>
          <a:p>
            <a:endParaRPr lang="zh-CN" altLang="en-US"/>
          </a:p>
        </p:txBody>
      </p:sp>
      <p:sp>
        <p:nvSpPr>
          <p:cNvPr id="18" name="图片占位符 9"/>
          <p:cNvSpPr>
            <a:spLocks noGrp="1"/>
          </p:cNvSpPr>
          <p:nvPr>
            <p:ph type="pic" sz="quarter" idx="16"/>
          </p:nvPr>
        </p:nvSpPr>
        <p:spPr>
          <a:xfrm>
            <a:off x="8239589" y="1386104"/>
            <a:ext cx="3187948" cy="3225508"/>
          </a:xfrm>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项横向图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0104" y="441325"/>
            <a:ext cx="10515600" cy="365125"/>
          </a:xfrm>
        </p:spPr>
        <p:txBody>
          <a:bodyPr>
            <a:normAutofit/>
          </a:bodyPr>
          <a:lstStyle>
            <a:lvl1pPr>
              <a:defRPr sz="24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fld id="{4DB44E30-715F-4973-8179-B4178D7E09F0}" type="datetime1">
              <a:rPr lang="zh-CN" altLang="en-US" smtClean="0"/>
              <a:t>2024/3/14</a:t>
            </a:fld>
            <a:endParaRPr lang="zh-CN" altLang="en-US" dirty="0"/>
          </a:p>
        </p:txBody>
      </p:sp>
      <p:sp>
        <p:nvSpPr>
          <p:cNvPr id="4" name="页脚占位符 3"/>
          <p:cNvSpPr>
            <a:spLocks noGrp="1"/>
          </p:cNvSpPr>
          <p:nvPr>
            <p:ph type="ftr" sz="quarter" idx="11"/>
          </p:nvPr>
        </p:nvSpPr>
        <p:spPr/>
        <p:txBody>
          <a:bodyPr/>
          <a:lstStyle>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latin typeface="微软雅黑" panose="020B0503020204020204" pitchFamily="34" charset="-122"/>
                <a:ea typeface="微软雅黑" panose="020B0503020204020204" pitchFamily="34" charset="-122"/>
              </a:defRPr>
            </a:lvl1pPr>
          </a:lstStyle>
          <a:p>
            <a:pPr lvl="0"/>
            <a:r>
              <a:rPr lang="zh-CN" altLang="en-US" dirty="0"/>
              <a:t>单击此处编辑英文标题</a:t>
            </a:r>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12" name="矩形 11"/>
          <p:cNvSpPr/>
          <p:nvPr userDrawn="1"/>
        </p:nvSpPr>
        <p:spPr>
          <a:xfrm>
            <a:off x="624221" y="1486197"/>
            <a:ext cx="5334031" cy="1942803"/>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24220" y="3581327"/>
            <a:ext cx="5334031" cy="1942803"/>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6148169" y="1482545"/>
            <a:ext cx="5334031" cy="1942803"/>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6148168" y="3577675"/>
            <a:ext cx="5334031" cy="1942803"/>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userDrawn="1"/>
        </p:nvSpPr>
        <p:spPr>
          <a:xfrm flipH="1" flipV="1">
            <a:off x="5425531" y="1476181"/>
            <a:ext cx="529296" cy="52929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userDrawn="1"/>
        </p:nvSpPr>
        <p:spPr>
          <a:xfrm flipH="1" flipV="1">
            <a:off x="10962103" y="1476181"/>
            <a:ext cx="529296" cy="52929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userDrawn="1"/>
        </p:nvSpPr>
        <p:spPr>
          <a:xfrm flipH="1" flipV="1">
            <a:off x="5425531" y="3584803"/>
            <a:ext cx="529296" cy="52929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userDrawn="1"/>
        </p:nvSpPr>
        <p:spPr>
          <a:xfrm flipH="1" flipV="1">
            <a:off x="10962103" y="3584803"/>
            <a:ext cx="529296" cy="52929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图片占位符 9"/>
          <p:cNvSpPr>
            <a:spLocks noGrp="1"/>
          </p:cNvSpPr>
          <p:nvPr>
            <p:ph type="pic" sz="quarter" idx="14"/>
          </p:nvPr>
        </p:nvSpPr>
        <p:spPr>
          <a:xfrm>
            <a:off x="750888" y="1620838"/>
            <a:ext cx="1601787" cy="1601787"/>
          </a:xfrm>
        </p:spPr>
        <p:txBody>
          <a:bodyPr/>
          <a:lstStyle/>
          <a:p>
            <a:endParaRPr lang="zh-CN" altLang="en-US"/>
          </a:p>
        </p:txBody>
      </p:sp>
      <p:sp>
        <p:nvSpPr>
          <p:cNvPr id="25" name="图片占位符 9"/>
          <p:cNvSpPr>
            <a:spLocks noGrp="1"/>
          </p:cNvSpPr>
          <p:nvPr>
            <p:ph type="pic" sz="quarter" idx="15"/>
          </p:nvPr>
        </p:nvSpPr>
        <p:spPr>
          <a:xfrm>
            <a:off x="762300" y="3748182"/>
            <a:ext cx="1601787" cy="1601787"/>
          </a:xfrm>
        </p:spPr>
        <p:txBody>
          <a:bodyPr/>
          <a:lstStyle/>
          <a:p>
            <a:endParaRPr lang="zh-CN" altLang="en-US"/>
          </a:p>
        </p:txBody>
      </p:sp>
      <p:sp>
        <p:nvSpPr>
          <p:cNvPr id="26" name="图片占位符 9"/>
          <p:cNvSpPr>
            <a:spLocks noGrp="1"/>
          </p:cNvSpPr>
          <p:nvPr>
            <p:ph type="pic" sz="quarter" idx="16"/>
          </p:nvPr>
        </p:nvSpPr>
        <p:spPr>
          <a:xfrm>
            <a:off x="6278410" y="1620838"/>
            <a:ext cx="1601787" cy="1601787"/>
          </a:xfrm>
        </p:spPr>
        <p:txBody>
          <a:bodyPr/>
          <a:lstStyle/>
          <a:p>
            <a:endParaRPr lang="zh-CN" altLang="en-US"/>
          </a:p>
        </p:txBody>
      </p:sp>
      <p:sp>
        <p:nvSpPr>
          <p:cNvPr id="27" name="图片占位符 9"/>
          <p:cNvSpPr>
            <a:spLocks noGrp="1"/>
          </p:cNvSpPr>
          <p:nvPr>
            <p:ph type="pic" sz="quarter" idx="17"/>
          </p:nvPr>
        </p:nvSpPr>
        <p:spPr>
          <a:xfrm>
            <a:off x="6289822" y="3748182"/>
            <a:ext cx="1601787" cy="1601787"/>
          </a:xfrm>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2" name="标题 1"/>
          <p:cNvSpPr>
            <a:spLocks noGrp="1"/>
          </p:cNvSpPr>
          <p:nvPr>
            <p:ph type="title"/>
          </p:nvPr>
        </p:nvSpPr>
        <p:spPr>
          <a:xfrm>
            <a:off x="750104" y="441325"/>
            <a:ext cx="10515600" cy="365125"/>
          </a:xfrm>
        </p:spPr>
        <p:txBody>
          <a:bodyPr>
            <a:normAutofit/>
          </a:bodyPr>
          <a:lstStyle>
            <a:lvl1pPr>
              <a:defRPr sz="2400" b="1">
                <a:latin typeface="+mj-ea"/>
                <a:ea typeface="+mj-ea"/>
              </a:defRPr>
            </a:lvl1pPr>
          </a:lstStyle>
          <a:p>
            <a:r>
              <a:rPr lang="zh-CN" altLang="en-US" dirty="0"/>
              <a:t>单击此处编辑母版标题样式</a:t>
            </a:r>
          </a:p>
        </p:txBody>
      </p:sp>
      <p:sp>
        <p:nvSpPr>
          <p:cNvPr id="8" name="矩形 7"/>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latin typeface="+mj-ea"/>
                <a:ea typeface="+mj-ea"/>
              </a:defRPr>
            </a:lvl1pPr>
          </a:lstStyle>
          <a:p>
            <a:pPr lvl="0"/>
            <a:r>
              <a:rPr lang="zh-CN" altLang="en-US" dirty="0"/>
              <a:t>单击此处编辑英文标题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fld id="{4DB44E30-715F-4973-8179-B4178D7E09F0}" type="datetime1">
              <a:rPr lang="zh-CN" altLang="en-US" smtClean="0"/>
              <a:t>2024/3/14</a:t>
            </a:fld>
            <a:endParaRPr lang="zh-CN" altLang="en-US" dirty="0"/>
          </a:p>
        </p:txBody>
      </p:sp>
      <p:sp>
        <p:nvSpPr>
          <p:cNvPr id="4" name="页脚占位符 3"/>
          <p:cNvSpPr>
            <a:spLocks noGrp="1"/>
          </p:cNvSpPr>
          <p:nvPr>
            <p:ph type="ftr" sz="quarter" idx="11"/>
          </p:nvPr>
        </p:nvSpPr>
        <p:spPr/>
        <p:txBody>
          <a:bodyPr/>
          <a:lstStyle>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lvl1pPr>
              <a:defRPr>
                <a:solidFill>
                  <a:schemeClr val="tx1">
                    <a:lumMod val="75000"/>
                    <a:lumOff val="25000"/>
                  </a:schemeClr>
                </a:solidFill>
                <a:latin typeface="微软雅黑" panose="020B0503020204020204" pitchFamily="34" charset="-122"/>
                <a:ea typeface="微软雅黑" panose="020B0503020204020204" pitchFamily="34" charset="-122"/>
              </a:defRPr>
            </a:lvl1pPr>
          </a:lstStyle>
          <a:p>
            <a:fld id="{33B9A5AF-BDD6-4E14-989F-CF034C94E4CA}" type="slidenum">
              <a:rPr lang="zh-CN" altLang="en-US" smtClean="0"/>
              <a:t>‹#›</a:t>
            </a:fld>
            <a:endParaRPr lang="zh-CN" altLang="en-US" dirty="0"/>
          </a:p>
        </p:txBody>
      </p:sp>
      <p:sp>
        <p:nvSpPr>
          <p:cNvPr id="8" name="文本框 7"/>
          <p:cNvSpPr txBox="1"/>
          <p:nvPr userDrawn="1"/>
        </p:nvSpPr>
        <p:spPr>
          <a:xfrm>
            <a:off x="10421373" y="284403"/>
            <a:ext cx="1154483" cy="670120"/>
          </a:xfrm>
          <a:prstGeom prst="rect">
            <a:avLst/>
          </a:prstGeom>
          <a:noFill/>
        </p:spPr>
        <p:txBody>
          <a:bodyPr wrap="none" rtlCol="0">
            <a:spAutoFit/>
          </a:bodyPr>
          <a:lstStyle/>
          <a:p>
            <a:pPr algn="just" hangingPunct="0">
              <a:lnSpc>
                <a:spcPct val="130000"/>
              </a:lnSpc>
            </a:pPr>
            <a:r>
              <a:rPr lang="en-US" altLang="zh-CN" sz="3200" b="1" spc="100" dirty="0">
                <a:solidFill>
                  <a:schemeClr val="accent1"/>
                </a:solidFill>
                <a:latin typeface="微软雅黑" panose="020B0503020204020204" pitchFamily="34" charset="-122"/>
                <a:ea typeface="微软雅黑" panose="020B0503020204020204" pitchFamily="34" charset="-122"/>
              </a:rPr>
              <a:t>XDU</a:t>
            </a:r>
            <a:endParaRPr lang="zh-CN" altLang="en-US" sz="3200" b="1" spc="10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10" name="矩形 9"/>
          <p:cNvSpPr/>
          <p:nvPr userDrawn="1"/>
        </p:nvSpPr>
        <p:spPr>
          <a:xfrm>
            <a:off x="0" y="6545484"/>
            <a:ext cx="12192000" cy="312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userDrawn="1"/>
        </p:nvGrpSpPr>
        <p:grpSpPr>
          <a:xfrm rot="5400000">
            <a:off x="178349" y="-178349"/>
            <a:ext cx="815032" cy="1171729"/>
            <a:chOff x="136270" y="441325"/>
            <a:chExt cx="2690232" cy="1572670"/>
          </a:xfrm>
        </p:grpSpPr>
        <p:sp>
          <p:nvSpPr>
            <p:cNvPr id="12" name="矩形 11"/>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rot="16200000">
            <a:off x="10974982" y="5053481"/>
            <a:ext cx="1846660" cy="587375"/>
            <a:chOff x="136270" y="441325"/>
            <a:chExt cx="2690232" cy="1572670"/>
          </a:xfrm>
        </p:grpSpPr>
        <p:sp>
          <p:nvSpPr>
            <p:cNvPr id="18" name="矩形 17"/>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灯片编号占位符 4"/>
          <p:cNvSpPr>
            <a:spLocks noGrp="1"/>
          </p:cNvSpPr>
          <p:nvPr>
            <p:ph type="sldNum" sz="quarter" idx="12"/>
          </p:nvPr>
        </p:nvSpPr>
        <p:spPr>
          <a:xfrm>
            <a:off x="8807809" y="6519179"/>
            <a:ext cx="2743200" cy="365125"/>
          </a:xfrm>
        </p:spPr>
        <p:txBody>
          <a:bodyPr/>
          <a:lstStyle>
            <a:lvl1pPr>
              <a:defRPr sz="1600">
                <a:solidFill>
                  <a:schemeClr val="bg1">
                    <a:lumMod val="9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2" name="标题 1"/>
          <p:cNvSpPr>
            <a:spLocks noGrp="1"/>
          </p:cNvSpPr>
          <p:nvPr>
            <p:ph type="title"/>
          </p:nvPr>
        </p:nvSpPr>
        <p:spPr>
          <a:xfrm>
            <a:off x="1382711" y="226821"/>
            <a:ext cx="10515600" cy="598246"/>
          </a:xfrm>
        </p:spPr>
        <p:txBody>
          <a:bodyPr>
            <a:noAutofit/>
          </a:bodyPr>
          <a:lstStyle>
            <a:lvl1pPr>
              <a:defRPr sz="28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F548A5D5-F967-4973-BC3E-B6E1F1E79406}" type="datetime1">
              <a:rPr lang="zh-CN" altLang="en-US" smtClean="0"/>
              <a:t>2024/3/14</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r>
              <a:rPr lang="zh-CN" altLang="en-US"/>
              <a:t>西安电子科技大学</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33B9A5AF-BDD6-4E14-989F-CF034C94E4C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8" r:id="rId1"/>
    <p:sldLayoutId id="214748366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6.bin"/><Relationship Id="rId18" Type="http://schemas.openxmlformats.org/officeDocument/2006/relationships/image" Target="../media/image18.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15.wmf"/><Relationship Id="rId17" Type="http://schemas.openxmlformats.org/officeDocument/2006/relationships/oleObject" Target="../embeddings/oleObject8.bin"/><Relationship Id="rId2" Type="http://schemas.openxmlformats.org/officeDocument/2006/relationships/notesSlide" Target="../notesSlides/notesSlide11.xml"/><Relationship Id="rId16" Type="http://schemas.openxmlformats.org/officeDocument/2006/relationships/image" Target="../media/image17.wmf"/><Relationship Id="rId20" Type="http://schemas.openxmlformats.org/officeDocument/2006/relationships/image" Target="../media/image19.wmf"/><Relationship Id="rId1" Type="http://schemas.openxmlformats.org/officeDocument/2006/relationships/slideLayout" Target="../slideLayouts/slideLayout16.xml"/><Relationship Id="rId6" Type="http://schemas.openxmlformats.org/officeDocument/2006/relationships/image" Target="../media/image12.wmf"/><Relationship Id="rId11" Type="http://schemas.openxmlformats.org/officeDocument/2006/relationships/oleObject" Target="../embeddings/oleObject5.bin"/><Relationship Id="rId24" Type="http://schemas.openxmlformats.org/officeDocument/2006/relationships/image" Target="../media/image21.svg"/><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image" Target="../media/image20.png"/><Relationship Id="rId10" Type="http://schemas.openxmlformats.org/officeDocument/2006/relationships/image" Target="../media/image14.wmf"/><Relationship Id="rId19" Type="http://schemas.openxmlformats.org/officeDocument/2006/relationships/oleObject" Target="../embeddings/oleObject9.bin"/><Relationship Id="rId4" Type="http://schemas.openxmlformats.org/officeDocument/2006/relationships/image" Target="../media/image11.wmf"/><Relationship Id="rId9" Type="http://schemas.openxmlformats.org/officeDocument/2006/relationships/oleObject" Target="../embeddings/oleObject4.bin"/><Relationship Id="rId14" Type="http://schemas.openxmlformats.org/officeDocument/2006/relationships/image" Target="../media/image16.wmf"/><Relationship Id="rId22"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6.xml"/><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6.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16.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16.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708074" y="1762125"/>
            <a:ext cx="10778441" cy="1446550"/>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en-US" altLang="zh-CN" sz="4400" b="1" dirty="0">
                <a:solidFill>
                  <a:srgbClr val="C0000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rPr>
              <a:t>Machine Learning for Large-Scale Optimization in 6G Wireless Networks</a:t>
            </a:r>
            <a:r>
              <a:rPr lang="en-US" altLang="zh-CN" sz="4400" b="1" baseline="30000" dirty="0">
                <a:solidFill>
                  <a:srgbClr val="C0000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rPr>
              <a:t>[1]</a:t>
            </a:r>
            <a:endParaRPr lang="zh-CN" altLang="en-US" sz="4400" b="1" baseline="30000" dirty="0">
              <a:solidFill>
                <a:srgbClr val="C0000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文本框 19"/>
          <p:cNvSpPr txBox="1"/>
          <p:nvPr/>
        </p:nvSpPr>
        <p:spPr>
          <a:xfrm>
            <a:off x="9047670" y="4825479"/>
            <a:ext cx="2850642" cy="338554"/>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ctr">
              <a:defRPr sz="4400" b="1">
                <a:solidFill>
                  <a:srgbClr val="C0000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defRPr>
            </a:lvl1pPr>
          </a:lstStyle>
          <a:p>
            <a:r>
              <a:rPr lang="zh-CN" altLang="en-US" sz="1600" dirty="0">
                <a:sym typeface="Arial" panose="020B0604020202020204" pitchFamily="34" charset="0"/>
              </a:rPr>
              <a:t>汇报人：齐阁</a:t>
            </a:r>
            <a:endParaRPr lang="en-US" altLang="zh-CN" sz="1600" dirty="0">
              <a:sym typeface="Arial" panose="020B0604020202020204" pitchFamily="34" charset="0"/>
            </a:endParaRPr>
          </a:p>
        </p:txBody>
      </p:sp>
      <p:sp>
        <p:nvSpPr>
          <p:cNvPr id="21" name="文本框 20"/>
          <p:cNvSpPr txBox="1"/>
          <p:nvPr/>
        </p:nvSpPr>
        <p:spPr>
          <a:xfrm>
            <a:off x="-440071" y="5737791"/>
            <a:ext cx="3144585" cy="338554"/>
          </a:xfrm>
          <a:prstGeom prst="rect">
            <a:avLst/>
          </a:prstGeom>
          <a:noFill/>
          <a:effectLst>
            <a:outerShdw blurRad="63500" sx="102000" sy="102000" algn="ctr" rotWithShape="0">
              <a:prstClr val="black">
                <a:alpha val="40000"/>
              </a:prstClr>
            </a:outerShdw>
          </a:effectLst>
        </p:spPr>
        <p:txBody>
          <a:bodyPr wrap="square" rtlCol="0">
            <a:spAutoFit/>
          </a:bodyPr>
          <a:lstStyle>
            <a:defPPr>
              <a:defRPr lang="zh-CN"/>
            </a:defPPr>
            <a:lvl1pPr algn="ctr">
              <a:defRPr sz="1600" b="1">
                <a:solidFill>
                  <a:srgbClr val="C0000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defRPr>
            </a:lvl1pPr>
          </a:lstStyle>
          <a:p>
            <a:r>
              <a:rPr lang="zh-CN" altLang="en-US" dirty="0">
                <a:sym typeface="Arial" panose="020B0604020202020204" pitchFamily="34" charset="0"/>
              </a:rPr>
              <a:t>汇报时间：</a:t>
            </a:r>
            <a:r>
              <a:rPr lang="en-US" altLang="zh-CN" dirty="0">
                <a:sym typeface="Arial" panose="020B0604020202020204" pitchFamily="34" charset="0"/>
              </a:rPr>
              <a:t>2023.11.07</a:t>
            </a:r>
          </a:p>
        </p:txBody>
      </p:sp>
      <p:sp>
        <p:nvSpPr>
          <p:cNvPr id="11" name="矩形 10"/>
          <p:cNvSpPr/>
          <p:nvPr/>
        </p:nvSpPr>
        <p:spPr>
          <a:xfrm>
            <a:off x="0" y="-1"/>
            <a:ext cx="12192000" cy="31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矩形 58"/>
          <p:cNvSpPr/>
          <p:nvPr/>
        </p:nvSpPr>
        <p:spPr>
          <a:xfrm>
            <a:off x="0" y="6545484"/>
            <a:ext cx="12192000" cy="312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5" name="组合 14"/>
          <p:cNvGrpSpPr/>
          <p:nvPr/>
        </p:nvGrpSpPr>
        <p:grpSpPr>
          <a:xfrm rot="16200000">
            <a:off x="-629641" y="2414059"/>
            <a:ext cx="1846660" cy="587375"/>
            <a:chOff x="136270" y="441325"/>
            <a:chExt cx="2690232" cy="1572670"/>
          </a:xfrm>
        </p:grpSpPr>
        <p:sp>
          <p:nvSpPr>
            <p:cNvPr id="60" name="矩形 59"/>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矩形 60"/>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矩形 61"/>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矩形 62"/>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矩形 63"/>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5" name="组合 64"/>
          <p:cNvGrpSpPr/>
          <p:nvPr/>
        </p:nvGrpSpPr>
        <p:grpSpPr>
          <a:xfrm rot="16200000">
            <a:off x="10974983" y="2414059"/>
            <a:ext cx="1846660" cy="587375"/>
            <a:chOff x="136270" y="441325"/>
            <a:chExt cx="2690232" cy="1572670"/>
          </a:xfrm>
        </p:grpSpPr>
        <p:sp>
          <p:nvSpPr>
            <p:cNvPr id="66" name="矩形 65"/>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矩形 66"/>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矩形 67"/>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矩形 68"/>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矩形 69"/>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 name="矩形 1">
            <a:extLst>
              <a:ext uri="{FF2B5EF4-FFF2-40B4-BE49-F238E27FC236}">
                <a16:creationId xmlns:a16="http://schemas.microsoft.com/office/drawing/2014/main" id="{F94499AC-C599-4A6D-B6CA-3D23B14A48D1}"/>
              </a:ext>
            </a:extLst>
          </p:cNvPr>
          <p:cNvSpPr/>
          <p:nvPr/>
        </p:nvSpPr>
        <p:spPr>
          <a:xfrm>
            <a:off x="0" y="6007686"/>
            <a:ext cx="12192000" cy="584775"/>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altLang="zh-CN" sz="1600" b="1" dirty="0">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rPr>
              <a:t>[1] Y. Shi et al., ‘Machine Learning for Large-Scale Optimization in 6G Wireless Networks’, IEEE </a:t>
            </a:r>
            <a:r>
              <a:rPr lang="en-US" altLang="zh-CN" sz="1600" b="1" dirty="0" err="1">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rPr>
              <a:t>Commun</a:t>
            </a:r>
            <a:r>
              <a:rPr lang="en-US" altLang="zh-CN" sz="1600" b="1" dirty="0">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rPr>
              <a:t>. </a:t>
            </a:r>
            <a:r>
              <a:rPr lang="en-US" altLang="zh-CN" sz="1600" b="1" dirty="0" err="1">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rPr>
              <a:t>Surv</a:t>
            </a:r>
            <a:r>
              <a:rPr lang="en-US" altLang="zh-CN" sz="1600" b="1" dirty="0">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rPr>
              <a:t>. Tutorials, pp. 1–1, 2023, </a:t>
            </a:r>
            <a:r>
              <a:rPr lang="en-US" altLang="zh-CN" sz="1600" b="1" dirty="0" err="1">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rPr>
              <a:t>doi</a:t>
            </a:r>
            <a:r>
              <a:rPr lang="en-US" altLang="zh-CN" sz="1600" b="1" dirty="0">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rPr>
              <a:t>: 10.1109/COMST.2023.3300664.</a:t>
            </a:r>
            <a:endParaRPr lang="en-US" altLang="zh-CN" sz="1600" b="1" dirty="0">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10</a:t>
            </a:fld>
            <a:endParaRPr lang="zh-CN" altLang="en-US" dirty="0">
              <a:latin typeface="Arial" panose="020B0604020202020204" pitchFamily="34" charset="0"/>
              <a:cs typeface="+mn-ea"/>
              <a:sym typeface="Arial" panose="020B0604020202020204" pitchFamily="34" charset="0"/>
            </a:endParaRPr>
          </a:p>
        </p:txBody>
      </p:sp>
      <p:sp>
        <p:nvSpPr>
          <p:cNvPr id="3" name="标题 1">
            <a:extLst>
              <a:ext uri="{FF2B5EF4-FFF2-40B4-BE49-F238E27FC236}">
                <a16:creationId xmlns:a16="http://schemas.microsoft.com/office/drawing/2014/main" id="{7291D669-4457-DD68-FBBF-E4D1C27E0F2C}"/>
              </a:ext>
            </a:extLst>
          </p:cNvPr>
          <p:cNvSpPr txBox="1">
            <a:spLocks/>
          </p:cNvSpPr>
          <p:nvPr/>
        </p:nvSpPr>
        <p:spPr>
          <a:xfrm>
            <a:off x="677035" y="217766"/>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r>
              <a:rPr lang="en-US" altLang="zh-CN" dirty="0">
                <a:latin typeface="Arial" panose="020B0604020202020204" pitchFamily="34" charset="0"/>
                <a:cs typeface="+mn-ea"/>
              </a:rPr>
              <a:t>Algorithm Unrolling</a:t>
            </a:r>
          </a:p>
        </p:txBody>
      </p:sp>
      <p:sp>
        <p:nvSpPr>
          <p:cNvPr id="5" name="文本框 4">
            <a:extLst>
              <a:ext uri="{FF2B5EF4-FFF2-40B4-BE49-F238E27FC236}">
                <a16:creationId xmlns:a16="http://schemas.microsoft.com/office/drawing/2014/main" id="{BDDCC318-3BC7-170C-7C1B-B7DE16702E76}"/>
              </a:ext>
            </a:extLst>
          </p:cNvPr>
          <p:cNvSpPr txBox="1"/>
          <p:nvPr/>
        </p:nvSpPr>
        <p:spPr>
          <a:xfrm>
            <a:off x="838200" y="865985"/>
            <a:ext cx="10897998" cy="5201424"/>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The </a:t>
            </a:r>
            <a:r>
              <a:rPr lang="en-US" altLang="zh-CN" sz="2400" b="1" dirty="0">
                <a:solidFill>
                  <a:srgbClr val="FF0000"/>
                </a:solidFill>
                <a:latin typeface="Times New Roman" panose="02020603050405020304" pitchFamily="18" charset="0"/>
                <a:cs typeface="Times New Roman" panose="02020603050405020304" pitchFamily="18" charset="0"/>
              </a:rPr>
              <a:t>advantages</a:t>
            </a:r>
            <a:r>
              <a:rPr lang="en-US" altLang="zh-CN" sz="2400" dirty="0">
                <a:latin typeface="Times New Roman" panose="02020603050405020304" pitchFamily="18" charset="0"/>
                <a:cs typeface="Times New Roman" panose="02020603050405020304" pitchFamily="18" charset="0"/>
              </a:rPr>
              <a:t> of algorithm unrolling</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Interpretability and theoretical analysis</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Good learning performance </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High computational efficiency</a:t>
            </a:r>
          </a:p>
          <a:p>
            <a:pPr marL="285750" indent="-285750">
              <a:spcBef>
                <a:spcPts val="600"/>
              </a:spcBef>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The </a:t>
            </a:r>
            <a:r>
              <a:rPr lang="en-US" altLang="zh-CN" sz="2400" b="1" dirty="0">
                <a:solidFill>
                  <a:srgbClr val="FF0000"/>
                </a:solidFill>
                <a:latin typeface="Times New Roman" panose="02020603050405020304" pitchFamily="18" charset="0"/>
                <a:cs typeface="Times New Roman" panose="02020603050405020304" pitchFamily="18" charset="0"/>
              </a:rPr>
              <a:t>disadvantages</a:t>
            </a:r>
            <a:r>
              <a:rPr lang="en-US" altLang="zh-CN" sz="2400" dirty="0">
                <a:latin typeface="Times New Roman" panose="02020603050405020304" pitchFamily="18" charset="0"/>
                <a:cs typeface="Times New Roman" panose="02020603050405020304" pitchFamily="18" charset="0"/>
              </a:rPr>
              <a:t> of algorithm unrolling</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Iterative algorithms involve highly </a:t>
            </a:r>
            <a:r>
              <a:rPr lang="en-US" altLang="zh-CN" sz="2000" dirty="0">
                <a:solidFill>
                  <a:srgbClr val="FF0000"/>
                </a:solidFill>
                <a:latin typeface="Times New Roman" panose="02020603050405020304" pitchFamily="18" charset="0"/>
                <a:cs typeface="Times New Roman" panose="02020603050405020304" pitchFamily="18" charset="0"/>
              </a:rPr>
              <a:t>nonlinear or non-smooth operations</a:t>
            </a:r>
          </a:p>
          <a:p>
            <a:pPr marL="1200150" lvl="2" indent="-285750">
              <a:spcBef>
                <a:spcPts val="600"/>
              </a:spcBef>
              <a:buFont typeface="Wingdings" panose="05000000000000000000" pitchFamily="2" charset="2"/>
              <a:buChar char="Ø"/>
            </a:pPr>
            <a:r>
              <a:rPr lang="en-US" altLang="zh-CN" sz="2000" dirty="0">
                <a:solidFill>
                  <a:srgbClr val="FF0000"/>
                </a:solidFill>
                <a:latin typeface="Times New Roman" panose="02020603050405020304" pitchFamily="18" charset="0"/>
                <a:cs typeface="Times New Roman" panose="02020603050405020304" pitchFamily="18" charset="0"/>
              </a:rPr>
              <a:t>Hard to unfold </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Iterative algorithms with </a:t>
            </a:r>
            <a:r>
              <a:rPr lang="en-US" altLang="zh-CN" sz="2000" dirty="0">
                <a:solidFill>
                  <a:srgbClr val="FF0000"/>
                </a:solidFill>
                <a:latin typeface="Times New Roman" panose="02020603050405020304" pitchFamily="18" charset="0"/>
                <a:cs typeface="Times New Roman" panose="02020603050405020304" pitchFamily="18" charset="0"/>
              </a:rPr>
              <a:t>slow convergence</a:t>
            </a:r>
          </a:p>
          <a:p>
            <a:pPr marL="1200150" lvl="2"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Gradient explosion or vanishment</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The </a:t>
            </a:r>
            <a:r>
              <a:rPr lang="en-US" altLang="zh-CN" sz="2000" dirty="0">
                <a:solidFill>
                  <a:srgbClr val="FF0000"/>
                </a:solidFill>
                <a:latin typeface="Times New Roman" panose="02020603050405020304" pitchFamily="18" charset="0"/>
                <a:cs typeface="Times New Roman" panose="02020603050405020304" pitchFamily="18" charset="0"/>
              </a:rPr>
              <a:t>convergence</a:t>
            </a:r>
            <a:r>
              <a:rPr lang="en-US" altLang="zh-CN" sz="2000" dirty="0">
                <a:latin typeface="Times New Roman" panose="02020603050405020304" pitchFamily="18" charset="0"/>
                <a:cs typeface="Times New Roman" panose="02020603050405020304" pitchFamily="18" charset="0"/>
              </a:rPr>
              <a:t> is hard to be guaranteed for </a:t>
            </a:r>
            <a:r>
              <a:rPr lang="en-US" altLang="zh-CN" sz="2000" dirty="0">
                <a:solidFill>
                  <a:srgbClr val="FF0000"/>
                </a:solidFill>
                <a:latin typeface="Times New Roman" panose="02020603050405020304" pitchFamily="18" charset="0"/>
                <a:cs typeface="Times New Roman" panose="02020603050405020304" pitchFamily="18" charset="0"/>
              </a:rPr>
              <a:t>complex</a:t>
            </a:r>
            <a:r>
              <a:rPr lang="en-US" altLang="zh-CN" sz="2000" dirty="0">
                <a:latin typeface="Times New Roman" panose="02020603050405020304" pitchFamily="18" charset="0"/>
                <a:cs typeface="Times New Roman" panose="02020603050405020304" pitchFamily="18" charset="0"/>
              </a:rPr>
              <a:t> iterative algorithms</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Poor scalability</a:t>
            </a:r>
          </a:p>
          <a:p>
            <a:pPr lvl="1">
              <a:spcBef>
                <a:spcPts val="600"/>
              </a:spcBef>
            </a:pPr>
            <a:endParaRPr lang="en-US" altLang="zh-CN" sz="2400" dirty="0">
              <a:latin typeface="Times New Roman" panose="02020603050405020304" pitchFamily="18" charset="0"/>
              <a:cs typeface="Times New Roman" panose="02020603050405020304" pitchFamily="18" charset="0"/>
            </a:endParaRPr>
          </a:p>
          <a:p>
            <a:pPr>
              <a:spcBef>
                <a:spcPts val="600"/>
              </a:spcBef>
            </a:pPr>
            <a:r>
              <a:rPr lang="en-US" altLang="zh-CN" sz="2000" dirty="0">
                <a:latin typeface="Times New Roman" panose="02020603050405020304" pitchFamily="18" charset="0"/>
                <a:cs typeface="Times New Roman" panose="02020603050405020304" pitchFamily="18" charset="0"/>
              </a:rPr>
              <a:t>	</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366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11</a:t>
            </a:fld>
            <a:endParaRPr lang="zh-CN" altLang="en-US" dirty="0">
              <a:latin typeface="Arial" panose="020B0604020202020204" pitchFamily="34" charset="0"/>
              <a:cs typeface="+mn-ea"/>
              <a:sym typeface="Arial" panose="020B0604020202020204" pitchFamily="34" charset="0"/>
            </a:endParaRPr>
          </a:p>
        </p:txBody>
      </p:sp>
      <p:sp>
        <p:nvSpPr>
          <p:cNvPr id="3" name="标题 1">
            <a:extLst>
              <a:ext uri="{FF2B5EF4-FFF2-40B4-BE49-F238E27FC236}">
                <a16:creationId xmlns:a16="http://schemas.microsoft.com/office/drawing/2014/main" id="{7291D669-4457-DD68-FBBF-E4D1C27E0F2C}"/>
              </a:ext>
            </a:extLst>
          </p:cNvPr>
          <p:cNvSpPr txBox="1">
            <a:spLocks/>
          </p:cNvSpPr>
          <p:nvPr/>
        </p:nvSpPr>
        <p:spPr>
          <a:xfrm>
            <a:off x="677035" y="217766"/>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r>
              <a:rPr lang="en-US" altLang="zh-CN" dirty="0">
                <a:latin typeface="Arial" panose="020B0604020202020204" pitchFamily="34" charset="0"/>
                <a:cs typeface="+mn-ea"/>
              </a:rPr>
              <a:t>Learning to Branch-and-Bound</a:t>
            </a:r>
          </a:p>
        </p:txBody>
      </p:sp>
      <p:sp>
        <p:nvSpPr>
          <p:cNvPr id="6" name="文本框 5">
            <a:extLst>
              <a:ext uri="{FF2B5EF4-FFF2-40B4-BE49-F238E27FC236}">
                <a16:creationId xmlns:a16="http://schemas.microsoft.com/office/drawing/2014/main" id="{96F50ABA-1A7B-2334-AD62-2F7FB41526BF}"/>
              </a:ext>
            </a:extLst>
          </p:cNvPr>
          <p:cNvSpPr txBox="1"/>
          <p:nvPr/>
        </p:nvSpPr>
        <p:spPr>
          <a:xfrm>
            <a:off x="838200" y="840818"/>
            <a:ext cx="10897998" cy="9494907"/>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Background</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Nonconvex combinatorial problems</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Two steps: branch step and bound step</a:t>
            </a:r>
          </a:p>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Motivations</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The size of the search tree </a:t>
            </a:r>
          </a:p>
          <a:p>
            <a:pPr marL="742950" lvl="1" indent="-285750">
              <a:spcBef>
                <a:spcPts val="600"/>
              </a:spcBef>
              <a:buFont typeface="Wingdings" panose="05000000000000000000" pitchFamily="2" charset="2"/>
              <a:buChar char="Ø"/>
            </a:pPr>
            <a:endParaRPr lang="en-US" altLang="zh-CN" sz="2400" b="1" dirty="0">
              <a:solidFill>
                <a:srgbClr val="FF0000"/>
              </a:solidFill>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2">
              <a:spcBef>
                <a:spcPts val="600"/>
              </a:spcBef>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2">
              <a:spcBef>
                <a:spcPts val="600"/>
              </a:spcBef>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2">
              <a:spcBef>
                <a:spcPts val="600"/>
              </a:spcBef>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2">
              <a:spcBef>
                <a:spcPts val="600"/>
              </a:spcBef>
            </a:pPr>
            <a:endParaRPr lang="en-US" altLang="zh-CN" sz="2000" dirty="0">
              <a:latin typeface="Times New Roman" panose="02020603050405020304" pitchFamily="18" charset="0"/>
              <a:cs typeface="Times New Roman" panose="02020603050405020304" pitchFamily="18" charset="0"/>
            </a:endParaRPr>
          </a:p>
          <a:p>
            <a:pPr>
              <a:spcBef>
                <a:spcPts val="600"/>
              </a:spcBef>
            </a:pPr>
            <a:r>
              <a:rPr lang="en-US" altLang="zh-CN" sz="2000" dirty="0">
                <a:latin typeface="Times New Roman" panose="02020603050405020304" pitchFamily="18" charset="0"/>
                <a:cs typeface="Times New Roman" panose="02020603050405020304" pitchFamily="18" charset="0"/>
              </a:rPr>
              <a:t>	</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sp>
        <p:nvSpPr>
          <p:cNvPr id="2" name="矩形: 圆角 1">
            <a:extLst>
              <a:ext uri="{FF2B5EF4-FFF2-40B4-BE49-F238E27FC236}">
                <a16:creationId xmlns:a16="http://schemas.microsoft.com/office/drawing/2014/main" id="{3024E2F2-E86A-3027-D5E4-75281F312A4D}"/>
              </a:ext>
            </a:extLst>
          </p:cNvPr>
          <p:cNvSpPr/>
          <p:nvPr/>
        </p:nvSpPr>
        <p:spPr>
          <a:xfrm>
            <a:off x="6778305" y="1015068"/>
            <a:ext cx="4797745" cy="5366681"/>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对象 4">
            <a:extLst>
              <a:ext uri="{FF2B5EF4-FFF2-40B4-BE49-F238E27FC236}">
                <a16:creationId xmlns:a16="http://schemas.microsoft.com/office/drawing/2014/main" id="{8D7742ED-CEF6-5035-0884-7D1C332BE008}"/>
              </a:ext>
            </a:extLst>
          </p:cNvPr>
          <p:cNvGraphicFramePr>
            <a:graphicFrameLocks noChangeAspect="1"/>
          </p:cNvGraphicFramePr>
          <p:nvPr>
            <p:extLst>
              <p:ext uri="{D42A27DB-BD31-4B8C-83A1-F6EECF244321}">
                <p14:modId xmlns:p14="http://schemas.microsoft.com/office/powerpoint/2010/main" val="385790042"/>
              </p:ext>
            </p:extLst>
          </p:nvPr>
        </p:nvGraphicFramePr>
        <p:xfrm>
          <a:off x="7485048" y="1162166"/>
          <a:ext cx="2819400" cy="381000"/>
        </p:xfrm>
        <a:graphic>
          <a:graphicData uri="http://schemas.openxmlformats.org/presentationml/2006/ole">
            <mc:AlternateContent xmlns:mc="http://schemas.openxmlformats.org/markup-compatibility/2006">
              <mc:Choice xmlns:v="urn:schemas-microsoft-com:vml" Requires="v">
                <p:oleObj name="AxMath" r:id="rId3" imgW="1409040" imgH="191160" progId="Equation.AxMath">
                  <p:embed/>
                </p:oleObj>
              </mc:Choice>
              <mc:Fallback>
                <p:oleObj name="AxMath" r:id="rId3" imgW="1409040" imgH="191160" progId="Equation.AxMath">
                  <p:embed/>
                  <p:pic>
                    <p:nvPicPr>
                      <p:cNvPr id="0" name=""/>
                      <p:cNvPicPr/>
                      <p:nvPr/>
                    </p:nvPicPr>
                    <p:blipFill>
                      <a:blip r:embed="rId4"/>
                      <a:stretch>
                        <a:fillRect/>
                      </a:stretch>
                    </p:blipFill>
                    <p:spPr>
                      <a:xfrm>
                        <a:off x="7485048" y="1162166"/>
                        <a:ext cx="2819400" cy="381000"/>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E4C11CE5-FB11-AFFF-F6A3-B104818DCC96}"/>
              </a:ext>
            </a:extLst>
          </p:cNvPr>
          <p:cNvGraphicFramePr>
            <a:graphicFrameLocks noChangeAspect="1"/>
          </p:cNvGraphicFramePr>
          <p:nvPr>
            <p:extLst>
              <p:ext uri="{D42A27DB-BD31-4B8C-83A1-F6EECF244321}">
                <p14:modId xmlns:p14="http://schemas.microsoft.com/office/powerpoint/2010/main" val="3051399053"/>
              </p:ext>
            </p:extLst>
          </p:nvPr>
        </p:nvGraphicFramePr>
        <p:xfrm>
          <a:off x="7485048" y="1576432"/>
          <a:ext cx="2660650" cy="381000"/>
        </p:xfrm>
        <a:graphic>
          <a:graphicData uri="http://schemas.openxmlformats.org/presentationml/2006/ole">
            <mc:AlternateContent xmlns:mc="http://schemas.openxmlformats.org/markup-compatibility/2006">
              <mc:Choice xmlns:v="urn:schemas-microsoft-com:vml" Requires="v">
                <p:oleObj name="AxMath" r:id="rId5" imgW="1330560" imgH="191160" progId="Equation.AxMath">
                  <p:embed/>
                </p:oleObj>
              </mc:Choice>
              <mc:Fallback>
                <p:oleObj name="AxMath" r:id="rId5" imgW="1330560" imgH="191160" progId="Equation.AxMath">
                  <p:embed/>
                  <p:pic>
                    <p:nvPicPr>
                      <p:cNvPr id="0" name=""/>
                      <p:cNvPicPr/>
                      <p:nvPr/>
                    </p:nvPicPr>
                    <p:blipFill>
                      <a:blip r:embed="rId6"/>
                      <a:stretch>
                        <a:fillRect/>
                      </a:stretch>
                    </p:blipFill>
                    <p:spPr>
                      <a:xfrm>
                        <a:off x="7485048" y="1576432"/>
                        <a:ext cx="2660650" cy="38100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5C649C1A-0A7A-B9A0-B36B-0F53CA464254}"/>
              </a:ext>
            </a:extLst>
          </p:cNvPr>
          <p:cNvGraphicFramePr>
            <a:graphicFrameLocks noChangeAspect="1"/>
          </p:cNvGraphicFramePr>
          <p:nvPr>
            <p:extLst>
              <p:ext uri="{D42A27DB-BD31-4B8C-83A1-F6EECF244321}">
                <p14:modId xmlns:p14="http://schemas.microsoft.com/office/powerpoint/2010/main" val="3096093347"/>
              </p:ext>
            </p:extLst>
          </p:nvPr>
        </p:nvGraphicFramePr>
        <p:xfrm>
          <a:off x="7799861" y="1917084"/>
          <a:ext cx="3162300" cy="381000"/>
        </p:xfrm>
        <a:graphic>
          <a:graphicData uri="http://schemas.openxmlformats.org/presentationml/2006/ole">
            <mc:AlternateContent xmlns:mc="http://schemas.openxmlformats.org/markup-compatibility/2006">
              <mc:Choice xmlns:v="urn:schemas-microsoft-com:vml" Requires="v">
                <p:oleObj name="AxMath" r:id="rId7" imgW="1581120" imgH="191160" progId="Equation.AxMath">
                  <p:embed/>
                </p:oleObj>
              </mc:Choice>
              <mc:Fallback>
                <p:oleObj name="AxMath" r:id="rId7" imgW="1581120" imgH="191160" progId="Equation.AxMath">
                  <p:embed/>
                  <p:pic>
                    <p:nvPicPr>
                      <p:cNvPr id="0" name=""/>
                      <p:cNvPicPr/>
                      <p:nvPr/>
                    </p:nvPicPr>
                    <p:blipFill>
                      <a:blip r:embed="rId8"/>
                      <a:stretch>
                        <a:fillRect/>
                      </a:stretch>
                    </p:blipFill>
                    <p:spPr>
                      <a:xfrm>
                        <a:off x="7799861" y="1917084"/>
                        <a:ext cx="3162300" cy="381000"/>
                      </a:xfrm>
                      <a:prstGeom prst="rect">
                        <a:avLst/>
                      </a:prstGeom>
                    </p:spPr>
                  </p:pic>
                </p:oleObj>
              </mc:Fallback>
            </mc:AlternateContent>
          </a:graphicData>
        </a:graphic>
      </p:graphicFrame>
      <p:sp>
        <p:nvSpPr>
          <p:cNvPr id="9" name="椭圆 8">
            <a:extLst>
              <a:ext uri="{FF2B5EF4-FFF2-40B4-BE49-F238E27FC236}">
                <a16:creationId xmlns:a16="http://schemas.microsoft.com/office/drawing/2014/main" id="{F8C6B131-AB35-7DAB-5A20-2E4E68D61BE5}"/>
              </a:ext>
            </a:extLst>
          </p:cNvPr>
          <p:cNvSpPr/>
          <p:nvPr/>
        </p:nvSpPr>
        <p:spPr>
          <a:xfrm>
            <a:off x="8815373" y="2508308"/>
            <a:ext cx="504796" cy="5253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0</a:t>
            </a:r>
            <a:endParaRPr lang="zh-CN" altLang="en-US" dirty="0"/>
          </a:p>
        </p:txBody>
      </p:sp>
      <p:sp>
        <p:nvSpPr>
          <p:cNvPr id="4" name="椭圆 3">
            <a:extLst>
              <a:ext uri="{FF2B5EF4-FFF2-40B4-BE49-F238E27FC236}">
                <a16:creationId xmlns:a16="http://schemas.microsoft.com/office/drawing/2014/main" id="{2F47FBF9-8619-8F1B-ABCA-2BA49E05AE99}"/>
              </a:ext>
            </a:extLst>
          </p:cNvPr>
          <p:cNvSpPr/>
          <p:nvPr/>
        </p:nvSpPr>
        <p:spPr>
          <a:xfrm>
            <a:off x="7799861" y="3207339"/>
            <a:ext cx="504796" cy="5253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0" name="椭圆 9">
            <a:extLst>
              <a:ext uri="{FF2B5EF4-FFF2-40B4-BE49-F238E27FC236}">
                <a16:creationId xmlns:a16="http://schemas.microsoft.com/office/drawing/2014/main" id="{A8AA4F6F-A4D6-0A82-A8BE-5C724C6F7D65}"/>
              </a:ext>
            </a:extLst>
          </p:cNvPr>
          <p:cNvSpPr/>
          <p:nvPr/>
        </p:nvSpPr>
        <p:spPr>
          <a:xfrm>
            <a:off x="9789304" y="3209305"/>
            <a:ext cx="504796" cy="5253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1" name="椭圆 10">
            <a:extLst>
              <a:ext uri="{FF2B5EF4-FFF2-40B4-BE49-F238E27FC236}">
                <a16:creationId xmlns:a16="http://schemas.microsoft.com/office/drawing/2014/main" id="{19F96CF8-583B-3130-7014-57D21A2AA6A8}"/>
              </a:ext>
            </a:extLst>
          </p:cNvPr>
          <p:cNvSpPr/>
          <p:nvPr/>
        </p:nvSpPr>
        <p:spPr>
          <a:xfrm>
            <a:off x="7229708" y="4125487"/>
            <a:ext cx="504796" cy="5253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2" name="椭圆 11">
            <a:extLst>
              <a:ext uri="{FF2B5EF4-FFF2-40B4-BE49-F238E27FC236}">
                <a16:creationId xmlns:a16="http://schemas.microsoft.com/office/drawing/2014/main" id="{9FBC8AD8-7BED-ADA5-5128-FEAF0F4072DD}"/>
              </a:ext>
            </a:extLst>
          </p:cNvPr>
          <p:cNvSpPr/>
          <p:nvPr/>
        </p:nvSpPr>
        <p:spPr>
          <a:xfrm>
            <a:off x="8320303" y="4112852"/>
            <a:ext cx="504796" cy="5253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3" name="椭圆 12">
            <a:extLst>
              <a:ext uri="{FF2B5EF4-FFF2-40B4-BE49-F238E27FC236}">
                <a16:creationId xmlns:a16="http://schemas.microsoft.com/office/drawing/2014/main" id="{B1DE2109-B2BA-EAB9-1671-5ACC739D8AC7}"/>
              </a:ext>
            </a:extLst>
          </p:cNvPr>
          <p:cNvSpPr/>
          <p:nvPr/>
        </p:nvSpPr>
        <p:spPr>
          <a:xfrm>
            <a:off x="9381011" y="4298730"/>
            <a:ext cx="504796" cy="5253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4" name="椭圆 13">
            <a:extLst>
              <a:ext uri="{FF2B5EF4-FFF2-40B4-BE49-F238E27FC236}">
                <a16:creationId xmlns:a16="http://schemas.microsoft.com/office/drawing/2014/main" id="{D56E2EBD-28C7-BD57-C5A3-C7834A2C3F04}"/>
              </a:ext>
            </a:extLst>
          </p:cNvPr>
          <p:cNvSpPr/>
          <p:nvPr/>
        </p:nvSpPr>
        <p:spPr>
          <a:xfrm>
            <a:off x="10457365" y="4298730"/>
            <a:ext cx="504796" cy="5253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15" name="椭圆 14">
            <a:extLst>
              <a:ext uri="{FF2B5EF4-FFF2-40B4-BE49-F238E27FC236}">
                <a16:creationId xmlns:a16="http://schemas.microsoft.com/office/drawing/2014/main" id="{2CDB64EE-CA4A-E603-043D-F32E8DB8CD50}"/>
              </a:ext>
            </a:extLst>
          </p:cNvPr>
          <p:cNvSpPr/>
          <p:nvPr/>
        </p:nvSpPr>
        <p:spPr>
          <a:xfrm>
            <a:off x="8876215" y="5370942"/>
            <a:ext cx="504796" cy="5253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16" name="椭圆 15">
            <a:extLst>
              <a:ext uri="{FF2B5EF4-FFF2-40B4-BE49-F238E27FC236}">
                <a16:creationId xmlns:a16="http://schemas.microsoft.com/office/drawing/2014/main" id="{60669EA3-C9DE-B3E8-2F82-3D1E70A787C1}"/>
              </a:ext>
            </a:extLst>
          </p:cNvPr>
          <p:cNvSpPr/>
          <p:nvPr/>
        </p:nvSpPr>
        <p:spPr>
          <a:xfrm>
            <a:off x="9893300" y="5371997"/>
            <a:ext cx="504796" cy="52539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cxnSp>
        <p:nvCxnSpPr>
          <p:cNvPr id="21" name="直接箭头连接符 20">
            <a:extLst>
              <a:ext uri="{FF2B5EF4-FFF2-40B4-BE49-F238E27FC236}">
                <a16:creationId xmlns:a16="http://schemas.microsoft.com/office/drawing/2014/main" id="{84B9B4D6-BDD2-3BE4-AB48-1AE53DEBC004}"/>
              </a:ext>
            </a:extLst>
          </p:cNvPr>
          <p:cNvCxnSpPr>
            <a:cxnSpLocks/>
            <a:stCxn id="9" idx="3"/>
            <a:endCxn id="4" idx="7"/>
          </p:cNvCxnSpPr>
          <p:nvPr/>
        </p:nvCxnSpPr>
        <p:spPr>
          <a:xfrm flipH="1">
            <a:off x="8230731" y="2956756"/>
            <a:ext cx="658568" cy="327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31ED2D2C-EE3F-3140-93BE-200E87F07EBC}"/>
              </a:ext>
            </a:extLst>
          </p:cNvPr>
          <p:cNvCxnSpPr>
            <a:cxnSpLocks/>
            <a:stCxn id="9" idx="5"/>
            <a:endCxn id="10" idx="1"/>
          </p:cNvCxnSpPr>
          <p:nvPr/>
        </p:nvCxnSpPr>
        <p:spPr>
          <a:xfrm>
            <a:off x="9246243" y="2956756"/>
            <a:ext cx="616987" cy="329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09706E8A-B3E8-F6B6-158B-2C5F06844BCE}"/>
              </a:ext>
            </a:extLst>
          </p:cNvPr>
          <p:cNvCxnSpPr>
            <a:cxnSpLocks/>
            <a:stCxn id="4" idx="3"/>
            <a:endCxn id="11" idx="7"/>
          </p:cNvCxnSpPr>
          <p:nvPr/>
        </p:nvCxnSpPr>
        <p:spPr>
          <a:xfrm flipH="1">
            <a:off x="7660578" y="3655787"/>
            <a:ext cx="213209" cy="546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D1712565-1188-EC04-8593-5D7B9DA86087}"/>
              </a:ext>
            </a:extLst>
          </p:cNvPr>
          <p:cNvCxnSpPr>
            <a:cxnSpLocks/>
            <a:stCxn id="4" idx="5"/>
            <a:endCxn id="12" idx="0"/>
          </p:cNvCxnSpPr>
          <p:nvPr/>
        </p:nvCxnSpPr>
        <p:spPr>
          <a:xfrm>
            <a:off x="8230731" y="3655787"/>
            <a:ext cx="341970" cy="4570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87BD88DE-DD3E-9F67-88C4-78BB8AD7A44A}"/>
              </a:ext>
            </a:extLst>
          </p:cNvPr>
          <p:cNvCxnSpPr>
            <a:cxnSpLocks/>
            <a:stCxn id="10" idx="3"/>
            <a:endCxn id="13" idx="0"/>
          </p:cNvCxnSpPr>
          <p:nvPr/>
        </p:nvCxnSpPr>
        <p:spPr>
          <a:xfrm flipH="1">
            <a:off x="9633409" y="3657753"/>
            <a:ext cx="229821" cy="640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F63153A0-603C-B241-C7AB-61E2B6AC667A}"/>
              </a:ext>
            </a:extLst>
          </p:cNvPr>
          <p:cNvCxnSpPr>
            <a:cxnSpLocks/>
            <a:stCxn id="10" idx="5"/>
            <a:endCxn id="14" idx="0"/>
          </p:cNvCxnSpPr>
          <p:nvPr/>
        </p:nvCxnSpPr>
        <p:spPr>
          <a:xfrm>
            <a:off x="10220174" y="3657753"/>
            <a:ext cx="489589" cy="6409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B8A5B005-2B35-DED9-E042-CE8D8FF57121}"/>
              </a:ext>
            </a:extLst>
          </p:cNvPr>
          <p:cNvCxnSpPr>
            <a:cxnSpLocks/>
            <a:stCxn id="13" idx="3"/>
            <a:endCxn id="15" idx="0"/>
          </p:cNvCxnSpPr>
          <p:nvPr/>
        </p:nvCxnSpPr>
        <p:spPr>
          <a:xfrm flipH="1">
            <a:off x="9128613" y="4747178"/>
            <a:ext cx="326324" cy="623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CFD25F2B-AC85-4258-2700-6528EB814BD7}"/>
              </a:ext>
            </a:extLst>
          </p:cNvPr>
          <p:cNvCxnSpPr>
            <a:cxnSpLocks/>
            <a:stCxn id="13" idx="5"/>
            <a:endCxn id="16" idx="0"/>
          </p:cNvCxnSpPr>
          <p:nvPr/>
        </p:nvCxnSpPr>
        <p:spPr>
          <a:xfrm>
            <a:off x="9811881" y="4747178"/>
            <a:ext cx="333817" cy="624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8" name="对象 47">
            <a:extLst>
              <a:ext uri="{FF2B5EF4-FFF2-40B4-BE49-F238E27FC236}">
                <a16:creationId xmlns:a16="http://schemas.microsoft.com/office/drawing/2014/main" id="{A3A38545-F6EA-1464-1871-0670B91BA7F2}"/>
              </a:ext>
            </a:extLst>
          </p:cNvPr>
          <p:cNvGraphicFramePr>
            <a:graphicFrameLocks noChangeAspect="1"/>
          </p:cNvGraphicFramePr>
          <p:nvPr>
            <p:extLst>
              <p:ext uri="{D42A27DB-BD31-4B8C-83A1-F6EECF244321}">
                <p14:modId xmlns:p14="http://schemas.microsoft.com/office/powerpoint/2010/main" val="2791176226"/>
              </p:ext>
            </p:extLst>
          </p:nvPr>
        </p:nvGraphicFramePr>
        <p:xfrm>
          <a:off x="8105804" y="2727174"/>
          <a:ext cx="704850" cy="381000"/>
        </p:xfrm>
        <a:graphic>
          <a:graphicData uri="http://schemas.openxmlformats.org/presentationml/2006/ole">
            <mc:AlternateContent xmlns:mc="http://schemas.openxmlformats.org/markup-compatibility/2006">
              <mc:Choice xmlns:v="urn:schemas-microsoft-com:vml" Requires="v">
                <p:oleObj name="AxMath" r:id="rId9" imgW="353160" imgH="191160" progId="Equation.AxMath">
                  <p:embed/>
                </p:oleObj>
              </mc:Choice>
              <mc:Fallback>
                <p:oleObj name="AxMath" r:id="rId9" imgW="353160" imgH="191160" progId="Equation.AxMath">
                  <p:embed/>
                  <p:pic>
                    <p:nvPicPr>
                      <p:cNvPr id="0" name=""/>
                      <p:cNvPicPr/>
                      <p:nvPr/>
                    </p:nvPicPr>
                    <p:blipFill>
                      <a:blip r:embed="rId10"/>
                      <a:stretch>
                        <a:fillRect/>
                      </a:stretch>
                    </p:blipFill>
                    <p:spPr>
                      <a:xfrm>
                        <a:off x="8105804" y="2727174"/>
                        <a:ext cx="704850" cy="381000"/>
                      </a:xfrm>
                      <a:prstGeom prst="rect">
                        <a:avLst/>
                      </a:prstGeom>
                    </p:spPr>
                  </p:pic>
                </p:oleObj>
              </mc:Fallback>
            </mc:AlternateContent>
          </a:graphicData>
        </a:graphic>
      </p:graphicFrame>
      <p:graphicFrame>
        <p:nvGraphicFramePr>
          <p:cNvPr id="67" name="对象 66">
            <a:extLst>
              <a:ext uri="{FF2B5EF4-FFF2-40B4-BE49-F238E27FC236}">
                <a16:creationId xmlns:a16="http://schemas.microsoft.com/office/drawing/2014/main" id="{E33DD48A-652E-289A-D5E5-B4C65EA53488}"/>
              </a:ext>
            </a:extLst>
          </p:cNvPr>
          <p:cNvGraphicFramePr>
            <a:graphicFrameLocks noChangeAspect="1"/>
          </p:cNvGraphicFramePr>
          <p:nvPr>
            <p:extLst>
              <p:ext uri="{D42A27DB-BD31-4B8C-83A1-F6EECF244321}">
                <p14:modId xmlns:p14="http://schemas.microsoft.com/office/powerpoint/2010/main" val="4121600763"/>
              </p:ext>
            </p:extLst>
          </p:nvPr>
        </p:nvGraphicFramePr>
        <p:xfrm>
          <a:off x="9446329" y="2807213"/>
          <a:ext cx="730250" cy="381000"/>
        </p:xfrm>
        <a:graphic>
          <a:graphicData uri="http://schemas.openxmlformats.org/presentationml/2006/ole">
            <mc:AlternateContent xmlns:mc="http://schemas.openxmlformats.org/markup-compatibility/2006">
              <mc:Choice xmlns:v="urn:schemas-microsoft-com:vml" Requires="v">
                <p:oleObj name="AxMath" r:id="rId11" imgW="365040" imgH="191160" progId="Equation.AxMath">
                  <p:embed/>
                </p:oleObj>
              </mc:Choice>
              <mc:Fallback>
                <p:oleObj name="AxMath" r:id="rId11" imgW="365040" imgH="191160" progId="Equation.AxMath">
                  <p:embed/>
                  <p:pic>
                    <p:nvPicPr>
                      <p:cNvPr id="0" name=""/>
                      <p:cNvPicPr/>
                      <p:nvPr/>
                    </p:nvPicPr>
                    <p:blipFill>
                      <a:blip r:embed="rId12"/>
                      <a:stretch>
                        <a:fillRect/>
                      </a:stretch>
                    </p:blipFill>
                    <p:spPr>
                      <a:xfrm>
                        <a:off x="9446329" y="2807213"/>
                        <a:ext cx="730250" cy="381000"/>
                      </a:xfrm>
                      <a:prstGeom prst="rect">
                        <a:avLst/>
                      </a:prstGeom>
                    </p:spPr>
                  </p:pic>
                </p:oleObj>
              </mc:Fallback>
            </mc:AlternateContent>
          </a:graphicData>
        </a:graphic>
      </p:graphicFrame>
      <p:graphicFrame>
        <p:nvGraphicFramePr>
          <p:cNvPr id="68" name="对象 67">
            <a:extLst>
              <a:ext uri="{FF2B5EF4-FFF2-40B4-BE49-F238E27FC236}">
                <a16:creationId xmlns:a16="http://schemas.microsoft.com/office/drawing/2014/main" id="{07593044-4F17-0169-2D5D-079A98DD6F4B}"/>
              </a:ext>
            </a:extLst>
          </p:cNvPr>
          <p:cNvGraphicFramePr>
            <a:graphicFrameLocks noChangeAspect="1"/>
          </p:cNvGraphicFramePr>
          <p:nvPr>
            <p:extLst>
              <p:ext uri="{D42A27DB-BD31-4B8C-83A1-F6EECF244321}">
                <p14:modId xmlns:p14="http://schemas.microsoft.com/office/powerpoint/2010/main" val="3391288949"/>
              </p:ext>
            </p:extLst>
          </p:nvPr>
        </p:nvGraphicFramePr>
        <p:xfrm>
          <a:off x="7057342" y="3625728"/>
          <a:ext cx="701675" cy="381000"/>
        </p:xfrm>
        <a:graphic>
          <a:graphicData uri="http://schemas.openxmlformats.org/presentationml/2006/ole">
            <mc:AlternateContent xmlns:mc="http://schemas.openxmlformats.org/markup-compatibility/2006">
              <mc:Choice xmlns:v="urn:schemas-microsoft-com:vml" Requires="v">
                <p:oleObj name="AxMath" r:id="rId13" imgW="351360" imgH="191160" progId="Equation.AxMath">
                  <p:embed/>
                </p:oleObj>
              </mc:Choice>
              <mc:Fallback>
                <p:oleObj name="AxMath" r:id="rId13" imgW="351360" imgH="191160" progId="Equation.AxMath">
                  <p:embed/>
                  <p:pic>
                    <p:nvPicPr>
                      <p:cNvPr id="0" name=""/>
                      <p:cNvPicPr/>
                      <p:nvPr/>
                    </p:nvPicPr>
                    <p:blipFill>
                      <a:blip r:embed="rId14"/>
                      <a:stretch>
                        <a:fillRect/>
                      </a:stretch>
                    </p:blipFill>
                    <p:spPr>
                      <a:xfrm>
                        <a:off x="7057342" y="3625728"/>
                        <a:ext cx="701675" cy="381000"/>
                      </a:xfrm>
                      <a:prstGeom prst="rect">
                        <a:avLst/>
                      </a:prstGeom>
                    </p:spPr>
                  </p:pic>
                </p:oleObj>
              </mc:Fallback>
            </mc:AlternateContent>
          </a:graphicData>
        </a:graphic>
      </p:graphicFrame>
      <p:graphicFrame>
        <p:nvGraphicFramePr>
          <p:cNvPr id="69" name="对象 68">
            <a:extLst>
              <a:ext uri="{FF2B5EF4-FFF2-40B4-BE49-F238E27FC236}">
                <a16:creationId xmlns:a16="http://schemas.microsoft.com/office/drawing/2014/main" id="{74948CC1-1009-E558-8A41-BEC9224124AB}"/>
              </a:ext>
            </a:extLst>
          </p:cNvPr>
          <p:cNvGraphicFramePr>
            <a:graphicFrameLocks noChangeAspect="1"/>
          </p:cNvGraphicFramePr>
          <p:nvPr>
            <p:extLst>
              <p:ext uri="{D42A27DB-BD31-4B8C-83A1-F6EECF244321}">
                <p14:modId xmlns:p14="http://schemas.microsoft.com/office/powerpoint/2010/main" val="2621746181"/>
              </p:ext>
            </p:extLst>
          </p:nvPr>
        </p:nvGraphicFramePr>
        <p:xfrm>
          <a:off x="8189887" y="3615784"/>
          <a:ext cx="727075" cy="381000"/>
        </p:xfrm>
        <a:graphic>
          <a:graphicData uri="http://schemas.openxmlformats.org/presentationml/2006/ole">
            <mc:AlternateContent xmlns:mc="http://schemas.openxmlformats.org/markup-compatibility/2006">
              <mc:Choice xmlns:v="urn:schemas-microsoft-com:vml" Requires="v">
                <p:oleObj name="AxMath" r:id="rId15" imgW="363960" imgH="191160" progId="Equation.AxMath">
                  <p:embed/>
                </p:oleObj>
              </mc:Choice>
              <mc:Fallback>
                <p:oleObj name="AxMath" r:id="rId15" imgW="363960" imgH="191160" progId="Equation.AxMath">
                  <p:embed/>
                  <p:pic>
                    <p:nvPicPr>
                      <p:cNvPr id="0" name=""/>
                      <p:cNvPicPr/>
                      <p:nvPr/>
                    </p:nvPicPr>
                    <p:blipFill>
                      <a:blip r:embed="rId16"/>
                      <a:stretch>
                        <a:fillRect/>
                      </a:stretch>
                    </p:blipFill>
                    <p:spPr>
                      <a:xfrm>
                        <a:off x="8189887" y="3615784"/>
                        <a:ext cx="727075" cy="381000"/>
                      </a:xfrm>
                      <a:prstGeom prst="rect">
                        <a:avLst/>
                      </a:prstGeom>
                    </p:spPr>
                  </p:pic>
                </p:oleObj>
              </mc:Fallback>
            </mc:AlternateContent>
          </a:graphicData>
        </a:graphic>
      </p:graphicFrame>
      <p:graphicFrame>
        <p:nvGraphicFramePr>
          <p:cNvPr id="74" name="对象 73">
            <a:extLst>
              <a:ext uri="{FF2B5EF4-FFF2-40B4-BE49-F238E27FC236}">
                <a16:creationId xmlns:a16="http://schemas.microsoft.com/office/drawing/2014/main" id="{A8CAF4C2-B1FC-3A3E-D24F-A944D3679092}"/>
              </a:ext>
            </a:extLst>
          </p:cNvPr>
          <p:cNvGraphicFramePr>
            <a:graphicFrameLocks noChangeAspect="1"/>
          </p:cNvGraphicFramePr>
          <p:nvPr>
            <p:extLst>
              <p:ext uri="{D42A27DB-BD31-4B8C-83A1-F6EECF244321}">
                <p14:modId xmlns:p14="http://schemas.microsoft.com/office/powerpoint/2010/main" val="1151169835"/>
              </p:ext>
            </p:extLst>
          </p:nvPr>
        </p:nvGraphicFramePr>
        <p:xfrm>
          <a:off x="9271615" y="3768504"/>
          <a:ext cx="692150" cy="381000"/>
        </p:xfrm>
        <a:graphic>
          <a:graphicData uri="http://schemas.openxmlformats.org/presentationml/2006/ole">
            <mc:AlternateContent xmlns:mc="http://schemas.openxmlformats.org/markup-compatibility/2006">
              <mc:Choice xmlns:v="urn:schemas-microsoft-com:vml" Requires="v">
                <p:oleObj name="AxMath" r:id="rId17" imgW="345960" imgH="191160" progId="Equation.AxMath">
                  <p:embed/>
                </p:oleObj>
              </mc:Choice>
              <mc:Fallback>
                <p:oleObj name="AxMath" r:id="rId17" imgW="345960" imgH="191160" progId="Equation.AxMath">
                  <p:embed/>
                  <p:pic>
                    <p:nvPicPr>
                      <p:cNvPr id="0" name=""/>
                      <p:cNvPicPr/>
                      <p:nvPr/>
                    </p:nvPicPr>
                    <p:blipFill>
                      <a:blip r:embed="rId18"/>
                      <a:stretch>
                        <a:fillRect/>
                      </a:stretch>
                    </p:blipFill>
                    <p:spPr>
                      <a:xfrm>
                        <a:off x="9271615" y="3768504"/>
                        <a:ext cx="692150" cy="381000"/>
                      </a:xfrm>
                      <a:prstGeom prst="rect">
                        <a:avLst/>
                      </a:prstGeom>
                    </p:spPr>
                  </p:pic>
                </p:oleObj>
              </mc:Fallback>
            </mc:AlternateContent>
          </a:graphicData>
        </a:graphic>
      </p:graphicFrame>
      <p:graphicFrame>
        <p:nvGraphicFramePr>
          <p:cNvPr id="75" name="对象 74">
            <a:extLst>
              <a:ext uri="{FF2B5EF4-FFF2-40B4-BE49-F238E27FC236}">
                <a16:creationId xmlns:a16="http://schemas.microsoft.com/office/drawing/2014/main" id="{5C62DFF3-C019-12DC-5375-67D995860D62}"/>
              </a:ext>
            </a:extLst>
          </p:cNvPr>
          <p:cNvGraphicFramePr>
            <a:graphicFrameLocks noChangeAspect="1"/>
          </p:cNvGraphicFramePr>
          <p:nvPr>
            <p:extLst>
              <p:ext uri="{D42A27DB-BD31-4B8C-83A1-F6EECF244321}">
                <p14:modId xmlns:p14="http://schemas.microsoft.com/office/powerpoint/2010/main" val="2999201269"/>
              </p:ext>
            </p:extLst>
          </p:nvPr>
        </p:nvGraphicFramePr>
        <p:xfrm>
          <a:off x="10169554" y="3776558"/>
          <a:ext cx="714375" cy="381000"/>
        </p:xfrm>
        <a:graphic>
          <a:graphicData uri="http://schemas.openxmlformats.org/presentationml/2006/ole">
            <mc:AlternateContent xmlns:mc="http://schemas.openxmlformats.org/markup-compatibility/2006">
              <mc:Choice xmlns:v="urn:schemas-microsoft-com:vml" Requires="v">
                <p:oleObj name="AxMath" r:id="rId19" imgW="357840" imgH="191160" progId="Equation.AxMath">
                  <p:embed/>
                </p:oleObj>
              </mc:Choice>
              <mc:Fallback>
                <p:oleObj name="AxMath" r:id="rId19" imgW="357840" imgH="191160" progId="Equation.AxMath">
                  <p:embed/>
                  <p:pic>
                    <p:nvPicPr>
                      <p:cNvPr id="0" name=""/>
                      <p:cNvPicPr/>
                      <p:nvPr/>
                    </p:nvPicPr>
                    <p:blipFill>
                      <a:blip r:embed="rId20"/>
                      <a:stretch>
                        <a:fillRect/>
                      </a:stretch>
                    </p:blipFill>
                    <p:spPr>
                      <a:xfrm>
                        <a:off x="10169554" y="3776558"/>
                        <a:ext cx="714375" cy="381000"/>
                      </a:xfrm>
                      <a:prstGeom prst="rect">
                        <a:avLst/>
                      </a:prstGeom>
                    </p:spPr>
                  </p:pic>
                </p:oleObj>
              </mc:Fallback>
            </mc:AlternateContent>
          </a:graphicData>
        </a:graphic>
      </p:graphicFrame>
      <p:graphicFrame>
        <p:nvGraphicFramePr>
          <p:cNvPr id="76" name="对象 75">
            <a:extLst>
              <a:ext uri="{FF2B5EF4-FFF2-40B4-BE49-F238E27FC236}">
                <a16:creationId xmlns:a16="http://schemas.microsoft.com/office/drawing/2014/main" id="{2BF00453-39D9-D272-FED2-63742D146C5A}"/>
              </a:ext>
            </a:extLst>
          </p:cNvPr>
          <p:cNvGraphicFramePr>
            <a:graphicFrameLocks noChangeAspect="1"/>
          </p:cNvGraphicFramePr>
          <p:nvPr>
            <p:extLst>
              <p:ext uri="{D42A27DB-BD31-4B8C-83A1-F6EECF244321}">
                <p14:modId xmlns:p14="http://schemas.microsoft.com/office/powerpoint/2010/main" val="780125520"/>
              </p:ext>
            </p:extLst>
          </p:nvPr>
        </p:nvGraphicFramePr>
        <p:xfrm>
          <a:off x="8826339" y="4940427"/>
          <a:ext cx="701675" cy="381000"/>
        </p:xfrm>
        <a:graphic>
          <a:graphicData uri="http://schemas.openxmlformats.org/presentationml/2006/ole">
            <mc:AlternateContent xmlns:mc="http://schemas.openxmlformats.org/markup-compatibility/2006">
              <mc:Choice xmlns:v="urn:schemas-microsoft-com:vml" Requires="v">
                <p:oleObj name="AxMath" r:id="rId21" imgW="351360" imgH="191160" progId="Equation.AxMath">
                  <p:embed/>
                </p:oleObj>
              </mc:Choice>
              <mc:Fallback>
                <p:oleObj name="AxMath" r:id="rId21" imgW="351360" imgH="191160" progId="Equation.AxMath">
                  <p:embed/>
                  <p:pic>
                    <p:nvPicPr>
                      <p:cNvPr id="0" name=""/>
                      <p:cNvPicPr/>
                      <p:nvPr/>
                    </p:nvPicPr>
                    <p:blipFill>
                      <a:blip r:embed="rId14"/>
                      <a:stretch>
                        <a:fillRect/>
                      </a:stretch>
                    </p:blipFill>
                    <p:spPr>
                      <a:xfrm>
                        <a:off x="8826339" y="4940427"/>
                        <a:ext cx="701675" cy="381000"/>
                      </a:xfrm>
                      <a:prstGeom prst="rect">
                        <a:avLst/>
                      </a:prstGeom>
                    </p:spPr>
                  </p:pic>
                </p:oleObj>
              </mc:Fallback>
            </mc:AlternateContent>
          </a:graphicData>
        </a:graphic>
      </p:graphicFrame>
      <p:graphicFrame>
        <p:nvGraphicFramePr>
          <p:cNvPr id="77" name="对象 76">
            <a:extLst>
              <a:ext uri="{FF2B5EF4-FFF2-40B4-BE49-F238E27FC236}">
                <a16:creationId xmlns:a16="http://schemas.microsoft.com/office/drawing/2014/main" id="{E20F7CE1-5A5F-9800-EEBF-A88064410F83}"/>
              </a:ext>
            </a:extLst>
          </p:cNvPr>
          <p:cNvGraphicFramePr>
            <a:graphicFrameLocks noChangeAspect="1"/>
          </p:cNvGraphicFramePr>
          <p:nvPr>
            <p:extLst>
              <p:ext uri="{D42A27DB-BD31-4B8C-83A1-F6EECF244321}">
                <p14:modId xmlns:p14="http://schemas.microsoft.com/office/powerpoint/2010/main" val="1898426160"/>
              </p:ext>
            </p:extLst>
          </p:nvPr>
        </p:nvGraphicFramePr>
        <p:xfrm>
          <a:off x="9694877" y="4843945"/>
          <a:ext cx="727075" cy="381000"/>
        </p:xfrm>
        <a:graphic>
          <a:graphicData uri="http://schemas.openxmlformats.org/presentationml/2006/ole">
            <mc:AlternateContent xmlns:mc="http://schemas.openxmlformats.org/markup-compatibility/2006">
              <mc:Choice xmlns:v="urn:schemas-microsoft-com:vml" Requires="v">
                <p:oleObj name="AxMath" r:id="rId22" imgW="363960" imgH="191160" progId="Equation.AxMath">
                  <p:embed/>
                </p:oleObj>
              </mc:Choice>
              <mc:Fallback>
                <p:oleObj name="AxMath" r:id="rId22" imgW="363960" imgH="191160" progId="Equation.AxMath">
                  <p:embed/>
                  <p:pic>
                    <p:nvPicPr>
                      <p:cNvPr id="0" name=""/>
                      <p:cNvPicPr/>
                      <p:nvPr/>
                    </p:nvPicPr>
                    <p:blipFill>
                      <a:blip r:embed="rId16"/>
                      <a:stretch>
                        <a:fillRect/>
                      </a:stretch>
                    </p:blipFill>
                    <p:spPr>
                      <a:xfrm>
                        <a:off x="9694877" y="4843945"/>
                        <a:ext cx="727075" cy="381000"/>
                      </a:xfrm>
                      <a:prstGeom prst="rect">
                        <a:avLst/>
                      </a:prstGeom>
                    </p:spPr>
                  </p:pic>
                </p:oleObj>
              </mc:Fallback>
            </mc:AlternateContent>
          </a:graphicData>
        </a:graphic>
      </p:graphicFrame>
      <p:pic>
        <p:nvPicPr>
          <p:cNvPr id="79" name="图形 78" descr="关闭 纯色填充">
            <a:extLst>
              <a:ext uri="{FF2B5EF4-FFF2-40B4-BE49-F238E27FC236}">
                <a16:creationId xmlns:a16="http://schemas.microsoft.com/office/drawing/2014/main" id="{F3D0DD56-33A9-1329-ECBA-4C51C36F321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9015194" y="4936064"/>
            <a:ext cx="457200" cy="457200"/>
          </a:xfrm>
          <a:prstGeom prst="rect">
            <a:avLst/>
          </a:prstGeom>
        </p:spPr>
      </p:pic>
      <p:pic>
        <p:nvPicPr>
          <p:cNvPr id="80" name="图形 79" descr="关闭 纯色填充">
            <a:extLst>
              <a:ext uri="{FF2B5EF4-FFF2-40B4-BE49-F238E27FC236}">
                <a16:creationId xmlns:a16="http://schemas.microsoft.com/office/drawing/2014/main" id="{A6062D76-4AB6-BA72-27DA-AF818F7E7EA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7497766" y="3735138"/>
            <a:ext cx="457200" cy="457200"/>
          </a:xfrm>
          <a:prstGeom prst="rect">
            <a:avLst/>
          </a:prstGeom>
        </p:spPr>
      </p:pic>
      <p:pic>
        <p:nvPicPr>
          <p:cNvPr id="81" name="图形 80" descr="关闭 纯色填充">
            <a:extLst>
              <a:ext uri="{FF2B5EF4-FFF2-40B4-BE49-F238E27FC236}">
                <a16:creationId xmlns:a16="http://schemas.microsoft.com/office/drawing/2014/main" id="{5C507D8D-79F9-37E9-001D-BCDD3580773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384892" y="3970821"/>
            <a:ext cx="457200" cy="457200"/>
          </a:xfrm>
          <a:prstGeom prst="rect">
            <a:avLst/>
          </a:prstGeom>
        </p:spPr>
      </p:pic>
    </p:spTree>
    <p:extLst>
      <p:ext uri="{BB962C8B-B14F-4D97-AF65-F5344CB8AC3E}">
        <p14:creationId xmlns:p14="http://schemas.microsoft.com/office/powerpoint/2010/main" val="1019332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12</a:t>
            </a:fld>
            <a:endParaRPr lang="zh-CN" altLang="en-US" dirty="0">
              <a:latin typeface="Arial" panose="020B0604020202020204" pitchFamily="34" charset="0"/>
              <a:cs typeface="+mn-ea"/>
              <a:sym typeface="Arial" panose="020B0604020202020204" pitchFamily="34" charset="0"/>
            </a:endParaRPr>
          </a:p>
        </p:txBody>
      </p:sp>
      <p:sp>
        <p:nvSpPr>
          <p:cNvPr id="3" name="标题 1">
            <a:extLst>
              <a:ext uri="{FF2B5EF4-FFF2-40B4-BE49-F238E27FC236}">
                <a16:creationId xmlns:a16="http://schemas.microsoft.com/office/drawing/2014/main" id="{7291D669-4457-DD68-FBBF-E4D1C27E0F2C}"/>
              </a:ext>
            </a:extLst>
          </p:cNvPr>
          <p:cNvSpPr txBox="1">
            <a:spLocks/>
          </p:cNvSpPr>
          <p:nvPr/>
        </p:nvSpPr>
        <p:spPr>
          <a:xfrm>
            <a:off x="677035" y="217766"/>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r>
              <a:rPr lang="en-US" altLang="zh-CN" dirty="0">
                <a:latin typeface="Arial" panose="020B0604020202020204" pitchFamily="34" charset="0"/>
                <a:cs typeface="+mn-ea"/>
              </a:rPr>
              <a:t>Learning to Branch-and-Bound</a:t>
            </a:r>
          </a:p>
        </p:txBody>
      </p:sp>
      <p:sp>
        <p:nvSpPr>
          <p:cNvPr id="6" name="文本框 5">
            <a:extLst>
              <a:ext uri="{FF2B5EF4-FFF2-40B4-BE49-F238E27FC236}">
                <a16:creationId xmlns:a16="http://schemas.microsoft.com/office/drawing/2014/main" id="{96F50ABA-1A7B-2334-AD62-2F7FB41526BF}"/>
              </a:ext>
            </a:extLst>
          </p:cNvPr>
          <p:cNvSpPr txBox="1"/>
          <p:nvPr/>
        </p:nvSpPr>
        <p:spPr>
          <a:xfrm>
            <a:off x="838201" y="840818"/>
            <a:ext cx="3616353" cy="4755148"/>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Design frameworks</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Model the tree search process as a </a:t>
            </a:r>
            <a:r>
              <a:rPr lang="en-US" altLang="zh-CN" sz="2000" dirty="0">
                <a:solidFill>
                  <a:srgbClr val="FF0000"/>
                </a:solidFill>
                <a:latin typeface="Times New Roman" panose="02020603050405020304" pitchFamily="18" charset="0"/>
                <a:cs typeface="Times New Roman" panose="02020603050405020304" pitchFamily="18" charset="0"/>
              </a:rPr>
              <a:t>sequential decision</a:t>
            </a:r>
            <a:r>
              <a:rPr lang="en-US" altLang="zh-CN" sz="2000" dirty="0">
                <a:latin typeface="Times New Roman" panose="02020603050405020304" pitchFamily="18" charset="0"/>
                <a:cs typeface="Times New Roman" panose="02020603050405020304" pitchFamily="18" charset="0"/>
              </a:rPr>
              <a:t> problem</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A binary classifier</a:t>
            </a:r>
          </a:p>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The procedure of LBB</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Training data generation and feature design</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Binary classifier learning</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Training sample unbalance and searching space controlling</a:t>
            </a:r>
          </a:p>
          <a:p>
            <a:pPr>
              <a:spcBef>
                <a:spcPts val="600"/>
              </a:spcBef>
            </a:pPr>
            <a:r>
              <a:rPr lang="en-US" altLang="zh-CN" sz="2000" dirty="0">
                <a:latin typeface="Times New Roman" panose="02020603050405020304" pitchFamily="18" charset="0"/>
                <a:cs typeface="Times New Roman" panose="02020603050405020304" pitchFamily="18" charset="0"/>
              </a:rPr>
              <a:t>	</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F76B1F3A-BA79-18D9-DE6F-E406355D78B3}"/>
              </a:ext>
            </a:extLst>
          </p:cNvPr>
          <p:cNvPicPr>
            <a:picLocks noChangeAspect="1"/>
          </p:cNvPicPr>
          <p:nvPr/>
        </p:nvPicPr>
        <p:blipFill>
          <a:blip r:embed="rId3"/>
          <a:stretch>
            <a:fillRect/>
          </a:stretch>
        </p:blipFill>
        <p:spPr>
          <a:xfrm>
            <a:off x="4731251" y="1073902"/>
            <a:ext cx="7360081" cy="4064916"/>
          </a:xfrm>
          <a:prstGeom prst="rect">
            <a:avLst/>
          </a:prstGeom>
        </p:spPr>
      </p:pic>
      <p:sp>
        <p:nvSpPr>
          <p:cNvPr id="11" name="文本框 10">
            <a:extLst>
              <a:ext uri="{FF2B5EF4-FFF2-40B4-BE49-F238E27FC236}">
                <a16:creationId xmlns:a16="http://schemas.microsoft.com/office/drawing/2014/main" id="{FFAED992-BA7F-D8E8-A04D-B4CDF25A89F0}"/>
              </a:ext>
            </a:extLst>
          </p:cNvPr>
          <p:cNvSpPr txBox="1"/>
          <p:nvPr/>
        </p:nvSpPr>
        <p:spPr>
          <a:xfrm>
            <a:off x="5645791" y="5251738"/>
            <a:ext cx="6982436" cy="452496"/>
          </a:xfrm>
          <a:prstGeom prst="rect">
            <a:avLst/>
          </a:prstGeom>
          <a:noFill/>
        </p:spPr>
        <p:txBody>
          <a:bodyPr wrap="square" rtlCol="0">
            <a:spAutoFit/>
          </a:bodyPr>
          <a:lstStyle/>
          <a:p>
            <a:pPr lvl="1">
              <a:lnSpc>
                <a:spcPct val="130000"/>
              </a:lnSpc>
              <a:spcBef>
                <a:spcPts val="600"/>
              </a:spcBef>
            </a:pPr>
            <a:r>
              <a:rPr lang="en-US" altLang="zh-CN" sz="2000" dirty="0">
                <a:latin typeface="Times New Roman" panose="02020603050405020304" pitchFamily="18" charset="0"/>
                <a:cs typeface="Times New Roman" panose="02020603050405020304" pitchFamily="18" charset="0"/>
              </a:rPr>
              <a:t>Illustration of learning to branch-and-bound methods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7687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13</a:t>
            </a:fld>
            <a:endParaRPr lang="zh-CN" altLang="en-US" dirty="0">
              <a:latin typeface="Arial" panose="020B0604020202020204" pitchFamily="34" charset="0"/>
              <a:cs typeface="+mn-ea"/>
              <a:sym typeface="Arial" panose="020B0604020202020204" pitchFamily="34" charset="0"/>
            </a:endParaRPr>
          </a:p>
        </p:txBody>
      </p:sp>
      <p:sp>
        <p:nvSpPr>
          <p:cNvPr id="3" name="标题 1">
            <a:extLst>
              <a:ext uri="{FF2B5EF4-FFF2-40B4-BE49-F238E27FC236}">
                <a16:creationId xmlns:a16="http://schemas.microsoft.com/office/drawing/2014/main" id="{7291D669-4457-DD68-FBBF-E4D1C27E0F2C}"/>
              </a:ext>
            </a:extLst>
          </p:cNvPr>
          <p:cNvSpPr txBox="1">
            <a:spLocks/>
          </p:cNvSpPr>
          <p:nvPr/>
        </p:nvSpPr>
        <p:spPr>
          <a:xfrm>
            <a:off x="677035" y="217766"/>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r>
              <a:rPr lang="en-US" altLang="zh-CN" dirty="0">
                <a:latin typeface="Arial" panose="020B0604020202020204" pitchFamily="34" charset="0"/>
                <a:cs typeface="+mn-ea"/>
              </a:rPr>
              <a:t>Learning to Branch-and-Bound</a:t>
            </a:r>
          </a:p>
        </p:txBody>
      </p:sp>
      <p:sp>
        <p:nvSpPr>
          <p:cNvPr id="2" name="文本框 1">
            <a:extLst>
              <a:ext uri="{FF2B5EF4-FFF2-40B4-BE49-F238E27FC236}">
                <a16:creationId xmlns:a16="http://schemas.microsoft.com/office/drawing/2014/main" id="{4C3F40A7-C477-56F5-042B-3C9D8B664242}"/>
              </a:ext>
            </a:extLst>
          </p:cNvPr>
          <p:cNvSpPr txBox="1"/>
          <p:nvPr/>
        </p:nvSpPr>
        <p:spPr>
          <a:xfrm>
            <a:off x="838200" y="828288"/>
            <a:ext cx="10897998" cy="3662541"/>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The </a:t>
            </a:r>
            <a:r>
              <a:rPr lang="en-US" altLang="zh-CN" sz="2400" b="1" dirty="0">
                <a:solidFill>
                  <a:srgbClr val="FF0000"/>
                </a:solidFill>
                <a:latin typeface="Times New Roman" panose="02020603050405020304" pitchFamily="18" charset="0"/>
                <a:cs typeface="Times New Roman" panose="02020603050405020304" pitchFamily="18" charset="0"/>
              </a:rPr>
              <a:t>advantages</a:t>
            </a:r>
            <a:r>
              <a:rPr lang="en-US" altLang="zh-CN" sz="2400" dirty="0">
                <a:latin typeface="Times New Roman" panose="02020603050405020304" pitchFamily="18" charset="0"/>
                <a:cs typeface="Times New Roman" panose="02020603050405020304" pitchFamily="18" charset="0"/>
              </a:rPr>
              <a:t> of  learning to branch-and-bound</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Nearly optimal performance</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High computational efficiency with reasonable training samples</a:t>
            </a:r>
          </a:p>
          <a:p>
            <a:pPr marL="285750" indent="-285750">
              <a:spcBef>
                <a:spcPts val="600"/>
              </a:spcBef>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The </a:t>
            </a:r>
            <a:r>
              <a:rPr lang="en-US" altLang="zh-CN" sz="2400" b="1" dirty="0">
                <a:solidFill>
                  <a:srgbClr val="FF0000"/>
                </a:solidFill>
                <a:latin typeface="Times New Roman" panose="02020603050405020304" pitchFamily="18" charset="0"/>
                <a:cs typeface="Times New Roman" panose="02020603050405020304" pitchFamily="18" charset="0"/>
              </a:rPr>
              <a:t>disadvantages</a:t>
            </a:r>
            <a:r>
              <a:rPr lang="en-US" altLang="zh-CN" sz="2400" dirty="0">
                <a:latin typeface="Times New Roman" panose="02020603050405020304" pitchFamily="18" charset="0"/>
                <a:cs typeface="Times New Roman" panose="02020603050405020304" pitchFamily="18" charset="0"/>
              </a:rPr>
              <a:t> of learning to branch-and-bound</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Great </a:t>
            </a:r>
            <a:r>
              <a:rPr lang="en-US" altLang="zh-CN" sz="2000" dirty="0">
                <a:solidFill>
                  <a:srgbClr val="FF0000"/>
                </a:solidFill>
                <a:latin typeface="Times New Roman" panose="02020603050405020304" pitchFamily="18" charset="0"/>
                <a:cs typeface="Times New Roman" panose="02020603050405020304" pitchFamily="18" charset="0"/>
              </a:rPr>
              <a:t>computational burden </a:t>
            </a:r>
            <a:r>
              <a:rPr lang="en-US" altLang="zh-CN" sz="2000" dirty="0">
                <a:latin typeface="Times New Roman" panose="02020603050405020304" pitchFamily="18" charset="0"/>
                <a:cs typeface="Times New Roman" panose="02020603050405020304" pitchFamily="18" charset="0"/>
              </a:rPr>
              <a:t>to generate the training set</a:t>
            </a:r>
          </a:p>
          <a:p>
            <a:pPr marL="742950" lvl="1" indent="-285750">
              <a:spcBef>
                <a:spcPts val="600"/>
              </a:spcBef>
              <a:buFont typeface="Wingdings" panose="05000000000000000000" pitchFamily="2" charset="2"/>
              <a:buChar char="Ø"/>
            </a:pPr>
            <a:r>
              <a:rPr lang="en-US" altLang="zh-CN" sz="2000" dirty="0">
                <a:solidFill>
                  <a:srgbClr val="FF0000"/>
                </a:solidFill>
                <a:latin typeface="Times New Roman" panose="02020603050405020304" pitchFamily="18" charset="0"/>
                <a:cs typeface="Times New Roman" panose="02020603050405020304" pitchFamily="18" charset="0"/>
              </a:rPr>
              <a:t>Different feature design </a:t>
            </a:r>
            <a:r>
              <a:rPr lang="en-US" altLang="zh-CN" sz="2000" dirty="0">
                <a:latin typeface="Times New Roman" panose="02020603050405020304" pitchFamily="18" charset="0"/>
                <a:cs typeface="Times New Roman" panose="02020603050405020304" pitchFamily="18" charset="0"/>
              </a:rPr>
              <a:t>lead to different results of the algorithm</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Inevitable </a:t>
            </a:r>
            <a:r>
              <a:rPr lang="en-US" altLang="zh-CN" sz="2000" dirty="0">
                <a:solidFill>
                  <a:srgbClr val="FF0000"/>
                </a:solidFill>
                <a:latin typeface="Times New Roman" panose="02020603050405020304" pitchFamily="18" charset="0"/>
                <a:cs typeface="Times New Roman" panose="02020603050405020304" pitchFamily="18" charset="0"/>
              </a:rPr>
              <a:t>trade-off</a:t>
            </a:r>
            <a:r>
              <a:rPr lang="en-US" altLang="zh-CN" sz="2000" dirty="0">
                <a:latin typeface="Times New Roman" panose="02020603050405020304" pitchFamily="18" charset="0"/>
                <a:cs typeface="Times New Roman" panose="02020603050405020304" pitchFamily="18" charset="0"/>
              </a:rPr>
              <a:t> between learning performance and computation complexity</a:t>
            </a:r>
          </a:p>
          <a:p>
            <a:pPr lvl="1">
              <a:spcBef>
                <a:spcPts val="600"/>
              </a:spcBef>
            </a:pPr>
            <a:endParaRPr lang="en-US" altLang="zh-CN" sz="2400" dirty="0">
              <a:latin typeface="Times New Roman" panose="02020603050405020304" pitchFamily="18" charset="0"/>
              <a:cs typeface="Times New Roman" panose="02020603050405020304" pitchFamily="18" charset="0"/>
            </a:endParaRPr>
          </a:p>
          <a:p>
            <a:pPr>
              <a:spcBef>
                <a:spcPts val="600"/>
              </a:spcBef>
            </a:pPr>
            <a:r>
              <a:rPr lang="en-US" altLang="zh-CN" sz="2000" dirty="0">
                <a:latin typeface="Times New Roman" panose="02020603050405020304" pitchFamily="18" charset="0"/>
                <a:cs typeface="Times New Roman" panose="02020603050405020304" pitchFamily="18" charset="0"/>
              </a:rPr>
              <a:t>	</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12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14</a:t>
            </a:fld>
            <a:endParaRPr lang="zh-CN" altLang="en-US" dirty="0">
              <a:latin typeface="Arial" panose="020B0604020202020204" pitchFamily="34" charset="0"/>
              <a:cs typeface="+mn-ea"/>
              <a:sym typeface="Arial" panose="020B0604020202020204" pitchFamily="34" charset="0"/>
            </a:endParaRPr>
          </a:p>
        </p:txBody>
      </p:sp>
      <p:sp>
        <p:nvSpPr>
          <p:cNvPr id="3" name="标题 1">
            <a:extLst>
              <a:ext uri="{FF2B5EF4-FFF2-40B4-BE49-F238E27FC236}">
                <a16:creationId xmlns:a16="http://schemas.microsoft.com/office/drawing/2014/main" id="{7291D669-4457-DD68-FBBF-E4D1C27E0F2C}"/>
              </a:ext>
            </a:extLst>
          </p:cNvPr>
          <p:cNvSpPr txBox="1">
            <a:spLocks/>
          </p:cNvSpPr>
          <p:nvPr/>
        </p:nvSpPr>
        <p:spPr>
          <a:xfrm>
            <a:off x="677035" y="217766"/>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r>
              <a:rPr lang="en-US" altLang="zh-CN" dirty="0">
                <a:latin typeface="Arial" panose="020B0604020202020204" pitchFamily="34" charset="0"/>
                <a:cs typeface="+mn-ea"/>
              </a:rPr>
              <a:t>Graph Neural Network for Structured Optimization</a:t>
            </a:r>
          </a:p>
        </p:txBody>
      </p:sp>
      <p:sp>
        <p:nvSpPr>
          <p:cNvPr id="2" name="文本框 1">
            <a:extLst>
              <a:ext uri="{FF2B5EF4-FFF2-40B4-BE49-F238E27FC236}">
                <a16:creationId xmlns:a16="http://schemas.microsoft.com/office/drawing/2014/main" id="{4C3F40A7-C477-56F5-042B-3C9D8B664242}"/>
              </a:ext>
            </a:extLst>
          </p:cNvPr>
          <p:cNvSpPr txBox="1"/>
          <p:nvPr/>
        </p:nvSpPr>
        <p:spPr>
          <a:xfrm>
            <a:off x="838200" y="828288"/>
            <a:ext cx="10897998" cy="5170646"/>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Motivations</a:t>
            </a:r>
            <a:r>
              <a:rPr lang="en-US" altLang="zh-CN" sz="2400" dirty="0">
                <a:latin typeface="Times New Roman" panose="02020603050405020304" pitchFamily="18" charset="0"/>
                <a:cs typeface="Times New Roman" panose="02020603050405020304" pitchFamily="18" charset="0"/>
              </a:rPr>
              <a:t> </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Graph-structured data: high dimensional features, active interactions between graph nodes, potentially time-varying structures</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GNN can effectively incorporate the graph structure into the architecture of NN </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GNN can achieve near-optimal performance with good scalability,  generalizability, faster training and fewer training samples</a:t>
            </a: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a:spcBef>
                <a:spcPts val="600"/>
              </a:spcBef>
            </a:pPr>
            <a:endParaRPr lang="en-US" altLang="zh-CN" sz="2400" dirty="0">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The </a:t>
            </a:r>
            <a:r>
              <a:rPr lang="en-US" altLang="zh-CN" sz="2400" b="1" dirty="0">
                <a:solidFill>
                  <a:srgbClr val="FF0000"/>
                </a:solidFill>
                <a:latin typeface="Times New Roman" panose="02020603050405020304" pitchFamily="18" charset="0"/>
                <a:cs typeface="Times New Roman" panose="02020603050405020304" pitchFamily="18" charset="0"/>
              </a:rPr>
              <a:t>properties</a:t>
            </a:r>
            <a:r>
              <a:rPr lang="en-US" altLang="zh-CN" sz="2400" dirty="0">
                <a:latin typeface="Times New Roman" panose="02020603050405020304" pitchFamily="18" charset="0"/>
                <a:cs typeface="Times New Roman" panose="02020603050405020304" pitchFamily="18" charset="0"/>
              </a:rPr>
              <a:t> of GNN</a:t>
            </a:r>
          </a:p>
          <a:p>
            <a:pPr marL="742950" lvl="1" indent="-285750">
              <a:spcBef>
                <a:spcPts val="600"/>
              </a:spcBef>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permutation invariance </a:t>
            </a:r>
          </a:p>
          <a:p>
            <a:pPr marL="742950" lvl="1" indent="-285750">
              <a:spcBef>
                <a:spcPts val="600"/>
              </a:spcBef>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permutation equivariance</a:t>
            </a:r>
          </a:p>
          <a:p>
            <a:pPr>
              <a:spcBef>
                <a:spcPts val="600"/>
              </a:spcBef>
            </a:pPr>
            <a:r>
              <a:rPr lang="en-US" altLang="zh-CN" sz="2000" dirty="0">
                <a:latin typeface="Times New Roman" panose="02020603050405020304" pitchFamily="18" charset="0"/>
                <a:cs typeface="Times New Roman" panose="02020603050405020304" pitchFamily="18" charset="0"/>
              </a:rPr>
              <a:t>	</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sp>
        <p:nvSpPr>
          <p:cNvPr id="4" name="动作按钮: 帮助 3">
            <a:hlinkClick r:id="" action="ppaction://noaction" highlightClick="1"/>
            <a:extLst>
              <a:ext uri="{FF2B5EF4-FFF2-40B4-BE49-F238E27FC236}">
                <a16:creationId xmlns:a16="http://schemas.microsoft.com/office/drawing/2014/main" id="{D6FBC615-65D2-8934-F805-28883D8AB60A}"/>
              </a:ext>
            </a:extLst>
          </p:cNvPr>
          <p:cNvSpPr/>
          <p:nvPr/>
        </p:nvSpPr>
        <p:spPr>
          <a:xfrm>
            <a:off x="3587589" y="3503277"/>
            <a:ext cx="832342" cy="733273"/>
          </a:xfrm>
          <a:prstGeom prst="actionButtonHel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a:extLst>
              <a:ext uri="{FF2B5EF4-FFF2-40B4-BE49-F238E27FC236}">
                <a16:creationId xmlns:a16="http://schemas.microsoft.com/office/drawing/2014/main" id="{DB04A81B-C670-56D2-AE01-0400D85EC45E}"/>
              </a:ext>
            </a:extLst>
          </p:cNvPr>
          <p:cNvSpPr/>
          <p:nvPr/>
        </p:nvSpPr>
        <p:spPr>
          <a:xfrm>
            <a:off x="1622570" y="2708715"/>
            <a:ext cx="2831984" cy="297085"/>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D8B12EEE-3430-2FC2-8157-E94CC9387ADB}"/>
              </a:ext>
            </a:extLst>
          </p:cNvPr>
          <p:cNvSpPr/>
          <p:nvPr/>
        </p:nvSpPr>
        <p:spPr>
          <a:xfrm>
            <a:off x="6753138" y="2411630"/>
            <a:ext cx="4907559" cy="297085"/>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AD5CEE4-B1AC-511A-117A-9860DAE4E744}"/>
              </a:ext>
            </a:extLst>
          </p:cNvPr>
          <p:cNvSpPr txBox="1"/>
          <p:nvPr/>
        </p:nvSpPr>
        <p:spPr>
          <a:xfrm>
            <a:off x="4384244" y="3625471"/>
            <a:ext cx="973123" cy="453457"/>
          </a:xfrm>
          <a:prstGeom prst="rect">
            <a:avLst/>
          </a:prstGeom>
          <a:noFill/>
        </p:spPr>
        <p:txBody>
          <a:bodyPr wrap="square" rtlCol="0">
            <a:spAutoFit/>
          </a:bodyPr>
          <a:lstStyle/>
          <a:p>
            <a:pPr algn="just" hangingPunct="0">
              <a:lnSpc>
                <a:spcPct val="130000"/>
              </a:lnSpc>
            </a:pPr>
            <a:r>
              <a:rPr lang="en-US" altLang="zh-CN" sz="2000" b="1" spc="100" dirty="0">
                <a:solidFill>
                  <a:srgbClr val="FF0000"/>
                </a:solidFill>
                <a:latin typeface="思源黑体 CN Normal" panose="020B0400000000000000" pitchFamily="34" charset="-122"/>
                <a:ea typeface="思源黑体 CN Normal" panose="020B0400000000000000" pitchFamily="34" charset="-122"/>
              </a:rPr>
              <a:t>Why</a:t>
            </a:r>
            <a:endParaRPr lang="zh-CN" altLang="en-US" sz="2000" b="1" spc="100" dirty="0">
              <a:solidFill>
                <a:srgbClr val="FF0000"/>
              </a:solidFill>
              <a:latin typeface="思源黑体 CN Normal" panose="020B0400000000000000" pitchFamily="34" charset="-122"/>
              <a:ea typeface="思源黑体 CN Normal" panose="020B0400000000000000" pitchFamily="34" charset="-122"/>
            </a:endParaRPr>
          </a:p>
        </p:txBody>
      </p:sp>
      <p:sp>
        <p:nvSpPr>
          <p:cNvPr id="11" name="箭头: 下 10">
            <a:extLst>
              <a:ext uri="{FF2B5EF4-FFF2-40B4-BE49-F238E27FC236}">
                <a16:creationId xmlns:a16="http://schemas.microsoft.com/office/drawing/2014/main" id="{D5D0FCE2-211B-4FCC-E1C4-430703C0192F}"/>
              </a:ext>
            </a:extLst>
          </p:cNvPr>
          <p:cNvSpPr/>
          <p:nvPr/>
        </p:nvSpPr>
        <p:spPr>
          <a:xfrm rot="3702755" flipH="1">
            <a:off x="5995626" y="2409314"/>
            <a:ext cx="313574" cy="1794614"/>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BFE3DC63-1E83-12E1-EEF3-52BC53E6BD13}"/>
              </a:ext>
            </a:extLst>
          </p:cNvPr>
          <p:cNvSpPr/>
          <p:nvPr/>
        </p:nvSpPr>
        <p:spPr>
          <a:xfrm rot="18454235">
            <a:off x="2638547" y="2755155"/>
            <a:ext cx="254202" cy="142954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2563EE87-A6C7-5AB5-AB02-80BB8A1B742D}"/>
              </a:ext>
            </a:extLst>
          </p:cNvPr>
          <p:cNvPicPr>
            <a:picLocks noChangeAspect="1"/>
          </p:cNvPicPr>
          <p:nvPr/>
        </p:nvPicPr>
        <p:blipFill>
          <a:blip r:embed="rId3"/>
          <a:stretch>
            <a:fillRect/>
          </a:stretch>
        </p:blipFill>
        <p:spPr>
          <a:xfrm>
            <a:off x="6697450" y="3260288"/>
            <a:ext cx="4719332" cy="3096062"/>
          </a:xfrm>
          <a:prstGeom prst="rect">
            <a:avLst/>
          </a:prstGeom>
        </p:spPr>
      </p:pic>
    </p:spTree>
    <p:extLst>
      <p:ext uri="{BB962C8B-B14F-4D97-AF65-F5344CB8AC3E}">
        <p14:creationId xmlns:p14="http://schemas.microsoft.com/office/powerpoint/2010/main" val="2653925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15</a:t>
            </a:fld>
            <a:endParaRPr lang="zh-CN" altLang="en-US" dirty="0">
              <a:latin typeface="Arial" panose="020B0604020202020204" pitchFamily="34" charset="0"/>
              <a:cs typeface="+mn-ea"/>
              <a:sym typeface="Arial" panose="020B0604020202020204" pitchFamily="34" charset="0"/>
            </a:endParaRPr>
          </a:p>
        </p:txBody>
      </p:sp>
      <p:sp>
        <p:nvSpPr>
          <p:cNvPr id="3" name="标题 1">
            <a:extLst>
              <a:ext uri="{FF2B5EF4-FFF2-40B4-BE49-F238E27FC236}">
                <a16:creationId xmlns:a16="http://schemas.microsoft.com/office/drawing/2014/main" id="{7291D669-4457-DD68-FBBF-E4D1C27E0F2C}"/>
              </a:ext>
            </a:extLst>
          </p:cNvPr>
          <p:cNvSpPr txBox="1">
            <a:spLocks/>
          </p:cNvSpPr>
          <p:nvPr/>
        </p:nvSpPr>
        <p:spPr>
          <a:xfrm>
            <a:off x="677035" y="217766"/>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r>
              <a:rPr lang="en-US" altLang="zh-CN" dirty="0">
                <a:latin typeface="Arial" panose="020B0604020202020204" pitchFamily="34" charset="0"/>
                <a:cs typeface="+mn-ea"/>
              </a:rPr>
              <a:t>Graph Neural Network for Structured Optimization</a:t>
            </a:r>
          </a:p>
        </p:txBody>
      </p:sp>
      <p:sp>
        <p:nvSpPr>
          <p:cNvPr id="2" name="文本框 1">
            <a:extLst>
              <a:ext uri="{FF2B5EF4-FFF2-40B4-BE49-F238E27FC236}">
                <a16:creationId xmlns:a16="http://schemas.microsoft.com/office/drawing/2014/main" id="{4C3F40A7-C477-56F5-042B-3C9D8B664242}"/>
              </a:ext>
            </a:extLst>
          </p:cNvPr>
          <p:cNvSpPr txBox="1"/>
          <p:nvPr/>
        </p:nvSpPr>
        <p:spPr>
          <a:xfrm>
            <a:off x="838198" y="828288"/>
            <a:ext cx="7005507" cy="5878532"/>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Design framework</a:t>
            </a:r>
            <a:endParaRPr lang="en-US" altLang="zh-CN" sz="24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Aggregation step</a:t>
            </a: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Combination step</a:t>
            </a:r>
          </a:p>
          <a:p>
            <a:pPr>
              <a:spcBef>
                <a:spcPts val="600"/>
              </a:spcBef>
            </a:pPr>
            <a:endParaRPr lang="en-US" altLang="zh-CN" sz="2400" dirty="0">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Attention:</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Learning ability, scalability, and generalizability</a:t>
            </a:r>
            <a:endParaRPr lang="en-US" altLang="zh-CN" sz="2400" b="1" dirty="0">
              <a:solidFill>
                <a:srgbClr val="FF0000"/>
              </a:solidFill>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How to design?</a:t>
            </a:r>
            <a:endParaRPr lang="en-US" altLang="zh-CN" sz="24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Being </a:t>
            </a:r>
            <a:r>
              <a:rPr lang="en-US" altLang="zh-CN" sz="2000" dirty="0">
                <a:solidFill>
                  <a:srgbClr val="FF0000"/>
                </a:solidFill>
                <a:latin typeface="Times New Roman" panose="02020603050405020304" pitchFamily="18" charset="0"/>
                <a:cs typeface="Times New Roman" panose="02020603050405020304" pitchFamily="18" charset="0"/>
              </a:rPr>
              <a:t>simplified</a:t>
            </a:r>
            <a:r>
              <a:rPr lang="en-US" altLang="zh-CN" sz="2000" dirty="0">
                <a:latin typeface="Times New Roman" panose="02020603050405020304" pitchFamily="18" charset="0"/>
                <a:cs typeface="Times New Roman" panose="02020603050405020304" pitchFamily="18" charset="0"/>
              </a:rPr>
              <a:t> to reduce the complexity of calculations</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Satisfying the </a:t>
            </a:r>
            <a:r>
              <a:rPr lang="en-US" altLang="zh-CN" sz="2000" dirty="0">
                <a:solidFill>
                  <a:srgbClr val="FF0000"/>
                </a:solidFill>
                <a:latin typeface="Times New Roman" panose="02020603050405020304" pitchFamily="18" charset="0"/>
                <a:cs typeface="Times New Roman" panose="02020603050405020304" pitchFamily="18" charset="0"/>
              </a:rPr>
              <a:t>permutation invariant or permutation equivariant property</a:t>
            </a:r>
          </a:p>
          <a:p>
            <a:pPr marL="742950" lvl="1" indent="-285750">
              <a:spcBef>
                <a:spcPts val="600"/>
              </a:spcBef>
              <a:buFont typeface="Wingdings" panose="05000000000000000000" pitchFamily="2" charset="2"/>
              <a:buChar char="Ø"/>
            </a:pPr>
            <a:r>
              <a:rPr lang="en-US" altLang="zh-CN" sz="2000" dirty="0">
                <a:solidFill>
                  <a:srgbClr val="FF0000"/>
                </a:solidFill>
                <a:latin typeface="Times New Roman" panose="02020603050405020304" pitchFamily="18" charset="0"/>
                <a:cs typeface="Times New Roman" panose="02020603050405020304" pitchFamily="18" charset="0"/>
              </a:rPr>
              <a:t>Varying</a:t>
            </a:r>
            <a:r>
              <a:rPr lang="en-US" altLang="zh-CN" sz="2000" dirty="0">
                <a:latin typeface="Times New Roman" panose="02020603050405020304" pitchFamily="18" charset="0"/>
                <a:cs typeface="Times New Roman" panose="02020603050405020304" pitchFamily="18" charset="0"/>
              </a:rPr>
              <a:t> according to different graphs and optimization problems</a:t>
            </a:r>
          </a:p>
          <a:p>
            <a:pPr>
              <a:spcBef>
                <a:spcPts val="600"/>
              </a:spcBef>
            </a:pPr>
            <a:r>
              <a:rPr lang="en-US" altLang="zh-CN" sz="2000" dirty="0">
                <a:latin typeface="Times New Roman" panose="02020603050405020304" pitchFamily="18" charset="0"/>
                <a:cs typeface="Times New Roman" panose="02020603050405020304" pitchFamily="18" charset="0"/>
              </a:rPr>
              <a:t>	</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3E49376C-0A8C-B794-0464-890A08E9E8C8}"/>
              </a:ext>
            </a:extLst>
          </p:cNvPr>
          <p:cNvPicPr>
            <a:picLocks noChangeAspect="1"/>
          </p:cNvPicPr>
          <p:nvPr/>
        </p:nvPicPr>
        <p:blipFill>
          <a:blip r:embed="rId3"/>
          <a:stretch>
            <a:fillRect/>
          </a:stretch>
        </p:blipFill>
        <p:spPr>
          <a:xfrm>
            <a:off x="7542959" y="1733617"/>
            <a:ext cx="4230300" cy="3484335"/>
          </a:xfrm>
          <a:prstGeom prst="rect">
            <a:avLst/>
          </a:prstGeom>
        </p:spPr>
      </p:pic>
      <p:pic>
        <p:nvPicPr>
          <p:cNvPr id="8" name="图片 7">
            <a:extLst>
              <a:ext uri="{FF2B5EF4-FFF2-40B4-BE49-F238E27FC236}">
                <a16:creationId xmlns:a16="http://schemas.microsoft.com/office/drawing/2014/main" id="{8C1A5815-10AE-2DDC-D19E-CC31F3889069}"/>
              </a:ext>
            </a:extLst>
          </p:cNvPr>
          <p:cNvPicPr>
            <a:picLocks noChangeAspect="1"/>
          </p:cNvPicPr>
          <p:nvPr/>
        </p:nvPicPr>
        <p:blipFill>
          <a:blip r:embed="rId4"/>
          <a:stretch>
            <a:fillRect/>
          </a:stretch>
        </p:blipFill>
        <p:spPr>
          <a:xfrm>
            <a:off x="1477642" y="1733617"/>
            <a:ext cx="4682676" cy="516968"/>
          </a:xfrm>
          <a:prstGeom prst="rect">
            <a:avLst/>
          </a:prstGeom>
        </p:spPr>
      </p:pic>
      <p:pic>
        <p:nvPicPr>
          <p:cNvPr id="15" name="图片 14">
            <a:extLst>
              <a:ext uri="{FF2B5EF4-FFF2-40B4-BE49-F238E27FC236}">
                <a16:creationId xmlns:a16="http://schemas.microsoft.com/office/drawing/2014/main" id="{FF75BDED-6CA9-90B9-6B87-D349EFCA5301}"/>
              </a:ext>
            </a:extLst>
          </p:cNvPr>
          <p:cNvPicPr>
            <a:picLocks noChangeAspect="1"/>
          </p:cNvPicPr>
          <p:nvPr/>
        </p:nvPicPr>
        <p:blipFill>
          <a:blip r:embed="rId5"/>
          <a:stretch>
            <a:fillRect/>
          </a:stretch>
        </p:blipFill>
        <p:spPr>
          <a:xfrm>
            <a:off x="1544754" y="2804945"/>
            <a:ext cx="3234742" cy="516968"/>
          </a:xfrm>
          <a:prstGeom prst="rect">
            <a:avLst/>
          </a:prstGeom>
        </p:spPr>
      </p:pic>
      <p:cxnSp>
        <p:nvCxnSpPr>
          <p:cNvPr id="20" name="直接连接符 19">
            <a:extLst>
              <a:ext uri="{FF2B5EF4-FFF2-40B4-BE49-F238E27FC236}">
                <a16:creationId xmlns:a16="http://schemas.microsoft.com/office/drawing/2014/main" id="{E8C12435-A090-44CE-0ADE-70EE892D0A4B}"/>
              </a:ext>
            </a:extLst>
          </p:cNvPr>
          <p:cNvCxnSpPr>
            <a:cxnSpLocks/>
          </p:cNvCxnSpPr>
          <p:nvPr/>
        </p:nvCxnSpPr>
        <p:spPr>
          <a:xfrm>
            <a:off x="3221365" y="2250585"/>
            <a:ext cx="36003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直接连接符 22">
            <a:extLst>
              <a:ext uri="{FF2B5EF4-FFF2-40B4-BE49-F238E27FC236}">
                <a16:creationId xmlns:a16="http://schemas.microsoft.com/office/drawing/2014/main" id="{C84FA7B3-C753-E095-AFCD-6EBC3BAF37AD}"/>
              </a:ext>
            </a:extLst>
          </p:cNvPr>
          <p:cNvCxnSpPr>
            <a:cxnSpLocks/>
          </p:cNvCxnSpPr>
          <p:nvPr/>
        </p:nvCxnSpPr>
        <p:spPr>
          <a:xfrm>
            <a:off x="2209800" y="2250585"/>
            <a:ext cx="36003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直接连接符 23">
            <a:extLst>
              <a:ext uri="{FF2B5EF4-FFF2-40B4-BE49-F238E27FC236}">
                <a16:creationId xmlns:a16="http://schemas.microsoft.com/office/drawing/2014/main" id="{343AE604-C0A2-3119-0304-C0AF96B3E28F}"/>
              </a:ext>
            </a:extLst>
          </p:cNvPr>
          <p:cNvCxnSpPr>
            <a:cxnSpLocks/>
          </p:cNvCxnSpPr>
          <p:nvPr/>
        </p:nvCxnSpPr>
        <p:spPr>
          <a:xfrm>
            <a:off x="2223428" y="3317258"/>
            <a:ext cx="360035"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5601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16</a:t>
            </a:fld>
            <a:endParaRPr lang="zh-CN" altLang="en-US" dirty="0">
              <a:latin typeface="Arial" panose="020B0604020202020204" pitchFamily="34" charset="0"/>
              <a:cs typeface="+mn-ea"/>
              <a:sym typeface="Arial" panose="020B0604020202020204" pitchFamily="34" charset="0"/>
            </a:endParaRPr>
          </a:p>
        </p:txBody>
      </p:sp>
      <p:sp>
        <p:nvSpPr>
          <p:cNvPr id="3" name="标题 1">
            <a:extLst>
              <a:ext uri="{FF2B5EF4-FFF2-40B4-BE49-F238E27FC236}">
                <a16:creationId xmlns:a16="http://schemas.microsoft.com/office/drawing/2014/main" id="{7291D669-4457-DD68-FBBF-E4D1C27E0F2C}"/>
              </a:ext>
            </a:extLst>
          </p:cNvPr>
          <p:cNvSpPr txBox="1">
            <a:spLocks/>
          </p:cNvSpPr>
          <p:nvPr/>
        </p:nvSpPr>
        <p:spPr>
          <a:xfrm>
            <a:off x="677035" y="217766"/>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r>
              <a:rPr lang="en-US" altLang="zh-CN" dirty="0">
                <a:latin typeface="Arial" panose="020B0604020202020204" pitchFamily="34" charset="0"/>
                <a:cs typeface="+mn-ea"/>
              </a:rPr>
              <a:t>Graph Neural Network for Structured Optimization</a:t>
            </a:r>
          </a:p>
        </p:txBody>
      </p:sp>
      <p:sp>
        <p:nvSpPr>
          <p:cNvPr id="2" name="文本框 1">
            <a:extLst>
              <a:ext uri="{FF2B5EF4-FFF2-40B4-BE49-F238E27FC236}">
                <a16:creationId xmlns:a16="http://schemas.microsoft.com/office/drawing/2014/main" id="{4C3F40A7-C477-56F5-042B-3C9D8B664242}"/>
              </a:ext>
            </a:extLst>
          </p:cNvPr>
          <p:cNvSpPr txBox="1"/>
          <p:nvPr/>
        </p:nvSpPr>
        <p:spPr>
          <a:xfrm>
            <a:off x="838198" y="828288"/>
            <a:ext cx="9396371" cy="461665"/>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Graph optimization problems in wireless networks</a:t>
            </a:r>
          </a:p>
        </p:txBody>
      </p:sp>
      <p:pic>
        <p:nvPicPr>
          <p:cNvPr id="6" name="图片 5">
            <a:extLst>
              <a:ext uri="{FF2B5EF4-FFF2-40B4-BE49-F238E27FC236}">
                <a16:creationId xmlns:a16="http://schemas.microsoft.com/office/drawing/2014/main" id="{AD80FDD5-D384-4200-B41A-F08F22128562}"/>
              </a:ext>
            </a:extLst>
          </p:cNvPr>
          <p:cNvPicPr>
            <a:picLocks noChangeAspect="1"/>
          </p:cNvPicPr>
          <p:nvPr/>
        </p:nvPicPr>
        <p:blipFill>
          <a:blip r:embed="rId3"/>
          <a:stretch>
            <a:fillRect/>
          </a:stretch>
        </p:blipFill>
        <p:spPr>
          <a:xfrm>
            <a:off x="4598435" y="1401361"/>
            <a:ext cx="6233280" cy="4843580"/>
          </a:xfrm>
          <a:prstGeom prst="rect">
            <a:avLst/>
          </a:prstGeom>
        </p:spPr>
      </p:pic>
      <p:pic>
        <p:nvPicPr>
          <p:cNvPr id="9" name="图片 8">
            <a:extLst>
              <a:ext uri="{FF2B5EF4-FFF2-40B4-BE49-F238E27FC236}">
                <a16:creationId xmlns:a16="http://schemas.microsoft.com/office/drawing/2014/main" id="{E61AE933-508B-DEC6-CC08-CA460629054B}"/>
              </a:ext>
            </a:extLst>
          </p:cNvPr>
          <p:cNvPicPr>
            <a:picLocks noChangeAspect="1"/>
          </p:cNvPicPr>
          <p:nvPr/>
        </p:nvPicPr>
        <p:blipFill>
          <a:blip r:embed="rId4"/>
          <a:stretch>
            <a:fillRect/>
          </a:stretch>
        </p:blipFill>
        <p:spPr>
          <a:xfrm>
            <a:off x="1011945" y="1956580"/>
            <a:ext cx="3409054" cy="1034379"/>
          </a:xfrm>
          <a:prstGeom prst="rect">
            <a:avLst/>
          </a:prstGeom>
        </p:spPr>
      </p:pic>
    </p:spTree>
    <p:extLst>
      <p:ext uri="{BB962C8B-B14F-4D97-AF65-F5344CB8AC3E}">
        <p14:creationId xmlns:p14="http://schemas.microsoft.com/office/powerpoint/2010/main" val="3094519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17</a:t>
            </a:fld>
            <a:endParaRPr lang="zh-CN" altLang="en-US" dirty="0">
              <a:latin typeface="Arial" panose="020B0604020202020204" pitchFamily="34" charset="0"/>
              <a:cs typeface="+mn-ea"/>
              <a:sym typeface="Arial" panose="020B0604020202020204" pitchFamily="34" charset="0"/>
            </a:endParaRPr>
          </a:p>
        </p:txBody>
      </p:sp>
      <p:sp>
        <p:nvSpPr>
          <p:cNvPr id="3" name="标题 1">
            <a:extLst>
              <a:ext uri="{FF2B5EF4-FFF2-40B4-BE49-F238E27FC236}">
                <a16:creationId xmlns:a16="http://schemas.microsoft.com/office/drawing/2014/main" id="{7291D669-4457-DD68-FBBF-E4D1C27E0F2C}"/>
              </a:ext>
            </a:extLst>
          </p:cNvPr>
          <p:cNvSpPr txBox="1">
            <a:spLocks/>
          </p:cNvSpPr>
          <p:nvPr/>
        </p:nvSpPr>
        <p:spPr>
          <a:xfrm>
            <a:off x="677035" y="217766"/>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endParaRPr lang="en-US" altLang="zh-CN" dirty="0">
              <a:latin typeface="Arial" panose="020B0604020202020204" pitchFamily="34" charset="0"/>
              <a:cs typeface="+mn-ea"/>
            </a:endParaRPr>
          </a:p>
        </p:txBody>
      </p:sp>
      <p:sp>
        <p:nvSpPr>
          <p:cNvPr id="5" name="文本框 4">
            <a:extLst>
              <a:ext uri="{FF2B5EF4-FFF2-40B4-BE49-F238E27FC236}">
                <a16:creationId xmlns:a16="http://schemas.microsoft.com/office/drawing/2014/main" id="{BDDCC318-3BC7-170C-7C1B-B7DE16702E76}"/>
              </a:ext>
            </a:extLst>
          </p:cNvPr>
          <p:cNvSpPr txBox="1"/>
          <p:nvPr/>
        </p:nvSpPr>
        <p:spPr>
          <a:xfrm>
            <a:off x="838200" y="865985"/>
            <a:ext cx="10897998" cy="4431983"/>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The </a:t>
            </a:r>
            <a:r>
              <a:rPr lang="en-US" altLang="zh-CN" sz="2400" b="1" dirty="0">
                <a:solidFill>
                  <a:srgbClr val="FF0000"/>
                </a:solidFill>
                <a:latin typeface="Times New Roman" panose="02020603050405020304" pitchFamily="18" charset="0"/>
                <a:cs typeface="Times New Roman" panose="02020603050405020304" pitchFamily="18" charset="0"/>
              </a:rPr>
              <a:t>advantages</a:t>
            </a:r>
            <a:r>
              <a:rPr lang="en-US" altLang="zh-CN" sz="2400" dirty="0">
                <a:latin typeface="Times New Roman" panose="02020603050405020304" pitchFamily="18" charset="0"/>
                <a:cs typeface="Times New Roman" panose="02020603050405020304" pitchFamily="18" charset="0"/>
              </a:rPr>
              <a:t> of GNN</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High scalability and generalizability</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Good learning performance and high computational efficiency</a:t>
            </a:r>
          </a:p>
          <a:p>
            <a:pPr marL="285750" indent="-285750">
              <a:spcBef>
                <a:spcPts val="600"/>
              </a:spcBef>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The </a:t>
            </a:r>
            <a:r>
              <a:rPr lang="en-US" altLang="zh-CN" sz="2400" b="1" dirty="0">
                <a:solidFill>
                  <a:srgbClr val="FF0000"/>
                </a:solidFill>
                <a:latin typeface="Times New Roman" panose="02020603050405020304" pitchFamily="18" charset="0"/>
                <a:cs typeface="Times New Roman" panose="02020603050405020304" pitchFamily="18" charset="0"/>
              </a:rPr>
              <a:t>disadvantages</a:t>
            </a:r>
            <a:r>
              <a:rPr lang="en-US" altLang="zh-CN" sz="2400" dirty="0">
                <a:latin typeface="Times New Roman" panose="02020603050405020304" pitchFamily="18" charset="0"/>
                <a:cs typeface="Times New Roman" panose="02020603050405020304" pitchFamily="18" charset="0"/>
              </a:rPr>
              <a:t> of GNN</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Standard GNNs are not directly applicable to any networking use case</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The overhead of GNN training</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The uncertainty</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Some explanation, generalization, and representation limitations</a:t>
            </a: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1">
              <a:spcBef>
                <a:spcPts val="600"/>
              </a:spcBef>
            </a:pPr>
            <a:endParaRPr lang="en-US" altLang="zh-CN" sz="2400" dirty="0">
              <a:latin typeface="Times New Roman" panose="02020603050405020304" pitchFamily="18" charset="0"/>
              <a:cs typeface="Times New Roman" panose="02020603050405020304" pitchFamily="18" charset="0"/>
            </a:endParaRPr>
          </a:p>
          <a:p>
            <a:pPr>
              <a:spcBef>
                <a:spcPts val="600"/>
              </a:spcBef>
            </a:pPr>
            <a:r>
              <a:rPr lang="en-US" altLang="zh-CN" sz="2000" dirty="0">
                <a:latin typeface="Times New Roman" panose="02020603050405020304" pitchFamily="18" charset="0"/>
                <a:cs typeface="Times New Roman" panose="02020603050405020304" pitchFamily="18" charset="0"/>
              </a:rPr>
              <a:t>	</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sp>
        <p:nvSpPr>
          <p:cNvPr id="6" name="标题 1">
            <a:extLst>
              <a:ext uri="{FF2B5EF4-FFF2-40B4-BE49-F238E27FC236}">
                <a16:creationId xmlns:a16="http://schemas.microsoft.com/office/drawing/2014/main" id="{F717298B-4000-17E5-6455-73C422CDEA8E}"/>
              </a:ext>
            </a:extLst>
          </p:cNvPr>
          <p:cNvSpPr txBox="1">
            <a:spLocks/>
          </p:cNvSpPr>
          <p:nvPr/>
        </p:nvSpPr>
        <p:spPr>
          <a:xfrm>
            <a:off x="677035" y="283392"/>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r>
              <a:rPr lang="en-US" altLang="zh-CN" dirty="0">
                <a:latin typeface="Arial" panose="020B0604020202020204" pitchFamily="34" charset="0"/>
                <a:cs typeface="+mn-ea"/>
              </a:rPr>
              <a:t>Graph Neural Network for Structured Optimization</a:t>
            </a:r>
          </a:p>
        </p:txBody>
      </p:sp>
    </p:spTree>
    <p:extLst>
      <p:ext uri="{BB962C8B-B14F-4D97-AF65-F5344CB8AC3E}">
        <p14:creationId xmlns:p14="http://schemas.microsoft.com/office/powerpoint/2010/main" val="3351553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18</a:t>
            </a:fld>
            <a:endParaRPr lang="zh-CN" altLang="en-US" dirty="0">
              <a:latin typeface="Arial" panose="020B0604020202020204" pitchFamily="34" charset="0"/>
              <a:cs typeface="+mn-ea"/>
              <a:sym typeface="Arial" panose="020B0604020202020204" pitchFamily="34" charset="0"/>
            </a:endParaRPr>
          </a:p>
        </p:txBody>
      </p:sp>
      <p:sp>
        <p:nvSpPr>
          <p:cNvPr id="3" name="标题 1">
            <a:extLst>
              <a:ext uri="{FF2B5EF4-FFF2-40B4-BE49-F238E27FC236}">
                <a16:creationId xmlns:a16="http://schemas.microsoft.com/office/drawing/2014/main" id="{7291D669-4457-DD68-FBBF-E4D1C27E0F2C}"/>
              </a:ext>
            </a:extLst>
          </p:cNvPr>
          <p:cNvSpPr txBox="1">
            <a:spLocks/>
          </p:cNvSpPr>
          <p:nvPr/>
        </p:nvSpPr>
        <p:spPr>
          <a:xfrm>
            <a:off x="677035" y="217766"/>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endParaRPr lang="en-US" altLang="zh-CN" dirty="0">
              <a:latin typeface="Arial" panose="020B0604020202020204" pitchFamily="34" charset="0"/>
              <a:cs typeface="+mn-ea"/>
            </a:endParaRPr>
          </a:p>
        </p:txBody>
      </p:sp>
      <p:sp>
        <p:nvSpPr>
          <p:cNvPr id="5" name="文本框 4">
            <a:extLst>
              <a:ext uri="{FF2B5EF4-FFF2-40B4-BE49-F238E27FC236}">
                <a16:creationId xmlns:a16="http://schemas.microsoft.com/office/drawing/2014/main" id="{BDDCC318-3BC7-170C-7C1B-B7DE16702E76}"/>
              </a:ext>
            </a:extLst>
          </p:cNvPr>
          <p:cNvSpPr txBox="1"/>
          <p:nvPr/>
        </p:nvSpPr>
        <p:spPr>
          <a:xfrm>
            <a:off x="838200" y="865985"/>
            <a:ext cx="10897998" cy="6971139"/>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Motivations</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The </a:t>
            </a:r>
            <a:r>
              <a:rPr lang="en-US" altLang="zh-CN" sz="2000" dirty="0">
                <a:solidFill>
                  <a:srgbClr val="FF0000"/>
                </a:solidFill>
                <a:latin typeface="Times New Roman" panose="02020603050405020304" pitchFamily="18" charset="0"/>
                <a:cs typeface="Times New Roman" panose="02020603050405020304" pitchFamily="18" charset="0"/>
              </a:rPr>
              <a:t>high dimensional nature </a:t>
            </a:r>
            <a:r>
              <a:rPr lang="en-US" altLang="zh-CN" sz="2000" dirty="0">
                <a:latin typeface="Times New Roman" panose="02020603050405020304" pitchFamily="18" charset="0"/>
                <a:cs typeface="Times New Roman" panose="02020603050405020304" pitchFamily="18" charset="0"/>
              </a:rPr>
              <a:t>of </a:t>
            </a:r>
            <a:r>
              <a:rPr lang="en-US" altLang="zh-CN" sz="2000" dirty="0">
                <a:solidFill>
                  <a:srgbClr val="FF0000"/>
                </a:solidFill>
                <a:latin typeface="Times New Roman" panose="02020603050405020304" pitchFamily="18" charset="0"/>
                <a:cs typeface="Times New Roman" panose="02020603050405020304" pitchFamily="18" charset="0"/>
              </a:rPr>
              <a:t>large-scale</a:t>
            </a:r>
            <a:r>
              <a:rPr lang="en-US" altLang="zh-CN" sz="2000" dirty="0">
                <a:latin typeface="Times New Roman" panose="02020603050405020304" pitchFamily="18" charset="0"/>
                <a:cs typeface="Times New Roman" panose="02020603050405020304" pitchFamily="18" charset="0"/>
              </a:rPr>
              <a:t> modern emerging network optimization problems hinders the practical implementation of COAs</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It is </a:t>
            </a:r>
            <a:r>
              <a:rPr lang="en-US" altLang="zh-CN" sz="2000" dirty="0">
                <a:solidFill>
                  <a:srgbClr val="FF0000"/>
                </a:solidFill>
                <a:latin typeface="Times New Roman" panose="02020603050405020304" pitchFamily="18" charset="0"/>
                <a:cs typeface="Times New Roman" panose="02020603050405020304" pitchFamily="18" charset="0"/>
              </a:rPr>
              <a:t>infeasible</a:t>
            </a:r>
            <a:r>
              <a:rPr lang="en-US" altLang="zh-CN" sz="2000" dirty="0">
                <a:latin typeface="Times New Roman" panose="02020603050405020304" pitchFamily="18" charset="0"/>
                <a:cs typeface="Times New Roman" panose="02020603050405020304" pitchFamily="18" charset="0"/>
              </a:rPr>
              <a:t> to establish </a:t>
            </a:r>
            <a:r>
              <a:rPr lang="en-US" altLang="zh-CN" sz="2000" dirty="0">
                <a:solidFill>
                  <a:srgbClr val="FF0000"/>
                </a:solidFill>
                <a:latin typeface="Times New Roman" panose="02020603050405020304" pitchFamily="18" charset="0"/>
                <a:cs typeface="Times New Roman" panose="02020603050405020304" pitchFamily="18" charset="0"/>
              </a:rPr>
              <a:t>explicit mathematical models</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MDP modeling, RL-based approaches</a:t>
            </a:r>
          </a:p>
          <a:p>
            <a:pPr marL="742950" lvl="1" indent="-285750">
              <a:spcBef>
                <a:spcPts val="600"/>
              </a:spcBef>
              <a:buFont typeface="Wingdings" panose="05000000000000000000" pitchFamily="2" charset="2"/>
              <a:buChar char="Ø"/>
            </a:pPr>
            <a:r>
              <a:rPr lang="en-US" altLang="zh-CN" sz="2000" dirty="0">
                <a:solidFill>
                  <a:srgbClr val="FF0000"/>
                </a:solidFill>
                <a:latin typeface="Times New Roman" panose="02020603050405020304" pitchFamily="18" charset="0"/>
                <a:cs typeface="Times New Roman" panose="02020603050405020304" pitchFamily="18" charset="0"/>
              </a:rPr>
              <a:t>RL</a:t>
            </a:r>
            <a:r>
              <a:rPr lang="en-US" altLang="zh-CN" sz="2000" dirty="0">
                <a:latin typeface="Times New Roman" panose="02020603050405020304" pitchFamily="18" charset="0"/>
                <a:cs typeface="Times New Roman" panose="02020603050405020304" pitchFamily="18" charset="0"/>
              </a:rPr>
              <a:t>: The exploration of an unknown environment consumes </a:t>
            </a:r>
            <a:r>
              <a:rPr lang="en-US" altLang="zh-CN" sz="2000" dirty="0">
                <a:solidFill>
                  <a:srgbClr val="FF0000"/>
                </a:solidFill>
                <a:latin typeface="Times New Roman" panose="02020603050405020304" pitchFamily="18" charset="0"/>
                <a:cs typeface="Times New Roman" panose="02020603050405020304" pitchFamily="18" charset="0"/>
              </a:rPr>
              <a:t>lots of time           </a:t>
            </a:r>
            <a:r>
              <a:rPr lang="en-US" altLang="zh-CN" sz="2000" b="1" dirty="0">
                <a:solidFill>
                  <a:srgbClr val="FF0000"/>
                </a:solidFill>
                <a:latin typeface="Times New Roman" panose="02020603050405020304" pitchFamily="18" charset="0"/>
                <a:cs typeface="Times New Roman" panose="02020603050405020304" pitchFamily="18" charset="0"/>
              </a:rPr>
              <a:t>DRL</a:t>
            </a:r>
          </a:p>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Design Framework</a:t>
            </a:r>
          </a:p>
          <a:p>
            <a:pPr marL="742950" lvl="1" indent="-285750">
              <a:spcBef>
                <a:spcPts val="600"/>
              </a:spcBef>
              <a:buFont typeface="Wingdings" panose="05000000000000000000" pitchFamily="2" charset="2"/>
              <a:buChar char="Ø"/>
            </a:pPr>
            <a:r>
              <a:rPr lang="en-US" altLang="zh-CN" sz="2000" dirty="0">
                <a:solidFill>
                  <a:srgbClr val="FF0000"/>
                </a:solidFill>
                <a:latin typeface="Times New Roman" panose="02020603050405020304" pitchFamily="18" charset="0"/>
                <a:cs typeface="Times New Roman" panose="02020603050405020304" pitchFamily="18" charset="0"/>
              </a:rPr>
              <a:t>DNN is embedded into the RL framework </a:t>
            </a:r>
            <a:r>
              <a:rPr lang="en-US" altLang="zh-CN" sz="2000" dirty="0">
                <a:latin typeface="Times New Roman" panose="02020603050405020304" pitchFamily="18" charset="0"/>
                <a:cs typeface="Times New Roman" panose="02020603050405020304" pitchFamily="18" charset="0"/>
              </a:rPr>
              <a:t>to approximate </a:t>
            </a:r>
            <a:r>
              <a:rPr lang="en-US" altLang="zh-CN" sz="2000" dirty="0">
                <a:solidFill>
                  <a:srgbClr val="FF0000"/>
                </a:solidFill>
                <a:latin typeface="Times New Roman" panose="02020603050405020304" pitchFamily="18" charset="0"/>
                <a:cs typeface="Times New Roman" panose="02020603050405020304" pitchFamily="18" charset="0"/>
              </a:rPr>
              <a:t>computational-expensive quantities </a:t>
            </a:r>
            <a:r>
              <a:rPr lang="en-US" altLang="zh-CN" sz="2000" dirty="0">
                <a:latin typeface="Times New Roman" panose="02020603050405020304" pitchFamily="18" charset="0"/>
                <a:cs typeface="Times New Roman" panose="02020603050405020304" pitchFamily="18" charset="0"/>
              </a:rPr>
              <a:t>with parameterized functions</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Value-based DRL</a:t>
            </a:r>
          </a:p>
          <a:p>
            <a:pPr marL="1200150" lvl="2"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The value functions are approximated using DNN </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Policy-based DRL</a:t>
            </a:r>
          </a:p>
          <a:p>
            <a:pPr marL="1200150" lvl="2"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The state-action values are approximated using DNN </a:t>
            </a: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1">
              <a:spcBef>
                <a:spcPts val="600"/>
              </a:spcBef>
            </a:pPr>
            <a:endParaRPr lang="en-US" altLang="zh-CN" sz="2400" dirty="0">
              <a:latin typeface="Times New Roman" panose="02020603050405020304" pitchFamily="18" charset="0"/>
              <a:cs typeface="Times New Roman" panose="02020603050405020304" pitchFamily="18" charset="0"/>
            </a:endParaRPr>
          </a:p>
          <a:p>
            <a:pPr>
              <a:spcBef>
                <a:spcPts val="600"/>
              </a:spcBef>
            </a:pPr>
            <a:r>
              <a:rPr lang="en-US" altLang="zh-CN" sz="2000" dirty="0">
                <a:latin typeface="Times New Roman" panose="02020603050405020304" pitchFamily="18" charset="0"/>
                <a:cs typeface="Times New Roman" panose="02020603050405020304" pitchFamily="18" charset="0"/>
              </a:rPr>
              <a:t>	</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sp>
        <p:nvSpPr>
          <p:cNvPr id="6" name="标题 1">
            <a:extLst>
              <a:ext uri="{FF2B5EF4-FFF2-40B4-BE49-F238E27FC236}">
                <a16:creationId xmlns:a16="http://schemas.microsoft.com/office/drawing/2014/main" id="{F717298B-4000-17E5-6455-73C422CDEA8E}"/>
              </a:ext>
            </a:extLst>
          </p:cNvPr>
          <p:cNvSpPr txBox="1">
            <a:spLocks/>
          </p:cNvSpPr>
          <p:nvPr/>
        </p:nvSpPr>
        <p:spPr>
          <a:xfrm>
            <a:off x="677035" y="283392"/>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r>
              <a:rPr lang="en-US" altLang="zh-CN" dirty="0">
                <a:latin typeface="Arial" panose="020B0604020202020204" pitchFamily="34" charset="0"/>
                <a:cs typeface="+mn-ea"/>
              </a:rPr>
              <a:t>Deep Reinforcement Learning for Stochastic Optimization</a:t>
            </a:r>
          </a:p>
        </p:txBody>
      </p:sp>
      <p:sp>
        <p:nvSpPr>
          <p:cNvPr id="7" name="箭头: 右 6">
            <a:extLst>
              <a:ext uri="{FF2B5EF4-FFF2-40B4-BE49-F238E27FC236}">
                <a16:creationId xmlns:a16="http://schemas.microsoft.com/office/drawing/2014/main" id="{B3DC05CE-47AB-6290-6F06-C3D7D3DA9373}"/>
              </a:ext>
            </a:extLst>
          </p:cNvPr>
          <p:cNvSpPr/>
          <p:nvPr/>
        </p:nvSpPr>
        <p:spPr>
          <a:xfrm>
            <a:off x="9068499" y="2885813"/>
            <a:ext cx="528506" cy="20133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15094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19</a:t>
            </a:fld>
            <a:endParaRPr lang="zh-CN" altLang="en-US" dirty="0">
              <a:latin typeface="Arial" panose="020B0604020202020204" pitchFamily="34" charset="0"/>
              <a:cs typeface="+mn-ea"/>
              <a:sym typeface="Arial" panose="020B0604020202020204" pitchFamily="34" charset="0"/>
            </a:endParaRPr>
          </a:p>
        </p:txBody>
      </p:sp>
      <p:sp>
        <p:nvSpPr>
          <p:cNvPr id="3" name="标题 1">
            <a:extLst>
              <a:ext uri="{FF2B5EF4-FFF2-40B4-BE49-F238E27FC236}">
                <a16:creationId xmlns:a16="http://schemas.microsoft.com/office/drawing/2014/main" id="{7291D669-4457-DD68-FBBF-E4D1C27E0F2C}"/>
              </a:ext>
            </a:extLst>
          </p:cNvPr>
          <p:cNvSpPr txBox="1">
            <a:spLocks/>
          </p:cNvSpPr>
          <p:nvPr/>
        </p:nvSpPr>
        <p:spPr>
          <a:xfrm>
            <a:off x="677035" y="217766"/>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endParaRPr lang="en-US" altLang="zh-CN" dirty="0">
              <a:latin typeface="Arial" panose="020B0604020202020204" pitchFamily="34" charset="0"/>
              <a:cs typeface="+mn-ea"/>
            </a:endParaRPr>
          </a:p>
        </p:txBody>
      </p:sp>
      <p:sp>
        <p:nvSpPr>
          <p:cNvPr id="5" name="文本框 4">
            <a:extLst>
              <a:ext uri="{FF2B5EF4-FFF2-40B4-BE49-F238E27FC236}">
                <a16:creationId xmlns:a16="http://schemas.microsoft.com/office/drawing/2014/main" id="{BDDCC318-3BC7-170C-7C1B-B7DE16702E76}"/>
              </a:ext>
            </a:extLst>
          </p:cNvPr>
          <p:cNvSpPr txBox="1"/>
          <p:nvPr/>
        </p:nvSpPr>
        <p:spPr>
          <a:xfrm>
            <a:off x="838200" y="865985"/>
            <a:ext cx="10897998" cy="7448193"/>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Applications</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Stochastic integer programming problems</a:t>
            </a: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1">
              <a:spcBef>
                <a:spcPts val="600"/>
              </a:spcBef>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Stochastic mixed integer nonlinear problems</a:t>
            </a: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1">
              <a:spcBef>
                <a:spcPts val="600"/>
              </a:spcBef>
            </a:pPr>
            <a:endParaRPr lang="en-US" altLang="zh-CN" sz="2400" dirty="0">
              <a:latin typeface="Times New Roman" panose="02020603050405020304" pitchFamily="18" charset="0"/>
              <a:cs typeface="Times New Roman" panose="02020603050405020304" pitchFamily="18" charset="0"/>
            </a:endParaRPr>
          </a:p>
          <a:p>
            <a:pPr>
              <a:spcBef>
                <a:spcPts val="600"/>
              </a:spcBef>
            </a:pPr>
            <a:r>
              <a:rPr lang="en-US" altLang="zh-CN" sz="2000" dirty="0">
                <a:latin typeface="Times New Roman" panose="02020603050405020304" pitchFamily="18" charset="0"/>
                <a:cs typeface="Times New Roman" panose="02020603050405020304" pitchFamily="18" charset="0"/>
              </a:rPr>
              <a:t>	</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sp>
        <p:nvSpPr>
          <p:cNvPr id="6" name="标题 1">
            <a:extLst>
              <a:ext uri="{FF2B5EF4-FFF2-40B4-BE49-F238E27FC236}">
                <a16:creationId xmlns:a16="http://schemas.microsoft.com/office/drawing/2014/main" id="{F717298B-4000-17E5-6455-73C422CDEA8E}"/>
              </a:ext>
            </a:extLst>
          </p:cNvPr>
          <p:cNvSpPr txBox="1">
            <a:spLocks/>
          </p:cNvSpPr>
          <p:nvPr/>
        </p:nvSpPr>
        <p:spPr>
          <a:xfrm>
            <a:off x="677035" y="283392"/>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r>
              <a:rPr lang="en-US" altLang="zh-CN" dirty="0">
                <a:latin typeface="Arial" panose="020B0604020202020204" pitchFamily="34" charset="0"/>
                <a:cs typeface="+mn-ea"/>
              </a:rPr>
              <a:t>Deep Reinforcement Learning for Stochastic Optimization</a:t>
            </a:r>
          </a:p>
        </p:txBody>
      </p:sp>
      <p:pic>
        <p:nvPicPr>
          <p:cNvPr id="4" name="图片 3">
            <a:extLst>
              <a:ext uri="{FF2B5EF4-FFF2-40B4-BE49-F238E27FC236}">
                <a16:creationId xmlns:a16="http://schemas.microsoft.com/office/drawing/2014/main" id="{1112EF1B-9972-AB63-0D32-53721B9855FD}"/>
              </a:ext>
            </a:extLst>
          </p:cNvPr>
          <p:cNvPicPr>
            <a:picLocks noChangeAspect="1"/>
          </p:cNvPicPr>
          <p:nvPr/>
        </p:nvPicPr>
        <p:blipFill rotWithShape="1">
          <a:blip r:embed="rId3"/>
          <a:srcRect t="5991"/>
          <a:stretch/>
        </p:blipFill>
        <p:spPr>
          <a:xfrm>
            <a:off x="4076509" y="1664763"/>
            <a:ext cx="4076891" cy="2050590"/>
          </a:xfrm>
          <a:prstGeom prst="rect">
            <a:avLst/>
          </a:prstGeom>
        </p:spPr>
      </p:pic>
      <p:pic>
        <p:nvPicPr>
          <p:cNvPr id="9" name="图片 8">
            <a:extLst>
              <a:ext uri="{FF2B5EF4-FFF2-40B4-BE49-F238E27FC236}">
                <a16:creationId xmlns:a16="http://schemas.microsoft.com/office/drawing/2014/main" id="{E57EDB71-3AA3-4457-EC0B-7B91D4374B24}"/>
              </a:ext>
            </a:extLst>
          </p:cNvPr>
          <p:cNvPicPr>
            <a:picLocks noChangeAspect="1"/>
          </p:cNvPicPr>
          <p:nvPr/>
        </p:nvPicPr>
        <p:blipFill>
          <a:blip r:embed="rId4"/>
          <a:stretch>
            <a:fillRect/>
          </a:stretch>
        </p:blipFill>
        <p:spPr>
          <a:xfrm>
            <a:off x="4201529" y="3967547"/>
            <a:ext cx="4171340" cy="2362340"/>
          </a:xfrm>
          <a:prstGeom prst="rect">
            <a:avLst/>
          </a:prstGeom>
        </p:spPr>
      </p:pic>
    </p:spTree>
    <p:extLst>
      <p:ext uri="{BB962C8B-B14F-4D97-AF65-F5344CB8AC3E}">
        <p14:creationId xmlns:p14="http://schemas.microsoft.com/office/powerpoint/2010/main" val="2981615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文本框 70"/>
          <p:cNvSpPr txBox="1"/>
          <p:nvPr/>
        </p:nvSpPr>
        <p:spPr>
          <a:xfrm>
            <a:off x="1021685" y="1447967"/>
            <a:ext cx="3374642" cy="1569660"/>
          </a:xfrm>
          <a:prstGeom prst="rect">
            <a:avLst/>
          </a:prstGeom>
          <a:noFill/>
        </p:spPr>
        <p:txBody>
          <a:bodyPr wrap="none" rtlCol="0">
            <a:spAutoFit/>
          </a:bodyPr>
          <a:lstStyle/>
          <a:p>
            <a:r>
              <a:rPr lang="zh-CN" altLang="en-US" sz="9600" b="1" dirty="0">
                <a:solidFill>
                  <a:schemeClr val="accent1"/>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rPr>
              <a:t>目  录</a:t>
            </a:r>
          </a:p>
        </p:txBody>
      </p:sp>
      <p:sp>
        <p:nvSpPr>
          <p:cNvPr id="72" name="文本框 71"/>
          <p:cNvSpPr txBox="1"/>
          <p:nvPr/>
        </p:nvSpPr>
        <p:spPr>
          <a:xfrm>
            <a:off x="1216450" y="3132486"/>
            <a:ext cx="3061255" cy="707886"/>
          </a:xfrm>
          <a:prstGeom prst="rect">
            <a:avLst/>
          </a:prstGeom>
          <a:noFill/>
        </p:spPr>
        <p:txBody>
          <a:bodyPr wrap="square" rtlCol="0">
            <a:spAutoFit/>
          </a:bodyPr>
          <a:lstStyle/>
          <a:p>
            <a:pPr algn="dist"/>
            <a:r>
              <a:rPr lang="en-US" altLang="zh-CN" sz="4000" dirty="0">
                <a:solidFill>
                  <a:schemeClr val="accent1"/>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rPr>
              <a:t>CONTENT</a:t>
            </a:r>
            <a:endParaRPr lang="zh-CN" altLang="en-US" sz="4000" dirty="0">
              <a:solidFill>
                <a:schemeClr val="accent1"/>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aphicFrame>
        <p:nvGraphicFramePr>
          <p:cNvPr id="73" name="表格 9"/>
          <p:cNvGraphicFramePr>
            <a:graphicFrameLocks noGrp="1"/>
          </p:cNvGraphicFramePr>
          <p:nvPr>
            <p:custDataLst>
              <p:tags r:id="rId1"/>
            </p:custDataLst>
            <p:extLst>
              <p:ext uri="{D42A27DB-BD31-4B8C-83A1-F6EECF244321}">
                <p14:modId xmlns:p14="http://schemas.microsoft.com/office/powerpoint/2010/main" val="2193824091"/>
              </p:ext>
            </p:extLst>
          </p:nvPr>
        </p:nvGraphicFramePr>
        <p:xfrm>
          <a:off x="4396327" y="1179000"/>
          <a:ext cx="6852698" cy="3247170"/>
        </p:xfrm>
        <a:graphic>
          <a:graphicData uri="http://schemas.openxmlformats.org/drawingml/2006/table">
            <a:tbl>
              <a:tblPr firstRow="1" bandRow="1">
                <a:tableStyleId>{5C22544A-7EE6-4342-B048-85BDC9FD1C3A}</a:tableStyleId>
              </a:tblPr>
              <a:tblGrid>
                <a:gridCol w="975641">
                  <a:extLst>
                    <a:ext uri="{9D8B030D-6E8A-4147-A177-3AD203B41FA5}">
                      <a16:colId xmlns:a16="http://schemas.microsoft.com/office/drawing/2014/main" val="20000"/>
                    </a:ext>
                  </a:extLst>
                </a:gridCol>
                <a:gridCol w="4616077">
                  <a:extLst>
                    <a:ext uri="{9D8B030D-6E8A-4147-A177-3AD203B41FA5}">
                      <a16:colId xmlns:a16="http://schemas.microsoft.com/office/drawing/2014/main" val="20001"/>
                    </a:ext>
                  </a:extLst>
                </a:gridCol>
                <a:gridCol w="1260980">
                  <a:extLst>
                    <a:ext uri="{9D8B030D-6E8A-4147-A177-3AD203B41FA5}">
                      <a16:colId xmlns:a16="http://schemas.microsoft.com/office/drawing/2014/main" val="20002"/>
                    </a:ext>
                  </a:extLst>
                </a:gridCol>
              </a:tblGrid>
              <a:tr h="912438">
                <a:tc>
                  <a:txBody>
                    <a:bodyPr/>
                    <a:lstStyle/>
                    <a:p>
                      <a:pPr marL="0" indent="0" algn="just" hangingPunct="0">
                        <a:lnSpc>
                          <a:spcPct val="150000"/>
                        </a:lnSpc>
                        <a:buFont typeface="+mj-lt"/>
                        <a:buNone/>
                      </a:pPr>
                      <a:r>
                        <a:rPr lang="zh-CN" altLang="en-US" sz="2800" b="1" spc="100" dirty="0">
                          <a:solidFill>
                            <a:schemeClr val="accent1"/>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rPr>
                        <a:t>壹</a:t>
                      </a:r>
                      <a:endParaRPr lang="en-US" altLang="zh-CN" sz="2800" b="1" spc="100" dirty="0">
                        <a:solidFill>
                          <a:schemeClr val="accent1"/>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endParaRPr>
                    </a:p>
                  </a:txBody>
                  <a:tcPr anchor="b">
                    <a:lnL w="12700" cmpd="sng">
                      <a:noFill/>
                    </a:lnL>
                    <a:lnR w="12700" cmpd="sng">
                      <a:noFill/>
                    </a:lnR>
                    <a:lnT w="127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hangingPunct="0">
                        <a:lnSpc>
                          <a:spcPct val="130000"/>
                        </a:lnSpc>
                      </a:pPr>
                      <a:r>
                        <a:rPr lang="en-US" altLang="zh-CN"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Background</a:t>
                      </a:r>
                      <a:endParaRPr lang="zh-CN" altLang="en-US"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txBody>
                  <a:tcPr anchor="b">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2800" b="1" kern="1200"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04</a:t>
                      </a:r>
                      <a:endParaRPr lang="zh-CN" altLang="en-US" sz="2800" b="1" kern="1200"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txBody>
                  <a:tcPr anchor="b">
                    <a:lnL w="12700" cmpd="sng">
                      <a:noFill/>
                    </a:lnL>
                    <a:lnR w="12700" cmpd="sng">
                      <a:noFill/>
                    </a:lnR>
                    <a:lnT w="12700" cmpd="sng">
                      <a:noFill/>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422294">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spc="100" dirty="0">
                          <a:solidFill>
                            <a:schemeClr val="accent1"/>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rPr>
                        <a:t>贰</a:t>
                      </a:r>
                      <a:endParaRPr lang="en-US" altLang="zh-CN" sz="2800" b="1" spc="100" dirty="0">
                        <a:solidFill>
                          <a:schemeClr val="accent1"/>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endParaRPr>
                    </a:p>
                  </a:txBody>
                  <a:tcPr anchor="b">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hangingPunct="0">
                        <a:lnSpc>
                          <a:spcPct val="130000"/>
                        </a:lnSpc>
                      </a:pPr>
                      <a:r>
                        <a:rPr lang="en-US" altLang="zh-CN"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Some Exemplary ML Design Frameworks</a:t>
                      </a:r>
                    </a:p>
                  </a:txBody>
                  <a:tcPr anchor="b">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2800" b="1" kern="1200"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07</a:t>
                      </a:r>
                      <a:endParaRPr lang="zh-CN" altLang="en-US" sz="2800" b="1" kern="1200"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txBody>
                  <a:tcPr anchor="b">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912438">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b="1" spc="100" dirty="0">
                          <a:solidFill>
                            <a:schemeClr val="accent1"/>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rPr>
                        <a:t>叁</a:t>
                      </a:r>
                      <a:endParaRPr lang="en-US" altLang="zh-CN" sz="2800" b="1" spc="100" dirty="0">
                        <a:solidFill>
                          <a:schemeClr val="accent1"/>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endParaRPr>
                    </a:p>
                  </a:txBody>
                  <a:tcPr anchor="b">
                    <a:lnL w="12700" cmpd="sng">
                      <a:noFill/>
                    </a:lnL>
                    <a:lnR w="12700" cmpd="sng">
                      <a:noFill/>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hangingPunct="0">
                        <a:lnSpc>
                          <a:spcPct val="130000"/>
                        </a:lnSpc>
                      </a:pPr>
                      <a:r>
                        <a:rPr lang="en-US" altLang="zh-CN"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Future Research Directions</a:t>
                      </a:r>
                      <a:endParaRPr lang="zh-CN" altLang="en-US" sz="24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txBody>
                  <a:tcPr anchor="b">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2800" b="1" kern="1200"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30</a:t>
                      </a:r>
                      <a:endParaRPr lang="zh-CN" altLang="en-US" sz="2800" b="1" kern="1200"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a:txBody>
                  <a:tcPr anchor="b">
                    <a:lnL w="12700" cmpd="sng">
                      <a:noFill/>
                    </a:lnL>
                    <a:lnR w="12700" cmpd="sng">
                      <a:noFill/>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80" name="矩形 79"/>
          <p:cNvSpPr/>
          <p:nvPr/>
        </p:nvSpPr>
        <p:spPr>
          <a:xfrm>
            <a:off x="0" y="6545484"/>
            <a:ext cx="12192000" cy="312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1" name="组合 80"/>
          <p:cNvGrpSpPr/>
          <p:nvPr/>
        </p:nvGrpSpPr>
        <p:grpSpPr>
          <a:xfrm rot="5400000">
            <a:off x="178349" y="-178349"/>
            <a:ext cx="815032" cy="1171729"/>
            <a:chOff x="136270" y="441325"/>
            <a:chExt cx="2690232" cy="1572670"/>
          </a:xfrm>
        </p:grpSpPr>
        <p:sp>
          <p:nvSpPr>
            <p:cNvPr id="82" name="矩形 81"/>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矩形 82"/>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矩形 83"/>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矩形 84"/>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矩形 85"/>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7" name="组合 86"/>
          <p:cNvGrpSpPr/>
          <p:nvPr/>
        </p:nvGrpSpPr>
        <p:grpSpPr>
          <a:xfrm rot="16200000">
            <a:off x="10974982" y="5053481"/>
            <a:ext cx="1846660" cy="587375"/>
            <a:chOff x="136270" y="441325"/>
            <a:chExt cx="2690232" cy="1572670"/>
          </a:xfrm>
        </p:grpSpPr>
        <p:sp>
          <p:nvSpPr>
            <p:cNvPr id="88" name="矩形 87"/>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矩形 88"/>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矩形 89"/>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矩形 90"/>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矩形 91"/>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20</a:t>
            </a:fld>
            <a:endParaRPr lang="zh-CN" altLang="en-US" dirty="0">
              <a:latin typeface="Arial" panose="020B0604020202020204" pitchFamily="34" charset="0"/>
              <a:cs typeface="+mn-ea"/>
              <a:sym typeface="Arial" panose="020B0604020202020204" pitchFamily="34" charset="0"/>
            </a:endParaRPr>
          </a:p>
        </p:txBody>
      </p:sp>
      <p:sp>
        <p:nvSpPr>
          <p:cNvPr id="3" name="标题 1">
            <a:extLst>
              <a:ext uri="{FF2B5EF4-FFF2-40B4-BE49-F238E27FC236}">
                <a16:creationId xmlns:a16="http://schemas.microsoft.com/office/drawing/2014/main" id="{7291D669-4457-DD68-FBBF-E4D1C27E0F2C}"/>
              </a:ext>
            </a:extLst>
          </p:cNvPr>
          <p:cNvSpPr txBox="1">
            <a:spLocks/>
          </p:cNvSpPr>
          <p:nvPr/>
        </p:nvSpPr>
        <p:spPr>
          <a:xfrm>
            <a:off x="677035" y="217766"/>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endParaRPr lang="en-US" altLang="zh-CN" dirty="0">
              <a:latin typeface="Arial" panose="020B0604020202020204" pitchFamily="34" charset="0"/>
              <a:cs typeface="+mn-ea"/>
            </a:endParaRPr>
          </a:p>
        </p:txBody>
      </p:sp>
      <p:sp>
        <p:nvSpPr>
          <p:cNvPr id="5" name="文本框 4">
            <a:extLst>
              <a:ext uri="{FF2B5EF4-FFF2-40B4-BE49-F238E27FC236}">
                <a16:creationId xmlns:a16="http://schemas.microsoft.com/office/drawing/2014/main" id="{BDDCC318-3BC7-170C-7C1B-B7DE16702E76}"/>
              </a:ext>
            </a:extLst>
          </p:cNvPr>
          <p:cNvSpPr txBox="1"/>
          <p:nvPr/>
        </p:nvSpPr>
        <p:spPr>
          <a:xfrm>
            <a:off x="838200" y="865985"/>
            <a:ext cx="10897998" cy="8602355"/>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Applications</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Distributed constraint optimization problems</a:t>
            </a: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Objective</a:t>
            </a:r>
          </a:p>
          <a:p>
            <a:pPr marL="1657350" lvl="3"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maximizing the global reward</a:t>
            </a:r>
          </a:p>
          <a:p>
            <a:pPr marL="1657350" lvl="3"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maximizing the reward of each agent</a:t>
            </a:r>
          </a:p>
          <a:p>
            <a:pPr marL="1657350" lvl="3"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constructing a competitive equilibrium</a:t>
            </a: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1">
              <a:spcBef>
                <a:spcPts val="600"/>
              </a:spcBef>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1">
              <a:spcBef>
                <a:spcPts val="600"/>
              </a:spcBef>
            </a:pPr>
            <a:endParaRPr lang="en-US" altLang="zh-CN" sz="2400" dirty="0">
              <a:latin typeface="Times New Roman" panose="02020603050405020304" pitchFamily="18" charset="0"/>
              <a:cs typeface="Times New Roman" panose="02020603050405020304" pitchFamily="18" charset="0"/>
            </a:endParaRPr>
          </a:p>
          <a:p>
            <a:pPr>
              <a:spcBef>
                <a:spcPts val="600"/>
              </a:spcBef>
            </a:pPr>
            <a:r>
              <a:rPr lang="en-US" altLang="zh-CN" sz="2000" dirty="0">
                <a:latin typeface="Times New Roman" panose="02020603050405020304" pitchFamily="18" charset="0"/>
                <a:cs typeface="Times New Roman" panose="02020603050405020304" pitchFamily="18" charset="0"/>
              </a:rPr>
              <a:t>	</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sp>
        <p:nvSpPr>
          <p:cNvPr id="6" name="标题 1">
            <a:extLst>
              <a:ext uri="{FF2B5EF4-FFF2-40B4-BE49-F238E27FC236}">
                <a16:creationId xmlns:a16="http://schemas.microsoft.com/office/drawing/2014/main" id="{F717298B-4000-17E5-6455-73C422CDEA8E}"/>
              </a:ext>
            </a:extLst>
          </p:cNvPr>
          <p:cNvSpPr txBox="1">
            <a:spLocks/>
          </p:cNvSpPr>
          <p:nvPr/>
        </p:nvSpPr>
        <p:spPr>
          <a:xfrm>
            <a:off x="677035" y="283392"/>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r>
              <a:rPr lang="en-US" altLang="zh-CN" dirty="0">
                <a:latin typeface="Arial" panose="020B0604020202020204" pitchFamily="34" charset="0"/>
                <a:cs typeface="+mn-ea"/>
              </a:rPr>
              <a:t>Deep Reinforcement Learning for Stochastic Optimization</a:t>
            </a:r>
          </a:p>
        </p:txBody>
      </p:sp>
      <p:pic>
        <p:nvPicPr>
          <p:cNvPr id="7" name="图片 6">
            <a:extLst>
              <a:ext uri="{FF2B5EF4-FFF2-40B4-BE49-F238E27FC236}">
                <a16:creationId xmlns:a16="http://schemas.microsoft.com/office/drawing/2014/main" id="{5351D46D-1C2F-ED78-5C72-60AF1A028565}"/>
              </a:ext>
            </a:extLst>
          </p:cNvPr>
          <p:cNvPicPr>
            <a:picLocks noChangeAspect="1"/>
          </p:cNvPicPr>
          <p:nvPr/>
        </p:nvPicPr>
        <p:blipFill>
          <a:blip r:embed="rId3"/>
          <a:stretch>
            <a:fillRect/>
          </a:stretch>
        </p:blipFill>
        <p:spPr>
          <a:xfrm>
            <a:off x="3028950" y="1733549"/>
            <a:ext cx="6695580" cy="2050577"/>
          </a:xfrm>
          <a:prstGeom prst="rect">
            <a:avLst/>
          </a:prstGeom>
        </p:spPr>
      </p:pic>
    </p:spTree>
    <p:extLst>
      <p:ext uri="{BB962C8B-B14F-4D97-AF65-F5344CB8AC3E}">
        <p14:creationId xmlns:p14="http://schemas.microsoft.com/office/powerpoint/2010/main" val="3446274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21</a:t>
            </a:fld>
            <a:endParaRPr lang="zh-CN" altLang="en-US" dirty="0">
              <a:latin typeface="Arial" panose="020B0604020202020204" pitchFamily="34" charset="0"/>
              <a:cs typeface="+mn-ea"/>
              <a:sym typeface="Arial" panose="020B0604020202020204" pitchFamily="34" charset="0"/>
            </a:endParaRPr>
          </a:p>
        </p:txBody>
      </p:sp>
      <p:sp>
        <p:nvSpPr>
          <p:cNvPr id="3" name="标题 1">
            <a:extLst>
              <a:ext uri="{FF2B5EF4-FFF2-40B4-BE49-F238E27FC236}">
                <a16:creationId xmlns:a16="http://schemas.microsoft.com/office/drawing/2014/main" id="{7291D669-4457-DD68-FBBF-E4D1C27E0F2C}"/>
              </a:ext>
            </a:extLst>
          </p:cNvPr>
          <p:cNvSpPr txBox="1">
            <a:spLocks/>
          </p:cNvSpPr>
          <p:nvPr/>
        </p:nvSpPr>
        <p:spPr>
          <a:xfrm>
            <a:off x="677035" y="217766"/>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endParaRPr lang="en-US" altLang="zh-CN" dirty="0">
              <a:latin typeface="Arial" panose="020B0604020202020204" pitchFamily="34" charset="0"/>
              <a:cs typeface="+mn-ea"/>
            </a:endParaRPr>
          </a:p>
        </p:txBody>
      </p:sp>
      <p:sp>
        <p:nvSpPr>
          <p:cNvPr id="5" name="文本框 4">
            <a:extLst>
              <a:ext uri="{FF2B5EF4-FFF2-40B4-BE49-F238E27FC236}">
                <a16:creationId xmlns:a16="http://schemas.microsoft.com/office/drawing/2014/main" id="{BDDCC318-3BC7-170C-7C1B-B7DE16702E76}"/>
              </a:ext>
            </a:extLst>
          </p:cNvPr>
          <p:cNvSpPr txBox="1"/>
          <p:nvPr/>
        </p:nvSpPr>
        <p:spPr>
          <a:xfrm>
            <a:off x="838200" y="865985"/>
            <a:ext cx="10897998" cy="4355038"/>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The </a:t>
            </a:r>
            <a:r>
              <a:rPr lang="en-US" altLang="zh-CN" sz="2400" b="1" dirty="0">
                <a:solidFill>
                  <a:srgbClr val="FF0000"/>
                </a:solidFill>
                <a:latin typeface="Times New Roman" panose="02020603050405020304" pitchFamily="18" charset="0"/>
                <a:cs typeface="Times New Roman" panose="02020603050405020304" pitchFamily="18" charset="0"/>
              </a:rPr>
              <a:t>advantages</a:t>
            </a:r>
            <a:r>
              <a:rPr lang="en-US" altLang="zh-CN" sz="2400" dirty="0">
                <a:latin typeface="Times New Roman" panose="02020603050405020304" pitchFamily="18" charset="0"/>
                <a:cs typeface="Times New Roman" panose="02020603050405020304" pitchFamily="18" charset="0"/>
              </a:rPr>
              <a:t> of DRL</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High adaptability</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Suitable for long-term optimization</a:t>
            </a:r>
          </a:p>
          <a:p>
            <a:pPr marL="285750" indent="-285750">
              <a:spcBef>
                <a:spcPts val="600"/>
              </a:spcBef>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The </a:t>
            </a:r>
            <a:r>
              <a:rPr lang="en-US" altLang="zh-CN" sz="2400" b="1" dirty="0">
                <a:solidFill>
                  <a:srgbClr val="FF0000"/>
                </a:solidFill>
                <a:latin typeface="Times New Roman" panose="02020603050405020304" pitchFamily="18" charset="0"/>
                <a:cs typeface="Times New Roman" panose="02020603050405020304" pitchFamily="18" charset="0"/>
              </a:rPr>
              <a:t>disadvantages</a:t>
            </a:r>
            <a:r>
              <a:rPr lang="en-US" altLang="zh-CN" sz="2400" dirty="0">
                <a:latin typeface="Times New Roman" panose="02020603050405020304" pitchFamily="18" charset="0"/>
                <a:cs typeface="Times New Roman" panose="02020603050405020304" pitchFamily="18" charset="0"/>
              </a:rPr>
              <a:t> of DRL</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It is hard to train a global optimal policy</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The </a:t>
            </a:r>
            <a:r>
              <a:rPr lang="en-US" altLang="zh-CN" sz="2000" dirty="0">
                <a:solidFill>
                  <a:srgbClr val="FF0000"/>
                </a:solidFill>
                <a:latin typeface="Times New Roman" panose="02020603050405020304" pitchFamily="18" charset="0"/>
                <a:cs typeface="Times New Roman" panose="02020603050405020304" pitchFamily="18" charset="0"/>
              </a:rPr>
              <a:t>fine-tuning of hyperparameters </a:t>
            </a:r>
            <a:r>
              <a:rPr lang="en-US" altLang="zh-CN" sz="2000" dirty="0">
                <a:latin typeface="Times New Roman" panose="02020603050405020304" pitchFamily="18" charset="0"/>
                <a:cs typeface="Times New Roman" panose="02020603050405020304" pitchFamily="18" charset="0"/>
              </a:rPr>
              <a:t>is labor-intensive and time-consuming, and improperly chosen values can significantly degrade the performance of DRL</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For some complicated applications, the definition of MDP can be challenging.</a:t>
            </a: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1">
              <a:spcBef>
                <a:spcPts val="600"/>
              </a:spcBef>
            </a:pPr>
            <a:endParaRPr lang="en-US" altLang="zh-CN" sz="2400" dirty="0">
              <a:latin typeface="Times New Roman" panose="02020603050405020304" pitchFamily="18" charset="0"/>
              <a:cs typeface="Times New Roman" panose="02020603050405020304" pitchFamily="18" charset="0"/>
            </a:endParaRPr>
          </a:p>
          <a:p>
            <a:pPr>
              <a:spcBef>
                <a:spcPts val="600"/>
              </a:spcBef>
            </a:pPr>
            <a:r>
              <a:rPr lang="en-US" altLang="zh-CN" sz="2000" dirty="0">
                <a:latin typeface="Times New Roman" panose="02020603050405020304" pitchFamily="18" charset="0"/>
                <a:cs typeface="Times New Roman" panose="02020603050405020304" pitchFamily="18" charset="0"/>
              </a:rPr>
              <a:t>	</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sp>
        <p:nvSpPr>
          <p:cNvPr id="7" name="标题 1">
            <a:extLst>
              <a:ext uri="{FF2B5EF4-FFF2-40B4-BE49-F238E27FC236}">
                <a16:creationId xmlns:a16="http://schemas.microsoft.com/office/drawing/2014/main" id="{BE5F47E8-7DC2-127A-6249-7F760EEDB477}"/>
              </a:ext>
            </a:extLst>
          </p:cNvPr>
          <p:cNvSpPr txBox="1">
            <a:spLocks/>
          </p:cNvSpPr>
          <p:nvPr/>
        </p:nvSpPr>
        <p:spPr>
          <a:xfrm>
            <a:off x="677035" y="283392"/>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r>
              <a:rPr lang="en-US" altLang="zh-CN" dirty="0">
                <a:latin typeface="Arial" panose="020B0604020202020204" pitchFamily="34" charset="0"/>
                <a:cs typeface="+mn-ea"/>
              </a:rPr>
              <a:t>Deep Reinforcement Learning for Stochastic Optimization</a:t>
            </a:r>
          </a:p>
        </p:txBody>
      </p:sp>
    </p:spTree>
    <p:extLst>
      <p:ext uri="{BB962C8B-B14F-4D97-AF65-F5344CB8AC3E}">
        <p14:creationId xmlns:p14="http://schemas.microsoft.com/office/powerpoint/2010/main" val="2131962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22</a:t>
            </a:fld>
            <a:endParaRPr lang="zh-CN" altLang="en-US" dirty="0">
              <a:latin typeface="Arial" panose="020B0604020202020204" pitchFamily="34" charset="0"/>
              <a:cs typeface="+mn-ea"/>
              <a:sym typeface="Arial" panose="020B0604020202020204" pitchFamily="34" charset="0"/>
            </a:endParaRPr>
          </a:p>
        </p:txBody>
      </p:sp>
      <p:sp>
        <p:nvSpPr>
          <p:cNvPr id="3" name="标题 1">
            <a:extLst>
              <a:ext uri="{FF2B5EF4-FFF2-40B4-BE49-F238E27FC236}">
                <a16:creationId xmlns:a16="http://schemas.microsoft.com/office/drawing/2014/main" id="{7291D669-4457-DD68-FBBF-E4D1C27E0F2C}"/>
              </a:ext>
            </a:extLst>
          </p:cNvPr>
          <p:cNvSpPr txBox="1">
            <a:spLocks/>
          </p:cNvSpPr>
          <p:nvPr/>
        </p:nvSpPr>
        <p:spPr>
          <a:xfrm>
            <a:off x="677035" y="217766"/>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endParaRPr lang="en-US" altLang="zh-CN" dirty="0">
              <a:latin typeface="Arial" panose="020B0604020202020204" pitchFamily="34" charset="0"/>
              <a:cs typeface="+mn-ea"/>
            </a:endParaRPr>
          </a:p>
        </p:txBody>
      </p:sp>
      <p:sp>
        <p:nvSpPr>
          <p:cNvPr id="5" name="文本框 4">
            <a:extLst>
              <a:ext uri="{FF2B5EF4-FFF2-40B4-BE49-F238E27FC236}">
                <a16:creationId xmlns:a16="http://schemas.microsoft.com/office/drawing/2014/main" id="{BDDCC318-3BC7-170C-7C1B-B7DE16702E76}"/>
              </a:ext>
            </a:extLst>
          </p:cNvPr>
          <p:cNvSpPr txBox="1"/>
          <p:nvPr/>
        </p:nvSpPr>
        <p:spPr>
          <a:xfrm>
            <a:off x="838200" y="865985"/>
            <a:ext cx="10897998" cy="5509200"/>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Motivations</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The communication system capacity approaching Shannon limit</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A variety of services that emerged in 6G wireless systems are service/content-centric</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Semantic communication can increase the system capacity by identifying and extracting the semantic meaning</a:t>
            </a:r>
          </a:p>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Challenges</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New metric design</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Joint design of transmitter and receiver</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Mathematical theories</a:t>
            </a: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1">
              <a:spcBef>
                <a:spcPts val="600"/>
              </a:spcBef>
            </a:pPr>
            <a:endParaRPr lang="en-US" altLang="zh-CN" sz="2400" dirty="0">
              <a:latin typeface="Times New Roman" panose="02020603050405020304" pitchFamily="18" charset="0"/>
              <a:cs typeface="Times New Roman" panose="02020603050405020304" pitchFamily="18" charset="0"/>
            </a:endParaRPr>
          </a:p>
          <a:p>
            <a:pPr>
              <a:spcBef>
                <a:spcPts val="600"/>
              </a:spcBef>
            </a:pPr>
            <a:r>
              <a:rPr lang="en-US" altLang="zh-CN" sz="2000" dirty="0">
                <a:latin typeface="Times New Roman" panose="02020603050405020304" pitchFamily="18" charset="0"/>
                <a:cs typeface="Times New Roman" panose="02020603050405020304" pitchFamily="18" charset="0"/>
              </a:rPr>
              <a:t>	</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sp>
        <p:nvSpPr>
          <p:cNvPr id="6" name="标题 1">
            <a:extLst>
              <a:ext uri="{FF2B5EF4-FFF2-40B4-BE49-F238E27FC236}">
                <a16:creationId xmlns:a16="http://schemas.microsoft.com/office/drawing/2014/main" id="{F717298B-4000-17E5-6455-73C422CDEA8E}"/>
              </a:ext>
            </a:extLst>
          </p:cNvPr>
          <p:cNvSpPr txBox="1">
            <a:spLocks/>
          </p:cNvSpPr>
          <p:nvPr/>
        </p:nvSpPr>
        <p:spPr>
          <a:xfrm>
            <a:off x="677035" y="283392"/>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r>
              <a:rPr lang="en-US" altLang="zh-CN" dirty="0">
                <a:latin typeface="Arial" panose="020B0604020202020204" pitchFamily="34" charset="0"/>
                <a:cs typeface="+mn-ea"/>
              </a:rPr>
              <a:t>End-to-End Learning for Semantic Optimization</a:t>
            </a:r>
          </a:p>
        </p:txBody>
      </p:sp>
    </p:spTree>
    <p:extLst>
      <p:ext uri="{BB962C8B-B14F-4D97-AF65-F5344CB8AC3E}">
        <p14:creationId xmlns:p14="http://schemas.microsoft.com/office/powerpoint/2010/main" val="1924151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23</a:t>
            </a:fld>
            <a:endParaRPr lang="zh-CN" altLang="en-US" dirty="0">
              <a:latin typeface="Arial" panose="020B0604020202020204" pitchFamily="34" charset="0"/>
              <a:cs typeface="+mn-ea"/>
              <a:sym typeface="Arial" panose="020B0604020202020204" pitchFamily="34" charset="0"/>
            </a:endParaRPr>
          </a:p>
        </p:txBody>
      </p:sp>
      <p:sp>
        <p:nvSpPr>
          <p:cNvPr id="3" name="标题 1">
            <a:extLst>
              <a:ext uri="{FF2B5EF4-FFF2-40B4-BE49-F238E27FC236}">
                <a16:creationId xmlns:a16="http://schemas.microsoft.com/office/drawing/2014/main" id="{7291D669-4457-DD68-FBBF-E4D1C27E0F2C}"/>
              </a:ext>
            </a:extLst>
          </p:cNvPr>
          <p:cNvSpPr txBox="1">
            <a:spLocks/>
          </p:cNvSpPr>
          <p:nvPr/>
        </p:nvSpPr>
        <p:spPr>
          <a:xfrm>
            <a:off x="677035" y="217766"/>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endParaRPr lang="en-US" altLang="zh-CN" dirty="0">
              <a:latin typeface="Arial" panose="020B0604020202020204" pitchFamily="34" charset="0"/>
              <a:cs typeface="+mn-ea"/>
            </a:endParaRPr>
          </a:p>
        </p:txBody>
      </p:sp>
      <p:sp>
        <p:nvSpPr>
          <p:cNvPr id="5" name="文本框 4">
            <a:extLst>
              <a:ext uri="{FF2B5EF4-FFF2-40B4-BE49-F238E27FC236}">
                <a16:creationId xmlns:a16="http://schemas.microsoft.com/office/drawing/2014/main" id="{BDDCC318-3BC7-170C-7C1B-B7DE16702E76}"/>
              </a:ext>
            </a:extLst>
          </p:cNvPr>
          <p:cNvSpPr txBox="1"/>
          <p:nvPr/>
        </p:nvSpPr>
        <p:spPr>
          <a:xfrm>
            <a:off x="838200" y="865985"/>
            <a:ext cx="5810250" cy="7048083"/>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Architectures of semantic communication system</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Semantic transmitter and receiver</a:t>
            </a:r>
          </a:p>
          <a:p>
            <a:pPr marL="1200150" lvl="2"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Executing highly intelligent compression/extraction/interpretation algorithms</a:t>
            </a:r>
          </a:p>
          <a:p>
            <a:pPr marL="1200150" lvl="2"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sensing the environment to obtain high-level data and updating the knowledge bases</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Knowledge base</a:t>
            </a:r>
          </a:p>
          <a:p>
            <a:pPr marL="1200150" lvl="2"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capture the meaning of the knowledge entities and their complex relationships</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Semantic noise and error</a:t>
            </a: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1">
              <a:spcBef>
                <a:spcPts val="600"/>
              </a:spcBef>
            </a:pPr>
            <a:endParaRPr lang="en-US" altLang="zh-CN" sz="2400" dirty="0">
              <a:latin typeface="Times New Roman" panose="02020603050405020304" pitchFamily="18" charset="0"/>
              <a:cs typeface="Times New Roman" panose="02020603050405020304" pitchFamily="18" charset="0"/>
            </a:endParaRPr>
          </a:p>
          <a:p>
            <a:pPr>
              <a:spcBef>
                <a:spcPts val="600"/>
              </a:spcBef>
            </a:pPr>
            <a:r>
              <a:rPr lang="en-US" altLang="zh-CN" sz="2000" dirty="0">
                <a:latin typeface="Times New Roman" panose="02020603050405020304" pitchFamily="18" charset="0"/>
                <a:cs typeface="Times New Roman" panose="02020603050405020304" pitchFamily="18" charset="0"/>
              </a:rPr>
              <a:t>	</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sp>
        <p:nvSpPr>
          <p:cNvPr id="6" name="标题 1">
            <a:extLst>
              <a:ext uri="{FF2B5EF4-FFF2-40B4-BE49-F238E27FC236}">
                <a16:creationId xmlns:a16="http://schemas.microsoft.com/office/drawing/2014/main" id="{F717298B-4000-17E5-6455-73C422CDEA8E}"/>
              </a:ext>
            </a:extLst>
          </p:cNvPr>
          <p:cNvSpPr txBox="1">
            <a:spLocks/>
          </p:cNvSpPr>
          <p:nvPr/>
        </p:nvSpPr>
        <p:spPr>
          <a:xfrm>
            <a:off x="677035" y="283392"/>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r>
              <a:rPr lang="en-US" altLang="zh-CN" dirty="0">
                <a:latin typeface="Arial" panose="020B0604020202020204" pitchFamily="34" charset="0"/>
                <a:cs typeface="+mn-ea"/>
              </a:rPr>
              <a:t>End-to-End Learning for Semantic Optimization</a:t>
            </a:r>
          </a:p>
        </p:txBody>
      </p:sp>
      <p:pic>
        <p:nvPicPr>
          <p:cNvPr id="4" name="图片 3">
            <a:extLst>
              <a:ext uri="{FF2B5EF4-FFF2-40B4-BE49-F238E27FC236}">
                <a16:creationId xmlns:a16="http://schemas.microsoft.com/office/drawing/2014/main" id="{0CF2EE7B-5326-9D3F-5605-D1AD6B6DD2B9}"/>
              </a:ext>
            </a:extLst>
          </p:cNvPr>
          <p:cNvPicPr>
            <a:picLocks noChangeAspect="1"/>
          </p:cNvPicPr>
          <p:nvPr/>
        </p:nvPicPr>
        <p:blipFill>
          <a:blip r:embed="rId3"/>
          <a:stretch>
            <a:fillRect/>
          </a:stretch>
        </p:blipFill>
        <p:spPr>
          <a:xfrm>
            <a:off x="6382380" y="1790700"/>
            <a:ext cx="5200387" cy="3479959"/>
          </a:xfrm>
          <a:prstGeom prst="rect">
            <a:avLst/>
          </a:prstGeom>
        </p:spPr>
      </p:pic>
      <p:sp>
        <p:nvSpPr>
          <p:cNvPr id="8" name="文本框 7">
            <a:extLst>
              <a:ext uri="{FF2B5EF4-FFF2-40B4-BE49-F238E27FC236}">
                <a16:creationId xmlns:a16="http://schemas.microsoft.com/office/drawing/2014/main" id="{B3B732C0-FC23-4CAA-F692-B97B1CDE233E}"/>
              </a:ext>
            </a:extLst>
          </p:cNvPr>
          <p:cNvSpPr txBox="1"/>
          <p:nvPr/>
        </p:nvSpPr>
        <p:spPr>
          <a:xfrm>
            <a:off x="6553960" y="5444172"/>
            <a:ext cx="6096000" cy="369332"/>
          </a:xfrm>
          <a:prstGeom prst="rect">
            <a:avLst/>
          </a:prstGeom>
          <a:noFill/>
        </p:spPr>
        <p:txBody>
          <a:bodyPr wrap="square">
            <a:spAutoFit/>
          </a:bodyPr>
          <a:lstStyle/>
          <a:p>
            <a:pPr>
              <a:spcBef>
                <a:spcPts val="600"/>
              </a:spcBef>
            </a:pPr>
            <a:r>
              <a:rPr lang="zh-CN" altLang="en-US" dirty="0">
                <a:latin typeface="Times New Roman" panose="02020603050405020304" pitchFamily="18" charset="0"/>
                <a:cs typeface="Times New Roman" panose="02020603050405020304" pitchFamily="18" charset="0"/>
              </a:rPr>
              <a:t>Illustration of semantic communication systems</a:t>
            </a:r>
          </a:p>
        </p:txBody>
      </p:sp>
    </p:spTree>
    <p:extLst>
      <p:ext uri="{BB962C8B-B14F-4D97-AF65-F5344CB8AC3E}">
        <p14:creationId xmlns:p14="http://schemas.microsoft.com/office/powerpoint/2010/main" val="58409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24</a:t>
            </a:fld>
            <a:endParaRPr lang="zh-CN" altLang="en-US" dirty="0">
              <a:latin typeface="Arial" panose="020B0604020202020204" pitchFamily="34" charset="0"/>
              <a:cs typeface="+mn-ea"/>
              <a:sym typeface="Arial" panose="020B0604020202020204" pitchFamily="34" charset="0"/>
            </a:endParaRPr>
          </a:p>
        </p:txBody>
      </p:sp>
      <p:sp>
        <p:nvSpPr>
          <p:cNvPr id="3" name="标题 1">
            <a:extLst>
              <a:ext uri="{FF2B5EF4-FFF2-40B4-BE49-F238E27FC236}">
                <a16:creationId xmlns:a16="http://schemas.microsoft.com/office/drawing/2014/main" id="{7291D669-4457-DD68-FBBF-E4D1C27E0F2C}"/>
              </a:ext>
            </a:extLst>
          </p:cNvPr>
          <p:cNvSpPr txBox="1">
            <a:spLocks/>
          </p:cNvSpPr>
          <p:nvPr/>
        </p:nvSpPr>
        <p:spPr>
          <a:xfrm>
            <a:off x="677035" y="217766"/>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endParaRPr lang="en-US" altLang="zh-CN" dirty="0">
              <a:latin typeface="Arial" panose="020B0604020202020204" pitchFamily="34" charset="0"/>
              <a:cs typeface="+mn-ea"/>
            </a:endParaRPr>
          </a:p>
        </p:txBody>
      </p:sp>
      <p:sp>
        <p:nvSpPr>
          <p:cNvPr id="5" name="文本框 4">
            <a:extLst>
              <a:ext uri="{FF2B5EF4-FFF2-40B4-BE49-F238E27FC236}">
                <a16:creationId xmlns:a16="http://schemas.microsoft.com/office/drawing/2014/main" id="{BDDCC318-3BC7-170C-7C1B-B7DE16702E76}"/>
              </a:ext>
            </a:extLst>
          </p:cNvPr>
          <p:cNvSpPr txBox="1"/>
          <p:nvPr/>
        </p:nvSpPr>
        <p:spPr>
          <a:xfrm>
            <a:off x="838200" y="865985"/>
            <a:ext cx="10629900" cy="9079409"/>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Semantic meaning extraction and interpretation</a:t>
            </a:r>
          </a:p>
          <a:p>
            <a:pPr marL="285750" indent="-285750">
              <a:spcBef>
                <a:spcPts val="600"/>
              </a:spcBef>
              <a:buFont typeface="Wingdings" panose="05000000000000000000" pitchFamily="2" charset="2"/>
              <a:buChar char="Ø"/>
            </a:pPr>
            <a:endParaRPr lang="en-US" altLang="zh-CN" sz="2400" b="1" dirty="0">
              <a:solidFill>
                <a:srgbClr val="FF0000"/>
              </a:solidFill>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Ø"/>
            </a:pPr>
            <a:endParaRPr lang="en-US" altLang="zh-CN" sz="2400" b="1" dirty="0">
              <a:solidFill>
                <a:srgbClr val="FF0000"/>
              </a:solidFill>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Ø"/>
            </a:pPr>
            <a:endParaRPr lang="en-US" altLang="zh-CN" sz="2400" b="1" dirty="0">
              <a:solidFill>
                <a:srgbClr val="FF0000"/>
              </a:solidFill>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Ø"/>
            </a:pPr>
            <a:endParaRPr lang="en-US" altLang="zh-CN" sz="2400" b="1" dirty="0">
              <a:solidFill>
                <a:srgbClr val="FF0000"/>
              </a:solidFill>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Ø"/>
            </a:pPr>
            <a:endParaRPr lang="en-US" altLang="zh-CN" sz="2400" b="1" dirty="0">
              <a:solidFill>
                <a:srgbClr val="FF0000"/>
              </a:solidFill>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Ø"/>
            </a:pPr>
            <a:endParaRPr lang="en-US" altLang="zh-CN" sz="2400" b="1" dirty="0">
              <a:solidFill>
                <a:srgbClr val="FF0000"/>
              </a:solidFill>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Ø"/>
            </a:pPr>
            <a:endParaRPr lang="en-US" altLang="zh-CN" sz="2400" b="1" dirty="0">
              <a:solidFill>
                <a:srgbClr val="FF0000"/>
              </a:solidFill>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Ø"/>
            </a:pPr>
            <a:endParaRPr lang="en-US" altLang="zh-CN" sz="2400" b="1" dirty="0">
              <a:solidFill>
                <a:srgbClr val="FF0000"/>
              </a:solidFill>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Ø"/>
            </a:pPr>
            <a:endParaRPr lang="en-US" altLang="zh-CN" sz="2400" b="1" dirty="0">
              <a:solidFill>
                <a:srgbClr val="FF0000"/>
              </a:solidFill>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Ø"/>
            </a:pPr>
            <a:endParaRPr lang="en-US" altLang="zh-CN" sz="2400" b="1" dirty="0">
              <a:solidFill>
                <a:srgbClr val="FF0000"/>
              </a:solidFill>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Ø"/>
            </a:pPr>
            <a:endParaRPr lang="en-US" altLang="zh-CN" sz="2400" b="1" dirty="0">
              <a:solidFill>
                <a:srgbClr val="FF0000"/>
              </a:solidFill>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Ø"/>
            </a:pPr>
            <a:endParaRPr lang="en-US" altLang="zh-CN" sz="2400" b="1" dirty="0">
              <a:solidFill>
                <a:srgbClr val="FF0000"/>
              </a:solidFill>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Ø"/>
            </a:pPr>
            <a:endParaRPr lang="en-US" altLang="zh-CN" sz="2400" b="1" dirty="0">
              <a:solidFill>
                <a:srgbClr val="FF0000"/>
              </a:solidFill>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Ø"/>
            </a:pPr>
            <a:endParaRPr lang="en-US" altLang="zh-CN" sz="2400" b="1" dirty="0">
              <a:solidFill>
                <a:srgbClr val="FF0000"/>
              </a:solidFill>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1">
              <a:spcBef>
                <a:spcPts val="600"/>
              </a:spcBef>
            </a:pPr>
            <a:endParaRPr lang="en-US" altLang="zh-CN" sz="2400" dirty="0">
              <a:latin typeface="Times New Roman" panose="02020603050405020304" pitchFamily="18" charset="0"/>
              <a:cs typeface="Times New Roman" panose="02020603050405020304" pitchFamily="18" charset="0"/>
            </a:endParaRPr>
          </a:p>
          <a:p>
            <a:pPr>
              <a:spcBef>
                <a:spcPts val="600"/>
              </a:spcBef>
            </a:pPr>
            <a:r>
              <a:rPr lang="en-US" altLang="zh-CN" sz="2000" dirty="0">
                <a:latin typeface="Times New Roman" panose="02020603050405020304" pitchFamily="18" charset="0"/>
                <a:cs typeface="Times New Roman" panose="02020603050405020304" pitchFamily="18" charset="0"/>
              </a:rPr>
              <a:t>	</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sp>
        <p:nvSpPr>
          <p:cNvPr id="6" name="标题 1">
            <a:extLst>
              <a:ext uri="{FF2B5EF4-FFF2-40B4-BE49-F238E27FC236}">
                <a16:creationId xmlns:a16="http://schemas.microsoft.com/office/drawing/2014/main" id="{F717298B-4000-17E5-6455-73C422CDEA8E}"/>
              </a:ext>
            </a:extLst>
          </p:cNvPr>
          <p:cNvSpPr txBox="1">
            <a:spLocks/>
          </p:cNvSpPr>
          <p:nvPr/>
        </p:nvSpPr>
        <p:spPr>
          <a:xfrm>
            <a:off x="677035" y="283392"/>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r>
              <a:rPr lang="en-US" altLang="zh-CN" dirty="0">
                <a:latin typeface="Arial" panose="020B0604020202020204" pitchFamily="34" charset="0"/>
                <a:cs typeface="+mn-ea"/>
              </a:rPr>
              <a:t>End-to-End Learning for Semantic Optimization</a:t>
            </a:r>
          </a:p>
        </p:txBody>
      </p:sp>
      <p:pic>
        <p:nvPicPr>
          <p:cNvPr id="4" name="图片 3">
            <a:extLst>
              <a:ext uri="{FF2B5EF4-FFF2-40B4-BE49-F238E27FC236}">
                <a16:creationId xmlns:a16="http://schemas.microsoft.com/office/drawing/2014/main" id="{A9791AE4-CF3A-5B81-9FEB-AC95D27E0443}"/>
              </a:ext>
            </a:extLst>
          </p:cNvPr>
          <p:cNvPicPr>
            <a:picLocks noChangeAspect="1"/>
          </p:cNvPicPr>
          <p:nvPr/>
        </p:nvPicPr>
        <p:blipFill>
          <a:blip r:embed="rId3"/>
          <a:stretch>
            <a:fillRect/>
          </a:stretch>
        </p:blipFill>
        <p:spPr>
          <a:xfrm>
            <a:off x="3844536" y="4964527"/>
            <a:ext cx="2783913" cy="943310"/>
          </a:xfrm>
          <a:prstGeom prst="rect">
            <a:avLst/>
          </a:prstGeom>
        </p:spPr>
      </p:pic>
      <p:pic>
        <p:nvPicPr>
          <p:cNvPr id="8" name="图片 7">
            <a:extLst>
              <a:ext uri="{FF2B5EF4-FFF2-40B4-BE49-F238E27FC236}">
                <a16:creationId xmlns:a16="http://schemas.microsoft.com/office/drawing/2014/main" id="{14B204D9-E638-95B9-12D6-15822FC97B73}"/>
              </a:ext>
            </a:extLst>
          </p:cNvPr>
          <p:cNvPicPr>
            <a:picLocks noChangeAspect="1"/>
          </p:cNvPicPr>
          <p:nvPr/>
        </p:nvPicPr>
        <p:blipFill>
          <a:blip r:embed="rId4"/>
          <a:stretch>
            <a:fillRect/>
          </a:stretch>
        </p:blipFill>
        <p:spPr>
          <a:xfrm>
            <a:off x="3946483" y="2336285"/>
            <a:ext cx="3673517" cy="981281"/>
          </a:xfrm>
          <a:prstGeom prst="rect">
            <a:avLst/>
          </a:prstGeom>
        </p:spPr>
      </p:pic>
      <p:pic>
        <p:nvPicPr>
          <p:cNvPr id="10" name="图片 9">
            <a:extLst>
              <a:ext uri="{FF2B5EF4-FFF2-40B4-BE49-F238E27FC236}">
                <a16:creationId xmlns:a16="http://schemas.microsoft.com/office/drawing/2014/main" id="{156AB165-C06F-20BA-E6E9-B285BDA4D9CC}"/>
              </a:ext>
            </a:extLst>
          </p:cNvPr>
          <p:cNvPicPr>
            <a:picLocks noChangeAspect="1"/>
          </p:cNvPicPr>
          <p:nvPr/>
        </p:nvPicPr>
        <p:blipFill>
          <a:blip r:embed="rId5"/>
          <a:stretch>
            <a:fillRect/>
          </a:stretch>
        </p:blipFill>
        <p:spPr>
          <a:xfrm>
            <a:off x="3079708" y="1480237"/>
            <a:ext cx="2156785" cy="365125"/>
          </a:xfrm>
          <a:prstGeom prst="rect">
            <a:avLst/>
          </a:prstGeom>
        </p:spPr>
      </p:pic>
      <p:pic>
        <p:nvPicPr>
          <p:cNvPr id="12" name="图片 11">
            <a:extLst>
              <a:ext uri="{FF2B5EF4-FFF2-40B4-BE49-F238E27FC236}">
                <a16:creationId xmlns:a16="http://schemas.microsoft.com/office/drawing/2014/main" id="{CA4A6949-E92F-9A42-2ACA-980B9CDEB9C1}"/>
              </a:ext>
            </a:extLst>
          </p:cNvPr>
          <p:cNvPicPr>
            <a:picLocks noChangeAspect="1"/>
          </p:cNvPicPr>
          <p:nvPr/>
        </p:nvPicPr>
        <p:blipFill>
          <a:blip r:embed="rId6"/>
          <a:stretch>
            <a:fillRect/>
          </a:stretch>
        </p:blipFill>
        <p:spPr>
          <a:xfrm>
            <a:off x="6158543" y="1468989"/>
            <a:ext cx="1593932" cy="330217"/>
          </a:xfrm>
          <a:prstGeom prst="rect">
            <a:avLst/>
          </a:prstGeom>
        </p:spPr>
      </p:pic>
      <p:sp>
        <p:nvSpPr>
          <p:cNvPr id="14" name="文本框 13">
            <a:extLst>
              <a:ext uri="{FF2B5EF4-FFF2-40B4-BE49-F238E27FC236}">
                <a16:creationId xmlns:a16="http://schemas.microsoft.com/office/drawing/2014/main" id="{E9702964-55BB-32F4-47E3-1928A402BCF5}"/>
              </a:ext>
            </a:extLst>
          </p:cNvPr>
          <p:cNvSpPr txBox="1"/>
          <p:nvPr/>
        </p:nvSpPr>
        <p:spPr>
          <a:xfrm>
            <a:off x="352425" y="1896284"/>
            <a:ext cx="6096000" cy="400110"/>
          </a:xfrm>
          <a:prstGeom prst="rect">
            <a:avLst/>
          </a:prstGeom>
          <a:noFill/>
        </p:spPr>
        <p:txBody>
          <a:bodyPr wrap="square">
            <a:spAutoFit/>
          </a:bodyPr>
          <a:lstStyle/>
          <a:p>
            <a:pPr marL="1200150" lvl="2" indent="-285750">
              <a:spcBef>
                <a:spcPts val="600"/>
              </a:spcBef>
              <a:buFont typeface="Wingdings" panose="05000000000000000000" pitchFamily="2" charset="2"/>
              <a:buChar char="Ø"/>
            </a:pPr>
            <a:r>
              <a:rPr lang="zh-CN" altLang="en-US" sz="2000" dirty="0">
                <a:latin typeface="Times New Roman" panose="02020603050405020304" pitchFamily="18" charset="0"/>
                <a:cs typeface="Times New Roman" panose="02020603050405020304" pitchFamily="18" charset="0"/>
              </a:rPr>
              <a:t>goal of semantic communication</a:t>
            </a:r>
          </a:p>
        </p:txBody>
      </p:sp>
      <p:pic>
        <p:nvPicPr>
          <p:cNvPr id="16" name="图片 15">
            <a:extLst>
              <a:ext uri="{FF2B5EF4-FFF2-40B4-BE49-F238E27FC236}">
                <a16:creationId xmlns:a16="http://schemas.microsoft.com/office/drawing/2014/main" id="{6CAE083A-0557-FD59-DBF9-4ED1F086AEBE}"/>
              </a:ext>
            </a:extLst>
          </p:cNvPr>
          <p:cNvPicPr>
            <a:picLocks noChangeAspect="1"/>
          </p:cNvPicPr>
          <p:nvPr/>
        </p:nvPicPr>
        <p:blipFill rotWithShape="1">
          <a:blip r:embed="rId7"/>
          <a:srcRect t="14241"/>
          <a:stretch/>
        </p:blipFill>
        <p:spPr>
          <a:xfrm>
            <a:off x="4060783" y="4011872"/>
            <a:ext cx="2387642" cy="366051"/>
          </a:xfrm>
          <a:prstGeom prst="rect">
            <a:avLst/>
          </a:prstGeom>
        </p:spPr>
      </p:pic>
      <p:sp>
        <p:nvSpPr>
          <p:cNvPr id="20" name="箭头: 下 19">
            <a:extLst>
              <a:ext uri="{FF2B5EF4-FFF2-40B4-BE49-F238E27FC236}">
                <a16:creationId xmlns:a16="http://schemas.microsoft.com/office/drawing/2014/main" id="{8D178FB7-D7E9-ED5F-F8C9-8F49C040290F}"/>
              </a:ext>
            </a:extLst>
          </p:cNvPr>
          <p:cNvSpPr/>
          <p:nvPr/>
        </p:nvSpPr>
        <p:spPr>
          <a:xfrm>
            <a:off x="4995171" y="3347511"/>
            <a:ext cx="259433" cy="62578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下 20">
            <a:extLst>
              <a:ext uri="{FF2B5EF4-FFF2-40B4-BE49-F238E27FC236}">
                <a16:creationId xmlns:a16="http://schemas.microsoft.com/office/drawing/2014/main" id="{E9B5CF57-EFD6-AA8F-D816-850702BB47E1}"/>
              </a:ext>
            </a:extLst>
          </p:cNvPr>
          <p:cNvSpPr/>
          <p:nvPr/>
        </p:nvSpPr>
        <p:spPr>
          <a:xfrm>
            <a:off x="4995171" y="4377923"/>
            <a:ext cx="259433" cy="62578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11800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a:xfrm>
            <a:off x="8654620" y="6369050"/>
            <a:ext cx="2743200" cy="365125"/>
          </a:xfrm>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25</a:t>
            </a:fld>
            <a:endParaRPr lang="zh-CN" altLang="en-US" dirty="0">
              <a:latin typeface="Arial" panose="020B0604020202020204" pitchFamily="34" charset="0"/>
              <a:cs typeface="+mn-ea"/>
              <a:sym typeface="Arial" panose="020B0604020202020204" pitchFamily="34" charset="0"/>
            </a:endParaRPr>
          </a:p>
        </p:txBody>
      </p:sp>
      <p:sp>
        <p:nvSpPr>
          <p:cNvPr id="3" name="标题 1">
            <a:extLst>
              <a:ext uri="{FF2B5EF4-FFF2-40B4-BE49-F238E27FC236}">
                <a16:creationId xmlns:a16="http://schemas.microsoft.com/office/drawing/2014/main" id="{7291D669-4457-DD68-FBBF-E4D1C27E0F2C}"/>
              </a:ext>
            </a:extLst>
          </p:cNvPr>
          <p:cNvSpPr txBox="1">
            <a:spLocks/>
          </p:cNvSpPr>
          <p:nvPr/>
        </p:nvSpPr>
        <p:spPr>
          <a:xfrm>
            <a:off x="677035" y="217766"/>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endParaRPr lang="en-US" altLang="zh-CN" dirty="0">
              <a:latin typeface="Arial" panose="020B0604020202020204" pitchFamily="34" charset="0"/>
              <a:cs typeface="+mn-ea"/>
            </a:endParaRPr>
          </a:p>
        </p:txBody>
      </p:sp>
      <p:sp>
        <p:nvSpPr>
          <p:cNvPr id="5" name="文本框 4">
            <a:extLst>
              <a:ext uri="{FF2B5EF4-FFF2-40B4-BE49-F238E27FC236}">
                <a16:creationId xmlns:a16="http://schemas.microsoft.com/office/drawing/2014/main" id="{BDDCC318-3BC7-170C-7C1B-B7DE16702E76}"/>
              </a:ext>
            </a:extLst>
          </p:cNvPr>
          <p:cNvSpPr txBox="1"/>
          <p:nvPr/>
        </p:nvSpPr>
        <p:spPr>
          <a:xfrm>
            <a:off x="838200" y="865985"/>
            <a:ext cx="10897998" cy="4970591"/>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The </a:t>
            </a:r>
            <a:r>
              <a:rPr lang="en-US" altLang="zh-CN" sz="2400" b="1" dirty="0">
                <a:solidFill>
                  <a:srgbClr val="FF0000"/>
                </a:solidFill>
                <a:latin typeface="Times New Roman" panose="02020603050405020304" pitchFamily="18" charset="0"/>
                <a:cs typeface="Times New Roman" panose="02020603050405020304" pitchFamily="18" charset="0"/>
              </a:rPr>
              <a:t>advantages</a:t>
            </a:r>
            <a:r>
              <a:rPr lang="en-US" altLang="zh-CN" sz="2400" dirty="0">
                <a:latin typeface="Times New Roman" panose="02020603050405020304" pitchFamily="18" charset="0"/>
                <a:cs typeface="Times New Roman" panose="02020603050405020304" pitchFamily="18" charset="0"/>
              </a:rPr>
              <a:t> of semantic communications</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High communication efficiency and improved reliability</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Enhanced quality of experience for various services</a:t>
            </a:r>
          </a:p>
          <a:p>
            <a:pPr marL="285750" indent="-285750">
              <a:spcBef>
                <a:spcPts val="600"/>
              </a:spcBef>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The </a:t>
            </a:r>
            <a:r>
              <a:rPr lang="en-US" altLang="zh-CN" sz="2400" b="1" dirty="0">
                <a:solidFill>
                  <a:srgbClr val="FF0000"/>
                </a:solidFill>
                <a:latin typeface="Times New Roman" panose="02020603050405020304" pitchFamily="18" charset="0"/>
                <a:cs typeface="Times New Roman" panose="02020603050405020304" pitchFamily="18" charset="0"/>
              </a:rPr>
              <a:t>challenges</a:t>
            </a:r>
            <a:r>
              <a:rPr lang="en-US" altLang="zh-CN" sz="2400" dirty="0">
                <a:latin typeface="Times New Roman" panose="02020603050405020304" pitchFamily="18" charset="0"/>
                <a:cs typeface="Times New Roman" panose="02020603050405020304" pitchFamily="18" charset="0"/>
              </a:rPr>
              <a:t> of DRL</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How to measure the semantic-aware compression and the accuracy of semantic information reconstruction</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The investigations of DL-enabled semantic communication systems are also limited by AI hardware</a:t>
            </a:r>
          </a:p>
          <a:p>
            <a:pPr marL="1200150" lvl="2"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Require a significant amount of computing power, storage space, as well as a large number of training data samples</a:t>
            </a: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1">
              <a:spcBef>
                <a:spcPts val="600"/>
              </a:spcBef>
            </a:pPr>
            <a:endParaRPr lang="en-US" altLang="zh-CN" sz="2400" dirty="0">
              <a:latin typeface="Times New Roman" panose="02020603050405020304" pitchFamily="18" charset="0"/>
              <a:cs typeface="Times New Roman" panose="02020603050405020304" pitchFamily="18" charset="0"/>
            </a:endParaRPr>
          </a:p>
          <a:p>
            <a:pPr>
              <a:spcBef>
                <a:spcPts val="600"/>
              </a:spcBef>
            </a:pPr>
            <a:r>
              <a:rPr lang="en-US" altLang="zh-CN" sz="2000" dirty="0">
                <a:latin typeface="Times New Roman" panose="02020603050405020304" pitchFamily="18" charset="0"/>
                <a:cs typeface="Times New Roman" panose="02020603050405020304" pitchFamily="18" charset="0"/>
              </a:rPr>
              <a:t>	</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sp>
        <p:nvSpPr>
          <p:cNvPr id="2" name="标题 1">
            <a:extLst>
              <a:ext uri="{FF2B5EF4-FFF2-40B4-BE49-F238E27FC236}">
                <a16:creationId xmlns:a16="http://schemas.microsoft.com/office/drawing/2014/main" id="{E1C9CF7E-090E-6227-14B4-7A48A683D602}"/>
              </a:ext>
            </a:extLst>
          </p:cNvPr>
          <p:cNvSpPr txBox="1">
            <a:spLocks/>
          </p:cNvSpPr>
          <p:nvPr/>
        </p:nvSpPr>
        <p:spPr>
          <a:xfrm>
            <a:off x="677035" y="283392"/>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r>
              <a:rPr lang="en-US" altLang="zh-CN" dirty="0">
                <a:latin typeface="Arial" panose="020B0604020202020204" pitchFamily="34" charset="0"/>
                <a:cs typeface="+mn-ea"/>
              </a:rPr>
              <a:t>End-to-End Learning for Semantic Optimization</a:t>
            </a:r>
          </a:p>
        </p:txBody>
      </p:sp>
      <p:sp>
        <p:nvSpPr>
          <p:cNvPr id="7" name="文本框 6">
            <a:extLst>
              <a:ext uri="{FF2B5EF4-FFF2-40B4-BE49-F238E27FC236}">
                <a16:creationId xmlns:a16="http://schemas.microsoft.com/office/drawing/2014/main" id="{0241CC11-D844-FD02-E994-459DE3F67DE8}"/>
              </a:ext>
            </a:extLst>
          </p:cNvPr>
          <p:cNvSpPr txBox="1"/>
          <p:nvPr/>
        </p:nvSpPr>
        <p:spPr>
          <a:xfrm>
            <a:off x="1239270" y="5108575"/>
            <a:ext cx="10158550" cy="452496"/>
          </a:xfrm>
          <a:prstGeom prst="rect">
            <a:avLst/>
          </a:prstGeom>
          <a:noFill/>
        </p:spPr>
        <p:txBody>
          <a:bodyPr wrap="none" rtlCol="0">
            <a:spAutoFit/>
          </a:bodyPr>
          <a:lstStyle/>
          <a:p>
            <a:pPr marL="342900" indent="-342900" algn="just" hangingPunct="0">
              <a:lnSpc>
                <a:spcPct val="130000"/>
              </a:lnSpc>
              <a:buFont typeface="Wingdings" panose="05000000000000000000" pitchFamily="2" charset="2"/>
              <a:buChar char="ü"/>
            </a:pPr>
            <a:r>
              <a:rPr lang="en-US" altLang="zh-CN" sz="2000" dirty="0">
                <a:latin typeface="Times New Roman" panose="02020603050405020304" pitchFamily="18" charset="0"/>
                <a:cs typeface="Times New Roman" panose="02020603050405020304" pitchFamily="18" charset="0"/>
              </a:rPr>
              <a:t>Both theoretical and practical implementation of semantic communication is in an </a:t>
            </a:r>
            <a:r>
              <a:rPr lang="en-US" altLang="zh-CN" sz="2000" dirty="0">
                <a:solidFill>
                  <a:srgbClr val="FF0000"/>
                </a:solidFill>
                <a:latin typeface="Times New Roman" panose="02020603050405020304" pitchFamily="18" charset="0"/>
                <a:cs typeface="Times New Roman" panose="02020603050405020304" pitchFamily="18" charset="0"/>
              </a:rPr>
              <a:t>early stage</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99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a:xfrm>
            <a:off x="8654620" y="6369050"/>
            <a:ext cx="2743200" cy="365125"/>
          </a:xfrm>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26</a:t>
            </a:fld>
            <a:endParaRPr lang="zh-CN" altLang="en-US" dirty="0">
              <a:latin typeface="Arial" panose="020B0604020202020204" pitchFamily="34" charset="0"/>
              <a:cs typeface="+mn-ea"/>
              <a:sym typeface="Arial" panose="020B0604020202020204" pitchFamily="34" charset="0"/>
            </a:endParaRPr>
          </a:p>
        </p:txBody>
      </p:sp>
      <p:sp>
        <p:nvSpPr>
          <p:cNvPr id="3" name="标题 1">
            <a:extLst>
              <a:ext uri="{FF2B5EF4-FFF2-40B4-BE49-F238E27FC236}">
                <a16:creationId xmlns:a16="http://schemas.microsoft.com/office/drawing/2014/main" id="{7291D669-4457-DD68-FBBF-E4D1C27E0F2C}"/>
              </a:ext>
            </a:extLst>
          </p:cNvPr>
          <p:cNvSpPr txBox="1">
            <a:spLocks/>
          </p:cNvSpPr>
          <p:nvPr/>
        </p:nvSpPr>
        <p:spPr>
          <a:xfrm>
            <a:off x="677035" y="217766"/>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endParaRPr lang="en-US" altLang="zh-CN" dirty="0">
              <a:latin typeface="Arial" panose="020B0604020202020204" pitchFamily="34" charset="0"/>
              <a:cs typeface="+mn-ea"/>
            </a:endParaRPr>
          </a:p>
        </p:txBody>
      </p:sp>
      <p:sp>
        <p:nvSpPr>
          <p:cNvPr id="5" name="文本框 4">
            <a:extLst>
              <a:ext uri="{FF2B5EF4-FFF2-40B4-BE49-F238E27FC236}">
                <a16:creationId xmlns:a16="http://schemas.microsoft.com/office/drawing/2014/main" id="{BDDCC318-3BC7-170C-7C1B-B7DE16702E76}"/>
              </a:ext>
            </a:extLst>
          </p:cNvPr>
          <p:cNvSpPr txBox="1"/>
          <p:nvPr/>
        </p:nvSpPr>
        <p:spPr>
          <a:xfrm>
            <a:off x="838201" y="865985"/>
            <a:ext cx="4914899" cy="5109091"/>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Motivations</a:t>
            </a:r>
            <a:endParaRPr lang="en-US" altLang="zh-CN" sz="24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High communication costs and data privacy issues</a:t>
            </a:r>
          </a:p>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Design frameworks </a:t>
            </a:r>
            <a:r>
              <a:rPr lang="en-US" altLang="zh-CN" sz="2400" dirty="0">
                <a:latin typeface="Times New Roman" panose="02020603050405020304" pitchFamily="18" charset="0"/>
                <a:cs typeface="Times New Roman" panose="02020603050405020304" pitchFamily="18" charset="0"/>
              </a:rPr>
              <a:t>of federated learning </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Device selection</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Global model broadcast</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Local model training</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Model aggregation</a:t>
            </a:r>
          </a:p>
          <a:p>
            <a:pPr marL="742950" lvl="1"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2">
              <a:spcBef>
                <a:spcPts val="600"/>
              </a:spcBef>
            </a:pPr>
            <a:endParaRPr lang="en-US" altLang="zh-CN" sz="2000" dirty="0">
              <a:latin typeface="Times New Roman" panose="02020603050405020304" pitchFamily="18" charset="0"/>
              <a:cs typeface="Times New Roman" panose="02020603050405020304" pitchFamily="18" charset="0"/>
            </a:endParaRPr>
          </a:p>
          <a:p>
            <a:pPr lvl="1">
              <a:spcBef>
                <a:spcPts val="600"/>
              </a:spcBef>
            </a:pPr>
            <a:endParaRPr lang="en-US" altLang="zh-CN" sz="2400" dirty="0">
              <a:latin typeface="Times New Roman" panose="02020603050405020304" pitchFamily="18" charset="0"/>
              <a:cs typeface="Times New Roman" panose="02020603050405020304" pitchFamily="18" charset="0"/>
            </a:endParaRPr>
          </a:p>
          <a:p>
            <a:pPr>
              <a:spcBef>
                <a:spcPts val="600"/>
              </a:spcBef>
            </a:pPr>
            <a:r>
              <a:rPr lang="en-US" altLang="zh-CN" sz="2000" dirty="0">
                <a:latin typeface="Times New Roman" panose="02020603050405020304" pitchFamily="18" charset="0"/>
                <a:cs typeface="Times New Roman" panose="02020603050405020304" pitchFamily="18" charset="0"/>
              </a:rPr>
              <a:t>	</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sp>
        <p:nvSpPr>
          <p:cNvPr id="2" name="标题 1">
            <a:extLst>
              <a:ext uri="{FF2B5EF4-FFF2-40B4-BE49-F238E27FC236}">
                <a16:creationId xmlns:a16="http://schemas.microsoft.com/office/drawing/2014/main" id="{E1C9CF7E-090E-6227-14B4-7A48A683D602}"/>
              </a:ext>
            </a:extLst>
          </p:cNvPr>
          <p:cNvSpPr txBox="1">
            <a:spLocks/>
          </p:cNvSpPr>
          <p:nvPr/>
        </p:nvSpPr>
        <p:spPr>
          <a:xfrm>
            <a:off x="677035" y="283392"/>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r>
              <a:rPr lang="en-US" altLang="zh-CN" dirty="0">
                <a:latin typeface="Arial" panose="020B0604020202020204" pitchFamily="34" charset="0"/>
                <a:cs typeface="+mn-ea"/>
              </a:rPr>
              <a:t>Federated Learning for Distributed Optimization</a:t>
            </a:r>
          </a:p>
        </p:txBody>
      </p:sp>
      <p:pic>
        <p:nvPicPr>
          <p:cNvPr id="6" name="图片 5">
            <a:extLst>
              <a:ext uri="{FF2B5EF4-FFF2-40B4-BE49-F238E27FC236}">
                <a16:creationId xmlns:a16="http://schemas.microsoft.com/office/drawing/2014/main" id="{7EACBD68-F623-DED9-499D-4D20BD4F357E}"/>
              </a:ext>
            </a:extLst>
          </p:cNvPr>
          <p:cNvPicPr>
            <a:picLocks noChangeAspect="1"/>
          </p:cNvPicPr>
          <p:nvPr/>
        </p:nvPicPr>
        <p:blipFill>
          <a:blip r:embed="rId3"/>
          <a:stretch>
            <a:fillRect/>
          </a:stretch>
        </p:blipFill>
        <p:spPr>
          <a:xfrm>
            <a:off x="6352221" y="1340549"/>
            <a:ext cx="5347716" cy="3799083"/>
          </a:xfrm>
          <a:prstGeom prst="rect">
            <a:avLst/>
          </a:prstGeom>
        </p:spPr>
      </p:pic>
      <p:sp>
        <p:nvSpPr>
          <p:cNvPr id="9" name="文本框 8">
            <a:extLst>
              <a:ext uri="{FF2B5EF4-FFF2-40B4-BE49-F238E27FC236}">
                <a16:creationId xmlns:a16="http://schemas.microsoft.com/office/drawing/2014/main" id="{9ED1F9B2-9CE8-22A5-2679-2858F1B2892F}"/>
              </a:ext>
            </a:extLst>
          </p:cNvPr>
          <p:cNvSpPr txBox="1"/>
          <p:nvPr/>
        </p:nvSpPr>
        <p:spPr>
          <a:xfrm>
            <a:off x="6791325" y="5302872"/>
            <a:ext cx="6096000" cy="400110"/>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Illustration of cross-device federated learning</a:t>
            </a:r>
          </a:p>
        </p:txBody>
      </p:sp>
      <p:pic>
        <p:nvPicPr>
          <p:cNvPr id="11" name="图片 10">
            <a:extLst>
              <a:ext uri="{FF2B5EF4-FFF2-40B4-BE49-F238E27FC236}">
                <a16:creationId xmlns:a16="http://schemas.microsoft.com/office/drawing/2014/main" id="{3A819F71-1780-8B52-45C4-0E8D99D5248D}"/>
              </a:ext>
            </a:extLst>
          </p:cNvPr>
          <p:cNvPicPr>
            <a:picLocks noChangeAspect="1"/>
          </p:cNvPicPr>
          <p:nvPr/>
        </p:nvPicPr>
        <p:blipFill>
          <a:blip r:embed="rId4"/>
          <a:stretch>
            <a:fillRect/>
          </a:stretch>
        </p:blipFill>
        <p:spPr>
          <a:xfrm>
            <a:off x="5238817" y="8051705"/>
            <a:ext cx="2914583" cy="1967044"/>
          </a:xfrm>
          <a:prstGeom prst="rect">
            <a:avLst/>
          </a:prstGeom>
        </p:spPr>
      </p:pic>
    </p:spTree>
    <p:extLst>
      <p:ext uri="{BB962C8B-B14F-4D97-AF65-F5344CB8AC3E}">
        <p14:creationId xmlns:p14="http://schemas.microsoft.com/office/powerpoint/2010/main" val="1068646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a:xfrm>
            <a:off x="8654620" y="6369050"/>
            <a:ext cx="2743200" cy="365125"/>
          </a:xfrm>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27</a:t>
            </a:fld>
            <a:endParaRPr lang="zh-CN" altLang="en-US" dirty="0">
              <a:latin typeface="Arial" panose="020B0604020202020204" pitchFamily="34" charset="0"/>
              <a:cs typeface="+mn-ea"/>
              <a:sym typeface="Arial" panose="020B0604020202020204" pitchFamily="34" charset="0"/>
            </a:endParaRPr>
          </a:p>
        </p:txBody>
      </p:sp>
      <p:sp>
        <p:nvSpPr>
          <p:cNvPr id="3" name="标题 1">
            <a:extLst>
              <a:ext uri="{FF2B5EF4-FFF2-40B4-BE49-F238E27FC236}">
                <a16:creationId xmlns:a16="http://schemas.microsoft.com/office/drawing/2014/main" id="{7291D669-4457-DD68-FBBF-E4D1C27E0F2C}"/>
              </a:ext>
            </a:extLst>
          </p:cNvPr>
          <p:cNvSpPr txBox="1">
            <a:spLocks/>
          </p:cNvSpPr>
          <p:nvPr/>
        </p:nvSpPr>
        <p:spPr>
          <a:xfrm>
            <a:off x="677035" y="217766"/>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endParaRPr lang="en-US" altLang="zh-CN" dirty="0">
              <a:latin typeface="Arial" panose="020B0604020202020204" pitchFamily="34" charset="0"/>
              <a:cs typeface="+mn-ea"/>
            </a:endParaRPr>
          </a:p>
        </p:txBody>
      </p:sp>
      <p:sp>
        <p:nvSpPr>
          <p:cNvPr id="2" name="标题 1">
            <a:extLst>
              <a:ext uri="{FF2B5EF4-FFF2-40B4-BE49-F238E27FC236}">
                <a16:creationId xmlns:a16="http://schemas.microsoft.com/office/drawing/2014/main" id="{E1C9CF7E-090E-6227-14B4-7A48A683D602}"/>
              </a:ext>
            </a:extLst>
          </p:cNvPr>
          <p:cNvSpPr txBox="1">
            <a:spLocks/>
          </p:cNvSpPr>
          <p:nvPr/>
        </p:nvSpPr>
        <p:spPr>
          <a:xfrm>
            <a:off x="677035" y="283392"/>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r>
              <a:rPr lang="en-US" altLang="zh-CN" dirty="0">
                <a:latin typeface="Arial" panose="020B0604020202020204" pitchFamily="34" charset="0"/>
                <a:cs typeface="+mn-ea"/>
              </a:rPr>
              <a:t>Federated Learning for Distributed Optimization</a:t>
            </a:r>
          </a:p>
        </p:txBody>
      </p:sp>
      <p:pic>
        <p:nvPicPr>
          <p:cNvPr id="11" name="图片 10">
            <a:extLst>
              <a:ext uri="{FF2B5EF4-FFF2-40B4-BE49-F238E27FC236}">
                <a16:creationId xmlns:a16="http://schemas.microsoft.com/office/drawing/2014/main" id="{3A819F71-1780-8B52-45C4-0E8D99D5248D}"/>
              </a:ext>
            </a:extLst>
          </p:cNvPr>
          <p:cNvPicPr>
            <a:picLocks noChangeAspect="1"/>
          </p:cNvPicPr>
          <p:nvPr/>
        </p:nvPicPr>
        <p:blipFill>
          <a:blip r:embed="rId3"/>
          <a:stretch>
            <a:fillRect/>
          </a:stretch>
        </p:blipFill>
        <p:spPr>
          <a:xfrm>
            <a:off x="3105166" y="1206313"/>
            <a:ext cx="6267417" cy="4229862"/>
          </a:xfrm>
          <a:prstGeom prst="rect">
            <a:avLst/>
          </a:prstGeom>
        </p:spPr>
      </p:pic>
      <p:sp>
        <p:nvSpPr>
          <p:cNvPr id="7" name="文本框 6">
            <a:extLst>
              <a:ext uri="{FF2B5EF4-FFF2-40B4-BE49-F238E27FC236}">
                <a16:creationId xmlns:a16="http://schemas.microsoft.com/office/drawing/2014/main" id="{EAF149C6-178D-4FCC-3317-AB385E59353E}"/>
              </a:ext>
            </a:extLst>
          </p:cNvPr>
          <p:cNvSpPr txBox="1"/>
          <p:nvPr/>
        </p:nvSpPr>
        <p:spPr>
          <a:xfrm>
            <a:off x="3663520" y="5489803"/>
            <a:ext cx="6096000" cy="400110"/>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Illustration of cross-silo federated learning.</a:t>
            </a:r>
          </a:p>
        </p:txBody>
      </p:sp>
    </p:spTree>
    <p:extLst>
      <p:ext uri="{BB962C8B-B14F-4D97-AF65-F5344CB8AC3E}">
        <p14:creationId xmlns:p14="http://schemas.microsoft.com/office/powerpoint/2010/main" val="1713050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a:xfrm>
            <a:off x="8654620" y="6369050"/>
            <a:ext cx="2743200" cy="365125"/>
          </a:xfrm>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28</a:t>
            </a:fld>
            <a:endParaRPr lang="zh-CN" altLang="en-US" dirty="0">
              <a:latin typeface="Arial" panose="020B0604020202020204" pitchFamily="34" charset="0"/>
              <a:cs typeface="+mn-ea"/>
              <a:sym typeface="Arial" panose="020B0604020202020204" pitchFamily="34" charset="0"/>
            </a:endParaRPr>
          </a:p>
        </p:txBody>
      </p:sp>
      <p:sp>
        <p:nvSpPr>
          <p:cNvPr id="3" name="标题 1">
            <a:extLst>
              <a:ext uri="{FF2B5EF4-FFF2-40B4-BE49-F238E27FC236}">
                <a16:creationId xmlns:a16="http://schemas.microsoft.com/office/drawing/2014/main" id="{7291D669-4457-DD68-FBBF-E4D1C27E0F2C}"/>
              </a:ext>
            </a:extLst>
          </p:cNvPr>
          <p:cNvSpPr txBox="1">
            <a:spLocks/>
          </p:cNvSpPr>
          <p:nvPr/>
        </p:nvSpPr>
        <p:spPr>
          <a:xfrm>
            <a:off x="677035" y="217766"/>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endParaRPr lang="en-US" altLang="zh-CN" dirty="0">
              <a:latin typeface="Arial" panose="020B0604020202020204" pitchFamily="34" charset="0"/>
              <a:cs typeface="+mn-ea"/>
            </a:endParaRPr>
          </a:p>
        </p:txBody>
      </p:sp>
      <p:sp>
        <p:nvSpPr>
          <p:cNvPr id="5" name="文本框 4">
            <a:extLst>
              <a:ext uri="{FF2B5EF4-FFF2-40B4-BE49-F238E27FC236}">
                <a16:creationId xmlns:a16="http://schemas.microsoft.com/office/drawing/2014/main" id="{BDDCC318-3BC7-170C-7C1B-B7DE16702E76}"/>
              </a:ext>
            </a:extLst>
          </p:cNvPr>
          <p:cNvSpPr txBox="1"/>
          <p:nvPr/>
        </p:nvSpPr>
        <p:spPr>
          <a:xfrm>
            <a:off x="838200" y="865985"/>
            <a:ext cx="10897998" cy="5740033"/>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The </a:t>
            </a:r>
            <a:r>
              <a:rPr lang="en-US" altLang="zh-CN" sz="2400" b="1" dirty="0">
                <a:solidFill>
                  <a:srgbClr val="FF0000"/>
                </a:solidFill>
                <a:latin typeface="Times New Roman" panose="02020603050405020304" pitchFamily="18" charset="0"/>
                <a:cs typeface="Times New Roman" panose="02020603050405020304" pitchFamily="18" charset="0"/>
              </a:rPr>
              <a:t>advantages</a:t>
            </a:r>
            <a:r>
              <a:rPr lang="en-US" altLang="zh-CN" sz="2400" dirty="0">
                <a:latin typeface="Times New Roman" panose="02020603050405020304" pitchFamily="18" charset="0"/>
                <a:cs typeface="Times New Roman" panose="02020603050405020304" pitchFamily="18" charset="0"/>
              </a:rPr>
              <a:t> of FL</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Enabling distributed ML tasks in hyper-scale networks</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High privacy protection and communication efficiency</a:t>
            </a:r>
          </a:p>
          <a:p>
            <a:pPr marL="285750" indent="-285750">
              <a:spcBef>
                <a:spcPts val="600"/>
              </a:spcBef>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The </a:t>
            </a:r>
            <a:r>
              <a:rPr lang="en-US" altLang="zh-CN" sz="2400" b="1" dirty="0">
                <a:solidFill>
                  <a:srgbClr val="FF0000"/>
                </a:solidFill>
                <a:latin typeface="Times New Roman" panose="02020603050405020304" pitchFamily="18" charset="0"/>
                <a:cs typeface="Times New Roman" panose="02020603050405020304" pitchFamily="18" charset="0"/>
              </a:rPr>
              <a:t>challenges</a:t>
            </a:r>
            <a:r>
              <a:rPr lang="en-US" altLang="zh-CN" sz="2400" dirty="0">
                <a:latin typeface="Times New Roman" panose="02020603050405020304" pitchFamily="18" charset="0"/>
                <a:cs typeface="Times New Roman" panose="02020603050405020304" pitchFamily="18" charset="0"/>
              </a:rPr>
              <a:t> of FL</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Privacy protection</a:t>
            </a:r>
          </a:p>
          <a:p>
            <a:pPr marL="1200150" lvl="2"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Privacy preserving techniques usually sacrifice the learning performance and induce additional computational costs</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Theoretical analysis</a:t>
            </a:r>
          </a:p>
          <a:p>
            <a:pPr marL="1200150" lvl="2"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The convergence analysis of FL considering the trade-off between learning performance and resource consumption is difficult</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Wireless deployment</a:t>
            </a:r>
          </a:p>
          <a:p>
            <a:pPr marL="1200150" lvl="2"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The issues of dynamic fading channel, communication overhead, low power budget of end devices, as well as the availability and willingness of participants</a:t>
            </a:r>
          </a:p>
          <a:p>
            <a:pPr lvl="1">
              <a:spcBef>
                <a:spcPts val="600"/>
              </a:spcBef>
            </a:pPr>
            <a:endParaRPr lang="en-US" altLang="zh-CN" sz="2400" dirty="0">
              <a:latin typeface="Times New Roman" panose="02020603050405020304" pitchFamily="18" charset="0"/>
              <a:cs typeface="Times New Roman" panose="02020603050405020304" pitchFamily="18" charset="0"/>
            </a:endParaRPr>
          </a:p>
          <a:p>
            <a:pPr>
              <a:spcBef>
                <a:spcPts val="600"/>
              </a:spcBef>
            </a:pPr>
            <a:r>
              <a:rPr lang="en-US" altLang="zh-CN" sz="2000" dirty="0">
                <a:latin typeface="Times New Roman" panose="02020603050405020304" pitchFamily="18" charset="0"/>
                <a:cs typeface="Times New Roman" panose="02020603050405020304" pitchFamily="18" charset="0"/>
              </a:rPr>
              <a:t>	</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sp>
        <p:nvSpPr>
          <p:cNvPr id="4" name="标题 1">
            <a:extLst>
              <a:ext uri="{FF2B5EF4-FFF2-40B4-BE49-F238E27FC236}">
                <a16:creationId xmlns:a16="http://schemas.microsoft.com/office/drawing/2014/main" id="{6CACBCA1-A3C8-7863-356F-64617C51A7A9}"/>
              </a:ext>
            </a:extLst>
          </p:cNvPr>
          <p:cNvSpPr txBox="1">
            <a:spLocks/>
          </p:cNvSpPr>
          <p:nvPr/>
        </p:nvSpPr>
        <p:spPr>
          <a:xfrm>
            <a:off x="677035" y="283392"/>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r>
              <a:rPr lang="en-US" altLang="zh-CN" dirty="0">
                <a:latin typeface="Arial" panose="020B0604020202020204" pitchFamily="34" charset="0"/>
                <a:cs typeface="+mn-ea"/>
              </a:rPr>
              <a:t>Federated Learning for Distributed Optimization</a:t>
            </a:r>
          </a:p>
        </p:txBody>
      </p:sp>
    </p:spTree>
    <p:extLst>
      <p:ext uri="{BB962C8B-B14F-4D97-AF65-F5344CB8AC3E}">
        <p14:creationId xmlns:p14="http://schemas.microsoft.com/office/powerpoint/2010/main" val="631311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605809" y="1829524"/>
            <a:ext cx="6647343" cy="1899920"/>
            <a:chOff x="1395454" y="924560"/>
            <a:chExt cx="6647343" cy="1899920"/>
          </a:xfrm>
        </p:grpSpPr>
        <p:sp>
          <p:nvSpPr>
            <p:cNvPr id="8" name="文本框 7"/>
            <p:cNvSpPr txBox="1"/>
            <p:nvPr/>
          </p:nvSpPr>
          <p:spPr>
            <a:xfrm>
              <a:off x="1395454" y="924560"/>
              <a:ext cx="582211" cy="1060227"/>
            </a:xfrm>
            <a:prstGeom prst="rect">
              <a:avLst/>
            </a:prstGeom>
            <a:noFill/>
          </p:spPr>
          <p:txBody>
            <a:bodyPr wrap="none" rtlCol="0">
              <a:spAutoFit/>
            </a:bodyPr>
            <a:lstStyle/>
            <a:p>
              <a:pPr algn="just" hangingPunct="0">
                <a:lnSpc>
                  <a:spcPct val="130000"/>
                </a:lnSpc>
              </a:pPr>
              <a:r>
                <a:rPr lang="en-US" altLang="zh-CN" sz="5400" i="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3</a:t>
              </a:r>
              <a:endParaRPr lang="zh-CN" altLang="en-US" sz="5400" i="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文本框 9"/>
            <p:cNvSpPr txBox="1"/>
            <p:nvPr/>
          </p:nvSpPr>
          <p:spPr>
            <a:xfrm>
              <a:off x="2096441" y="1370796"/>
              <a:ext cx="1766830" cy="522451"/>
            </a:xfrm>
            <a:prstGeom prst="rect">
              <a:avLst/>
            </a:prstGeom>
            <a:noFill/>
          </p:spPr>
          <p:txBody>
            <a:bodyPr wrap="none" rtlCol="0">
              <a:spAutoFit/>
            </a:bodyPr>
            <a:lstStyle/>
            <a:p>
              <a:pPr algn="just" hangingPunct="0">
                <a:lnSpc>
                  <a:spcPct val="130000"/>
                </a:lnSpc>
              </a:pPr>
              <a:r>
                <a:rPr lang="en-US" altLang="zh-CN" sz="2400" i="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Part Three</a:t>
              </a:r>
              <a:endParaRPr lang="zh-CN" altLang="en-US" sz="2400" i="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文本框 10"/>
            <p:cNvSpPr txBox="1"/>
            <p:nvPr/>
          </p:nvSpPr>
          <p:spPr>
            <a:xfrm>
              <a:off x="1497415" y="1995366"/>
              <a:ext cx="6545382" cy="737574"/>
            </a:xfrm>
            <a:prstGeom prst="rect">
              <a:avLst/>
            </a:prstGeom>
            <a:noFill/>
          </p:spPr>
          <p:txBody>
            <a:bodyPr wrap="none" rtlCol="0">
              <a:spAutoFit/>
            </a:bodyPr>
            <a:lstStyle/>
            <a:p>
              <a:pPr algn="just" hangingPunct="0">
                <a:lnSpc>
                  <a:spcPct val="130000"/>
                </a:lnSpc>
              </a:pPr>
              <a:r>
                <a:rPr lang="en-US" altLang="zh-CN" sz="36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Future Research Directions</a:t>
              </a:r>
              <a:endParaRPr lang="zh-CN" altLang="en-US" sz="36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2" name="直接连接符 11"/>
            <p:cNvCxnSpPr/>
            <p:nvPr/>
          </p:nvCxnSpPr>
          <p:spPr>
            <a:xfrm>
              <a:off x="1519414" y="2824480"/>
              <a:ext cx="6131066"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8852463" y="1829524"/>
            <a:ext cx="2762295" cy="3170099"/>
          </a:xfrm>
          <a:prstGeom prst="rect">
            <a:avLst/>
          </a:prstGeom>
        </p:spPr>
        <p:txBody>
          <a:bodyPr wrap="none">
            <a:spAutoFit/>
          </a:bodyPr>
          <a:lstStyle/>
          <a:p>
            <a:r>
              <a:rPr lang="zh-CN" altLang="en-US" sz="20000" b="1" spc="100" dirty="0">
                <a:solidFill>
                  <a:srgbClr val="FFF2CC"/>
                </a:solidFill>
                <a:latin typeface="Arial" panose="020B0604020202020204" pitchFamily="34" charset="0"/>
                <a:ea typeface="微软雅黑" panose="020B0503020204020204" pitchFamily="34" charset="-122"/>
                <a:cs typeface="+mn-ea"/>
                <a:sym typeface="Arial" panose="020B0604020202020204" pitchFamily="34" charset="0"/>
              </a:rPr>
              <a:t>叁</a:t>
            </a:r>
            <a:endParaRPr lang="zh-CN" altLang="en-US" sz="20000" b="1" dirty="0">
              <a:solidFill>
                <a:srgbClr val="FFF2CC"/>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4122165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54657" y="1370503"/>
            <a:ext cx="6252527" cy="1899920"/>
            <a:chOff x="1397953" y="924560"/>
            <a:chExt cx="6252527" cy="1899920"/>
          </a:xfrm>
        </p:grpSpPr>
        <p:sp>
          <p:nvSpPr>
            <p:cNvPr id="8" name="文本框 7"/>
            <p:cNvSpPr txBox="1"/>
            <p:nvPr/>
          </p:nvSpPr>
          <p:spPr>
            <a:xfrm>
              <a:off x="1397953" y="924560"/>
              <a:ext cx="577215" cy="1170940"/>
            </a:xfrm>
            <a:prstGeom prst="rect">
              <a:avLst/>
            </a:prstGeom>
            <a:noFill/>
          </p:spPr>
          <p:txBody>
            <a:bodyPr wrap="none" rtlCol="0">
              <a:spAutoFit/>
            </a:bodyPr>
            <a:lstStyle/>
            <a:p>
              <a:pPr algn="just" hangingPunct="0">
                <a:lnSpc>
                  <a:spcPct val="130000"/>
                </a:lnSpc>
              </a:pPr>
              <a:r>
                <a:rPr lang="en-US" altLang="zh-CN" sz="5400" i="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1</a:t>
              </a:r>
            </a:p>
          </p:txBody>
        </p:sp>
        <p:sp>
          <p:nvSpPr>
            <p:cNvPr id="10" name="文本框 9"/>
            <p:cNvSpPr txBox="1"/>
            <p:nvPr/>
          </p:nvSpPr>
          <p:spPr>
            <a:xfrm>
              <a:off x="2011684" y="1377240"/>
              <a:ext cx="1503680" cy="570865"/>
            </a:xfrm>
            <a:prstGeom prst="rect">
              <a:avLst/>
            </a:prstGeom>
            <a:noFill/>
          </p:spPr>
          <p:txBody>
            <a:bodyPr wrap="none" rtlCol="0">
              <a:spAutoFit/>
            </a:bodyPr>
            <a:lstStyle/>
            <a:p>
              <a:pPr algn="just" hangingPunct="0">
                <a:lnSpc>
                  <a:spcPct val="130000"/>
                </a:lnSpc>
              </a:pPr>
              <a:r>
                <a:rPr lang="en-US" altLang="zh-CN" sz="2400" i="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Part One</a:t>
              </a:r>
              <a:endParaRPr lang="zh-CN" altLang="en-US" sz="2400" i="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文本框 10"/>
            <p:cNvSpPr txBox="1"/>
            <p:nvPr/>
          </p:nvSpPr>
          <p:spPr>
            <a:xfrm>
              <a:off x="1519414" y="1981662"/>
              <a:ext cx="3302507" cy="809261"/>
            </a:xfrm>
            <a:prstGeom prst="rect">
              <a:avLst/>
            </a:prstGeom>
            <a:noFill/>
          </p:spPr>
          <p:txBody>
            <a:bodyPr wrap="none" rtlCol="0">
              <a:spAutoFit/>
            </a:bodyPr>
            <a:lstStyle/>
            <a:p>
              <a:pPr algn="just" hangingPunct="0">
                <a:lnSpc>
                  <a:spcPct val="130000"/>
                </a:lnSpc>
              </a:pPr>
              <a:r>
                <a:rPr lang="en-US" altLang="zh-CN" sz="40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Background</a:t>
              </a:r>
              <a:endParaRPr lang="zh-CN" altLang="en-US" sz="40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2" name="直接连接符 11"/>
            <p:cNvCxnSpPr/>
            <p:nvPr/>
          </p:nvCxnSpPr>
          <p:spPr>
            <a:xfrm>
              <a:off x="1519414" y="2824480"/>
              <a:ext cx="6131066"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8852463" y="1829524"/>
            <a:ext cx="2722880" cy="3169285"/>
          </a:xfrm>
          <a:prstGeom prst="rect">
            <a:avLst/>
          </a:prstGeom>
        </p:spPr>
        <p:txBody>
          <a:bodyPr wrap="none">
            <a:spAutoFit/>
          </a:bodyPr>
          <a:lstStyle/>
          <a:p>
            <a:r>
              <a:rPr lang="zh-CN" altLang="en-US" sz="20000" b="1" dirty="0">
                <a:solidFill>
                  <a:srgbClr val="FFF2CC"/>
                </a:solidFill>
                <a:latin typeface="Arial" panose="020B0604020202020204" pitchFamily="34" charset="0"/>
                <a:ea typeface="微软雅黑" panose="020B0503020204020204" pitchFamily="34" charset="-122"/>
                <a:cs typeface="+mn-ea"/>
                <a:sym typeface="Arial" panose="020B0604020202020204" pitchFamily="34" charset="0"/>
              </a:rPr>
              <a:t>壹</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a:xfrm>
            <a:off x="8654620" y="6369050"/>
            <a:ext cx="2743200" cy="365125"/>
          </a:xfrm>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30</a:t>
            </a:fld>
            <a:endParaRPr lang="zh-CN" altLang="en-US" dirty="0">
              <a:latin typeface="Arial" panose="020B0604020202020204" pitchFamily="34" charset="0"/>
              <a:cs typeface="+mn-ea"/>
              <a:sym typeface="Arial" panose="020B0604020202020204" pitchFamily="34" charset="0"/>
            </a:endParaRPr>
          </a:p>
        </p:txBody>
      </p:sp>
      <p:sp>
        <p:nvSpPr>
          <p:cNvPr id="3" name="标题 1">
            <a:extLst>
              <a:ext uri="{FF2B5EF4-FFF2-40B4-BE49-F238E27FC236}">
                <a16:creationId xmlns:a16="http://schemas.microsoft.com/office/drawing/2014/main" id="{7291D669-4457-DD68-FBBF-E4D1C27E0F2C}"/>
              </a:ext>
            </a:extLst>
          </p:cNvPr>
          <p:cNvSpPr txBox="1">
            <a:spLocks/>
          </p:cNvSpPr>
          <p:nvPr/>
        </p:nvSpPr>
        <p:spPr>
          <a:xfrm>
            <a:off x="677035" y="217766"/>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endParaRPr lang="en-US" altLang="zh-CN" dirty="0">
              <a:latin typeface="Arial" panose="020B0604020202020204" pitchFamily="34" charset="0"/>
              <a:cs typeface="+mn-ea"/>
            </a:endParaRPr>
          </a:p>
        </p:txBody>
      </p:sp>
      <p:sp>
        <p:nvSpPr>
          <p:cNvPr id="2" name="标题 1">
            <a:extLst>
              <a:ext uri="{FF2B5EF4-FFF2-40B4-BE49-F238E27FC236}">
                <a16:creationId xmlns:a16="http://schemas.microsoft.com/office/drawing/2014/main" id="{E1C9CF7E-090E-6227-14B4-7A48A683D602}"/>
              </a:ext>
            </a:extLst>
          </p:cNvPr>
          <p:cNvSpPr txBox="1">
            <a:spLocks/>
          </p:cNvSpPr>
          <p:nvPr/>
        </p:nvSpPr>
        <p:spPr>
          <a:xfrm>
            <a:off x="677035" y="283392"/>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r>
              <a:rPr lang="en-US" altLang="zh-CN" dirty="0">
                <a:latin typeface="Arial" panose="020B0604020202020204" pitchFamily="34" charset="0"/>
                <a:cs typeface="+mn-ea"/>
              </a:rPr>
              <a:t>Future Research Directions</a:t>
            </a:r>
          </a:p>
        </p:txBody>
      </p:sp>
      <p:pic>
        <p:nvPicPr>
          <p:cNvPr id="6" name="图片 5">
            <a:extLst>
              <a:ext uri="{FF2B5EF4-FFF2-40B4-BE49-F238E27FC236}">
                <a16:creationId xmlns:a16="http://schemas.microsoft.com/office/drawing/2014/main" id="{9A002E1A-B73F-E771-9291-2054559A8318}"/>
              </a:ext>
            </a:extLst>
          </p:cNvPr>
          <p:cNvPicPr>
            <a:picLocks noChangeAspect="1"/>
          </p:cNvPicPr>
          <p:nvPr/>
        </p:nvPicPr>
        <p:blipFill>
          <a:blip r:embed="rId3"/>
          <a:stretch>
            <a:fillRect/>
          </a:stretch>
        </p:blipFill>
        <p:spPr>
          <a:xfrm>
            <a:off x="390772" y="1635037"/>
            <a:ext cx="11553538" cy="4079963"/>
          </a:xfrm>
          <a:prstGeom prst="rect">
            <a:avLst/>
          </a:prstGeom>
        </p:spPr>
      </p:pic>
    </p:spTree>
    <p:extLst>
      <p:ext uri="{BB962C8B-B14F-4D97-AF65-F5344CB8AC3E}">
        <p14:creationId xmlns:p14="http://schemas.microsoft.com/office/powerpoint/2010/main" val="1360546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latin typeface="Arial" panose="020B0604020202020204" pitchFamily="34" charset="0"/>
                <a:ea typeface="微软雅黑" panose="020B0503020204020204" pitchFamily="34" charset="-122"/>
                <a:cs typeface="+mn-ea"/>
                <a:sym typeface="Arial" panose="020B0604020202020204" pitchFamily="34" charset="0"/>
              </a:rPr>
              <a:t>2024/3/14</a:t>
            </a:fld>
            <a:endParaRPr lang="zh-CN" altLang="en-US"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 name="页脚占位符 3"/>
          <p:cNvSpPr>
            <a:spLocks noGrp="1"/>
          </p:cNvSpPr>
          <p:nvPr>
            <p:ph type="ftr" sz="quarter" idx="11"/>
          </p:nvPr>
        </p:nvSpPr>
        <p:spPr/>
        <p:txBody>
          <a:bodyPr/>
          <a:lstStyle/>
          <a:p>
            <a:r>
              <a:rPr lang="zh-CN" altLang="en-US">
                <a:latin typeface="Arial" panose="020B0604020202020204" pitchFamily="34" charset="0"/>
                <a:ea typeface="微软雅黑" panose="020B0503020204020204" pitchFamily="34" charset="-122"/>
                <a:cs typeface="+mn-ea"/>
                <a:sym typeface="Arial" panose="020B0604020202020204" pitchFamily="34" charset="0"/>
              </a:rPr>
              <a:t>西安电子科技大学</a:t>
            </a:r>
            <a:endParaRPr lang="zh-CN" altLang="en-US"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灯片编号占位符 4"/>
          <p:cNvSpPr>
            <a:spLocks noGrp="1"/>
          </p:cNvSpPr>
          <p:nvPr>
            <p:ph type="sldNum" sz="quarter" idx="12"/>
          </p:nvPr>
        </p:nvSpPr>
        <p:spPr/>
        <p:txBody>
          <a:bodyPr/>
          <a:lstStyle/>
          <a:p>
            <a:fld id="{33B9A5AF-BDD6-4E14-989F-CF034C94E4CA}" type="slidenum">
              <a:rPr lang="zh-CN" altLang="en-US" smtClean="0">
                <a:latin typeface="Arial" panose="020B0604020202020204" pitchFamily="34" charset="0"/>
                <a:ea typeface="微软雅黑" panose="020B0503020204020204" pitchFamily="34" charset="-122"/>
                <a:cs typeface="+mn-ea"/>
                <a:sym typeface="Arial" panose="020B0604020202020204" pitchFamily="34" charset="0"/>
              </a:rPr>
              <a:t>31</a:t>
            </a:fld>
            <a:endParaRPr lang="zh-CN" altLang="en-US"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文本框 9"/>
          <p:cNvSpPr txBox="1"/>
          <p:nvPr/>
        </p:nvSpPr>
        <p:spPr>
          <a:xfrm>
            <a:off x="2189638" y="2644111"/>
            <a:ext cx="8560870" cy="1067343"/>
          </a:xfrm>
          <a:prstGeom prst="rect">
            <a:avLst/>
          </a:prstGeom>
          <a:noFill/>
        </p:spPr>
        <p:txBody>
          <a:bodyPr wrap="none" rtlCol="0">
            <a:spAutoFit/>
          </a:bodyPr>
          <a:lstStyle/>
          <a:p>
            <a:pPr algn="just" hangingPunct="0">
              <a:lnSpc>
                <a:spcPct val="130000"/>
              </a:lnSpc>
            </a:pPr>
            <a:r>
              <a:rPr lang="en-US" altLang="zh-CN" sz="5400"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THANK</a:t>
            </a:r>
            <a:r>
              <a:rPr lang="zh-CN" altLang="en-US" sz="5400"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5400"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FOR</a:t>
            </a:r>
            <a:r>
              <a:rPr lang="zh-CN" altLang="en-US" sz="5400"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5400"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ATTENTION</a:t>
            </a:r>
            <a:endParaRPr lang="zh-CN" altLang="en-US" sz="5400"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任意多边形: 形状 16"/>
          <p:cNvSpPr/>
          <p:nvPr/>
        </p:nvSpPr>
        <p:spPr>
          <a:xfrm>
            <a:off x="1125901" y="2189188"/>
            <a:ext cx="1800000" cy="1800000"/>
          </a:xfrm>
          <a:custGeom>
            <a:avLst/>
            <a:gdLst>
              <a:gd name="connsiteX0" fmla="*/ 0 w 1800000"/>
              <a:gd name="connsiteY0" fmla="*/ 0 h 1800000"/>
              <a:gd name="connsiteX1" fmla="*/ 1800000 w 1800000"/>
              <a:gd name="connsiteY1" fmla="*/ 0 h 1800000"/>
              <a:gd name="connsiteX2" fmla="*/ 1800000 w 1800000"/>
              <a:gd name="connsiteY2" fmla="*/ 366040 h 1800000"/>
              <a:gd name="connsiteX3" fmla="*/ 1656604 w 1800000"/>
              <a:gd name="connsiteY3" fmla="*/ 366040 h 1800000"/>
              <a:gd name="connsiteX4" fmla="*/ 1656604 w 1800000"/>
              <a:gd name="connsiteY4" fmla="*/ 157793 h 1800000"/>
              <a:gd name="connsiteX5" fmla="*/ 172635 w 1800000"/>
              <a:gd name="connsiteY5" fmla="*/ 157793 h 1800000"/>
              <a:gd name="connsiteX6" fmla="*/ 172635 w 1800000"/>
              <a:gd name="connsiteY6" fmla="*/ 1641762 h 1800000"/>
              <a:gd name="connsiteX7" fmla="*/ 900000 w 1800000"/>
              <a:gd name="connsiteY7" fmla="*/ 1641762 h 1800000"/>
              <a:gd name="connsiteX8" fmla="*/ 900000 w 1800000"/>
              <a:gd name="connsiteY8" fmla="*/ 1800000 h 1800000"/>
              <a:gd name="connsiteX9" fmla="*/ 0 w 1800000"/>
              <a:gd name="connsiteY9" fmla="*/ 180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0" y="0"/>
                </a:moveTo>
                <a:lnTo>
                  <a:pt x="1800000" y="0"/>
                </a:lnTo>
                <a:lnTo>
                  <a:pt x="1800000" y="366040"/>
                </a:lnTo>
                <a:lnTo>
                  <a:pt x="1656604" y="366040"/>
                </a:lnTo>
                <a:lnTo>
                  <a:pt x="1656604" y="157793"/>
                </a:lnTo>
                <a:lnTo>
                  <a:pt x="172635" y="157793"/>
                </a:lnTo>
                <a:lnTo>
                  <a:pt x="172635" y="1641762"/>
                </a:lnTo>
                <a:lnTo>
                  <a:pt x="900000" y="1641762"/>
                </a:lnTo>
                <a:lnTo>
                  <a:pt x="900000" y="1800000"/>
                </a:lnTo>
                <a:lnTo>
                  <a:pt x="0" y="18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任意多边形: 形状 18"/>
          <p:cNvSpPr/>
          <p:nvPr/>
        </p:nvSpPr>
        <p:spPr>
          <a:xfrm>
            <a:off x="30480" y="5598160"/>
            <a:ext cx="12202160" cy="1259840"/>
          </a:xfrm>
          <a:custGeom>
            <a:avLst/>
            <a:gdLst>
              <a:gd name="connsiteX0" fmla="*/ 10160 w 12222480"/>
              <a:gd name="connsiteY0" fmla="*/ 1087120 h 1910080"/>
              <a:gd name="connsiteX1" fmla="*/ 12222480 w 12222480"/>
              <a:gd name="connsiteY1" fmla="*/ 0 h 1910080"/>
              <a:gd name="connsiteX2" fmla="*/ 12222480 w 12222480"/>
              <a:gd name="connsiteY2" fmla="*/ 1910080 h 1910080"/>
              <a:gd name="connsiteX3" fmla="*/ 0 w 12222480"/>
              <a:gd name="connsiteY3" fmla="*/ 1899920 h 1910080"/>
              <a:gd name="connsiteX4" fmla="*/ 10160 w 12222480"/>
              <a:gd name="connsiteY4" fmla="*/ 1087120 h 1910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2480" h="1910080">
                <a:moveTo>
                  <a:pt x="10160" y="1087120"/>
                </a:moveTo>
                <a:lnTo>
                  <a:pt x="12222480" y="0"/>
                </a:lnTo>
                <a:lnTo>
                  <a:pt x="12222480" y="1910080"/>
                </a:lnTo>
                <a:lnTo>
                  <a:pt x="0" y="1899920"/>
                </a:lnTo>
                <a:lnTo>
                  <a:pt x="10160" y="108712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任意多边形: 形状 19"/>
          <p:cNvSpPr/>
          <p:nvPr/>
        </p:nvSpPr>
        <p:spPr>
          <a:xfrm flipH="1">
            <a:off x="-40640" y="5585460"/>
            <a:ext cx="12273280" cy="1259840"/>
          </a:xfrm>
          <a:custGeom>
            <a:avLst/>
            <a:gdLst>
              <a:gd name="connsiteX0" fmla="*/ 10160 w 12222480"/>
              <a:gd name="connsiteY0" fmla="*/ 1087120 h 1910080"/>
              <a:gd name="connsiteX1" fmla="*/ 12222480 w 12222480"/>
              <a:gd name="connsiteY1" fmla="*/ 0 h 1910080"/>
              <a:gd name="connsiteX2" fmla="*/ 12222480 w 12222480"/>
              <a:gd name="connsiteY2" fmla="*/ 1910080 h 1910080"/>
              <a:gd name="connsiteX3" fmla="*/ 0 w 12222480"/>
              <a:gd name="connsiteY3" fmla="*/ 1899920 h 1910080"/>
              <a:gd name="connsiteX4" fmla="*/ 10160 w 12222480"/>
              <a:gd name="connsiteY4" fmla="*/ 1087120 h 1910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2480" h="1910080">
                <a:moveTo>
                  <a:pt x="10160" y="1087120"/>
                </a:moveTo>
                <a:lnTo>
                  <a:pt x="12222480" y="0"/>
                </a:lnTo>
                <a:lnTo>
                  <a:pt x="12222480" y="1910080"/>
                </a:lnTo>
                <a:lnTo>
                  <a:pt x="0" y="1899920"/>
                </a:lnTo>
                <a:lnTo>
                  <a:pt x="10160" y="10871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矩形 20"/>
          <p:cNvSpPr/>
          <p:nvPr/>
        </p:nvSpPr>
        <p:spPr>
          <a:xfrm>
            <a:off x="4033520" y="6134875"/>
            <a:ext cx="4196080" cy="417550"/>
          </a:xfrm>
          <a:prstGeom prst="rect">
            <a:avLst/>
          </a:prstGeom>
        </p:spPr>
        <p:txBody>
          <a:bodyPr wrap="square">
            <a:spAutoFit/>
          </a:bodyPr>
          <a:lstStyle/>
          <a:p>
            <a:pPr algn="dist" hangingPunct="0">
              <a:lnSpc>
                <a:spcPct val="130000"/>
              </a:lnSpc>
            </a:pPr>
            <a:r>
              <a:rPr lang="zh-CN" altLang="en-US" spc="100" dirty="0">
                <a:solidFill>
                  <a:schemeClr val="accent3">
                    <a:lumMod val="20000"/>
                    <a:lumOff val="80000"/>
                  </a:schemeClr>
                </a:solidFill>
                <a:latin typeface="Arial" panose="020B0604020202020204" pitchFamily="34" charset="0"/>
                <a:ea typeface="微软雅黑" panose="020B0503020204020204" pitchFamily="34" charset="-122"/>
                <a:cs typeface="+mn-ea"/>
                <a:sym typeface="Arial" panose="020B0604020202020204" pitchFamily="34" charset="0"/>
              </a:rPr>
              <a:t>厚德 求真 励学 笃行</a:t>
            </a:r>
            <a:endParaRPr lang="en-US" altLang="zh-CN" spc="100" dirty="0">
              <a:solidFill>
                <a:schemeClr val="accent3">
                  <a:lumMod val="20000"/>
                  <a:lumOff val="80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89" y="220338"/>
            <a:ext cx="10959033" cy="516968"/>
          </a:xfrm>
        </p:spPr>
        <p:txBody>
          <a:bodyPr>
            <a:normAutofit fontScale="90000"/>
          </a:bodyPr>
          <a:lstStyle/>
          <a:p>
            <a:r>
              <a:rPr lang="en-US" altLang="zh-CN" sz="3110" dirty="0">
                <a:latin typeface="Arial" panose="020B0604020202020204" pitchFamily="34" charset="0"/>
                <a:ea typeface="微软雅黑" panose="020B0503020204020204" pitchFamily="34" charset="-122"/>
                <a:cs typeface="+mn-ea"/>
                <a:sym typeface="Arial" panose="020B0604020202020204" pitchFamily="34" charset="0"/>
              </a:rPr>
              <a:t>The Background of Large-Scale Optimization in 6G Networks</a:t>
            </a:r>
            <a:endParaRPr lang="zh-CN" altLang="en-US" sz="311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4</a:t>
            </a:fld>
            <a:endParaRPr lang="zh-CN" altLang="en-US" dirty="0">
              <a:latin typeface="Arial" panose="020B0604020202020204" pitchFamily="34" charset="0"/>
              <a:cs typeface="+mn-ea"/>
              <a:sym typeface="Arial" panose="020B0604020202020204" pitchFamily="34" charset="0"/>
            </a:endParaRPr>
          </a:p>
        </p:txBody>
      </p:sp>
      <p:sp>
        <p:nvSpPr>
          <p:cNvPr id="3" name="文本框 2">
            <a:extLst>
              <a:ext uri="{FF2B5EF4-FFF2-40B4-BE49-F238E27FC236}">
                <a16:creationId xmlns:a16="http://schemas.microsoft.com/office/drawing/2014/main" id="{EF4C87B8-F6D1-8336-6EFC-902F7D29EF61}"/>
              </a:ext>
            </a:extLst>
          </p:cNvPr>
          <p:cNvSpPr txBox="1"/>
          <p:nvPr/>
        </p:nvSpPr>
        <p:spPr>
          <a:xfrm>
            <a:off x="838200" y="865985"/>
            <a:ext cx="10897998" cy="5586145"/>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The </a:t>
            </a:r>
            <a:r>
              <a:rPr lang="en-US" altLang="zh-CN" sz="2400" b="1" dirty="0">
                <a:solidFill>
                  <a:srgbClr val="FF0000"/>
                </a:solidFill>
                <a:latin typeface="Times New Roman" panose="02020603050405020304" pitchFamily="18" charset="0"/>
                <a:cs typeface="Times New Roman" panose="02020603050405020304" pitchFamily="18" charset="0"/>
              </a:rPr>
              <a:t>properties</a:t>
            </a:r>
            <a:r>
              <a:rPr lang="en-US" altLang="zh-CN" sz="2400" dirty="0">
                <a:latin typeface="Times New Roman" panose="02020603050405020304" pitchFamily="18" charset="0"/>
                <a:cs typeface="Times New Roman" panose="02020603050405020304" pitchFamily="18" charset="0"/>
              </a:rPr>
              <a:t> of optimization problems in 6G networks:</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The objective functions is complicated</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Optimization variables and model parameters are of high dimension</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Real-time network-dependent parameters           real-time requirement</a:t>
            </a:r>
            <a:endParaRPr lang="en-US" altLang="zh-CN" sz="2400" dirty="0">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Classical optimization-based algorithms </a:t>
            </a:r>
            <a:r>
              <a:rPr lang="en-US" altLang="zh-CN" sz="2400" dirty="0">
                <a:latin typeface="Times New Roman" panose="02020603050405020304" pitchFamily="18" charset="0"/>
                <a:cs typeface="Times New Roman" panose="02020603050405020304" pitchFamily="18" charset="0"/>
              </a:rPr>
              <a:t>(COAs) for 6G</a:t>
            </a:r>
          </a:p>
          <a:p>
            <a:pPr marL="742950" lvl="1" indent="-285750">
              <a:spcBef>
                <a:spcPts val="600"/>
              </a:spcBef>
              <a:buFont typeface="Wingdings" panose="05000000000000000000" pitchFamily="2" charset="2"/>
              <a:buChar char="Ø"/>
            </a:pPr>
            <a:r>
              <a:rPr lang="en-US" altLang="zh-CN" sz="2000" dirty="0">
                <a:solidFill>
                  <a:srgbClr val="FF0000"/>
                </a:solidFill>
                <a:latin typeface="Times New Roman" panose="02020603050405020304" pitchFamily="18" charset="0"/>
                <a:cs typeface="Times New Roman" panose="02020603050405020304" pitchFamily="18" charset="0"/>
              </a:rPr>
              <a:t>Optimization performance</a:t>
            </a:r>
            <a:r>
              <a:rPr lang="en-US" altLang="zh-CN" sz="2000" dirty="0">
                <a:latin typeface="Times New Roman" panose="02020603050405020304" pitchFamily="18" charset="0"/>
                <a:cs typeface="Times New Roman" panose="02020603050405020304" pitchFamily="18" charset="0"/>
              </a:rPr>
              <a:t>: intractable, suboptimal, model assumption</a:t>
            </a:r>
          </a:p>
          <a:p>
            <a:pPr marL="742950" lvl="1" indent="-285750">
              <a:spcBef>
                <a:spcPts val="600"/>
              </a:spcBef>
              <a:buFont typeface="Wingdings" panose="05000000000000000000" pitchFamily="2" charset="2"/>
              <a:buChar char="Ø"/>
            </a:pPr>
            <a:r>
              <a:rPr lang="en-US" altLang="zh-CN" sz="2000" dirty="0">
                <a:solidFill>
                  <a:srgbClr val="FF0000"/>
                </a:solidFill>
                <a:latin typeface="Times New Roman" panose="02020603050405020304" pitchFamily="18" charset="0"/>
                <a:cs typeface="Times New Roman" panose="02020603050405020304" pitchFamily="18" charset="0"/>
              </a:rPr>
              <a:t>Computational cost</a:t>
            </a:r>
            <a:r>
              <a:rPr lang="en-US" altLang="zh-CN" sz="2000" dirty="0">
                <a:latin typeface="Times New Roman" panose="02020603050405020304" pitchFamily="18" charset="0"/>
                <a:cs typeface="Times New Roman" panose="02020603050405020304" pitchFamily="18" charset="0"/>
              </a:rPr>
              <a:t>: iterative, stringent time requirement</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Tractability of </a:t>
            </a:r>
            <a:r>
              <a:rPr lang="en-US" altLang="zh-CN" sz="2000" dirty="0">
                <a:solidFill>
                  <a:srgbClr val="FF0000"/>
                </a:solidFill>
                <a:latin typeface="Times New Roman" panose="02020603050405020304" pitchFamily="18" charset="0"/>
                <a:cs typeface="Times New Roman" panose="02020603050405020304" pitchFamily="18" charset="0"/>
              </a:rPr>
              <a:t>system modeling</a:t>
            </a:r>
            <a:r>
              <a:rPr lang="en-US" altLang="zh-CN" sz="2000" dirty="0">
                <a:latin typeface="Times New Roman" panose="02020603050405020304" pitchFamily="18" charset="0"/>
                <a:cs typeface="Times New Roman" panose="02020603050405020304" pitchFamily="18" charset="0"/>
              </a:rPr>
              <a:t>: time-varying nature, heterogeneity, complexity, nonlinearity</a:t>
            </a:r>
          </a:p>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Machine learning </a:t>
            </a:r>
            <a:r>
              <a:rPr lang="en-US" altLang="zh-CN" sz="2400" dirty="0">
                <a:latin typeface="Times New Roman" panose="02020603050405020304" pitchFamily="18" charset="0"/>
                <a:cs typeface="Times New Roman" panose="02020603050405020304" pitchFamily="18" charset="0"/>
              </a:rPr>
              <a:t>(ML) for 6G optimization</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Performance: near-optimal or superior </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Computational efficiency</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Scalability</a:t>
            </a:r>
          </a:p>
          <a:p>
            <a:pPr marL="742950" lvl="1"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Generalizability</a:t>
            </a:r>
          </a:p>
          <a:p>
            <a:pPr>
              <a:spcBef>
                <a:spcPts val="600"/>
              </a:spcBef>
            </a:pPr>
            <a:r>
              <a:rPr lang="en-US" altLang="zh-CN" sz="2000" dirty="0">
                <a:latin typeface="Times New Roman" panose="02020603050405020304" pitchFamily="18" charset="0"/>
                <a:cs typeface="Times New Roman" panose="02020603050405020304" pitchFamily="18" charset="0"/>
              </a:rPr>
              <a:t>	</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cxnSp>
        <p:nvCxnSpPr>
          <p:cNvPr id="6" name="直接箭头连接符 5">
            <a:extLst>
              <a:ext uri="{FF2B5EF4-FFF2-40B4-BE49-F238E27FC236}">
                <a16:creationId xmlns:a16="http://schemas.microsoft.com/office/drawing/2014/main" id="{1502EE9F-459C-F860-1251-02E1C15D2642}"/>
              </a:ext>
            </a:extLst>
          </p:cNvPr>
          <p:cNvCxnSpPr>
            <a:cxnSpLocks/>
          </p:cNvCxnSpPr>
          <p:nvPr/>
        </p:nvCxnSpPr>
        <p:spPr>
          <a:xfrm>
            <a:off x="5928221" y="2306972"/>
            <a:ext cx="48656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846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5</a:t>
            </a:fld>
            <a:endParaRPr lang="zh-CN" altLang="en-US" dirty="0">
              <a:latin typeface="Arial" panose="020B0604020202020204" pitchFamily="34" charset="0"/>
              <a:cs typeface="+mn-ea"/>
              <a:sym typeface="Arial" panose="020B0604020202020204" pitchFamily="34" charset="0"/>
            </a:endParaRPr>
          </a:p>
        </p:txBody>
      </p:sp>
      <p:sp>
        <p:nvSpPr>
          <p:cNvPr id="4" name="文本框 3">
            <a:extLst>
              <a:ext uri="{FF2B5EF4-FFF2-40B4-BE49-F238E27FC236}">
                <a16:creationId xmlns:a16="http://schemas.microsoft.com/office/drawing/2014/main" id="{10610239-6A4D-0B5C-96F6-8FFFE61B6701}"/>
              </a:ext>
            </a:extLst>
          </p:cNvPr>
          <p:cNvSpPr txBox="1"/>
          <p:nvPr/>
        </p:nvSpPr>
        <p:spPr>
          <a:xfrm>
            <a:off x="2544034" y="576658"/>
            <a:ext cx="7353650" cy="830997"/>
          </a:xfrm>
          <a:prstGeom prst="rect">
            <a:avLst/>
          </a:prstGeom>
          <a:noFill/>
        </p:spPr>
        <p:txBody>
          <a:bodyPr wrap="square">
            <a:spAutoFit/>
          </a:bodyPr>
          <a:lstStyle/>
          <a:p>
            <a:r>
              <a:rPr lang="zh-CN" altLang="en-US" sz="2400" b="1" dirty="0">
                <a:solidFill>
                  <a:srgbClr val="FF0000"/>
                </a:solidFill>
                <a:latin typeface="Times New Roman" panose="02020603050405020304" pitchFamily="18" charset="0"/>
                <a:cs typeface="Times New Roman" panose="02020603050405020304" pitchFamily="18" charset="0"/>
              </a:rPr>
              <a:t>which ML techniques </a:t>
            </a:r>
            <a:r>
              <a:rPr lang="zh-CN" altLang="en-US" sz="2400" dirty="0">
                <a:latin typeface="Times New Roman" panose="02020603050405020304" pitchFamily="18" charset="0"/>
                <a:cs typeface="Times New Roman" panose="02020603050405020304" pitchFamily="18" charset="0"/>
              </a:rPr>
              <a:t>would provide reliable, timely, and effective solutions for </a:t>
            </a:r>
            <a:r>
              <a:rPr lang="en-US" altLang="zh-CN" sz="2400" dirty="0">
                <a:latin typeface="Times New Roman" panose="02020603050405020304" pitchFamily="18" charset="0"/>
                <a:cs typeface="Times New Roman" panose="02020603050405020304" pitchFamily="18" charset="0"/>
              </a:rPr>
              <a:t>6G</a:t>
            </a:r>
            <a:r>
              <a:rPr lang="zh-CN" altLang="en-US" sz="2400" dirty="0">
                <a:latin typeface="Times New Roman" panose="02020603050405020304" pitchFamily="18" charset="0"/>
                <a:cs typeface="Times New Roman" panose="02020603050405020304" pitchFamily="18" charset="0"/>
              </a:rPr>
              <a:t> optimization problems</a:t>
            </a:r>
          </a:p>
        </p:txBody>
      </p:sp>
      <p:sp>
        <p:nvSpPr>
          <p:cNvPr id="10" name="动作按钮: 帮助 9">
            <a:hlinkClick r:id="" action="ppaction://noaction" highlightClick="1"/>
            <a:extLst>
              <a:ext uri="{FF2B5EF4-FFF2-40B4-BE49-F238E27FC236}">
                <a16:creationId xmlns:a16="http://schemas.microsoft.com/office/drawing/2014/main" id="{D61DCF89-21B1-068C-5902-A2FB2E321950}"/>
              </a:ext>
            </a:extLst>
          </p:cNvPr>
          <p:cNvSpPr/>
          <p:nvPr/>
        </p:nvSpPr>
        <p:spPr>
          <a:xfrm>
            <a:off x="1377458" y="551630"/>
            <a:ext cx="832342" cy="733273"/>
          </a:xfrm>
          <a:prstGeom prst="actionButtonHel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89EEE254-6C5C-BEDC-6AC3-54B1482C97CB}"/>
              </a:ext>
            </a:extLst>
          </p:cNvPr>
          <p:cNvPicPr>
            <a:picLocks noChangeAspect="1"/>
          </p:cNvPicPr>
          <p:nvPr/>
        </p:nvPicPr>
        <p:blipFill>
          <a:blip r:embed="rId3"/>
          <a:stretch>
            <a:fillRect/>
          </a:stretch>
        </p:blipFill>
        <p:spPr>
          <a:xfrm>
            <a:off x="1064799" y="1435031"/>
            <a:ext cx="10062401" cy="4771191"/>
          </a:xfrm>
          <a:prstGeom prst="rect">
            <a:avLst/>
          </a:prstGeom>
        </p:spPr>
      </p:pic>
    </p:spTree>
    <p:extLst>
      <p:ext uri="{BB962C8B-B14F-4D97-AF65-F5344CB8AC3E}">
        <p14:creationId xmlns:p14="http://schemas.microsoft.com/office/powerpoint/2010/main" val="1145741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63864" y="807627"/>
            <a:ext cx="9009023" cy="2295875"/>
            <a:chOff x="1395454" y="924560"/>
            <a:chExt cx="9009023" cy="2295875"/>
          </a:xfrm>
        </p:grpSpPr>
        <p:sp>
          <p:nvSpPr>
            <p:cNvPr id="8" name="文本框 7"/>
            <p:cNvSpPr txBox="1"/>
            <p:nvPr/>
          </p:nvSpPr>
          <p:spPr>
            <a:xfrm>
              <a:off x="1395454" y="924560"/>
              <a:ext cx="582211" cy="1060227"/>
            </a:xfrm>
            <a:prstGeom prst="rect">
              <a:avLst/>
            </a:prstGeom>
            <a:noFill/>
          </p:spPr>
          <p:txBody>
            <a:bodyPr wrap="none" rtlCol="0">
              <a:spAutoFit/>
            </a:bodyPr>
            <a:lstStyle/>
            <a:p>
              <a:pPr algn="just" hangingPunct="0">
                <a:lnSpc>
                  <a:spcPct val="130000"/>
                </a:lnSpc>
              </a:pPr>
              <a:r>
                <a:rPr lang="en-US" altLang="zh-CN" sz="5400" i="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2</a:t>
              </a:r>
              <a:endParaRPr lang="zh-CN" altLang="en-US" sz="5400" i="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文本框 9"/>
            <p:cNvSpPr txBox="1"/>
            <p:nvPr/>
          </p:nvSpPr>
          <p:spPr>
            <a:xfrm>
              <a:off x="2015752" y="1377240"/>
              <a:ext cx="1495538" cy="522451"/>
            </a:xfrm>
            <a:prstGeom prst="rect">
              <a:avLst/>
            </a:prstGeom>
            <a:noFill/>
          </p:spPr>
          <p:txBody>
            <a:bodyPr wrap="none" rtlCol="0">
              <a:spAutoFit/>
            </a:bodyPr>
            <a:lstStyle/>
            <a:p>
              <a:pPr algn="just" hangingPunct="0">
                <a:lnSpc>
                  <a:spcPct val="130000"/>
                </a:lnSpc>
              </a:pPr>
              <a:r>
                <a:rPr lang="en-US" altLang="zh-CN" sz="2400" i="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Part Two</a:t>
              </a:r>
              <a:endParaRPr lang="zh-CN" altLang="en-US" sz="2400" i="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文本框 10"/>
            <p:cNvSpPr txBox="1"/>
            <p:nvPr/>
          </p:nvSpPr>
          <p:spPr>
            <a:xfrm>
              <a:off x="1478591" y="1899691"/>
              <a:ext cx="8925886" cy="1306063"/>
            </a:xfrm>
            <a:prstGeom prst="rect">
              <a:avLst/>
            </a:prstGeom>
            <a:noFill/>
          </p:spPr>
          <p:txBody>
            <a:bodyPr wrap="square" rtlCol="0">
              <a:spAutoFit/>
            </a:bodyPr>
            <a:lstStyle/>
            <a:p>
              <a:pPr algn="just" hangingPunct="0">
                <a:lnSpc>
                  <a:spcPct val="130000"/>
                </a:lnSpc>
              </a:pPr>
              <a:r>
                <a:rPr lang="en-US" altLang="zh-CN" sz="32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Some Exemplary ML Design </a:t>
              </a:r>
            </a:p>
            <a:p>
              <a:pPr algn="just" hangingPunct="0">
                <a:lnSpc>
                  <a:spcPct val="130000"/>
                </a:lnSpc>
              </a:pPr>
              <a:r>
                <a:rPr lang="en-US" altLang="zh-CN" sz="3200" b="1" spc="1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Frameworks</a:t>
              </a:r>
            </a:p>
          </p:txBody>
        </p:sp>
        <p:cxnSp>
          <p:nvCxnSpPr>
            <p:cNvPr id="12" name="直接连接符 11"/>
            <p:cNvCxnSpPr/>
            <p:nvPr/>
          </p:nvCxnSpPr>
          <p:spPr>
            <a:xfrm>
              <a:off x="1478591" y="3220435"/>
              <a:ext cx="6131066" cy="0"/>
            </a:xfrm>
            <a:prstGeom prst="line">
              <a:avLst/>
            </a:prstGeom>
            <a:ln w="15875"/>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8852463" y="1829524"/>
            <a:ext cx="2762295" cy="3170099"/>
          </a:xfrm>
          <a:prstGeom prst="rect">
            <a:avLst/>
          </a:prstGeom>
        </p:spPr>
        <p:txBody>
          <a:bodyPr wrap="none">
            <a:spAutoFit/>
          </a:bodyPr>
          <a:lstStyle/>
          <a:p>
            <a:r>
              <a:rPr lang="zh-CN" altLang="en-US" sz="20000" b="1" spc="100" dirty="0">
                <a:solidFill>
                  <a:srgbClr val="FFF2CC"/>
                </a:solidFill>
                <a:latin typeface="Arial" panose="020B0604020202020204" pitchFamily="34" charset="0"/>
                <a:ea typeface="微软雅黑" panose="020B0503020204020204" pitchFamily="34" charset="-122"/>
                <a:cs typeface="+mn-ea"/>
                <a:sym typeface="Arial" panose="020B0604020202020204" pitchFamily="34" charset="0"/>
              </a:rPr>
              <a:t>贰</a:t>
            </a:r>
            <a:endParaRPr lang="zh-CN" altLang="en-US" sz="20000" b="1" dirty="0">
              <a:solidFill>
                <a:srgbClr val="FFF2CC"/>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文本框 1">
            <a:extLst>
              <a:ext uri="{FF2B5EF4-FFF2-40B4-BE49-F238E27FC236}">
                <a16:creationId xmlns:a16="http://schemas.microsoft.com/office/drawing/2014/main" id="{1DC66CEE-AA14-6BF4-1D64-67AB693C566A}"/>
              </a:ext>
            </a:extLst>
          </p:cNvPr>
          <p:cNvSpPr txBox="1"/>
          <p:nvPr/>
        </p:nvSpPr>
        <p:spPr>
          <a:xfrm>
            <a:off x="647001" y="3429000"/>
            <a:ext cx="10897998" cy="2708434"/>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000" b="1" dirty="0">
                <a:solidFill>
                  <a:srgbClr val="AF2125"/>
                </a:solidFill>
                <a:latin typeface="Times New Roman" panose="02020603050405020304" pitchFamily="18" charset="0"/>
                <a:cs typeface="Times New Roman" panose="02020603050405020304" pitchFamily="18" charset="0"/>
              </a:rPr>
              <a:t>Algorithm Unrolling</a:t>
            </a:r>
          </a:p>
          <a:p>
            <a:pPr marL="285750" indent="-285750">
              <a:spcBef>
                <a:spcPts val="600"/>
              </a:spcBef>
              <a:buFont typeface="Wingdings" panose="05000000000000000000" pitchFamily="2" charset="2"/>
              <a:buChar char="Ø"/>
            </a:pPr>
            <a:r>
              <a:rPr lang="en-US" altLang="zh-CN" sz="2000" b="1" dirty="0">
                <a:solidFill>
                  <a:srgbClr val="AF2125"/>
                </a:solidFill>
                <a:latin typeface="Times New Roman" panose="02020603050405020304" pitchFamily="18" charset="0"/>
                <a:cs typeface="Times New Roman" panose="02020603050405020304" pitchFamily="18" charset="0"/>
              </a:rPr>
              <a:t>Learning to Branch-and-Bound</a:t>
            </a:r>
          </a:p>
          <a:p>
            <a:pPr marL="285750" indent="-285750">
              <a:spcBef>
                <a:spcPts val="600"/>
              </a:spcBef>
              <a:buFont typeface="Wingdings" panose="05000000000000000000" pitchFamily="2" charset="2"/>
              <a:buChar char="Ø"/>
            </a:pPr>
            <a:r>
              <a:rPr lang="en-US" altLang="zh-CN" sz="2000" b="1" dirty="0">
                <a:solidFill>
                  <a:srgbClr val="AF2125"/>
                </a:solidFill>
                <a:latin typeface="Times New Roman" panose="02020603050405020304" pitchFamily="18" charset="0"/>
                <a:cs typeface="Times New Roman" panose="02020603050405020304" pitchFamily="18" charset="0"/>
              </a:rPr>
              <a:t>Graph Neural Network for Structured Optimization</a:t>
            </a:r>
          </a:p>
          <a:p>
            <a:pPr marL="285750" indent="-285750">
              <a:spcBef>
                <a:spcPts val="600"/>
              </a:spcBef>
              <a:buFont typeface="Wingdings" panose="05000000000000000000" pitchFamily="2" charset="2"/>
              <a:buChar char="Ø"/>
            </a:pPr>
            <a:r>
              <a:rPr lang="en-US" altLang="zh-CN" sz="2000" b="1" dirty="0">
                <a:solidFill>
                  <a:srgbClr val="AF2125"/>
                </a:solidFill>
                <a:latin typeface="Times New Roman" panose="02020603050405020304" pitchFamily="18" charset="0"/>
                <a:cs typeface="Times New Roman" panose="02020603050405020304" pitchFamily="18" charset="0"/>
              </a:rPr>
              <a:t>Deep Reinforcement Learning for Stochastic Optimization</a:t>
            </a:r>
          </a:p>
          <a:p>
            <a:pPr marL="285750" indent="-285750">
              <a:spcBef>
                <a:spcPts val="600"/>
              </a:spcBef>
              <a:buFont typeface="Wingdings" panose="05000000000000000000" pitchFamily="2" charset="2"/>
              <a:buChar char="Ø"/>
            </a:pPr>
            <a:r>
              <a:rPr lang="en-US" altLang="zh-CN" sz="2000" b="1" dirty="0">
                <a:solidFill>
                  <a:srgbClr val="AF2125"/>
                </a:solidFill>
                <a:latin typeface="Times New Roman" panose="02020603050405020304" pitchFamily="18" charset="0"/>
                <a:cs typeface="Times New Roman" panose="02020603050405020304" pitchFamily="18" charset="0"/>
              </a:rPr>
              <a:t>End-to-End Learning for Semantic Optimization</a:t>
            </a:r>
          </a:p>
          <a:p>
            <a:pPr marL="285750" indent="-285750">
              <a:spcBef>
                <a:spcPts val="600"/>
              </a:spcBef>
              <a:buFont typeface="Wingdings" panose="05000000000000000000" pitchFamily="2" charset="2"/>
              <a:buChar char="Ø"/>
            </a:pPr>
            <a:r>
              <a:rPr lang="en-US" altLang="zh-CN" sz="2000" b="1" dirty="0">
                <a:solidFill>
                  <a:srgbClr val="AF2125"/>
                </a:solidFill>
                <a:latin typeface="Times New Roman" panose="02020603050405020304" pitchFamily="18" charset="0"/>
                <a:cs typeface="Times New Roman" panose="02020603050405020304" pitchFamily="18" charset="0"/>
              </a:rPr>
              <a:t>Federated Leaning for Distributed Optimization</a:t>
            </a:r>
          </a:p>
          <a:p>
            <a:pPr>
              <a:spcBef>
                <a:spcPts val="600"/>
              </a:spcBef>
            </a:pPr>
            <a:r>
              <a:rPr lang="en-US" altLang="zh-CN" sz="2000" dirty="0">
                <a:latin typeface="Times New Roman" panose="02020603050405020304" pitchFamily="18" charset="0"/>
                <a:cs typeface="Times New Roman" panose="02020603050405020304" pitchFamily="18" charset="0"/>
              </a:rPr>
              <a:t>	</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4998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690" y="220338"/>
            <a:ext cx="10515600" cy="516968"/>
          </a:xfrm>
        </p:spPr>
        <p:txBody>
          <a:bodyPr>
            <a:normAutofit/>
          </a:bodyPr>
          <a:lstStyle/>
          <a:p>
            <a:pPr>
              <a:spcBef>
                <a:spcPts val="600"/>
              </a:spcBef>
            </a:pPr>
            <a:r>
              <a:rPr lang="en-US" altLang="zh-CN" dirty="0">
                <a:latin typeface="Arial" panose="020B0604020202020204" pitchFamily="34" charset="0"/>
                <a:cs typeface="+mn-ea"/>
              </a:rPr>
              <a:t>Algorithm Unrolling</a:t>
            </a:r>
          </a:p>
        </p:txBody>
      </p:sp>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7</a:t>
            </a:fld>
            <a:endParaRPr lang="zh-CN" altLang="en-US" dirty="0">
              <a:latin typeface="Arial" panose="020B0604020202020204" pitchFamily="34" charset="0"/>
              <a:cs typeface="+mn-ea"/>
              <a:sym typeface="Arial" panose="020B0604020202020204" pitchFamily="34" charset="0"/>
            </a:endParaRPr>
          </a:p>
        </p:txBody>
      </p:sp>
      <p:sp>
        <p:nvSpPr>
          <p:cNvPr id="10" name="文本框 9">
            <a:extLst>
              <a:ext uri="{FF2B5EF4-FFF2-40B4-BE49-F238E27FC236}">
                <a16:creationId xmlns:a16="http://schemas.microsoft.com/office/drawing/2014/main" id="{829A4E1C-B676-8F7A-BFB0-9AB629E2DF78}"/>
              </a:ext>
            </a:extLst>
          </p:cNvPr>
          <p:cNvSpPr txBox="1"/>
          <p:nvPr/>
        </p:nvSpPr>
        <p:spPr>
          <a:xfrm>
            <a:off x="838200" y="840818"/>
            <a:ext cx="10897998" cy="7771358"/>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Motivations</a:t>
            </a:r>
            <a:endParaRPr lang="en-US" altLang="zh-CN" sz="2400" dirty="0">
              <a:latin typeface="Times New Roman" panose="02020603050405020304" pitchFamily="18" charset="0"/>
              <a:cs typeface="Times New Roman" panose="02020603050405020304" pitchFamily="18" charset="0"/>
            </a:endParaRPr>
          </a:p>
          <a:p>
            <a:pPr marL="742950" lvl="1" indent="-285750">
              <a:spcBef>
                <a:spcPts val="600"/>
              </a:spcBef>
              <a:buFont typeface="Wingdings" panose="05000000000000000000" pitchFamily="2" charset="2"/>
              <a:buChar char="Ø"/>
            </a:pPr>
            <a:r>
              <a:rPr lang="en-US" altLang="zh-CN" sz="2000" dirty="0">
                <a:solidFill>
                  <a:srgbClr val="FF0000"/>
                </a:solidFill>
                <a:latin typeface="Times New Roman" panose="02020603050405020304" pitchFamily="18" charset="0"/>
                <a:cs typeface="Times New Roman" panose="02020603050405020304" pitchFamily="18" charset="0"/>
              </a:rPr>
              <a:t>General NN</a:t>
            </a: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training efficiency</a:t>
            </a:r>
          </a:p>
          <a:p>
            <a:pPr marL="1200150" lvl="2"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High-quality training samples</a:t>
            </a:r>
          </a:p>
          <a:p>
            <a:pPr marL="1200150" lvl="2"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“black-box”</a:t>
            </a: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2">
              <a:spcBef>
                <a:spcPts val="600"/>
              </a:spcBef>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2">
              <a:spcBef>
                <a:spcPts val="600"/>
              </a:spcBef>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2">
              <a:spcBef>
                <a:spcPts val="600"/>
              </a:spcBef>
            </a:pPr>
            <a:endParaRPr lang="en-US" altLang="zh-CN" sz="2000" dirty="0">
              <a:latin typeface="Times New Roman" panose="02020603050405020304" pitchFamily="18" charset="0"/>
              <a:cs typeface="Times New Roman" panose="02020603050405020304" pitchFamily="18" charset="0"/>
            </a:endParaRPr>
          </a:p>
          <a:p>
            <a:pPr>
              <a:spcBef>
                <a:spcPts val="600"/>
              </a:spcBef>
            </a:pPr>
            <a:r>
              <a:rPr lang="en-US" altLang="zh-CN" sz="2000" dirty="0">
                <a:latin typeface="Times New Roman" panose="02020603050405020304" pitchFamily="18" charset="0"/>
                <a:cs typeface="Times New Roman" panose="02020603050405020304" pitchFamily="18" charset="0"/>
              </a:rPr>
              <a:t>	</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sp>
        <p:nvSpPr>
          <p:cNvPr id="11" name="椭圆 10">
            <a:extLst>
              <a:ext uri="{FF2B5EF4-FFF2-40B4-BE49-F238E27FC236}">
                <a16:creationId xmlns:a16="http://schemas.microsoft.com/office/drawing/2014/main" id="{3133A4AB-3442-DF39-6337-3A2F2982FFA6}"/>
              </a:ext>
            </a:extLst>
          </p:cNvPr>
          <p:cNvSpPr/>
          <p:nvPr/>
        </p:nvSpPr>
        <p:spPr>
          <a:xfrm>
            <a:off x="1333847" y="3239845"/>
            <a:ext cx="3464655" cy="10821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F9B564D5-81F6-C42C-09A5-20B9C29EF103}"/>
              </a:ext>
            </a:extLst>
          </p:cNvPr>
          <p:cNvSpPr txBox="1"/>
          <p:nvPr/>
        </p:nvSpPr>
        <p:spPr>
          <a:xfrm>
            <a:off x="1417739" y="3590305"/>
            <a:ext cx="3464655" cy="381258"/>
          </a:xfrm>
          <a:prstGeom prst="rect">
            <a:avLst/>
          </a:prstGeom>
          <a:noFill/>
        </p:spPr>
        <p:txBody>
          <a:bodyPr wrap="square" rtlCol="0">
            <a:spAutoFit/>
          </a:bodyPr>
          <a:lstStyle/>
          <a:p>
            <a:pPr algn="just" hangingPunct="0">
              <a:lnSpc>
                <a:spcPct val="130000"/>
              </a:lnSpc>
            </a:pPr>
            <a:r>
              <a:rPr lang="en-US" altLang="zh-CN" sz="1600" spc="100" dirty="0">
                <a:solidFill>
                  <a:schemeClr val="accent4">
                    <a:lumMod val="20000"/>
                    <a:lumOff val="80000"/>
                  </a:schemeClr>
                </a:solidFill>
                <a:latin typeface="思源黑体 CN Normal" panose="020B0400000000000000" pitchFamily="34" charset="-122"/>
                <a:ea typeface="思源黑体 CN Normal" panose="020B0400000000000000" pitchFamily="34" charset="-122"/>
              </a:rPr>
              <a:t>Classical iterative algorithms</a:t>
            </a:r>
            <a:endParaRPr lang="zh-CN" altLang="en-US" sz="1600" spc="100" dirty="0">
              <a:solidFill>
                <a:schemeClr val="accent4">
                  <a:lumMod val="20000"/>
                  <a:lumOff val="80000"/>
                </a:schemeClr>
              </a:solidFill>
              <a:latin typeface="思源黑体 CN Normal" panose="020B0400000000000000" pitchFamily="34" charset="-122"/>
              <a:ea typeface="思源黑体 CN Normal" panose="020B0400000000000000" pitchFamily="34" charset="-122"/>
            </a:endParaRPr>
          </a:p>
        </p:txBody>
      </p:sp>
      <p:sp>
        <p:nvSpPr>
          <p:cNvPr id="13" name="椭圆 12">
            <a:extLst>
              <a:ext uri="{FF2B5EF4-FFF2-40B4-BE49-F238E27FC236}">
                <a16:creationId xmlns:a16="http://schemas.microsoft.com/office/drawing/2014/main" id="{A20082C4-684A-CE60-EA50-98C7C40B6AC9}"/>
              </a:ext>
            </a:extLst>
          </p:cNvPr>
          <p:cNvSpPr/>
          <p:nvPr/>
        </p:nvSpPr>
        <p:spPr>
          <a:xfrm>
            <a:off x="7309606" y="3239845"/>
            <a:ext cx="3464655" cy="108217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78FBB10-6BF7-9946-E1D3-5BFA62403C9F}"/>
              </a:ext>
            </a:extLst>
          </p:cNvPr>
          <p:cNvSpPr txBox="1"/>
          <p:nvPr/>
        </p:nvSpPr>
        <p:spPr>
          <a:xfrm>
            <a:off x="7889145" y="3590305"/>
            <a:ext cx="3464655" cy="381258"/>
          </a:xfrm>
          <a:prstGeom prst="rect">
            <a:avLst/>
          </a:prstGeom>
          <a:noFill/>
        </p:spPr>
        <p:txBody>
          <a:bodyPr wrap="square" rtlCol="0">
            <a:spAutoFit/>
          </a:bodyPr>
          <a:lstStyle/>
          <a:p>
            <a:pPr algn="just" hangingPunct="0">
              <a:lnSpc>
                <a:spcPct val="130000"/>
              </a:lnSpc>
            </a:pPr>
            <a:r>
              <a:rPr lang="en-US" altLang="zh-CN" sz="1600" spc="100" dirty="0">
                <a:solidFill>
                  <a:schemeClr val="accent4">
                    <a:lumMod val="20000"/>
                    <a:lumOff val="80000"/>
                  </a:schemeClr>
                </a:solidFill>
                <a:latin typeface="思源黑体 CN Normal" panose="020B0400000000000000" pitchFamily="34" charset="-122"/>
                <a:ea typeface="思源黑体 CN Normal" panose="020B0400000000000000" pitchFamily="34" charset="-122"/>
              </a:rPr>
              <a:t>Deep neural networks</a:t>
            </a:r>
            <a:endParaRPr lang="zh-CN" altLang="en-US" sz="1600" spc="100" dirty="0">
              <a:solidFill>
                <a:schemeClr val="accent4">
                  <a:lumMod val="20000"/>
                  <a:lumOff val="80000"/>
                </a:schemeClr>
              </a:solidFill>
              <a:latin typeface="思源黑体 CN Normal" panose="020B0400000000000000" pitchFamily="34" charset="-122"/>
              <a:ea typeface="思源黑体 CN Normal" panose="020B0400000000000000" pitchFamily="34" charset="-122"/>
            </a:endParaRPr>
          </a:p>
        </p:txBody>
      </p:sp>
      <p:cxnSp>
        <p:nvCxnSpPr>
          <p:cNvPr id="20" name="直接连接符 19">
            <a:extLst>
              <a:ext uri="{FF2B5EF4-FFF2-40B4-BE49-F238E27FC236}">
                <a16:creationId xmlns:a16="http://schemas.microsoft.com/office/drawing/2014/main" id="{1B546E30-CA77-731A-611A-4C65734F0559}"/>
              </a:ext>
            </a:extLst>
          </p:cNvPr>
          <p:cNvCxnSpPr>
            <a:cxnSpLocks/>
            <a:stCxn id="12" idx="3"/>
          </p:cNvCxnSpPr>
          <p:nvPr/>
        </p:nvCxnSpPr>
        <p:spPr>
          <a:xfrm>
            <a:off x="4882394" y="3780934"/>
            <a:ext cx="2357305" cy="0"/>
          </a:xfrm>
          <a:prstGeom prst="line">
            <a:avLst/>
          </a:prstGeom>
          <a:ln w="38100"/>
        </p:spPr>
        <p:style>
          <a:lnRef idx="3">
            <a:schemeClr val="accent1"/>
          </a:lnRef>
          <a:fillRef idx="0">
            <a:schemeClr val="accent1"/>
          </a:fillRef>
          <a:effectRef idx="2">
            <a:schemeClr val="accent1"/>
          </a:effectRef>
          <a:fontRef idx="minor">
            <a:schemeClr val="tx1"/>
          </a:fontRef>
        </p:style>
      </p:cxnSp>
      <p:sp>
        <p:nvSpPr>
          <p:cNvPr id="24" name="文本框 23">
            <a:extLst>
              <a:ext uri="{FF2B5EF4-FFF2-40B4-BE49-F238E27FC236}">
                <a16:creationId xmlns:a16="http://schemas.microsoft.com/office/drawing/2014/main" id="{996AD776-C9A8-4F3A-396F-592AFC956CC1}"/>
              </a:ext>
            </a:extLst>
          </p:cNvPr>
          <p:cNvSpPr txBox="1"/>
          <p:nvPr/>
        </p:nvSpPr>
        <p:spPr>
          <a:xfrm>
            <a:off x="5160625" y="2928148"/>
            <a:ext cx="1633059" cy="852606"/>
          </a:xfrm>
          <a:prstGeom prst="rect">
            <a:avLst/>
          </a:prstGeom>
          <a:noFill/>
        </p:spPr>
        <p:txBody>
          <a:bodyPr wrap="square" rtlCol="0">
            <a:spAutoFit/>
          </a:bodyPr>
          <a:lstStyle/>
          <a:p>
            <a:pPr algn="ctr" hangingPunct="0">
              <a:lnSpc>
                <a:spcPct val="130000"/>
              </a:lnSpc>
            </a:pPr>
            <a:r>
              <a:rPr lang="en-US" altLang="zh-CN" sz="2000" b="1" dirty="0">
                <a:latin typeface="Times New Roman" panose="02020603050405020304" pitchFamily="18" charset="0"/>
                <a:cs typeface="Times New Roman" panose="02020603050405020304" pitchFamily="18" charset="0"/>
              </a:rPr>
              <a:t>Algorithm unrolling</a:t>
            </a:r>
            <a:endParaRPr lang="zh-CN" altLang="en-US" sz="2000" b="1"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7A707D14-0FEB-D6C9-3891-EE95AC99CEE8}"/>
              </a:ext>
            </a:extLst>
          </p:cNvPr>
          <p:cNvSpPr txBox="1"/>
          <p:nvPr/>
        </p:nvSpPr>
        <p:spPr>
          <a:xfrm>
            <a:off x="871057" y="4852589"/>
            <a:ext cx="10897998" cy="7709803"/>
          </a:xfrm>
          <a:prstGeom prst="rect">
            <a:avLst/>
          </a:prstGeom>
          <a:noFill/>
        </p:spPr>
        <p:txBody>
          <a:bodyPr wrap="square" rtlCol="0">
            <a:spAutoFit/>
          </a:bodyPr>
          <a:lstStyle/>
          <a:p>
            <a:pPr marL="742950" lvl="1" indent="-285750">
              <a:spcBef>
                <a:spcPts val="600"/>
              </a:spcBef>
              <a:buFont typeface="Wingdings" panose="05000000000000000000" pitchFamily="2" charset="2"/>
              <a:buChar char="Ø"/>
            </a:pPr>
            <a:r>
              <a:rPr lang="en-US" altLang="zh-CN" sz="2000" dirty="0">
                <a:solidFill>
                  <a:srgbClr val="FF0000"/>
                </a:solidFill>
                <a:latin typeface="Times New Roman" panose="02020603050405020304" pitchFamily="18" charset="0"/>
                <a:cs typeface="Times New Roman" panose="02020603050405020304" pitchFamily="18" charset="0"/>
              </a:rPr>
              <a:t>Algorithm unrolling</a:t>
            </a:r>
          </a:p>
          <a:p>
            <a:pPr marL="1200150" lvl="2"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Interpretability and theoretical analysis</a:t>
            </a:r>
          </a:p>
          <a:p>
            <a:pPr marL="1200150" lvl="2" indent="-285750">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Good learning performance and high computational efficiency</a:t>
            </a: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2">
              <a:spcBef>
                <a:spcPts val="600"/>
              </a:spcBef>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2">
              <a:spcBef>
                <a:spcPts val="600"/>
              </a:spcBef>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2">
              <a:spcBef>
                <a:spcPts val="600"/>
              </a:spcBef>
            </a:pPr>
            <a:endParaRPr lang="en-US" altLang="zh-CN" sz="2000" dirty="0">
              <a:latin typeface="Times New Roman" panose="02020603050405020304" pitchFamily="18" charset="0"/>
              <a:cs typeface="Times New Roman" panose="02020603050405020304" pitchFamily="18" charset="0"/>
            </a:endParaRPr>
          </a:p>
          <a:p>
            <a:pPr>
              <a:spcBef>
                <a:spcPts val="600"/>
              </a:spcBef>
            </a:pPr>
            <a:r>
              <a:rPr lang="en-US" altLang="zh-CN" sz="2000" dirty="0">
                <a:latin typeface="Times New Roman" panose="02020603050405020304" pitchFamily="18" charset="0"/>
                <a:cs typeface="Times New Roman" panose="02020603050405020304" pitchFamily="18" charset="0"/>
              </a:rPr>
              <a:t>	</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083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8</a:t>
            </a:fld>
            <a:endParaRPr lang="zh-CN" altLang="en-US" dirty="0">
              <a:latin typeface="Arial" panose="020B0604020202020204" pitchFamily="34" charset="0"/>
              <a:cs typeface="+mn-ea"/>
              <a:sym typeface="Arial" panose="020B0604020202020204" pitchFamily="34" charset="0"/>
            </a:endParaRPr>
          </a:p>
        </p:txBody>
      </p:sp>
      <p:sp>
        <p:nvSpPr>
          <p:cNvPr id="3" name="标题 1">
            <a:extLst>
              <a:ext uri="{FF2B5EF4-FFF2-40B4-BE49-F238E27FC236}">
                <a16:creationId xmlns:a16="http://schemas.microsoft.com/office/drawing/2014/main" id="{7291D669-4457-DD68-FBBF-E4D1C27E0F2C}"/>
              </a:ext>
            </a:extLst>
          </p:cNvPr>
          <p:cNvSpPr txBox="1">
            <a:spLocks/>
          </p:cNvSpPr>
          <p:nvPr/>
        </p:nvSpPr>
        <p:spPr>
          <a:xfrm>
            <a:off x="677035" y="217766"/>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r>
              <a:rPr lang="en-US" altLang="zh-CN" dirty="0">
                <a:latin typeface="Arial" panose="020B0604020202020204" pitchFamily="34" charset="0"/>
                <a:cs typeface="+mn-ea"/>
              </a:rPr>
              <a:t>Algorithm Unrolling</a:t>
            </a:r>
          </a:p>
        </p:txBody>
      </p:sp>
      <p:sp>
        <p:nvSpPr>
          <p:cNvPr id="6" name="文本框 5">
            <a:extLst>
              <a:ext uri="{FF2B5EF4-FFF2-40B4-BE49-F238E27FC236}">
                <a16:creationId xmlns:a16="http://schemas.microsoft.com/office/drawing/2014/main" id="{96F50ABA-1A7B-2334-AD62-2F7FB41526BF}"/>
              </a:ext>
            </a:extLst>
          </p:cNvPr>
          <p:cNvSpPr txBox="1"/>
          <p:nvPr/>
        </p:nvSpPr>
        <p:spPr>
          <a:xfrm>
            <a:off x="838200" y="840818"/>
            <a:ext cx="7223620" cy="7001917"/>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Design Framework1</a:t>
            </a:r>
            <a:endParaRPr lang="en-US" altLang="zh-CN" sz="2400" b="1" dirty="0">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2">
              <a:spcBef>
                <a:spcPts val="600"/>
              </a:spcBef>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2">
              <a:spcBef>
                <a:spcPts val="600"/>
              </a:spcBef>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2">
              <a:spcBef>
                <a:spcPts val="600"/>
              </a:spcBef>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2">
              <a:spcBef>
                <a:spcPts val="600"/>
              </a:spcBef>
            </a:pPr>
            <a:endParaRPr lang="en-US" altLang="zh-CN" sz="2000" dirty="0">
              <a:latin typeface="Times New Roman" panose="02020603050405020304" pitchFamily="18" charset="0"/>
              <a:cs typeface="Times New Roman" panose="02020603050405020304" pitchFamily="18" charset="0"/>
            </a:endParaRPr>
          </a:p>
          <a:p>
            <a:pPr>
              <a:spcBef>
                <a:spcPts val="600"/>
              </a:spcBef>
            </a:pPr>
            <a:r>
              <a:rPr lang="en-US" altLang="zh-CN" sz="2000" dirty="0">
                <a:latin typeface="Times New Roman" panose="02020603050405020304" pitchFamily="18" charset="0"/>
                <a:cs typeface="Times New Roman" panose="02020603050405020304" pitchFamily="18" charset="0"/>
              </a:rPr>
              <a:t>	</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D762375D-8537-8397-B2D0-7C90BD06229F}"/>
              </a:ext>
            </a:extLst>
          </p:cNvPr>
          <p:cNvPicPr>
            <a:picLocks noChangeAspect="1"/>
          </p:cNvPicPr>
          <p:nvPr/>
        </p:nvPicPr>
        <p:blipFill rotWithShape="1">
          <a:blip r:embed="rId3"/>
          <a:srcRect b="14228"/>
          <a:stretch/>
        </p:blipFill>
        <p:spPr>
          <a:xfrm>
            <a:off x="707708" y="1407344"/>
            <a:ext cx="6086987" cy="4337253"/>
          </a:xfrm>
          <a:prstGeom prst="rect">
            <a:avLst/>
          </a:prstGeom>
        </p:spPr>
      </p:pic>
      <p:pic>
        <p:nvPicPr>
          <p:cNvPr id="12" name="图片 11">
            <a:extLst>
              <a:ext uri="{FF2B5EF4-FFF2-40B4-BE49-F238E27FC236}">
                <a16:creationId xmlns:a16="http://schemas.microsoft.com/office/drawing/2014/main" id="{D4F7D11F-07D5-F1C9-17E3-3C895F5BD158}"/>
              </a:ext>
            </a:extLst>
          </p:cNvPr>
          <p:cNvPicPr>
            <a:picLocks noChangeAspect="1"/>
          </p:cNvPicPr>
          <p:nvPr/>
        </p:nvPicPr>
        <p:blipFill>
          <a:blip r:embed="rId4"/>
          <a:stretch>
            <a:fillRect/>
          </a:stretch>
        </p:blipFill>
        <p:spPr>
          <a:xfrm>
            <a:off x="7151481" y="1797344"/>
            <a:ext cx="3482131" cy="717652"/>
          </a:xfrm>
          <a:prstGeom prst="rect">
            <a:avLst/>
          </a:prstGeom>
        </p:spPr>
      </p:pic>
      <p:pic>
        <p:nvPicPr>
          <p:cNvPr id="14" name="图片 13">
            <a:extLst>
              <a:ext uri="{FF2B5EF4-FFF2-40B4-BE49-F238E27FC236}">
                <a16:creationId xmlns:a16="http://schemas.microsoft.com/office/drawing/2014/main" id="{9E8E2792-4CC2-A805-F031-A4EDDC830C1D}"/>
              </a:ext>
            </a:extLst>
          </p:cNvPr>
          <p:cNvPicPr>
            <a:picLocks noChangeAspect="1"/>
          </p:cNvPicPr>
          <p:nvPr/>
        </p:nvPicPr>
        <p:blipFill>
          <a:blip r:embed="rId5"/>
          <a:stretch>
            <a:fillRect/>
          </a:stretch>
        </p:blipFill>
        <p:spPr>
          <a:xfrm>
            <a:off x="9314742" y="2697978"/>
            <a:ext cx="2067289" cy="512248"/>
          </a:xfrm>
          <a:prstGeom prst="rect">
            <a:avLst/>
          </a:prstGeom>
        </p:spPr>
      </p:pic>
      <p:sp>
        <p:nvSpPr>
          <p:cNvPr id="15" name="矩形: 圆角 14">
            <a:extLst>
              <a:ext uri="{FF2B5EF4-FFF2-40B4-BE49-F238E27FC236}">
                <a16:creationId xmlns:a16="http://schemas.microsoft.com/office/drawing/2014/main" id="{CFEAE11F-9CB1-4D55-19CB-607B6AAA137D}"/>
              </a:ext>
            </a:extLst>
          </p:cNvPr>
          <p:cNvSpPr/>
          <p:nvPr/>
        </p:nvSpPr>
        <p:spPr>
          <a:xfrm>
            <a:off x="9828269" y="1836069"/>
            <a:ext cx="520118" cy="50334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00230806-DE2F-36C4-25E2-BE3A181C176A}"/>
              </a:ext>
            </a:extLst>
          </p:cNvPr>
          <p:cNvSpPr txBox="1"/>
          <p:nvPr/>
        </p:nvSpPr>
        <p:spPr>
          <a:xfrm>
            <a:off x="585788" y="5536156"/>
            <a:ext cx="11393691" cy="1186800"/>
          </a:xfrm>
          <a:prstGeom prst="rect">
            <a:avLst/>
          </a:prstGeom>
          <a:noFill/>
        </p:spPr>
        <p:txBody>
          <a:bodyPr wrap="square" rtlCol="0">
            <a:spAutoFit/>
          </a:bodyPr>
          <a:lstStyle/>
          <a:p>
            <a:pPr algn="r"/>
            <a:endParaRPr lang="en-US" altLang="zh-CN" spc="100" dirty="0">
              <a:effectLst/>
              <a:ea typeface="思源黑体 CN Normal" panose="020B0400000000000000" pitchFamily="34" charset="-122"/>
            </a:endParaRPr>
          </a:p>
          <a:p>
            <a:pPr>
              <a:spcBef>
                <a:spcPts val="0"/>
              </a:spcBef>
              <a:spcAft>
                <a:spcPts val="0"/>
              </a:spcAft>
            </a:pPr>
            <a:r>
              <a:rPr lang="en-US" altLang="zh-CN" sz="1600" dirty="0">
                <a:effectLst/>
              </a:rPr>
              <a:t>[2]M. </a:t>
            </a:r>
            <a:r>
              <a:rPr lang="en-US" altLang="zh-CN" sz="1600" dirty="0" err="1">
                <a:effectLst/>
              </a:rPr>
              <a:t>Borgerding</a:t>
            </a:r>
            <a:r>
              <a:rPr lang="en-US" altLang="zh-CN" sz="1600" dirty="0">
                <a:effectLst/>
              </a:rPr>
              <a:t>, P. </a:t>
            </a:r>
            <a:r>
              <a:rPr lang="en-US" altLang="zh-CN" sz="1600" dirty="0" err="1">
                <a:effectLst/>
              </a:rPr>
              <a:t>Schniter</a:t>
            </a:r>
            <a:r>
              <a:rPr lang="en-US" altLang="zh-CN" sz="1600" dirty="0">
                <a:effectLst/>
              </a:rPr>
              <a:t>, and S. Rangan, ‘AMP-Inspired Deep Networks for Sparse Linear Inverse Problems’, </a:t>
            </a:r>
            <a:r>
              <a:rPr lang="en-US" altLang="zh-CN" sz="1600" i="1" dirty="0">
                <a:effectLst/>
              </a:rPr>
              <a:t>IEEE Trans. Signal Process.</a:t>
            </a:r>
            <a:r>
              <a:rPr lang="en-US" altLang="zh-CN" sz="1600" dirty="0">
                <a:effectLst/>
              </a:rPr>
              <a:t>, vol. 65, no. 16, pp. 4293–4308, Aug. 2017</a:t>
            </a:r>
            <a:r>
              <a:rPr lang="en-US" altLang="zh-CN" sz="1600" dirty="0"/>
              <a:t>.</a:t>
            </a:r>
            <a:endParaRPr lang="en-US" altLang="zh-CN" sz="1600" dirty="0">
              <a:effectLst/>
            </a:endParaRPr>
          </a:p>
          <a:p>
            <a:pPr algn="just" hangingPunct="0">
              <a:lnSpc>
                <a:spcPct val="130000"/>
              </a:lnSpc>
            </a:pPr>
            <a:endParaRPr lang="zh-CN" altLang="en-US" spc="100" dirty="0">
              <a:latin typeface="思源黑体 CN Normal" panose="020B0400000000000000" pitchFamily="34" charset="-122"/>
              <a:ea typeface="思源黑体 CN Normal" panose="020B0400000000000000" pitchFamily="34" charset="-122"/>
            </a:endParaRPr>
          </a:p>
        </p:txBody>
      </p:sp>
      <p:sp>
        <p:nvSpPr>
          <p:cNvPr id="23" name="文本框 22">
            <a:extLst>
              <a:ext uri="{FF2B5EF4-FFF2-40B4-BE49-F238E27FC236}">
                <a16:creationId xmlns:a16="http://schemas.microsoft.com/office/drawing/2014/main" id="{19E1F3D4-CAF1-45CA-A1F2-E1462BCA0310}"/>
              </a:ext>
            </a:extLst>
          </p:cNvPr>
          <p:cNvSpPr txBox="1"/>
          <p:nvPr/>
        </p:nvSpPr>
        <p:spPr>
          <a:xfrm>
            <a:off x="6757161" y="3690799"/>
            <a:ext cx="4324658" cy="1209627"/>
          </a:xfrm>
          <a:prstGeom prst="rect">
            <a:avLst/>
          </a:prstGeom>
          <a:noFill/>
        </p:spPr>
        <p:txBody>
          <a:bodyPr wrap="square" rtlCol="0">
            <a:spAutoFit/>
          </a:bodyPr>
          <a:lstStyle/>
          <a:p>
            <a:pPr algn="r"/>
            <a:endParaRPr lang="en-US" altLang="zh-CN" spc="100" dirty="0">
              <a:effectLst/>
              <a:ea typeface="思源黑体 CN Normal" panose="020B0400000000000000" pitchFamily="34" charset="-122"/>
            </a:endParaRPr>
          </a:p>
          <a:p>
            <a:pPr marL="342900" indent="-342900" algn="just" hangingPunct="0">
              <a:lnSpc>
                <a:spcPct val="130000"/>
              </a:lnSpc>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Tarin method</a:t>
            </a:r>
            <a:endParaRPr lang="en-US" altLang="zh-CN" sz="2000" dirty="0">
              <a:latin typeface="Times New Roman" panose="02020603050405020304" pitchFamily="18" charset="0"/>
              <a:cs typeface="Times New Roman" panose="02020603050405020304" pitchFamily="18" charset="0"/>
            </a:endParaRPr>
          </a:p>
          <a:p>
            <a:pPr marL="800100" lvl="1" indent="-342900" algn="just" hangingPunct="0">
              <a:lnSpc>
                <a:spcPct val="130000"/>
              </a:lnSpc>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Layer-wise method </a:t>
            </a:r>
            <a:r>
              <a:rPr lang="en-US" altLang="zh-CN" dirty="0">
                <a:latin typeface="Times New Roman" panose="02020603050405020304" pitchFamily="18" charset="0"/>
                <a:cs typeface="Times New Roman" panose="02020603050405020304" pitchFamily="18" charset="0"/>
              </a:rPr>
              <a:t>[2]</a:t>
            </a:r>
            <a:endParaRPr lang="zh-CN" altLang="en-US" sz="2000" dirty="0">
              <a:latin typeface="Times New Roman" panose="02020603050405020304" pitchFamily="18" charset="0"/>
              <a:cs typeface="Times New Roman" panose="02020603050405020304" pitchFamily="18" charset="0"/>
            </a:endParaRPr>
          </a:p>
        </p:txBody>
      </p:sp>
      <p:sp>
        <p:nvSpPr>
          <p:cNvPr id="24" name="箭头: 左 23">
            <a:extLst>
              <a:ext uri="{FF2B5EF4-FFF2-40B4-BE49-F238E27FC236}">
                <a16:creationId xmlns:a16="http://schemas.microsoft.com/office/drawing/2014/main" id="{01D09EEE-12DA-5F17-FBCC-6DAF91BC49ED}"/>
              </a:ext>
            </a:extLst>
          </p:cNvPr>
          <p:cNvSpPr/>
          <p:nvPr/>
        </p:nvSpPr>
        <p:spPr>
          <a:xfrm rot="16200000">
            <a:off x="9864308" y="2498120"/>
            <a:ext cx="448040" cy="130618"/>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9D50E062-9F50-4734-AC5E-A53C9EB96784}"/>
              </a:ext>
            </a:extLst>
          </p:cNvPr>
          <p:cNvSpPr txBox="1"/>
          <p:nvPr/>
        </p:nvSpPr>
        <p:spPr>
          <a:xfrm>
            <a:off x="6282633" y="1113403"/>
            <a:ext cx="3214909" cy="524567"/>
          </a:xfrm>
          <a:prstGeom prst="rect">
            <a:avLst/>
          </a:prstGeom>
          <a:noFill/>
        </p:spPr>
        <p:txBody>
          <a:bodyPr wrap="square" rtlCol="0">
            <a:spAutoFit/>
          </a:bodyPr>
          <a:lstStyle/>
          <a:p>
            <a:pPr marL="742950" lvl="1" indent="-285750">
              <a:lnSpc>
                <a:spcPct val="130000"/>
              </a:lnSpc>
              <a:spcBef>
                <a:spcPts val="600"/>
              </a:spcBef>
              <a:buFont typeface="Wingdings" panose="05000000000000000000" pitchFamily="2" charset="2"/>
              <a:buChar char="Ø"/>
            </a:pPr>
            <a:r>
              <a:rPr lang="en-US" altLang="zh-CN" sz="20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Loss function</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665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16"/>
          <p:cNvSpPr>
            <a:spLocks noGrp="1"/>
          </p:cNvSpPr>
          <p:nvPr>
            <p:ph type="dt" sz="half" idx="10"/>
          </p:nvPr>
        </p:nvSpPr>
        <p:spPr/>
        <p:txBody>
          <a:bodyPr/>
          <a:lstStyle/>
          <a:p>
            <a:fld id="{33025BDD-DB36-47A6-95A1-4AC16FAA9E08}" type="datetime1">
              <a:rPr lang="zh-CN" altLang="en-US" smtClean="0">
                <a:latin typeface="Arial" panose="020B0604020202020204" pitchFamily="34" charset="0"/>
                <a:cs typeface="+mn-ea"/>
                <a:sym typeface="Arial" panose="020B0604020202020204" pitchFamily="34" charset="0"/>
              </a:rPr>
              <a:t>2024/3/14</a:t>
            </a:fld>
            <a:endParaRPr lang="zh-CN" altLang="en-US" dirty="0">
              <a:latin typeface="Arial" panose="020B0604020202020204" pitchFamily="34" charset="0"/>
              <a:cs typeface="+mn-ea"/>
              <a:sym typeface="Arial" panose="020B0604020202020204" pitchFamily="34" charset="0"/>
            </a:endParaRPr>
          </a:p>
        </p:txBody>
      </p:sp>
      <p:sp>
        <p:nvSpPr>
          <p:cNvPr id="18" name="页脚占位符 17"/>
          <p:cNvSpPr>
            <a:spLocks noGrp="1"/>
          </p:cNvSpPr>
          <p:nvPr>
            <p:ph type="ftr" sz="quarter" idx="11"/>
          </p:nvPr>
        </p:nvSpPr>
        <p:spPr/>
        <p:txBody>
          <a:bodyPr/>
          <a:lstStyle/>
          <a:p>
            <a:r>
              <a:rPr lang="zh-CN" altLang="en-US">
                <a:latin typeface="Arial" panose="020B0604020202020204" pitchFamily="34" charset="0"/>
                <a:cs typeface="+mn-ea"/>
                <a:sym typeface="Arial" panose="020B0604020202020204" pitchFamily="34" charset="0"/>
              </a:rPr>
              <a:t>西安电子科技大学</a:t>
            </a:r>
            <a:endParaRPr lang="zh-CN" altLang="en-US" dirty="0">
              <a:latin typeface="Arial" panose="020B0604020202020204" pitchFamily="34" charset="0"/>
              <a:cs typeface="+mn-ea"/>
              <a:sym typeface="Arial" panose="020B0604020202020204" pitchFamily="34" charset="0"/>
            </a:endParaRPr>
          </a:p>
        </p:txBody>
      </p:sp>
      <p:sp>
        <p:nvSpPr>
          <p:cNvPr id="19" name="灯片编号占位符 18"/>
          <p:cNvSpPr>
            <a:spLocks noGrp="1"/>
          </p:cNvSpPr>
          <p:nvPr>
            <p:ph type="sldNum" sz="quarter" idx="12"/>
          </p:nvPr>
        </p:nvSpPr>
        <p:spPr/>
        <p:txBody>
          <a:bodyPr/>
          <a:lstStyle/>
          <a:p>
            <a:fld id="{33B9A5AF-BDD6-4E14-989F-CF034C94E4CA}" type="slidenum">
              <a:rPr lang="zh-CN" altLang="en-US" smtClean="0">
                <a:latin typeface="Arial" panose="020B0604020202020204" pitchFamily="34" charset="0"/>
                <a:cs typeface="+mn-ea"/>
                <a:sym typeface="Arial" panose="020B0604020202020204" pitchFamily="34" charset="0"/>
              </a:rPr>
              <a:t>9</a:t>
            </a:fld>
            <a:endParaRPr lang="zh-CN" altLang="en-US" dirty="0">
              <a:latin typeface="Arial" panose="020B0604020202020204" pitchFamily="34" charset="0"/>
              <a:cs typeface="+mn-ea"/>
              <a:sym typeface="Arial" panose="020B0604020202020204" pitchFamily="34" charset="0"/>
            </a:endParaRPr>
          </a:p>
        </p:txBody>
      </p:sp>
      <p:sp>
        <p:nvSpPr>
          <p:cNvPr id="3" name="标题 1">
            <a:extLst>
              <a:ext uri="{FF2B5EF4-FFF2-40B4-BE49-F238E27FC236}">
                <a16:creationId xmlns:a16="http://schemas.microsoft.com/office/drawing/2014/main" id="{7291D669-4457-DD68-FBBF-E4D1C27E0F2C}"/>
              </a:ext>
            </a:extLst>
          </p:cNvPr>
          <p:cNvSpPr txBox="1">
            <a:spLocks/>
          </p:cNvSpPr>
          <p:nvPr/>
        </p:nvSpPr>
        <p:spPr>
          <a:xfrm>
            <a:off x="677035" y="217766"/>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b="1" kern="1200">
                <a:solidFill>
                  <a:schemeClr val="tx1">
                    <a:lumMod val="85000"/>
                    <a:lumOff val="15000"/>
                  </a:schemeClr>
                </a:solidFill>
                <a:latin typeface="微软雅黑" panose="020B0503020204020204" pitchFamily="34" charset="-122"/>
                <a:ea typeface="微软雅黑" panose="020B0503020204020204" pitchFamily="34" charset="-122"/>
                <a:cs typeface="+mj-cs"/>
              </a:defRPr>
            </a:lvl1pPr>
          </a:lstStyle>
          <a:p>
            <a:pPr>
              <a:spcBef>
                <a:spcPts val="600"/>
              </a:spcBef>
            </a:pPr>
            <a:r>
              <a:rPr lang="en-US" altLang="zh-CN" dirty="0">
                <a:latin typeface="Arial" panose="020B0604020202020204" pitchFamily="34" charset="0"/>
                <a:cs typeface="+mn-ea"/>
              </a:rPr>
              <a:t>Algorithm Unrolling</a:t>
            </a:r>
          </a:p>
        </p:txBody>
      </p:sp>
      <p:sp>
        <p:nvSpPr>
          <p:cNvPr id="6" name="文本框 5">
            <a:extLst>
              <a:ext uri="{FF2B5EF4-FFF2-40B4-BE49-F238E27FC236}">
                <a16:creationId xmlns:a16="http://schemas.microsoft.com/office/drawing/2014/main" id="{96F50ABA-1A7B-2334-AD62-2F7FB41526BF}"/>
              </a:ext>
            </a:extLst>
          </p:cNvPr>
          <p:cNvSpPr txBox="1"/>
          <p:nvPr/>
        </p:nvSpPr>
        <p:spPr>
          <a:xfrm>
            <a:off x="838200" y="840818"/>
            <a:ext cx="10897998" cy="7894469"/>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400" b="1" dirty="0">
                <a:solidFill>
                  <a:srgbClr val="FF0000"/>
                </a:solidFill>
                <a:latin typeface="Times New Roman" panose="02020603050405020304" pitchFamily="18" charset="0"/>
                <a:cs typeface="Times New Roman" panose="02020603050405020304" pitchFamily="18" charset="0"/>
              </a:rPr>
              <a:t>Design Framework2</a:t>
            </a:r>
          </a:p>
          <a:p>
            <a:pPr marL="742950" lvl="1" indent="-285750">
              <a:spcBef>
                <a:spcPts val="600"/>
              </a:spcBef>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Using trainable parameters to approximate the </a:t>
            </a:r>
            <a:r>
              <a:rPr lang="en-US" altLang="zh-CN" sz="2400" b="1" dirty="0">
                <a:solidFill>
                  <a:srgbClr val="FF0000"/>
                </a:solidFill>
                <a:latin typeface="Times New Roman" panose="02020603050405020304" pitchFamily="18" charset="0"/>
                <a:cs typeface="Times New Roman" panose="02020603050405020304" pitchFamily="18" charset="0"/>
              </a:rPr>
              <a:t>complex operators</a:t>
            </a:r>
            <a:r>
              <a:rPr lang="en-US" altLang="zh-CN" sz="2400" dirty="0">
                <a:latin typeface="Times New Roman" panose="02020603050405020304" pitchFamily="18" charset="0"/>
                <a:cs typeface="Times New Roman" panose="02020603050405020304" pitchFamily="18" charset="0"/>
              </a:rPr>
              <a:t>[3]</a:t>
            </a:r>
          </a:p>
          <a:p>
            <a:pPr marL="742950" lvl="1" indent="-285750">
              <a:spcBef>
                <a:spcPts val="600"/>
              </a:spcBef>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2">
              <a:spcBef>
                <a:spcPts val="600"/>
              </a:spcBef>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2">
              <a:spcBef>
                <a:spcPts val="600"/>
              </a:spcBef>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2">
              <a:spcBef>
                <a:spcPts val="600"/>
              </a:spcBef>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marL="1200150" lvl="2" indent="-285750">
              <a:spcBef>
                <a:spcPts val="600"/>
              </a:spcBef>
              <a:buFont typeface="Wingdings" panose="05000000000000000000" pitchFamily="2" charset="2"/>
              <a:buChar char="Ø"/>
            </a:pPr>
            <a:endParaRPr lang="en-US" altLang="zh-CN" sz="2000" dirty="0">
              <a:latin typeface="Times New Roman" panose="02020603050405020304" pitchFamily="18" charset="0"/>
              <a:cs typeface="Times New Roman" panose="02020603050405020304" pitchFamily="18" charset="0"/>
            </a:endParaRPr>
          </a:p>
          <a:p>
            <a:pPr lvl="2">
              <a:spcBef>
                <a:spcPts val="600"/>
              </a:spcBef>
            </a:pPr>
            <a:endParaRPr lang="en-US" altLang="zh-CN" sz="2000" dirty="0">
              <a:latin typeface="Times New Roman" panose="02020603050405020304" pitchFamily="18" charset="0"/>
              <a:cs typeface="Times New Roman" panose="02020603050405020304" pitchFamily="18" charset="0"/>
            </a:endParaRPr>
          </a:p>
          <a:p>
            <a:pPr>
              <a:spcBef>
                <a:spcPts val="600"/>
              </a:spcBef>
            </a:pPr>
            <a:r>
              <a:rPr lang="en-US" altLang="zh-CN" sz="2000" dirty="0">
                <a:latin typeface="Times New Roman" panose="02020603050405020304" pitchFamily="18" charset="0"/>
                <a:cs typeface="Times New Roman" panose="02020603050405020304" pitchFamily="18" charset="0"/>
              </a:rPr>
              <a:t>	</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915918F6-25C4-AF50-C6F4-BC7836792CF7}"/>
              </a:ext>
            </a:extLst>
          </p:cNvPr>
          <p:cNvPicPr>
            <a:picLocks noChangeAspect="1"/>
          </p:cNvPicPr>
          <p:nvPr/>
        </p:nvPicPr>
        <p:blipFill>
          <a:blip r:embed="rId3"/>
          <a:stretch>
            <a:fillRect/>
          </a:stretch>
        </p:blipFill>
        <p:spPr>
          <a:xfrm>
            <a:off x="2798656" y="2185128"/>
            <a:ext cx="6368836" cy="452431"/>
          </a:xfrm>
          <a:prstGeom prst="rect">
            <a:avLst/>
          </a:prstGeom>
        </p:spPr>
      </p:pic>
      <p:pic>
        <p:nvPicPr>
          <p:cNvPr id="7" name="图片 6">
            <a:extLst>
              <a:ext uri="{FF2B5EF4-FFF2-40B4-BE49-F238E27FC236}">
                <a16:creationId xmlns:a16="http://schemas.microsoft.com/office/drawing/2014/main" id="{8BA659DF-28C0-85DC-7DC7-53E646AB669D}"/>
              </a:ext>
            </a:extLst>
          </p:cNvPr>
          <p:cNvPicPr>
            <a:picLocks noChangeAspect="1"/>
          </p:cNvPicPr>
          <p:nvPr/>
        </p:nvPicPr>
        <p:blipFill>
          <a:blip r:embed="rId4"/>
          <a:stretch>
            <a:fillRect/>
          </a:stretch>
        </p:blipFill>
        <p:spPr>
          <a:xfrm>
            <a:off x="3180899" y="3593233"/>
            <a:ext cx="5830201" cy="1498609"/>
          </a:xfrm>
          <a:prstGeom prst="rect">
            <a:avLst/>
          </a:prstGeom>
        </p:spPr>
      </p:pic>
      <p:sp>
        <p:nvSpPr>
          <p:cNvPr id="8" name="箭头: 左 7">
            <a:extLst>
              <a:ext uri="{FF2B5EF4-FFF2-40B4-BE49-F238E27FC236}">
                <a16:creationId xmlns:a16="http://schemas.microsoft.com/office/drawing/2014/main" id="{E48AA387-DAE3-4791-D072-7FDCEABCC592}"/>
              </a:ext>
            </a:extLst>
          </p:cNvPr>
          <p:cNvSpPr/>
          <p:nvPr/>
        </p:nvSpPr>
        <p:spPr>
          <a:xfrm rot="16200000">
            <a:off x="5671204" y="3040212"/>
            <a:ext cx="849590" cy="256451"/>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A27C8D2-083A-3424-9610-FD5CA592FB6D}"/>
              </a:ext>
            </a:extLst>
          </p:cNvPr>
          <p:cNvSpPr txBox="1"/>
          <p:nvPr/>
        </p:nvSpPr>
        <p:spPr>
          <a:xfrm>
            <a:off x="585788" y="5472311"/>
            <a:ext cx="10897998" cy="830997"/>
          </a:xfrm>
          <a:prstGeom prst="rect">
            <a:avLst/>
          </a:prstGeom>
          <a:noFill/>
        </p:spPr>
        <p:txBody>
          <a:bodyPr wrap="square">
            <a:spAutoFit/>
          </a:bodyPr>
          <a:lstStyle/>
          <a:p>
            <a:r>
              <a:rPr lang="en-US" altLang="zh-CN" sz="1600" dirty="0"/>
              <a:t>[3]</a:t>
            </a:r>
            <a:r>
              <a:rPr lang="zh-CN" altLang="en-US" sz="1600" dirty="0"/>
              <a:t>M.-M. Zhao, A. Liu, Y. Wan, and R. Zhang, “Two-timescale beamforming optimization for intelligent reflecting surface aided multiuser communication with qos constraints,” IEEE Trans. Wireless Commun., vol. 20, pp. 6179–6194, Sept. 2021.</a:t>
            </a:r>
          </a:p>
        </p:txBody>
      </p:sp>
      <p:sp>
        <p:nvSpPr>
          <p:cNvPr id="12" name="矩形: 圆角 11">
            <a:extLst>
              <a:ext uri="{FF2B5EF4-FFF2-40B4-BE49-F238E27FC236}">
                <a16:creationId xmlns:a16="http://schemas.microsoft.com/office/drawing/2014/main" id="{1BBB965D-94C2-F248-ADA7-6E6172135FB2}"/>
              </a:ext>
            </a:extLst>
          </p:cNvPr>
          <p:cNvSpPr/>
          <p:nvPr/>
        </p:nvSpPr>
        <p:spPr>
          <a:xfrm>
            <a:off x="3431097" y="2185128"/>
            <a:ext cx="1174459" cy="51696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998897DB-9A38-4BD9-59BE-E82FF05E03BF}"/>
              </a:ext>
            </a:extLst>
          </p:cNvPr>
          <p:cNvSpPr/>
          <p:nvPr/>
        </p:nvSpPr>
        <p:spPr>
          <a:xfrm>
            <a:off x="7784098" y="2178978"/>
            <a:ext cx="1227002" cy="51696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69CC5EA4-47B3-B28E-1649-A6AE248300E9}"/>
              </a:ext>
            </a:extLst>
          </p:cNvPr>
          <p:cNvSpPr/>
          <p:nvPr/>
        </p:nvSpPr>
        <p:spPr>
          <a:xfrm>
            <a:off x="5636995" y="4600138"/>
            <a:ext cx="2097248" cy="470617"/>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D0624C6C-1970-48CF-A841-13D86DD45552}"/>
              </a:ext>
            </a:extLst>
          </p:cNvPr>
          <p:cNvSpPr/>
          <p:nvPr/>
        </p:nvSpPr>
        <p:spPr>
          <a:xfrm>
            <a:off x="6095999" y="4118993"/>
            <a:ext cx="2192323" cy="481146"/>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A8C3A9AE-F4DA-5B01-1978-17AD4FA0B359}"/>
              </a:ext>
            </a:extLst>
          </p:cNvPr>
          <p:cNvSpPr/>
          <p:nvPr/>
        </p:nvSpPr>
        <p:spPr>
          <a:xfrm>
            <a:off x="5419289" y="3593232"/>
            <a:ext cx="2097248" cy="525761"/>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88850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2c16c022-e6ca-462d-961d-143c8f253859}"/>
</p:tagLst>
</file>

<file path=ppt/theme/theme1.xml><?xml version="1.0" encoding="utf-8"?>
<a:theme xmlns:a="http://schemas.openxmlformats.org/drawingml/2006/main" name="Office 主题​​">
  <a:themeElements>
    <a:clrScheme name="西电_红色">
      <a:dk1>
        <a:sysClr val="windowText" lastClr="000000"/>
      </a:dk1>
      <a:lt1>
        <a:sysClr val="window" lastClr="FFFFFF"/>
      </a:lt1>
      <a:dk2>
        <a:srgbClr val="44546A"/>
      </a:dk2>
      <a:lt2>
        <a:srgbClr val="E7E6E6"/>
      </a:lt2>
      <a:accent1>
        <a:srgbClr val="AF2125"/>
      </a:accent1>
      <a:accent2>
        <a:srgbClr val="DC484C"/>
      </a:accent2>
      <a:accent3>
        <a:srgbClr val="EB9597"/>
      </a:accent3>
      <a:accent4>
        <a:srgbClr val="FFF2CC"/>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just" hangingPunct="0">
          <a:lnSpc>
            <a:spcPct val="130000"/>
          </a:lnSpc>
          <a:defRPr sz="1600" spc="100" dirty="0">
            <a:solidFill>
              <a:schemeClr val="accent4">
                <a:lumMod val="20000"/>
                <a:lumOff val="80000"/>
              </a:schemeClr>
            </a:solidFill>
            <a:latin typeface="思源黑体 CN Normal" panose="020B0400000000000000" pitchFamily="34" charset="-122"/>
            <a:ea typeface="思源黑体 CN Normal" panose="020B0400000000000000"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3gqx32jx">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7299</TotalTime>
  <Words>4179</Words>
  <Application>Microsoft Office PowerPoint</Application>
  <PresentationFormat>宽屏</PresentationFormat>
  <Paragraphs>626</Paragraphs>
  <Slides>31</Slides>
  <Notes>31</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31</vt:i4>
      </vt:variant>
    </vt:vector>
  </HeadingPairs>
  <TitlesOfParts>
    <vt:vector size="45" baseType="lpstr">
      <vt:lpstr>Lucida Grande</vt:lpstr>
      <vt:lpstr>SourceSansPro</vt:lpstr>
      <vt:lpstr>等线</vt:lpstr>
      <vt:lpstr>思源黑体 CN Heavy</vt:lpstr>
      <vt:lpstr>思源黑体 CN Medium</vt:lpstr>
      <vt:lpstr>思源黑体 CN Normal</vt:lpstr>
      <vt:lpstr>微软雅黑</vt:lpstr>
      <vt:lpstr>优设标题黑</vt:lpstr>
      <vt:lpstr>Arial</vt:lpstr>
      <vt:lpstr>Times New Roman</vt:lpstr>
      <vt:lpstr>Wingdings</vt:lpstr>
      <vt:lpstr>Office 主题​​</vt:lpstr>
      <vt:lpstr>2_OfficePLUS</vt:lpstr>
      <vt:lpstr>AxMath</vt:lpstr>
      <vt:lpstr>PowerPoint 演示文稿</vt:lpstr>
      <vt:lpstr>PowerPoint 演示文稿</vt:lpstr>
      <vt:lpstr>PowerPoint 演示文稿</vt:lpstr>
      <vt:lpstr>The Background of Large-Scale Optimization in 6G Networks</vt:lpstr>
      <vt:lpstr>PowerPoint 演示文稿</vt:lpstr>
      <vt:lpstr>PowerPoint 演示文稿</vt:lpstr>
      <vt:lpstr>Algorithm Unrolling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 dy</dc:creator>
  <cp:lastModifiedBy>毓真 侯</cp:lastModifiedBy>
  <cp:revision>949</cp:revision>
  <dcterms:created xsi:type="dcterms:W3CDTF">2020-04-17T07:46:00Z</dcterms:created>
  <dcterms:modified xsi:type="dcterms:W3CDTF">2024-03-14T06:33:32Z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F556333B2EA84E349D22E99D25F066FD</vt:lpwstr>
  </property>
  <property fmtid="{D5CDD505-2E9C-101B-9397-08002B2CF9AE}" pid="3" name="KSOProductBuildVer">
    <vt:lpwstr>2052-11.1.0.11115</vt:lpwstr>
  </property>
</Properties>
</file>