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2"/>
  </p:sldMasterIdLst>
  <p:notesMasterIdLst>
    <p:notesMasterId r:id="rId21"/>
  </p:notesMasterIdLst>
  <p:sldIdLst>
    <p:sldId id="306" r:id="rId3"/>
    <p:sldId id="258" r:id="rId4"/>
    <p:sldId id="259" r:id="rId5"/>
    <p:sldId id="354" r:id="rId6"/>
    <p:sldId id="262" r:id="rId7"/>
    <p:sldId id="355" r:id="rId8"/>
    <p:sldId id="350" r:id="rId9"/>
    <p:sldId id="356" r:id="rId10"/>
    <p:sldId id="342" r:id="rId11"/>
    <p:sldId id="311" r:id="rId12"/>
    <p:sldId id="321" r:id="rId13"/>
    <p:sldId id="269" r:id="rId14"/>
    <p:sldId id="310" r:id="rId15"/>
    <p:sldId id="343" r:id="rId16"/>
    <p:sldId id="344" r:id="rId17"/>
    <p:sldId id="272" r:id="rId18"/>
    <p:sldId id="345" r:id="rId19"/>
    <p:sldId id="31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80"/>
    <a:srgbClr val="003E81"/>
    <a:srgbClr val="2F62A8"/>
    <a:srgbClr val="004896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870D84C-EF31-4E5A-AC50-0331583BA98F}" styleName="{1c11e0ce-8795-4a8a-8479-611ce8434d9d}">
    <a:wholeTbl>
      <a:tcTxStyle>
        <a:fontRef idx="none">
          <a:prstClr val="black"/>
        </a:fontRef>
      </a:tcTxStyle>
      <a:tcStyle>
        <a:tcBdr>
          <a:bottom>
            <a:ln w="38100" cmpd="sng">
              <a:solidFill>
                <a:srgbClr val="0F4C81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F8F8F8"/>
          </a:solidFill>
        </a:fill>
      </a:tcStyle>
    </a:band2H>
    <a:firstRow>
      <a:tcTxStyle>
        <a:fontRef idx="none">
          <a:prstClr val="black"/>
        </a:fontRef>
      </a:tcTxStyle>
      <a:tcStyle>
        <a:tcBdr>
          <a:insideV>
            <a:ln w="12700" cmpd="sng">
              <a:solidFill>
                <a:srgbClr val="FFFFFF"/>
              </a:solidFill>
            </a:ln>
          </a:insideV>
        </a:tcBdr>
        <a:fill>
          <a:solidFill>
            <a:srgbClr val="0F4C8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66033" autoAdjust="0"/>
  </p:normalViewPr>
  <p:slideViewPr>
    <p:cSldViewPr snapToGrid="0" snapToObjects="1" showGuides="1">
      <p:cViewPr varScale="1">
        <p:scale>
          <a:sx n="63" d="100"/>
          <a:sy n="63" d="100"/>
        </p:scale>
        <p:origin x="837" y="51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2024/11/5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6627" name="文本占位符 2"/>
          <p:cNvSpPr>
            <a:spLocks noGrp="1"/>
          </p:cNvSpPr>
          <p:nvPr>
            <p:ph type="body" idx="3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5299" name="文本占位符 2"/>
          <p:cNvSpPr>
            <a:spLocks noGrp="1"/>
          </p:cNvSpPr>
          <p:nvPr>
            <p:ph type="body" idx="3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5059" name="文本占位符 2"/>
          <p:cNvSpPr>
            <a:spLocks noGrp="1"/>
          </p:cNvSpPr>
          <p:nvPr>
            <p:ph type="body" idx="3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r>
              <a:rPr lang="zh-CN" altLang="en-US" b="1" dirty="0"/>
              <a:t>在</a:t>
            </a:r>
            <a:r>
              <a:rPr lang="en-US" altLang="zh-CN" b="1" dirty="0"/>
              <a:t>CNN</a:t>
            </a:r>
            <a:r>
              <a:rPr lang="zh-CN" altLang="en-US" b="1" dirty="0"/>
              <a:t>的网络模型上，使用了比较简单的结构，一共</a:t>
            </a:r>
            <a:r>
              <a:rPr lang="en-US" altLang="zh-CN" b="1" dirty="0"/>
              <a:t>8</a:t>
            </a:r>
            <a:r>
              <a:rPr lang="zh-CN" altLang="en-US" b="1" dirty="0"/>
              <a:t>个卷积层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03" name="文本占位符 2"/>
          <p:cNvSpPr>
            <a:spLocks noGrp="1"/>
          </p:cNvSpPr>
          <p:nvPr>
            <p:ph type="body" idx="3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 lIns="91440" tIns="45720" rIns="91440" bIns="4572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+mn-lt"/>
                    <a:ea typeface="+mn-ea"/>
                    <a:cs typeface="+mn-cs"/>
                  </a:rPr>
                  <a:t>首先对训练好的</a:t>
                </a: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+mn-lt"/>
                    <a:ea typeface="+mn-ea"/>
                    <a:cs typeface="+mn-cs"/>
                  </a:rPr>
                  <a:t>CNN</a:t>
                </a: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+mn-lt"/>
                    <a:ea typeface="+mn-ea"/>
                    <a:cs typeface="+mn-cs"/>
                  </a:rPr>
                  <a:t>模型进行性能评估。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 lIns="91440" tIns="45720" rIns="91440" bIns="4572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+mn-lt"/>
                    <a:ea typeface="+mn-ea"/>
                    <a:cs typeface="+mn-cs"/>
                  </a:rPr>
                  <a:t>对训练好的</a:t>
                </a: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+mn-lt"/>
                    <a:ea typeface="+mn-ea"/>
                    <a:cs typeface="+mn-cs"/>
                  </a:rPr>
                  <a:t>CNN</a:t>
                </a: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+mn-lt"/>
                    <a:ea typeface="+mn-ea"/>
                    <a:cs typeface="+mn-cs"/>
                  </a:rPr>
                  <a:t>模型进行性能评估，把基于</a:t>
                </a: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+mn-lt"/>
                    <a:ea typeface="+mn-ea"/>
                    <a:cs typeface="+mn-cs"/>
                  </a:rPr>
                  <a:t>CNN</a:t>
                </a: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+mn-lt"/>
                    <a:ea typeface="+mn-ea"/>
                    <a:cs typeface="+mn-cs"/>
                  </a:rPr>
                  <a:t>的信号检测算法与传统的</a:t>
                </a: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+mn-lt"/>
                    <a:ea typeface="+mn-ea"/>
                    <a:cs typeface="+mn-cs"/>
                  </a:rPr>
                  <a:t>MP</a:t>
                </a: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+mn-lt"/>
                    <a:ea typeface="+mn-ea"/>
                    <a:cs typeface="+mn-cs"/>
                  </a:rPr>
                  <a:t>检测算法进行对比，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从</a:t>
                </a: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BER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曲线可以看出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基于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DL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方法设计的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OTFS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接收机，性能优于基于传统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MP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信号检测的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OTFS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接收机，表明了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DL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方法的优越性。</a:t>
                </a:r>
                <a:r>
                  <a:rPr lang="zh-CN" altLang="en-US" dirty="0">
                    <a:solidFill>
                      <a:schemeClr val="tx2"/>
                    </a:solidFill>
                    <a:latin typeface="+mn-ea"/>
                  </a:rPr>
                  <a:t>在误码率为</a:t>
                </a:r>
                <a:r>
                  <a:rPr lang="en-US" altLang="zh-CN" b="0" i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10^(−3)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级别下，相较于传统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MP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算法，基于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CNN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的信号检测算法性能增益约为</a:t>
                </a:r>
                <a:r>
                  <a:rPr lang="en-US" altLang="zh-CN" dirty="0">
                    <a:solidFill>
                      <a:schemeClr val="tx2"/>
                    </a:solidFill>
                    <a:latin typeface="+mn-ea"/>
                  </a:rPr>
                  <a:t>3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dB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。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然后分析了算法的计算复杂度。因为在训练阶段和测试阶段的信道状态都保持不变，所以基于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的信号检测器的复杂度为线性阶，明显低于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这些传统的检测算法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最后对模型的泛化性进行分析，设置训练场景的信噪比固定为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20dB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，测试场景的信噪比在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0-20dB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之间变化，其他环境参数保持一致，来观察模型的泛化性能。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7347" name="文本占位符 2"/>
          <p:cNvSpPr>
            <a:spLocks noGrp="1"/>
          </p:cNvSpPr>
          <p:nvPr>
            <p:ph type="body" idx="3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9395" name="文本占位符 2"/>
          <p:cNvSpPr>
            <a:spLocks noGrp="1"/>
          </p:cNvSpPr>
          <p:nvPr>
            <p:ph type="body" idx="3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endParaRPr lang="zh-CN" altLang="en-US" b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43" name="文本占位符 2"/>
          <p:cNvSpPr>
            <a:spLocks noGrp="1"/>
          </p:cNvSpPr>
          <p:nvPr>
            <p:ph type="body" idx="3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8675" name="文本占位符 2"/>
          <p:cNvSpPr>
            <a:spLocks noGrp="1"/>
          </p:cNvSpPr>
          <p:nvPr>
            <p:ph type="body" idx="3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0723" name="文本占位符 2"/>
          <p:cNvSpPr>
            <a:spLocks noGrp="1"/>
          </p:cNvSpPr>
          <p:nvPr>
            <p:ph type="body" idx="3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AC27F-ADC2-85CD-52B0-9209AAF7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6AC8FC4C-DA09-A57E-8E7E-7FF5DC90A0D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B4452-D676-6395-699B-46D3DA6550B7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lIns="91440" tIns="45720" rIns="91440" bIns="45720" rtlCol="0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正交时频空调制是一种新型的调制技术，通过增加时延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多普勒域（信号在时延和多普勒域上具有正交性），更适合高速移动下的无线通信（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在高速移动环境中，信号会经历快速变化的多普勒频移和时间选择性衰落。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OTFS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利用时间分集和频率分集，可以提高信号的可靠性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OTFS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中，发送信息首先被放在时延多普勒域中，经过辛有限傅里叶逆变换，转换为时频信号；（此时的信息符号可以物理上看作若干个连续多载波符号 ）然后经过海森堡变化，把信号调制为一维时域信号；相应的，在接收端，利用魏格纳变换，恢复为时频信号，最后经过辛有限傅里叶变化将信息转换到时延多普勒域，信号可以继续用于后续的信道估计和信号检测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通过增加时延多普勒域，可以看到，数据符号被转换到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域后，会占据整个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域平面，能更充分的利用系统的时间分集和频率分集，信号不容易受到双选信道的影响。（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OTFS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技术将信号在时频域中进行处理，通过将信号在时间上分散到多个子载波上，并在空间上分散到不同的延迟和多普勒频移上，从而在时频空间中形成一个二维信号。这种处理方式使得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OTFS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能够同时考虑到信号在时间和频率上的传播特性。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多普勒域上输入和输出关系可以简化的表示为，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y=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Hx+n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。其中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,x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分别是时延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多普勒域的发送信号和接收信号，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是等效信道矩阵，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为噪声，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根据这个式子，如果已知信道状态信息，我们就可以对接收信号进行符号检测等后处理，恢复出原始发送信号。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但是因为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OTFS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是二维块传输，因此接收机的复杂度比较高，低复杂度的信号检测器的设计就比较重要。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13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 lIns="91440" tIns="45720" rIns="91440" bIns="45720" rtlCol="0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传统的信号检测算法主要分为线性和非线性信号检测。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线性信号检测中，迫零算法和最小均方误差算法因为需要对矩阵求逆，复杂度较高，不能直接在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OTFS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系统中应用。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在非线性信号检测中，使用最多的是信息传递算法。信息传递算法使用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概率图模型来表示信号传递中的关系。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信号可以看做由很多节点组成，用</a:t>
            </a:r>
            <a:r>
              <a:rPr lang="zh-CN" altLang="en-US" b="0" dirty="0"/>
              <a:t>变量节点代表时频点，观测节点表示接收信号的观测值，</a:t>
            </a:r>
            <a:r>
              <a:rPr lang="zh-CN" altLang="en-US" dirty="0"/>
              <a:t>变量节点根据从观测节点接收到的消息（干扰项的均值和方差）更新其信号的概率估计；观测节点根据从变量节点收到的消息（概率质量函数）更新对观测信号的解释，</a:t>
            </a:r>
            <a:r>
              <a:rPr lang="zh-CN" altLang="en-US" b="0" i="0" dirty="0">
                <a:highlight>
                  <a:srgbClr val="FFFF00"/>
                </a:highlight>
              </a:rPr>
              <a:t>这个过程会迭代多次（</a:t>
            </a:r>
            <a:r>
              <a:rPr lang="zh-CN" altLang="en-US" dirty="0"/>
              <a:t>每次迭代都通过优化局部信息来逐步改进全局信号的估计）</a:t>
            </a:r>
            <a:r>
              <a:rPr lang="zh-CN" altLang="en-US" b="0" i="0" dirty="0">
                <a:highlight>
                  <a:srgbClr val="FFFF00"/>
                </a:highlight>
              </a:rPr>
              <a:t>直到收敛，完成信号检测。</a:t>
            </a:r>
            <a:r>
              <a:rPr lang="zh-CN" altLang="en-US" b="0" dirty="0">
                <a:highlight>
                  <a:srgbClr val="FFFF00"/>
                </a:highlight>
              </a:rPr>
              <a:t>但是当信道稀疏性较低时（比如通信环境中存在大量反射物，如在城市市区、山区、隧道等环境下的高动态通信），</a:t>
            </a:r>
            <a:r>
              <a:rPr lang="en-US" altLang="zh-CN" b="0" dirty="0">
                <a:highlight>
                  <a:srgbClr val="FFFF00"/>
                </a:highlight>
              </a:rPr>
              <a:t>MP</a:t>
            </a:r>
            <a:r>
              <a:rPr lang="zh-CN" altLang="en-US" b="0" dirty="0">
                <a:highlight>
                  <a:srgbClr val="FFFF00"/>
                </a:highlight>
              </a:rPr>
              <a:t>算法的计算复杂度仍然较高。</a:t>
            </a:r>
            <a:endParaRPr lang="en-US" altLang="zh-CN" b="0" dirty="0">
              <a:highlight>
                <a:srgbClr val="FFFF00"/>
              </a:highligh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59969-C8F3-F5ED-3677-F8BFD0C62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DF4739C9-89C7-0E46-4EB9-2DBD86C8364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CECC2-AAC8-CB46-CB19-4DBC9E3062C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基于深度学习的信号检测相比传统检测器具有更好的性能，并且不需要复杂的信道估计。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707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8915" name="文本占位符 2"/>
          <p:cNvSpPr>
            <a:spLocks noGrp="1"/>
          </p:cNvSpPr>
          <p:nvPr>
            <p:ph type="body" idx="3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17412-D321-7A9E-2A1F-BD337B003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80A2C56F-7D65-5E96-4CAB-706A3E80028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EEC588-FC42-B198-6C6F-0BC9A509A77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整个的实现流程是，首先对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OTFS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系统进行仿真，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了解每一步数据的变换过程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。然后产生随机随机比特模拟数据传输，提取信号数据特征并制作数据集，将数据集划分为训练集和测试集，用于训练网络模型和评估模型，最后保存模型用于在线信号检测，对模型性能进行评估。</a:t>
            </a:r>
          </a:p>
        </p:txBody>
      </p:sp>
    </p:spTree>
    <p:extLst>
      <p:ext uri="{BB962C8B-B14F-4D97-AF65-F5344CB8AC3E}">
        <p14:creationId xmlns:p14="http://schemas.microsoft.com/office/powerpoint/2010/main" val="1694433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 idx="2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 lIns="91440" tIns="45720" rIns="91440" bIns="45720" rtlCol="0"/>
          <a:lstStyle/>
          <a:p>
            <a:pPr lvl="0">
              <a:spcBef>
                <a:spcPct val="0"/>
              </a:spcBef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整个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信号检测方案分为在线部署和离线训练两个阶段。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>
              <a:spcBef>
                <a:spcPct val="0"/>
              </a:spcBef>
            </a:pPr>
            <a:r>
              <a:rPr lang="zh-CN" altLang="en-US" b="1" dirty="0"/>
              <a:t>在离线训练阶段，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OTFS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信号的二维特点，把信号检测任务看作一个“图像恢复”问题，将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OTFS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数据帧视为图像格式进行处理。</a:t>
            </a:r>
            <a:r>
              <a:rPr lang="zh-CN" altLang="en-US" b="1" dirty="0"/>
              <a:t>首先对数据进行预处理，把接收到的复数信号</a:t>
            </a:r>
            <a:r>
              <a:rPr lang="en-US" altLang="zh-CN" b="1" dirty="0"/>
              <a:t>y</a:t>
            </a:r>
            <a:r>
              <a:rPr lang="zh-CN" altLang="en-US" b="1" dirty="0"/>
              <a:t>的实部和虚部分别提取出来堆叠，形成一个三维张量，同时利用</a:t>
            </a:r>
            <a:r>
              <a:rPr lang="en-US" altLang="zh-CN" b="1" dirty="0"/>
              <a:t>MP</a:t>
            </a:r>
            <a:r>
              <a:rPr lang="zh-CN" altLang="en-US" b="1" dirty="0"/>
              <a:t>算法进行数据增强来扩大信号特征，把它们堆叠起来作为输入。把发射信号作为标签生成数据集。</a:t>
            </a:r>
            <a:endParaRPr lang="en-US" altLang="zh-CN" b="1" dirty="0">
              <a:highlight>
                <a:srgbClr val="FFFF00"/>
              </a:highlight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在线阶段以接收信号</a:t>
            </a:r>
            <a:r>
              <a:rPr lang="en-US" altLang="zh-CN" b="1" dirty="0"/>
              <a:t>y</a:t>
            </a:r>
            <a:r>
              <a:rPr lang="zh-CN" altLang="en-US" b="1" dirty="0"/>
              <a:t>作为</a:t>
            </a:r>
            <a:r>
              <a:rPr lang="en-US" altLang="zh-CN" b="1" dirty="0"/>
              <a:t>CNN</a:t>
            </a:r>
            <a:r>
              <a:rPr lang="zh-CN" altLang="en-US" b="1" dirty="0"/>
              <a:t>模型的输入，</a:t>
            </a:r>
            <a:r>
              <a:rPr lang="zh-CN" altLang="en-US" b="1" dirty="0">
                <a:highlight>
                  <a:srgbClr val="FFFF00"/>
                </a:highlight>
              </a:rPr>
              <a:t>利用训练好的参数</a:t>
            </a:r>
            <a:r>
              <a:rPr lang="zh-CN" altLang="en-US" b="1" dirty="0"/>
              <a:t>在网络中进行一系列矩阵运算和非线性处理，最后输出恢复信号。</a:t>
            </a:r>
          </a:p>
          <a:p>
            <a:pPr lvl="0">
              <a:spcBef>
                <a:spcPct val="0"/>
              </a:spcBef>
            </a:pPr>
            <a:endParaRPr lang="zh-CN" altLang="en-US" b="1" dirty="0">
              <a:highlight>
                <a:srgbClr val="FFFF00"/>
              </a:highligh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7" name="组 8"/>
          <p:cNvGrpSpPr/>
          <p:nvPr userDrawn="1"/>
        </p:nvGrpSpPr>
        <p:grpSpPr>
          <a:xfrm rot="-2963658">
            <a:off x="-4841875" y="-4768850"/>
            <a:ext cx="9526588" cy="8018463"/>
            <a:chOff x="-1833690" y="-2141397"/>
            <a:chExt cx="9526783" cy="9526783"/>
          </a:xfrm>
        </p:grpSpPr>
        <p:sp>
          <p:nvSpPr>
            <p:cNvPr id="4" name="椭圆 1"/>
            <p:cNvSpPr/>
            <p:nvPr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椭圆 1"/>
            <p:cNvSpPr/>
            <p:nvPr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028" name="组 10"/>
          <p:cNvGrpSpPr/>
          <p:nvPr userDrawn="1"/>
        </p:nvGrpSpPr>
        <p:grpSpPr>
          <a:xfrm rot="-2963658">
            <a:off x="7423150" y="5313363"/>
            <a:ext cx="9526588" cy="8018462"/>
            <a:chOff x="-1833690" y="-2141397"/>
            <a:chExt cx="9526783" cy="9526783"/>
          </a:xfrm>
        </p:grpSpPr>
        <p:sp>
          <p:nvSpPr>
            <p:cNvPr id="7" name="椭圆 1"/>
            <p:cNvSpPr/>
            <p:nvPr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椭圆 1"/>
            <p:cNvSpPr/>
            <p:nvPr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243" name="组 6"/>
          <p:cNvGrpSpPr/>
          <p:nvPr userDrawn="1"/>
        </p:nvGrpSpPr>
        <p:grpSpPr>
          <a:xfrm>
            <a:off x="1955800" y="-1803400"/>
            <a:ext cx="7870825" cy="6691313"/>
            <a:chOff x="5067768" y="-852735"/>
            <a:chExt cx="9613786" cy="9526783"/>
          </a:xfrm>
        </p:grpSpPr>
        <p:sp>
          <p:nvSpPr>
            <p:cNvPr id="4" name="椭圆 1"/>
            <p:cNvSpPr/>
            <p:nvPr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椭圆 1"/>
            <p:cNvSpPr/>
            <p:nvPr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rgbClr val="00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rgbClr val="00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267" name="组 5"/>
          <p:cNvGrpSpPr/>
          <p:nvPr userDrawn="1"/>
        </p:nvGrpSpPr>
        <p:grpSpPr>
          <a:xfrm rot="-4500000" flipH="1">
            <a:off x="1414463" y="-1087437"/>
            <a:ext cx="12969875" cy="15178087"/>
            <a:chOff x="-3533241" y="-1493421"/>
            <a:chExt cx="10611835" cy="9526783"/>
          </a:xfrm>
        </p:grpSpPr>
        <p:sp>
          <p:nvSpPr>
            <p:cNvPr id="4" name="椭圆 1"/>
            <p:cNvSpPr/>
            <p:nvPr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椭圆 1"/>
            <p:cNvSpPr/>
            <p:nvPr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1"/>
          <p:cNvSpPr/>
          <p:nvPr/>
        </p:nvSpPr>
        <p:spPr>
          <a:xfrm rot="19800000">
            <a:off x="5067300" y="-247650"/>
            <a:ext cx="9526588" cy="8780463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椭圆 1"/>
          <p:cNvSpPr/>
          <p:nvPr/>
        </p:nvSpPr>
        <p:spPr>
          <a:xfrm rot="17526771">
            <a:off x="5527675" y="-479425"/>
            <a:ext cx="9526588" cy="8780463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3315" name="组 3"/>
          <p:cNvGrpSpPr/>
          <p:nvPr userDrawn="1"/>
        </p:nvGrpSpPr>
        <p:grpSpPr>
          <a:xfrm rot="-352927">
            <a:off x="-1762125" y="-334962"/>
            <a:ext cx="19188113" cy="9077325"/>
            <a:chOff x="-2207941" y="334536"/>
            <a:chExt cx="19187532" cy="9077094"/>
          </a:xfrm>
        </p:grpSpPr>
        <p:sp>
          <p:nvSpPr>
            <p:cNvPr id="4" name="椭圆 1"/>
            <p:cNvSpPr/>
            <p:nvPr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椭圆 1"/>
            <p:cNvSpPr/>
            <p:nvPr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339" name="组 8"/>
          <p:cNvGrpSpPr/>
          <p:nvPr userDrawn="1"/>
        </p:nvGrpSpPr>
        <p:grpSpPr>
          <a:xfrm rot="-4500000" flipH="1">
            <a:off x="-1995487" y="-2647950"/>
            <a:ext cx="12969875" cy="15178088"/>
            <a:chOff x="-3533241" y="-1493421"/>
            <a:chExt cx="10611835" cy="9526783"/>
          </a:xfrm>
        </p:grpSpPr>
        <p:sp>
          <p:nvSpPr>
            <p:cNvPr id="4" name="椭圆 1"/>
            <p:cNvSpPr/>
            <p:nvPr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椭圆 1"/>
            <p:cNvSpPr/>
            <p:nvPr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E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rgbClr val="003E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182688"/>
            <a:ext cx="12192000" cy="5675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rgbClr val="003E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1182688"/>
            <a:ext cx="12192000" cy="5675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rgbClr val="003E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1182688"/>
            <a:ext cx="12192000" cy="5675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459" name="组 3"/>
          <p:cNvGrpSpPr/>
          <p:nvPr userDrawn="1"/>
        </p:nvGrpSpPr>
        <p:grpSpPr>
          <a:xfrm rot="-352927">
            <a:off x="-1762125" y="-334962"/>
            <a:ext cx="19188113" cy="9077325"/>
            <a:chOff x="-2207941" y="334536"/>
            <a:chExt cx="19187532" cy="9077094"/>
          </a:xfrm>
        </p:grpSpPr>
        <p:sp>
          <p:nvSpPr>
            <p:cNvPr id="4" name="椭圆 1"/>
            <p:cNvSpPr/>
            <p:nvPr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椭圆 1"/>
            <p:cNvSpPr/>
            <p:nvPr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 5"/>
          <p:cNvGrpSpPr/>
          <p:nvPr userDrawn="1"/>
        </p:nvGrpSpPr>
        <p:grpSpPr>
          <a:xfrm>
            <a:off x="-2768600" y="-688975"/>
            <a:ext cx="8745538" cy="8459788"/>
            <a:chOff x="3447068" y="836877"/>
            <a:chExt cx="5039295" cy="4875300"/>
          </a:xfrm>
        </p:grpSpPr>
        <p:sp>
          <p:nvSpPr>
            <p:cNvPr id="3" name="椭圆 1"/>
            <p:cNvSpPr/>
            <p:nvPr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3E81"/>
                </a:gs>
                <a:gs pos="41000">
                  <a:srgbClr val="003E81">
                    <a:alpha val="42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椭圆 1"/>
            <p:cNvSpPr/>
            <p:nvPr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3E81"/>
                </a:gs>
                <a:gs pos="40000">
                  <a:srgbClr val="003E81">
                    <a:alpha val="51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7082848" y="16937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015489" y="16937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7082848" y="3093408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015489" y="3093408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7086211" y="449301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018852" y="449301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椭圆 1"/>
          <p:cNvSpPr/>
          <p:nvPr/>
        </p:nvSpPr>
        <p:spPr>
          <a:xfrm rot="19800000">
            <a:off x="5067300" y="-247650"/>
            <a:ext cx="9526588" cy="8780463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椭圆 1"/>
          <p:cNvSpPr/>
          <p:nvPr/>
        </p:nvSpPr>
        <p:spPr>
          <a:xfrm rot="17526771">
            <a:off x="5527675" y="-479425"/>
            <a:ext cx="9526588" cy="8780463"/>
          </a:xfrm>
          <a:custGeom>
            <a:avLst/>
            <a:gdLst>
              <a:gd name="connsiteX0" fmla="*/ 0 w 5312228"/>
              <a:gd name="connsiteY0" fmla="*/ 2656114 h 5312228"/>
              <a:gd name="connsiteX1" fmla="*/ 2656114 w 5312228"/>
              <a:gd name="connsiteY1" fmla="*/ 0 h 5312228"/>
              <a:gd name="connsiteX2" fmla="*/ 5312228 w 5312228"/>
              <a:gd name="connsiteY2" fmla="*/ 2656114 h 5312228"/>
              <a:gd name="connsiteX3" fmla="*/ 2656114 w 5312228"/>
              <a:gd name="connsiteY3" fmla="*/ 5312228 h 5312228"/>
              <a:gd name="connsiteX4" fmla="*/ 0 w 5312228"/>
              <a:gd name="connsiteY4" fmla="*/ 2656114 h 5312228"/>
              <a:gd name="connsiteX0-1" fmla="*/ 108839 w 5421067"/>
              <a:gd name="connsiteY0-2" fmla="*/ 2712298 h 5368412"/>
              <a:gd name="connsiteX1-3" fmla="*/ 732953 w 5421067"/>
              <a:gd name="connsiteY1-4" fmla="*/ 1043155 h 5368412"/>
              <a:gd name="connsiteX2-5" fmla="*/ 2764953 w 5421067"/>
              <a:gd name="connsiteY2-6" fmla="*/ 56184 h 5368412"/>
              <a:gd name="connsiteX3-7" fmla="*/ 5421067 w 5421067"/>
              <a:gd name="connsiteY3-8" fmla="*/ 2712298 h 5368412"/>
              <a:gd name="connsiteX4-9" fmla="*/ 2764953 w 5421067"/>
              <a:gd name="connsiteY4-10" fmla="*/ 5368412 h 5368412"/>
              <a:gd name="connsiteX5" fmla="*/ 108839 w 5421067"/>
              <a:gd name="connsiteY5" fmla="*/ 2712298 h 5368412"/>
              <a:gd name="connsiteX0-11" fmla="*/ 108839 w 5480256"/>
              <a:gd name="connsiteY0-12" fmla="*/ 2656720 h 5312834"/>
              <a:gd name="connsiteX1-13" fmla="*/ 732953 w 5480256"/>
              <a:gd name="connsiteY1-14" fmla="*/ 987577 h 5312834"/>
              <a:gd name="connsiteX2-15" fmla="*/ 2764953 w 5480256"/>
              <a:gd name="connsiteY2-16" fmla="*/ 606 h 5312834"/>
              <a:gd name="connsiteX3-17" fmla="*/ 4303469 w 5480256"/>
              <a:gd name="connsiteY3-18" fmla="*/ 871463 h 5312834"/>
              <a:gd name="connsiteX4-19" fmla="*/ 5421067 w 5480256"/>
              <a:gd name="connsiteY4-20" fmla="*/ 2656720 h 5312834"/>
              <a:gd name="connsiteX5-21" fmla="*/ 2764953 w 5480256"/>
              <a:gd name="connsiteY5-22" fmla="*/ 5312834 h 5312834"/>
              <a:gd name="connsiteX6" fmla="*/ 108839 w 5480256"/>
              <a:gd name="connsiteY6" fmla="*/ 2656720 h 5312834"/>
              <a:gd name="connsiteX0-23" fmla="*/ 108839 w 5544800"/>
              <a:gd name="connsiteY0-24" fmla="*/ 2666351 h 5322465"/>
              <a:gd name="connsiteX1-25" fmla="*/ 732953 w 5544800"/>
              <a:gd name="connsiteY1-26" fmla="*/ 997208 h 5322465"/>
              <a:gd name="connsiteX2-27" fmla="*/ 2764953 w 5544800"/>
              <a:gd name="connsiteY2-28" fmla="*/ 10237 h 5322465"/>
              <a:gd name="connsiteX3-29" fmla="*/ 4971126 w 5544800"/>
              <a:gd name="connsiteY3-30" fmla="*/ 619837 h 5322465"/>
              <a:gd name="connsiteX4-31" fmla="*/ 5421067 w 5544800"/>
              <a:gd name="connsiteY4-32" fmla="*/ 2666351 h 5322465"/>
              <a:gd name="connsiteX5-33" fmla="*/ 2764953 w 5544800"/>
              <a:gd name="connsiteY5-34" fmla="*/ 5322465 h 5322465"/>
              <a:gd name="connsiteX6-35" fmla="*/ 108839 w 5544800"/>
              <a:gd name="connsiteY6-36" fmla="*/ 2666351 h 5322465"/>
              <a:gd name="connsiteX0-37" fmla="*/ 108839 w 5237336"/>
              <a:gd name="connsiteY0-38" fmla="*/ 2666351 h 5322940"/>
              <a:gd name="connsiteX1-39" fmla="*/ 732953 w 5237336"/>
              <a:gd name="connsiteY1-40" fmla="*/ 997208 h 5322940"/>
              <a:gd name="connsiteX2-41" fmla="*/ 2764953 w 5237336"/>
              <a:gd name="connsiteY2-42" fmla="*/ 10237 h 5322940"/>
              <a:gd name="connsiteX3-43" fmla="*/ 4971126 w 5237336"/>
              <a:gd name="connsiteY3-44" fmla="*/ 619837 h 5322940"/>
              <a:gd name="connsiteX4-45" fmla="*/ 4927582 w 5237336"/>
              <a:gd name="connsiteY4-46" fmla="*/ 2869551 h 5322940"/>
              <a:gd name="connsiteX5-47" fmla="*/ 2764953 w 5237336"/>
              <a:gd name="connsiteY5-48" fmla="*/ 5322465 h 5322940"/>
              <a:gd name="connsiteX6-49" fmla="*/ 108839 w 5237336"/>
              <a:gd name="connsiteY6-50" fmla="*/ 2666351 h 5322940"/>
              <a:gd name="connsiteX0-51" fmla="*/ 108839 w 5705147"/>
              <a:gd name="connsiteY0-52" fmla="*/ 2666351 h 5325044"/>
              <a:gd name="connsiteX1-53" fmla="*/ 732953 w 5705147"/>
              <a:gd name="connsiteY1-54" fmla="*/ 997208 h 5325044"/>
              <a:gd name="connsiteX2-55" fmla="*/ 2764953 w 5705147"/>
              <a:gd name="connsiteY2-56" fmla="*/ 10237 h 5325044"/>
              <a:gd name="connsiteX3-57" fmla="*/ 4971126 w 5705147"/>
              <a:gd name="connsiteY3-58" fmla="*/ 619837 h 5325044"/>
              <a:gd name="connsiteX4-59" fmla="*/ 5609754 w 5705147"/>
              <a:gd name="connsiteY4-60" fmla="*/ 3116294 h 5325044"/>
              <a:gd name="connsiteX5-61" fmla="*/ 2764953 w 5705147"/>
              <a:gd name="connsiteY5-62" fmla="*/ 5322465 h 5325044"/>
              <a:gd name="connsiteX6-63" fmla="*/ 108839 w 5705147"/>
              <a:gd name="connsiteY6-64" fmla="*/ 2666351 h 5325044"/>
              <a:gd name="connsiteX0-65" fmla="*/ 49424 w 5645732"/>
              <a:gd name="connsiteY0-66" fmla="*/ 2666351 h 5343874"/>
              <a:gd name="connsiteX1-67" fmla="*/ 673538 w 5645732"/>
              <a:gd name="connsiteY1-68" fmla="*/ 997208 h 5343874"/>
              <a:gd name="connsiteX2-69" fmla="*/ 2705538 w 5645732"/>
              <a:gd name="connsiteY2-70" fmla="*/ 10237 h 5343874"/>
              <a:gd name="connsiteX3-71" fmla="*/ 4911711 w 5645732"/>
              <a:gd name="connsiteY3-72" fmla="*/ 619837 h 5343874"/>
              <a:gd name="connsiteX4-73" fmla="*/ 5550339 w 5645732"/>
              <a:gd name="connsiteY4-74" fmla="*/ 3116294 h 5343874"/>
              <a:gd name="connsiteX5-75" fmla="*/ 2705538 w 5645732"/>
              <a:gd name="connsiteY5-76" fmla="*/ 5322465 h 5343874"/>
              <a:gd name="connsiteX6-77" fmla="*/ 339710 w 5645732"/>
              <a:gd name="connsiteY6-78" fmla="*/ 4146808 h 5343874"/>
              <a:gd name="connsiteX7" fmla="*/ 49424 w 5645732"/>
              <a:gd name="connsiteY7" fmla="*/ 2666351 h 5343874"/>
              <a:gd name="connsiteX0-79" fmla="*/ 180841 w 5777149"/>
              <a:gd name="connsiteY0-80" fmla="*/ 2666351 h 5335133"/>
              <a:gd name="connsiteX1-81" fmla="*/ 804955 w 5777149"/>
              <a:gd name="connsiteY1-82" fmla="*/ 997208 h 5335133"/>
              <a:gd name="connsiteX2-83" fmla="*/ 2836955 w 5777149"/>
              <a:gd name="connsiteY2-84" fmla="*/ 10237 h 5335133"/>
              <a:gd name="connsiteX3-85" fmla="*/ 5043128 w 5777149"/>
              <a:gd name="connsiteY3-86" fmla="*/ 619837 h 5335133"/>
              <a:gd name="connsiteX4-87" fmla="*/ 5681756 w 5777149"/>
              <a:gd name="connsiteY4-88" fmla="*/ 3116294 h 5335133"/>
              <a:gd name="connsiteX5-89" fmla="*/ 2836955 w 5777149"/>
              <a:gd name="connsiteY5-90" fmla="*/ 5322465 h 5335133"/>
              <a:gd name="connsiteX6-91" fmla="*/ 238898 w 5777149"/>
              <a:gd name="connsiteY6-92" fmla="*/ 3958122 h 5335133"/>
              <a:gd name="connsiteX7-93" fmla="*/ 180841 w 5777149"/>
              <a:gd name="connsiteY7-94" fmla="*/ 2666351 h 5335133"/>
              <a:gd name="connsiteX0-95" fmla="*/ 162747 w 5788084"/>
              <a:gd name="connsiteY0-96" fmla="*/ 2274466 h 5335133"/>
              <a:gd name="connsiteX1-97" fmla="*/ 815890 w 5788084"/>
              <a:gd name="connsiteY1-98" fmla="*/ 997208 h 5335133"/>
              <a:gd name="connsiteX2-99" fmla="*/ 2847890 w 5788084"/>
              <a:gd name="connsiteY2-100" fmla="*/ 10237 h 5335133"/>
              <a:gd name="connsiteX3-101" fmla="*/ 5054063 w 5788084"/>
              <a:gd name="connsiteY3-102" fmla="*/ 619837 h 5335133"/>
              <a:gd name="connsiteX4-103" fmla="*/ 5692691 w 5788084"/>
              <a:gd name="connsiteY4-104" fmla="*/ 3116294 h 5335133"/>
              <a:gd name="connsiteX5-105" fmla="*/ 2847890 w 5788084"/>
              <a:gd name="connsiteY5-106" fmla="*/ 5322465 h 5335133"/>
              <a:gd name="connsiteX6-107" fmla="*/ 249833 w 5788084"/>
              <a:gd name="connsiteY6-108" fmla="*/ 3958122 h 5335133"/>
              <a:gd name="connsiteX7-109" fmla="*/ 162747 w 5788084"/>
              <a:gd name="connsiteY7-110" fmla="*/ 2274466 h 53351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93" y="connsiteY7-94"/>
              </a:cxn>
            </a:cxnLst>
            <a:rect l="l" t="t" r="r" b="b"/>
            <a:pathLst>
              <a:path w="5788084" h="5335133">
                <a:moveTo>
                  <a:pt x="162747" y="2274466"/>
                </a:moveTo>
                <a:cubicBezTo>
                  <a:pt x="257090" y="1780980"/>
                  <a:pt x="373204" y="1439894"/>
                  <a:pt x="815890" y="997208"/>
                </a:cubicBezTo>
                <a:cubicBezTo>
                  <a:pt x="1258576" y="554522"/>
                  <a:pt x="2141528" y="73132"/>
                  <a:pt x="2847890" y="10237"/>
                </a:cubicBezTo>
                <a:cubicBezTo>
                  <a:pt x="3554252" y="-52658"/>
                  <a:pt x="4611377" y="177151"/>
                  <a:pt x="5054063" y="619837"/>
                </a:cubicBezTo>
                <a:cubicBezTo>
                  <a:pt x="5496749" y="1062523"/>
                  <a:pt x="6002329" y="2414770"/>
                  <a:pt x="5692691" y="3116294"/>
                </a:cubicBezTo>
                <a:cubicBezTo>
                  <a:pt x="5383053" y="3817818"/>
                  <a:pt x="3755033" y="5182160"/>
                  <a:pt x="2847890" y="5322465"/>
                </a:cubicBezTo>
                <a:cubicBezTo>
                  <a:pt x="1940747" y="5462770"/>
                  <a:pt x="692519" y="4400808"/>
                  <a:pt x="249833" y="3958122"/>
                </a:cubicBezTo>
                <a:cubicBezTo>
                  <a:pt x="-192853" y="3515436"/>
                  <a:pt x="68404" y="2767952"/>
                  <a:pt x="162747" y="227446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1">
    <p:bg>
      <p:bgPr>
        <a:solidFill>
          <a:srgbClr val="003E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1182688"/>
            <a:ext cx="12192000" cy="5675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 16"/>
          <p:cNvGrpSpPr/>
          <p:nvPr userDrawn="1"/>
        </p:nvGrpSpPr>
        <p:grpSpPr>
          <a:xfrm>
            <a:off x="-2768600" y="-688975"/>
            <a:ext cx="8745538" cy="8459788"/>
            <a:chOff x="3447068" y="836877"/>
            <a:chExt cx="5039295" cy="4875300"/>
          </a:xfrm>
        </p:grpSpPr>
        <p:sp>
          <p:nvSpPr>
            <p:cNvPr id="3" name="椭圆 1"/>
            <p:cNvSpPr/>
            <p:nvPr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3E81"/>
                </a:gs>
                <a:gs pos="41000">
                  <a:srgbClr val="003E81">
                    <a:alpha val="42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椭圆 1"/>
            <p:cNvSpPr/>
            <p:nvPr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3E81"/>
                </a:gs>
                <a:gs pos="40000">
                  <a:srgbClr val="003E81">
                    <a:alpha val="51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7219023" y="153768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53768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7219023" y="258045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58045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7213362" y="362322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46003" y="362322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7213362" y="4665992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46003" y="4665992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18"/>
          <p:cNvGrpSpPr/>
          <p:nvPr userDrawn="1"/>
        </p:nvGrpSpPr>
        <p:grpSpPr>
          <a:xfrm>
            <a:off x="-2970212" y="-938212"/>
            <a:ext cx="8456612" cy="8766175"/>
            <a:chOff x="3330497" y="693967"/>
            <a:chExt cx="4873585" cy="5051034"/>
          </a:xfrm>
        </p:grpSpPr>
        <p:sp>
          <p:nvSpPr>
            <p:cNvPr id="3" name="椭圆 1"/>
            <p:cNvSpPr/>
            <p:nvPr/>
          </p:nvSpPr>
          <p:spPr>
            <a:xfrm>
              <a:off x="3330497" y="69396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rgbClr val="003E81">
                <a:alpha val="8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椭圆 1"/>
            <p:cNvSpPr/>
            <p:nvPr/>
          </p:nvSpPr>
          <p:spPr>
            <a:xfrm rot="8851590">
              <a:off x="3330498" y="1252803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3E81"/>
                </a:gs>
                <a:gs pos="40000">
                  <a:srgbClr val="003E81">
                    <a:alpha val="51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7219023" y="12031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12031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7219023" y="21121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21121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7219023" y="302105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302105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7219023" y="3930013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930013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7219023" y="483896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83896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 22"/>
          <p:cNvGrpSpPr/>
          <p:nvPr userDrawn="1"/>
        </p:nvGrpSpPr>
        <p:grpSpPr>
          <a:xfrm>
            <a:off x="-2768600" y="-688975"/>
            <a:ext cx="8745538" cy="8459788"/>
            <a:chOff x="3447068" y="836877"/>
            <a:chExt cx="5039295" cy="4875300"/>
          </a:xfrm>
        </p:grpSpPr>
        <p:sp>
          <p:nvSpPr>
            <p:cNvPr id="3" name="椭圆 1"/>
            <p:cNvSpPr/>
            <p:nvPr/>
          </p:nvSpPr>
          <p:spPr>
            <a:xfrm>
              <a:off x="3447068" y="836877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3E81"/>
                </a:gs>
                <a:gs pos="41000">
                  <a:srgbClr val="003E81">
                    <a:alpha val="42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" name="椭圆 1"/>
            <p:cNvSpPr/>
            <p:nvPr/>
          </p:nvSpPr>
          <p:spPr>
            <a:xfrm rot="8851590">
              <a:off x="3612779" y="1219979"/>
              <a:ext cx="4873584" cy="4492198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3E81"/>
                </a:gs>
                <a:gs pos="40000">
                  <a:srgbClr val="003E81">
                    <a:alpha val="51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604397" y="2011116"/>
            <a:ext cx="2776216" cy="152952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9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1604397" y="3545510"/>
            <a:ext cx="2776216" cy="59055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7219023" y="779399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8151664" y="779399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7219023" y="168835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6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8151664" y="168835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7219023" y="259731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8151664" y="259731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7219023" y="3506267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8151664" y="3506267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7219023" y="4417945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0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8151664" y="4417945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7219023" y="5326901"/>
            <a:ext cx="932642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4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26" name="文本占位符 6"/>
          <p:cNvSpPr>
            <a:spLocks noGrp="1"/>
          </p:cNvSpPr>
          <p:nvPr>
            <p:ph type="body" sz="quarter" idx="26"/>
          </p:nvPr>
        </p:nvSpPr>
        <p:spPr>
          <a:xfrm>
            <a:off x="8151664" y="5326901"/>
            <a:ext cx="3253563" cy="63463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6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7" name="组 6"/>
          <p:cNvGrpSpPr/>
          <p:nvPr userDrawn="1"/>
        </p:nvGrpSpPr>
        <p:grpSpPr>
          <a:xfrm>
            <a:off x="1955800" y="-1803400"/>
            <a:ext cx="7870825" cy="6691313"/>
            <a:chOff x="5067768" y="-852735"/>
            <a:chExt cx="9613786" cy="9526783"/>
          </a:xfrm>
        </p:grpSpPr>
        <p:sp>
          <p:nvSpPr>
            <p:cNvPr id="4" name="椭圆 1"/>
            <p:cNvSpPr/>
            <p:nvPr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椭圆 1"/>
            <p:cNvSpPr/>
            <p:nvPr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rgbClr val="00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rgbClr val="00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 6"/>
          <p:cNvGrpSpPr/>
          <p:nvPr userDrawn="1"/>
        </p:nvGrpSpPr>
        <p:grpSpPr>
          <a:xfrm>
            <a:off x="1955800" y="-1803400"/>
            <a:ext cx="7870825" cy="6691313"/>
            <a:chOff x="5067768" y="-852735"/>
            <a:chExt cx="9613786" cy="9526783"/>
          </a:xfrm>
        </p:grpSpPr>
        <p:sp>
          <p:nvSpPr>
            <p:cNvPr id="4" name="椭圆 1"/>
            <p:cNvSpPr/>
            <p:nvPr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椭圆 1"/>
            <p:cNvSpPr/>
            <p:nvPr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rgbClr val="00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rgbClr val="00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195" name="组 6"/>
          <p:cNvGrpSpPr/>
          <p:nvPr userDrawn="1"/>
        </p:nvGrpSpPr>
        <p:grpSpPr>
          <a:xfrm>
            <a:off x="1955800" y="-1803400"/>
            <a:ext cx="7870825" cy="6691313"/>
            <a:chOff x="5067768" y="-852735"/>
            <a:chExt cx="9613786" cy="9526783"/>
          </a:xfrm>
        </p:grpSpPr>
        <p:sp>
          <p:nvSpPr>
            <p:cNvPr id="4" name="椭圆 1"/>
            <p:cNvSpPr/>
            <p:nvPr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椭圆 1"/>
            <p:cNvSpPr/>
            <p:nvPr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rgbClr val="00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rgbClr val="00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E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9219" name="组 6"/>
          <p:cNvGrpSpPr/>
          <p:nvPr userDrawn="1"/>
        </p:nvGrpSpPr>
        <p:grpSpPr>
          <a:xfrm>
            <a:off x="1955800" y="-1803400"/>
            <a:ext cx="7870825" cy="6691313"/>
            <a:chOff x="5067768" y="-852735"/>
            <a:chExt cx="9613786" cy="9526783"/>
          </a:xfrm>
        </p:grpSpPr>
        <p:sp>
          <p:nvSpPr>
            <p:cNvPr id="4" name="椭圆 1"/>
            <p:cNvSpPr/>
            <p:nvPr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椭圆 1"/>
            <p:cNvSpPr/>
            <p:nvPr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-1" fmla="*/ 108839 w 5421067"/>
                <a:gd name="connsiteY0-2" fmla="*/ 2712298 h 5368412"/>
                <a:gd name="connsiteX1-3" fmla="*/ 732953 w 5421067"/>
                <a:gd name="connsiteY1-4" fmla="*/ 1043155 h 5368412"/>
                <a:gd name="connsiteX2-5" fmla="*/ 2764953 w 5421067"/>
                <a:gd name="connsiteY2-6" fmla="*/ 56184 h 5368412"/>
                <a:gd name="connsiteX3-7" fmla="*/ 5421067 w 5421067"/>
                <a:gd name="connsiteY3-8" fmla="*/ 2712298 h 5368412"/>
                <a:gd name="connsiteX4-9" fmla="*/ 2764953 w 5421067"/>
                <a:gd name="connsiteY4-10" fmla="*/ 5368412 h 5368412"/>
                <a:gd name="connsiteX5" fmla="*/ 108839 w 5421067"/>
                <a:gd name="connsiteY5" fmla="*/ 2712298 h 5368412"/>
                <a:gd name="connsiteX0-11" fmla="*/ 108839 w 5480256"/>
                <a:gd name="connsiteY0-12" fmla="*/ 2656720 h 5312834"/>
                <a:gd name="connsiteX1-13" fmla="*/ 732953 w 5480256"/>
                <a:gd name="connsiteY1-14" fmla="*/ 987577 h 5312834"/>
                <a:gd name="connsiteX2-15" fmla="*/ 2764953 w 5480256"/>
                <a:gd name="connsiteY2-16" fmla="*/ 606 h 5312834"/>
                <a:gd name="connsiteX3-17" fmla="*/ 4303469 w 5480256"/>
                <a:gd name="connsiteY3-18" fmla="*/ 871463 h 5312834"/>
                <a:gd name="connsiteX4-19" fmla="*/ 5421067 w 5480256"/>
                <a:gd name="connsiteY4-20" fmla="*/ 2656720 h 5312834"/>
                <a:gd name="connsiteX5-21" fmla="*/ 2764953 w 5480256"/>
                <a:gd name="connsiteY5-22" fmla="*/ 5312834 h 5312834"/>
                <a:gd name="connsiteX6" fmla="*/ 108839 w 5480256"/>
                <a:gd name="connsiteY6" fmla="*/ 2656720 h 5312834"/>
                <a:gd name="connsiteX0-23" fmla="*/ 108839 w 5544800"/>
                <a:gd name="connsiteY0-24" fmla="*/ 2666351 h 5322465"/>
                <a:gd name="connsiteX1-25" fmla="*/ 732953 w 5544800"/>
                <a:gd name="connsiteY1-26" fmla="*/ 997208 h 5322465"/>
                <a:gd name="connsiteX2-27" fmla="*/ 2764953 w 5544800"/>
                <a:gd name="connsiteY2-28" fmla="*/ 10237 h 5322465"/>
                <a:gd name="connsiteX3-29" fmla="*/ 4971126 w 5544800"/>
                <a:gd name="connsiteY3-30" fmla="*/ 619837 h 5322465"/>
                <a:gd name="connsiteX4-31" fmla="*/ 5421067 w 5544800"/>
                <a:gd name="connsiteY4-32" fmla="*/ 2666351 h 5322465"/>
                <a:gd name="connsiteX5-33" fmla="*/ 2764953 w 5544800"/>
                <a:gd name="connsiteY5-34" fmla="*/ 5322465 h 5322465"/>
                <a:gd name="connsiteX6-35" fmla="*/ 108839 w 5544800"/>
                <a:gd name="connsiteY6-36" fmla="*/ 2666351 h 5322465"/>
                <a:gd name="connsiteX0-37" fmla="*/ 108839 w 5237336"/>
                <a:gd name="connsiteY0-38" fmla="*/ 2666351 h 5322940"/>
                <a:gd name="connsiteX1-39" fmla="*/ 732953 w 5237336"/>
                <a:gd name="connsiteY1-40" fmla="*/ 997208 h 5322940"/>
                <a:gd name="connsiteX2-41" fmla="*/ 2764953 w 5237336"/>
                <a:gd name="connsiteY2-42" fmla="*/ 10237 h 5322940"/>
                <a:gd name="connsiteX3-43" fmla="*/ 4971126 w 5237336"/>
                <a:gd name="connsiteY3-44" fmla="*/ 619837 h 5322940"/>
                <a:gd name="connsiteX4-45" fmla="*/ 4927582 w 5237336"/>
                <a:gd name="connsiteY4-46" fmla="*/ 2869551 h 5322940"/>
                <a:gd name="connsiteX5-47" fmla="*/ 2764953 w 5237336"/>
                <a:gd name="connsiteY5-48" fmla="*/ 5322465 h 5322940"/>
                <a:gd name="connsiteX6-49" fmla="*/ 108839 w 5237336"/>
                <a:gd name="connsiteY6-50" fmla="*/ 2666351 h 5322940"/>
                <a:gd name="connsiteX0-51" fmla="*/ 108839 w 5705147"/>
                <a:gd name="connsiteY0-52" fmla="*/ 2666351 h 5325044"/>
                <a:gd name="connsiteX1-53" fmla="*/ 732953 w 5705147"/>
                <a:gd name="connsiteY1-54" fmla="*/ 997208 h 5325044"/>
                <a:gd name="connsiteX2-55" fmla="*/ 2764953 w 5705147"/>
                <a:gd name="connsiteY2-56" fmla="*/ 10237 h 5325044"/>
                <a:gd name="connsiteX3-57" fmla="*/ 4971126 w 5705147"/>
                <a:gd name="connsiteY3-58" fmla="*/ 619837 h 5325044"/>
                <a:gd name="connsiteX4-59" fmla="*/ 5609754 w 5705147"/>
                <a:gd name="connsiteY4-60" fmla="*/ 3116294 h 5325044"/>
                <a:gd name="connsiteX5-61" fmla="*/ 2764953 w 5705147"/>
                <a:gd name="connsiteY5-62" fmla="*/ 5322465 h 5325044"/>
                <a:gd name="connsiteX6-63" fmla="*/ 108839 w 5705147"/>
                <a:gd name="connsiteY6-64" fmla="*/ 2666351 h 5325044"/>
                <a:gd name="connsiteX0-65" fmla="*/ 49424 w 5645732"/>
                <a:gd name="connsiteY0-66" fmla="*/ 2666351 h 5343874"/>
                <a:gd name="connsiteX1-67" fmla="*/ 673538 w 5645732"/>
                <a:gd name="connsiteY1-68" fmla="*/ 997208 h 5343874"/>
                <a:gd name="connsiteX2-69" fmla="*/ 2705538 w 5645732"/>
                <a:gd name="connsiteY2-70" fmla="*/ 10237 h 5343874"/>
                <a:gd name="connsiteX3-71" fmla="*/ 4911711 w 5645732"/>
                <a:gd name="connsiteY3-72" fmla="*/ 619837 h 5343874"/>
                <a:gd name="connsiteX4-73" fmla="*/ 5550339 w 5645732"/>
                <a:gd name="connsiteY4-74" fmla="*/ 3116294 h 5343874"/>
                <a:gd name="connsiteX5-75" fmla="*/ 2705538 w 5645732"/>
                <a:gd name="connsiteY5-76" fmla="*/ 5322465 h 5343874"/>
                <a:gd name="connsiteX6-77" fmla="*/ 339710 w 5645732"/>
                <a:gd name="connsiteY6-78" fmla="*/ 4146808 h 5343874"/>
                <a:gd name="connsiteX7" fmla="*/ 49424 w 5645732"/>
                <a:gd name="connsiteY7" fmla="*/ 2666351 h 5343874"/>
                <a:gd name="connsiteX0-79" fmla="*/ 180841 w 5777149"/>
                <a:gd name="connsiteY0-80" fmla="*/ 2666351 h 5335133"/>
                <a:gd name="connsiteX1-81" fmla="*/ 804955 w 5777149"/>
                <a:gd name="connsiteY1-82" fmla="*/ 997208 h 5335133"/>
                <a:gd name="connsiteX2-83" fmla="*/ 2836955 w 5777149"/>
                <a:gd name="connsiteY2-84" fmla="*/ 10237 h 5335133"/>
                <a:gd name="connsiteX3-85" fmla="*/ 5043128 w 5777149"/>
                <a:gd name="connsiteY3-86" fmla="*/ 619837 h 5335133"/>
                <a:gd name="connsiteX4-87" fmla="*/ 5681756 w 5777149"/>
                <a:gd name="connsiteY4-88" fmla="*/ 3116294 h 5335133"/>
                <a:gd name="connsiteX5-89" fmla="*/ 2836955 w 5777149"/>
                <a:gd name="connsiteY5-90" fmla="*/ 5322465 h 5335133"/>
                <a:gd name="connsiteX6-91" fmla="*/ 238898 w 5777149"/>
                <a:gd name="connsiteY6-92" fmla="*/ 3958122 h 5335133"/>
                <a:gd name="connsiteX7-93" fmla="*/ 180841 w 5777149"/>
                <a:gd name="connsiteY7-94" fmla="*/ 2666351 h 5335133"/>
                <a:gd name="connsiteX0-95" fmla="*/ 162747 w 5788084"/>
                <a:gd name="connsiteY0-96" fmla="*/ 2274466 h 5335133"/>
                <a:gd name="connsiteX1-97" fmla="*/ 815890 w 5788084"/>
                <a:gd name="connsiteY1-98" fmla="*/ 997208 h 5335133"/>
                <a:gd name="connsiteX2-99" fmla="*/ 2847890 w 5788084"/>
                <a:gd name="connsiteY2-100" fmla="*/ 10237 h 5335133"/>
                <a:gd name="connsiteX3-101" fmla="*/ 5054063 w 5788084"/>
                <a:gd name="connsiteY3-102" fmla="*/ 619837 h 5335133"/>
                <a:gd name="connsiteX4-103" fmla="*/ 5692691 w 5788084"/>
                <a:gd name="connsiteY4-104" fmla="*/ 3116294 h 5335133"/>
                <a:gd name="connsiteX5-105" fmla="*/ 2847890 w 5788084"/>
                <a:gd name="connsiteY5-106" fmla="*/ 5322465 h 5335133"/>
                <a:gd name="connsiteX6-107" fmla="*/ 249833 w 5788084"/>
                <a:gd name="connsiteY6-108" fmla="*/ 3958122 h 5335133"/>
                <a:gd name="connsiteX7-109" fmla="*/ 162747 w 5788084"/>
                <a:gd name="connsiteY7-110" fmla="*/ 2274466 h 533513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93" y="connsiteY7-94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rgbClr val="00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rgbClr val="003E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algn="ctr"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74625" y="2047875"/>
            <a:ext cx="12709525" cy="1476375"/>
          </a:xfrm>
          <a:prstGeom prst="rect">
            <a:avLst/>
          </a:prstGeom>
          <a:solidFill>
            <a:srgbClr val="00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3" name="矩形 3"/>
          <p:cNvSpPr/>
          <p:nvPr/>
        </p:nvSpPr>
        <p:spPr>
          <a:xfrm>
            <a:off x="1522721" y="2379663"/>
            <a:ext cx="9587881" cy="74231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基于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CNN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的正交时频空调制信号检测算法研究</a:t>
            </a:r>
          </a:p>
        </p:txBody>
      </p:sp>
      <p:pic>
        <p:nvPicPr>
          <p:cNvPr id="25604" name="图片 18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209550" y="333375"/>
            <a:ext cx="2403475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5" name="文本占位符 2"/>
          <p:cNvSpPr>
            <a:spLocks noGrp="1"/>
          </p:cNvSpPr>
          <p:nvPr/>
        </p:nvSpPr>
        <p:spPr>
          <a:xfrm>
            <a:off x="2241550" y="4743450"/>
            <a:ext cx="7572375" cy="11239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eaLnBrk="1" hangingPunct="1">
              <a:spcBef>
                <a:spcPts val="1000"/>
              </a:spcBef>
            </a:pPr>
            <a:r>
              <a:rPr lang="zh-CN" altLang="en-US" sz="2400" dirty="0"/>
              <a:t>汇报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人：赵璇</a:t>
            </a:r>
          </a:p>
          <a:p>
            <a:pPr algn="ctr" eaLnBrk="1" hangingPunct="1">
              <a:spcBef>
                <a:spcPts val="1000"/>
              </a:spcBef>
            </a:pPr>
            <a:r>
              <a:rPr lang="en-US" altLang="zh-CN" sz="2400" dirty="0">
                <a:sym typeface="+mn-ea"/>
              </a:rPr>
              <a:t>2024</a:t>
            </a:r>
            <a:r>
              <a:rPr lang="zh-CN" altLang="en-US" sz="2400" dirty="0">
                <a:sym typeface="+mn-ea"/>
              </a:rPr>
              <a:t>年</a:t>
            </a:r>
            <a:r>
              <a:rPr lang="en-US" altLang="zh-CN" sz="2400" dirty="0">
                <a:sym typeface="+mn-ea"/>
              </a:rPr>
              <a:t>11</a:t>
            </a:r>
            <a:r>
              <a:rPr lang="zh-CN" altLang="en-US" sz="2400" dirty="0">
                <a:sym typeface="+mn-ea"/>
              </a:rPr>
              <a:t>月</a:t>
            </a:r>
            <a:r>
              <a:rPr lang="en-US" altLang="zh-CN" sz="2400" dirty="0">
                <a:sym typeface="+mn-ea"/>
              </a:rPr>
              <a:t>4</a:t>
            </a:r>
            <a:r>
              <a:rPr lang="zh-CN" altLang="en-US" sz="2400" dirty="0">
                <a:sym typeface="+mn-ea"/>
              </a:rPr>
              <a:t>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-163512"/>
            <a:ext cx="12192000" cy="1887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263" y="258763"/>
            <a:ext cx="5302250" cy="720725"/>
          </a:xfrm>
          <a:noFill/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latin typeface="+mn-lt"/>
                <a:ea typeface="微软雅黑" panose="020B0503020204020204" pitchFamily="34" charset="-122"/>
                <a:cs typeface="+mn-cs"/>
              </a:rPr>
              <a:t>0</a:t>
            </a:r>
            <a:r>
              <a:rPr lang="en-US" altLang="zh-CN" dirty="0">
                <a:latin typeface="+mn-lt"/>
                <a:cs typeface="+mn-cs"/>
              </a:rPr>
              <a:t>2</a:t>
            </a:r>
            <a:r>
              <a:rPr lang="zh-CN" altLang="en-US" kern="1200" dirty="0">
                <a:latin typeface="+mn-lt"/>
                <a:ea typeface="微软雅黑" panose="020B0503020204020204" pitchFamily="34" charset="-122"/>
                <a:cs typeface="+mn-cs"/>
              </a:rPr>
              <a:t> 研究思路与方法</a:t>
            </a:r>
          </a:p>
        </p:txBody>
      </p:sp>
      <p:pic>
        <p:nvPicPr>
          <p:cNvPr id="54275" name="图片 52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9742488" y="333375"/>
            <a:ext cx="2117725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4276" name="矩形 6"/>
          <p:cNvSpPr/>
          <p:nvPr/>
        </p:nvSpPr>
        <p:spPr>
          <a:xfrm>
            <a:off x="322263" y="1344613"/>
            <a:ext cx="2069797" cy="52565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数据预处理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2263" y="5929999"/>
            <a:ext cx="9067507" cy="4534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indent="-28575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kern="1200" cap="none" spc="0" normalizeH="0" baseline="0" noProof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+mn-cs"/>
                <a:sym typeface="+mn-ea"/>
              </a:rPr>
              <a:t>对数据集进行数据加强，扩大数据特征，增强网络学习能力。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2263" y="1933715"/>
            <a:ext cx="11401896" cy="853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CNN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的输入只是接收到的受到信道噪声影响而得到的未知信息符号，那么想要学习出复杂的非线性映射关系，输出解调信号会非常困难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[4]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1F0D50-822E-ECAF-DE15-3CD153E5EE84}"/>
              </a:ext>
            </a:extLst>
          </p:cNvPr>
          <p:cNvSpPr txBox="1"/>
          <p:nvPr/>
        </p:nvSpPr>
        <p:spPr>
          <a:xfrm>
            <a:off x="369887" y="6407901"/>
            <a:ext cx="11525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Gong Y ,Li Q ,Meng F , et al.Data-Driven Deep Learning for OTFS Detection[J].China Communications,2023,20(01):88-101.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6DDE1A-6320-C843-9A28-826ECE366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805" y="2919860"/>
            <a:ext cx="6340390" cy="287756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263" y="258763"/>
            <a:ext cx="5302250" cy="720725"/>
          </a:xfrm>
          <a:noFill/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latin typeface="+mn-lt"/>
                <a:ea typeface="微软雅黑" panose="020B0503020204020204" pitchFamily="34" charset="-122"/>
                <a:cs typeface="+mn-cs"/>
              </a:rPr>
              <a:t>0</a:t>
            </a:r>
            <a:r>
              <a:rPr lang="en-US" altLang="zh-CN" dirty="0">
                <a:latin typeface="+mn-lt"/>
                <a:cs typeface="+mn-cs"/>
              </a:rPr>
              <a:t>2</a:t>
            </a:r>
            <a:r>
              <a:rPr lang="zh-CN" altLang="en-US" kern="1200" dirty="0">
                <a:latin typeface="+mn-lt"/>
                <a:ea typeface="微软雅黑" panose="020B0503020204020204" pitchFamily="34" charset="-122"/>
                <a:cs typeface="+mn-cs"/>
              </a:rPr>
              <a:t> 研究</a:t>
            </a:r>
            <a:r>
              <a:rPr lang="zh-CN" altLang="en-US" dirty="0">
                <a:latin typeface="+mn-lt"/>
                <a:cs typeface="+mn-cs"/>
              </a:rPr>
              <a:t>思路与方法</a:t>
            </a:r>
            <a:endParaRPr lang="zh-CN" altLang="en-US" kern="1200" dirty="0"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322263" y="1344613"/>
            <a:ext cx="1875835" cy="52565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CNN</a:t>
            </a:r>
            <a:r>
              <a:rPr lang="zh-CN" altLang="en-US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模型</a:t>
            </a:r>
          </a:p>
        </p:txBody>
      </p:sp>
      <p:pic>
        <p:nvPicPr>
          <p:cNvPr id="44036" name="图片 18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9742488" y="333375"/>
            <a:ext cx="2117725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893DAC-54C8-887A-8640-CB3E91A5E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62" y="2633952"/>
            <a:ext cx="10931075" cy="257273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4640263" y="660400"/>
            <a:ext cx="2911475" cy="2373313"/>
          </a:xfrm>
          <a:noFill/>
          <a:ln>
            <a:noFill/>
          </a:ln>
        </p:spPr>
        <p:txBody>
          <a:bodyPr anchor="t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solidFill>
                  <a:srgbClr val="003E81"/>
                </a:solidFill>
                <a:latin typeface="+mn-lt"/>
                <a:ea typeface="微软雅黑" panose="020B0503020204020204" pitchFamily="34" charset="-122"/>
                <a:cs typeface="+mn-cs"/>
              </a:rPr>
              <a:t>0</a:t>
            </a:r>
            <a:r>
              <a:rPr lang="en-US" altLang="zh-CN" dirty="0">
                <a:latin typeface="+mn-lt"/>
                <a:cs typeface="+mn-cs"/>
              </a:rPr>
              <a:t>3</a:t>
            </a:r>
            <a:endParaRPr lang="zh-CN" altLang="en-US" kern="1200" dirty="0">
              <a:solidFill>
                <a:srgbClr val="003E8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179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3724275" y="3033713"/>
            <a:ext cx="4895850" cy="825500"/>
          </a:xfrm>
          <a:noFill/>
          <a:ln>
            <a:noFill/>
          </a:ln>
        </p:spPr>
        <p:txBody>
          <a:bodyPr anchor="t" anchorCtr="0"/>
          <a:lstStyle/>
          <a:p>
            <a:pPr defTabSz="914400">
              <a:buClrTx/>
              <a:buSzTx/>
            </a:pPr>
            <a:r>
              <a:rPr lang="zh-CN" altLang="en-US" dirty="0">
                <a:latin typeface="+mn-lt"/>
                <a:cs typeface="+mn-cs"/>
              </a:rPr>
              <a:t>实验结果与分析</a:t>
            </a:r>
            <a:endParaRPr lang="zh-CN" altLang="en-US" kern="1200" dirty="0">
              <a:solidFill>
                <a:srgbClr val="003E8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0180" name="图片 4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5037138" y="6094413"/>
            <a:ext cx="2117725" cy="569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263" y="258763"/>
            <a:ext cx="5302250" cy="720725"/>
          </a:xfrm>
          <a:noFill/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latin typeface="+mn-lt"/>
                <a:ea typeface="微软雅黑" panose="020B0503020204020204" pitchFamily="34" charset="-122"/>
                <a:cs typeface="+mn-cs"/>
              </a:rPr>
              <a:t>0</a:t>
            </a:r>
            <a:r>
              <a:rPr lang="en-US" altLang="zh-CN" dirty="0">
                <a:latin typeface="+mn-lt"/>
                <a:cs typeface="+mn-cs"/>
              </a:rPr>
              <a:t>3</a:t>
            </a:r>
            <a:r>
              <a:rPr lang="zh-CN" altLang="en-US" kern="1200" dirty="0">
                <a:latin typeface="+mn-lt"/>
                <a:ea typeface="微软雅黑" panose="020B0503020204020204" pitchFamily="34" charset="-122"/>
                <a:cs typeface="+mn-cs"/>
              </a:rPr>
              <a:t> 实验结果与分析</a:t>
            </a:r>
          </a:p>
        </p:txBody>
      </p:sp>
      <p:sp>
        <p:nvSpPr>
          <p:cNvPr id="48131" name="矩形 3"/>
          <p:cNvSpPr/>
          <p:nvPr/>
        </p:nvSpPr>
        <p:spPr>
          <a:xfrm>
            <a:off x="322263" y="1344613"/>
            <a:ext cx="2685351" cy="52565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误码率性能分析</a:t>
            </a:r>
          </a:p>
        </p:txBody>
      </p:sp>
      <p:pic>
        <p:nvPicPr>
          <p:cNvPr id="48132" name="图片 18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9742488" y="333375"/>
            <a:ext cx="2117725" cy="5715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8"/>
              <p:cNvSpPr txBox="1"/>
              <p:nvPr/>
            </p:nvSpPr>
            <p:spPr>
              <a:xfrm>
                <a:off x="244170" y="5559341"/>
                <a:ext cx="11616043" cy="776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marR="0" lvl="0" indent="-28575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基于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DL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方法设计的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OTFS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接收机，性能优于基于传统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MP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信号检测的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OTFS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接收机，表明了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DL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方法的优越性。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dirty="0">
                    <a:solidFill>
                      <a:schemeClr val="tx2"/>
                    </a:solidFill>
                    <a:latin typeface="+mn-ea"/>
                  </a:rPr>
                  <a:t>在误码率为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级别下，相较于传统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MP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算法，基于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CNN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的信号检测算法性能增益约为</a:t>
                </a:r>
                <a:r>
                  <a:rPr lang="en-US" altLang="zh-CN" dirty="0">
                    <a:solidFill>
                      <a:schemeClr val="tx2"/>
                    </a:solidFill>
                    <a:latin typeface="+mn-ea"/>
                  </a:rPr>
                  <a:t>3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dB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70" y="5559341"/>
                <a:ext cx="11616043" cy="776879"/>
              </a:xfrm>
              <a:prstGeom prst="rect">
                <a:avLst/>
              </a:prstGeom>
              <a:blipFill>
                <a:blip r:embed="rId4"/>
                <a:stretch>
                  <a:fillRect l="-315" b="-11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BER对比">
            <a:extLst>
              <a:ext uri="{FF2B5EF4-FFF2-40B4-BE49-F238E27FC236}">
                <a16:creationId xmlns:a16="http://schemas.microsoft.com/office/drawing/2014/main" id="{52E6D57C-407B-8E36-7EB6-767EF4DAE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576" y="2191736"/>
            <a:ext cx="3822114" cy="3038626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6" name="直接连接符 5"/>
          <p:cNvCxnSpPr>
            <a:cxnSpLocks/>
          </p:cNvCxnSpPr>
          <p:nvPr/>
        </p:nvCxnSpPr>
        <p:spPr>
          <a:xfrm>
            <a:off x="8322175" y="4237090"/>
            <a:ext cx="3718743" cy="0"/>
          </a:xfrm>
          <a:prstGeom prst="line">
            <a:avLst/>
          </a:prstGeom>
          <a:ln w="12700" cap="flat" cmpd="sng" algn="ctr">
            <a:solidFill>
              <a:schemeClr val="accent6">
                <a:lumMod val="50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ED73BDF-5F5A-990C-917F-50797FD989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6935938"/>
              </p:ext>
            </p:extLst>
          </p:nvPr>
        </p:nvGraphicFramePr>
        <p:xfrm>
          <a:off x="4021644" y="2235395"/>
          <a:ext cx="3642378" cy="2682240"/>
        </p:xfrm>
        <a:graphic>
          <a:graphicData uri="http://schemas.openxmlformats.org/drawingml/2006/table">
            <a:tbl>
              <a:tblPr firstRow="1" bandRow="1">
                <a:tableStyleId>{B870D84C-EF31-4E5A-AC50-0331583BA98F}</a:tableStyleId>
              </a:tblPr>
              <a:tblGrid>
                <a:gridCol w="1923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4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损失函数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优化器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ADAM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初始学习率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迭代轮次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每轮迭代次数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218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训练集样本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7000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4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验证集样本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3000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A462575-016E-5FB9-FC9A-FA521ECEF9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1034683"/>
              </p:ext>
            </p:extLst>
          </p:nvPr>
        </p:nvGraphicFramePr>
        <p:xfrm>
          <a:off x="398310" y="2235395"/>
          <a:ext cx="3441700" cy="2682240"/>
        </p:xfrm>
        <a:graphic>
          <a:graphicData uri="http://schemas.openxmlformats.org/drawingml/2006/table">
            <a:tbl>
              <a:tblPr firstRow="1" bandRow="1">
                <a:tableStyleId>{B870D84C-EF31-4E5A-AC50-0331583BA98F}</a:tableStyleId>
              </a:tblPr>
              <a:tblGrid>
                <a:gridCol w="1722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0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bg1"/>
                          </a:solidFill>
                        </a:rPr>
                        <a:t>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0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子载波数量</a:t>
                      </a:r>
                      <a:endParaRPr lang="en-US" altLang="zh-C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0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传输符号数量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0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星座映射方式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QPSK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90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子载波间隔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15KHz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90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传输带宽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90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0"/>
                        <a:t>信道估计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0" dirty="0"/>
                        <a:t>理想信道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90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0"/>
                        <a:t>信道模型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0" dirty="0"/>
                        <a:t>TDL-C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263" y="258763"/>
            <a:ext cx="5302250" cy="720725"/>
          </a:xfrm>
          <a:noFill/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latin typeface="+mn-lt"/>
                <a:ea typeface="微软雅黑" panose="020B0503020204020204" pitchFamily="34" charset="-122"/>
                <a:cs typeface="+mn-cs"/>
              </a:rPr>
              <a:t>0</a:t>
            </a:r>
            <a:r>
              <a:rPr lang="en-US" altLang="zh-CN" dirty="0">
                <a:latin typeface="+mn-lt"/>
                <a:cs typeface="+mn-cs"/>
              </a:rPr>
              <a:t>3</a:t>
            </a:r>
            <a:r>
              <a:rPr lang="zh-CN" altLang="en-US" kern="1200" dirty="0">
                <a:latin typeface="+mn-lt"/>
                <a:ea typeface="微软雅黑" panose="020B0503020204020204" pitchFamily="34" charset="-122"/>
                <a:cs typeface="+mn-cs"/>
              </a:rPr>
              <a:t> 实验结果与分析</a:t>
            </a:r>
          </a:p>
        </p:txBody>
      </p:sp>
      <p:sp>
        <p:nvSpPr>
          <p:cNvPr id="48131" name="矩形 3"/>
          <p:cNvSpPr/>
          <p:nvPr/>
        </p:nvSpPr>
        <p:spPr>
          <a:xfrm>
            <a:off x="322263" y="1344613"/>
            <a:ext cx="2069797" cy="52565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复杂度分析</a:t>
            </a:r>
          </a:p>
        </p:txBody>
      </p:sp>
      <p:pic>
        <p:nvPicPr>
          <p:cNvPr id="48132" name="图片 18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9742488" y="333375"/>
            <a:ext cx="2117725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550" y="2266747"/>
            <a:ext cx="4763433" cy="37881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8"/>
          <p:cNvSpPr txBox="1"/>
          <p:nvPr/>
        </p:nvSpPr>
        <p:spPr>
          <a:xfrm>
            <a:off x="322263" y="4160838"/>
            <a:ext cx="6261417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随着层数的增加，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BER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性能也随之增加。当模型具有较高的层数时，可以更好的提取输入特征，以训练时间为代价来获得更好的性能。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82822D-967F-BCCD-E77A-EF7E6CC00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2" y="2402703"/>
            <a:ext cx="5834378" cy="107298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263" y="258763"/>
            <a:ext cx="5302250" cy="720725"/>
          </a:xfrm>
          <a:noFill/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latin typeface="+mn-lt"/>
                <a:ea typeface="微软雅黑" panose="020B0503020204020204" pitchFamily="34" charset="-122"/>
                <a:cs typeface="+mn-cs"/>
              </a:rPr>
              <a:t>0</a:t>
            </a:r>
            <a:r>
              <a:rPr lang="en-US" altLang="zh-CN" dirty="0">
                <a:latin typeface="+mn-lt"/>
                <a:cs typeface="+mn-cs"/>
              </a:rPr>
              <a:t>3</a:t>
            </a:r>
            <a:r>
              <a:rPr lang="zh-CN" altLang="en-US" kern="1200" dirty="0">
                <a:latin typeface="+mn-lt"/>
                <a:ea typeface="微软雅黑" panose="020B0503020204020204" pitchFamily="34" charset="-122"/>
                <a:cs typeface="+mn-cs"/>
              </a:rPr>
              <a:t> 实验结果与分析</a:t>
            </a:r>
          </a:p>
        </p:txBody>
      </p:sp>
      <p:sp>
        <p:nvSpPr>
          <p:cNvPr id="48131" name="矩形 3"/>
          <p:cNvSpPr/>
          <p:nvPr/>
        </p:nvSpPr>
        <p:spPr>
          <a:xfrm>
            <a:off x="322263" y="1344613"/>
            <a:ext cx="2069797" cy="52565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泛化性分析</a:t>
            </a:r>
          </a:p>
        </p:txBody>
      </p:sp>
      <p:pic>
        <p:nvPicPr>
          <p:cNvPr id="48132" name="图片 18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9742488" y="333375"/>
            <a:ext cx="2117725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8"/>
          <p:cNvSpPr txBox="1"/>
          <p:nvPr/>
        </p:nvSpPr>
        <p:spPr>
          <a:xfrm>
            <a:off x="327025" y="2111416"/>
            <a:ext cx="1153795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训练场景的信噪比固定为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20dB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，测试场景的信噪比在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0-20dB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之间变化，其他环境参数保持一致。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4" y="2805711"/>
            <a:ext cx="4537939" cy="3607122"/>
          </a:xfrm>
          <a:prstGeom prst="rect">
            <a:avLst/>
          </a:prstGeom>
        </p:spPr>
      </p:pic>
      <p:sp>
        <p:nvSpPr>
          <p:cNvPr id="4" name="文本框 8"/>
          <p:cNvSpPr txBox="1"/>
          <p:nvPr/>
        </p:nvSpPr>
        <p:spPr>
          <a:xfrm>
            <a:off x="5739063" y="3675525"/>
            <a:ext cx="6125912" cy="2053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随着测试环境中信噪比与训练场景信噪比的差距逐渐减小，模型的性能趋向理想状态。因此，即使在训练和测试阶段的信噪比有轻微差异的通信环境中，基于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CNN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OTFS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信号检测方案也展现出了优秀的泛化能力。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4640263" y="660400"/>
            <a:ext cx="2911475" cy="2373313"/>
          </a:xfrm>
          <a:noFill/>
          <a:ln>
            <a:noFill/>
          </a:ln>
        </p:spPr>
        <p:txBody>
          <a:bodyPr anchor="t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solidFill>
                  <a:srgbClr val="003E81"/>
                </a:solidFill>
                <a:latin typeface="+mn-lt"/>
                <a:ea typeface="微软雅黑" panose="020B0503020204020204" pitchFamily="34" charset="-122"/>
                <a:cs typeface="+mn-cs"/>
              </a:rPr>
              <a:t>0</a:t>
            </a:r>
            <a:r>
              <a:rPr lang="en-US" altLang="zh-CN" dirty="0">
                <a:latin typeface="+mn-lt"/>
                <a:cs typeface="+mn-cs"/>
              </a:rPr>
              <a:t>4</a:t>
            </a:r>
            <a:endParaRPr lang="zh-CN" altLang="en-US" kern="1200" dirty="0">
              <a:solidFill>
                <a:srgbClr val="003E8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323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3724275" y="3033713"/>
            <a:ext cx="4743450" cy="823912"/>
          </a:xfrm>
          <a:noFill/>
          <a:ln>
            <a:noFill/>
          </a:ln>
        </p:spPr>
        <p:txBody>
          <a:bodyPr anchor="t" anchorCtr="0"/>
          <a:lstStyle/>
          <a:p>
            <a:pPr defTabSz="914400">
              <a:buClrTx/>
              <a:buSzTx/>
            </a:pPr>
            <a:r>
              <a:rPr lang="zh-CN" altLang="en-US" kern="1200" dirty="0">
                <a:solidFill>
                  <a:srgbClr val="003E81"/>
                </a:solidFill>
                <a:latin typeface="+mn-lt"/>
                <a:ea typeface="微软雅黑" panose="020B0503020204020204" pitchFamily="34" charset="-122"/>
                <a:cs typeface="+mn-cs"/>
              </a:rPr>
              <a:t>结论与展望</a:t>
            </a:r>
          </a:p>
        </p:txBody>
      </p:sp>
      <p:pic>
        <p:nvPicPr>
          <p:cNvPr id="56324" name="图片 4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5037138" y="6094413"/>
            <a:ext cx="2117725" cy="569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263" y="258763"/>
            <a:ext cx="5302250" cy="720725"/>
          </a:xfrm>
          <a:noFill/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latin typeface="+mn-lt"/>
                <a:ea typeface="微软雅黑" panose="020B0503020204020204" pitchFamily="34" charset="-122"/>
                <a:cs typeface="+mn-cs"/>
              </a:rPr>
              <a:t>0</a:t>
            </a:r>
            <a:r>
              <a:rPr lang="en-US" altLang="zh-CN" dirty="0">
                <a:latin typeface="+mn-lt"/>
                <a:cs typeface="+mn-cs"/>
              </a:rPr>
              <a:t>4</a:t>
            </a:r>
            <a:r>
              <a:rPr lang="zh-CN" altLang="en-US" kern="1200" dirty="0">
                <a:latin typeface="+mn-lt"/>
                <a:ea typeface="微软雅黑" panose="020B0503020204020204" pitchFamily="34" charset="-122"/>
                <a:cs typeface="+mn-cs"/>
              </a:rPr>
              <a:t> 结论与展望</a:t>
            </a:r>
          </a:p>
        </p:txBody>
      </p:sp>
      <p:pic>
        <p:nvPicPr>
          <p:cNvPr id="58371" name="图片 52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9742488" y="333375"/>
            <a:ext cx="2117725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3"/>
          <p:cNvSpPr/>
          <p:nvPr/>
        </p:nvSpPr>
        <p:spPr>
          <a:xfrm>
            <a:off x="322263" y="1344613"/>
            <a:ext cx="1146468" cy="52565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E81"/>
                </a:solidFill>
              </a:rPr>
              <a:t>结论</a:t>
            </a:r>
            <a:endParaRPr lang="zh-CN" altLang="en-US" sz="2400" b="1" dirty="0">
              <a:solidFill>
                <a:srgbClr val="003E8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559574" y="2005441"/>
            <a:ext cx="10760467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基于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CNN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的信号检测算法在提高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OTFS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信号检测性能的同时，计算复杂度明显低于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MAP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MP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等传统检测算法。</a:t>
            </a:r>
          </a:p>
          <a:p>
            <a:pPr marL="285750" indent="-2857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在训练场景和测试场景存在偏差时，模型性能较为稳定，表明模型具有良好的泛化性。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>
            <a:fillRect/>
          </a:stretch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D26C94D-364B-8E4C-9D0F-9B0232879BB9}"/>
              </a:ext>
            </a:extLst>
          </p:cNvPr>
          <p:cNvSpPr/>
          <p:nvPr/>
        </p:nvSpPr>
        <p:spPr>
          <a:xfrm>
            <a:off x="322263" y="3638266"/>
            <a:ext cx="1146468" cy="52565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展望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AF2618-1B5B-ADD1-A71C-6A03A2A7BBD1}"/>
              </a:ext>
            </a:extLst>
          </p:cNvPr>
          <p:cNvSpPr txBox="1"/>
          <p:nvPr/>
        </p:nvSpPr>
        <p:spPr>
          <a:xfrm>
            <a:off x="559573" y="4299094"/>
            <a:ext cx="9546953" cy="1137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尝试将真实环境中收集的数据纳入训练集和测试集。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考虑利用神经网络作为信道估计模块，和基于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CNN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的信号检测器共同组成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OTFS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系统的接收机，进一步降低算法复杂度，提高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OTFS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系统性能。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74625" y="2047875"/>
            <a:ext cx="12709525" cy="1476375"/>
          </a:xfrm>
          <a:prstGeom prst="rect">
            <a:avLst/>
          </a:prstGeom>
          <a:solidFill>
            <a:srgbClr val="003E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419" name="矩形 3"/>
          <p:cNvSpPr/>
          <p:nvPr/>
        </p:nvSpPr>
        <p:spPr>
          <a:xfrm>
            <a:off x="4889580" y="2378771"/>
            <a:ext cx="2412840" cy="81458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buNone/>
            </a:pPr>
            <a:r>
              <a:rPr lang="en-US" altLang="zh-CN" sz="4000" b="1" dirty="0">
                <a:solidFill>
                  <a:schemeClr val="bg1"/>
                </a:solidFill>
              </a:rPr>
              <a:t>THANKS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60420" name="图片 18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209550" y="333375"/>
            <a:ext cx="2403475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矩形 22"/>
          <p:cNvSpPr/>
          <p:nvPr/>
        </p:nvSpPr>
        <p:spPr>
          <a:xfrm>
            <a:off x="-358775" y="-163512"/>
            <a:ext cx="13350875" cy="1887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604963" y="2011363"/>
            <a:ext cx="2774950" cy="1528762"/>
          </a:xfrm>
          <a:noFill/>
          <a:ln>
            <a:noFill/>
          </a:ln>
        </p:spPr>
        <p:txBody>
          <a:bodyPr anchor="t" anchorCtr="0"/>
          <a:lstStyle/>
          <a:p>
            <a:pPr defTabSz="914400">
              <a:buClrTx/>
              <a:buSzTx/>
            </a:pPr>
            <a:r>
              <a:rPr lang="zh-CN" altLang="en-US" kern="1200" dirty="0">
                <a:latin typeface="+mn-lt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27651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1604963" y="3544888"/>
            <a:ext cx="2774950" cy="590550"/>
          </a:xfrm>
          <a:noFill/>
          <a:ln>
            <a:noFill/>
          </a:ln>
        </p:spPr>
        <p:txBody>
          <a:bodyPr anchor="t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latin typeface="+mn-lt"/>
                <a:ea typeface="微软雅黑" panose="020B0503020204020204" pitchFamily="34" charset="-122"/>
                <a:cs typeface="+mn-cs"/>
              </a:rPr>
              <a:t>CONTENTS</a:t>
            </a:r>
            <a:endParaRPr lang="zh-CN" altLang="en-US" kern="1200" dirty="0"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652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6271257" y="1750652"/>
            <a:ext cx="933450" cy="635000"/>
          </a:xfrm>
          <a:noFill/>
          <a:ln>
            <a:noFill/>
          </a:ln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solidFill>
                  <a:srgbClr val="003E81"/>
                </a:solidFill>
                <a:latin typeface="+mn-lt"/>
                <a:ea typeface="微软雅黑" panose="020B0503020204020204" pitchFamily="34" charset="-122"/>
                <a:cs typeface="+mn-cs"/>
              </a:rPr>
              <a:t>01</a:t>
            </a:r>
            <a:endParaRPr lang="zh-CN" altLang="en-US" kern="1200" dirty="0">
              <a:solidFill>
                <a:srgbClr val="003E8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653" name="文本占位符 4"/>
          <p:cNvSpPr>
            <a:spLocks noGrp="1"/>
          </p:cNvSpPr>
          <p:nvPr>
            <p:ph type="body" sz="quarter" idx="16"/>
          </p:nvPr>
        </p:nvSpPr>
        <p:spPr>
          <a:xfrm>
            <a:off x="7203119" y="1691914"/>
            <a:ext cx="3254375" cy="720725"/>
          </a:xfrm>
          <a:noFill/>
          <a:ln>
            <a:noFill/>
          </a:ln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zh-CN" altLang="en-US" sz="2800" kern="1200" dirty="0">
                <a:solidFill>
                  <a:srgbClr val="003E81"/>
                </a:solidFill>
                <a:latin typeface="+mn-lt"/>
                <a:ea typeface="微软雅黑" panose="020B0503020204020204" pitchFamily="34" charset="-122"/>
                <a:cs typeface="+mn-cs"/>
              </a:rPr>
              <a:t>研究</a:t>
            </a:r>
            <a:r>
              <a:rPr lang="zh-CN" altLang="en-US" sz="2800" dirty="0">
                <a:solidFill>
                  <a:srgbClr val="003E81"/>
                </a:solidFill>
                <a:latin typeface="+mn-lt"/>
                <a:cs typeface="+mn-cs"/>
              </a:rPr>
              <a:t>背景</a:t>
            </a:r>
            <a:endParaRPr lang="zh-CN" altLang="en-US" sz="2800" kern="1200" dirty="0">
              <a:solidFill>
                <a:srgbClr val="003E8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654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6271257" y="2660289"/>
            <a:ext cx="933450" cy="633413"/>
          </a:xfrm>
          <a:noFill/>
          <a:ln>
            <a:noFill/>
          </a:ln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solidFill>
                  <a:srgbClr val="003E81"/>
                </a:solidFill>
                <a:latin typeface="+mn-lt"/>
                <a:ea typeface="微软雅黑" panose="020B0503020204020204" pitchFamily="34" charset="-122"/>
                <a:cs typeface="+mn-cs"/>
              </a:rPr>
              <a:t>02</a:t>
            </a:r>
            <a:endParaRPr lang="zh-CN" altLang="en-US" kern="1200" dirty="0">
              <a:solidFill>
                <a:srgbClr val="003E8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655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7204707" y="3544612"/>
            <a:ext cx="3252787" cy="633413"/>
          </a:xfrm>
          <a:noFill/>
          <a:ln>
            <a:noFill/>
          </a:ln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zh-CN" altLang="en-US" sz="2800" kern="1200" dirty="0">
                <a:solidFill>
                  <a:srgbClr val="003E81"/>
                </a:solidFill>
                <a:latin typeface="+mn-lt"/>
                <a:ea typeface="微软雅黑" panose="020B0503020204020204" pitchFamily="34" charset="-122"/>
                <a:cs typeface="+mn-cs"/>
              </a:rPr>
              <a:t>实验结果与分析</a:t>
            </a:r>
          </a:p>
        </p:txBody>
      </p:sp>
      <p:sp>
        <p:nvSpPr>
          <p:cNvPr id="27656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6271257" y="3568339"/>
            <a:ext cx="933450" cy="635000"/>
          </a:xfrm>
          <a:noFill/>
          <a:ln>
            <a:noFill/>
          </a:ln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solidFill>
                  <a:srgbClr val="003E81"/>
                </a:solidFill>
                <a:latin typeface="+mn-lt"/>
                <a:ea typeface="微软雅黑" panose="020B0503020204020204" pitchFamily="34" charset="-122"/>
                <a:cs typeface="+mn-cs"/>
              </a:rPr>
              <a:t>03</a:t>
            </a:r>
            <a:endParaRPr lang="zh-CN" altLang="en-US" kern="1200" dirty="0">
              <a:solidFill>
                <a:srgbClr val="003E8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657" name="文本占位符 8"/>
          <p:cNvSpPr>
            <a:spLocks noGrp="1"/>
          </p:cNvSpPr>
          <p:nvPr>
            <p:ph type="body" sz="quarter" idx="20"/>
          </p:nvPr>
        </p:nvSpPr>
        <p:spPr>
          <a:xfrm>
            <a:off x="7204707" y="4466533"/>
            <a:ext cx="3578225" cy="635000"/>
          </a:xfrm>
          <a:noFill/>
          <a:ln>
            <a:noFill/>
          </a:ln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zh-CN" altLang="en-US" sz="2800" kern="1200" dirty="0">
                <a:solidFill>
                  <a:srgbClr val="003E81"/>
                </a:solidFill>
                <a:latin typeface="+mn-lt"/>
                <a:ea typeface="微软雅黑" panose="020B0503020204020204" pitchFamily="34" charset="-122"/>
                <a:cs typeface="+mn-cs"/>
              </a:rPr>
              <a:t>结论与展望</a:t>
            </a:r>
          </a:p>
        </p:txBody>
      </p:sp>
      <p:sp>
        <p:nvSpPr>
          <p:cNvPr id="27658" name="文本占位符 9"/>
          <p:cNvSpPr>
            <a:spLocks noGrp="1"/>
          </p:cNvSpPr>
          <p:nvPr>
            <p:ph type="body" sz="quarter" idx="21"/>
          </p:nvPr>
        </p:nvSpPr>
        <p:spPr>
          <a:xfrm>
            <a:off x="6271257" y="4477977"/>
            <a:ext cx="933450" cy="635000"/>
          </a:xfrm>
          <a:noFill/>
          <a:ln>
            <a:noFill/>
          </a:ln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solidFill>
                  <a:srgbClr val="003E81"/>
                </a:solidFill>
                <a:latin typeface="+mn-lt"/>
                <a:ea typeface="微软雅黑" panose="020B0503020204020204" pitchFamily="34" charset="-122"/>
                <a:cs typeface="+mn-cs"/>
              </a:rPr>
              <a:t>04</a:t>
            </a:r>
            <a:endParaRPr lang="zh-CN" altLang="en-US" kern="1200" dirty="0">
              <a:solidFill>
                <a:srgbClr val="003E8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-8375" r="69791"/>
          <a:stretch>
            <a:fillRect/>
          </a:stretch>
        </p:blipFill>
        <p:spPr>
          <a:xfrm>
            <a:off x="9913955" y="4136066"/>
            <a:ext cx="3769087" cy="3644263"/>
          </a:xfrm>
          <a:prstGeom prst="rect">
            <a:avLst/>
          </a:prstGeom>
        </p:spPr>
      </p:pic>
      <p:sp>
        <p:nvSpPr>
          <p:cNvPr id="3" name="文本占位符 6"/>
          <p:cNvSpPr txBox="1"/>
          <p:nvPr/>
        </p:nvSpPr>
        <p:spPr>
          <a:xfrm>
            <a:off x="7187242" y="2657742"/>
            <a:ext cx="3252787" cy="633413"/>
          </a:xfrm>
          <a:prstGeom prst="rect">
            <a:avLst/>
          </a:prstGeom>
          <a:noFill/>
          <a:ln>
            <a:noFill/>
          </a:ln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ClrTx/>
              <a:buSzTx/>
            </a:pPr>
            <a:r>
              <a:rPr lang="zh-CN" altLang="en-US" sz="2800" kern="1200" dirty="0">
                <a:solidFill>
                  <a:srgbClr val="003E81"/>
                </a:solidFill>
                <a:latin typeface="+mn-lt"/>
                <a:ea typeface="微软雅黑" panose="020B0503020204020204" pitchFamily="34" charset="-122"/>
                <a:cs typeface="+mn-cs"/>
              </a:rPr>
              <a:t>研究思路与方法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4640263" y="660400"/>
            <a:ext cx="2911475" cy="2373313"/>
          </a:xfrm>
          <a:noFill/>
          <a:ln>
            <a:noFill/>
          </a:ln>
        </p:spPr>
        <p:txBody>
          <a:bodyPr anchor="t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solidFill>
                  <a:srgbClr val="003E81"/>
                </a:solidFill>
                <a:latin typeface="+mn-lt"/>
                <a:ea typeface="微软雅黑" panose="020B0503020204020204" pitchFamily="34" charset="-122"/>
                <a:cs typeface="+mn-cs"/>
              </a:rPr>
              <a:t>01</a:t>
            </a:r>
            <a:endParaRPr lang="zh-CN" altLang="en-US" kern="1200" dirty="0">
              <a:solidFill>
                <a:srgbClr val="003E8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699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3724275" y="3033713"/>
            <a:ext cx="4743450" cy="823912"/>
          </a:xfrm>
          <a:noFill/>
          <a:ln>
            <a:noFill/>
          </a:ln>
        </p:spPr>
        <p:txBody>
          <a:bodyPr anchor="t" anchorCtr="0"/>
          <a:lstStyle/>
          <a:p>
            <a:pPr defTabSz="914400">
              <a:buClrTx/>
              <a:buSzTx/>
            </a:pPr>
            <a:r>
              <a:rPr lang="zh-CN" altLang="en-US" kern="1200" dirty="0">
                <a:solidFill>
                  <a:srgbClr val="003E81"/>
                </a:solidFill>
                <a:latin typeface="+mn-lt"/>
                <a:ea typeface="微软雅黑" panose="020B0503020204020204" pitchFamily="34" charset="-122"/>
                <a:cs typeface="+mn-cs"/>
              </a:rPr>
              <a:t>研究背景</a:t>
            </a:r>
          </a:p>
        </p:txBody>
      </p:sp>
      <p:pic>
        <p:nvPicPr>
          <p:cNvPr id="29700" name="图片 5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5037138" y="6094413"/>
            <a:ext cx="2117725" cy="569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A54CA-6E0E-24C5-EB89-E508E5622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文本占位符 1">
            <a:extLst>
              <a:ext uri="{FF2B5EF4-FFF2-40B4-BE49-F238E27FC236}">
                <a16:creationId xmlns:a16="http://schemas.microsoft.com/office/drawing/2014/main" id="{408F80F3-6438-A8ED-84A4-4B5CF5C6E0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263" y="258763"/>
            <a:ext cx="5302250" cy="720725"/>
          </a:xfrm>
          <a:noFill/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latin typeface="+mn-lt"/>
                <a:ea typeface="微软雅黑" panose="020B0503020204020204" pitchFamily="34" charset="-122"/>
                <a:cs typeface="+mn-cs"/>
              </a:rPr>
              <a:t>01</a:t>
            </a:r>
            <a:r>
              <a:rPr lang="zh-CN" altLang="en-US" kern="1200" dirty="0">
                <a:latin typeface="+mn-lt"/>
                <a:ea typeface="微软雅黑" panose="020B0503020204020204" pitchFamily="34" charset="-122"/>
                <a:cs typeface="+mn-cs"/>
              </a:rPr>
              <a:t> 研究</a:t>
            </a:r>
            <a:r>
              <a:rPr lang="zh-CN" altLang="en-US" dirty="0">
                <a:latin typeface="+mn-lt"/>
                <a:cs typeface="+mn-cs"/>
              </a:rPr>
              <a:t>背景</a:t>
            </a:r>
            <a:endParaRPr lang="zh-CN" altLang="en-US" kern="1200" dirty="0"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EA3E1EB0-C4A1-EAB5-E86F-804D195600EA}"/>
              </a:ext>
            </a:extLst>
          </p:cNvPr>
          <p:cNvSpPr txBox="1"/>
          <p:nvPr/>
        </p:nvSpPr>
        <p:spPr>
          <a:xfrm>
            <a:off x="329551" y="1775329"/>
            <a:ext cx="11675773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正交时频空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OTFS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，Orthogonal Time Frequency Space）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是一种新型的通信调制技术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[1]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，通过增加时延</a:t>
            </a: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-</a:t>
            </a: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多普勒域，更适合高速移动下的无线通信。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31749" name="矩形 3">
            <a:extLst>
              <a:ext uri="{FF2B5EF4-FFF2-40B4-BE49-F238E27FC236}">
                <a16:creationId xmlns:a16="http://schemas.microsoft.com/office/drawing/2014/main" id="{3226360B-F99C-D1D4-1DA8-B650C326F4AA}"/>
              </a:ext>
            </a:extLst>
          </p:cNvPr>
          <p:cNvSpPr/>
          <p:nvPr/>
        </p:nvSpPr>
        <p:spPr>
          <a:xfrm>
            <a:off x="322263" y="1265045"/>
            <a:ext cx="1930978" cy="52565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OTFS</a:t>
            </a:r>
            <a:r>
              <a:rPr lang="zh-CN" altLang="en-US" sz="2400" b="1" dirty="0">
                <a:solidFill>
                  <a:srgbClr val="003E81"/>
                </a:solidFill>
              </a:rPr>
              <a:t>调制</a:t>
            </a:r>
            <a:endParaRPr lang="en-US" altLang="zh-CN" sz="2400" b="1" dirty="0">
              <a:solidFill>
                <a:srgbClr val="003E81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1750" name="图片 18">
            <a:extLst>
              <a:ext uri="{FF2B5EF4-FFF2-40B4-BE49-F238E27FC236}">
                <a16:creationId xmlns:a16="http://schemas.microsoft.com/office/drawing/2014/main" id="{61E7DFBE-5A7E-BC12-8970-E11FCEE55D2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9742488" y="333375"/>
            <a:ext cx="2117725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E9568B-2871-0D1D-8535-30CD32609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0" y="2557348"/>
            <a:ext cx="7949738" cy="17356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87DAF8-130D-6594-F092-57FE57D552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73" t="7101" r="57280" b="4391"/>
          <a:stretch/>
        </p:blipFill>
        <p:spPr>
          <a:xfrm>
            <a:off x="645214" y="4249416"/>
            <a:ext cx="2164799" cy="2125859"/>
          </a:xfrm>
          <a:prstGeom prst="rect">
            <a:avLst/>
          </a:prstGeom>
        </p:spPr>
      </p:pic>
      <p:sp>
        <p:nvSpPr>
          <p:cNvPr id="10" name="箭头: 左右 9">
            <a:extLst>
              <a:ext uri="{FF2B5EF4-FFF2-40B4-BE49-F238E27FC236}">
                <a16:creationId xmlns:a16="http://schemas.microsoft.com/office/drawing/2014/main" id="{A5416647-5845-1DC5-188C-B42C1F3122FA}"/>
              </a:ext>
            </a:extLst>
          </p:cNvPr>
          <p:cNvSpPr/>
          <p:nvPr/>
        </p:nvSpPr>
        <p:spPr>
          <a:xfrm>
            <a:off x="2750229" y="5094949"/>
            <a:ext cx="777547" cy="190933"/>
          </a:xfrm>
          <a:prstGeom prst="left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D915B6-E4A0-1BAC-9137-653F6F7CEBA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3031" t="7101" r="4902" b="4391"/>
          <a:stretch/>
        </p:blipFill>
        <p:spPr>
          <a:xfrm>
            <a:off x="3602880" y="4257212"/>
            <a:ext cx="2279708" cy="212585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2C6EFAA-2E7D-AF3A-3BC7-604A995AF885}"/>
              </a:ext>
            </a:extLst>
          </p:cNvPr>
          <p:cNvGrpSpPr/>
          <p:nvPr/>
        </p:nvGrpSpPr>
        <p:grpSpPr>
          <a:xfrm>
            <a:off x="8146003" y="2938734"/>
            <a:ext cx="1595204" cy="698132"/>
            <a:chOff x="8382174" y="3137879"/>
            <a:chExt cx="1511300" cy="69813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80B7046-A1DA-61D5-1A35-0059D4B0A815}"/>
                </a:ext>
              </a:extLst>
            </p:cNvPr>
            <p:cNvSpPr/>
            <p:nvPr/>
          </p:nvSpPr>
          <p:spPr>
            <a:xfrm>
              <a:off x="8382174" y="3137879"/>
              <a:ext cx="1511300" cy="698132"/>
            </a:xfrm>
            <a:prstGeom prst="rect">
              <a:avLst/>
            </a:prstGeom>
            <a:noFill/>
            <a:ln w="19050"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A9E8415-B3AA-3081-D3C1-FF1AB20A238B}"/>
                </a:ext>
              </a:extLst>
            </p:cNvPr>
            <p:cNvSpPr txBox="1"/>
            <p:nvPr/>
          </p:nvSpPr>
          <p:spPr>
            <a:xfrm>
              <a:off x="8668275" y="3194557"/>
              <a:ext cx="939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 </a:t>
              </a:r>
            </a:p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Estimation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EE8630C-22EE-A603-5E6F-53572EE826CF}"/>
              </a:ext>
            </a:extLst>
          </p:cNvPr>
          <p:cNvGrpSpPr/>
          <p:nvPr/>
        </p:nvGrpSpPr>
        <p:grpSpPr>
          <a:xfrm>
            <a:off x="10170594" y="2953576"/>
            <a:ext cx="1595204" cy="698132"/>
            <a:chOff x="8382174" y="3137879"/>
            <a:chExt cx="1511300" cy="69813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3C7A772-0738-E63E-1EF2-C9334D92FB14}"/>
                </a:ext>
              </a:extLst>
            </p:cNvPr>
            <p:cNvSpPr/>
            <p:nvPr/>
          </p:nvSpPr>
          <p:spPr>
            <a:xfrm>
              <a:off x="8382174" y="3137879"/>
              <a:ext cx="1511300" cy="698132"/>
            </a:xfrm>
            <a:prstGeom prst="rect">
              <a:avLst/>
            </a:prstGeom>
            <a:noFill/>
            <a:ln w="19050">
              <a:solidFill>
                <a:schemeClr val="tx2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596A27-8B43-8842-AEFA-D3B997E17598}"/>
                </a:ext>
              </a:extLst>
            </p:cNvPr>
            <p:cNvSpPr txBox="1"/>
            <p:nvPr/>
          </p:nvSpPr>
          <p:spPr>
            <a:xfrm>
              <a:off x="8671433" y="3194557"/>
              <a:ext cx="9327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Signal </a:t>
              </a:r>
            </a:p>
            <a:p>
              <a:pPr algn="ctr"/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829A479-419F-854D-A1E3-C0067F35BF47}"/>
              </a:ext>
            </a:extLst>
          </p:cNvPr>
          <p:cNvCxnSpPr>
            <a:cxnSpLocks/>
          </p:cNvCxnSpPr>
          <p:nvPr/>
        </p:nvCxnSpPr>
        <p:spPr>
          <a:xfrm>
            <a:off x="11765798" y="3331067"/>
            <a:ext cx="2665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7E07FF8-899A-F627-CDA7-A94D2EE0B207}"/>
              </a:ext>
            </a:extLst>
          </p:cNvPr>
          <p:cNvCxnSpPr>
            <a:cxnSpLocks/>
          </p:cNvCxnSpPr>
          <p:nvPr/>
        </p:nvCxnSpPr>
        <p:spPr>
          <a:xfrm>
            <a:off x="9742488" y="3287798"/>
            <a:ext cx="4281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EED4BD1-152D-512E-5057-1EA9DD693368}"/>
              </a:ext>
            </a:extLst>
          </p:cNvPr>
          <p:cNvSpPr/>
          <p:nvPr/>
        </p:nvSpPr>
        <p:spPr>
          <a:xfrm>
            <a:off x="7987270" y="2863991"/>
            <a:ext cx="3872944" cy="1325884"/>
          </a:xfrm>
          <a:prstGeom prst="rect">
            <a:avLst/>
          </a:prstGeom>
          <a:noFill/>
          <a:ln w="19050">
            <a:solidFill>
              <a:srgbClr val="00206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F826485-85B8-C7F9-9FE7-D1544108C14A}"/>
              </a:ext>
            </a:extLst>
          </p:cNvPr>
          <p:cNvSpPr txBox="1"/>
          <p:nvPr/>
        </p:nvSpPr>
        <p:spPr>
          <a:xfrm>
            <a:off x="10830765" y="3851321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</a:t>
            </a:r>
            <a:endParaRPr lang="zh-CN" alt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8CDE081-02D8-165F-B909-AA5B16F2E287}"/>
              </a:ext>
            </a:extLst>
          </p:cNvPr>
          <p:cNvSpPr txBox="1"/>
          <p:nvPr/>
        </p:nvSpPr>
        <p:spPr>
          <a:xfrm>
            <a:off x="322262" y="6293170"/>
            <a:ext cx="118697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Hadani, S. Rakib, M. Tsatsanis, et al. Orthogonal time frequency space modulation[C]. IEEE Wireless Communications &amp; Networking Conference (WCNC). San Francisco, USA. IEEE, 2017:1-6.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FBEDA2A-E530-067F-90B0-91137C859CF3}"/>
              </a:ext>
            </a:extLst>
          </p:cNvPr>
          <p:cNvSpPr txBox="1"/>
          <p:nvPr/>
        </p:nvSpPr>
        <p:spPr>
          <a:xfrm>
            <a:off x="6433407" y="4389488"/>
            <a:ext cx="4397358" cy="1449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</a:rPr>
              <a:t>能充分利用时间分集和频率分集</a:t>
            </a:r>
            <a:endParaRPr lang="en-US" altLang="zh-CN" dirty="0">
              <a:latin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</a:rPr>
              <a:t>不易受到时间频率双选择性衰落的影响</a:t>
            </a:r>
            <a:endParaRPr lang="en-US" altLang="zh-CN" dirty="0">
              <a:latin typeface="+mn-lt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lt"/>
              </a:rPr>
              <a:t>二维块传输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332B60E-7D29-8595-8567-7420E7F252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841" y="5683482"/>
            <a:ext cx="1572904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2196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263" y="258763"/>
            <a:ext cx="5302250" cy="720725"/>
          </a:xfrm>
          <a:noFill/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latin typeface="+mn-lt"/>
                <a:ea typeface="微软雅黑" panose="020B0503020204020204" pitchFamily="34" charset="-122"/>
                <a:cs typeface="+mn-cs"/>
              </a:rPr>
              <a:t>01</a:t>
            </a:r>
            <a:r>
              <a:rPr lang="zh-CN" altLang="en-US" kern="1200" dirty="0">
                <a:latin typeface="+mn-lt"/>
                <a:ea typeface="微软雅黑" panose="020B0503020204020204" pitchFamily="34" charset="-122"/>
                <a:cs typeface="+mn-cs"/>
              </a:rPr>
              <a:t> 研究背景</a:t>
            </a:r>
          </a:p>
        </p:txBody>
      </p:sp>
      <p:sp>
        <p:nvSpPr>
          <p:cNvPr id="31749" name="矩形 3"/>
          <p:cNvSpPr/>
          <p:nvPr/>
        </p:nvSpPr>
        <p:spPr>
          <a:xfrm>
            <a:off x="322263" y="1299037"/>
            <a:ext cx="3422732" cy="52565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传统信号检测算法</a:t>
            </a:r>
            <a:r>
              <a:rPr lang="en-US" altLang="zh-CN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[2]</a:t>
            </a:r>
          </a:p>
        </p:txBody>
      </p:sp>
      <p:pic>
        <p:nvPicPr>
          <p:cNvPr id="31750" name="图片 18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9742488" y="333375"/>
            <a:ext cx="2117725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2FEB16C-51B9-EA86-3905-636BF11B949E}"/>
              </a:ext>
            </a:extLst>
          </p:cNvPr>
          <p:cNvSpPr txBox="1"/>
          <p:nvPr/>
        </p:nvSpPr>
        <p:spPr>
          <a:xfrm>
            <a:off x="426436" y="1911939"/>
            <a:ext cx="2525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线性信号检测算法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4E1918-3965-A4D0-C6B2-F78516E0965D}"/>
              </a:ext>
            </a:extLst>
          </p:cNvPr>
          <p:cNvSpPr txBox="1"/>
          <p:nvPr/>
        </p:nvSpPr>
        <p:spPr>
          <a:xfrm>
            <a:off x="738952" y="2368516"/>
            <a:ext cx="8109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ZF</a:t>
            </a:r>
            <a:r>
              <a:rPr lang="zh-CN" altLang="en-US" dirty="0"/>
              <a:t>信号检测：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完全消除信道对信号的影响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——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直接乘信道矩阵的逆矩阵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MMSE</a:t>
            </a:r>
            <a:r>
              <a:rPr lang="zh-CN" altLang="en-US" dirty="0"/>
              <a:t>信号检测：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平衡信道影响和噪声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——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构建信道矩阵和噪声协方差矩阵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CCE648-FE6C-43BB-0E21-30AD51FCC6DC}"/>
              </a:ext>
            </a:extLst>
          </p:cNvPr>
          <p:cNvSpPr txBox="1"/>
          <p:nvPr/>
        </p:nvSpPr>
        <p:spPr>
          <a:xfrm>
            <a:off x="426436" y="3096181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非线性信号检测算法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DFA657-C40A-A423-C1A0-3C16C1BF9F38}"/>
              </a:ext>
            </a:extLst>
          </p:cNvPr>
          <p:cNvSpPr txBox="1"/>
          <p:nvPr/>
        </p:nvSpPr>
        <p:spPr>
          <a:xfrm>
            <a:off x="738952" y="3595167"/>
            <a:ext cx="10891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算法：信号被看作由很多节点组成，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在接收到的信号中，通过迭代交换，更新节点间的消息，来估计传输信号的概率分布，逐步逼近最优解。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A81580-374F-9B94-16A3-7C9901538A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9" t="3138" r="46832" b="2958"/>
          <a:stretch>
            <a:fillRect/>
          </a:stretch>
        </p:blipFill>
        <p:spPr>
          <a:xfrm>
            <a:off x="1139554" y="4265268"/>
            <a:ext cx="2143760" cy="19469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6DB2382-5F27-FB3D-1531-CDD2F1BAF2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01" t="2189" r="3991" b="3276"/>
          <a:stretch/>
        </p:blipFill>
        <p:spPr>
          <a:xfrm>
            <a:off x="3665933" y="4183379"/>
            <a:ext cx="1917700" cy="1998537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F7359229-2890-BF23-9773-42CF2CF72AF2}"/>
              </a:ext>
            </a:extLst>
          </p:cNvPr>
          <p:cNvSpPr/>
          <p:nvPr/>
        </p:nvSpPr>
        <p:spPr>
          <a:xfrm>
            <a:off x="8999347" y="2524434"/>
            <a:ext cx="576197" cy="2254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F2E37E-63B4-1105-5514-D705B6116AE0}"/>
              </a:ext>
            </a:extLst>
          </p:cNvPr>
          <p:cNvSpPr txBox="1"/>
          <p:nvPr/>
        </p:nvSpPr>
        <p:spPr>
          <a:xfrm>
            <a:off x="9693354" y="2480159"/>
            <a:ext cx="1107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复杂度高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2ACBD8-C704-9E5E-261D-B6B99B547725}"/>
              </a:ext>
            </a:extLst>
          </p:cNvPr>
          <p:cNvSpPr txBox="1"/>
          <p:nvPr/>
        </p:nvSpPr>
        <p:spPr>
          <a:xfrm>
            <a:off x="426436" y="6259968"/>
            <a:ext cx="116490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Raviteja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T. Phan, H. Yi, V. Emanuele. Interference cancellation and iterative detection for orthogonal time frequency space modulation[J]. IEEE Transactions on Wireless Communications, 2018. 17(10):65016515.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93AEA73-001A-1A82-3F80-857ECE86128A}"/>
              </a:ext>
            </a:extLst>
          </p:cNvPr>
          <p:cNvSpPr txBox="1"/>
          <p:nvPr/>
        </p:nvSpPr>
        <p:spPr>
          <a:xfrm>
            <a:off x="7405294" y="485867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信道稀疏性较低时，复杂度仍较高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DD2A0A6-FFE9-1F48-A317-4041EC7C1DE9}"/>
              </a:ext>
            </a:extLst>
          </p:cNvPr>
          <p:cNvSpPr/>
          <p:nvPr/>
        </p:nvSpPr>
        <p:spPr>
          <a:xfrm>
            <a:off x="6320270" y="4930607"/>
            <a:ext cx="576197" cy="2254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7C3E-71FA-60AB-2F50-E3C06EBF5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文本占位符 1">
            <a:extLst>
              <a:ext uri="{FF2B5EF4-FFF2-40B4-BE49-F238E27FC236}">
                <a16:creationId xmlns:a16="http://schemas.microsoft.com/office/drawing/2014/main" id="{5A6ADB56-8656-132E-423D-BF101E6B8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263" y="258763"/>
            <a:ext cx="5302250" cy="720725"/>
          </a:xfrm>
          <a:noFill/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latin typeface="+mn-lt"/>
                <a:ea typeface="微软雅黑" panose="020B0503020204020204" pitchFamily="34" charset="-122"/>
                <a:cs typeface="+mn-cs"/>
              </a:rPr>
              <a:t>01</a:t>
            </a:r>
            <a:r>
              <a:rPr lang="zh-CN" altLang="en-US" kern="1200" dirty="0">
                <a:latin typeface="+mn-lt"/>
                <a:ea typeface="微软雅黑" panose="020B0503020204020204" pitchFamily="34" charset="-122"/>
                <a:cs typeface="+mn-cs"/>
              </a:rPr>
              <a:t> 研究背景</a:t>
            </a:r>
          </a:p>
        </p:txBody>
      </p:sp>
      <p:sp>
        <p:nvSpPr>
          <p:cNvPr id="31749" name="矩形 3">
            <a:extLst>
              <a:ext uri="{FF2B5EF4-FFF2-40B4-BE49-F238E27FC236}">
                <a16:creationId xmlns:a16="http://schemas.microsoft.com/office/drawing/2014/main" id="{F59BE941-E764-451D-B158-CBDB94898E2B}"/>
              </a:ext>
            </a:extLst>
          </p:cNvPr>
          <p:cNvSpPr/>
          <p:nvPr/>
        </p:nvSpPr>
        <p:spPr>
          <a:xfrm>
            <a:off x="322263" y="1299037"/>
            <a:ext cx="4346062" cy="52565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基于深度学习的信号检测</a:t>
            </a:r>
            <a:r>
              <a:rPr lang="en-US" altLang="zh-CN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[3]</a:t>
            </a:r>
          </a:p>
        </p:txBody>
      </p:sp>
      <p:pic>
        <p:nvPicPr>
          <p:cNvPr id="31750" name="图片 18">
            <a:extLst>
              <a:ext uri="{FF2B5EF4-FFF2-40B4-BE49-F238E27FC236}">
                <a16:creationId xmlns:a16="http://schemas.microsoft.com/office/drawing/2014/main" id="{57594BAD-ADE2-F67A-C94D-8E12DD2DD7E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9742488" y="333375"/>
            <a:ext cx="2117725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2A0961-1785-5BEB-A6AF-E7A3319FC212}"/>
              </a:ext>
            </a:extLst>
          </p:cNvPr>
          <p:cNvSpPr txBox="1"/>
          <p:nvPr/>
        </p:nvSpPr>
        <p:spPr>
          <a:xfrm>
            <a:off x="426436" y="1911939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基于数据驱动的深度学习方法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5AB126-0905-4E04-1318-7C112311767B}"/>
              </a:ext>
            </a:extLst>
          </p:cNvPr>
          <p:cNvSpPr txBox="1"/>
          <p:nvPr/>
        </p:nvSpPr>
        <p:spPr>
          <a:xfrm>
            <a:off x="738952" y="2368516"/>
            <a:ext cx="11121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将整个通信系统视为端到端重建任务</a:t>
            </a: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使用神经网络直接提取接收信号的隐藏特征，将神经网络视为一个黑盒子来使用。输入端输入需要解调的数据，神经网络根据学习到的输入信息中的特征，输出解调信息。</a:t>
            </a: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能够避免传统算法中繁琐的运算过程，实现起来相对简单。</a:t>
            </a:r>
            <a:endParaRPr lang="en-US" altLang="zh-C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/>
              <a:t>网络训练所需的数据量较大，信道条件比较复杂且随时间变化较大时神经网络性能较差。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421C68-5FB0-519B-28A3-5196F08DB2BB}"/>
              </a:ext>
            </a:extLst>
          </p:cNvPr>
          <p:cNvSpPr txBox="1"/>
          <p:nvPr/>
        </p:nvSpPr>
        <p:spPr>
          <a:xfrm>
            <a:off x="426436" y="4122842"/>
            <a:ext cx="3807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/>
              <a:t>基于模型驱动的深度学习方法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348E61-EF8A-61C1-C7E3-2F33DB710A6A}"/>
              </a:ext>
            </a:extLst>
          </p:cNvPr>
          <p:cNvSpPr txBox="1"/>
          <p:nvPr/>
        </p:nvSpPr>
        <p:spPr>
          <a:xfrm>
            <a:off x="738952" y="4576510"/>
            <a:ext cx="11470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在原有的通信系统中使用深度学习优化其中的模块，不对原有的通信系统结构做出大的更改。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在实际场景中先验知识不准确时，模型可能会受到影响。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331604-0D39-725B-6B9B-DDC52A85DAA0}"/>
              </a:ext>
            </a:extLst>
          </p:cNvPr>
          <p:cNvSpPr txBox="1"/>
          <p:nvPr/>
        </p:nvSpPr>
        <p:spPr>
          <a:xfrm>
            <a:off x="268503" y="6232237"/>
            <a:ext cx="11940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X. Wang, H. Hua, Y. Xu. Pilot-assisted channel estimation and signal detection in uplink multiuser MIMO systems with deep learning[J]. IEEE Access, 2020, 8: 44936-44946.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7254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占位符 1"/>
          <p:cNvSpPr>
            <a:spLocks noGrp="1"/>
          </p:cNvSpPr>
          <p:nvPr>
            <p:ph type="body" sz="quarter" idx="15"/>
          </p:nvPr>
        </p:nvSpPr>
        <p:spPr>
          <a:xfrm>
            <a:off x="4640263" y="660400"/>
            <a:ext cx="2911475" cy="2373313"/>
          </a:xfrm>
          <a:noFill/>
          <a:ln>
            <a:noFill/>
          </a:ln>
        </p:spPr>
        <p:txBody>
          <a:bodyPr anchor="t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solidFill>
                  <a:srgbClr val="003E81"/>
                </a:solidFill>
                <a:latin typeface="+mn-lt"/>
                <a:ea typeface="微软雅黑" panose="020B0503020204020204" pitchFamily="34" charset="-122"/>
                <a:cs typeface="+mn-cs"/>
              </a:rPr>
              <a:t>0</a:t>
            </a:r>
            <a:r>
              <a:rPr lang="en-US" altLang="zh-CN" dirty="0">
                <a:latin typeface="+mn-lt"/>
                <a:cs typeface="+mn-cs"/>
              </a:rPr>
              <a:t>2</a:t>
            </a:r>
            <a:endParaRPr lang="zh-CN" altLang="en-US" kern="1200" dirty="0">
              <a:solidFill>
                <a:srgbClr val="003E8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891" name="文本占位符 2"/>
          <p:cNvSpPr>
            <a:spLocks noGrp="1"/>
          </p:cNvSpPr>
          <p:nvPr>
            <p:ph type="body" sz="quarter" idx="16"/>
          </p:nvPr>
        </p:nvSpPr>
        <p:spPr>
          <a:xfrm>
            <a:off x="3724275" y="3033713"/>
            <a:ext cx="4743450" cy="823912"/>
          </a:xfrm>
          <a:noFill/>
          <a:ln>
            <a:noFill/>
          </a:ln>
        </p:spPr>
        <p:txBody>
          <a:bodyPr anchor="t" anchorCtr="0"/>
          <a:lstStyle/>
          <a:p>
            <a:pPr defTabSz="914400">
              <a:buClrTx/>
              <a:buSzTx/>
            </a:pPr>
            <a:r>
              <a:rPr lang="zh-CN" altLang="en-US" kern="1200" dirty="0">
                <a:solidFill>
                  <a:srgbClr val="003E81"/>
                </a:solidFill>
                <a:latin typeface="+mn-lt"/>
                <a:ea typeface="微软雅黑" panose="020B0503020204020204" pitchFamily="34" charset="-122"/>
                <a:cs typeface="+mn-cs"/>
              </a:rPr>
              <a:t>研究</a:t>
            </a:r>
            <a:r>
              <a:rPr lang="zh-CN" altLang="en-US" dirty="0">
                <a:latin typeface="+mn-lt"/>
                <a:cs typeface="+mn-cs"/>
              </a:rPr>
              <a:t>思路与方法</a:t>
            </a:r>
            <a:endParaRPr lang="zh-CN" altLang="en-US" kern="1200" dirty="0">
              <a:solidFill>
                <a:srgbClr val="003E81"/>
              </a:solidFill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7892" name="图片 4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5037138" y="6094413"/>
            <a:ext cx="2117725" cy="569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81B6D-8296-26E0-4B7B-DFB6D06B1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占位符 1">
            <a:extLst>
              <a:ext uri="{FF2B5EF4-FFF2-40B4-BE49-F238E27FC236}">
                <a16:creationId xmlns:a16="http://schemas.microsoft.com/office/drawing/2014/main" id="{EACECE84-BB9E-AE22-4B14-4D1CB4D14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263" y="258763"/>
            <a:ext cx="5302250" cy="720725"/>
          </a:xfrm>
          <a:noFill/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latin typeface="+mn-lt"/>
                <a:ea typeface="微软雅黑" panose="020B0503020204020204" pitchFamily="34" charset="-122"/>
                <a:cs typeface="+mn-cs"/>
              </a:rPr>
              <a:t>0</a:t>
            </a:r>
            <a:r>
              <a:rPr lang="en-US" altLang="zh-CN" dirty="0">
                <a:latin typeface="+mn-lt"/>
                <a:cs typeface="+mn-cs"/>
              </a:rPr>
              <a:t>2</a:t>
            </a:r>
            <a:r>
              <a:rPr lang="zh-CN" altLang="en-US" kern="1200" dirty="0">
                <a:latin typeface="+mn-lt"/>
                <a:ea typeface="微软雅黑" panose="020B0503020204020204" pitchFamily="34" charset="-122"/>
                <a:cs typeface="+mn-cs"/>
              </a:rPr>
              <a:t> 研究</a:t>
            </a:r>
            <a:r>
              <a:rPr lang="zh-CN" altLang="en-US" dirty="0">
                <a:latin typeface="+mn-lt"/>
                <a:cs typeface="+mn-cs"/>
              </a:rPr>
              <a:t>思路与方法</a:t>
            </a:r>
            <a:endParaRPr lang="zh-CN" altLang="en-US" kern="1200" dirty="0"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5843" name="图片 15">
            <a:extLst>
              <a:ext uri="{FF2B5EF4-FFF2-40B4-BE49-F238E27FC236}">
                <a16:creationId xmlns:a16="http://schemas.microsoft.com/office/drawing/2014/main" id="{BDB5B4E5-68FA-B348-435F-E53A2C7C554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9742488" y="333375"/>
            <a:ext cx="2117725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4" name="矩形 38">
            <a:extLst>
              <a:ext uri="{FF2B5EF4-FFF2-40B4-BE49-F238E27FC236}">
                <a16:creationId xmlns:a16="http://schemas.microsoft.com/office/drawing/2014/main" id="{C54F42DA-7075-6FE9-14A4-35AF91391ECA}"/>
              </a:ext>
            </a:extLst>
          </p:cNvPr>
          <p:cNvSpPr/>
          <p:nvPr/>
        </p:nvSpPr>
        <p:spPr>
          <a:xfrm>
            <a:off x="322263" y="1344613"/>
            <a:ext cx="5430333" cy="52565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基于</a:t>
            </a:r>
            <a:r>
              <a:rPr lang="en-US" altLang="zh-CN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CNN</a:t>
            </a:r>
            <a:r>
              <a:rPr lang="zh-CN" altLang="en-US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OTFS</a:t>
            </a:r>
            <a:r>
              <a:rPr lang="zh-CN" altLang="en-US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信号检测实现流程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64A0688-DA7B-856A-94DB-9640ADFFE657}"/>
              </a:ext>
            </a:extLst>
          </p:cNvPr>
          <p:cNvGrpSpPr/>
          <p:nvPr/>
        </p:nvGrpSpPr>
        <p:grpSpPr>
          <a:xfrm>
            <a:off x="530448" y="3902911"/>
            <a:ext cx="10935647" cy="1392026"/>
            <a:chOff x="614363" y="3746500"/>
            <a:chExt cx="10975975" cy="1307998"/>
          </a:xfrm>
        </p:grpSpPr>
        <p:sp>
          <p:nvSpPr>
            <p:cNvPr id="35845" name="文本框 6">
              <a:extLst>
                <a:ext uri="{FF2B5EF4-FFF2-40B4-BE49-F238E27FC236}">
                  <a16:creationId xmlns:a16="http://schemas.microsoft.com/office/drawing/2014/main" id="{B3545607-B919-5192-C85D-209329306224}"/>
                </a:ext>
              </a:extLst>
            </p:cNvPr>
            <p:cNvSpPr txBox="1"/>
            <p:nvPr/>
          </p:nvSpPr>
          <p:spPr>
            <a:xfrm>
              <a:off x="614363" y="3746500"/>
              <a:ext cx="1452562" cy="71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1" hangingPunct="1">
                <a:lnSpc>
                  <a:spcPct val="110000"/>
                </a:lnSpc>
                <a:buNone/>
              </a:pPr>
              <a:r>
                <a:rPr lang="zh-CN" altLang="en-US" dirty="0">
                  <a:latin typeface="微软雅黑" panose="020B0503020204020204" pitchFamily="34" charset="-122"/>
                </a:rPr>
                <a:t>对</a:t>
              </a:r>
              <a:r>
                <a:rPr lang="en-US" altLang="zh-CN" dirty="0">
                  <a:latin typeface="微软雅黑" panose="020B0503020204020204" pitchFamily="34" charset="-122"/>
                </a:rPr>
                <a:t>OTFS</a:t>
              </a:r>
              <a:r>
                <a:rPr lang="zh-CN" altLang="en-US" dirty="0">
                  <a:latin typeface="微软雅黑" panose="020B0503020204020204" pitchFamily="34" charset="-122"/>
                </a:rPr>
                <a:t>系统</a:t>
              </a:r>
            </a:p>
            <a:p>
              <a:pPr algn="ctr" eaLnBrk="1" hangingPunct="1">
                <a:lnSpc>
                  <a:spcPct val="110000"/>
                </a:lnSpc>
                <a:buNone/>
              </a:pPr>
              <a:r>
                <a:rPr lang="zh-CN" altLang="en-US" dirty="0">
                  <a:latin typeface="微软雅黑" panose="020B0503020204020204" pitchFamily="34" charset="-122"/>
                </a:rPr>
                <a:t>进行仿真</a:t>
              </a:r>
            </a:p>
          </p:txBody>
        </p:sp>
        <p:sp>
          <p:nvSpPr>
            <p:cNvPr id="35846" name="文本框 7">
              <a:extLst>
                <a:ext uri="{FF2B5EF4-FFF2-40B4-BE49-F238E27FC236}">
                  <a16:creationId xmlns:a16="http://schemas.microsoft.com/office/drawing/2014/main" id="{D852E067-EAD8-897A-7C0A-0E8FE6B74A09}"/>
                </a:ext>
              </a:extLst>
            </p:cNvPr>
            <p:cNvSpPr txBox="1"/>
            <p:nvPr/>
          </p:nvSpPr>
          <p:spPr>
            <a:xfrm>
              <a:off x="2452688" y="3746500"/>
              <a:ext cx="1682750" cy="71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1" hangingPunct="1">
                <a:lnSpc>
                  <a:spcPct val="110000"/>
                </a:lnSpc>
                <a:buNone/>
              </a:pPr>
              <a:r>
                <a:rPr lang="zh-CN" altLang="en-US" dirty="0">
                  <a:latin typeface="微软雅黑" panose="020B0503020204020204" pitchFamily="34" charset="-122"/>
                </a:rPr>
                <a:t>产生随机比特模拟数据传输</a:t>
              </a:r>
            </a:p>
          </p:txBody>
        </p:sp>
        <p:sp>
          <p:nvSpPr>
            <p:cNvPr id="35847" name="文本框 8">
              <a:extLst>
                <a:ext uri="{FF2B5EF4-FFF2-40B4-BE49-F238E27FC236}">
                  <a16:creationId xmlns:a16="http://schemas.microsoft.com/office/drawing/2014/main" id="{40DED27F-F1FA-E49B-26E8-77E8C76FE644}"/>
                </a:ext>
              </a:extLst>
            </p:cNvPr>
            <p:cNvSpPr txBox="1"/>
            <p:nvPr/>
          </p:nvSpPr>
          <p:spPr>
            <a:xfrm>
              <a:off x="4519613" y="3746500"/>
              <a:ext cx="1682750" cy="71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1" hangingPunct="1">
                <a:lnSpc>
                  <a:spcPct val="110000"/>
                </a:lnSpc>
                <a:buNone/>
              </a:pPr>
              <a:r>
                <a:rPr lang="zh-CN" altLang="en-US" dirty="0">
                  <a:latin typeface="微软雅黑" panose="020B0503020204020204" pitchFamily="34" charset="-122"/>
                </a:rPr>
                <a:t>提取数据特征并制作数据集</a:t>
              </a:r>
            </a:p>
          </p:txBody>
        </p:sp>
        <p:sp>
          <p:nvSpPr>
            <p:cNvPr id="35848" name="文本框 9">
              <a:extLst>
                <a:ext uri="{FF2B5EF4-FFF2-40B4-BE49-F238E27FC236}">
                  <a16:creationId xmlns:a16="http://schemas.microsoft.com/office/drawing/2014/main" id="{0DF4ABC5-F91C-3160-D484-8A02B913D581}"/>
                </a:ext>
              </a:extLst>
            </p:cNvPr>
            <p:cNvSpPr txBox="1"/>
            <p:nvPr/>
          </p:nvSpPr>
          <p:spPr>
            <a:xfrm>
              <a:off x="6610350" y="3746500"/>
              <a:ext cx="1255713" cy="71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1" hangingPunct="1">
                <a:lnSpc>
                  <a:spcPct val="110000"/>
                </a:lnSpc>
                <a:buNone/>
              </a:pPr>
              <a:r>
                <a:rPr lang="zh-CN" altLang="en-US" dirty="0">
                  <a:latin typeface="微软雅黑" panose="020B0503020204020204" pitchFamily="34" charset="-122"/>
                </a:rPr>
                <a:t>训练</a:t>
              </a:r>
            </a:p>
            <a:p>
              <a:pPr algn="ctr" eaLnBrk="1" hangingPunct="1">
                <a:lnSpc>
                  <a:spcPct val="110000"/>
                </a:lnSpc>
                <a:buNone/>
              </a:pPr>
              <a:r>
                <a:rPr lang="zh-CN" altLang="en-US" dirty="0">
                  <a:latin typeface="微软雅黑" panose="020B0503020204020204" pitchFamily="34" charset="-122"/>
                </a:rPr>
                <a:t>网络模型</a:t>
              </a:r>
            </a:p>
          </p:txBody>
        </p:sp>
        <p:sp>
          <p:nvSpPr>
            <p:cNvPr id="35849" name="文本框 10">
              <a:extLst>
                <a:ext uri="{FF2B5EF4-FFF2-40B4-BE49-F238E27FC236}">
                  <a16:creationId xmlns:a16="http://schemas.microsoft.com/office/drawing/2014/main" id="{027E226E-B84C-4E59-91B0-D76FA6A1A2C6}"/>
                </a:ext>
              </a:extLst>
            </p:cNvPr>
            <p:cNvSpPr txBox="1"/>
            <p:nvPr/>
          </p:nvSpPr>
          <p:spPr>
            <a:xfrm>
              <a:off x="8270875" y="3746500"/>
              <a:ext cx="1257300" cy="71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1" hangingPunct="1">
                <a:lnSpc>
                  <a:spcPct val="110000"/>
                </a:lnSpc>
                <a:buNone/>
              </a:pPr>
              <a:r>
                <a:rPr lang="zh-CN" altLang="en-US" dirty="0">
                  <a:latin typeface="微软雅黑" panose="020B0503020204020204" pitchFamily="34" charset="-122"/>
                </a:rPr>
                <a:t>模型</a:t>
              </a:r>
            </a:p>
            <a:p>
              <a:pPr algn="ctr" eaLnBrk="1" hangingPunct="1">
                <a:lnSpc>
                  <a:spcPct val="110000"/>
                </a:lnSpc>
                <a:buNone/>
              </a:pPr>
              <a:r>
                <a:rPr lang="zh-CN" altLang="en-US" dirty="0">
                  <a:latin typeface="微软雅黑" panose="020B0503020204020204" pitchFamily="34" charset="-122"/>
                </a:rPr>
                <a:t>评估</a:t>
              </a:r>
            </a:p>
          </p:txBody>
        </p:sp>
        <p:sp>
          <p:nvSpPr>
            <p:cNvPr id="35850" name="文本框 11">
              <a:extLst>
                <a:ext uri="{FF2B5EF4-FFF2-40B4-BE49-F238E27FC236}">
                  <a16:creationId xmlns:a16="http://schemas.microsoft.com/office/drawing/2014/main" id="{35E24212-CDAE-1CF7-71A8-18D38490B528}"/>
                </a:ext>
              </a:extLst>
            </p:cNvPr>
            <p:cNvSpPr txBox="1"/>
            <p:nvPr/>
          </p:nvSpPr>
          <p:spPr>
            <a:xfrm>
              <a:off x="9955213" y="3746500"/>
              <a:ext cx="1635125" cy="7112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1" hangingPunct="1">
                <a:lnSpc>
                  <a:spcPct val="110000"/>
                </a:lnSpc>
                <a:buNone/>
              </a:pPr>
              <a:r>
                <a:rPr lang="zh-CN" altLang="en-US" dirty="0">
                  <a:latin typeface="微软雅黑" panose="020B0503020204020204" pitchFamily="34" charset="-122"/>
                </a:rPr>
                <a:t>保存模型以用于在线检测</a:t>
              </a:r>
            </a:p>
          </p:txBody>
        </p:sp>
        <p:sp>
          <p:nvSpPr>
            <p:cNvPr id="35851" name="文本框 12">
              <a:extLst>
                <a:ext uri="{FF2B5EF4-FFF2-40B4-BE49-F238E27FC236}">
                  <a16:creationId xmlns:a16="http://schemas.microsoft.com/office/drawing/2014/main" id="{838D44D5-0770-CD84-2EC8-3207481740B4}"/>
                </a:ext>
              </a:extLst>
            </p:cNvPr>
            <p:cNvSpPr txBox="1"/>
            <p:nvPr/>
          </p:nvSpPr>
          <p:spPr>
            <a:xfrm>
              <a:off x="6610350" y="4716014"/>
              <a:ext cx="1255713" cy="3384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ctr" eaLnBrk="1" hangingPunct="1">
                <a:lnSpc>
                  <a:spcPct val="110000"/>
                </a:lnSpc>
                <a:buNone/>
              </a:pPr>
              <a:r>
                <a:rPr lang="zh-CN" altLang="en-US" dirty="0">
                  <a:latin typeface="微软雅黑" panose="020B0503020204020204" pitchFamily="34" charset="-122"/>
                </a:rPr>
                <a:t>网络架构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40F96AE-0057-4FA4-7E70-4E9380950A27}"/>
                </a:ext>
              </a:extLst>
            </p:cNvPr>
            <p:cNvCxnSpPr>
              <a:stCxn id="35845" idx="3"/>
              <a:endCxn id="35846" idx="1"/>
            </p:cNvCxnSpPr>
            <p:nvPr/>
          </p:nvCxnSpPr>
          <p:spPr>
            <a:xfrm>
              <a:off x="2066925" y="4102100"/>
              <a:ext cx="3857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0002E33-F539-E747-BA9B-E18BE257E5DF}"/>
                </a:ext>
              </a:extLst>
            </p:cNvPr>
            <p:cNvCxnSpPr/>
            <p:nvPr/>
          </p:nvCxnSpPr>
          <p:spPr>
            <a:xfrm>
              <a:off x="4135438" y="4102100"/>
              <a:ext cx="384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A3E8330-6970-C9D7-DF69-6227FB6C8CEF}"/>
                </a:ext>
              </a:extLst>
            </p:cNvPr>
            <p:cNvCxnSpPr/>
            <p:nvPr/>
          </p:nvCxnSpPr>
          <p:spPr>
            <a:xfrm>
              <a:off x="6202363" y="4102100"/>
              <a:ext cx="3857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0DFEE4A-BB93-3013-E0C7-24144F9FF3C4}"/>
                </a:ext>
              </a:extLst>
            </p:cNvPr>
            <p:cNvCxnSpPr/>
            <p:nvPr/>
          </p:nvCxnSpPr>
          <p:spPr>
            <a:xfrm>
              <a:off x="7843838" y="4102100"/>
              <a:ext cx="384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37B4BE3-DC37-445D-58B6-A72EE312564C}"/>
                </a:ext>
              </a:extLst>
            </p:cNvPr>
            <p:cNvCxnSpPr/>
            <p:nvPr/>
          </p:nvCxnSpPr>
          <p:spPr>
            <a:xfrm>
              <a:off x="9528175" y="4102100"/>
              <a:ext cx="384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F44E8E4-38E9-540D-F22E-523EDBCC2BB8}"/>
                </a:ext>
              </a:extLst>
            </p:cNvPr>
            <p:cNvCxnSpPr>
              <a:cxnSpLocks/>
              <a:stCxn id="35848" idx="2"/>
              <a:endCxn id="35851" idx="0"/>
            </p:cNvCxnSpPr>
            <p:nvPr/>
          </p:nvCxnSpPr>
          <p:spPr>
            <a:xfrm>
              <a:off x="7238207" y="4457700"/>
              <a:ext cx="0" cy="25831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0805FA71-6546-66BE-3E43-68828BC24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8" y="4987731"/>
            <a:ext cx="4924799" cy="1075248"/>
          </a:xfrm>
          <a:prstGeom prst="rect">
            <a:avLst/>
          </a:prstGeom>
        </p:spPr>
      </p:pic>
      <p:pic>
        <p:nvPicPr>
          <p:cNvPr id="35865" name="图片 35864">
            <a:extLst>
              <a:ext uri="{FF2B5EF4-FFF2-40B4-BE49-F238E27FC236}">
                <a16:creationId xmlns:a16="http://schemas.microsoft.com/office/drawing/2014/main" id="{0AE48FBD-411F-0870-7315-F92CEEFCF8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235" y="2050499"/>
            <a:ext cx="3128815" cy="1420001"/>
          </a:xfrm>
          <a:prstGeom prst="rect">
            <a:avLst/>
          </a:prstGeom>
        </p:spPr>
      </p:pic>
      <p:pic>
        <p:nvPicPr>
          <p:cNvPr id="35888" name="图片 35887">
            <a:extLst>
              <a:ext uri="{FF2B5EF4-FFF2-40B4-BE49-F238E27FC236}">
                <a16:creationId xmlns:a16="http://schemas.microsoft.com/office/drawing/2014/main" id="{7DD9B0EC-4592-3311-B8EF-198A66DB3B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447" y="5579233"/>
            <a:ext cx="4729823" cy="1113210"/>
          </a:xfrm>
          <a:prstGeom prst="rect">
            <a:avLst/>
          </a:prstGeom>
        </p:spPr>
      </p:pic>
      <p:sp>
        <p:nvSpPr>
          <p:cNvPr id="35892" name="箭头: 下 35891">
            <a:extLst>
              <a:ext uri="{FF2B5EF4-FFF2-40B4-BE49-F238E27FC236}">
                <a16:creationId xmlns:a16="http://schemas.microsoft.com/office/drawing/2014/main" id="{A8A0CABA-557D-DBF4-7FF7-A14C10973783}"/>
              </a:ext>
            </a:extLst>
          </p:cNvPr>
          <p:cNvSpPr/>
          <p:nvPr/>
        </p:nvSpPr>
        <p:spPr>
          <a:xfrm>
            <a:off x="1118937" y="4659801"/>
            <a:ext cx="214206" cy="2821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894" name="箭头: 下 35893">
            <a:extLst>
              <a:ext uri="{FF2B5EF4-FFF2-40B4-BE49-F238E27FC236}">
                <a16:creationId xmlns:a16="http://schemas.microsoft.com/office/drawing/2014/main" id="{24D1D276-5759-CF39-AD04-928B0BFCD93E}"/>
              </a:ext>
            </a:extLst>
          </p:cNvPr>
          <p:cNvSpPr/>
          <p:nvPr/>
        </p:nvSpPr>
        <p:spPr>
          <a:xfrm>
            <a:off x="6967838" y="5304325"/>
            <a:ext cx="324232" cy="2749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895" name="箭头: 上 35894">
            <a:extLst>
              <a:ext uri="{FF2B5EF4-FFF2-40B4-BE49-F238E27FC236}">
                <a16:creationId xmlns:a16="http://schemas.microsoft.com/office/drawing/2014/main" id="{DA9B2060-B4E6-A71F-3715-0B0872686BE2}"/>
              </a:ext>
            </a:extLst>
          </p:cNvPr>
          <p:cNvSpPr/>
          <p:nvPr/>
        </p:nvSpPr>
        <p:spPr>
          <a:xfrm>
            <a:off x="5149515" y="3494588"/>
            <a:ext cx="313735" cy="408323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896" name="箭头: 上 35895">
            <a:extLst>
              <a:ext uri="{FF2B5EF4-FFF2-40B4-BE49-F238E27FC236}">
                <a16:creationId xmlns:a16="http://schemas.microsoft.com/office/drawing/2014/main" id="{BC51C236-D9B5-23C1-D600-EB797D7D5AFC}"/>
              </a:ext>
            </a:extLst>
          </p:cNvPr>
          <p:cNvSpPr/>
          <p:nvPr/>
        </p:nvSpPr>
        <p:spPr>
          <a:xfrm>
            <a:off x="10487615" y="3521200"/>
            <a:ext cx="313735" cy="381712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5897" name="图片 35896" descr="BER对比">
            <a:extLst>
              <a:ext uri="{FF2B5EF4-FFF2-40B4-BE49-F238E27FC236}">
                <a16:creationId xmlns:a16="http://schemas.microsoft.com/office/drawing/2014/main" id="{976F966F-FA66-7D35-92E5-332AEB3243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7369" y="1518174"/>
            <a:ext cx="2374225" cy="188753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28695597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22263" y="258763"/>
            <a:ext cx="5302250" cy="720725"/>
          </a:xfrm>
          <a:noFill/>
        </p:spPr>
        <p:txBody>
          <a:bodyPr anchor="ctr" anchorCtr="0"/>
          <a:lstStyle/>
          <a:p>
            <a:pPr defTabSz="914400">
              <a:buClrTx/>
              <a:buSzTx/>
            </a:pPr>
            <a:r>
              <a:rPr lang="en-US" altLang="zh-CN" kern="1200" dirty="0">
                <a:latin typeface="+mn-lt"/>
                <a:ea typeface="微软雅黑" panose="020B0503020204020204" pitchFamily="34" charset="-122"/>
                <a:cs typeface="+mn-cs"/>
              </a:rPr>
              <a:t>0</a:t>
            </a:r>
            <a:r>
              <a:rPr lang="en-US" altLang="zh-CN" dirty="0">
                <a:latin typeface="+mn-lt"/>
                <a:cs typeface="+mn-cs"/>
              </a:rPr>
              <a:t>2</a:t>
            </a:r>
            <a:r>
              <a:rPr lang="zh-CN" altLang="en-US" kern="1200" dirty="0">
                <a:latin typeface="+mn-lt"/>
                <a:ea typeface="微软雅黑" panose="020B0503020204020204" pitchFamily="34" charset="-122"/>
                <a:cs typeface="+mn-cs"/>
              </a:rPr>
              <a:t> 研究</a:t>
            </a:r>
            <a:r>
              <a:rPr lang="zh-CN" altLang="en-US" dirty="0">
                <a:latin typeface="+mn-lt"/>
                <a:cs typeface="+mn-cs"/>
              </a:rPr>
              <a:t>思路与方法</a:t>
            </a:r>
            <a:endParaRPr lang="zh-CN" altLang="en-US" kern="1200" dirty="0"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5843" name="图片 15"/>
          <p:cNvPicPr>
            <a:picLocks noChangeAspect="1"/>
          </p:cNvPicPr>
          <p:nvPr/>
        </p:nvPicPr>
        <p:blipFill>
          <a:blip r:embed="rId3">
            <a:lum bright="100000"/>
          </a:blip>
          <a:stretch>
            <a:fillRect/>
          </a:stretch>
        </p:blipFill>
        <p:spPr>
          <a:xfrm>
            <a:off x="9742488" y="333375"/>
            <a:ext cx="2117725" cy="571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4" name="矩形 38"/>
          <p:cNvSpPr/>
          <p:nvPr/>
        </p:nvSpPr>
        <p:spPr>
          <a:xfrm>
            <a:off x="322263" y="1344613"/>
            <a:ext cx="5430333" cy="52565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基于</a:t>
            </a:r>
            <a:r>
              <a:rPr lang="en-US" altLang="zh-CN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CNN</a:t>
            </a:r>
            <a:r>
              <a:rPr lang="zh-CN" altLang="en-US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OTFS</a:t>
            </a:r>
            <a:r>
              <a:rPr lang="zh-CN" altLang="en-US" sz="2400" b="1" dirty="0">
                <a:solidFill>
                  <a:srgbClr val="003E81"/>
                </a:solidFill>
                <a:latin typeface="微软雅黑" panose="020B0503020204020204" pitchFamily="34" charset="-122"/>
              </a:rPr>
              <a:t>信号检测实现流程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BB27269-810D-3F0E-70D5-C768127AB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115" y="3472418"/>
            <a:ext cx="1308735" cy="564110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BF562D-BC7D-B3C3-92F9-4BAE23E304AA}"/>
              </a:ext>
            </a:extLst>
          </p:cNvPr>
          <p:cNvCxnSpPr>
            <a:endCxn id="14" idx="1"/>
          </p:cNvCxnSpPr>
          <p:nvPr/>
        </p:nvCxnSpPr>
        <p:spPr>
          <a:xfrm flipV="1">
            <a:off x="3336925" y="3754473"/>
            <a:ext cx="1266190" cy="149507"/>
          </a:xfrm>
          <a:prstGeom prst="straightConnector1">
            <a:avLst/>
          </a:prstGeom>
          <a:ln w="12700">
            <a:solidFill>
              <a:schemeClr val="tx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9959755B-3190-48AC-66A2-AF0721F93F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5" y="2235395"/>
            <a:ext cx="11924810" cy="455410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YxYzJhNzU1ZThmNGNiMjBhMGFhM2E1OWVmNTM1NGYifQ=="/>
</p:tagLst>
</file>

<file path=ppt/theme/theme1.xml><?xml version="1.0" encoding="utf-8"?>
<a:theme xmlns:a="http://schemas.openxmlformats.org/drawingml/2006/main" name="模板页面">
  <a:themeElements>
    <a:clrScheme name="自定义 3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9A9DE"/>
      </a:accent1>
      <a:accent2>
        <a:srgbClr val="838FD4"/>
      </a:accent2>
      <a:accent3>
        <a:srgbClr val="41C0B8"/>
      </a:accent3>
      <a:accent4>
        <a:srgbClr val="91CE6F"/>
      </a:accent4>
      <a:accent5>
        <a:srgbClr val="A0CD4E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1172</TotalTime>
  <Words>1950</Words>
  <Application>Microsoft Office PowerPoint</Application>
  <PresentationFormat>宽屏</PresentationFormat>
  <Paragraphs>143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-apple-system</vt:lpstr>
      <vt:lpstr>微软雅黑</vt:lpstr>
      <vt:lpstr>Arial</vt:lpstr>
      <vt:lpstr>Calibri</vt:lpstr>
      <vt:lpstr>Cambria Math</vt:lpstr>
      <vt:lpstr>Noto Sans</vt:lpstr>
      <vt:lpstr>Times New Roman</vt:lpstr>
      <vt:lpstr>Wingdings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刘宁 孙</cp:lastModifiedBy>
  <cp:revision>213</cp:revision>
  <dcterms:created xsi:type="dcterms:W3CDTF">2015-08-18T02:51:00Z</dcterms:created>
  <dcterms:modified xsi:type="dcterms:W3CDTF">2024-11-05T03:42:40Z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59E4934283914FD0AAF8403E4D348D4E_13</vt:lpwstr>
  </property>
  <property fmtid="{D5CDD505-2E9C-101B-9397-08002B2CF9AE}" pid="3" name="KSOProductBuildVer">
    <vt:lpwstr>2052-12.1.0.16929</vt:lpwstr>
  </property>
</Properties>
</file>