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1321" r:id="rId2"/>
    <p:sldId id="1319" r:id="rId3"/>
    <p:sldId id="1385" r:id="rId4"/>
    <p:sldId id="1413" r:id="rId5"/>
    <p:sldId id="1398" r:id="rId6"/>
    <p:sldId id="1381" r:id="rId7"/>
    <p:sldId id="1416" r:id="rId8"/>
    <p:sldId id="1415" r:id="rId9"/>
    <p:sldId id="1399" r:id="rId10"/>
    <p:sldId id="1382" r:id="rId11"/>
    <p:sldId id="1401" r:id="rId12"/>
    <p:sldId id="1402" r:id="rId13"/>
    <p:sldId id="1403" r:id="rId14"/>
    <p:sldId id="1417" r:id="rId15"/>
    <p:sldId id="1404" r:id="rId16"/>
    <p:sldId id="1419" r:id="rId17"/>
    <p:sldId id="1421" r:id="rId18"/>
    <p:sldId id="1418" r:id="rId19"/>
    <p:sldId id="1400" r:id="rId20"/>
    <p:sldId id="1409" r:id="rId21"/>
    <p:sldId id="1412" r:id="rId22"/>
    <p:sldId id="1375" r:id="rId23"/>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2060"/>
    <a:srgbClr val="000000"/>
    <a:srgbClr val="D8EAD2"/>
    <a:srgbClr val="94A8BF"/>
    <a:srgbClr val="E2E9EF"/>
    <a:srgbClr val="E7B8B0"/>
    <a:srgbClr val="DB7E6B"/>
    <a:srgbClr val="DA7C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98" autoAdjust="0"/>
    <p:restoredTop sz="85096" autoAdjust="0"/>
  </p:normalViewPr>
  <p:slideViewPr>
    <p:cSldViewPr>
      <p:cViewPr varScale="1">
        <p:scale>
          <a:sx n="97" d="100"/>
          <a:sy n="97" d="100"/>
        </p:scale>
        <p:origin x="906" y="84"/>
      </p:cViewPr>
      <p:guideLst>
        <p:guide orient="horz" pos="2160"/>
        <p:guide pos="2880"/>
      </p:guideLst>
    </p:cSldViewPr>
  </p:slideViewPr>
  <p:notesTextViewPr>
    <p:cViewPr>
      <p:scale>
        <a:sx n="125" d="100"/>
        <a:sy n="125" d="100"/>
      </p:scale>
      <p:origin x="0" y="0"/>
    </p:cViewPr>
  </p:notesTextViewPr>
  <p:notesViewPr>
    <p:cSldViewPr>
      <p:cViewPr varScale="1">
        <p:scale>
          <a:sx n="115" d="100"/>
          <a:sy n="115" d="100"/>
        </p:scale>
        <p:origin x="130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5A132C6-86EB-46AD-85E9-87E223F7DE96}"/>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42C95A8-415F-4383-9239-874F4203D555}"/>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7147F3B0-52DB-4506-A7E3-174ECF451DB9}" type="datetimeFigureOut">
              <a:rPr lang="zh-CN" altLang="en-US" smtClean="0"/>
              <a:t>2025/6/9</a:t>
            </a:fld>
            <a:endParaRPr lang="zh-CN" altLang="en-US"/>
          </a:p>
        </p:txBody>
      </p:sp>
      <p:sp>
        <p:nvSpPr>
          <p:cNvPr id="4" name="页脚占位符 3">
            <a:extLst>
              <a:ext uri="{FF2B5EF4-FFF2-40B4-BE49-F238E27FC236}">
                <a16:creationId xmlns:a16="http://schemas.microsoft.com/office/drawing/2014/main" id="{E998C826-1BFE-4DCA-8594-7F2FE676C01B}"/>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D23916F3-E4D8-4866-9544-602D07B96661}"/>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DDA65ADC-FFCB-414A-9838-1B685B81154E}" type="slidenum">
              <a:rPr lang="zh-CN" altLang="en-US" smtClean="0"/>
              <a:t>‹#›</a:t>
            </a:fld>
            <a:endParaRPr lang="zh-CN" altLang="en-US"/>
          </a:p>
        </p:txBody>
      </p:sp>
    </p:spTree>
    <p:extLst>
      <p:ext uri="{BB962C8B-B14F-4D97-AF65-F5344CB8AC3E}">
        <p14:creationId xmlns:p14="http://schemas.microsoft.com/office/powerpoint/2010/main" val="36082455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F1EA7C1-4EA5-40FF-8234-B04DAA641634}" type="datetimeFigureOut">
              <a:rPr lang="zh-CN" altLang="en-US" smtClean="0"/>
              <a:t>2025/6/9</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877CAFB-6AE1-4C21-B5D8-3CB1AAEDBB82}" type="slidenum">
              <a:rPr lang="zh-CN" altLang="en-US" smtClean="0"/>
              <a:t>‹#›</a:t>
            </a:fld>
            <a:endParaRPr lang="zh-CN" altLang="en-US"/>
          </a:p>
        </p:txBody>
      </p:sp>
    </p:spTree>
    <p:extLst>
      <p:ext uri="{BB962C8B-B14F-4D97-AF65-F5344CB8AC3E}">
        <p14:creationId xmlns:p14="http://schemas.microsoft.com/office/powerpoint/2010/main" val="2944895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16BE0AEA-8B20-444F-BD98-E6BFE1EE690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0317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91681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通过理解</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VSP</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VoI</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分布，</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NSP</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可以间接理解其效用函数。为此，我们设计了一种基于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VoI</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的双币种拍卖机制，如图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所示。与传统的拍卖机制不同，我们引入了一个名为“银行”的第三方实体。该银行可以部署在中立的监管部门设备中，也可以在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NSP</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的虚拟机上运行。无论部署在何处，银行都必须确保其信息（账单）的透明度，这意味着所有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VSP</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都可以直接对其进行审查。同时，该银行从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VSP</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的毛利润和用户满意度反馈中收集公开信息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），我们称之为“财务报告”。值得注意的是，这些信息表现出延迟，这意味着在第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轮拍卖中，只能观察到前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轮的信息。我们假设构成先前信息的银行历史账单是代表性的</a:t>
            </a:r>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14124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在货币发行阶段，银行根据历史票据信息</a:t>
            </a:r>
            <a:r>
              <a:rPr lang="en-US" altLang="zh-CN" b="0" i="0" dirty="0">
                <a:solidFill>
                  <a:srgbClr val="000000"/>
                </a:solidFill>
                <a:effectLst/>
                <a:latin typeface="微软雅黑" panose="020B0503020204020204" pitchFamily="34" charset="-122"/>
                <a:ea typeface="微软雅黑" panose="020B0503020204020204" pitchFamily="34" charset="-122"/>
              </a:rPr>
              <a:t>BI</a:t>
            </a:r>
            <a:r>
              <a:rPr lang="zh-CN" altLang="en-US" b="0" i="0" dirty="0">
                <a:solidFill>
                  <a:srgbClr val="000000"/>
                </a:solidFill>
                <a:effectLst/>
                <a:latin typeface="微软雅黑" panose="020B0503020204020204" pitchFamily="34" charset="-122"/>
                <a:ea typeface="微软雅黑" panose="020B0503020204020204" pitchFamily="34" charset="-122"/>
              </a:rPr>
              <a:t>估算所有</a:t>
            </a:r>
            <a:r>
              <a:rPr lang="en-US" altLang="zh-CN" b="0" i="0" dirty="0">
                <a:solidFill>
                  <a:srgbClr val="000000"/>
                </a:solidFill>
                <a:effectLst/>
                <a:latin typeface="微软雅黑" panose="020B0503020204020204" pitchFamily="34" charset="-122"/>
                <a:ea typeface="微软雅黑" panose="020B0503020204020204" pitchFamily="34" charset="-122"/>
              </a:rPr>
              <a:t>VSP</a:t>
            </a:r>
            <a:r>
              <a:rPr lang="zh-CN" altLang="en-US" b="0" i="0" dirty="0">
                <a:solidFill>
                  <a:srgbClr val="000000"/>
                </a:solidFill>
                <a:effectLst/>
                <a:latin typeface="微软雅黑" panose="020B0503020204020204" pitchFamily="34" charset="-122"/>
                <a:ea typeface="微软雅黑" panose="020B0503020204020204" pitchFamily="34" charset="-122"/>
              </a:rPr>
              <a:t>的平均总</a:t>
            </a:r>
            <a:r>
              <a:rPr lang="en-US" altLang="zh-CN" b="0" i="0" dirty="0" err="1">
                <a:solidFill>
                  <a:srgbClr val="000000"/>
                </a:solidFill>
                <a:effectLst/>
                <a:latin typeface="微软雅黑" panose="020B0503020204020204" pitchFamily="34" charset="-122"/>
                <a:ea typeface="微软雅黑" panose="020B0503020204020204" pitchFamily="34" charset="-122"/>
              </a:rPr>
              <a:t>VoI</a:t>
            </a:r>
            <a:r>
              <a:rPr lang="zh-CN" altLang="en-US" b="0" i="0" dirty="0">
                <a:solidFill>
                  <a:srgbClr val="000000"/>
                </a:solidFill>
                <a:effectLst/>
                <a:latin typeface="微软雅黑" panose="020B0503020204020204" pitchFamily="34" charset="-122"/>
                <a:ea typeface="微软雅黑" panose="020B0503020204020204" pitchFamily="34" charset="-122"/>
              </a:rPr>
              <a:t>。它形成了一个</a:t>
            </a:r>
            <a:r>
              <a:rPr lang="en-US" altLang="zh-CN" b="0" i="0" dirty="0" err="1">
                <a:solidFill>
                  <a:srgbClr val="000000"/>
                </a:solidFill>
                <a:effectLst/>
                <a:latin typeface="微软雅黑" panose="020B0503020204020204" pitchFamily="34" charset="-122"/>
                <a:ea typeface="微软雅黑" panose="020B0503020204020204" pitchFamily="34" charset="-122"/>
              </a:rPr>
              <a:t>VoI</a:t>
            </a:r>
            <a:r>
              <a:rPr lang="zh-CN" altLang="en-US" b="0" i="0" dirty="0">
                <a:solidFill>
                  <a:srgbClr val="000000"/>
                </a:solidFill>
                <a:effectLst/>
                <a:latin typeface="微软雅黑" panose="020B0503020204020204" pitchFamily="34" charset="-122"/>
                <a:ea typeface="微软雅黑" panose="020B0503020204020204" pitchFamily="34" charset="-122"/>
              </a:rPr>
              <a:t>货币池</a:t>
            </a:r>
            <a:r>
              <a:rPr lang="en-US" altLang="zh-CN" b="0" i="0" dirty="0">
                <a:solidFill>
                  <a:srgbClr val="000000"/>
                </a:solidFill>
                <a:effectLst/>
                <a:latin typeface="微软雅黑" panose="020B0503020204020204" pitchFamily="34" charset="-122"/>
                <a:ea typeface="微软雅黑" panose="020B0503020204020204" pitchFamily="34" charset="-122"/>
              </a:rPr>
              <a:t>O</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96650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其中</a:t>
            </a:r>
            <a:r>
              <a:rPr lang="en-US" altLang="zh-CN" b="0" i="0" dirty="0" err="1">
                <a:solidFill>
                  <a:srgbClr val="000000"/>
                </a:solidFill>
                <a:effectLst/>
                <a:latin typeface="微软雅黑" panose="020B0503020204020204" pitchFamily="34" charset="-122"/>
                <a:ea typeface="微软雅黑" panose="020B0503020204020204" pitchFamily="34" charset="-122"/>
              </a:rPr>
              <a:t>θi</a:t>
            </a:r>
            <a:r>
              <a:rPr lang="zh-CN" altLang="en-US" b="0" i="0" dirty="0">
                <a:solidFill>
                  <a:srgbClr val="000000"/>
                </a:solidFill>
                <a:effectLst/>
                <a:latin typeface="微软雅黑" panose="020B0503020204020204" pitchFamily="34" charset="-122"/>
                <a:ea typeface="微软雅黑" panose="020B0503020204020204" pitchFamily="34" charset="-122"/>
              </a:rPr>
              <a:t>表示函数</a:t>
            </a:r>
            <a:r>
              <a:rPr lang="en-US" altLang="zh-CN" b="0" i="0" dirty="0" err="1">
                <a:solidFill>
                  <a:srgbClr val="000000"/>
                </a:solidFill>
                <a:effectLst/>
                <a:latin typeface="微软雅黑" panose="020B0503020204020204" pitchFamily="34" charset="-122"/>
                <a:ea typeface="微软雅黑" panose="020B0503020204020204" pitchFamily="34" charset="-122"/>
              </a:rPr>
              <a:t>ui</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）的估计参数，∆表示在所有</a:t>
            </a:r>
            <a:r>
              <a:rPr lang="en-US" altLang="zh-CN" b="0" i="0" dirty="0">
                <a:solidFill>
                  <a:srgbClr val="000000"/>
                </a:solidFill>
                <a:effectLst/>
                <a:latin typeface="微软雅黑" panose="020B0503020204020204" pitchFamily="34" charset="-122"/>
                <a:ea typeface="微软雅黑" panose="020B0503020204020204" pitchFamily="34" charset="-122"/>
              </a:rPr>
              <a:t>VSP</a:t>
            </a:r>
            <a:r>
              <a:rPr lang="zh-CN" altLang="en-US" b="0" i="0" dirty="0">
                <a:solidFill>
                  <a:srgbClr val="000000"/>
                </a:solidFill>
                <a:effectLst/>
                <a:latin typeface="微软雅黑" panose="020B0503020204020204" pitchFamily="34" charset="-122"/>
                <a:ea typeface="微软雅黑" panose="020B0503020204020204" pitchFamily="34" charset="-122"/>
              </a:rPr>
              <a:t>的总出价超过最大社会福利的情况下，分配给每个</a:t>
            </a:r>
            <a:r>
              <a:rPr lang="en-US" altLang="zh-CN" b="0" i="0" dirty="0">
                <a:solidFill>
                  <a:srgbClr val="000000"/>
                </a:solidFill>
                <a:effectLst/>
                <a:latin typeface="微软雅黑" panose="020B0503020204020204" pitchFamily="34" charset="-122"/>
                <a:ea typeface="微软雅黑" panose="020B0503020204020204" pitchFamily="34" charset="-122"/>
              </a:rPr>
              <a:t>VSP</a:t>
            </a:r>
            <a:r>
              <a:rPr lang="zh-CN" altLang="en-US" b="0" i="0" dirty="0">
                <a:solidFill>
                  <a:srgbClr val="000000"/>
                </a:solidFill>
                <a:effectLst/>
                <a:latin typeface="微软雅黑" panose="020B0503020204020204" pitchFamily="34" charset="-122"/>
                <a:ea typeface="微软雅黑" panose="020B0503020204020204" pitchFamily="34" charset="-122"/>
              </a:rPr>
              <a:t>的额外资源量。如果累计出价不超过此阈值，则∆</a:t>
            </a:r>
            <a:r>
              <a:rPr lang="en-US" altLang="zh-CN" b="0" i="0" dirty="0">
                <a:solidFill>
                  <a:srgbClr val="000000"/>
                </a:solidFill>
                <a:effectLst/>
                <a:latin typeface="微软雅黑" panose="020B0503020204020204" pitchFamily="34" charset="-122"/>
                <a:ea typeface="微软雅黑" panose="020B0503020204020204" pitchFamily="34" charset="-122"/>
              </a:rPr>
              <a:t>=0</a:t>
            </a:r>
            <a:r>
              <a:rPr lang="zh-CN" altLang="en-US" b="0" i="0" dirty="0">
                <a:solidFill>
                  <a:srgbClr val="000000"/>
                </a:solidFill>
                <a:effectLst/>
                <a:latin typeface="微软雅黑" panose="020B0503020204020204" pitchFamily="34" charset="-122"/>
                <a:ea typeface="微软雅黑" panose="020B0503020204020204" pitchFamily="34" charset="-122"/>
              </a:rPr>
              <a:t>。表达式</a:t>
            </a:r>
            <a:r>
              <a:rPr lang="en-US" altLang="zh-CN" b="0" i="0" dirty="0">
                <a:solidFill>
                  <a:srgbClr val="000000"/>
                </a:solidFill>
                <a:effectLst/>
                <a:latin typeface="微软雅黑" panose="020B0503020204020204" pitchFamily="34" charset="-122"/>
                <a:ea typeface="微软雅黑" panose="020B0503020204020204" pitchFamily="34" charset="-122"/>
              </a:rPr>
              <a:t>N</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0</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2I</a:t>
            </a:r>
            <a:r>
              <a:rPr lang="zh-CN" altLang="en-US" b="0" i="0" dirty="0">
                <a:solidFill>
                  <a:srgbClr val="000000"/>
                </a:solidFill>
                <a:effectLst/>
                <a:latin typeface="微软雅黑" panose="020B0503020204020204" pitchFamily="34" charset="-122"/>
                <a:ea typeface="微软雅黑" panose="020B0503020204020204" pitchFamily="34" charset="-122"/>
              </a:rPr>
              <a:t>）表示一个均值为零、方差为</a:t>
            </a:r>
            <a:r>
              <a:rPr lang="en-US" altLang="zh-CN" b="0" i="0" dirty="0">
                <a:solidFill>
                  <a:srgbClr val="000000"/>
                </a:solidFill>
                <a:effectLst/>
                <a:latin typeface="微软雅黑" panose="020B0503020204020204" pitchFamily="34" charset="-122"/>
                <a:ea typeface="微软雅黑" panose="020B0503020204020204" pitchFamily="34" charset="-122"/>
              </a:rPr>
              <a:t>\8710》2</a:t>
            </a:r>
            <a:r>
              <a:rPr lang="zh-CN" altLang="en-US" b="0" i="0" dirty="0">
                <a:solidFill>
                  <a:srgbClr val="000000"/>
                </a:solidFill>
                <a:effectLst/>
                <a:latin typeface="微软雅黑" panose="020B0503020204020204" pitchFamily="34" charset="-122"/>
                <a:ea typeface="微软雅黑" panose="020B0503020204020204" pitchFamily="34" charset="-122"/>
              </a:rPr>
              <a:t>的多元高斯随机变量，用于在每次资源分配中添加随机元素。函数范数（</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）确保资源分配向量的总和保持在允许的范围内，从而遵守既定的资源约束。</a:t>
            </a:r>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913488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b="0" i="0" dirty="0">
                <a:solidFill>
                  <a:srgbClr val="000000"/>
                </a:solidFill>
                <a:effectLst/>
                <a:latin typeface="微软雅黑" panose="020B0503020204020204" pitchFamily="34" charset="-122"/>
                <a:ea typeface="微软雅黑" panose="020B0503020204020204" pitchFamily="34" charset="-122"/>
              </a:rPr>
              <a:t>NSP</a:t>
            </a:r>
            <a:r>
              <a:rPr lang="zh-CN" altLang="en-US" b="0" i="0" dirty="0">
                <a:solidFill>
                  <a:srgbClr val="000000"/>
                </a:solidFill>
                <a:effectLst/>
                <a:latin typeface="微软雅黑" panose="020B0503020204020204" pitchFamily="34" charset="-122"/>
                <a:ea typeface="微软雅黑" panose="020B0503020204020204" pitchFamily="34" charset="-122"/>
              </a:rPr>
              <a:t>将</a:t>
            </a:r>
            <a:r>
              <a:rPr lang="en-US" altLang="zh-CN" b="0" i="0" dirty="0">
                <a:solidFill>
                  <a:srgbClr val="000000"/>
                </a:solidFill>
                <a:effectLst/>
                <a:latin typeface="微软雅黑" panose="020B0503020204020204" pitchFamily="34" charset="-122"/>
                <a:ea typeface="微软雅黑" panose="020B0503020204020204" pitchFamily="34" charset="-122"/>
              </a:rPr>
              <a:t>VSP </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在第</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轮期间需要支付的</a:t>
            </a:r>
            <a:r>
              <a:rPr lang="en-US" altLang="zh-CN" b="0" i="0" dirty="0">
                <a:solidFill>
                  <a:srgbClr val="000000"/>
                </a:solidFill>
                <a:effectLst/>
                <a:latin typeface="微软雅黑" panose="020B0503020204020204" pitchFamily="34" charset="-122"/>
                <a:ea typeface="微软雅黑" panose="020B0503020204020204" pitchFamily="34" charset="-122"/>
              </a:rPr>
              <a:t>VC</a:t>
            </a:r>
            <a:r>
              <a:rPr lang="zh-CN" altLang="en-US" b="0" i="0" dirty="0">
                <a:solidFill>
                  <a:srgbClr val="000000"/>
                </a:solidFill>
                <a:effectLst/>
                <a:latin typeface="微软雅黑" panose="020B0503020204020204" pitchFamily="34" charset="-122"/>
                <a:ea typeface="微软雅黑" panose="020B0503020204020204" pitchFamily="34" charset="-122"/>
              </a:rPr>
              <a:t>利息计算为</a:t>
            </a:r>
            <a:r>
              <a:rPr lang="en-US" altLang="zh-CN" b="0" i="0" dirty="0">
                <a:solidFill>
                  <a:srgbClr val="000000"/>
                </a:solidFill>
                <a:effectLst/>
                <a:latin typeface="微软雅黑" panose="020B0503020204020204" pitchFamily="34" charset="-122"/>
                <a:ea typeface="微软雅黑" panose="020B0503020204020204" pitchFamily="34" charset="-122"/>
              </a:rPr>
              <a:t>|Ki</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t−U∗i</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，其中</a:t>
            </a:r>
            <a:r>
              <a:rPr lang="en-US" altLang="zh-CN" b="0" i="0" dirty="0" err="1">
                <a:solidFill>
                  <a:srgbClr val="000000"/>
                </a:solidFill>
                <a:effectLst/>
                <a:latin typeface="微软雅黑" panose="020B0503020204020204" pitchFamily="34" charset="-122"/>
                <a:ea typeface="微软雅黑" panose="020B0503020204020204" pitchFamily="34" charset="-122"/>
              </a:rPr>
              <a:t>U∗i</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en-US" altLang="zh-CN" b="0" i="0" dirty="0" err="1">
                <a:solidFill>
                  <a:srgbClr val="000000"/>
                </a:solidFill>
                <a:effectLst/>
                <a:latin typeface="微软雅黑" panose="020B0503020204020204" pitchFamily="34" charset="-122"/>
                <a:ea typeface="微软雅黑" panose="020B0503020204020204" pitchFamily="34" charset="-122"/>
              </a:rPr>
              <a:t>ui</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s∗i</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；ˆ</a:t>
            </a:r>
            <a:r>
              <a:rPr lang="en-US" altLang="zh-CN" b="0" i="0" dirty="0" err="1">
                <a:solidFill>
                  <a:srgbClr val="000000"/>
                </a:solidFill>
                <a:effectLst/>
                <a:latin typeface="微软雅黑" panose="020B0503020204020204" pitchFamily="34" charset="-122"/>
                <a:ea typeface="微软雅黑" panose="020B0503020204020204" pitchFamily="34" charset="-122"/>
              </a:rPr>
              <a:t>θi</a:t>
            </a:r>
            <a:r>
              <a:rPr lang="zh-CN" altLang="en-US" b="0" i="0" dirty="0">
                <a:solidFill>
                  <a:srgbClr val="000000"/>
                </a:solidFill>
                <a:effectLst/>
                <a:latin typeface="微软雅黑" panose="020B0503020204020204" pitchFamily="34" charset="-122"/>
                <a:ea typeface="微软雅黑" panose="020B0503020204020204" pitchFamily="34" charset="-122"/>
              </a:rPr>
              <a:t>）。此外，</a:t>
            </a:r>
            <a:r>
              <a:rPr lang="en-US" altLang="zh-CN" b="0" i="0" dirty="0">
                <a:solidFill>
                  <a:srgbClr val="000000"/>
                </a:solidFill>
                <a:effectLst/>
                <a:latin typeface="微软雅黑" panose="020B0503020204020204" pitchFamily="34" charset="-122"/>
                <a:ea typeface="微软雅黑" panose="020B0503020204020204" pitchFamily="34" charset="-122"/>
              </a:rPr>
              <a:t>VSP </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对其他参与者的社会福利影响可以计算为</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随后，</a:t>
            </a:r>
            <a:r>
              <a:rPr lang="en-US" altLang="zh-CN" b="0" i="0" dirty="0">
                <a:solidFill>
                  <a:srgbClr val="000000"/>
                </a:solidFill>
                <a:effectLst/>
                <a:latin typeface="微软雅黑" panose="020B0503020204020204" pitchFamily="34" charset="-122"/>
                <a:ea typeface="微软雅黑" panose="020B0503020204020204" pitchFamily="34" charset="-122"/>
              </a:rPr>
              <a:t>NSP</a:t>
            </a:r>
            <a:r>
              <a:rPr lang="zh-CN" altLang="en-US" b="0" i="0" dirty="0">
                <a:solidFill>
                  <a:srgbClr val="000000"/>
                </a:solidFill>
                <a:effectLst/>
                <a:latin typeface="微软雅黑" panose="020B0503020204020204" pitchFamily="34" charset="-122"/>
                <a:ea typeface="微软雅黑" panose="020B0503020204020204" pitchFamily="34" charset="-122"/>
              </a:rPr>
              <a:t>将</a:t>
            </a:r>
            <a:r>
              <a:rPr lang="en-US" altLang="zh-CN" b="0" i="0" dirty="0">
                <a:solidFill>
                  <a:srgbClr val="000000"/>
                </a:solidFill>
                <a:effectLst/>
                <a:latin typeface="微软雅黑" panose="020B0503020204020204" pitchFamily="34" charset="-122"/>
                <a:ea typeface="微软雅黑" panose="020B0503020204020204" pitchFamily="34" charset="-122"/>
              </a:rPr>
              <a:t>VSP</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a:solidFill>
                  <a:srgbClr val="000000"/>
                </a:solidFill>
                <a:effectLst/>
                <a:latin typeface="微软雅黑" panose="020B0503020204020204" pitchFamily="34" charset="-122"/>
                <a:ea typeface="微软雅黑" panose="020B0503020204020204" pitchFamily="34" charset="-122"/>
              </a:rPr>
              <a:t>VC</a:t>
            </a:r>
            <a:r>
              <a:rPr lang="zh-CN" altLang="en-US" b="0" i="0" dirty="0">
                <a:solidFill>
                  <a:srgbClr val="000000"/>
                </a:solidFill>
                <a:effectLst/>
                <a:latin typeface="微软雅黑" panose="020B0503020204020204" pitchFamily="34" charset="-122"/>
                <a:ea typeface="微软雅黑" panose="020B0503020204020204" pitchFamily="34" charset="-122"/>
              </a:rPr>
              <a:t>利益与其对社会福利的影响合并，对</a:t>
            </a:r>
            <a:r>
              <a:rPr lang="en-US" altLang="zh-CN" b="0" i="0" dirty="0">
                <a:solidFill>
                  <a:srgbClr val="000000"/>
                </a:solidFill>
                <a:effectLst/>
                <a:latin typeface="微软雅黑" panose="020B0503020204020204" pitchFamily="34" charset="-122"/>
                <a:ea typeface="微软雅黑" panose="020B0503020204020204" pitchFamily="34" charset="-122"/>
              </a:rPr>
              <a:t>VSP</a:t>
            </a:r>
            <a:r>
              <a:rPr lang="zh-CN" altLang="en-US" b="0" i="0" dirty="0">
                <a:solidFill>
                  <a:srgbClr val="000000"/>
                </a:solidFill>
                <a:effectLst/>
                <a:latin typeface="微软雅黑" panose="020B0503020204020204" pitchFamily="34" charset="-122"/>
                <a:ea typeface="微软雅黑" panose="020B0503020204020204" pitchFamily="34" charset="-122"/>
              </a:rPr>
              <a:t>征收有形的金融税</a:t>
            </a:r>
            <a:r>
              <a:rPr lang="en-US" altLang="zh-CN" b="0" i="0" dirty="0">
                <a:solidFill>
                  <a:srgbClr val="000000"/>
                </a:solidFill>
                <a:effectLst/>
                <a:latin typeface="微软雅黑" panose="020B0503020204020204" pitchFamily="34" charset="-122"/>
                <a:ea typeface="微软雅黑" panose="020B0503020204020204" pitchFamily="34" charset="-122"/>
              </a:rPr>
              <a:t>Zi</a:t>
            </a:r>
            <a:r>
              <a:rPr lang="zh-CN" altLang="en-US" b="0" i="0" dirty="0">
                <a:solidFill>
                  <a:srgbClr val="000000"/>
                </a:solidFill>
                <a:effectLst/>
                <a:latin typeface="微软雅黑" panose="020B0503020204020204" pitchFamily="34" charset="-122"/>
                <a:ea typeface="微软雅黑" panose="020B0503020204020204" pitchFamily="34" charset="-122"/>
              </a:rPr>
              <a:t>。计算该税款的方法如下</a:t>
            </a:r>
          </a:p>
          <a:p>
            <a:br>
              <a:rPr lang="zh-CN" altLang="en-US" dirty="0"/>
            </a:br>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489747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b="0" i="0" dirty="0">
                <a:solidFill>
                  <a:srgbClr val="000000"/>
                </a:solidFill>
                <a:effectLst/>
                <a:latin typeface="微软雅黑" panose="020B0503020204020204" pitchFamily="34" charset="-122"/>
                <a:ea typeface="微软雅黑" panose="020B0503020204020204" pitchFamily="34" charset="-122"/>
              </a:rPr>
              <a:t>DSIC</a:t>
            </a:r>
            <a:r>
              <a:rPr lang="zh-CN" altLang="en-US" b="0" i="0" dirty="0">
                <a:solidFill>
                  <a:srgbClr val="000000"/>
                </a:solidFill>
                <a:effectLst/>
                <a:latin typeface="微软雅黑" panose="020B0503020204020204" pitchFamily="34" charset="-122"/>
                <a:ea typeface="微软雅黑" panose="020B0503020204020204" pitchFamily="34" charset="-122"/>
              </a:rPr>
              <a:t>是一个起源于博弈论和机制设计的基本概念，它涉及一种情况，在这种情况下，架构师的目标是建立一个环境，在这个环境中，参与者的最佳行为或他们的“主导策略”与设计架构师的目标相一致</a:t>
            </a:r>
            <a:r>
              <a:rPr lang="en-US" altLang="zh-CN" b="0" i="0" dirty="0">
                <a:solidFill>
                  <a:srgbClr val="000000"/>
                </a:solidFill>
                <a:effectLst/>
                <a:latin typeface="微软雅黑" panose="020B0503020204020204" pitchFamily="34" charset="-122"/>
                <a:ea typeface="微软雅黑" panose="020B0503020204020204" pitchFamily="34" charset="-122"/>
              </a:rPr>
              <a:t>[5]</a:t>
            </a:r>
            <a:r>
              <a:rPr lang="zh-CN" altLang="en-US" b="0" i="0" dirty="0">
                <a:solidFill>
                  <a:srgbClr val="000000"/>
                </a:solidFill>
                <a:effectLst/>
                <a:latin typeface="微软雅黑" panose="020B0503020204020204" pitchFamily="34" charset="-122"/>
                <a:ea typeface="微软雅黑" panose="020B0503020204020204" pitchFamily="34" charset="-122"/>
              </a:rPr>
              <a:t>。本文中，我们对这种拍卖机制的设计目标是优化社会福利。因此，具有</a:t>
            </a:r>
            <a:r>
              <a:rPr lang="en-US" altLang="zh-CN" b="0" i="0" dirty="0">
                <a:solidFill>
                  <a:srgbClr val="000000"/>
                </a:solidFill>
                <a:effectLst/>
                <a:latin typeface="微软雅黑" panose="020B0503020204020204" pitchFamily="34" charset="-122"/>
                <a:ea typeface="微软雅黑" panose="020B0503020204020204" pitchFamily="34" charset="-122"/>
              </a:rPr>
              <a:t>DSIC</a:t>
            </a:r>
            <a:r>
              <a:rPr lang="zh-CN" altLang="en-US" b="0" i="0" dirty="0">
                <a:solidFill>
                  <a:srgbClr val="000000"/>
                </a:solidFill>
                <a:effectLst/>
                <a:latin typeface="微软雅黑" panose="020B0503020204020204" pitchFamily="34" charset="-122"/>
                <a:ea typeface="微软雅黑" panose="020B0503020204020204" pitchFamily="34" charset="-122"/>
              </a:rPr>
              <a:t>属性的拍卖机制意味着社会福利的最大化与</a:t>
            </a:r>
            <a:r>
              <a:rPr lang="en-US" altLang="zh-CN" b="0" i="0" dirty="0">
                <a:solidFill>
                  <a:srgbClr val="000000"/>
                </a:solidFill>
                <a:effectLst/>
                <a:latin typeface="微软雅黑" panose="020B0503020204020204" pitchFamily="34" charset="-122"/>
                <a:ea typeface="微软雅黑" panose="020B0503020204020204" pitchFamily="34" charset="-122"/>
              </a:rPr>
              <a:t>VSP</a:t>
            </a:r>
            <a:r>
              <a:rPr lang="zh-CN" altLang="en-US" b="0" i="0" dirty="0">
                <a:solidFill>
                  <a:srgbClr val="000000"/>
                </a:solidFill>
                <a:effectLst/>
                <a:latin typeface="微软雅黑" panose="020B0503020204020204" pitchFamily="34" charset="-122"/>
                <a:ea typeface="微软雅黑" panose="020B0503020204020204" pitchFamily="34" charset="-122"/>
              </a:rPr>
              <a:t>的利润最大化目标相一致</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如第三节所述，我们的问题本质上对应于多轮拍卖场景。为了分析拍卖机制的</a:t>
            </a:r>
            <a:r>
              <a:rPr lang="en-US" altLang="zh-CN" b="0" i="0" dirty="0">
                <a:solidFill>
                  <a:srgbClr val="000000"/>
                </a:solidFill>
                <a:effectLst/>
                <a:latin typeface="微软雅黑" panose="020B0503020204020204" pitchFamily="34" charset="-122"/>
                <a:ea typeface="微软雅黑" panose="020B0503020204020204" pitchFamily="34" charset="-122"/>
              </a:rPr>
              <a:t>DSIC</a:t>
            </a:r>
            <a:r>
              <a:rPr lang="zh-CN" altLang="en-US" b="0" i="0" dirty="0">
                <a:solidFill>
                  <a:srgbClr val="000000"/>
                </a:solidFill>
                <a:effectLst/>
                <a:latin typeface="微软雅黑" panose="020B0503020204020204" pitchFamily="34" charset="-122"/>
                <a:ea typeface="微软雅黑" panose="020B0503020204020204" pitchFamily="34" charset="-122"/>
              </a:rPr>
              <a:t>属性，在</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轮拍卖中考虑</a:t>
            </a:r>
            <a:r>
              <a:rPr lang="en-US" altLang="zh-CN" b="0" i="0" dirty="0">
                <a:solidFill>
                  <a:srgbClr val="000000"/>
                </a:solidFill>
                <a:effectLst/>
                <a:latin typeface="微软雅黑" panose="020B0503020204020204" pitchFamily="34" charset="-122"/>
                <a:ea typeface="微软雅黑" panose="020B0503020204020204" pitchFamily="34" charset="-122"/>
              </a:rPr>
              <a:t>VSP</a:t>
            </a:r>
            <a:r>
              <a:rPr lang="zh-CN" altLang="en-US" b="0" i="0" dirty="0">
                <a:solidFill>
                  <a:srgbClr val="000000"/>
                </a:solidFill>
                <a:effectLst/>
                <a:latin typeface="微软雅黑" panose="020B0503020204020204" pitchFamily="34" charset="-122"/>
                <a:ea typeface="微软雅黑" panose="020B0503020204020204" pitchFamily="34" charset="-122"/>
              </a:rPr>
              <a:t>的预期利润是有益的，因为</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轮拍卖的时间为→ ∞</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在这里，我们假设随机变量</a:t>
            </a:r>
            <a:r>
              <a:rPr lang="en-US" altLang="zh-CN" b="0" i="0" dirty="0" err="1">
                <a:solidFill>
                  <a:srgbClr val="000000"/>
                </a:solidFill>
                <a:effectLst/>
                <a:latin typeface="微软雅黑" panose="020B0503020204020204" pitchFamily="34" charset="-122"/>
                <a:ea typeface="微软雅黑" panose="020B0503020204020204" pitchFamily="34" charset="-122"/>
              </a:rPr>
              <a:t>wi</a:t>
            </a:r>
            <a:r>
              <a:rPr lang="zh-CN" altLang="en-US" b="0" i="0" dirty="0">
                <a:solidFill>
                  <a:srgbClr val="000000"/>
                </a:solidFill>
                <a:effectLst/>
                <a:latin typeface="微软雅黑" panose="020B0503020204020204" pitchFamily="34" charset="-122"/>
                <a:ea typeface="微软雅黑" panose="020B0503020204020204" pitchFamily="34" charset="-122"/>
              </a:rPr>
              <a:t>的平均值被指定为</a:t>
            </a:r>
            <a:r>
              <a:rPr lang="en-US" altLang="zh-CN" b="0" i="0" dirty="0">
                <a:solidFill>
                  <a:srgbClr val="000000"/>
                </a:solidFill>
                <a:effectLst/>
                <a:latin typeface="微软雅黑" panose="020B0503020204020204" pitchFamily="34" charset="-122"/>
                <a:ea typeface="微软雅黑" panose="020B0503020204020204" pitchFamily="34" charset="-122"/>
              </a:rPr>
              <a:t>µ</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wi</a:t>
            </a:r>
            <a:r>
              <a:rPr lang="zh-CN" altLang="en-US" b="0" i="0" dirty="0">
                <a:solidFill>
                  <a:srgbClr val="000000"/>
                </a:solidFill>
                <a:effectLst/>
                <a:latin typeface="微软雅黑" panose="020B0503020204020204" pitchFamily="34" charset="-122"/>
                <a:ea typeface="微软雅黑" panose="020B0503020204020204" pitchFamily="34" charset="-122"/>
              </a:rPr>
              <a:t>），并且参数（</a:t>
            </a:r>
            <a:r>
              <a:rPr lang="en-US" altLang="zh-CN" b="0" i="0" dirty="0">
                <a:solidFill>
                  <a:srgbClr val="000000"/>
                </a:solidFill>
                <a:effectLst/>
                <a:latin typeface="微软雅黑" panose="020B0503020204020204" pitchFamily="34" charset="-122"/>
                <a:ea typeface="微软雅黑" panose="020B0503020204020204" pitchFamily="34" charset="-122"/>
              </a:rPr>
              <a:t>ϕ</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α</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θ</a:t>
            </a:r>
            <a:r>
              <a:rPr lang="zh-CN" altLang="en-US" b="0" i="0" dirty="0">
                <a:solidFill>
                  <a:srgbClr val="000000"/>
                </a:solidFill>
                <a:effectLst/>
                <a:latin typeface="微软雅黑" panose="020B0503020204020204" pitchFamily="34" charset="-122"/>
                <a:ea typeface="微软雅黑" panose="020B0503020204020204" pitchFamily="34" charset="-122"/>
              </a:rPr>
              <a:t>）的估计量是无偏的。因此，</a:t>
            </a:r>
            <a:r>
              <a:rPr lang="en-US" altLang="zh-CN" b="0" i="0" dirty="0">
                <a:solidFill>
                  <a:srgbClr val="000000"/>
                </a:solidFill>
                <a:effectLst/>
                <a:latin typeface="微软雅黑" panose="020B0503020204020204" pitchFamily="34" charset="-122"/>
                <a:ea typeface="微软雅黑" panose="020B0503020204020204" pitchFamily="34" charset="-122"/>
              </a:rPr>
              <a:t>VSP</a:t>
            </a:r>
            <a:r>
              <a:rPr lang="zh-CN" altLang="en-US" b="0" i="0" dirty="0">
                <a:solidFill>
                  <a:srgbClr val="000000"/>
                </a:solidFill>
                <a:effectLst/>
                <a:latin typeface="微软雅黑" panose="020B0503020204020204" pitchFamily="34" charset="-122"/>
                <a:ea typeface="微软雅黑" panose="020B0503020204020204" pitchFamily="34" charset="-122"/>
              </a:rPr>
              <a:t>投标的预期利润可以表示为</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VSP </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的主要策略在于出价与其真实价值的</a:t>
            </a:r>
            <a:r>
              <a:rPr lang="en-US" altLang="zh-CN" b="0" i="0" dirty="0" err="1">
                <a:solidFill>
                  <a:srgbClr val="000000"/>
                </a:solidFill>
                <a:effectLst/>
                <a:latin typeface="微软雅黑" panose="020B0503020204020204" pitchFamily="34" charset="-122"/>
                <a:ea typeface="微软雅黑" panose="020B0503020204020204" pitchFamily="34" charset="-122"/>
              </a:rPr>
              <a:t>VoI</a:t>
            </a:r>
            <a:r>
              <a:rPr lang="zh-CN" altLang="en-US" b="0" i="0" dirty="0">
                <a:solidFill>
                  <a:srgbClr val="000000"/>
                </a:solidFill>
                <a:effectLst/>
                <a:latin typeface="微软雅黑" panose="020B0503020204020204" pitchFamily="34" charset="-122"/>
                <a:ea typeface="微软雅黑" panose="020B0503020204020204" pitchFamily="34" charset="-122"/>
              </a:rPr>
              <a:t>相等。在这种情况下，</a:t>
            </a:r>
            <a:r>
              <a:rPr lang="en-US" altLang="zh-CN" b="0" i="0" dirty="0">
                <a:solidFill>
                  <a:srgbClr val="000000"/>
                </a:solidFill>
                <a:effectLst/>
                <a:latin typeface="微软雅黑" panose="020B0503020204020204" pitchFamily="34" charset="-122"/>
                <a:ea typeface="微软雅黑" panose="020B0503020204020204" pitchFamily="34" charset="-122"/>
              </a:rPr>
              <a:t>SW</a:t>
            </a:r>
            <a:r>
              <a:rPr lang="zh-CN" altLang="en-US" b="0" i="0" dirty="0">
                <a:solidFill>
                  <a:srgbClr val="000000"/>
                </a:solidFill>
                <a:effectLst/>
                <a:latin typeface="微软雅黑" panose="020B0503020204020204" pitchFamily="34" charset="-122"/>
                <a:ea typeface="微软雅黑" panose="020B0503020204020204" pitchFamily="34" charset="-122"/>
              </a:rPr>
              <a:t>取决于</a:t>
            </a:r>
            <a:r>
              <a:rPr lang="en-US" altLang="zh-CN" b="0" i="0" dirty="0">
                <a:solidFill>
                  <a:srgbClr val="000000"/>
                </a:solidFill>
                <a:effectLst/>
                <a:latin typeface="微软雅黑" panose="020B0503020204020204" pitchFamily="34" charset="-122"/>
                <a:ea typeface="微软雅黑" panose="020B0503020204020204" pitchFamily="34" charset="-122"/>
              </a:rPr>
              <a:t>VSP</a:t>
            </a:r>
            <a:r>
              <a:rPr lang="zh-CN" altLang="en-US" b="0" i="0" dirty="0">
                <a:solidFill>
                  <a:srgbClr val="000000"/>
                </a:solidFill>
                <a:effectLst/>
                <a:latin typeface="微软雅黑" panose="020B0503020204020204" pitchFamily="34" charset="-122"/>
                <a:ea typeface="微软雅黑" panose="020B0503020204020204" pitchFamily="34" charset="-122"/>
              </a:rPr>
              <a:t>的标书</a:t>
            </a:r>
            <a:r>
              <a:rPr lang="en-US" altLang="zh-CN" b="0" i="0" dirty="0">
                <a:solidFill>
                  <a:srgbClr val="000000"/>
                </a:solidFill>
                <a:effectLst/>
                <a:latin typeface="微软雅黑" panose="020B0503020204020204" pitchFamily="34" charset="-122"/>
                <a:ea typeface="微软雅黑" panose="020B0503020204020204" pitchFamily="34" charset="-122"/>
              </a:rPr>
              <a:t>xi</a:t>
            </a:r>
            <a:r>
              <a:rPr lang="zh-CN" altLang="en-US" b="0" i="0" dirty="0">
                <a:solidFill>
                  <a:srgbClr val="000000"/>
                </a:solidFill>
                <a:effectLst/>
                <a:latin typeface="微软雅黑" panose="020B0503020204020204" pitchFamily="34" charset="-122"/>
                <a:ea typeface="微软雅黑" panose="020B0503020204020204" pitchFamily="34" charset="-122"/>
              </a:rPr>
              <a:t>。当</a:t>
            </a:r>
            <a:r>
              <a:rPr lang="en-US" altLang="zh-CN" b="0" i="0" dirty="0">
                <a:solidFill>
                  <a:srgbClr val="000000"/>
                </a:solidFill>
                <a:effectLst/>
                <a:latin typeface="微软雅黑" panose="020B0503020204020204" pitchFamily="34" charset="-122"/>
                <a:ea typeface="微软雅黑" panose="020B0503020204020204" pitchFamily="34" charset="-122"/>
              </a:rPr>
              <a:t>VSP </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的出价超过真实</a:t>
            </a:r>
            <a:r>
              <a:rPr lang="en-US" altLang="zh-CN" b="0" i="0" dirty="0" err="1">
                <a:solidFill>
                  <a:srgbClr val="000000"/>
                </a:solidFill>
                <a:effectLst/>
                <a:latin typeface="微软雅黑" panose="020B0503020204020204" pitchFamily="34" charset="-122"/>
                <a:ea typeface="微软雅黑" panose="020B0503020204020204" pitchFamily="34" charset="-122"/>
              </a:rPr>
              <a:t>VoI</a:t>
            </a:r>
            <a:r>
              <a:rPr lang="zh-CN" altLang="en-US" b="0" i="0" dirty="0">
                <a:solidFill>
                  <a:srgbClr val="000000"/>
                </a:solidFill>
                <a:effectLst/>
                <a:latin typeface="微软雅黑" panose="020B0503020204020204" pitchFamily="34" charset="-122"/>
                <a:ea typeface="微软雅黑" panose="020B0503020204020204" pitchFamily="34" charset="-122"/>
              </a:rPr>
              <a:t>时，</a:t>
            </a:r>
            <a:r>
              <a:rPr lang="en-US" altLang="zh-CN" b="0" i="0" dirty="0">
                <a:solidFill>
                  <a:srgbClr val="000000"/>
                </a:solidFill>
                <a:effectLst/>
                <a:latin typeface="微软雅黑" panose="020B0503020204020204" pitchFamily="34" charset="-122"/>
                <a:ea typeface="微软雅黑" panose="020B0503020204020204" pitchFamily="34" charset="-122"/>
              </a:rPr>
              <a:t>SW</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s~</a:t>
            </a:r>
            <a:r>
              <a:rPr lang="zh-CN" altLang="en-US" b="0" i="0" dirty="0">
                <a:solidFill>
                  <a:srgbClr val="000000"/>
                </a:solidFill>
                <a:effectLst/>
                <a:latin typeface="微软雅黑" panose="020B0503020204020204" pitchFamily="34" charset="-122"/>
                <a:ea typeface="微软雅黑" panose="020B0503020204020204" pitchFamily="34" charset="-122"/>
              </a:rPr>
              <a:t>）不可否认地小于最佳</a:t>
            </a:r>
            <a:r>
              <a:rPr lang="en-US" altLang="zh-CN" b="0" i="0" dirty="0">
                <a:solidFill>
                  <a:srgbClr val="000000"/>
                </a:solidFill>
                <a:effectLst/>
                <a:latin typeface="微软雅黑" panose="020B0503020204020204" pitchFamily="34" charset="-122"/>
                <a:ea typeface="微软雅黑" panose="020B0503020204020204" pitchFamily="34" charset="-122"/>
              </a:rPr>
              <a:t>SW∗</a:t>
            </a:r>
            <a:r>
              <a:rPr lang="zh-CN" altLang="en-US" b="0" i="0" dirty="0">
                <a:solidFill>
                  <a:srgbClr val="000000"/>
                </a:solidFill>
                <a:effectLst/>
                <a:latin typeface="微软雅黑" panose="020B0503020204020204" pitchFamily="34" charset="-122"/>
                <a:ea typeface="微软雅黑" panose="020B0503020204020204" pitchFamily="34" charset="-122"/>
              </a:rPr>
              <a:t>，并且当</a:t>
            </a:r>
            <a:r>
              <a:rPr lang="en-US" altLang="zh-CN" b="0" i="0" dirty="0">
                <a:solidFill>
                  <a:srgbClr val="000000"/>
                </a:solidFill>
                <a:effectLst/>
                <a:latin typeface="微软雅黑" panose="020B0503020204020204" pitchFamily="34" charset="-122"/>
                <a:ea typeface="微软雅黑" panose="020B0503020204020204" pitchFamily="34" charset="-122"/>
              </a:rPr>
              <a:t>xi</a:t>
            </a:r>
            <a:r>
              <a:rPr lang="zh-CN" altLang="en-US" b="0" i="0" dirty="0">
                <a:solidFill>
                  <a:srgbClr val="000000"/>
                </a:solidFill>
                <a:effectLst/>
                <a:latin typeface="微软雅黑" panose="020B0503020204020204" pitchFamily="34" charset="-122"/>
                <a:ea typeface="微软雅黑" panose="020B0503020204020204" pitchFamily="34" charset="-122"/>
              </a:rPr>
              <a:t>低于真实</a:t>
            </a:r>
            <a:r>
              <a:rPr lang="en-US" altLang="zh-CN" b="0" i="0" dirty="0" err="1">
                <a:solidFill>
                  <a:srgbClr val="000000"/>
                </a:solidFill>
                <a:effectLst/>
                <a:latin typeface="微软雅黑" panose="020B0503020204020204" pitchFamily="34" charset="-122"/>
                <a:ea typeface="微软雅黑" panose="020B0503020204020204" pitchFamily="34" charset="-122"/>
              </a:rPr>
              <a:t>VoI</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SW</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s ~</a:t>
            </a:r>
            <a:r>
              <a:rPr lang="zh-CN" altLang="en-US" b="0" i="0" dirty="0">
                <a:solidFill>
                  <a:srgbClr val="000000"/>
                </a:solidFill>
                <a:effectLst/>
                <a:latin typeface="微软雅黑" panose="020B0503020204020204" pitchFamily="34" charset="-122"/>
                <a:ea typeface="微软雅黑" panose="020B0503020204020204" pitchFamily="34" charset="-122"/>
              </a:rPr>
              <a:t>）等价于</a:t>
            </a:r>
            <a:r>
              <a:rPr lang="en-US" altLang="zh-CN" b="0" i="0" dirty="0">
                <a:solidFill>
                  <a:srgbClr val="000000"/>
                </a:solidFill>
                <a:effectLst/>
                <a:latin typeface="微软雅黑" panose="020B0503020204020204" pitchFamily="34" charset="-122"/>
                <a:ea typeface="微软雅黑" panose="020B0503020204020204" pitchFamily="34" charset="-122"/>
              </a:rPr>
              <a:t>SW∗</a:t>
            </a:r>
            <a:r>
              <a:rPr lang="zh-CN" altLang="en-US" b="0" i="0" dirty="0">
                <a:solidFill>
                  <a:srgbClr val="000000"/>
                </a:solidFill>
                <a:effectLst/>
                <a:latin typeface="微软雅黑" panose="020B0503020204020204" pitchFamily="34" charset="-122"/>
                <a:ea typeface="微软雅黑" panose="020B0503020204020204" pitchFamily="34" charset="-122"/>
              </a:rPr>
              <a:t>。由于存在绝对值项，</a:t>
            </a:r>
            <a:r>
              <a:rPr lang="en-US" altLang="zh-CN" b="0" i="0" dirty="0">
                <a:solidFill>
                  <a:srgbClr val="000000"/>
                </a:solidFill>
                <a:effectLst/>
                <a:latin typeface="微软雅黑" panose="020B0503020204020204" pitchFamily="34" charset="-122"/>
                <a:ea typeface="微软雅黑" panose="020B0503020204020204" pitchFamily="34" charset="-122"/>
              </a:rPr>
              <a:t>xi=</a:t>
            </a:r>
            <a:r>
              <a:rPr lang="en-US" altLang="zh-CN" b="0" i="0" dirty="0" err="1">
                <a:solidFill>
                  <a:srgbClr val="000000"/>
                </a:solidFill>
                <a:effectLst/>
                <a:latin typeface="微软雅黑" panose="020B0503020204020204" pitchFamily="34" charset="-122"/>
                <a:ea typeface="微软雅黑" panose="020B0503020204020204" pitchFamily="34" charset="-122"/>
              </a:rPr>
              <a:t>ui</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s∗i</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θi</a:t>
            </a:r>
            <a:r>
              <a:rPr lang="zh-CN" altLang="en-US" b="0" i="0" dirty="0">
                <a:solidFill>
                  <a:srgbClr val="000000"/>
                </a:solidFill>
                <a:effectLst/>
                <a:latin typeface="微软雅黑" panose="020B0503020204020204" pitchFamily="34" charset="-122"/>
                <a:ea typeface="微软雅黑" panose="020B0503020204020204" pitchFamily="34" charset="-122"/>
              </a:rPr>
              <a:t>）是主导策略</a:t>
            </a:r>
          </a:p>
          <a:p>
            <a:endParaRPr lang="en-US" altLang="zh-CN" dirty="0"/>
          </a:p>
          <a:p>
            <a:r>
              <a:rPr lang="zh-CN" altLang="en-US" b="0" i="0" dirty="0">
                <a:solidFill>
                  <a:srgbClr val="000000"/>
                </a:solidFill>
                <a:effectLst/>
                <a:latin typeface="微软雅黑" panose="020B0503020204020204" pitchFamily="34" charset="-122"/>
                <a:ea typeface="微软雅黑" panose="020B0503020204020204" pitchFamily="34" charset="-122"/>
              </a:rPr>
              <a:t>因为在参数无偏的情况下，</a:t>
            </a:r>
            <a:r>
              <a:rPr lang="en-US" altLang="zh-CN" b="0" i="0" dirty="0">
                <a:solidFill>
                  <a:srgbClr val="000000"/>
                </a:solidFill>
                <a:effectLst/>
                <a:latin typeface="微软雅黑" panose="020B0503020204020204" pitchFamily="34" charset="-122"/>
                <a:ea typeface="微软雅黑" panose="020B0503020204020204" pitchFamily="34" charset="-122"/>
              </a:rPr>
              <a:t>SW</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s I</a:t>
            </a:r>
            <a:r>
              <a:rPr lang="zh-CN" altLang="en-US" b="0" i="0" dirty="0">
                <a:solidFill>
                  <a:srgbClr val="000000"/>
                </a:solidFill>
                <a:effectLst/>
                <a:latin typeface="微软雅黑" panose="020B0503020204020204" pitchFamily="34" charset="-122"/>
                <a:ea typeface="微软雅黑" panose="020B0503020204020204" pitchFamily="34" charset="-122"/>
              </a:rPr>
              <a:t>）不能超越最佳</a:t>
            </a:r>
            <a:r>
              <a:rPr lang="en-US" altLang="zh-CN" b="0" i="0" dirty="0">
                <a:solidFill>
                  <a:srgbClr val="000000"/>
                </a:solidFill>
                <a:effectLst/>
                <a:latin typeface="微软雅黑" panose="020B0503020204020204" pitchFamily="34" charset="-122"/>
                <a:ea typeface="微软雅黑" panose="020B0503020204020204" pitchFamily="34" charset="-122"/>
              </a:rPr>
              <a:t>SW∗</a:t>
            </a:r>
            <a:r>
              <a:rPr lang="zh-CN" altLang="en-US" b="0" i="0" dirty="0">
                <a:solidFill>
                  <a:srgbClr val="000000"/>
                </a:solidFill>
                <a:effectLst/>
                <a:latin typeface="微软雅黑" panose="020B0503020204020204" pitchFamily="34" charset="-122"/>
                <a:ea typeface="微软雅黑" panose="020B0503020204020204" pitchFamily="34" charset="-122"/>
              </a:rPr>
              <a:t>。在这种情况下，</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中任何给定</a:t>
            </a:r>
            <a:r>
              <a:rPr lang="en-US" altLang="zh-CN" b="0" i="0" dirty="0">
                <a:solidFill>
                  <a:srgbClr val="000000"/>
                </a:solidFill>
                <a:effectLst/>
                <a:latin typeface="微软雅黑" panose="020B0503020204020204" pitchFamily="34" charset="-122"/>
                <a:ea typeface="微软雅黑" panose="020B0503020204020204" pitchFamily="34" charset="-122"/>
              </a:rPr>
              <a:t>VSP </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的绝对值部分可以表示为</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在集合</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中，为了使</a:t>
            </a:r>
            <a:r>
              <a:rPr lang="en-US" altLang="zh-CN" b="0" i="0" dirty="0">
                <a:solidFill>
                  <a:srgbClr val="000000"/>
                </a:solidFill>
                <a:effectLst/>
                <a:latin typeface="微软雅黑" panose="020B0503020204020204" pitchFamily="34" charset="-122"/>
                <a:ea typeface="微软雅黑" panose="020B0503020204020204" pitchFamily="34" charset="-122"/>
              </a:rPr>
              <a:t>VSP</a:t>
            </a:r>
            <a:r>
              <a:rPr lang="zh-CN" altLang="en-US" b="0" i="0" dirty="0">
                <a:solidFill>
                  <a:srgbClr val="000000"/>
                </a:solidFill>
                <a:effectLst/>
                <a:latin typeface="微软雅黑" panose="020B0503020204020204" pitchFamily="34" charset="-122"/>
                <a:ea typeface="微软雅黑" panose="020B0503020204020204" pitchFamily="34" charset="-122"/>
              </a:rPr>
              <a:t>实现合谋，所有成员对物品进行统一折旧至关重要。如果没有这种折旧，任何未能将物品降低到最低价值的</a:t>
            </a:r>
            <a:r>
              <a:rPr lang="en-US" altLang="zh-CN" b="0" i="0" dirty="0">
                <a:solidFill>
                  <a:srgbClr val="000000"/>
                </a:solidFill>
                <a:effectLst/>
                <a:latin typeface="微软雅黑" panose="020B0503020204020204" pitchFamily="34" charset="-122"/>
                <a:ea typeface="微软雅黑" panose="020B0503020204020204" pitchFamily="34" charset="-122"/>
              </a:rPr>
              <a:t>VSP</a:t>
            </a:r>
            <a:r>
              <a:rPr lang="zh-CN" altLang="en-US" b="0" i="0" dirty="0">
                <a:solidFill>
                  <a:srgbClr val="000000"/>
                </a:solidFill>
                <a:effectLst/>
                <a:latin typeface="微软雅黑" panose="020B0503020204020204" pitchFamily="34" charset="-122"/>
                <a:ea typeface="微软雅黑" panose="020B0503020204020204" pitchFamily="34" charset="-122"/>
              </a:rPr>
              <a:t>都没有参与串通活动的动机。因此，每个</a:t>
            </a:r>
            <a:r>
              <a:rPr lang="en-US" altLang="zh-CN" b="0" i="0" dirty="0">
                <a:solidFill>
                  <a:srgbClr val="000000"/>
                </a:solidFill>
                <a:effectLst/>
                <a:latin typeface="微软雅黑" panose="020B0503020204020204" pitchFamily="34" charset="-122"/>
                <a:ea typeface="微软雅黑" panose="020B0503020204020204" pitchFamily="34" charset="-122"/>
              </a:rPr>
              <a:t>VSP</a:t>
            </a:r>
            <a:r>
              <a:rPr lang="zh-CN" altLang="en-US" b="0" i="0" dirty="0">
                <a:solidFill>
                  <a:srgbClr val="000000"/>
                </a:solidFill>
                <a:effectLst/>
                <a:latin typeface="微软雅黑" panose="020B0503020204020204" pitchFamily="34" charset="-122"/>
                <a:ea typeface="微软雅黑" panose="020B0503020204020204" pitchFamily="34" charset="-122"/>
              </a:rPr>
              <a:t>在</a:t>
            </a:r>
          </a:p>
          <a:p>
            <a:br>
              <a:rPr lang="zh-CN" altLang="en-US" dirty="0"/>
            </a:br>
            <a:br>
              <a:rPr lang="zh-CN" altLang="en-US" dirty="0"/>
            </a:br>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930907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为了实施第四节中阐述的机制，一个主要问题是估计参数并解决（</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）中描述的优化问题。参数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α</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可以使用最小二乘法进行无偏估计。参数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θ</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ϕ</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和优化问题（</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）可以解释为多臂土匪问题的变体。</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VSP</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可以被视为几个分支，其中每个分支的收益对应于任何给定切片分配场景中提供的社会福利。因此，该问题可以建模为马尔可夫决策过程（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MDP</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）问题，其中其状态、动作和奖励定义如下：</a:t>
            </a:r>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991873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为了实施第四节中阐述的机制，一个主要问题是估计参数并解决（</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）中描述的优化问题。参数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α</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可以使用最小二乘法进行无偏估计。参数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θ</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ϕ</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和优化问题（</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）可以解释为多臂土匪问题的变体。</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VSP</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可以被视为几个分支，其中每个分支的收益对应于任何给定切片分配场景中提供的社会福利。因此，该问题可以建模为马尔可夫决策过程（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MDP</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）问题，其中其状态、动作和奖励定义如下：</a:t>
            </a:r>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638592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120419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A291D367-6184-4860-8569-091B9EB077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99752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A291D367-6184-4860-8569-091B9EB077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38500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QUANTIZED VCG MECHANISM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[XX]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中所提出的有限通信条件下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VCG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机制，其思想是对资源进行分割并量化为小单元。每个拍卖参与者通过汇报一个报价向量替代效能函数，以实现社会福利最大化分配，其报价向量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X_{</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 {x_{i1}, x_{i2},\</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cdot,x</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_{</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i,M</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组成其中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x_{</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im</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 u(\</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farc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{m}{M}) - u(\</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farc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{m-1}{M}),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\frac{1}{M}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是所量化的资源单元。对于我们所提出的场景，由于存在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种维度的资源，因此使用一个维度为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 \times M \times 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的矩阵替代报价向量。</a:t>
            </a: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110437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1424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r>
              <a:rPr lang="zh-CN" altLang="zh-CN" sz="1200" kern="1200" dirty="0">
                <a:solidFill>
                  <a:schemeClr val="tx1"/>
                </a:solidFill>
                <a:effectLst/>
                <a:latin typeface="+mn-lt"/>
                <a:ea typeface="+mn-ea"/>
                <a:cs typeface="+mn-cs"/>
              </a:rPr>
              <a:t>本研究的创新点</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在于定义了特定场景服务中任务传递的信息价值，并基于价值确定传输优先级；在传统的络网调度中，网络缺乏智能，不考虑数据包的具体情况，不加区别的传输造成了网络资源的浪费，利用信息价值网络可以将有限传输机会提供给更有价值的数据以提高网络的传输效率。</a:t>
            </a:r>
            <a:endParaRPr lang="en-US" altLang="zh-CN" sz="1200" kern="1200" dirty="0">
              <a:solidFill>
                <a:schemeClr val="tx1"/>
              </a:solidFill>
              <a:effectLst/>
              <a:latin typeface="+mn-lt"/>
              <a:ea typeface="+mn-ea"/>
              <a:cs typeface="+mn-cs"/>
            </a:endParaRPr>
          </a:p>
          <a:p>
            <a:pPr lvl="0"/>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本研究的创新点</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在于基于信息价值的网络资源分配；与传统网络忽略用户需求，仅针对网络指标优化不同。本研究基于数据信息的特征，利用信息价值，表征无线网络服务需求。通过信息价值抽象服务需求，统筹通信网络中多维度资源，依托富余资源置换短缺资源的理念，建立了高效的资源分配策略。</a:t>
            </a:r>
            <a:endParaRPr lang="en-US" altLang="zh-CN" sz="1200" kern="1200" dirty="0">
              <a:solidFill>
                <a:schemeClr val="tx1"/>
              </a:solidFill>
              <a:effectLst/>
              <a:latin typeface="+mn-lt"/>
              <a:ea typeface="+mn-ea"/>
              <a:cs typeface="+mn-cs"/>
            </a:endParaRPr>
          </a:p>
          <a:p>
            <a:pPr lvl="0"/>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本研究的创新点</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在于基于信息价值的网络资源竞争机制；传统网络资源竞争机制中，多数考虑参与竞争的智能体达到纳什均衡即可。却并未考虑竞争机制对网络性能和用户体验变化的导向。基于信息价值的竞争机制允许智能体之间交换其信息价值估值，使相互竞争的智能体获得协商的机会，进而提高了网络的整体性能和用户体验。</a:t>
            </a: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94770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政策支持、市场需求和技术进步的共同推动下，车联网产业快速发展，吸引众多企业积极参与。各类服务提供商依托车联网技术，为车辆用户提供精准导航、智能娱乐、远程管理等个性化服务，持续丰富车联网应用场景。未来，随着新一代信息技术的深度融合，车联网服务将进一步提升智能化水平，助力智慧交通建设和汽车产业高质量发展。</a:t>
            </a:r>
            <a:endParaRPr lang="zh-CN" altLang="zh-CN" sz="1200" kern="1200" dirty="0">
              <a:solidFill>
                <a:schemeClr val="tx1"/>
              </a:solidFill>
              <a:effectLst/>
              <a:latin typeface="+mn-lt"/>
              <a:ea typeface="+mn-ea"/>
              <a:cs typeface="+mn-cs"/>
            </a:endParaRPr>
          </a:p>
          <a:p>
            <a:endParaRPr lang="en-US" altLang="zh-CN" b="0" dirty="0">
              <a:latin typeface="-apple-system"/>
            </a:endParaRPr>
          </a:p>
          <a:p>
            <a:r>
              <a:rPr lang="zh-CN" altLang="en-US" b="0" dirty="0">
                <a:latin typeface="-apple-system"/>
              </a:rPr>
              <a:t>为如庞大的市场带来了种类繁多，需求各异的车载服务，部署这些服务需要车联网络作为基础提供支撑。</a:t>
            </a: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7002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sz="2800" b="0" i="0" dirty="0">
                <a:solidFill>
                  <a:srgbClr val="404040"/>
                </a:solidFill>
                <a:effectLst/>
                <a:latin typeface="DeepSeek-CJK-patch"/>
              </a:rPr>
              <a:t>上述种类繁多的服务往往具有各不相同的资源需求，为了支撑这些服务</a:t>
            </a:r>
            <a:r>
              <a:rPr lang="en-US" altLang="zh-CN" sz="2800" b="0" i="0" dirty="0">
                <a:solidFill>
                  <a:srgbClr val="404040"/>
                </a:solidFill>
                <a:effectLst/>
                <a:latin typeface="DeepSeek-CJK-patch"/>
              </a:rPr>
              <a:t>, 5g </a:t>
            </a:r>
            <a:r>
              <a:rPr lang="zh-CN" altLang="en-US" sz="2800" b="0" i="0" dirty="0">
                <a:solidFill>
                  <a:srgbClr val="404040"/>
                </a:solidFill>
                <a:effectLst/>
                <a:latin typeface="DeepSeek-CJK-patch"/>
              </a:rPr>
              <a:t>网络提供了三种典型切片 </a:t>
            </a:r>
            <a:r>
              <a:rPr lang="en-US" altLang="zh-CN" sz="2800" b="0" i="0" dirty="0" err="1">
                <a:solidFill>
                  <a:srgbClr val="404040"/>
                </a:solidFill>
                <a:effectLst/>
                <a:latin typeface="DeepSeek-CJK-patch"/>
              </a:rPr>
              <a:t>Embb</a:t>
            </a:r>
            <a:r>
              <a:rPr lang="en-US" altLang="zh-CN" sz="2800" b="0" i="0" dirty="0">
                <a:solidFill>
                  <a:srgbClr val="404040"/>
                </a:solidFill>
                <a:effectLst/>
                <a:latin typeface="DeepSeek-CJK-patch"/>
              </a:rPr>
              <a:t>, URLLC</a:t>
            </a:r>
            <a:r>
              <a:rPr lang="zh-CN" altLang="en-US" sz="2800" b="0" i="0" dirty="0">
                <a:solidFill>
                  <a:srgbClr val="404040"/>
                </a:solidFill>
                <a:effectLst/>
                <a:latin typeface="DeepSeek-CJK-patch"/>
              </a:rPr>
              <a:t>，</a:t>
            </a:r>
            <a:r>
              <a:rPr lang="en-US" altLang="zh-CN" sz="2800" b="0" i="0" dirty="0" err="1">
                <a:solidFill>
                  <a:srgbClr val="404040"/>
                </a:solidFill>
                <a:effectLst/>
                <a:latin typeface="DeepSeek-CJK-patch"/>
              </a:rPr>
              <a:t>mmtc</a:t>
            </a:r>
            <a:r>
              <a:rPr lang="zh-CN" altLang="en-US" sz="2800" b="0" i="0" dirty="0">
                <a:solidFill>
                  <a:srgbClr val="404040"/>
                </a:solidFill>
                <a:effectLst/>
                <a:latin typeface="DeepSeek-CJK-patch"/>
              </a:rPr>
              <a:t>；</a:t>
            </a:r>
            <a:endParaRPr lang="en-US" altLang="zh-CN" sz="2800" b="0" i="0" dirty="0">
              <a:solidFill>
                <a:srgbClr val="404040"/>
              </a:solidFill>
              <a:effectLst/>
              <a:latin typeface="DeepSeek-CJK-patch"/>
            </a:endParaRPr>
          </a:p>
          <a:p>
            <a:pPr algn="l"/>
            <a:r>
              <a:rPr lang="zh-CN" altLang="en-US" sz="2800" b="0" i="0" dirty="0">
                <a:solidFill>
                  <a:srgbClr val="404040"/>
                </a:solidFill>
                <a:effectLst/>
                <a:latin typeface="DeepSeek-CJK-patch"/>
              </a:rPr>
              <a:t>当前，车联网通过</a:t>
            </a:r>
            <a:r>
              <a:rPr lang="en-US" altLang="zh-CN" sz="2800" b="0" i="0" dirty="0">
                <a:solidFill>
                  <a:srgbClr val="404040"/>
                </a:solidFill>
                <a:effectLst/>
                <a:latin typeface="DeepSeek-CJK-patch"/>
              </a:rPr>
              <a:t>5G</a:t>
            </a:r>
            <a:r>
              <a:rPr lang="zh-CN" altLang="en-US" sz="2800" b="0" i="0" dirty="0">
                <a:solidFill>
                  <a:srgbClr val="404040"/>
                </a:solidFill>
                <a:effectLst/>
                <a:latin typeface="DeepSeek-CJK-patch"/>
              </a:rPr>
              <a:t>网络切片技术，实现了对不同车载服务的差异化资源保障。在智能驾驶、远程监控、车载娱乐等场景中，网络切片技术能够动态分配带宽、时延等网络资源，确保高优先级业务（如自动驾驶数据交互）的稳定性和低时延，同时满足娱乐信息等服务的带宽需求。</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0" i="0" dirty="0">
                <a:solidFill>
                  <a:srgbClr val="404040"/>
                </a:solidFill>
                <a:effectLst/>
                <a:latin typeface="DeepSeek-CJK-patch"/>
              </a:rPr>
              <a:t>然而，然而应对当前车载服务需求的快速增长，粗粒度预设置的切片划分逐渐不能满足服务个性化的资源需求</a:t>
            </a:r>
            <a:endParaRPr lang="en-US" altLang="zh-CN" sz="2800" b="0" i="0" dirty="0">
              <a:solidFill>
                <a:srgbClr val="404040"/>
              </a:solidFill>
              <a:effectLst/>
              <a:latin typeface="DeepSeek-CJK-patch"/>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0" i="0" dirty="0">
                <a:solidFill>
                  <a:srgbClr val="404040"/>
                </a:solidFill>
                <a:effectLst/>
                <a:latin typeface="DeepSeek-CJK-patch"/>
              </a:rPr>
              <a:t>网络切片的跨域协同、资源动态调度等关键技术仍需进一步突破，以支撑车联网服务的大规模商业化落地。未来，随着</a:t>
            </a:r>
            <a:r>
              <a:rPr lang="en-US" altLang="zh-CN" sz="2800" b="0" i="0" dirty="0">
                <a:solidFill>
                  <a:srgbClr val="404040"/>
                </a:solidFill>
                <a:effectLst/>
                <a:latin typeface="DeepSeek-CJK-patch"/>
              </a:rPr>
              <a:t>5G-A/6G</a:t>
            </a:r>
            <a:r>
              <a:rPr lang="zh-CN" altLang="en-US" sz="2800" b="0" i="0" dirty="0">
                <a:solidFill>
                  <a:srgbClr val="404040"/>
                </a:solidFill>
                <a:effectLst/>
                <a:latin typeface="DeepSeek-CJK-patch"/>
              </a:rPr>
              <a:t>技术发展，网络切片将更高效地赋能车联网多元化服务生态。</a:t>
            </a: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38800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A291D367-6184-4860-8569-091B9EB077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70520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我们考虑了一个由一个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NSP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个车辆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SP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组成的商用车辆网络系统。在该区域内，存若干个隶属于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NSP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的基础设施，如基站（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）、（边缘服务器）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MEC,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路边装置</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(RSU)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等。这些基础设施的通信，计算，存储资源被虚拟化为资源池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 F, C\}$,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代表虚拟网络拥有的总带宽用来表示通信资源，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代表基础设施的</a:t>
            </a:r>
            <a:r>
              <a:rPr lang="zh-CN" altLang="zh-CN" sz="1800" kern="100" dirty="0">
                <a:solidFill>
                  <a:srgbClr val="24292F"/>
                </a:solidFill>
                <a:effectLst/>
                <a:latin typeface="Helvetica" panose="020B0604020202020204" pitchFamily="34" charset="0"/>
                <a:ea typeface="等线" panose="02010600030101010101" pitchFamily="2" charset="-122"/>
                <a:cs typeface="Helvetica" panose="020B0604020202020204" pitchFamily="34" charset="0"/>
              </a:rPr>
              <a:t>虚拟中央处理器每秒能处理的浮点数运算次数，</a:t>
            </a:r>
            <a:r>
              <a:rPr lang="en-US" altLang="zh-CN" sz="1800" kern="100" dirty="0">
                <a:solidFill>
                  <a:srgbClr val="24292F"/>
                </a:solidFill>
                <a:effectLst/>
                <a:latin typeface="Helvetica" panose="020B0604020202020204" pitchFamily="34" charset="0"/>
                <a:ea typeface="等线" panose="02010600030101010101" pitchFamily="2" charset="-122"/>
                <a:cs typeface="Times New Roman" panose="02020603050405020304" pitchFamily="18" charset="0"/>
              </a:rPr>
              <a:t>C</a:t>
            </a:r>
            <a:r>
              <a:rPr lang="zh-CN" altLang="zh-CN" sz="1800" kern="100" dirty="0">
                <a:solidFill>
                  <a:srgbClr val="24292F"/>
                </a:solidFill>
                <a:effectLst/>
                <a:latin typeface="Helvetica" panose="020B0604020202020204" pitchFamily="34" charset="0"/>
                <a:ea typeface="等线" panose="02010600030101010101" pitchFamily="2" charset="-122"/>
                <a:cs typeface="Helvetica" panose="020B0604020202020204" pitchFamily="34" charset="0"/>
              </a:rPr>
              <a:t>代表</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虚拟网络拥有的总存储资源。这些虚拟化的网络资源最终由</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NSP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划分为切片，在分配给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VSPs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在未来一段时间内使用。其中，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VSP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的目标以自我为中心，追求利益最大化。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NSP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的目标是进行社会福利最大化的资源分配。</a:t>
            </a: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34559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我们考虑了一个由一个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NSP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个车辆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SP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组成的商用车辆网络系统。在该区域内，存若干个隶属于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NSP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的基础设施，如基站（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）、（边缘服务器）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MEC,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路边装置</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(RSU)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等。这些基础设施的通信，计算，存储资源被虚拟化为资源池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 F, C\}$,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代表虚拟网络拥有的总带宽用来表示通信资源，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代表基础设施的</a:t>
            </a:r>
            <a:r>
              <a:rPr lang="zh-CN" altLang="zh-CN" sz="1800" kern="100" dirty="0">
                <a:solidFill>
                  <a:srgbClr val="24292F"/>
                </a:solidFill>
                <a:effectLst/>
                <a:latin typeface="Helvetica" panose="020B0604020202020204" pitchFamily="34" charset="0"/>
                <a:ea typeface="等线" panose="02010600030101010101" pitchFamily="2" charset="-122"/>
                <a:cs typeface="Helvetica" panose="020B0604020202020204" pitchFamily="34" charset="0"/>
              </a:rPr>
              <a:t>虚拟中央处理器每秒能处理的浮点数运算次数，</a:t>
            </a:r>
            <a:r>
              <a:rPr lang="en-US" altLang="zh-CN" sz="1800" kern="100" dirty="0">
                <a:solidFill>
                  <a:srgbClr val="24292F"/>
                </a:solidFill>
                <a:effectLst/>
                <a:latin typeface="Helvetica" panose="020B0604020202020204" pitchFamily="34" charset="0"/>
                <a:ea typeface="等线" panose="02010600030101010101" pitchFamily="2" charset="-122"/>
                <a:cs typeface="Times New Roman" panose="02020603050405020304" pitchFamily="18" charset="0"/>
              </a:rPr>
              <a:t>C</a:t>
            </a:r>
            <a:r>
              <a:rPr lang="zh-CN" altLang="zh-CN" sz="1800" kern="100" dirty="0">
                <a:solidFill>
                  <a:srgbClr val="24292F"/>
                </a:solidFill>
                <a:effectLst/>
                <a:latin typeface="Helvetica" panose="020B0604020202020204" pitchFamily="34" charset="0"/>
                <a:ea typeface="等线" panose="02010600030101010101" pitchFamily="2" charset="-122"/>
                <a:cs typeface="Helvetica" panose="020B0604020202020204" pitchFamily="34" charset="0"/>
              </a:rPr>
              <a:t>代表</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虚拟网络拥有的总存储资源。这些虚拟化的网络资源最终由</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NSP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划分为切片，在分配给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VSPs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在未来一段时间内使用。其中，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VSP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的目标以自我为中心，追求利益最大化。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NSP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的目标是进行社会福利最大化的资源分配。</a:t>
            </a: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90776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191B1F"/>
                </a:solidFill>
                <a:effectLst/>
                <a:latin typeface="-apple-system"/>
              </a:rPr>
              <a:t>同时，</a:t>
            </a:r>
            <a:r>
              <a:rPr lang="en-US" altLang="zh-CN" b="0" i="0" dirty="0">
                <a:solidFill>
                  <a:srgbClr val="191B1F"/>
                </a:solidFill>
                <a:effectLst/>
                <a:latin typeface="-apple-system"/>
              </a:rPr>
              <a:t>DSIC</a:t>
            </a:r>
            <a:r>
              <a:rPr lang="zh-CN" altLang="en-US" b="0" i="0" dirty="0">
                <a:solidFill>
                  <a:srgbClr val="191B1F"/>
                </a:solidFill>
                <a:effectLst/>
                <a:latin typeface="-apple-system"/>
              </a:rPr>
              <a:t>保证真实报价（</a:t>
            </a:r>
            <a:r>
              <a:rPr lang="en-US" altLang="zh-CN" b="0" i="0" dirty="0">
                <a:solidFill>
                  <a:srgbClr val="191B1F"/>
                </a:solidFill>
                <a:effectLst/>
                <a:latin typeface="-apple-system"/>
              </a:rPr>
              <a:t>truthful bidding</a:t>
            </a:r>
            <a:r>
              <a:rPr lang="zh-CN" altLang="en-US" b="0" i="0" dirty="0">
                <a:solidFill>
                  <a:srgbClr val="191B1F"/>
                </a:solidFill>
                <a:effectLst/>
                <a:latin typeface="-apple-system"/>
              </a:rPr>
              <a:t>）是优势策略，从机制设计者角度来说，这样容易预测买方的行动，因为每一个理性</a:t>
            </a:r>
            <a:r>
              <a:rPr lang="en-US" altLang="zh-CN" b="0" i="0" dirty="0">
                <a:solidFill>
                  <a:srgbClr val="191B1F"/>
                </a:solidFill>
                <a:effectLst/>
                <a:latin typeface="-apple-system"/>
              </a:rPr>
              <a:t>+</a:t>
            </a:r>
            <a:r>
              <a:rPr lang="zh-CN" altLang="en-US" b="0" i="0" dirty="0">
                <a:solidFill>
                  <a:srgbClr val="191B1F"/>
                </a:solidFill>
                <a:effectLst/>
                <a:latin typeface="-apple-system"/>
              </a:rPr>
              <a:t>智能的博弈者都会采用这一策略。</a:t>
            </a:r>
            <a:endParaRPr lang="en-US" altLang="zh-CN" b="0" i="0" dirty="0">
              <a:solidFill>
                <a:srgbClr val="191B1F"/>
              </a:solidFill>
              <a:effectLst/>
              <a:latin typeface="-apple-system"/>
            </a:endParaRPr>
          </a:p>
          <a:p>
            <a:endParaRPr lang="en-US" altLang="zh-CN" b="0" i="0" dirty="0">
              <a:solidFill>
                <a:srgbClr val="191B1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如前文所述约束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表示虚拟资源总量限制，约束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表示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NSP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VSP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可以达成策略上的共识。解决上述问题的挑战在于，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NSP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无法直接获得效能函数和利润函数的表达式，因此难以确定切片分配策略。所幸，</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NSP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可以通过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VSP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给出的出价信息和一段时间内总体效能的统计信息间接了解资源切片、社会福利以及</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VSP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收益的关系，这使得我们有机会解决上述问题。</a:t>
            </a: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90811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A291D367-6184-4860-8569-091B9EB077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636655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zh-CN"/>
              <a:t>Click to edit Master title style</a:t>
            </a:r>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zh-CN"/>
              <a:t>Click to edit Master subtitle style</a:t>
            </a:r>
          </a:p>
        </p:txBody>
      </p:sp>
      <p:sp>
        <p:nvSpPr>
          <p:cNvPr id="4" name="Date Placeholder 3"/>
          <p:cNvSpPr>
            <a:spLocks noGrp="1"/>
          </p:cNvSpPr>
          <p:nvPr>
            <p:ph type="dt" sz="half" idx="10"/>
          </p:nvPr>
        </p:nvSpPr>
        <p:spPr bwMode="auto"/>
        <p:txBody>
          <a:bodyPr/>
          <a:lstStyle/>
          <a:p>
            <a:pPr>
              <a:defRPr/>
            </a:pPr>
            <a:fld id="{90554363-A755-464F-A8DA-39CCC26E1EA2}" type="datetime1">
              <a:rPr lang="en-US" altLang="zh-CN" smtClean="0"/>
              <a:t>6/9/2025</a:t>
            </a:fld>
            <a:endParaRPr lang="zh-CN"/>
          </a:p>
        </p:txBody>
      </p:sp>
      <p:sp>
        <p:nvSpPr>
          <p:cNvPr id="5" name="Footer Placeholder 4"/>
          <p:cNvSpPr>
            <a:spLocks noGrp="1"/>
          </p:cNvSpPr>
          <p:nvPr>
            <p:ph type="ftr" sz="quarter" idx="11"/>
          </p:nvPr>
        </p:nvSpPr>
        <p:spPr bwMode="auto"/>
        <p:txBody>
          <a:bodyPr/>
          <a:lstStyle/>
          <a:p>
            <a:pPr>
              <a:defRPr/>
            </a:pPr>
            <a:endParaRPr lang="zh-CN"/>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ltLang="zh-CN"/>
              <a:t>‹#›</a:t>
            </a:fld>
            <a:endParaRPr 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zh-CN"/>
              <a:t>Click to edit Master title style</a:t>
            </a:r>
          </a:p>
        </p:txBody>
      </p:sp>
      <p:sp>
        <p:nvSpPr>
          <p:cNvPr id="3" name="Vertical Text Placeholder 2"/>
          <p:cNvSpPr>
            <a:spLocks noGrp="1"/>
          </p:cNvSpPr>
          <p:nvPr>
            <p:ph type="body" orient="vert" idx="1"/>
          </p:nvPr>
        </p:nvSpPr>
        <p:spPr bwMode="auto"/>
        <p:txBody>
          <a:bodyPr vert="eaVert"/>
          <a:lstStyle/>
          <a:p>
            <a:pPr lvl="0">
              <a:defRPr/>
            </a:pPr>
            <a:r>
              <a:rPr lang="zh-CN"/>
              <a:t>Click to edit Master text styles</a:t>
            </a:r>
            <a:endParaRPr/>
          </a:p>
          <a:p>
            <a:pPr lvl="1">
              <a:defRPr/>
            </a:pPr>
            <a:r>
              <a:rPr lang="zh-CN"/>
              <a:t>Second level</a:t>
            </a:r>
            <a:endParaRPr/>
          </a:p>
          <a:p>
            <a:pPr lvl="2">
              <a:defRPr/>
            </a:pPr>
            <a:r>
              <a:rPr lang="zh-CN"/>
              <a:t>Third level</a:t>
            </a:r>
            <a:endParaRPr/>
          </a:p>
          <a:p>
            <a:pPr lvl="3">
              <a:defRPr/>
            </a:pPr>
            <a:r>
              <a:rPr lang="zh-CN"/>
              <a:t>Fourth level</a:t>
            </a:r>
            <a:endParaRPr/>
          </a:p>
          <a:p>
            <a:pPr lvl="4">
              <a:defRPr/>
            </a:pPr>
            <a:r>
              <a:rPr lang="zh-CN"/>
              <a:t>Fifth level</a:t>
            </a:r>
          </a:p>
        </p:txBody>
      </p:sp>
      <p:sp>
        <p:nvSpPr>
          <p:cNvPr id="4" name="Date Placeholder 3"/>
          <p:cNvSpPr>
            <a:spLocks noGrp="1"/>
          </p:cNvSpPr>
          <p:nvPr>
            <p:ph type="dt" sz="half" idx="10"/>
          </p:nvPr>
        </p:nvSpPr>
        <p:spPr bwMode="auto"/>
        <p:txBody>
          <a:bodyPr/>
          <a:lstStyle/>
          <a:p>
            <a:pPr>
              <a:defRPr/>
            </a:pPr>
            <a:fld id="{AB3524B0-C039-4909-B975-A73B2F0853D0}" type="datetime1">
              <a:rPr lang="en-US" altLang="zh-CN" smtClean="0"/>
              <a:t>6/9/2025</a:t>
            </a:fld>
            <a:endParaRPr lang="zh-CN"/>
          </a:p>
        </p:txBody>
      </p:sp>
      <p:sp>
        <p:nvSpPr>
          <p:cNvPr id="5" name="Footer Placeholder 4"/>
          <p:cNvSpPr>
            <a:spLocks noGrp="1"/>
          </p:cNvSpPr>
          <p:nvPr>
            <p:ph type="ftr" sz="quarter" idx="11"/>
          </p:nvPr>
        </p:nvSpPr>
        <p:spPr bwMode="auto"/>
        <p:txBody>
          <a:bodyPr/>
          <a:lstStyle/>
          <a:p>
            <a:pPr>
              <a:defRPr/>
            </a:pPr>
            <a:endParaRPr lang="zh-CN"/>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ltLang="zh-CN"/>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zh-CN"/>
              <a:t>Click to edit Master title style</a:t>
            </a:r>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zh-CN"/>
              <a:t>Click to edit Master text styles</a:t>
            </a:r>
            <a:endParaRPr/>
          </a:p>
          <a:p>
            <a:pPr lvl="1">
              <a:defRPr/>
            </a:pPr>
            <a:r>
              <a:rPr lang="zh-CN"/>
              <a:t>Second level</a:t>
            </a:r>
            <a:endParaRPr/>
          </a:p>
          <a:p>
            <a:pPr lvl="2">
              <a:defRPr/>
            </a:pPr>
            <a:r>
              <a:rPr lang="zh-CN"/>
              <a:t>Third level</a:t>
            </a:r>
            <a:endParaRPr/>
          </a:p>
          <a:p>
            <a:pPr lvl="3">
              <a:defRPr/>
            </a:pPr>
            <a:r>
              <a:rPr lang="zh-CN"/>
              <a:t>Fourth level</a:t>
            </a:r>
            <a:endParaRPr/>
          </a:p>
          <a:p>
            <a:pPr lvl="4">
              <a:defRPr/>
            </a:pPr>
            <a:r>
              <a:rPr lang="zh-CN"/>
              <a:t>Fifth level</a:t>
            </a:r>
          </a:p>
        </p:txBody>
      </p:sp>
      <p:sp>
        <p:nvSpPr>
          <p:cNvPr id="4" name="Date Placeholder 3"/>
          <p:cNvSpPr>
            <a:spLocks noGrp="1"/>
          </p:cNvSpPr>
          <p:nvPr>
            <p:ph type="dt" sz="half" idx="10"/>
          </p:nvPr>
        </p:nvSpPr>
        <p:spPr bwMode="auto"/>
        <p:txBody>
          <a:bodyPr/>
          <a:lstStyle/>
          <a:p>
            <a:pPr>
              <a:defRPr/>
            </a:pPr>
            <a:fld id="{3ED6232C-A864-403D-8A9D-2626AB53D45C}" type="datetime1">
              <a:rPr lang="en-US" altLang="zh-CN" smtClean="0"/>
              <a:t>6/9/2025</a:t>
            </a:fld>
            <a:endParaRPr lang="zh-CN"/>
          </a:p>
        </p:txBody>
      </p:sp>
      <p:sp>
        <p:nvSpPr>
          <p:cNvPr id="5" name="Footer Placeholder 4"/>
          <p:cNvSpPr>
            <a:spLocks noGrp="1"/>
          </p:cNvSpPr>
          <p:nvPr>
            <p:ph type="ftr" sz="quarter" idx="11"/>
          </p:nvPr>
        </p:nvSpPr>
        <p:spPr bwMode="auto"/>
        <p:txBody>
          <a:bodyPr/>
          <a:lstStyle/>
          <a:p>
            <a:pPr>
              <a:defRPr/>
            </a:pPr>
            <a:endParaRPr lang="zh-CN"/>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ltLang="zh-CN"/>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zh-CN"/>
              <a:t>Click to edit Master title style</a:t>
            </a:r>
          </a:p>
        </p:txBody>
      </p:sp>
      <p:sp>
        <p:nvSpPr>
          <p:cNvPr id="3" name="Content Placeholder 2"/>
          <p:cNvSpPr>
            <a:spLocks noGrp="1"/>
          </p:cNvSpPr>
          <p:nvPr>
            <p:ph idx="1"/>
          </p:nvPr>
        </p:nvSpPr>
        <p:spPr bwMode="auto"/>
        <p:txBody>
          <a:bodyPr/>
          <a:lstStyle/>
          <a:p>
            <a:pPr lvl="0">
              <a:defRPr/>
            </a:pPr>
            <a:r>
              <a:rPr lang="zh-CN"/>
              <a:t>Click to edit Master text styles</a:t>
            </a:r>
            <a:endParaRPr/>
          </a:p>
          <a:p>
            <a:pPr lvl="1">
              <a:defRPr/>
            </a:pPr>
            <a:r>
              <a:rPr lang="zh-CN"/>
              <a:t>Second level</a:t>
            </a:r>
            <a:endParaRPr/>
          </a:p>
          <a:p>
            <a:pPr lvl="2">
              <a:defRPr/>
            </a:pPr>
            <a:r>
              <a:rPr lang="zh-CN"/>
              <a:t>Third level</a:t>
            </a:r>
            <a:endParaRPr/>
          </a:p>
          <a:p>
            <a:pPr lvl="3">
              <a:defRPr/>
            </a:pPr>
            <a:r>
              <a:rPr lang="zh-CN"/>
              <a:t>Fourth level</a:t>
            </a:r>
            <a:endParaRPr/>
          </a:p>
          <a:p>
            <a:pPr lvl="4">
              <a:defRPr/>
            </a:pPr>
            <a:r>
              <a:rPr lang="zh-CN"/>
              <a:t>Fifth level</a:t>
            </a:r>
          </a:p>
        </p:txBody>
      </p:sp>
      <p:sp>
        <p:nvSpPr>
          <p:cNvPr id="4" name="Date Placeholder 3"/>
          <p:cNvSpPr>
            <a:spLocks noGrp="1"/>
          </p:cNvSpPr>
          <p:nvPr>
            <p:ph type="dt" sz="half" idx="10"/>
          </p:nvPr>
        </p:nvSpPr>
        <p:spPr bwMode="auto"/>
        <p:txBody>
          <a:bodyPr/>
          <a:lstStyle/>
          <a:p>
            <a:pPr>
              <a:defRPr/>
            </a:pPr>
            <a:fld id="{2414F3C9-01D9-412B-9573-397C2C32BD62}" type="datetime1">
              <a:rPr lang="en-US" altLang="zh-CN" smtClean="0"/>
              <a:t>6/9/2025</a:t>
            </a:fld>
            <a:endParaRPr lang="zh-CN"/>
          </a:p>
        </p:txBody>
      </p:sp>
      <p:sp>
        <p:nvSpPr>
          <p:cNvPr id="5" name="Footer Placeholder 4"/>
          <p:cNvSpPr>
            <a:spLocks noGrp="1"/>
          </p:cNvSpPr>
          <p:nvPr>
            <p:ph type="ftr" sz="quarter" idx="11"/>
          </p:nvPr>
        </p:nvSpPr>
        <p:spPr bwMode="auto"/>
        <p:txBody>
          <a:bodyPr/>
          <a:lstStyle/>
          <a:p>
            <a:pPr>
              <a:defRPr/>
            </a:pPr>
            <a:endParaRPr lang="zh-CN"/>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ltLang="zh-CN"/>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zh-CN"/>
              <a:t>Click to edit Master title style</a:t>
            </a:r>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zh-CN"/>
              <a:t>Click to edit Master text styles</a:t>
            </a:r>
            <a:endParaRPr/>
          </a:p>
        </p:txBody>
      </p:sp>
      <p:sp>
        <p:nvSpPr>
          <p:cNvPr id="4" name="Date Placeholder 3"/>
          <p:cNvSpPr>
            <a:spLocks noGrp="1"/>
          </p:cNvSpPr>
          <p:nvPr>
            <p:ph type="dt" sz="half" idx="10"/>
          </p:nvPr>
        </p:nvSpPr>
        <p:spPr bwMode="auto"/>
        <p:txBody>
          <a:bodyPr/>
          <a:lstStyle/>
          <a:p>
            <a:pPr>
              <a:defRPr/>
            </a:pPr>
            <a:fld id="{94E95F4F-D92B-4E42-8E38-3BA73D5B447C}" type="datetime1">
              <a:rPr lang="en-US" altLang="zh-CN" smtClean="0"/>
              <a:t>6/9/2025</a:t>
            </a:fld>
            <a:endParaRPr lang="zh-CN"/>
          </a:p>
        </p:txBody>
      </p:sp>
      <p:sp>
        <p:nvSpPr>
          <p:cNvPr id="5" name="Footer Placeholder 4"/>
          <p:cNvSpPr>
            <a:spLocks noGrp="1"/>
          </p:cNvSpPr>
          <p:nvPr>
            <p:ph type="ftr" sz="quarter" idx="11"/>
          </p:nvPr>
        </p:nvSpPr>
        <p:spPr bwMode="auto"/>
        <p:txBody>
          <a:bodyPr/>
          <a:lstStyle/>
          <a:p>
            <a:pPr>
              <a:defRPr/>
            </a:pPr>
            <a:endParaRPr lang="zh-CN"/>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lt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zh-CN"/>
              <a:t>Click to edit Master title style</a:t>
            </a:r>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zh-CN"/>
              <a:t>Click to edit Master text styles</a:t>
            </a:r>
            <a:endParaRPr/>
          </a:p>
          <a:p>
            <a:pPr lvl="1">
              <a:defRPr/>
            </a:pPr>
            <a:r>
              <a:rPr lang="zh-CN"/>
              <a:t>Second level</a:t>
            </a:r>
            <a:endParaRPr/>
          </a:p>
          <a:p>
            <a:pPr lvl="2">
              <a:defRPr/>
            </a:pPr>
            <a:r>
              <a:rPr lang="zh-CN"/>
              <a:t>Third level</a:t>
            </a:r>
            <a:endParaRPr/>
          </a:p>
          <a:p>
            <a:pPr lvl="3">
              <a:defRPr/>
            </a:pPr>
            <a:r>
              <a:rPr lang="zh-CN"/>
              <a:t>Fourth level</a:t>
            </a:r>
            <a:endParaRPr/>
          </a:p>
          <a:p>
            <a:pPr lvl="4">
              <a:defRPr/>
            </a:pPr>
            <a:r>
              <a:rPr lang="zh-CN"/>
              <a:t>Fifth level</a:t>
            </a:r>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zh-CN"/>
              <a:t>Click to edit Master text styles</a:t>
            </a:r>
            <a:endParaRPr/>
          </a:p>
          <a:p>
            <a:pPr lvl="1">
              <a:defRPr/>
            </a:pPr>
            <a:r>
              <a:rPr lang="zh-CN"/>
              <a:t>Second level</a:t>
            </a:r>
            <a:endParaRPr/>
          </a:p>
          <a:p>
            <a:pPr lvl="2">
              <a:defRPr/>
            </a:pPr>
            <a:r>
              <a:rPr lang="zh-CN"/>
              <a:t>Third level</a:t>
            </a:r>
            <a:endParaRPr/>
          </a:p>
          <a:p>
            <a:pPr lvl="3">
              <a:defRPr/>
            </a:pPr>
            <a:r>
              <a:rPr lang="zh-CN"/>
              <a:t>Fourth level</a:t>
            </a:r>
            <a:endParaRPr/>
          </a:p>
          <a:p>
            <a:pPr lvl="4">
              <a:defRPr/>
            </a:pPr>
            <a:r>
              <a:rPr lang="zh-CN"/>
              <a:t>Fifth level</a:t>
            </a:r>
          </a:p>
        </p:txBody>
      </p:sp>
      <p:sp>
        <p:nvSpPr>
          <p:cNvPr id="5" name="Date Placeholder 4"/>
          <p:cNvSpPr>
            <a:spLocks noGrp="1"/>
          </p:cNvSpPr>
          <p:nvPr>
            <p:ph type="dt" sz="half" idx="10"/>
          </p:nvPr>
        </p:nvSpPr>
        <p:spPr bwMode="auto"/>
        <p:txBody>
          <a:bodyPr/>
          <a:lstStyle/>
          <a:p>
            <a:pPr>
              <a:defRPr/>
            </a:pPr>
            <a:fld id="{A903A693-F2B7-4EF8-8633-FE6B2BEC73B5}" type="datetime1">
              <a:rPr lang="en-US" altLang="zh-CN" smtClean="0"/>
              <a:t>6/9/2025</a:t>
            </a:fld>
            <a:endParaRPr lang="zh-CN"/>
          </a:p>
        </p:txBody>
      </p:sp>
      <p:sp>
        <p:nvSpPr>
          <p:cNvPr id="6" name="Footer Placeholder 5"/>
          <p:cNvSpPr>
            <a:spLocks noGrp="1"/>
          </p:cNvSpPr>
          <p:nvPr>
            <p:ph type="ftr" sz="quarter" idx="11"/>
          </p:nvPr>
        </p:nvSpPr>
        <p:spPr bwMode="auto"/>
        <p:txBody>
          <a:bodyPr/>
          <a:lstStyle/>
          <a:p>
            <a:pPr>
              <a:defRPr/>
            </a:pPr>
            <a:endParaRPr lang="zh-CN"/>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lt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zh-CN"/>
              <a:t>Click to edit Master title style</a:t>
            </a:r>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zh-CN"/>
              <a:t>Click to edit Master text styles</a:t>
            </a:r>
            <a:endParaRPr/>
          </a:p>
          <a:p>
            <a:pPr lvl="1">
              <a:defRPr/>
            </a:pPr>
            <a:r>
              <a:rPr lang="zh-CN"/>
              <a:t>Second level</a:t>
            </a:r>
            <a:endParaRPr/>
          </a:p>
          <a:p>
            <a:pPr lvl="2">
              <a:defRPr/>
            </a:pPr>
            <a:r>
              <a:rPr lang="zh-CN"/>
              <a:t>Third level</a:t>
            </a:r>
            <a:endParaRPr/>
          </a:p>
          <a:p>
            <a:pPr lvl="3">
              <a:defRPr/>
            </a:pPr>
            <a:r>
              <a:rPr lang="zh-CN"/>
              <a:t>Fourth level</a:t>
            </a:r>
            <a:endParaRPr/>
          </a:p>
          <a:p>
            <a:pPr lvl="4">
              <a:defRPr/>
            </a:pPr>
            <a:r>
              <a:rPr lang="zh-CN"/>
              <a:t>Fifth level</a:t>
            </a:r>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zh-CN"/>
              <a:t>Click to edit Master text styles</a:t>
            </a:r>
            <a:endParaRPr/>
          </a:p>
          <a:p>
            <a:pPr lvl="1">
              <a:defRPr/>
            </a:pPr>
            <a:r>
              <a:rPr lang="zh-CN"/>
              <a:t>Second level</a:t>
            </a:r>
            <a:endParaRPr/>
          </a:p>
          <a:p>
            <a:pPr lvl="2">
              <a:defRPr/>
            </a:pPr>
            <a:r>
              <a:rPr lang="zh-CN"/>
              <a:t>Third level</a:t>
            </a:r>
            <a:endParaRPr/>
          </a:p>
          <a:p>
            <a:pPr lvl="3">
              <a:defRPr/>
            </a:pPr>
            <a:r>
              <a:rPr lang="zh-CN"/>
              <a:t>Fourth level</a:t>
            </a:r>
            <a:endParaRPr/>
          </a:p>
          <a:p>
            <a:pPr lvl="4">
              <a:defRPr/>
            </a:pPr>
            <a:r>
              <a:rPr lang="zh-CN"/>
              <a:t>Fifth level</a:t>
            </a:r>
          </a:p>
        </p:txBody>
      </p:sp>
      <p:sp>
        <p:nvSpPr>
          <p:cNvPr id="7" name="Date Placeholder 6"/>
          <p:cNvSpPr>
            <a:spLocks noGrp="1"/>
          </p:cNvSpPr>
          <p:nvPr>
            <p:ph type="dt" sz="half" idx="10"/>
          </p:nvPr>
        </p:nvSpPr>
        <p:spPr bwMode="auto"/>
        <p:txBody>
          <a:bodyPr/>
          <a:lstStyle/>
          <a:p>
            <a:pPr>
              <a:defRPr/>
            </a:pPr>
            <a:fld id="{0A11B344-0081-45FB-90A2-6B181A97EEBE}" type="datetime1">
              <a:rPr lang="en-US" altLang="zh-CN" smtClean="0"/>
              <a:t>6/9/2025</a:t>
            </a:fld>
            <a:endParaRPr lang="zh-CN"/>
          </a:p>
        </p:txBody>
      </p:sp>
      <p:sp>
        <p:nvSpPr>
          <p:cNvPr id="8" name="Footer Placeholder 7"/>
          <p:cNvSpPr>
            <a:spLocks noGrp="1"/>
          </p:cNvSpPr>
          <p:nvPr>
            <p:ph type="ftr" sz="quarter" idx="11"/>
          </p:nvPr>
        </p:nvSpPr>
        <p:spPr bwMode="auto"/>
        <p:txBody>
          <a:bodyPr/>
          <a:lstStyle/>
          <a:p>
            <a:pPr>
              <a:defRPr/>
            </a:pPr>
            <a:endParaRPr lang="zh-CN"/>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lt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zh-CN"/>
              <a:t>Click to edit Master title style</a:t>
            </a:r>
          </a:p>
        </p:txBody>
      </p:sp>
      <p:sp>
        <p:nvSpPr>
          <p:cNvPr id="3" name="Date Placeholder 2"/>
          <p:cNvSpPr>
            <a:spLocks noGrp="1"/>
          </p:cNvSpPr>
          <p:nvPr>
            <p:ph type="dt" sz="half" idx="10"/>
          </p:nvPr>
        </p:nvSpPr>
        <p:spPr bwMode="auto"/>
        <p:txBody>
          <a:bodyPr/>
          <a:lstStyle/>
          <a:p>
            <a:pPr>
              <a:defRPr/>
            </a:pPr>
            <a:fld id="{AC04635C-BE8E-4C00-9861-57F5392E98C5}" type="datetime1">
              <a:rPr lang="en-US" altLang="zh-CN" smtClean="0"/>
              <a:t>6/9/2025</a:t>
            </a:fld>
            <a:endParaRPr lang="zh-CN"/>
          </a:p>
        </p:txBody>
      </p:sp>
      <p:sp>
        <p:nvSpPr>
          <p:cNvPr id="4" name="Footer Placeholder 3"/>
          <p:cNvSpPr>
            <a:spLocks noGrp="1"/>
          </p:cNvSpPr>
          <p:nvPr>
            <p:ph type="ftr" sz="quarter" idx="11"/>
          </p:nvPr>
        </p:nvSpPr>
        <p:spPr bwMode="auto"/>
        <p:txBody>
          <a:bodyPr/>
          <a:lstStyle/>
          <a:p>
            <a:pPr>
              <a:defRPr/>
            </a:pPr>
            <a:endParaRPr lang="zh-CN"/>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ltLang="zh-CN"/>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116B266A-B0F2-48C3-9268-1D1329A3ACB8}" type="datetime1">
              <a:rPr lang="en-US" altLang="zh-CN" smtClean="0"/>
              <a:t>6/9/2025</a:t>
            </a:fld>
            <a:endParaRPr lang="zh-CN"/>
          </a:p>
        </p:txBody>
      </p:sp>
      <p:sp>
        <p:nvSpPr>
          <p:cNvPr id="3" name="Footer Placeholder 2"/>
          <p:cNvSpPr>
            <a:spLocks noGrp="1"/>
          </p:cNvSpPr>
          <p:nvPr>
            <p:ph type="ftr" sz="quarter" idx="11"/>
          </p:nvPr>
        </p:nvSpPr>
        <p:spPr bwMode="auto"/>
        <p:txBody>
          <a:bodyPr/>
          <a:lstStyle/>
          <a:p>
            <a:pPr>
              <a:defRPr/>
            </a:pPr>
            <a:endParaRPr lang="zh-CN"/>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ltLang="zh-CN"/>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zh-CN"/>
              <a:t>Click to edit Master title style</a:t>
            </a:r>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zh-CN"/>
              <a:t>Click to edit Master text styles</a:t>
            </a:r>
            <a:endParaRPr/>
          </a:p>
          <a:p>
            <a:pPr lvl="1">
              <a:defRPr/>
            </a:pPr>
            <a:r>
              <a:rPr lang="zh-CN"/>
              <a:t>Second level</a:t>
            </a:r>
            <a:endParaRPr/>
          </a:p>
          <a:p>
            <a:pPr lvl="2">
              <a:defRPr/>
            </a:pPr>
            <a:r>
              <a:rPr lang="zh-CN"/>
              <a:t>Third level</a:t>
            </a:r>
            <a:endParaRPr/>
          </a:p>
          <a:p>
            <a:pPr lvl="3">
              <a:defRPr/>
            </a:pPr>
            <a:r>
              <a:rPr lang="zh-CN"/>
              <a:t>Fourth level</a:t>
            </a:r>
            <a:endParaRPr/>
          </a:p>
          <a:p>
            <a:pPr lvl="4">
              <a:defRPr/>
            </a:pPr>
            <a:r>
              <a:rPr lang="zh-CN"/>
              <a:t>Fifth level</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zh-CN"/>
              <a:t>Click to edit Master text styles</a:t>
            </a:r>
            <a:endParaRPr/>
          </a:p>
        </p:txBody>
      </p:sp>
      <p:sp>
        <p:nvSpPr>
          <p:cNvPr id="5" name="Date Placeholder 4"/>
          <p:cNvSpPr>
            <a:spLocks noGrp="1"/>
          </p:cNvSpPr>
          <p:nvPr>
            <p:ph type="dt" sz="half" idx="10"/>
          </p:nvPr>
        </p:nvSpPr>
        <p:spPr bwMode="auto"/>
        <p:txBody>
          <a:bodyPr/>
          <a:lstStyle/>
          <a:p>
            <a:pPr>
              <a:defRPr/>
            </a:pPr>
            <a:fld id="{D46AF702-8793-4A70-BC67-9140C745449D}" type="datetime1">
              <a:rPr lang="en-US" altLang="zh-CN" smtClean="0"/>
              <a:t>6/9/2025</a:t>
            </a:fld>
            <a:endParaRPr lang="zh-CN"/>
          </a:p>
        </p:txBody>
      </p:sp>
      <p:sp>
        <p:nvSpPr>
          <p:cNvPr id="6" name="Footer Placeholder 5"/>
          <p:cNvSpPr>
            <a:spLocks noGrp="1"/>
          </p:cNvSpPr>
          <p:nvPr>
            <p:ph type="ftr" sz="quarter" idx="11"/>
          </p:nvPr>
        </p:nvSpPr>
        <p:spPr bwMode="auto"/>
        <p:txBody>
          <a:bodyPr/>
          <a:lstStyle/>
          <a:p>
            <a:pPr>
              <a:defRPr/>
            </a:pPr>
            <a:endParaRPr lang="zh-CN"/>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ltLang="zh-CN"/>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zh-CN"/>
              <a:t>Click to edit Master title style</a:t>
            </a:r>
          </a:p>
        </p:txBody>
      </p:sp>
      <p:sp>
        <p:nvSpPr>
          <p:cNvPr id="3" name="Picture Placeholder 2"/>
          <p:cNvSpPr>
            <a:spLocks noGrp="1" noChangeAspect="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zh-CN"/>
              <a:t>Click icon to add picture</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zh-CN"/>
              <a:t>Click to edit Master text styles</a:t>
            </a:r>
            <a:endParaRPr/>
          </a:p>
        </p:txBody>
      </p:sp>
      <p:sp>
        <p:nvSpPr>
          <p:cNvPr id="5" name="Date Placeholder 4"/>
          <p:cNvSpPr>
            <a:spLocks noGrp="1"/>
          </p:cNvSpPr>
          <p:nvPr>
            <p:ph type="dt" sz="half" idx="10"/>
          </p:nvPr>
        </p:nvSpPr>
        <p:spPr bwMode="auto"/>
        <p:txBody>
          <a:bodyPr/>
          <a:lstStyle/>
          <a:p>
            <a:pPr>
              <a:defRPr/>
            </a:pPr>
            <a:fld id="{490B6AFD-D7E8-4A37-A188-9801CF2455C7}" type="datetime1">
              <a:rPr lang="en-US" altLang="zh-CN" smtClean="0"/>
              <a:t>6/9/2025</a:t>
            </a:fld>
            <a:endParaRPr lang="zh-CN"/>
          </a:p>
        </p:txBody>
      </p:sp>
      <p:sp>
        <p:nvSpPr>
          <p:cNvPr id="6" name="Footer Placeholder 5"/>
          <p:cNvSpPr>
            <a:spLocks noGrp="1"/>
          </p:cNvSpPr>
          <p:nvPr>
            <p:ph type="ftr" sz="quarter" idx="11"/>
          </p:nvPr>
        </p:nvSpPr>
        <p:spPr bwMode="auto"/>
        <p:txBody>
          <a:bodyPr/>
          <a:lstStyle/>
          <a:p>
            <a:pPr>
              <a:defRPr/>
            </a:pPr>
            <a:endParaRPr lang="zh-CN"/>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ltLang="zh-CN"/>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zh-CN"/>
              <a:t>Click to edit Master title style</a:t>
            </a:r>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zh-CN"/>
              <a:t>Click to edit Master text styles</a:t>
            </a:r>
            <a:endParaRPr/>
          </a:p>
          <a:p>
            <a:pPr lvl="1">
              <a:defRPr/>
            </a:pPr>
            <a:r>
              <a:rPr lang="zh-CN"/>
              <a:t>Second level</a:t>
            </a:r>
            <a:endParaRPr/>
          </a:p>
          <a:p>
            <a:pPr lvl="2">
              <a:defRPr/>
            </a:pPr>
            <a:r>
              <a:rPr lang="zh-CN"/>
              <a:t>Third level</a:t>
            </a:r>
            <a:endParaRPr/>
          </a:p>
          <a:p>
            <a:pPr lvl="3">
              <a:defRPr/>
            </a:pPr>
            <a:r>
              <a:rPr lang="zh-CN"/>
              <a:t>Fourth level</a:t>
            </a:r>
            <a:endParaRPr/>
          </a:p>
          <a:p>
            <a:pPr lvl="4">
              <a:defRPr/>
            </a:pPr>
            <a:r>
              <a:rPr lang="zh-CN"/>
              <a:t>Fifth level</a:t>
            </a:r>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A9BFF24-47E5-4F79-88E9-105A4F53DE15}" type="datetime1">
              <a:rPr lang="en-US" altLang="zh-CN" smtClean="0"/>
              <a:t>6/9/2025</a:t>
            </a:fld>
            <a:endParaRPr lang="zh-CN"/>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ltLang="zh-CN"/>
              <a:t>‹#›</a:t>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zh-CN"/>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24.png"/><Relationship Id="rId18" Type="http://schemas.openxmlformats.org/officeDocument/2006/relationships/image" Target="../media/image29.svg"/><Relationship Id="rId26" Type="http://schemas.openxmlformats.org/officeDocument/2006/relationships/image" Target="../media/image37.png"/><Relationship Id="rId3" Type="http://schemas.openxmlformats.org/officeDocument/2006/relationships/image" Target="../media/image17.png"/><Relationship Id="rId21" Type="http://schemas.openxmlformats.org/officeDocument/2006/relationships/image" Target="../media/image32.png"/><Relationship Id="rId7" Type="http://schemas.openxmlformats.org/officeDocument/2006/relationships/image" Target="../media/image7.png"/><Relationship Id="rId12" Type="http://schemas.openxmlformats.org/officeDocument/2006/relationships/image" Target="../media/image23.svg"/><Relationship Id="rId17" Type="http://schemas.openxmlformats.org/officeDocument/2006/relationships/image" Target="../media/image28.png"/><Relationship Id="rId25" Type="http://schemas.openxmlformats.org/officeDocument/2006/relationships/image" Target="../media/image36.png"/><Relationship Id="rId2" Type="http://schemas.openxmlformats.org/officeDocument/2006/relationships/notesSlide" Target="../notesSlides/notesSlide11.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2.png"/><Relationship Id="rId24" Type="http://schemas.openxmlformats.org/officeDocument/2006/relationships/image" Target="../media/image35.svg"/><Relationship Id="rId5" Type="http://schemas.openxmlformats.org/officeDocument/2006/relationships/image" Target="../media/image19.png"/><Relationship Id="rId15" Type="http://schemas.openxmlformats.org/officeDocument/2006/relationships/image" Target="../media/image26.png"/><Relationship Id="rId23" Type="http://schemas.openxmlformats.org/officeDocument/2006/relationships/image" Target="../media/image34.png"/><Relationship Id="rId10" Type="http://schemas.openxmlformats.org/officeDocument/2006/relationships/image" Target="../media/image21.svg"/><Relationship Id="rId19" Type="http://schemas.openxmlformats.org/officeDocument/2006/relationships/image" Target="../media/image30.png"/><Relationship Id="rId4" Type="http://schemas.openxmlformats.org/officeDocument/2006/relationships/image" Target="../media/image18.pn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33.svg"/></Relationships>
</file>

<file path=ppt/slides/_rels/slide12.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18" Type="http://schemas.openxmlformats.org/officeDocument/2006/relationships/image" Target="../media/image31.svg"/><Relationship Id="rId3" Type="http://schemas.openxmlformats.org/officeDocument/2006/relationships/image" Target="../media/image38.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svg"/><Relationship Id="rId17" Type="http://schemas.openxmlformats.org/officeDocument/2006/relationships/image" Target="../media/image30.png"/><Relationship Id="rId2" Type="http://schemas.openxmlformats.org/officeDocument/2006/relationships/notesSlide" Target="../notesSlides/notesSlide12.xml"/><Relationship Id="rId16" Type="http://schemas.openxmlformats.org/officeDocument/2006/relationships/image" Target="../media/image29.svg"/><Relationship Id="rId20" Type="http://schemas.openxmlformats.org/officeDocument/2006/relationships/image" Target="../media/image33.sv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24.png"/><Relationship Id="rId24" Type="http://schemas.openxmlformats.org/officeDocument/2006/relationships/image" Target="../media/image37.png"/><Relationship Id="rId5" Type="http://schemas.openxmlformats.org/officeDocument/2006/relationships/image" Target="../media/image7.png"/><Relationship Id="rId15" Type="http://schemas.openxmlformats.org/officeDocument/2006/relationships/image" Target="../media/image28.png"/><Relationship Id="rId23" Type="http://schemas.openxmlformats.org/officeDocument/2006/relationships/image" Target="../media/image36.png"/><Relationship Id="rId10" Type="http://schemas.openxmlformats.org/officeDocument/2006/relationships/image" Target="../media/image23.svg"/><Relationship Id="rId19" Type="http://schemas.openxmlformats.org/officeDocument/2006/relationships/image" Target="../media/image32.png"/><Relationship Id="rId4" Type="http://schemas.openxmlformats.org/officeDocument/2006/relationships/image" Target="../media/image9.png"/><Relationship Id="rId9" Type="http://schemas.openxmlformats.org/officeDocument/2006/relationships/image" Target="../media/image22.png"/><Relationship Id="rId14" Type="http://schemas.openxmlformats.org/officeDocument/2006/relationships/image" Target="../media/image27.svg"/><Relationship Id="rId22" Type="http://schemas.openxmlformats.org/officeDocument/2006/relationships/image" Target="../media/image35.sv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39.png"/><Relationship Id="rId21" Type="http://schemas.openxmlformats.org/officeDocument/2006/relationships/image" Target="../media/image33.svg"/><Relationship Id="rId7" Type="http://schemas.openxmlformats.org/officeDocument/2006/relationships/image" Target="../media/image8.svg"/><Relationship Id="rId12" Type="http://schemas.openxmlformats.org/officeDocument/2006/relationships/image" Target="../media/image24.png"/><Relationship Id="rId17" Type="http://schemas.openxmlformats.org/officeDocument/2006/relationships/image" Target="../media/image29.svg"/><Relationship Id="rId25" Type="http://schemas.openxmlformats.org/officeDocument/2006/relationships/image" Target="../media/image37.png"/><Relationship Id="rId2" Type="http://schemas.openxmlformats.org/officeDocument/2006/relationships/notesSlide" Target="../notesSlides/notesSlide13.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23.svg"/><Relationship Id="rId24"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27.svg"/><Relationship Id="rId23" Type="http://schemas.openxmlformats.org/officeDocument/2006/relationships/image" Target="../media/image35.svg"/><Relationship Id="rId10" Type="http://schemas.openxmlformats.org/officeDocument/2006/relationships/image" Target="../media/image22.png"/><Relationship Id="rId19" Type="http://schemas.openxmlformats.org/officeDocument/2006/relationships/image" Target="../media/image31.svg"/><Relationship Id="rId4" Type="http://schemas.openxmlformats.org/officeDocument/2006/relationships/image" Target="../media/image40.png"/><Relationship Id="rId9" Type="http://schemas.openxmlformats.org/officeDocument/2006/relationships/image" Target="../media/image21.svg"/><Relationship Id="rId14" Type="http://schemas.openxmlformats.org/officeDocument/2006/relationships/image" Target="../media/image26.png"/><Relationship Id="rId22"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24.png"/><Relationship Id="rId18" Type="http://schemas.openxmlformats.org/officeDocument/2006/relationships/image" Target="../media/image29.svg"/><Relationship Id="rId26" Type="http://schemas.openxmlformats.org/officeDocument/2006/relationships/image" Target="../media/image37.png"/><Relationship Id="rId3" Type="http://schemas.openxmlformats.org/officeDocument/2006/relationships/image" Target="../media/image41.png"/><Relationship Id="rId21" Type="http://schemas.openxmlformats.org/officeDocument/2006/relationships/image" Target="../media/image32.png"/><Relationship Id="rId7" Type="http://schemas.openxmlformats.org/officeDocument/2006/relationships/image" Target="../media/image7.png"/><Relationship Id="rId12" Type="http://schemas.openxmlformats.org/officeDocument/2006/relationships/image" Target="../media/image23.svg"/><Relationship Id="rId17" Type="http://schemas.openxmlformats.org/officeDocument/2006/relationships/image" Target="../media/image28.png"/><Relationship Id="rId25" Type="http://schemas.openxmlformats.org/officeDocument/2006/relationships/image" Target="../media/image36.png"/><Relationship Id="rId2" Type="http://schemas.openxmlformats.org/officeDocument/2006/relationships/notesSlide" Target="../notesSlides/notesSlide14.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2.png"/><Relationship Id="rId24" Type="http://schemas.openxmlformats.org/officeDocument/2006/relationships/image" Target="../media/image35.svg"/><Relationship Id="rId5" Type="http://schemas.openxmlformats.org/officeDocument/2006/relationships/image" Target="../media/image43.png"/><Relationship Id="rId15" Type="http://schemas.openxmlformats.org/officeDocument/2006/relationships/image" Target="../media/image26.png"/><Relationship Id="rId23" Type="http://schemas.openxmlformats.org/officeDocument/2006/relationships/image" Target="../media/image34.png"/><Relationship Id="rId10" Type="http://schemas.openxmlformats.org/officeDocument/2006/relationships/image" Target="../media/image21.svg"/><Relationship Id="rId19" Type="http://schemas.openxmlformats.org/officeDocument/2006/relationships/image" Target="../media/image30.png"/><Relationship Id="rId4" Type="http://schemas.openxmlformats.org/officeDocument/2006/relationships/image" Target="../media/image42.pn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33.sv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1.png"/><Relationship Id="rId7"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52.png"/><Relationship Id="rId11" Type="http://schemas.openxmlformats.org/officeDocument/2006/relationships/image" Target="../media/image50.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42.png"/><Relationship Id="rId9" Type="http://schemas.openxmlformats.org/officeDocument/2006/relationships/image" Target="../media/image55.png"/></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6.svg"/><Relationship Id="rId12"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39"/>
          <p:cNvSpPr/>
          <p:nvPr/>
        </p:nvSpPr>
        <p:spPr>
          <a:xfrm>
            <a:off x="-634" y="0"/>
            <a:ext cx="12192001" cy="3448049"/>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0" name="TextBox 32"/>
          <p:cNvSpPr>
            <a:spLocks noChangeArrowheads="1"/>
          </p:cNvSpPr>
          <p:nvPr/>
        </p:nvSpPr>
        <p:spPr bwMode="auto">
          <a:xfrm>
            <a:off x="3775108" y="3959954"/>
            <a:ext cx="4641458" cy="210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2477D"/>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汇  报  人：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王葳</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2477D"/>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日       期：      </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2025.6.9</a:t>
            </a:r>
          </a:p>
          <a:p>
            <a:pPr marL="0" marR="0" lvl="0" indent="0" algn="l" defTabSz="914400" rtl="0" eaLnBrk="1" fontAlgn="auto" latinLnBrk="0" hangingPunct="1">
              <a:lnSpc>
                <a:spcPct val="2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cxnSp>
        <p:nvCxnSpPr>
          <p:cNvPr id="12" name="直接连接符 11"/>
          <p:cNvCxnSpPr>
            <a:cxnSpLocks/>
          </p:cNvCxnSpPr>
          <p:nvPr/>
        </p:nvCxnSpPr>
        <p:spPr>
          <a:xfrm>
            <a:off x="3775108" y="4661985"/>
            <a:ext cx="4468560" cy="0"/>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p:cNvCxnSpPr>
          <p:nvPr/>
        </p:nvCxnSpPr>
        <p:spPr>
          <a:xfrm>
            <a:off x="3775108" y="5352883"/>
            <a:ext cx="4482627" cy="0"/>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F7E9A71F-2104-4125-9C52-F005F06F8394}"/>
              </a:ext>
            </a:extLst>
          </p:cNvPr>
          <p:cNvSpPr/>
          <p:nvPr/>
        </p:nvSpPr>
        <p:spPr>
          <a:xfrm>
            <a:off x="1199456" y="1196752"/>
            <a:ext cx="10010328" cy="1790042"/>
          </a:xfrm>
          <a:prstGeom prst="rect">
            <a:avLst/>
          </a:prstGeom>
        </p:spPr>
        <p:txBody>
          <a:bodyPr wrap="square">
            <a:spAutoFit/>
          </a:bodyPr>
          <a:lstStyle/>
          <a:p>
            <a:pPr lvl="0" algn="ctr" rtl="0">
              <a:lnSpc>
                <a:spcPct val="120000"/>
              </a:lnSpc>
              <a:defRPr/>
            </a:pPr>
            <a:r>
              <a:rPr lang="zh-CN" altLang="en-US" sz="4800" b="1" kern="120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增强型双货币 </a:t>
            </a:r>
            <a:r>
              <a:rPr lang="en-US" altLang="zh-CN" sz="4800" b="1" kern="120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VCG </a:t>
            </a:r>
            <a:r>
              <a:rPr lang="zh-CN" altLang="en-US" sz="4800" b="1" kern="120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拍卖机制在车联网中的资源分配：信息价值视角</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 name="灯片编号占位符 1">
            <a:extLst>
              <a:ext uri="{FF2B5EF4-FFF2-40B4-BE49-F238E27FC236}">
                <a16:creationId xmlns:a16="http://schemas.microsoft.com/office/drawing/2014/main" id="{BDA27AC1-3E69-446A-BC01-D0C22FE49FC5}"/>
              </a:ext>
            </a:extLst>
          </p:cNvPr>
          <p:cNvSpPr>
            <a:spLocks noGrp="1"/>
          </p:cNvSpPr>
          <p:nvPr>
            <p:ph type="sldNum" sz="quarter" idx="12"/>
          </p:nvPr>
        </p:nvSpPr>
        <p:spPr/>
        <p:txBody>
          <a:bodyPr/>
          <a:lstStyle/>
          <a:p>
            <a:pPr>
              <a:defRPr/>
            </a:pPr>
            <a:fld id="{08395586-F03A-48D1-94DF-16B239DF4FB5}" type="slidenum">
              <a:rPr lang="en-US" altLang="zh-CN" smtClean="0"/>
              <a:t>1</a:t>
            </a:fld>
            <a:endParaRPr lang="zh-CN"/>
          </a:p>
        </p:txBody>
      </p:sp>
    </p:spTree>
    <p:extLst>
      <p:ext uri="{BB962C8B-B14F-4D97-AF65-F5344CB8AC3E}">
        <p14:creationId xmlns:p14="http://schemas.microsoft.com/office/powerpoint/2010/main" val="3806036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解决方案</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10</a:t>
            </a:fld>
            <a:endParaRPr lang="zh-CN" dirty="0"/>
          </a:p>
        </p:txBody>
      </p:sp>
      <p:sp>
        <p:nvSpPr>
          <p:cNvPr id="11" name="矩形 10">
            <a:extLst>
              <a:ext uri="{FF2B5EF4-FFF2-40B4-BE49-F238E27FC236}">
                <a16:creationId xmlns:a16="http://schemas.microsoft.com/office/drawing/2014/main" id="{36A79B8E-EC00-4CAF-9E36-B1ADABBD2326}"/>
              </a:ext>
            </a:extLst>
          </p:cNvPr>
          <p:cNvSpPr/>
          <p:nvPr/>
        </p:nvSpPr>
        <p:spPr>
          <a:xfrm>
            <a:off x="983432" y="1568819"/>
            <a:ext cx="10683632" cy="874407"/>
          </a:xfrm>
          <a:prstGeom prst="rect">
            <a:avLst/>
          </a:prstGeom>
        </p:spPr>
        <p:txBody>
          <a:bodyPr wrap="square">
            <a:spAutoFit/>
          </a:bodyPr>
          <a:lstStyle/>
          <a:p>
            <a:pPr fontAlgn="base">
              <a:lnSpc>
                <a:spcPct val="150000"/>
              </a:lnSpc>
              <a:spcBef>
                <a:spcPct val="0"/>
              </a:spcBef>
              <a:spcAft>
                <a:spcPct val="0"/>
              </a:spcAft>
              <a:defRPr/>
            </a:pPr>
            <a:r>
              <a:rPr lang="zh-CN" altLang="en-US"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维克里</a:t>
            </a:r>
            <a:r>
              <a:rPr lang="en-US" altLang="zh-CN"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克拉克</a:t>
            </a:r>
            <a:r>
              <a:rPr lang="en-US" altLang="zh-CN"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格罗夫斯拍卖机制 </a:t>
            </a:r>
            <a:r>
              <a:rPr lang="en-US" altLang="zh-CN"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kern="1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Vickrey</a:t>
            </a:r>
            <a:r>
              <a:rPr lang="en-US" altLang="zh-CN"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–Clarke–Groves, VCG </a:t>
            </a:r>
            <a:r>
              <a:rPr lang="en-US" altLang="zh-CN"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kern="1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常用与解决最大化社会福利相关的资源分配问题，且具有</a:t>
            </a:r>
            <a:r>
              <a:rPr lang="en-US"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DSIC</a:t>
            </a:r>
            <a:r>
              <a:rPr lang="zh-CN" altLang="en-US"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特性。</a:t>
            </a:r>
            <a:endParaRPr lang="en-US"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文本框 13">
            <a:extLst>
              <a:ext uri="{FF2B5EF4-FFF2-40B4-BE49-F238E27FC236}">
                <a16:creationId xmlns:a16="http://schemas.microsoft.com/office/drawing/2014/main" id="{699C4AC7-72FF-402D-848B-49FF7ED5197A}"/>
              </a:ext>
            </a:extLst>
          </p:cNvPr>
          <p:cNvSpPr txBox="1"/>
          <p:nvPr/>
        </p:nvSpPr>
        <p:spPr>
          <a:xfrm>
            <a:off x="263352" y="804054"/>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解决思路</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文本框 35">
            <a:extLst>
              <a:ext uri="{FF2B5EF4-FFF2-40B4-BE49-F238E27FC236}">
                <a16:creationId xmlns:a16="http://schemas.microsoft.com/office/drawing/2014/main" id="{331CD121-04FC-4B9D-AD47-DE4962C3FA20}"/>
              </a:ext>
            </a:extLst>
          </p:cNvPr>
          <p:cNvSpPr txBox="1"/>
          <p:nvPr/>
        </p:nvSpPr>
        <p:spPr>
          <a:xfrm>
            <a:off x="263352" y="2688819"/>
            <a:ext cx="11101589" cy="662554"/>
          </a:xfrm>
          <a:prstGeom prst="rect">
            <a:avLst/>
          </a:prstGeom>
          <a:noFill/>
        </p:spPr>
        <p:txBody>
          <a:bodyPr wrap="square" rtlCol="0">
            <a:spAutoFit/>
          </a:bodyPr>
          <a:lstStyle/>
          <a:p>
            <a:pPr marL="457200" indent="-457200">
              <a:lnSpc>
                <a:spcPct val="150000"/>
              </a:lnSpc>
              <a:spcBef>
                <a:spcPts val="1000"/>
              </a:spcBef>
              <a:buFont typeface="Wingdings" pitchFamily="2" charset="2"/>
              <a:buChar char="Ø"/>
              <a:defRPr/>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VCG</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拍卖机制面临的问题</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5" name="组合 24">
            <a:extLst>
              <a:ext uri="{FF2B5EF4-FFF2-40B4-BE49-F238E27FC236}">
                <a16:creationId xmlns:a16="http://schemas.microsoft.com/office/drawing/2014/main" id="{575E60EB-2AC7-467B-A03F-0A813287B316}"/>
              </a:ext>
            </a:extLst>
          </p:cNvPr>
          <p:cNvGrpSpPr/>
          <p:nvPr/>
        </p:nvGrpSpPr>
        <p:grpSpPr>
          <a:xfrm>
            <a:off x="6081416" y="2646550"/>
            <a:ext cx="5028552" cy="3650070"/>
            <a:chOff x="6325248" y="2443226"/>
            <a:chExt cx="5028552" cy="3650070"/>
          </a:xfrm>
        </p:grpSpPr>
        <p:grpSp>
          <p:nvGrpSpPr>
            <p:cNvPr id="20" name="组合 19">
              <a:extLst>
                <a:ext uri="{FF2B5EF4-FFF2-40B4-BE49-F238E27FC236}">
                  <a16:creationId xmlns:a16="http://schemas.microsoft.com/office/drawing/2014/main" id="{55A056BE-BA3C-491C-93A1-061B13336728}"/>
                </a:ext>
              </a:extLst>
            </p:cNvPr>
            <p:cNvGrpSpPr/>
            <p:nvPr/>
          </p:nvGrpSpPr>
          <p:grpSpPr>
            <a:xfrm>
              <a:off x="6325248" y="2545437"/>
              <a:ext cx="4673907" cy="3393663"/>
              <a:chOff x="6325248" y="2545437"/>
              <a:chExt cx="4673907" cy="3393663"/>
            </a:xfrm>
          </p:grpSpPr>
          <p:pic>
            <p:nvPicPr>
              <p:cNvPr id="16" name="图片 15">
                <a:extLst>
                  <a:ext uri="{FF2B5EF4-FFF2-40B4-BE49-F238E27FC236}">
                    <a16:creationId xmlns:a16="http://schemas.microsoft.com/office/drawing/2014/main" id="{B3F34DB5-444F-42B1-BA05-7029DF516263}"/>
                  </a:ext>
                </a:extLst>
              </p:cNvPr>
              <p:cNvPicPr>
                <a:picLocks noChangeAspect="1"/>
              </p:cNvPicPr>
              <p:nvPr/>
            </p:nvPicPr>
            <p:blipFill>
              <a:blip r:embed="rId3"/>
              <a:stretch>
                <a:fillRect/>
              </a:stretch>
            </p:blipFill>
            <p:spPr>
              <a:xfrm>
                <a:off x="6325248" y="2545437"/>
                <a:ext cx="4673907" cy="3393663"/>
              </a:xfrm>
              <a:prstGeom prst="rect">
                <a:avLst/>
              </a:prstGeom>
            </p:spPr>
          </p:pic>
          <p:sp>
            <p:nvSpPr>
              <p:cNvPr id="19" name="矩形 18">
                <a:extLst>
                  <a:ext uri="{FF2B5EF4-FFF2-40B4-BE49-F238E27FC236}">
                    <a16:creationId xmlns:a16="http://schemas.microsoft.com/office/drawing/2014/main" id="{17CA9525-87D8-48D2-A6D1-D879A50311A9}"/>
                  </a:ext>
                </a:extLst>
              </p:cNvPr>
              <p:cNvSpPr/>
              <p:nvPr/>
            </p:nvSpPr>
            <p:spPr>
              <a:xfrm>
                <a:off x="6384032" y="2605856"/>
                <a:ext cx="1728192" cy="216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B7E61079-4C60-40A2-84B3-9D1DDC2D33C0}"/>
                  </a:ext>
                </a:extLst>
              </p:cNvPr>
              <p:cNvSpPr txBox="1"/>
              <p:nvPr/>
            </p:nvSpPr>
            <p:spPr>
              <a:xfrm>
                <a:off x="6325248" y="2569281"/>
                <a:ext cx="1656184" cy="307777"/>
              </a:xfrm>
              <a:prstGeom prst="rect">
                <a:avLst/>
              </a:prstGeom>
              <a:noFill/>
            </p:spPr>
            <p:txBody>
              <a:bodyPr wrap="square">
                <a:spAutoFit/>
              </a:bodyPr>
              <a:lstStyle/>
              <a:p>
                <a:r>
                  <a:rPr lang="en-US" altLang="zh-CN" sz="1400" b="1" dirty="0">
                    <a:solidFill>
                      <a:srgbClr val="191B1F"/>
                    </a:solidFill>
                    <a:latin typeface="微软雅黑" panose="020B0503020204020204" pitchFamily="34" charset="-122"/>
                    <a:ea typeface="微软雅黑" panose="020B0503020204020204" pitchFamily="34" charset="-122"/>
                  </a:rPr>
                  <a:t>VCG</a:t>
                </a:r>
                <a:r>
                  <a:rPr lang="zh-CN" altLang="en-US" sz="1400" b="1" dirty="0">
                    <a:solidFill>
                      <a:srgbClr val="191B1F"/>
                    </a:solidFill>
                    <a:latin typeface="微软雅黑" panose="020B0503020204020204" pitchFamily="34" charset="-122"/>
                    <a:ea typeface="微软雅黑" panose="020B0503020204020204" pitchFamily="34" charset="-122"/>
                  </a:rPr>
                  <a:t>拍卖机制</a:t>
                </a:r>
                <a:endParaRPr lang="zh-CN" altLang="en-US" sz="1400" b="1" dirty="0">
                  <a:latin typeface="微软雅黑" panose="020B0503020204020204" pitchFamily="34" charset="-122"/>
                  <a:ea typeface="微软雅黑" panose="020B0503020204020204" pitchFamily="34" charset="-122"/>
                </a:endParaRPr>
              </a:p>
            </p:txBody>
          </p:sp>
        </p:grpSp>
        <p:sp>
          <p:nvSpPr>
            <p:cNvPr id="22" name="矩形 21">
              <a:extLst>
                <a:ext uri="{FF2B5EF4-FFF2-40B4-BE49-F238E27FC236}">
                  <a16:creationId xmlns:a16="http://schemas.microsoft.com/office/drawing/2014/main" id="{2F36AEB1-770B-4996-BE73-7D9A11862A94}"/>
                </a:ext>
              </a:extLst>
            </p:cNvPr>
            <p:cNvSpPr/>
            <p:nvPr/>
          </p:nvSpPr>
          <p:spPr>
            <a:xfrm>
              <a:off x="6325248" y="2443226"/>
              <a:ext cx="5028552" cy="36500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a:extLst>
              <a:ext uri="{FF2B5EF4-FFF2-40B4-BE49-F238E27FC236}">
                <a16:creationId xmlns:a16="http://schemas.microsoft.com/office/drawing/2014/main" id="{1E4FD15D-FDEB-4725-B1D6-5B3CB3487703}"/>
              </a:ext>
            </a:extLst>
          </p:cNvPr>
          <p:cNvGrpSpPr/>
          <p:nvPr/>
        </p:nvGrpSpPr>
        <p:grpSpPr>
          <a:xfrm>
            <a:off x="1055440" y="3693702"/>
            <a:ext cx="3816424" cy="1864489"/>
            <a:chOff x="1055440" y="3693702"/>
            <a:chExt cx="3816424" cy="1864489"/>
          </a:xfrm>
        </p:grpSpPr>
        <p:grpSp>
          <p:nvGrpSpPr>
            <p:cNvPr id="26" name="组合 25">
              <a:extLst>
                <a:ext uri="{FF2B5EF4-FFF2-40B4-BE49-F238E27FC236}">
                  <a16:creationId xmlns:a16="http://schemas.microsoft.com/office/drawing/2014/main" id="{67862CCA-EA93-466A-8A3F-77E0C43E432F}"/>
                </a:ext>
              </a:extLst>
            </p:cNvPr>
            <p:cNvGrpSpPr/>
            <p:nvPr/>
          </p:nvGrpSpPr>
          <p:grpSpPr>
            <a:xfrm>
              <a:off x="1055440" y="3693702"/>
              <a:ext cx="3402981" cy="1383063"/>
              <a:chOff x="1055440" y="3693702"/>
              <a:chExt cx="3402981" cy="1383063"/>
            </a:xfrm>
          </p:grpSpPr>
          <p:sp>
            <p:nvSpPr>
              <p:cNvPr id="139" name="文本框 138">
                <a:extLst>
                  <a:ext uri="{FF2B5EF4-FFF2-40B4-BE49-F238E27FC236}">
                    <a16:creationId xmlns:a16="http://schemas.microsoft.com/office/drawing/2014/main" id="{8E772654-8BEA-483F-84C9-3A8DC0C1F272}"/>
                  </a:ext>
                </a:extLst>
              </p:cNvPr>
              <p:cNvSpPr txBox="1"/>
              <p:nvPr/>
            </p:nvSpPr>
            <p:spPr>
              <a:xfrm>
                <a:off x="1055440" y="3693702"/>
                <a:ext cx="3402981" cy="369332"/>
              </a:xfrm>
              <a:prstGeom prst="rect">
                <a:avLst/>
              </a:prstGeom>
              <a:noFill/>
            </p:spPr>
            <p:txBody>
              <a:bodyPr wrap="square">
                <a:spAutoFit/>
              </a:bodyPr>
              <a:lstStyle/>
              <a:p>
                <a:pPr marL="285750" indent="-285750" algn="just">
                  <a:buFont typeface="Wingdings" panose="05000000000000000000" pitchFamily="2" charset="2"/>
                  <a:buChar char="p"/>
                </a:pPr>
                <a:r>
                  <a:rPr lang="zh-CN" altLang="en-US"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问题</a:t>
                </a:r>
                <a:r>
                  <a:rPr lang="en-US" altLang="zh-CN"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：隐私泄露问题</a:t>
                </a:r>
              </a:p>
            </p:txBody>
          </p:sp>
          <p:sp>
            <p:nvSpPr>
              <p:cNvPr id="65" name="文本框 64">
                <a:extLst>
                  <a:ext uri="{FF2B5EF4-FFF2-40B4-BE49-F238E27FC236}">
                    <a16:creationId xmlns:a16="http://schemas.microsoft.com/office/drawing/2014/main" id="{33D5831B-9400-4C33-A9CF-81CF91D54E10}"/>
                  </a:ext>
                </a:extLst>
              </p:cNvPr>
              <p:cNvSpPr txBox="1"/>
              <p:nvPr/>
            </p:nvSpPr>
            <p:spPr>
              <a:xfrm>
                <a:off x="1055440" y="4212920"/>
                <a:ext cx="3402981" cy="369332"/>
              </a:xfrm>
              <a:prstGeom prst="rect">
                <a:avLst/>
              </a:prstGeom>
              <a:noFill/>
            </p:spPr>
            <p:txBody>
              <a:bodyPr wrap="square">
                <a:spAutoFit/>
              </a:bodyPr>
              <a:lstStyle/>
              <a:p>
                <a:pPr marL="285750" indent="-285750" algn="just">
                  <a:buFont typeface="Wingdings" panose="05000000000000000000" pitchFamily="2" charset="2"/>
                  <a:buChar char="p"/>
                </a:pPr>
                <a:r>
                  <a:rPr lang="zh-CN" altLang="en-US"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问题</a:t>
                </a:r>
                <a:r>
                  <a:rPr lang="en-US" altLang="zh-CN"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：通信量诅咒</a:t>
                </a:r>
              </a:p>
            </p:txBody>
          </p:sp>
          <p:sp>
            <p:nvSpPr>
              <p:cNvPr id="68" name="文本框 67">
                <a:extLst>
                  <a:ext uri="{FF2B5EF4-FFF2-40B4-BE49-F238E27FC236}">
                    <a16:creationId xmlns:a16="http://schemas.microsoft.com/office/drawing/2014/main" id="{C940AFCA-708E-4F1C-9BBC-7249C01B0CF3}"/>
                  </a:ext>
                </a:extLst>
              </p:cNvPr>
              <p:cNvSpPr txBox="1"/>
              <p:nvPr/>
            </p:nvSpPr>
            <p:spPr>
              <a:xfrm>
                <a:off x="1055440" y="4707433"/>
                <a:ext cx="3402981" cy="369332"/>
              </a:xfrm>
              <a:prstGeom prst="rect">
                <a:avLst/>
              </a:prstGeom>
              <a:noFill/>
            </p:spPr>
            <p:txBody>
              <a:bodyPr wrap="square">
                <a:spAutoFit/>
              </a:bodyPr>
              <a:lstStyle/>
              <a:p>
                <a:pPr marL="285750" indent="-285750" algn="just">
                  <a:buFont typeface="Wingdings" panose="05000000000000000000" pitchFamily="2" charset="2"/>
                  <a:buChar char="p"/>
                </a:pPr>
                <a:r>
                  <a:rPr lang="zh-CN" altLang="en-US"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问题</a:t>
                </a:r>
                <a:r>
                  <a:rPr lang="en-US" altLang="zh-CN"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：弱抵抗串通性</a:t>
                </a:r>
              </a:p>
            </p:txBody>
          </p:sp>
        </p:grpSp>
        <p:sp>
          <p:nvSpPr>
            <p:cNvPr id="69" name="文本框 68">
              <a:extLst>
                <a:ext uri="{FF2B5EF4-FFF2-40B4-BE49-F238E27FC236}">
                  <a16:creationId xmlns:a16="http://schemas.microsoft.com/office/drawing/2014/main" id="{F191EE12-CA82-4538-93E9-8E5631138CC3}"/>
                </a:ext>
              </a:extLst>
            </p:cNvPr>
            <p:cNvSpPr txBox="1"/>
            <p:nvPr/>
          </p:nvSpPr>
          <p:spPr>
            <a:xfrm>
              <a:off x="1055440" y="5188859"/>
              <a:ext cx="3816424" cy="369332"/>
            </a:xfrm>
            <a:prstGeom prst="rect">
              <a:avLst/>
            </a:prstGeom>
            <a:noFill/>
          </p:spPr>
          <p:txBody>
            <a:bodyPr wrap="square">
              <a:spAutoFit/>
            </a:bodyPr>
            <a:lstStyle/>
            <a:p>
              <a:pPr marL="285750" indent="-285750" algn="just">
                <a:buFont typeface="Wingdings" panose="05000000000000000000" pitchFamily="2" charset="2"/>
                <a:buChar char="p"/>
              </a:pPr>
              <a:r>
                <a:rPr lang="zh-CN" altLang="en-US"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问题</a:t>
              </a:r>
              <a:r>
                <a:rPr lang="en-US" altLang="zh-CN"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：利润与效用不一致</a:t>
              </a:r>
            </a:p>
          </p:txBody>
        </p:sp>
      </p:grpSp>
      <p:sp>
        <p:nvSpPr>
          <p:cNvPr id="72" name="文本框 71">
            <a:extLst>
              <a:ext uri="{FF2B5EF4-FFF2-40B4-BE49-F238E27FC236}">
                <a16:creationId xmlns:a16="http://schemas.microsoft.com/office/drawing/2014/main" id="{D4F9B239-748D-4724-8374-3E2BDB403442}"/>
              </a:ext>
            </a:extLst>
          </p:cNvPr>
          <p:cNvSpPr txBox="1"/>
          <p:nvPr/>
        </p:nvSpPr>
        <p:spPr>
          <a:xfrm>
            <a:off x="1166012" y="5900520"/>
            <a:ext cx="4794683" cy="276999"/>
          </a:xfrm>
          <a:prstGeom prst="rect">
            <a:avLst/>
          </a:prstGeom>
          <a:noFill/>
        </p:spPr>
        <p:txBody>
          <a:bodyPr wrap="square">
            <a:spAutoFit/>
          </a:bodyPr>
          <a:lstStyle/>
          <a:p>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注：</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VCG</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拍卖是一个理论上很完美，但实际实施很困难的拍卖机制。</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321728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解决方案</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11</a:t>
            </a:fld>
            <a:endParaRPr lang="zh-CN" dirty="0"/>
          </a:p>
        </p:txBody>
      </p:sp>
      <p:sp>
        <p:nvSpPr>
          <p:cNvPr id="244" name="文本框 243">
            <a:extLst>
              <a:ext uri="{FF2B5EF4-FFF2-40B4-BE49-F238E27FC236}">
                <a16:creationId xmlns:a16="http://schemas.microsoft.com/office/drawing/2014/main" id="{AA0D66BA-AECF-48EE-89FF-BA5C3756BF71}"/>
              </a:ext>
            </a:extLst>
          </p:cNvPr>
          <p:cNvSpPr txBox="1"/>
          <p:nvPr/>
        </p:nvSpPr>
        <p:spPr>
          <a:xfrm>
            <a:off x="263352" y="822230"/>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增强型三阶段双货币</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VCG</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拍卖机制</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8" name="直接连接符 7">
            <a:extLst>
              <a:ext uri="{FF2B5EF4-FFF2-40B4-BE49-F238E27FC236}">
                <a16:creationId xmlns:a16="http://schemas.microsoft.com/office/drawing/2014/main" id="{0BB5E88B-6251-4F1B-89D1-834C7DC07F71}"/>
              </a:ext>
            </a:extLst>
          </p:cNvPr>
          <p:cNvCxnSpPr/>
          <p:nvPr/>
        </p:nvCxnSpPr>
        <p:spPr>
          <a:xfrm>
            <a:off x="263352" y="4437112"/>
            <a:ext cx="11305256"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245" name="矩形 244">
            <a:extLst>
              <a:ext uri="{FF2B5EF4-FFF2-40B4-BE49-F238E27FC236}">
                <a16:creationId xmlns:a16="http://schemas.microsoft.com/office/drawing/2014/main" id="{B455BDE3-C9CC-4342-B298-85196B5D7AAC}"/>
              </a:ext>
            </a:extLst>
          </p:cNvPr>
          <p:cNvSpPr/>
          <p:nvPr/>
        </p:nvSpPr>
        <p:spPr>
          <a:xfrm>
            <a:off x="6349160" y="4550571"/>
            <a:ext cx="2177906" cy="418191"/>
          </a:xfrm>
          <a:prstGeom prst="rect">
            <a:avLst/>
          </a:prstGeom>
        </p:spPr>
        <p:txBody>
          <a:bodyPr wrap="square">
            <a:spAutoFit/>
          </a:bodyPr>
          <a:lstStyle/>
          <a:p>
            <a:pPr marL="285750" indent="-285750" algn="just" fontAlgn="base">
              <a:lnSpc>
                <a:spcPct val="150000"/>
              </a:lnSpc>
              <a:spcBef>
                <a:spcPct val="0"/>
              </a:spcBef>
              <a:spcAft>
                <a:spcPct val="0"/>
              </a:spcAft>
              <a:buFont typeface="Wingdings" panose="05000000000000000000" pitchFamily="2" charset="2"/>
              <a:buChar char="p"/>
              <a:defRPr/>
            </a:pPr>
            <a:r>
              <a:rPr lang="zh-CN" altLang="en-US"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新机构：银行</a:t>
            </a:r>
            <a:endParaRPr lang="zh-CN" altLang="en-US" sz="16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9" name="组合 8">
            <a:extLst>
              <a:ext uri="{FF2B5EF4-FFF2-40B4-BE49-F238E27FC236}">
                <a16:creationId xmlns:a16="http://schemas.microsoft.com/office/drawing/2014/main" id="{D269EB66-7C32-4142-BAE4-C657E733DF72}"/>
              </a:ext>
            </a:extLst>
          </p:cNvPr>
          <p:cNvGrpSpPr/>
          <p:nvPr/>
        </p:nvGrpSpPr>
        <p:grpSpPr>
          <a:xfrm>
            <a:off x="421572" y="4550571"/>
            <a:ext cx="5942468" cy="2139487"/>
            <a:chOff x="515387" y="4712749"/>
            <a:chExt cx="5942468" cy="2139487"/>
          </a:xfrm>
        </p:grpSpPr>
        <p:pic>
          <p:nvPicPr>
            <p:cNvPr id="7" name="图片 6">
              <a:extLst>
                <a:ext uri="{FF2B5EF4-FFF2-40B4-BE49-F238E27FC236}">
                  <a16:creationId xmlns:a16="http://schemas.microsoft.com/office/drawing/2014/main" id="{FDE149AF-72E1-402E-85BE-82419EF303DE}"/>
                </a:ext>
              </a:extLst>
            </p:cNvPr>
            <p:cNvPicPr>
              <a:picLocks noChangeAspect="1"/>
            </p:cNvPicPr>
            <p:nvPr/>
          </p:nvPicPr>
          <p:blipFill>
            <a:blip r:embed="rId3"/>
            <a:stretch>
              <a:fillRect/>
            </a:stretch>
          </p:blipFill>
          <p:spPr>
            <a:xfrm>
              <a:off x="1555134" y="6071366"/>
              <a:ext cx="3052494" cy="780870"/>
            </a:xfrm>
            <a:prstGeom prst="rect">
              <a:avLst/>
            </a:prstGeom>
          </p:spPr>
        </p:pic>
        <p:sp>
          <p:nvSpPr>
            <p:cNvPr id="246" name="矩形 245">
              <a:extLst>
                <a:ext uri="{FF2B5EF4-FFF2-40B4-BE49-F238E27FC236}">
                  <a16:creationId xmlns:a16="http://schemas.microsoft.com/office/drawing/2014/main" id="{50B29CD0-33B7-4795-AF34-A0E1573B8C38}"/>
                </a:ext>
              </a:extLst>
            </p:cNvPr>
            <p:cNvSpPr/>
            <p:nvPr/>
          </p:nvSpPr>
          <p:spPr>
            <a:xfrm>
              <a:off x="515387" y="4712749"/>
              <a:ext cx="2369347" cy="418191"/>
            </a:xfrm>
            <a:prstGeom prst="rect">
              <a:avLst/>
            </a:prstGeom>
          </p:spPr>
          <p:txBody>
            <a:bodyPr wrap="square">
              <a:spAutoFit/>
            </a:bodyPr>
            <a:lstStyle/>
            <a:p>
              <a:pPr marL="285750" indent="-285750" algn="just" fontAlgn="base">
                <a:lnSpc>
                  <a:spcPct val="150000"/>
                </a:lnSpc>
                <a:spcBef>
                  <a:spcPct val="0"/>
                </a:spcBef>
                <a:spcAft>
                  <a:spcPct val="0"/>
                </a:spcAft>
                <a:buFont typeface="Wingdings" panose="05000000000000000000" pitchFamily="2" charset="2"/>
                <a:buChar char="p"/>
                <a:defRPr/>
              </a:pPr>
              <a:r>
                <a:rPr lang="zh-CN" altLang="en-US"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新机制：双货币机制</a:t>
              </a:r>
              <a:endParaRPr lang="zh-CN" altLang="en-US" sz="16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7" name="文本框 246">
              <a:extLst>
                <a:ext uri="{FF2B5EF4-FFF2-40B4-BE49-F238E27FC236}">
                  <a16:creationId xmlns:a16="http://schemas.microsoft.com/office/drawing/2014/main" id="{79DB91F5-3C01-41EA-825D-375E7BD37528}"/>
                </a:ext>
              </a:extLst>
            </p:cNvPr>
            <p:cNvSpPr txBox="1"/>
            <p:nvPr/>
          </p:nvSpPr>
          <p:spPr>
            <a:xfrm>
              <a:off x="929755" y="5219415"/>
              <a:ext cx="5528100" cy="307777"/>
            </a:xfrm>
            <a:prstGeom prst="rect">
              <a:avLst/>
            </a:prstGeom>
            <a:noFill/>
          </p:spPr>
          <p:txBody>
            <a:bodyPr wrap="square">
              <a:spAutoFit/>
            </a:bodyPr>
            <a:lstStyle/>
            <a:p>
              <a:r>
                <a:rPr lang="zh-CN" altLang="en-US" sz="1400" b="1" i="0" dirty="0">
                  <a:solidFill>
                    <a:srgbClr val="191B1F"/>
                  </a:solidFill>
                  <a:effectLst/>
                  <a:latin typeface="微软雅黑" panose="020B0503020204020204" pitchFamily="34" charset="-122"/>
                  <a:ea typeface="微软雅黑" panose="020B0503020204020204" pitchFamily="34" charset="-122"/>
                </a:rPr>
                <a:t>货币</a:t>
              </a:r>
              <a:r>
                <a:rPr lang="en-US" altLang="zh-CN" sz="1400" b="1" i="0" dirty="0">
                  <a:solidFill>
                    <a:srgbClr val="191B1F"/>
                  </a:solidFill>
                  <a:effectLst/>
                  <a:latin typeface="微软雅黑" panose="020B0503020204020204" pitchFamily="34" charset="-122"/>
                  <a:ea typeface="微软雅黑" panose="020B0503020204020204" pitchFamily="34" charset="-122"/>
                </a:rPr>
                <a:t>1</a:t>
              </a:r>
              <a:r>
                <a:rPr lang="zh-CN" altLang="en-US" sz="1400" b="1" i="0" dirty="0">
                  <a:solidFill>
                    <a:srgbClr val="191B1F"/>
                  </a:solidFill>
                  <a:effectLst/>
                  <a:latin typeface="微软雅黑" panose="020B0503020204020204" pitchFamily="34" charset="-122"/>
                  <a:ea typeface="微软雅黑" panose="020B0503020204020204" pitchFamily="34" charset="-122"/>
                </a:rPr>
                <a:t>：</a:t>
              </a:r>
              <a:r>
                <a:rPr lang="zh-CN" altLang="en-US" sz="1400" i="0" dirty="0">
                  <a:solidFill>
                    <a:srgbClr val="191B1F"/>
                  </a:solidFill>
                  <a:effectLst/>
                  <a:latin typeface="微软雅黑" panose="020B0503020204020204" pitchFamily="34" charset="-122"/>
                  <a:ea typeface="微软雅黑" panose="020B0503020204020204" pitchFamily="34" charset="-122"/>
                </a:rPr>
                <a:t>真实货币，用于支付资源使用费用和结算</a:t>
              </a:r>
              <a:r>
                <a:rPr lang="en-US" altLang="zh-CN" sz="1400" i="0" dirty="0">
                  <a:solidFill>
                    <a:srgbClr val="191B1F"/>
                  </a:solidFill>
                  <a:effectLst/>
                  <a:latin typeface="微软雅黑" panose="020B0503020204020204" pitchFamily="34" charset="-122"/>
                  <a:ea typeface="微软雅黑" panose="020B0503020204020204" pitchFamily="34" charset="-122"/>
                </a:rPr>
                <a:t>VSP</a:t>
              </a:r>
              <a:r>
                <a:rPr lang="zh-CN" altLang="en-US" sz="1400" i="0" dirty="0">
                  <a:solidFill>
                    <a:srgbClr val="191B1F"/>
                  </a:solidFill>
                  <a:effectLst/>
                  <a:latin typeface="微软雅黑" panose="020B0503020204020204" pitchFamily="34" charset="-122"/>
                  <a:ea typeface="微软雅黑" panose="020B0503020204020204" pitchFamily="34" charset="-122"/>
                </a:rPr>
                <a:t>利润和毛利</a:t>
              </a:r>
              <a:endParaRPr lang="zh-CN" altLang="en-US" sz="1400" dirty="0">
                <a:latin typeface="微软雅黑" panose="020B0503020204020204" pitchFamily="34" charset="-122"/>
                <a:ea typeface="微软雅黑" panose="020B0503020204020204" pitchFamily="34" charset="-122"/>
              </a:endParaRPr>
            </a:p>
          </p:txBody>
        </p:sp>
        <p:sp>
          <p:nvSpPr>
            <p:cNvPr id="248" name="文本框 247">
              <a:extLst>
                <a:ext uri="{FF2B5EF4-FFF2-40B4-BE49-F238E27FC236}">
                  <a16:creationId xmlns:a16="http://schemas.microsoft.com/office/drawing/2014/main" id="{781DEC53-C5C1-438E-B15A-6E9E81B082B9}"/>
                </a:ext>
              </a:extLst>
            </p:cNvPr>
            <p:cNvSpPr txBox="1"/>
            <p:nvPr/>
          </p:nvSpPr>
          <p:spPr>
            <a:xfrm>
              <a:off x="929755" y="5583934"/>
              <a:ext cx="5312551" cy="523220"/>
            </a:xfrm>
            <a:prstGeom prst="rect">
              <a:avLst/>
            </a:prstGeom>
            <a:noFill/>
          </p:spPr>
          <p:txBody>
            <a:bodyPr wrap="square">
              <a:spAutoFit/>
            </a:bodyPr>
            <a:lstStyle/>
            <a:p>
              <a:r>
                <a:rPr lang="zh-CN" altLang="en-US" sz="1400" b="1" i="0" dirty="0">
                  <a:solidFill>
                    <a:srgbClr val="191B1F"/>
                  </a:solidFill>
                  <a:effectLst/>
                  <a:latin typeface="微软雅黑" panose="020B0503020204020204" pitchFamily="34" charset="-122"/>
                  <a:ea typeface="微软雅黑" panose="020B0503020204020204" pitchFamily="34" charset="-122"/>
                </a:rPr>
                <a:t>货币</a:t>
              </a:r>
              <a:r>
                <a:rPr lang="en-US" altLang="zh-CN" sz="1400" b="1" i="0" dirty="0">
                  <a:solidFill>
                    <a:srgbClr val="191B1F"/>
                  </a:solidFill>
                  <a:effectLst/>
                  <a:latin typeface="微软雅黑" panose="020B0503020204020204" pitchFamily="34" charset="-122"/>
                  <a:ea typeface="微软雅黑" panose="020B0503020204020204" pitchFamily="34" charset="-122"/>
                </a:rPr>
                <a:t>2</a:t>
              </a:r>
              <a:r>
                <a:rPr lang="zh-CN" altLang="en-US" sz="1400" b="1" i="0" dirty="0">
                  <a:solidFill>
                    <a:srgbClr val="191B1F"/>
                  </a:solidFill>
                  <a:effectLst/>
                  <a:latin typeface="微软雅黑" panose="020B0503020204020204" pitchFamily="34" charset="-122"/>
                  <a:ea typeface="微软雅黑" panose="020B0503020204020204" pitchFamily="34" charset="-122"/>
                </a:rPr>
                <a:t>：</a:t>
              </a:r>
              <a:r>
                <a:rPr lang="zh-CN" altLang="en-US" sz="1400" dirty="0">
                  <a:solidFill>
                    <a:srgbClr val="191B1F"/>
                  </a:solidFill>
                  <a:latin typeface="微软雅黑" panose="020B0503020204020204" pitchFamily="34" charset="-122"/>
                  <a:ea typeface="微软雅黑" panose="020B0503020204020204" pitchFamily="34" charset="-122"/>
                </a:rPr>
                <a:t>价值币（</a:t>
              </a:r>
              <a:r>
                <a:rPr lang="en-US" altLang="zh-CN" sz="1400" dirty="0">
                  <a:latin typeface="Times New Roman" panose="02020603050405020304" pitchFamily="18" charset="0"/>
                  <a:cs typeface="Times New Roman" panose="02020603050405020304" pitchFamily="18" charset="0"/>
                </a:rPr>
                <a:t>Value of Information currency</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VC</a:t>
              </a:r>
              <a:r>
                <a:rPr lang="zh-CN" altLang="en-US" sz="1400" dirty="0">
                  <a:solidFill>
                    <a:srgbClr val="191B1F"/>
                  </a:solidFill>
                  <a:latin typeface="微软雅黑" panose="020B0503020204020204" pitchFamily="34" charset="-122"/>
                  <a:ea typeface="微软雅黑" panose="020B0503020204020204" pitchFamily="34" charset="-122"/>
                </a:rPr>
                <a:t>）</a:t>
              </a:r>
              <a:r>
                <a:rPr lang="zh-CN" altLang="en-US" sz="1400" i="0" dirty="0">
                  <a:solidFill>
                    <a:srgbClr val="191B1F"/>
                  </a:solidFill>
                  <a:effectLst/>
                  <a:latin typeface="微软雅黑" panose="020B0503020204020204" pitchFamily="34" charset="-122"/>
                  <a:ea typeface="微软雅黑" panose="020B0503020204020204" pitchFamily="34" charset="-122"/>
                </a:rPr>
                <a:t>，用于估计服务社会效用，并防止</a:t>
              </a:r>
              <a:r>
                <a:rPr lang="en-US" altLang="zh-CN" sz="1400" i="0" dirty="0">
                  <a:solidFill>
                    <a:srgbClr val="191B1F"/>
                  </a:solidFill>
                  <a:effectLst/>
                  <a:latin typeface="微软雅黑" panose="020B0503020204020204" pitchFamily="34" charset="-122"/>
                  <a:ea typeface="微软雅黑" panose="020B0503020204020204" pitchFamily="34" charset="-122"/>
                </a:rPr>
                <a:t>VSP</a:t>
              </a:r>
              <a:r>
                <a:rPr lang="zh-CN" altLang="en-US" sz="1400" i="0" dirty="0">
                  <a:solidFill>
                    <a:srgbClr val="191B1F"/>
                  </a:solidFill>
                  <a:effectLst/>
                  <a:latin typeface="微软雅黑" panose="020B0503020204020204" pitchFamily="34" charset="-122"/>
                  <a:ea typeface="微软雅黑" panose="020B0503020204020204" pitchFamily="34" charset="-122"/>
                </a:rPr>
                <a:t>提供虚假报价。</a:t>
              </a:r>
              <a:r>
                <a:rPr lang="en-US" altLang="zh-CN" sz="1400" i="0" dirty="0">
                  <a:solidFill>
                    <a:srgbClr val="191B1F"/>
                  </a:solidFill>
                  <a:effectLst/>
                  <a:latin typeface="微软雅黑" panose="020B0503020204020204" pitchFamily="34" charset="-122"/>
                  <a:ea typeface="微软雅黑" panose="020B0503020204020204" pitchFamily="34" charset="-122"/>
                </a:rPr>
                <a:t>VC</a:t>
              </a:r>
              <a:r>
                <a:rPr lang="zh-CN" altLang="en-US" sz="1400" i="0" dirty="0">
                  <a:solidFill>
                    <a:srgbClr val="191B1F"/>
                  </a:solidFill>
                  <a:effectLst/>
                  <a:latin typeface="微软雅黑" panose="020B0503020204020204" pitchFamily="34" charset="-122"/>
                  <a:ea typeface="微软雅黑" panose="020B0503020204020204" pitchFamily="34" charset="-122"/>
                </a:rPr>
                <a:t>定义如下：</a:t>
              </a:r>
              <a:endParaRPr lang="zh-CN" altLang="en-US" sz="1400" dirty="0">
                <a:latin typeface="微软雅黑" panose="020B0503020204020204" pitchFamily="34" charset="-122"/>
                <a:ea typeface="微软雅黑" panose="020B0503020204020204" pitchFamily="34" charset="-122"/>
              </a:endParaRPr>
            </a:p>
          </p:txBody>
        </p:sp>
      </p:grpSp>
      <p:sp>
        <p:nvSpPr>
          <p:cNvPr id="249" name="文本框 248">
            <a:extLst>
              <a:ext uri="{FF2B5EF4-FFF2-40B4-BE49-F238E27FC236}">
                <a16:creationId xmlns:a16="http://schemas.microsoft.com/office/drawing/2014/main" id="{985173A5-A24A-4E2C-AC36-4DD9C128F226}"/>
              </a:ext>
            </a:extLst>
          </p:cNvPr>
          <p:cNvSpPr txBox="1"/>
          <p:nvPr/>
        </p:nvSpPr>
        <p:spPr>
          <a:xfrm>
            <a:off x="6772756" y="5625237"/>
            <a:ext cx="5312551" cy="307777"/>
          </a:xfrm>
          <a:prstGeom prst="rect">
            <a:avLst/>
          </a:prstGeom>
          <a:noFill/>
        </p:spPr>
        <p:txBody>
          <a:bodyPr wrap="square">
            <a:spAutoFit/>
          </a:bodyPr>
          <a:lstStyle/>
          <a:p>
            <a:r>
              <a:rPr lang="zh-CN" altLang="en-US" sz="1400" b="1" i="0" dirty="0">
                <a:solidFill>
                  <a:srgbClr val="191B1F"/>
                </a:solidFill>
                <a:effectLst/>
                <a:latin typeface="微软雅黑" panose="020B0503020204020204" pitchFamily="34" charset="-122"/>
                <a:ea typeface="微软雅黑" panose="020B0503020204020204" pitchFamily="34" charset="-122"/>
              </a:rPr>
              <a:t>组件</a:t>
            </a:r>
            <a:r>
              <a:rPr lang="en-US" altLang="zh-CN" sz="1400" b="1" i="0" dirty="0">
                <a:solidFill>
                  <a:srgbClr val="191B1F"/>
                </a:solidFill>
                <a:effectLst/>
                <a:latin typeface="微软雅黑" panose="020B0503020204020204" pitchFamily="34" charset="-122"/>
                <a:ea typeface="微软雅黑" panose="020B0503020204020204" pitchFamily="34" charset="-122"/>
              </a:rPr>
              <a:t>1</a:t>
            </a:r>
            <a:r>
              <a:rPr lang="zh-CN" altLang="en-US" sz="1400" b="1" i="0" dirty="0">
                <a:solidFill>
                  <a:srgbClr val="191B1F"/>
                </a:solidFill>
                <a:effectLst/>
                <a:latin typeface="微软雅黑" panose="020B0503020204020204" pitchFamily="34" charset="-122"/>
                <a:ea typeface="微软雅黑" panose="020B0503020204020204" pitchFamily="34" charset="-122"/>
              </a:rPr>
              <a:t>：</a:t>
            </a:r>
            <a:r>
              <a:rPr lang="zh-CN" altLang="en-US" sz="1400" i="0" dirty="0">
                <a:solidFill>
                  <a:srgbClr val="191B1F"/>
                </a:solidFill>
                <a:effectLst/>
                <a:latin typeface="微软雅黑" panose="020B0503020204020204" pitchFamily="34" charset="-122"/>
                <a:ea typeface="微软雅黑" panose="020B0503020204020204" pitchFamily="34" charset="-122"/>
              </a:rPr>
              <a:t>资金池</a:t>
            </a:r>
            <a:endParaRPr lang="zh-CN" altLang="en-US" sz="1400" dirty="0">
              <a:latin typeface="微软雅黑" panose="020B0503020204020204" pitchFamily="34" charset="-122"/>
              <a:ea typeface="微软雅黑" panose="020B0503020204020204" pitchFamily="34" charset="-122"/>
            </a:endParaRPr>
          </a:p>
        </p:txBody>
      </p:sp>
      <p:sp>
        <p:nvSpPr>
          <p:cNvPr id="250" name="文本框 249">
            <a:extLst>
              <a:ext uri="{FF2B5EF4-FFF2-40B4-BE49-F238E27FC236}">
                <a16:creationId xmlns:a16="http://schemas.microsoft.com/office/drawing/2014/main" id="{7908ACAD-0E22-44E8-817B-75F4156D84C0}"/>
              </a:ext>
            </a:extLst>
          </p:cNvPr>
          <p:cNvSpPr txBox="1"/>
          <p:nvPr/>
        </p:nvSpPr>
        <p:spPr>
          <a:xfrm>
            <a:off x="6761634" y="6058297"/>
            <a:ext cx="5312551" cy="307777"/>
          </a:xfrm>
          <a:prstGeom prst="rect">
            <a:avLst/>
          </a:prstGeom>
          <a:noFill/>
        </p:spPr>
        <p:txBody>
          <a:bodyPr wrap="square">
            <a:spAutoFit/>
          </a:bodyPr>
          <a:lstStyle/>
          <a:p>
            <a:r>
              <a:rPr lang="zh-CN" altLang="en-US" sz="1400" b="1" i="0" dirty="0">
                <a:solidFill>
                  <a:srgbClr val="191B1F"/>
                </a:solidFill>
                <a:effectLst/>
                <a:latin typeface="微软雅黑" panose="020B0503020204020204" pitchFamily="34" charset="-122"/>
                <a:ea typeface="微软雅黑" panose="020B0503020204020204" pitchFamily="34" charset="-122"/>
              </a:rPr>
              <a:t>组件</a:t>
            </a:r>
            <a:r>
              <a:rPr lang="en-US" altLang="zh-CN" sz="1400" b="1" i="0" dirty="0">
                <a:solidFill>
                  <a:srgbClr val="191B1F"/>
                </a:solidFill>
                <a:effectLst/>
                <a:latin typeface="微软雅黑" panose="020B0503020204020204" pitchFamily="34" charset="-122"/>
                <a:ea typeface="微软雅黑" panose="020B0503020204020204" pitchFamily="34" charset="-122"/>
              </a:rPr>
              <a:t>2</a:t>
            </a:r>
            <a:r>
              <a:rPr lang="zh-CN" altLang="en-US" sz="1400" b="1" i="0" dirty="0">
                <a:solidFill>
                  <a:srgbClr val="191B1F"/>
                </a:solidFill>
                <a:effectLst/>
                <a:latin typeface="微软雅黑" panose="020B0503020204020204" pitchFamily="34" charset="-122"/>
                <a:ea typeface="微软雅黑" panose="020B0503020204020204" pitchFamily="34" charset="-122"/>
              </a:rPr>
              <a:t>：</a:t>
            </a:r>
            <a:r>
              <a:rPr lang="zh-CN" altLang="en-US" sz="1400" i="0" dirty="0">
                <a:solidFill>
                  <a:srgbClr val="191B1F"/>
                </a:solidFill>
                <a:effectLst/>
                <a:latin typeface="微软雅黑" panose="020B0503020204020204" pitchFamily="34" charset="-122"/>
                <a:ea typeface="微软雅黑" panose="020B0503020204020204" pitchFamily="34" charset="-122"/>
              </a:rPr>
              <a:t>财务账单</a:t>
            </a:r>
            <a:endParaRPr lang="zh-CN" altLang="en-US" sz="1400" dirty="0">
              <a:latin typeface="微软雅黑" panose="020B0503020204020204" pitchFamily="34" charset="-122"/>
              <a:ea typeface="微软雅黑" panose="020B0503020204020204" pitchFamily="34" charset="-122"/>
            </a:endParaRPr>
          </a:p>
        </p:txBody>
      </p:sp>
      <p:sp>
        <p:nvSpPr>
          <p:cNvPr id="251" name="文本框 250">
            <a:extLst>
              <a:ext uri="{FF2B5EF4-FFF2-40B4-BE49-F238E27FC236}">
                <a16:creationId xmlns:a16="http://schemas.microsoft.com/office/drawing/2014/main" id="{2758B690-7E2F-4722-9316-1067D0299784}"/>
              </a:ext>
            </a:extLst>
          </p:cNvPr>
          <p:cNvSpPr txBox="1"/>
          <p:nvPr/>
        </p:nvSpPr>
        <p:spPr>
          <a:xfrm>
            <a:off x="6772756" y="4942154"/>
            <a:ext cx="5312551" cy="523220"/>
          </a:xfrm>
          <a:prstGeom prst="rect">
            <a:avLst/>
          </a:prstGeom>
          <a:noFill/>
        </p:spPr>
        <p:txBody>
          <a:bodyPr wrap="square">
            <a:spAutoFit/>
          </a:bodyPr>
          <a:lstStyle/>
          <a:p>
            <a:r>
              <a:rPr lang="zh-CN" altLang="en-US" sz="1400" dirty="0">
                <a:solidFill>
                  <a:srgbClr val="191B1F"/>
                </a:solidFill>
                <a:latin typeface="微软雅黑" panose="020B0503020204020204" pitchFamily="34" charset="-122"/>
                <a:ea typeface="微软雅黑" panose="020B0503020204020204" pitchFamily="34" charset="-122"/>
              </a:rPr>
              <a:t>银行作为第三方守信机构被引入，主要负责维护资金池和账单；实施借贷和收款功能。银行主要作用是提供隐私保护功能。</a:t>
            </a:r>
            <a:endParaRPr lang="zh-CN" altLang="en-US" sz="1400"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A327ACDB-3AD8-45A9-A34F-3B9707C2A074}"/>
              </a:ext>
            </a:extLst>
          </p:cNvPr>
          <p:cNvPicPr>
            <a:picLocks noChangeAspect="1"/>
          </p:cNvPicPr>
          <p:nvPr/>
        </p:nvPicPr>
        <p:blipFill>
          <a:blip r:embed="rId4"/>
          <a:stretch>
            <a:fillRect/>
          </a:stretch>
        </p:blipFill>
        <p:spPr>
          <a:xfrm>
            <a:off x="8319931" y="6077936"/>
            <a:ext cx="290669" cy="248683"/>
          </a:xfrm>
          <a:prstGeom prst="rect">
            <a:avLst/>
          </a:prstGeom>
        </p:spPr>
      </p:pic>
      <p:pic>
        <p:nvPicPr>
          <p:cNvPr id="13" name="图片 12">
            <a:extLst>
              <a:ext uri="{FF2B5EF4-FFF2-40B4-BE49-F238E27FC236}">
                <a16:creationId xmlns:a16="http://schemas.microsoft.com/office/drawing/2014/main" id="{CBC6EEE7-9C42-4949-8077-30B8C0BFD7C1}"/>
              </a:ext>
            </a:extLst>
          </p:cNvPr>
          <p:cNvPicPr>
            <a:picLocks noChangeAspect="1"/>
          </p:cNvPicPr>
          <p:nvPr/>
        </p:nvPicPr>
        <p:blipFill>
          <a:blip r:embed="rId5"/>
          <a:stretch>
            <a:fillRect/>
          </a:stretch>
        </p:blipFill>
        <p:spPr>
          <a:xfrm>
            <a:off x="8171860" y="5637035"/>
            <a:ext cx="381485" cy="262994"/>
          </a:xfrm>
          <a:prstGeom prst="rect">
            <a:avLst/>
          </a:prstGeom>
        </p:spPr>
      </p:pic>
      <p:grpSp>
        <p:nvGrpSpPr>
          <p:cNvPr id="252" name="组合 251">
            <a:extLst>
              <a:ext uri="{FF2B5EF4-FFF2-40B4-BE49-F238E27FC236}">
                <a16:creationId xmlns:a16="http://schemas.microsoft.com/office/drawing/2014/main" id="{E1EA1A72-2F75-46C2-8A89-8F5994AD57C1}"/>
              </a:ext>
            </a:extLst>
          </p:cNvPr>
          <p:cNvGrpSpPr/>
          <p:nvPr/>
        </p:nvGrpSpPr>
        <p:grpSpPr>
          <a:xfrm>
            <a:off x="407368" y="1556792"/>
            <a:ext cx="11233248" cy="2716023"/>
            <a:chOff x="551384" y="2348880"/>
            <a:chExt cx="11233248" cy="2716023"/>
          </a:xfrm>
        </p:grpSpPr>
        <p:pic>
          <p:nvPicPr>
            <p:cNvPr id="253" name="图片 252">
              <a:extLst>
                <a:ext uri="{FF2B5EF4-FFF2-40B4-BE49-F238E27FC236}">
                  <a16:creationId xmlns:a16="http://schemas.microsoft.com/office/drawing/2014/main" id="{58023AA2-D436-4A28-9F21-9C25D767A6B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3527917" y="4359579"/>
              <a:ext cx="443714" cy="443715"/>
            </a:xfrm>
            <a:prstGeom prst="rect">
              <a:avLst/>
            </a:prstGeom>
          </p:spPr>
        </p:pic>
        <p:pic>
          <p:nvPicPr>
            <p:cNvPr id="254" name="图片 253">
              <a:extLst>
                <a:ext uri="{FF2B5EF4-FFF2-40B4-BE49-F238E27FC236}">
                  <a16:creationId xmlns:a16="http://schemas.microsoft.com/office/drawing/2014/main" id="{B0EEE89C-903B-4EBA-83ED-765E1F99BDC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741991" y="4359579"/>
              <a:ext cx="443714" cy="443715"/>
            </a:xfrm>
            <a:prstGeom prst="rect">
              <a:avLst/>
            </a:prstGeom>
          </p:spPr>
        </p:pic>
        <p:pic>
          <p:nvPicPr>
            <p:cNvPr id="255" name="图片 254">
              <a:extLst>
                <a:ext uri="{FF2B5EF4-FFF2-40B4-BE49-F238E27FC236}">
                  <a16:creationId xmlns:a16="http://schemas.microsoft.com/office/drawing/2014/main" id="{545C165F-A7D0-40A4-A050-EA70C5DAE12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1589680" y="4363359"/>
              <a:ext cx="443714" cy="443715"/>
            </a:xfrm>
            <a:prstGeom prst="rect">
              <a:avLst/>
            </a:prstGeom>
          </p:spPr>
        </p:pic>
        <p:cxnSp>
          <p:nvCxnSpPr>
            <p:cNvPr id="256" name="直接连接符 255">
              <a:extLst>
                <a:ext uri="{FF2B5EF4-FFF2-40B4-BE49-F238E27FC236}">
                  <a16:creationId xmlns:a16="http://schemas.microsoft.com/office/drawing/2014/main" id="{00835AE5-0372-484D-B2D1-64E7ED8A3708}"/>
                </a:ext>
              </a:extLst>
            </p:cNvPr>
            <p:cNvCxnSpPr>
              <a:cxnSpLocks/>
            </p:cNvCxnSpPr>
            <p:nvPr/>
          </p:nvCxnSpPr>
          <p:spPr bwMode="auto">
            <a:xfrm>
              <a:off x="2218805" y="4581436"/>
              <a:ext cx="1090549" cy="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7" name="文本框 256">
              <a:extLst>
                <a:ext uri="{FF2B5EF4-FFF2-40B4-BE49-F238E27FC236}">
                  <a16:creationId xmlns:a16="http://schemas.microsoft.com/office/drawing/2014/main" id="{C73C379C-60EE-4A08-8089-DC7CE36DFC18}"/>
                </a:ext>
              </a:extLst>
            </p:cNvPr>
            <p:cNvSpPr txBox="1"/>
            <p:nvPr/>
          </p:nvSpPr>
          <p:spPr bwMode="auto">
            <a:xfrm>
              <a:off x="683800" y="4803293"/>
              <a:ext cx="581017"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1</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8" name="文本框 257">
              <a:extLst>
                <a:ext uri="{FF2B5EF4-FFF2-40B4-BE49-F238E27FC236}">
                  <a16:creationId xmlns:a16="http://schemas.microsoft.com/office/drawing/2014/main" id="{7C4FAE9E-2500-49FE-B6E5-274B23FC7F4F}"/>
                </a:ext>
              </a:extLst>
            </p:cNvPr>
            <p:cNvSpPr txBox="1"/>
            <p:nvPr/>
          </p:nvSpPr>
          <p:spPr bwMode="auto">
            <a:xfrm>
              <a:off x="1502575" y="4803293"/>
              <a:ext cx="585610"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2</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9" name="文本框 258">
              <a:extLst>
                <a:ext uri="{FF2B5EF4-FFF2-40B4-BE49-F238E27FC236}">
                  <a16:creationId xmlns:a16="http://schemas.microsoft.com/office/drawing/2014/main" id="{A06F10FD-8996-4222-A3DB-83FC60BA4DE0}"/>
                </a:ext>
              </a:extLst>
            </p:cNvPr>
            <p:cNvSpPr txBox="1"/>
            <p:nvPr/>
          </p:nvSpPr>
          <p:spPr bwMode="auto">
            <a:xfrm>
              <a:off x="3432851" y="4803293"/>
              <a:ext cx="606382"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N</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60" name="组合 259">
              <a:extLst>
                <a:ext uri="{FF2B5EF4-FFF2-40B4-BE49-F238E27FC236}">
                  <a16:creationId xmlns:a16="http://schemas.microsoft.com/office/drawing/2014/main" id="{F960A26A-16E5-4E05-B405-E57F5DAACD4C}"/>
                </a:ext>
              </a:extLst>
            </p:cNvPr>
            <p:cNvGrpSpPr/>
            <p:nvPr/>
          </p:nvGrpSpPr>
          <p:grpSpPr>
            <a:xfrm>
              <a:off x="1156359" y="2524448"/>
              <a:ext cx="588008" cy="713285"/>
              <a:chOff x="2646982" y="2496937"/>
              <a:chExt cx="784063" cy="951111"/>
            </a:xfrm>
          </p:grpSpPr>
          <p:pic>
            <p:nvPicPr>
              <p:cNvPr id="374" name="图形 373">
                <a:extLst>
                  <a:ext uri="{FF2B5EF4-FFF2-40B4-BE49-F238E27FC236}">
                    <a16:creationId xmlns:a16="http://schemas.microsoft.com/office/drawing/2014/main" id="{46150CA5-7A88-4705-B978-904AE554BCF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bwMode="auto">
              <a:xfrm>
                <a:off x="2646982" y="2727968"/>
                <a:ext cx="720080" cy="720080"/>
              </a:xfrm>
              <a:prstGeom prst="rect">
                <a:avLst/>
              </a:prstGeom>
            </p:spPr>
          </p:pic>
          <p:sp>
            <p:nvSpPr>
              <p:cNvPr id="375" name="文本框 374">
                <a:extLst>
                  <a:ext uri="{FF2B5EF4-FFF2-40B4-BE49-F238E27FC236}">
                    <a16:creationId xmlns:a16="http://schemas.microsoft.com/office/drawing/2014/main" id="{2C80472A-E349-4791-B841-C96405FEC843}"/>
                  </a:ext>
                </a:extLst>
              </p:cNvPr>
              <p:cNvSpPr txBox="1"/>
              <p:nvPr/>
            </p:nvSpPr>
            <p:spPr bwMode="auto">
              <a:xfrm>
                <a:off x="2738718" y="2496937"/>
                <a:ext cx="692327"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NSP</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61" name="组合 260">
              <a:extLst>
                <a:ext uri="{FF2B5EF4-FFF2-40B4-BE49-F238E27FC236}">
                  <a16:creationId xmlns:a16="http://schemas.microsoft.com/office/drawing/2014/main" id="{4513C929-1177-4680-853E-80142652D7ED}"/>
                </a:ext>
              </a:extLst>
            </p:cNvPr>
            <p:cNvGrpSpPr/>
            <p:nvPr/>
          </p:nvGrpSpPr>
          <p:grpSpPr>
            <a:xfrm>
              <a:off x="2890652" y="2379919"/>
              <a:ext cx="509072" cy="653876"/>
              <a:chOff x="4899755" y="2511943"/>
              <a:chExt cx="678809" cy="871894"/>
            </a:xfrm>
          </p:grpSpPr>
          <p:pic>
            <p:nvPicPr>
              <p:cNvPr id="372" name="图形 371">
                <a:extLst>
                  <a:ext uri="{FF2B5EF4-FFF2-40B4-BE49-F238E27FC236}">
                    <a16:creationId xmlns:a16="http://schemas.microsoft.com/office/drawing/2014/main" id="{FAC2ABBC-3C24-44DD-B3B9-6216BCE0DB17}"/>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99755" y="2792178"/>
                <a:ext cx="591659" cy="591659"/>
              </a:xfrm>
              <a:prstGeom prst="rect">
                <a:avLst/>
              </a:prstGeom>
            </p:spPr>
          </p:pic>
          <p:sp>
            <p:nvSpPr>
              <p:cNvPr id="373" name="文本框 372">
                <a:extLst>
                  <a:ext uri="{FF2B5EF4-FFF2-40B4-BE49-F238E27FC236}">
                    <a16:creationId xmlns:a16="http://schemas.microsoft.com/office/drawing/2014/main" id="{F95C8E2D-793C-4D3C-B4AD-67933201E8B3}"/>
                  </a:ext>
                </a:extLst>
              </p:cNvPr>
              <p:cNvSpPr txBox="1"/>
              <p:nvPr/>
            </p:nvSpPr>
            <p:spPr bwMode="auto">
              <a:xfrm>
                <a:off x="4899755" y="2511943"/>
                <a:ext cx="678809"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Bank</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62" name="组合 261">
              <a:extLst>
                <a:ext uri="{FF2B5EF4-FFF2-40B4-BE49-F238E27FC236}">
                  <a16:creationId xmlns:a16="http://schemas.microsoft.com/office/drawing/2014/main" id="{84393111-E35C-40D2-83D5-75E7DE32626A}"/>
                </a:ext>
              </a:extLst>
            </p:cNvPr>
            <p:cNvGrpSpPr/>
            <p:nvPr/>
          </p:nvGrpSpPr>
          <p:grpSpPr>
            <a:xfrm>
              <a:off x="2614971" y="3337644"/>
              <a:ext cx="426169" cy="382965"/>
              <a:chOff x="2191207" y="438670"/>
              <a:chExt cx="2229043" cy="2003067"/>
            </a:xfrm>
          </p:grpSpPr>
          <p:pic>
            <p:nvPicPr>
              <p:cNvPr id="368" name="图形 367">
                <a:extLst>
                  <a:ext uri="{FF2B5EF4-FFF2-40B4-BE49-F238E27FC236}">
                    <a16:creationId xmlns:a16="http://schemas.microsoft.com/office/drawing/2014/main" id="{47112F83-D1F5-4082-86D8-BC269DA9E93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91207" y="438670"/>
                <a:ext cx="1905000" cy="1905000"/>
              </a:xfrm>
              <a:prstGeom prst="rect">
                <a:avLst/>
              </a:prstGeom>
            </p:spPr>
          </p:pic>
          <p:grpSp>
            <p:nvGrpSpPr>
              <p:cNvPr id="369" name="组合 368">
                <a:extLst>
                  <a:ext uri="{FF2B5EF4-FFF2-40B4-BE49-F238E27FC236}">
                    <a16:creationId xmlns:a16="http://schemas.microsoft.com/office/drawing/2014/main" id="{5B6B188F-E47C-409B-BEA6-E5EAE18DD34B}"/>
                  </a:ext>
                </a:extLst>
              </p:cNvPr>
              <p:cNvGrpSpPr/>
              <p:nvPr/>
            </p:nvGrpSpPr>
            <p:grpSpPr>
              <a:xfrm>
                <a:off x="3423944" y="1445431"/>
                <a:ext cx="996306" cy="996306"/>
                <a:chOff x="6240016" y="2852936"/>
                <a:chExt cx="720000" cy="720000"/>
              </a:xfrm>
            </p:grpSpPr>
            <p:sp>
              <p:nvSpPr>
                <p:cNvPr id="370" name="椭圆 369">
                  <a:extLst>
                    <a:ext uri="{FF2B5EF4-FFF2-40B4-BE49-F238E27FC236}">
                      <a16:creationId xmlns:a16="http://schemas.microsoft.com/office/drawing/2014/main" id="{5EC40479-E11E-49A4-BC16-63DA6E6C3638}"/>
                    </a:ext>
                  </a:extLst>
                </p:cNvPr>
                <p:cNvSpPr/>
                <p:nvPr/>
              </p:nvSpPr>
              <p:spPr>
                <a:xfrm>
                  <a:off x="6240016" y="2852936"/>
                  <a:ext cx="720000" cy="72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71" name="图形 370">
                  <a:extLst>
                    <a:ext uri="{FF2B5EF4-FFF2-40B4-BE49-F238E27FC236}">
                      <a16:creationId xmlns:a16="http://schemas.microsoft.com/office/drawing/2014/main" id="{AAE922A3-57B9-4AC2-8D0C-4D3B20818930}"/>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03537" y="3033911"/>
                  <a:ext cx="432049" cy="432049"/>
                </a:xfrm>
                <a:prstGeom prst="rect">
                  <a:avLst/>
                </a:prstGeom>
              </p:spPr>
            </p:pic>
          </p:grpSp>
        </p:grpSp>
        <p:pic>
          <p:nvPicPr>
            <p:cNvPr id="263" name="图形 262">
              <a:extLst>
                <a:ext uri="{FF2B5EF4-FFF2-40B4-BE49-F238E27FC236}">
                  <a16:creationId xmlns:a16="http://schemas.microsoft.com/office/drawing/2014/main" id="{EC7D4F1F-D281-4211-918F-8389E3E582EC}"/>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52961" y="3251038"/>
              <a:ext cx="426169" cy="426168"/>
            </a:xfrm>
            <a:prstGeom prst="rect">
              <a:avLst/>
            </a:prstGeom>
          </p:spPr>
        </p:pic>
        <p:sp>
          <p:nvSpPr>
            <p:cNvPr id="264" name="椭圆 263">
              <a:extLst>
                <a:ext uri="{FF2B5EF4-FFF2-40B4-BE49-F238E27FC236}">
                  <a16:creationId xmlns:a16="http://schemas.microsoft.com/office/drawing/2014/main" id="{69F6AAEA-D8F7-40CC-8221-4291FE84E8AC}"/>
                </a:ext>
              </a:extLst>
            </p:cNvPr>
            <p:cNvSpPr/>
            <p:nvPr/>
          </p:nvSpPr>
          <p:spPr>
            <a:xfrm>
              <a:off x="3635913" y="3514515"/>
              <a:ext cx="185870" cy="191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265" name="直接连接符 264">
              <a:extLst>
                <a:ext uri="{FF2B5EF4-FFF2-40B4-BE49-F238E27FC236}">
                  <a16:creationId xmlns:a16="http://schemas.microsoft.com/office/drawing/2014/main" id="{94FA0FA0-2BA0-4DBB-94ED-B777534ACEAB}"/>
                </a:ext>
              </a:extLst>
            </p:cNvPr>
            <p:cNvCxnSpPr>
              <a:stCxn id="372" idx="2"/>
              <a:endCxn id="368" idx="0"/>
            </p:cNvCxnSpPr>
            <p:nvPr/>
          </p:nvCxnSpPr>
          <p:spPr>
            <a:xfrm flipH="1">
              <a:off x="2797079" y="3033795"/>
              <a:ext cx="315430" cy="30384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66" name="组合 265">
              <a:extLst>
                <a:ext uri="{FF2B5EF4-FFF2-40B4-BE49-F238E27FC236}">
                  <a16:creationId xmlns:a16="http://schemas.microsoft.com/office/drawing/2014/main" id="{48423424-2B96-44C4-8FFA-243B9FDD345A}"/>
                </a:ext>
              </a:extLst>
            </p:cNvPr>
            <p:cNvGrpSpPr/>
            <p:nvPr/>
          </p:nvGrpSpPr>
          <p:grpSpPr>
            <a:xfrm>
              <a:off x="2235089" y="3011802"/>
              <a:ext cx="132534" cy="132534"/>
              <a:chOff x="8616280" y="1048950"/>
              <a:chExt cx="1299930" cy="1299930"/>
            </a:xfrm>
          </p:grpSpPr>
          <p:sp>
            <p:nvSpPr>
              <p:cNvPr id="366" name="椭圆 365">
                <a:extLst>
                  <a:ext uri="{FF2B5EF4-FFF2-40B4-BE49-F238E27FC236}">
                    <a16:creationId xmlns:a16="http://schemas.microsoft.com/office/drawing/2014/main" id="{B8C84709-1D0B-4C1F-96C4-AB5989FF09AB}"/>
                  </a:ext>
                </a:extLst>
              </p:cNvPr>
              <p:cNvSpPr/>
              <p:nvPr/>
            </p:nvSpPr>
            <p:spPr>
              <a:xfrm>
                <a:off x="8616280" y="1048950"/>
                <a:ext cx="1299930" cy="12999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67" name="图形 366">
                <a:extLst>
                  <a:ext uri="{FF2B5EF4-FFF2-40B4-BE49-F238E27FC236}">
                    <a16:creationId xmlns:a16="http://schemas.microsoft.com/office/drawing/2014/main" id="{2428CE17-AC7A-4607-952B-2EE571A7F9E9}"/>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632424" y="1048950"/>
                <a:ext cx="1253910" cy="1253910"/>
              </a:xfrm>
              <a:prstGeom prst="rect">
                <a:avLst/>
              </a:prstGeom>
            </p:spPr>
          </p:pic>
        </p:grpSp>
        <p:sp>
          <p:nvSpPr>
            <p:cNvPr id="267" name="文本框 266">
              <a:extLst>
                <a:ext uri="{FF2B5EF4-FFF2-40B4-BE49-F238E27FC236}">
                  <a16:creationId xmlns:a16="http://schemas.microsoft.com/office/drawing/2014/main" id="{04D98B72-E5B8-4963-AB63-6D61775E9722}"/>
                </a:ext>
              </a:extLst>
            </p:cNvPr>
            <p:cNvSpPr txBox="1"/>
            <p:nvPr/>
          </p:nvSpPr>
          <p:spPr bwMode="auto">
            <a:xfrm>
              <a:off x="1945227" y="3625326"/>
              <a:ext cx="414765"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Bill </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8" name="文本框 267">
              <a:extLst>
                <a:ext uri="{FF2B5EF4-FFF2-40B4-BE49-F238E27FC236}">
                  <a16:creationId xmlns:a16="http://schemas.microsoft.com/office/drawing/2014/main" id="{BA319AC1-29DD-4864-B07C-0A85AC9E79AF}"/>
                </a:ext>
              </a:extLst>
            </p:cNvPr>
            <p:cNvSpPr txBox="1"/>
            <p:nvPr/>
          </p:nvSpPr>
          <p:spPr bwMode="auto">
            <a:xfrm>
              <a:off x="2012940" y="2567622"/>
              <a:ext cx="728196" cy="415498"/>
            </a:xfrm>
            <a:prstGeom prst="rect">
              <a:avLst/>
            </a:prstGeom>
            <a:noFill/>
          </p:spPr>
          <p:txBody>
            <a:bodyPr wrap="square" rtlCol="0">
              <a:spAutoFit/>
            </a:bodyPr>
            <a:lstStyle/>
            <a:p>
              <a:pPr algn="ctr"/>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Historical Message</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9" name="文本框 268">
              <a:extLst>
                <a:ext uri="{FF2B5EF4-FFF2-40B4-BE49-F238E27FC236}">
                  <a16:creationId xmlns:a16="http://schemas.microsoft.com/office/drawing/2014/main" id="{ED8ECF40-D8C8-4A13-8846-C621A96D0510}"/>
                </a:ext>
              </a:extLst>
            </p:cNvPr>
            <p:cNvSpPr txBox="1"/>
            <p:nvPr/>
          </p:nvSpPr>
          <p:spPr bwMode="auto">
            <a:xfrm>
              <a:off x="551384" y="2470827"/>
              <a:ext cx="819745" cy="30777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Phase I</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0" name="文本框 269">
              <a:extLst>
                <a:ext uri="{FF2B5EF4-FFF2-40B4-BE49-F238E27FC236}">
                  <a16:creationId xmlns:a16="http://schemas.microsoft.com/office/drawing/2014/main" id="{CA7E66AD-381D-4245-A27E-EBC793886D76}"/>
                </a:ext>
              </a:extLst>
            </p:cNvPr>
            <p:cNvSpPr txBox="1"/>
            <p:nvPr/>
          </p:nvSpPr>
          <p:spPr bwMode="auto">
            <a:xfrm>
              <a:off x="4248418" y="2470827"/>
              <a:ext cx="816322" cy="30777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Phase II</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71" name="图片 270">
              <a:extLst>
                <a:ext uri="{FF2B5EF4-FFF2-40B4-BE49-F238E27FC236}">
                  <a16:creationId xmlns:a16="http://schemas.microsoft.com/office/drawing/2014/main" id="{863FCD8C-4A7A-411E-985B-7854F36F2C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11256570" y="4359579"/>
              <a:ext cx="443714" cy="443715"/>
            </a:xfrm>
            <a:prstGeom prst="rect">
              <a:avLst/>
            </a:prstGeom>
          </p:spPr>
        </p:pic>
        <p:pic>
          <p:nvPicPr>
            <p:cNvPr id="272" name="图片 271">
              <a:extLst>
                <a:ext uri="{FF2B5EF4-FFF2-40B4-BE49-F238E27FC236}">
                  <a16:creationId xmlns:a16="http://schemas.microsoft.com/office/drawing/2014/main" id="{4723052F-42BB-4C5B-99CF-EA6FCF9D08A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8470643" y="4359579"/>
              <a:ext cx="443714" cy="443715"/>
            </a:xfrm>
            <a:prstGeom prst="rect">
              <a:avLst/>
            </a:prstGeom>
          </p:spPr>
        </p:pic>
        <p:pic>
          <p:nvPicPr>
            <p:cNvPr id="273" name="图片 272">
              <a:extLst>
                <a:ext uri="{FF2B5EF4-FFF2-40B4-BE49-F238E27FC236}">
                  <a16:creationId xmlns:a16="http://schemas.microsoft.com/office/drawing/2014/main" id="{7378113D-E5EB-48B5-B7F0-4D68EE6638F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9318332" y="4363359"/>
              <a:ext cx="443714" cy="443715"/>
            </a:xfrm>
            <a:prstGeom prst="rect">
              <a:avLst/>
            </a:prstGeom>
          </p:spPr>
        </p:pic>
        <p:cxnSp>
          <p:nvCxnSpPr>
            <p:cNvPr id="274" name="直接连接符 273">
              <a:extLst>
                <a:ext uri="{FF2B5EF4-FFF2-40B4-BE49-F238E27FC236}">
                  <a16:creationId xmlns:a16="http://schemas.microsoft.com/office/drawing/2014/main" id="{340921C7-7220-470D-9764-C863A1C67F2F}"/>
                </a:ext>
              </a:extLst>
            </p:cNvPr>
            <p:cNvCxnSpPr>
              <a:cxnSpLocks/>
            </p:cNvCxnSpPr>
            <p:nvPr/>
          </p:nvCxnSpPr>
          <p:spPr bwMode="auto">
            <a:xfrm>
              <a:off x="9947457" y="4581436"/>
              <a:ext cx="1090549" cy="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5" name="组合 274">
              <a:extLst>
                <a:ext uri="{FF2B5EF4-FFF2-40B4-BE49-F238E27FC236}">
                  <a16:creationId xmlns:a16="http://schemas.microsoft.com/office/drawing/2014/main" id="{A78DABC3-B8EA-4C84-9186-001F0C148293}"/>
                </a:ext>
              </a:extLst>
            </p:cNvPr>
            <p:cNvGrpSpPr/>
            <p:nvPr/>
          </p:nvGrpSpPr>
          <p:grpSpPr>
            <a:xfrm>
              <a:off x="8902164" y="2524447"/>
              <a:ext cx="568363" cy="702031"/>
              <a:chOff x="2646982" y="2511943"/>
              <a:chExt cx="757868" cy="936105"/>
            </a:xfrm>
          </p:grpSpPr>
          <p:pic>
            <p:nvPicPr>
              <p:cNvPr id="364" name="图形 363">
                <a:extLst>
                  <a:ext uri="{FF2B5EF4-FFF2-40B4-BE49-F238E27FC236}">
                    <a16:creationId xmlns:a16="http://schemas.microsoft.com/office/drawing/2014/main" id="{D2192531-64FA-45F1-A2CD-22FF903C319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bwMode="auto">
              <a:xfrm>
                <a:off x="2646982" y="2727968"/>
                <a:ext cx="720080" cy="720080"/>
              </a:xfrm>
              <a:prstGeom prst="rect">
                <a:avLst/>
              </a:prstGeom>
            </p:spPr>
          </p:pic>
          <p:sp>
            <p:nvSpPr>
              <p:cNvPr id="365" name="文本框 364">
                <a:extLst>
                  <a:ext uri="{FF2B5EF4-FFF2-40B4-BE49-F238E27FC236}">
                    <a16:creationId xmlns:a16="http://schemas.microsoft.com/office/drawing/2014/main" id="{56EA9DDC-73B2-4364-8D94-5698CA738B2F}"/>
                  </a:ext>
                </a:extLst>
              </p:cNvPr>
              <p:cNvSpPr txBox="1"/>
              <p:nvPr/>
            </p:nvSpPr>
            <p:spPr bwMode="auto">
              <a:xfrm>
                <a:off x="2738888" y="2511943"/>
                <a:ext cx="665962"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NSP</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76" name="组合 275">
              <a:extLst>
                <a:ext uri="{FF2B5EF4-FFF2-40B4-BE49-F238E27FC236}">
                  <a16:creationId xmlns:a16="http://schemas.microsoft.com/office/drawing/2014/main" id="{1DE621FB-B290-43CC-84FD-6C38596BA770}"/>
                </a:ext>
              </a:extLst>
            </p:cNvPr>
            <p:cNvGrpSpPr/>
            <p:nvPr/>
          </p:nvGrpSpPr>
          <p:grpSpPr>
            <a:xfrm>
              <a:off x="10802061" y="2857652"/>
              <a:ext cx="509072" cy="653876"/>
              <a:chOff x="4899755" y="2511943"/>
              <a:chExt cx="678809" cy="871894"/>
            </a:xfrm>
          </p:grpSpPr>
          <p:pic>
            <p:nvPicPr>
              <p:cNvPr id="362" name="图形 361">
                <a:extLst>
                  <a:ext uri="{FF2B5EF4-FFF2-40B4-BE49-F238E27FC236}">
                    <a16:creationId xmlns:a16="http://schemas.microsoft.com/office/drawing/2014/main" id="{B1A3036F-FB3E-4F51-B289-03CC4370385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99755" y="2792178"/>
                <a:ext cx="591659" cy="591659"/>
              </a:xfrm>
              <a:prstGeom prst="rect">
                <a:avLst/>
              </a:prstGeom>
            </p:spPr>
          </p:pic>
          <p:sp>
            <p:nvSpPr>
              <p:cNvPr id="363" name="文本框 362">
                <a:extLst>
                  <a:ext uri="{FF2B5EF4-FFF2-40B4-BE49-F238E27FC236}">
                    <a16:creationId xmlns:a16="http://schemas.microsoft.com/office/drawing/2014/main" id="{D97A0E2F-5D38-433A-87A5-483E05D856F5}"/>
                  </a:ext>
                </a:extLst>
              </p:cNvPr>
              <p:cNvSpPr txBox="1"/>
              <p:nvPr/>
            </p:nvSpPr>
            <p:spPr bwMode="auto">
              <a:xfrm>
                <a:off x="4899755" y="2511943"/>
                <a:ext cx="678809"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Bank</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77" name="图形 276">
              <a:extLst>
                <a:ext uri="{FF2B5EF4-FFF2-40B4-BE49-F238E27FC236}">
                  <a16:creationId xmlns:a16="http://schemas.microsoft.com/office/drawing/2014/main" id="{7F1A8FB9-955A-4810-A970-034DD0A92B6B}"/>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023919" y="3852515"/>
              <a:ext cx="175832" cy="175832"/>
            </a:xfrm>
            <a:prstGeom prst="rect">
              <a:avLst/>
            </a:prstGeom>
          </p:spPr>
        </p:pic>
        <p:pic>
          <p:nvPicPr>
            <p:cNvPr id="278" name="图形 277">
              <a:extLst>
                <a:ext uri="{FF2B5EF4-FFF2-40B4-BE49-F238E27FC236}">
                  <a16:creationId xmlns:a16="http://schemas.microsoft.com/office/drawing/2014/main" id="{C7A6ECAB-DF18-4D1C-B39C-13B2F7E36EC5}"/>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019821" y="3246963"/>
              <a:ext cx="426169" cy="426168"/>
            </a:xfrm>
            <a:prstGeom prst="rect">
              <a:avLst/>
            </a:prstGeom>
          </p:spPr>
        </p:pic>
        <p:cxnSp>
          <p:nvCxnSpPr>
            <p:cNvPr id="279" name="直接箭头连接符 278">
              <a:extLst>
                <a:ext uri="{FF2B5EF4-FFF2-40B4-BE49-F238E27FC236}">
                  <a16:creationId xmlns:a16="http://schemas.microsoft.com/office/drawing/2014/main" id="{E889EE00-468B-47EF-A9AC-58A167D24B6E}"/>
                </a:ext>
              </a:extLst>
            </p:cNvPr>
            <p:cNvCxnSpPr>
              <a:cxnSpLocks/>
              <a:endCxn id="278" idx="1"/>
            </p:cNvCxnSpPr>
            <p:nvPr/>
          </p:nvCxnSpPr>
          <p:spPr>
            <a:xfrm>
              <a:off x="9386152" y="3054369"/>
              <a:ext cx="633669" cy="40567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直接连接符 279">
              <a:extLst>
                <a:ext uri="{FF2B5EF4-FFF2-40B4-BE49-F238E27FC236}">
                  <a16:creationId xmlns:a16="http://schemas.microsoft.com/office/drawing/2014/main" id="{08BBF360-1C32-4EC4-B1EB-3D316DB81665}"/>
                </a:ext>
              </a:extLst>
            </p:cNvPr>
            <p:cNvCxnSpPr>
              <a:cxnSpLocks/>
              <a:stCxn id="272" idx="3"/>
              <a:endCxn id="362" idx="2"/>
            </p:cNvCxnSpPr>
            <p:nvPr/>
          </p:nvCxnSpPr>
          <p:spPr>
            <a:xfrm flipV="1">
              <a:off x="8914358" y="3511528"/>
              <a:ext cx="2109561" cy="1069908"/>
            </a:xfrm>
            <a:prstGeom prst="line">
              <a:avLst/>
            </a:prstGeom>
            <a:ln>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1" name="直接连接符 280">
              <a:extLst>
                <a:ext uri="{FF2B5EF4-FFF2-40B4-BE49-F238E27FC236}">
                  <a16:creationId xmlns:a16="http://schemas.microsoft.com/office/drawing/2014/main" id="{B0B92D5F-0FD8-455B-A08C-488B39721EC5}"/>
                </a:ext>
              </a:extLst>
            </p:cNvPr>
            <p:cNvCxnSpPr>
              <a:cxnSpLocks/>
              <a:stCxn id="273" idx="3"/>
              <a:endCxn id="362" idx="2"/>
            </p:cNvCxnSpPr>
            <p:nvPr/>
          </p:nvCxnSpPr>
          <p:spPr>
            <a:xfrm flipV="1">
              <a:off x="9762047" y="3511528"/>
              <a:ext cx="1261872" cy="1073688"/>
            </a:xfrm>
            <a:prstGeom prst="line">
              <a:avLst/>
            </a:prstGeom>
            <a:ln>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2" name="直接连接符 281">
              <a:extLst>
                <a:ext uri="{FF2B5EF4-FFF2-40B4-BE49-F238E27FC236}">
                  <a16:creationId xmlns:a16="http://schemas.microsoft.com/office/drawing/2014/main" id="{BD9DDB67-069A-4CBD-84C6-2DCB5323F575}"/>
                </a:ext>
              </a:extLst>
            </p:cNvPr>
            <p:cNvCxnSpPr>
              <a:cxnSpLocks/>
              <a:stCxn id="271" idx="0"/>
              <a:endCxn id="362" idx="2"/>
            </p:cNvCxnSpPr>
            <p:nvPr/>
          </p:nvCxnSpPr>
          <p:spPr>
            <a:xfrm flipH="1" flipV="1">
              <a:off x="11023919" y="3511528"/>
              <a:ext cx="454509" cy="848051"/>
            </a:xfrm>
            <a:prstGeom prst="line">
              <a:avLst/>
            </a:prstGeom>
            <a:ln>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3" name="直接连接符 282">
              <a:extLst>
                <a:ext uri="{FF2B5EF4-FFF2-40B4-BE49-F238E27FC236}">
                  <a16:creationId xmlns:a16="http://schemas.microsoft.com/office/drawing/2014/main" id="{5D328B68-C605-481B-ACBA-5BA3A2DF8707}"/>
                </a:ext>
              </a:extLst>
            </p:cNvPr>
            <p:cNvCxnSpPr>
              <a:cxnSpLocks/>
            </p:cNvCxnSpPr>
            <p:nvPr/>
          </p:nvCxnSpPr>
          <p:spPr>
            <a:xfrm flipH="1">
              <a:off x="10523096" y="3220126"/>
              <a:ext cx="269864" cy="257629"/>
            </a:xfrm>
            <a:prstGeom prst="line">
              <a:avLst/>
            </a:prstGeom>
            <a:ln>
              <a:solidFill>
                <a:srgbClr val="00B050"/>
              </a:solidFill>
              <a:headEnd type="triangle"/>
              <a:tailEnd type="triangle"/>
            </a:ln>
          </p:spPr>
          <p:style>
            <a:lnRef idx="3">
              <a:schemeClr val="dk1"/>
            </a:lnRef>
            <a:fillRef idx="0">
              <a:schemeClr val="dk1"/>
            </a:fillRef>
            <a:effectRef idx="2">
              <a:schemeClr val="dk1"/>
            </a:effectRef>
            <a:fontRef idx="minor">
              <a:schemeClr val="tx1"/>
            </a:fontRef>
          </p:style>
        </p:cxnSp>
        <p:grpSp>
          <p:nvGrpSpPr>
            <p:cNvPr id="284" name="组合 283">
              <a:extLst>
                <a:ext uri="{FF2B5EF4-FFF2-40B4-BE49-F238E27FC236}">
                  <a16:creationId xmlns:a16="http://schemas.microsoft.com/office/drawing/2014/main" id="{A477F309-37F6-4CC8-BBA5-89A14C15D63C}"/>
                </a:ext>
              </a:extLst>
            </p:cNvPr>
            <p:cNvGrpSpPr/>
            <p:nvPr/>
          </p:nvGrpSpPr>
          <p:grpSpPr>
            <a:xfrm>
              <a:off x="9638143" y="3053185"/>
              <a:ext cx="132534" cy="132534"/>
              <a:chOff x="8616280" y="1048950"/>
              <a:chExt cx="1299930" cy="1299930"/>
            </a:xfrm>
          </p:grpSpPr>
          <p:sp>
            <p:nvSpPr>
              <p:cNvPr id="360" name="椭圆 359">
                <a:extLst>
                  <a:ext uri="{FF2B5EF4-FFF2-40B4-BE49-F238E27FC236}">
                    <a16:creationId xmlns:a16="http://schemas.microsoft.com/office/drawing/2014/main" id="{3EB766C4-C40C-424E-96A4-919E6BEE7D13}"/>
                  </a:ext>
                </a:extLst>
              </p:cNvPr>
              <p:cNvSpPr/>
              <p:nvPr/>
            </p:nvSpPr>
            <p:spPr>
              <a:xfrm>
                <a:off x="8616280" y="1048950"/>
                <a:ext cx="1299930" cy="12999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61" name="图形 360">
                <a:extLst>
                  <a:ext uri="{FF2B5EF4-FFF2-40B4-BE49-F238E27FC236}">
                    <a16:creationId xmlns:a16="http://schemas.microsoft.com/office/drawing/2014/main" id="{7F0F0036-0DB6-4CC0-B637-048171EB1E6E}"/>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632412" y="1048950"/>
                <a:ext cx="1253912" cy="1253912"/>
              </a:xfrm>
              <a:prstGeom prst="rect">
                <a:avLst/>
              </a:prstGeom>
            </p:spPr>
          </p:pic>
        </p:grpSp>
        <p:sp>
          <p:nvSpPr>
            <p:cNvPr id="285" name="文本框 284">
              <a:extLst>
                <a:ext uri="{FF2B5EF4-FFF2-40B4-BE49-F238E27FC236}">
                  <a16:creationId xmlns:a16="http://schemas.microsoft.com/office/drawing/2014/main" id="{4A459997-66F0-4CF0-AC39-011F74473D19}"/>
                </a:ext>
              </a:extLst>
            </p:cNvPr>
            <p:cNvSpPr txBox="1"/>
            <p:nvPr/>
          </p:nvSpPr>
          <p:spPr bwMode="auto">
            <a:xfrm>
              <a:off x="10044808" y="3598599"/>
              <a:ext cx="423596"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Bill </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6" name="文本框 285">
              <a:extLst>
                <a:ext uri="{FF2B5EF4-FFF2-40B4-BE49-F238E27FC236}">
                  <a16:creationId xmlns:a16="http://schemas.microsoft.com/office/drawing/2014/main" id="{628356EA-0667-46A9-8EFD-32707B8F36F2}"/>
                </a:ext>
              </a:extLst>
            </p:cNvPr>
            <p:cNvSpPr txBox="1"/>
            <p:nvPr/>
          </p:nvSpPr>
          <p:spPr bwMode="auto">
            <a:xfrm>
              <a:off x="10926748" y="4010651"/>
              <a:ext cx="462946" cy="253916"/>
            </a:xfrm>
            <a:prstGeom prst="rect">
              <a:avLst/>
            </a:prstGeom>
            <a:noFill/>
          </p:spPr>
          <p:txBody>
            <a:bodyPr wrap="square" rtlCol="0">
              <a:spAutoFit/>
            </a:bodyPr>
            <a:lstStyle/>
            <a:p>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Tax</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87" name="直接箭头连接符 286">
              <a:extLst>
                <a:ext uri="{FF2B5EF4-FFF2-40B4-BE49-F238E27FC236}">
                  <a16:creationId xmlns:a16="http://schemas.microsoft.com/office/drawing/2014/main" id="{41909C36-2734-4974-89D8-A7C880FDC126}"/>
                </a:ext>
              </a:extLst>
            </p:cNvPr>
            <p:cNvCxnSpPr>
              <a:cxnSpLocks/>
            </p:cNvCxnSpPr>
            <p:nvPr/>
          </p:nvCxnSpPr>
          <p:spPr>
            <a:xfrm flipH="1" flipV="1">
              <a:off x="9363007" y="2881565"/>
              <a:ext cx="1439054" cy="1839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8" name="文本框 287">
              <a:extLst>
                <a:ext uri="{FF2B5EF4-FFF2-40B4-BE49-F238E27FC236}">
                  <a16:creationId xmlns:a16="http://schemas.microsoft.com/office/drawing/2014/main" id="{30A6FF32-47EA-4863-986C-93C31AE7DFC2}"/>
                </a:ext>
              </a:extLst>
            </p:cNvPr>
            <p:cNvSpPr txBox="1"/>
            <p:nvPr/>
          </p:nvSpPr>
          <p:spPr bwMode="auto">
            <a:xfrm>
              <a:off x="8156960" y="3578005"/>
              <a:ext cx="766534" cy="415498"/>
            </a:xfrm>
            <a:prstGeom prst="rect">
              <a:avLst/>
            </a:prstGeom>
            <a:noFill/>
          </p:spPr>
          <p:txBody>
            <a:bodyPr wrap="square" rtlCol="0">
              <a:spAutoFit/>
            </a:bodyPr>
            <a:lstStyle/>
            <a:p>
              <a:pPr algn="ctr"/>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Slices allocation</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9" name="文本框 288">
              <a:extLst>
                <a:ext uri="{FF2B5EF4-FFF2-40B4-BE49-F238E27FC236}">
                  <a16:creationId xmlns:a16="http://schemas.microsoft.com/office/drawing/2014/main" id="{C1237883-2C2E-4C13-AE43-2CC9FD831C74}"/>
                </a:ext>
              </a:extLst>
            </p:cNvPr>
            <p:cNvSpPr txBox="1"/>
            <p:nvPr/>
          </p:nvSpPr>
          <p:spPr bwMode="auto">
            <a:xfrm>
              <a:off x="8112743" y="2470827"/>
              <a:ext cx="934655" cy="30777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Phase III</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90" name="直接连接符 289">
              <a:extLst>
                <a:ext uri="{FF2B5EF4-FFF2-40B4-BE49-F238E27FC236}">
                  <a16:creationId xmlns:a16="http://schemas.microsoft.com/office/drawing/2014/main" id="{1EDEB628-8CF6-4CEE-A983-24DA6EFD85B9}"/>
                </a:ext>
              </a:extLst>
            </p:cNvPr>
            <p:cNvCxnSpPr/>
            <p:nvPr/>
          </p:nvCxnSpPr>
          <p:spPr>
            <a:xfrm>
              <a:off x="4257993" y="2379919"/>
              <a:ext cx="0" cy="26541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接连接符 290">
              <a:extLst>
                <a:ext uri="{FF2B5EF4-FFF2-40B4-BE49-F238E27FC236}">
                  <a16:creationId xmlns:a16="http://schemas.microsoft.com/office/drawing/2014/main" id="{8304A9FB-1B10-4F1B-B7B5-D91EC58FAF56}"/>
                </a:ext>
              </a:extLst>
            </p:cNvPr>
            <p:cNvCxnSpPr/>
            <p:nvPr/>
          </p:nvCxnSpPr>
          <p:spPr>
            <a:xfrm>
              <a:off x="8038159" y="2348880"/>
              <a:ext cx="0" cy="26541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2" name="文本框 291">
              <a:extLst>
                <a:ext uri="{FF2B5EF4-FFF2-40B4-BE49-F238E27FC236}">
                  <a16:creationId xmlns:a16="http://schemas.microsoft.com/office/drawing/2014/main" id="{84D41492-DA73-4DC4-A42E-1FFE54B088D3}"/>
                </a:ext>
              </a:extLst>
            </p:cNvPr>
            <p:cNvSpPr txBox="1"/>
            <p:nvPr/>
          </p:nvSpPr>
          <p:spPr bwMode="auto">
            <a:xfrm>
              <a:off x="1717081" y="4002368"/>
              <a:ext cx="2327666" cy="430887"/>
            </a:xfrm>
            <a:prstGeom prst="rect">
              <a:avLst/>
            </a:prstGeom>
            <a:noFill/>
          </p:spPr>
          <p:txBody>
            <a:bodyPr wrap="square" rtlCol="0">
              <a:spAutoFit/>
            </a:bodyPr>
            <a:lstStyle/>
            <a:p>
              <a:pPr algn="ctr"/>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Create VC pool based on historical billing messages</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93" name="图片 292">
              <a:extLst>
                <a:ext uri="{FF2B5EF4-FFF2-40B4-BE49-F238E27FC236}">
                  <a16:creationId xmlns:a16="http://schemas.microsoft.com/office/drawing/2014/main" id="{680A7F42-7A92-4810-B2C1-5CB0F78236A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7390522" y="4359579"/>
              <a:ext cx="443714" cy="443714"/>
            </a:xfrm>
            <a:prstGeom prst="rect">
              <a:avLst/>
            </a:prstGeom>
          </p:spPr>
        </p:pic>
        <p:pic>
          <p:nvPicPr>
            <p:cNvPr id="294" name="图片 293">
              <a:extLst>
                <a:ext uri="{FF2B5EF4-FFF2-40B4-BE49-F238E27FC236}">
                  <a16:creationId xmlns:a16="http://schemas.microsoft.com/office/drawing/2014/main" id="{5EC397A5-5398-4E16-8486-B664E5A649B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4604595" y="4359579"/>
              <a:ext cx="443714" cy="443714"/>
            </a:xfrm>
            <a:prstGeom prst="rect">
              <a:avLst/>
            </a:prstGeom>
          </p:spPr>
        </p:pic>
        <p:pic>
          <p:nvPicPr>
            <p:cNvPr id="295" name="图片 294">
              <a:extLst>
                <a:ext uri="{FF2B5EF4-FFF2-40B4-BE49-F238E27FC236}">
                  <a16:creationId xmlns:a16="http://schemas.microsoft.com/office/drawing/2014/main" id="{CDF8244B-5557-46AE-A5E8-0F24FCF869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5452284" y="4363359"/>
              <a:ext cx="443714" cy="443714"/>
            </a:xfrm>
            <a:prstGeom prst="rect">
              <a:avLst/>
            </a:prstGeom>
          </p:spPr>
        </p:pic>
        <p:cxnSp>
          <p:nvCxnSpPr>
            <p:cNvPr id="296" name="直接连接符 295">
              <a:extLst>
                <a:ext uri="{FF2B5EF4-FFF2-40B4-BE49-F238E27FC236}">
                  <a16:creationId xmlns:a16="http://schemas.microsoft.com/office/drawing/2014/main" id="{4B762CC0-108A-4E08-AACE-502ABF54323E}"/>
                </a:ext>
              </a:extLst>
            </p:cNvPr>
            <p:cNvCxnSpPr>
              <a:cxnSpLocks/>
            </p:cNvCxnSpPr>
            <p:nvPr/>
          </p:nvCxnSpPr>
          <p:spPr bwMode="auto">
            <a:xfrm>
              <a:off x="6081409" y="4581436"/>
              <a:ext cx="1090549" cy="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97" name="组合 296">
              <a:extLst>
                <a:ext uri="{FF2B5EF4-FFF2-40B4-BE49-F238E27FC236}">
                  <a16:creationId xmlns:a16="http://schemas.microsoft.com/office/drawing/2014/main" id="{B7A37F63-63F4-48DA-A9A2-99A6186C9605}"/>
                </a:ext>
              </a:extLst>
            </p:cNvPr>
            <p:cNvGrpSpPr/>
            <p:nvPr/>
          </p:nvGrpSpPr>
          <p:grpSpPr>
            <a:xfrm>
              <a:off x="5018963" y="2535701"/>
              <a:ext cx="568363" cy="702031"/>
              <a:chOff x="2646982" y="2511943"/>
              <a:chExt cx="757868" cy="936105"/>
            </a:xfrm>
          </p:grpSpPr>
          <p:pic>
            <p:nvPicPr>
              <p:cNvPr id="358" name="图形 357">
                <a:extLst>
                  <a:ext uri="{FF2B5EF4-FFF2-40B4-BE49-F238E27FC236}">
                    <a16:creationId xmlns:a16="http://schemas.microsoft.com/office/drawing/2014/main" id="{97A7A3C8-F05A-45F1-9FB1-5905090CF0B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bwMode="auto">
              <a:xfrm>
                <a:off x="2646982" y="2727968"/>
                <a:ext cx="720080" cy="720080"/>
              </a:xfrm>
              <a:prstGeom prst="rect">
                <a:avLst/>
              </a:prstGeom>
            </p:spPr>
          </p:pic>
          <p:sp>
            <p:nvSpPr>
              <p:cNvPr id="359" name="文本框 358">
                <a:extLst>
                  <a:ext uri="{FF2B5EF4-FFF2-40B4-BE49-F238E27FC236}">
                    <a16:creationId xmlns:a16="http://schemas.microsoft.com/office/drawing/2014/main" id="{ED4406C8-A0B5-47A8-9B24-068EAE13F2A4}"/>
                  </a:ext>
                </a:extLst>
              </p:cNvPr>
              <p:cNvSpPr txBox="1"/>
              <p:nvPr/>
            </p:nvSpPr>
            <p:spPr bwMode="auto">
              <a:xfrm>
                <a:off x="2738888" y="2511943"/>
                <a:ext cx="665962"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NSP</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98" name="组合 297">
              <a:extLst>
                <a:ext uri="{FF2B5EF4-FFF2-40B4-BE49-F238E27FC236}">
                  <a16:creationId xmlns:a16="http://schemas.microsoft.com/office/drawing/2014/main" id="{3CEB185D-1D4B-41AB-B5BC-0D155F3E1434}"/>
                </a:ext>
              </a:extLst>
            </p:cNvPr>
            <p:cNvGrpSpPr/>
            <p:nvPr/>
          </p:nvGrpSpPr>
          <p:grpSpPr>
            <a:xfrm>
              <a:off x="6753256" y="2379919"/>
              <a:ext cx="509072" cy="653876"/>
              <a:chOff x="4899755" y="2511943"/>
              <a:chExt cx="678809" cy="871894"/>
            </a:xfrm>
          </p:grpSpPr>
          <p:pic>
            <p:nvPicPr>
              <p:cNvPr id="356" name="图形 355">
                <a:extLst>
                  <a:ext uri="{FF2B5EF4-FFF2-40B4-BE49-F238E27FC236}">
                    <a16:creationId xmlns:a16="http://schemas.microsoft.com/office/drawing/2014/main" id="{ED9DA1AE-3A08-488F-8D55-D5EA4D555FA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99755" y="2792178"/>
                <a:ext cx="591659" cy="591659"/>
              </a:xfrm>
              <a:prstGeom prst="rect">
                <a:avLst/>
              </a:prstGeom>
            </p:spPr>
          </p:pic>
          <p:sp>
            <p:nvSpPr>
              <p:cNvPr id="357" name="文本框 356">
                <a:extLst>
                  <a:ext uri="{FF2B5EF4-FFF2-40B4-BE49-F238E27FC236}">
                    <a16:creationId xmlns:a16="http://schemas.microsoft.com/office/drawing/2014/main" id="{3ACBFD6F-82C1-4215-A162-C03B9528B6E3}"/>
                  </a:ext>
                </a:extLst>
              </p:cNvPr>
              <p:cNvSpPr txBox="1"/>
              <p:nvPr/>
            </p:nvSpPr>
            <p:spPr bwMode="auto">
              <a:xfrm>
                <a:off x="4899755" y="2511943"/>
                <a:ext cx="678809"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Bank</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99" name="组合 298">
              <a:extLst>
                <a:ext uri="{FF2B5EF4-FFF2-40B4-BE49-F238E27FC236}">
                  <a16:creationId xmlns:a16="http://schemas.microsoft.com/office/drawing/2014/main" id="{5A0E0ABE-A730-4496-9C90-22A243FB606E}"/>
                </a:ext>
              </a:extLst>
            </p:cNvPr>
            <p:cNvGrpSpPr/>
            <p:nvPr/>
          </p:nvGrpSpPr>
          <p:grpSpPr>
            <a:xfrm>
              <a:off x="7373903" y="4023343"/>
              <a:ext cx="123343" cy="123343"/>
              <a:chOff x="6240016" y="2852936"/>
              <a:chExt cx="720000" cy="720000"/>
            </a:xfrm>
          </p:grpSpPr>
          <p:sp>
            <p:nvSpPr>
              <p:cNvPr id="354" name="椭圆 353">
                <a:extLst>
                  <a:ext uri="{FF2B5EF4-FFF2-40B4-BE49-F238E27FC236}">
                    <a16:creationId xmlns:a16="http://schemas.microsoft.com/office/drawing/2014/main" id="{31BE6128-4578-45FF-A5DC-44ABC5FCB5B4}"/>
                  </a:ext>
                </a:extLst>
              </p:cNvPr>
              <p:cNvSpPr/>
              <p:nvPr/>
            </p:nvSpPr>
            <p:spPr>
              <a:xfrm>
                <a:off x="6240016" y="2852936"/>
                <a:ext cx="720000" cy="72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55" name="图形 354">
                <a:extLst>
                  <a:ext uri="{FF2B5EF4-FFF2-40B4-BE49-F238E27FC236}">
                    <a16:creationId xmlns:a16="http://schemas.microsoft.com/office/drawing/2014/main" id="{939EB1F3-113B-4673-A246-ACD24151BF12}"/>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03537" y="3033911"/>
                <a:ext cx="432049" cy="432049"/>
              </a:xfrm>
              <a:prstGeom prst="rect">
                <a:avLst/>
              </a:prstGeom>
            </p:spPr>
          </p:pic>
        </p:grpSp>
        <p:grpSp>
          <p:nvGrpSpPr>
            <p:cNvPr id="300" name="组合 299">
              <a:extLst>
                <a:ext uri="{FF2B5EF4-FFF2-40B4-BE49-F238E27FC236}">
                  <a16:creationId xmlns:a16="http://schemas.microsoft.com/office/drawing/2014/main" id="{B8D37A93-9012-4D17-9700-6067AFE35AC0}"/>
                </a:ext>
              </a:extLst>
            </p:cNvPr>
            <p:cNvGrpSpPr/>
            <p:nvPr/>
          </p:nvGrpSpPr>
          <p:grpSpPr>
            <a:xfrm>
              <a:off x="6477575" y="3337644"/>
              <a:ext cx="426169" cy="382965"/>
              <a:chOff x="2191207" y="438670"/>
              <a:chExt cx="2229043" cy="2003067"/>
            </a:xfrm>
          </p:grpSpPr>
          <p:pic>
            <p:nvPicPr>
              <p:cNvPr id="350" name="图形 349">
                <a:extLst>
                  <a:ext uri="{FF2B5EF4-FFF2-40B4-BE49-F238E27FC236}">
                    <a16:creationId xmlns:a16="http://schemas.microsoft.com/office/drawing/2014/main" id="{AB3BB15A-8BE9-414A-ADDE-C65FF788EFFE}"/>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91207" y="438670"/>
                <a:ext cx="1905000" cy="1905000"/>
              </a:xfrm>
              <a:prstGeom prst="rect">
                <a:avLst/>
              </a:prstGeom>
            </p:spPr>
          </p:pic>
          <p:grpSp>
            <p:nvGrpSpPr>
              <p:cNvPr id="351" name="组合 350">
                <a:extLst>
                  <a:ext uri="{FF2B5EF4-FFF2-40B4-BE49-F238E27FC236}">
                    <a16:creationId xmlns:a16="http://schemas.microsoft.com/office/drawing/2014/main" id="{5B0C1AC7-C1ED-4D8A-B30C-44CA5135708A}"/>
                  </a:ext>
                </a:extLst>
              </p:cNvPr>
              <p:cNvGrpSpPr/>
              <p:nvPr/>
            </p:nvGrpSpPr>
            <p:grpSpPr>
              <a:xfrm>
                <a:off x="3423944" y="1445431"/>
                <a:ext cx="996306" cy="996306"/>
                <a:chOff x="6240016" y="2852936"/>
                <a:chExt cx="720000" cy="720000"/>
              </a:xfrm>
            </p:grpSpPr>
            <p:sp>
              <p:nvSpPr>
                <p:cNvPr id="352" name="椭圆 351">
                  <a:extLst>
                    <a:ext uri="{FF2B5EF4-FFF2-40B4-BE49-F238E27FC236}">
                      <a16:creationId xmlns:a16="http://schemas.microsoft.com/office/drawing/2014/main" id="{DB53F471-F8A3-4B65-AECB-06DDC595BA89}"/>
                    </a:ext>
                  </a:extLst>
                </p:cNvPr>
                <p:cNvSpPr/>
                <p:nvPr/>
              </p:nvSpPr>
              <p:spPr>
                <a:xfrm>
                  <a:off x="6240016" y="2852936"/>
                  <a:ext cx="720000" cy="72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53" name="图形 352">
                  <a:extLst>
                    <a:ext uri="{FF2B5EF4-FFF2-40B4-BE49-F238E27FC236}">
                      <a16:creationId xmlns:a16="http://schemas.microsoft.com/office/drawing/2014/main" id="{C826032A-2561-40C6-BE0C-56BF10A1D6E2}"/>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03537" y="3033911"/>
                  <a:ext cx="432049" cy="432049"/>
                </a:xfrm>
                <a:prstGeom prst="rect">
                  <a:avLst/>
                </a:prstGeom>
              </p:spPr>
            </p:pic>
          </p:grpSp>
        </p:grpSp>
        <p:pic>
          <p:nvPicPr>
            <p:cNvPr id="301" name="图形 300">
              <a:extLst>
                <a:ext uri="{FF2B5EF4-FFF2-40B4-BE49-F238E27FC236}">
                  <a16:creationId xmlns:a16="http://schemas.microsoft.com/office/drawing/2014/main" id="{0D42353B-A015-4F14-81EE-2D900412FAA4}"/>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076414" y="3515893"/>
              <a:ext cx="430094" cy="430094"/>
            </a:xfrm>
            <a:prstGeom prst="rect">
              <a:avLst/>
            </a:prstGeom>
          </p:spPr>
        </p:pic>
        <p:pic>
          <p:nvPicPr>
            <p:cNvPr id="302" name="图形 301">
              <a:extLst>
                <a:ext uri="{FF2B5EF4-FFF2-40B4-BE49-F238E27FC236}">
                  <a16:creationId xmlns:a16="http://schemas.microsoft.com/office/drawing/2014/main" id="{0C340B5A-0207-44AB-9F7A-9BCEFDA9B420}"/>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815565" y="3251038"/>
              <a:ext cx="426169" cy="426168"/>
            </a:xfrm>
            <a:prstGeom prst="rect">
              <a:avLst/>
            </a:prstGeom>
          </p:spPr>
        </p:pic>
        <p:cxnSp>
          <p:nvCxnSpPr>
            <p:cNvPr id="303" name="直接连接符 302">
              <a:extLst>
                <a:ext uri="{FF2B5EF4-FFF2-40B4-BE49-F238E27FC236}">
                  <a16:creationId xmlns:a16="http://schemas.microsoft.com/office/drawing/2014/main" id="{414EAFFF-158E-41EC-B184-E5471C47D2E3}"/>
                </a:ext>
              </a:extLst>
            </p:cNvPr>
            <p:cNvCxnSpPr>
              <a:stCxn id="294" idx="0"/>
              <a:endCxn id="301" idx="2"/>
            </p:cNvCxnSpPr>
            <p:nvPr/>
          </p:nvCxnSpPr>
          <p:spPr>
            <a:xfrm flipV="1">
              <a:off x="4826453" y="3945987"/>
              <a:ext cx="465008" cy="413592"/>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BC2AE724-81C5-4A7A-A537-80449523464E}"/>
                </a:ext>
              </a:extLst>
            </p:cNvPr>
            <p:cNvCxnSpPr>
              <a:stCxn id="301" idx="2"/>
              <a:endCxn id="295" idx="0"/>
            </p:cNvCxnSpPr>
            <p:nvPr/>
          </p:nvCxnSpPr>
          <p:spPr>
            <a:xfrm>
              <a:off x="5291461" y="3945987"/>
              <a:ext cx="382681" cy="417372"/>
            </a:xfrm>
            <a:prstGeom prst="line">
              <a:avLst/>
            </a:prstGeom>
            <a:ln w="1270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5" name="直接连接符 304">
              <a:extLst>
                <a:ext uri="{FF2B5EF4-FFF2-40B4-BE49-F238E27FC236}">
                  <a16:creationId xmlns:a16="http://schemas.microsoft.com/office/drawing/2014/main" id="{AFB96DFE-7159-4E73-B377-7F901692CFA9}"/>
                </a:ext>
              </a:extLst>
            </p:cNvPr>
            <p:cNvCxnSpPr>
              <a:stCxn id="301" idx="2"/>
              <a:endCxn id="293" idx="0"/>
            </p:cNvCxnSpPr>
            <p:nvPr/>
          </p:nvCxnSpPr>
          <p:spPr>
            <a:xfrm>
              <a:off x="5291461" y="3945987"/>
              <a:ext cx="2320918" cy="413592"/>
            </a:xfrm>
            <a:prstGeom prst="line">
              <a:avLst/>
            </a:prstGeom>
            <a:ln w="1270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8C02E4B4-4397-4923-9173-A158AABDC491}"/>
                </a:ext>
              </a:extLst>
            </p:cNvPr>
            <p:cNvCxnSpPr>
              <a:cxnSpLocks/>
              <a:stCxn id="301" idx="0"/>
              <a:endCxn id="358" idx="2"/>
            </p:cNvCxnSpPr>
            <p:nvPr/>
          </p:nvCxnSpPr>
          <p:spPr>
            <a:xfrm flipH="1" flipV="1">
              <a:off x="5288975" y="3237733"/>
              <a:ext cx="2486" cy="278161"/>
            </a:xfrm>
            <a:prstGeom prst="line">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07" name="直接连接符 306">
              <a:extLst>
                <a:ext uri="{FF2B5EF4-FFF2-40B4-BE49-F238E27FC236}">
                  <a16:creationId xmlns:a16="http://schemas.microsoft.com/office/drawing/2014/main" id="{47175442-236E-45A0-80A2-842598D10609}"/>
                </a:ext>
              </a:extLst>
            </p:cNvPr>
            <p:cNvCxnSpPr>
              <a:cxnSpLocks/>
              <a:stCxn id="294" idx="3"/>
            </p:cNvCxnSpPr>
            <p:nvPr/>
          </p:nvCxnSpPr>
          <p:spPr>
            <a:xfrm flipV="1">
              <a:off x="5048309" y="3756873"/>
              <a:ext cx="1509302" cy="824563"/>
            </a:xfrm>
            <a:prstGeom prst="line">
              <a:avLst/>
            </a:prstGeom>
            <a:ln>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5908F7E6-7F8B-4121-9ECC-AA3F13F4A09D}"/>
                </a:ext>
              </a:extLst>
            </p:cNvPr>
            <p:cNvCxnSpPr>
              <a:cxnSpLocks/>
              <a:stCxn id="295" idx="3"/>
            </p:cNvCxnSpPr>
            <p:nvPr/>
          </p:nvCxnSpPr>
          <p:spPr>
            <a:xfrm flipV="1">
              <a:off x="5895998" y="3766809"/>
              <a:ext cx="699531" cy="818407"/>
            </a:xfrm>
            <a:prstGeom prst="line">
              <a:avLst/>
            </a:prstGeom>
            <a:ln>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直接连接符 308">
              <a:extLst>
                <a:ext uri="{FF2B5EF4-FFF2-40B4-BE49-F238E27FC236}">
                  <a16:creationId xmlns:a16="http://schemas.microsoft.com/office/drawing/2014/main" id="{2C9CDBEC-81B7-4DB5-884A-6096771F3229}"/>
                </a:ext>
              </a:extLst>
            </p:cNvPr>
            <p:cNvCxnSpPr>
              <a:cxnSpLocks/>
              <a:endCxn id="293" idx="1"/>
            </p:cNvCxnSpPr>
            <p:nvPr/>
          </p:nvCxnSpPr>
          <p:spPr>
            <a:xfrm>
              <a:off x="6753256" y="3785188"/>
              <a:ext cx="637266" cy="796248"/>
            </a:xfrm>
            <a:prstGeom prst="line">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7426D047-0DCD-4A9D-A523-7FC811FEF3B7}"/>
                </a:ext>
              </a:extLst>
            </p:cNvPr>
            <p:cNvCxnSpPr>
              <a:stCxn id="356" idx="2"/>
              <a:endCxn id="350" idx="0"/>
            </p:cNvCxnSpPr>
            <p:nvPr/>
          </p:nvCxnSpPr>
          <p:spPr>
            <a:xfrm flipH="1">
              <a:off x="6659683" y="3033795"/>
              <a:ext cx="315430" cy="30384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1" name="文本框 310">
              <a:extLst>
                <a:ext uri="{FF2B5EF4-FFF2-40B4-BE49-F238E27FC236}">
                  <a16:creationId xmlns:a16="http://schemas.microsoft.com/office/drawing/2014/main" id="{0FCA3489-09D5-4BA5-AA26-AB6E707A735C}"/>
                </a:ext>
              </a:extLst>
            </p:cNvPr>
            <p:cNvSpPr txBox="1"/>
            <p:nvPr/>
          </p:nvSpPr>
          <p:spPr bwMode="auto">
            <a:xfrm>
              <a:off x="5807969" y="3614353"/>
              <a:ext cx="423596"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Bill </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12" name="组合 311">
              <a:extLst>
                <a:ext uri="{FF2B5EF4-FFF2-40B4-BE49-F238E27FC236}">
                  <a16:creationId xmlns:a16="http://schemas.microsoft.com/office/drawing/2014/main" id="{F768B4E2-647F-43F2-BC9F-896C7236516C}"/>
                </a:ext>
              </a:extLst>
            </p:cNvPr>
            <p:cNvGrpSpPr/>
            <p:nvPr/>
          </p:nvGrpSpPr>
          <p:grpSpPr>
            <a:xfrm>
              <a:off x="4262553" y="3952440"/>
              <a:ext cx="736444" cy="253916"/>
              <a:chOff x="3683121" y="4734199"/>
              <a:chExt cx="981992" cy="338578"/>
            </a:xfrm>
          </p:grpSpPr>
          <p:grpSp>
            <p:nvGrpSpPr>
              <p:cNvPr id="346" name="组合 345">
                <a:extLst>
                  <a:ext uri="{FF2B5EF4-FFF2-40B4-BE49-F238E27FC236}">
                    <a16:creationId xmlns:a16="http://schemas.microsoft.com/office/drawing/2014/main" id="{82A184AC-FEE7-4847-A766-2507C2FA091E}"/>
                  </a:ext>
                </a:extLst>
              </p:cNvPr>
              <p:cNvGrpSpPr/>
              <p:nvPr/>
            </p:nvGrpSpPr>
            <p:grpSpPr>
              <a:xfrm>
                <a:off x="4500645" y="4840261"/>
                <a:ext cx="164468" cy="164468"/>
                <a:chOff x="6240016" y="2852936"/>
                <a:chExt cx="720000" cy="720000"/>
              </a:xfrm>
            </p:grpSpPr>
            <p:sp>
              <p:nvSpPr>
                <p:cNvPr id="348" name="椭圆 347">
                  <a:extLst>
                    <a:ext uri="{FF2B5EF4-FFF2-40B4-BE49-F238E27FC236}">
                      <a16:creationId xmlns:a16="http://schemas.microsoft.com/office/drawing/2014/main" id="{5C14D4FE-4969-4690-A64D-A2E166248339}"/>
                    </a:ext>
                  </a:extLst>
                </p:cNvPr>
                <p:cNvSpPr/>
                <p:nvPr/>
              </p:nvSpPr>
              <p:spPr>
                <a:xfrm>
                  <a:off x="6240016" y="2852936"/>
                  <a:ext cx="720000" cy="72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49" name="图形 348">
                  <a:extLst>
                    <a:ext uri="{FF2B5EF4-FFF2-40B4-BE49-F238E27FC236}">
                      <a16:creationId xmlns:a16="http://schemas.microsoft.com/office/drawing/2014/main" id="{2DA3183C-178B-445F-894B-2DEB6AF71862}"/>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03537" y="3033911"/>
                  <a:ext cx="432049" cy="432049"/>
                </a:xfrm>
                <a:prstGeom prst="rect">
                  <a:avLst/>
                </a:prstGeom>
              </p:spPr>
            </p:pic>
          </p:grpSp>
          <p:sp>
            <p:nvSpPr>
              <p:cNvPr id="347" name="文本框 346">
                <a:extLst>
                  <a:ext uri="{FF2B5EF4-FFF2-40B4-BE49-F238E27FC236}">
                    <a16:creationId xmlns:a16="http://schemas.microsoft.com/office/drawing/2014/main" id="{5D8FBE5B-7858-4B69-85FE-587173439AB7}"/>
                  </a:ext>
                </a:extLst>
              </p:cNvPr>
              <p:cNvSpPr txBox="1"/>
              <p:nvPr/>
            </p:nvSpPr>
            <p:spPr bwMode="auto">
              <a:xfrm>
                <a:off x="3683121" y="4734199"/>
                <a:ext cx="940710" cy="338578"/>
              </a:xfrm>
              <a:prstGeom prst="rect">
                <a:avLst/>
              </a:prstGeom>
              <a:noFill/>
            </p:spPr>
            <p:txBody>
              <a:bodyPr wrap="square" rtlCol="0">
                <a:spAutoFit/>
              </a:bodyPr>
              <a:lstStyle/>
              <a:p>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Intention</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13" name="文本框 312">
              <a:extLst>
                <a:ext uri="{FF2B5EF4-FFF2-40B4-BE49-F238E27FC236}">
                  <a16:creationId xmlns:a16="http://schemas.microsoft.com/office/drawing/2014/main" id="{65EB7964-C9F0-4C71-82F4-7BDC768810E7}"/>
                </a:ext>
              </a:extLst>
            </p:cNvPr>
            <p:cNvSpPr txBox="1"/>
            <p:nvPr/>
          </p:nvSpPr>
          <p:spPr bwMode="auto">
            <a:xfrm>
              <a:off x="5524752" y="2854119"/>
              <a:ext cx="1052847" cy="415498"/>
            </a:xfrm>
            <a:prstGeom prst="rect">
              <a:avLst/>
            </a:prstGeom>
            <a:noFill/>
          </p:spPr>
          <p:txBody>
            <a:bodyPr wrap="square" rtlCol="0">
              <a:spAutoFit/>
            </a:bodyPr>
            <a:lstStyle/>
            <a:p>
              <a:pPr algn="ctr"/>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Historical Message</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4" name="文本框 313">
              <a:extLst>
                <a:ext uri="{FF2B5EF4-FFF2-40B4-BE49-F238E27FC236}">
                  <a16:creationId xmlns:a16="http://schemas.microsoft.com/office/drawing/2014/main" id="{AB63E5D7-FFBB-4DC8-804D-7407C859B129}"/>
                </a:ext>
              </a:extLst>
            </p:cNvPr>
            <p:cNvSpPr txBox="1"/>
            <p:nvPr/>
          </p:nvSpPr>
          <p:spPr bwMode="auto">
            <a:xfrm>
              <a:off x="6977477" y="3962648"/>
              <a:ext cx="477015" cy="253916"/>
            </a:xfrm>
            <a:prstGeom prst="rect">
              <a:avLst/>
            </a:prstGeom>
            <a:noFill/>
          </p:spPr>
          <p:txBody>
            <a:bodyPr wrap="square" rtlCol="0">
              <a:spAutoFit/>
            </a:bodyPr>
            <a:lstStyle/>
            <a:p>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Loan</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15" name="直接连接符 314">
              <a:extLst>
                <a:ext uri="{FF2B5EF4-FFF2-40B4-BE49-F238E27FC236}">
                  <a16:creationId xmlns:a16="http://schemas.microsoft.com/office/drawing/2014/main" id="{75824C0A-06CC-4292-A8E0-1D2C63FD7292}"/>
                </a:ext>
              </a:extLst>
            </p:cNvPr>
            <p:cNvCxnSpPr>
              <a:cxnSpLocks/>
            </p:cNvCxnSpPr>
            <p:nvPr/>
          </p:nvCxnSpPr>
          <p:spPr>
            <a:xfrm flipV="1">
              <a:off x="5010391" y="3725191"/>
              <a:ext cx="1500978" cy="804521"/>
            </a:xfrm>
            <a:prstGeom prst="line">
              <a:avLst/>
            </a:prstGeom>
            <a:ln>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6" name="直接连接符 315">
              <a:extLst>
                <a:ext uri="{FF2B5EF4-FFF2-40B4-BE49-F238E27FC236}">
                  <a16:creationId xmlns:a16="http://schemas.microsoft.com/office/drawing/2014/main" id="{6C0398B0-FBA4-4262-AB98-947D16BB0415}"/>
                </a:ext>
              </a:extLst>
            </p:cNvPr>
            <p:cNvCxnSpPr>
              <a:cxnSpLocks/>
            </p:cNvCxnSpPr>
            <p:nvPr/>
          </p:nvCxnSpPr>
          <p:spPr>
            <a:xfrm flipV="1">
              <a:off x="5895953" y="3766809"/>
              <a:ext cx="763685" cy="883356"/>
            </a:xfrm>
            <a:prstGeom prst="line">
              <a:avLst/>
            </a:prstGeom>
            <a:ln>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317" name="直接连接符 316">
              <a:extLst>
                <a:ext uri="{FF2B5EF4-FFF2-40B4-BE49-F238E27FC236}">
                  <a16:creationId xmlns:a16="http://schemas.microsoft.com/office/drawing/2014/main" id="{E63F757E-241B-47C7-8531-1F5C116856E1}"/>
                </a:ext>
              </a:extLst>
            </p:cNvPr>
            <p:cNvCxnSpPr>
              <a:cxnSpLocks/>
            </p:cNvCxnSpPr>
            <p:nvPr/>
          </p:nvCxnSpPr>
          <p:spPr>
            <a:xfrm>
              <a:off x="6691159" y="3771031"/>
              <a:ext cx="637266" cy="796248"/>
            </a:xfrm>
            <a:prstGeom prst="line">
              <a:avLst/>
            </a:prstGeom>
            <a:ln>
              <a:solidFill>
                <a:srgbClr val="FF0000"/>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18" name="组合 317">
              <a:extLst>
                <a:ext uri="{FF2B5EF4-FFF2-40B4-BE49-F238E27FC236}">
                  <a16:creationId xmlns:a16="http://schemas.microsoft.com/office/drawing/2014/main" id="{DDBE4B84-479C-4FF8-8A38-B3DC21960642}"/>
                </a:ext>
              </a:extLst>
            </p:cNvPr>
            <p:cNvGrpSpPr/>
            <p:nvPr/>
          </p:nvGrpSpPr>
          <p:grpSpPr>
            <a:xfrm>
              <a:off x="6988855" y="4331261"/>
              <a:ext cx="123343" cy="123343"/>
              <a:chOff x="6240016" y="2852936"/>
              <a:chExt cx="720000" cy="720000"/>
            </a:xfrm>
          </p:grpSpPr>
          <p:sp>
            <p:nvSpPr>
              <p:cNvPr id="344" name="椭圆 343">
                <a:extLst>
                  <a:ext uri="{FF2B5EF4-FFF2-40B4-BE49-F238E27FC236}">
                    <a16:creationId xmlns:a16="http://schemas.microsoft.com/office/drawing/2014/main" id="{5D726F4F-10D7-480E-9092-AD4890BC374D}"/>
                  </a:ext>
                </a:extLst>
              </p:cNvPr>
              <p:cNvSpPr/>
              <p:nvPr/>
            </p:nvSpPr>
            <p:spPr>
              <a:xfrm>
                <a:off x="6240016" y="2852936"/>
                <a:ext cx="720000" cy="72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45" name="图形 344">
                <a:extLst>
                  <a:ext uri="{FF2B5EF4-FFF2-40B4-BE49-F238E27FC236}">
                    <a16:creationId xmlns:a16="http://schemas.microsoft.com/office/drawing/2014/main" id="{A864D2A8-889F-4235-9359-BECD41EACEBF}"/>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03537" y="3033911"/>
                <a:ext cx="432049" cy="432049"/>
              </a:xfrm>
              <a:prstGeom prst="rect">
                <a:avLst/>
              </a:prstGeom>
            </p:spPr>
          </p:pic>
        </p:grpSp>
        <p:sp>
          <p:nvSpPr>
            <p:cNvPr id="319" name="文本框 318">
              <a:extLst>
                <a:ext uri="{FF2B5EF4-FFF2-40B4-BE49-F238E27FC236}">
                  <a16:creationId xmlns:a16="http://schemas.microsoft.com/office/drawing/2014/main" id="{8639742A-CAA7-45D6-8974-D02192ACBCE5}"/>
                </a:ext>
              </a:extLst>
            </p:cNvPr>
            <p:cNvSpPr txBox="1"/>
            <p:nvPr/>
          </p:nvSpPr>
          <p:spPr bwMode="auto">
            <a:xfrm>
              <a:off x="6090922" y="4259739"/>
              <a:ext cx="1040256" cy="253916"/>
            </a:xfrm>
            <a:prstGeom prst="rect">
              <a:avLst/>
            </a:prstGeom>
            <a:noFill/>
          </p:spPr>
          <p:txBody>
            <a:bodyPr wrap="square" rtlCol="0">
              <a:spAutoFit/>
            </a:bodyPr>
            <a:lstStyle/>
            <a:p>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Intention</a:t>
              </a:r>
              <a:r>
                <a:rPr lang="zh-CN" altLang="en-US" sz="105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Loan</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0" name="文本框 319">
              <a:extLst>
                <a:ext uri="{FF2B5EF4-FFF2-40B4-BE49-F238E27FC236}">
                  <a16:creationId xmlns:a16="http://schemas.microsoft.com/office/drawing/2014/main" id="{A5D50193-D592-4028-A140-3B6843DBDF6C}"/>
                </a:ext>
              </a:extLst>
            </p:cNvPr>
            <p:cNvSpPr txBox="1"/>
            <p:nvPr/>
          </p:nvSpPr>
          <p:spPr bwMode="auto">
            <a:xfrm>
              <a:off x="6852047" y="3325357"/>
              <a:ext cx="509072"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Pool</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1" name="矩形 320">
              <a:extLst>
                <a:ext uri="{FF2B5EF4-FFF2-40B4-BE49-F238E27FC236}">
                  <a16:creationId xmlns:a16="http://schemas.microsoft.com/office/drawing/2014/main" id="{C58A9B79-9A48-47C0-8D43-19D7CBD1DBF3}"/>
                </a:ext>
              </a:extLst>
            </p:cNvPr>
            <p:cNvSpPr/>
            <p:nvPr/>
          </p:nvSpPr>
          <p:spPr>
            <a:xfrm>
              <a:off x="2531183" y="3285442"/>
              <a:ext cx="629481" cy="48606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22" name="文本框 321">
              <a:extLst>
                <a:ext uri="{FF2B5EF4-FFF2-40B4-BE49-F238E27FC236}">
                  <a16:creationId xmlns:a16="http://schemas.microsoft.com/office/drawing/2014/main" id="{3B268682-CA07-4BE8-9256-093CB0AB0B61}"/>
                </a:ext>
              </a:extLst>
            </p:cNvPr>
            <p:cNvSpPr txBox="1"/>
            <p:nvPr/>
          </p:nvSpPr>
          <p:spPr bwMode="auto">
            <a:xfrm>
              <a:off x="3193573" y="3404343"/>
              <a:ext cx="509072"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Pool</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3" name="箭头: 下 322">
              <a:extLst>
                <a:ext uri="{FF2B5EF4-FFF2-40B4-BE49-F238E27FC236}">
                  <a16:creationId xmlns:a16="http://schemas.microsoft.com/office/drawing/2014/main" id="{53D8F104-E26B-4DC4-864D-A2BC1AB55C3E}"/>
                </a:ext>
              </a:extLst>
            </p:cNvPr>
            <p:cNvSpPr/>
            <p:nvPr/>
          </p:nvSpPr>
          <p:spPr>
            <a:xfrm rot="10800000">
              <a:off x="2817366" y="3882363"/>
              <a:ext cx="72634" cy="9684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324" name="直接箭头连接符 323">
              <a:extLst>
                <a:ext uri="{FF2B5EF4-FFF2-40B4-BE49-F238E27FC236}">
                  <a16:creationId xmlns:a16="http://schemas.microsoft.com/office/drawing/2014/main" id="{27929EE8-4EE4-41CF-887D-1E7707F3B4C4}"/>
                </a:ext>
              </a:extLst>
            </p:cNvPr>
            <p:cNvCxnSpPr>
              <a:cxnSpLocks/>
            </p:cNvCxnSpPr>
            <p:nvPr/>
          </p:nvCxnSpPr>
          <p:spPr>
            <a:xfrm flipV="1">
              <a:off x="2383482" y="2786058"/>
              <a:ext cx="475574" cy="497404"/>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5" name="文本框 324">
              <a:extLst>
                <a:ext uri="{FF2B5EF4-FFF2-40B4-BE49-F238E27FC236}">
                  <a16:creationId xmlns:a16="http://schemas.microsoft.com/office/drawing/2014/main" id="{8AE2A4B7-4F02-48FF-B508-C7BEA85CB2B3}"/>
                </a:ext>
              </a:extLst>
            </p:cNvPr>
            <p:cNvSpPr txBox="1"/>
            <p:nvPr/>
          </p:nvSpPr>
          <p:spPr bwMode="auto">
            <a:xfrm>
              <a:off x="4366023" y="3513961"/>
              <a:ext cx="777410" cy="430887"/>
            </a:xfrm>
            <a:prstGeom prst="rect">
              <a:avLst/>
            </a:prstGeom>
            <a:noFill/>
          </p:spPr>
          <p:txBody>
            <a:bodyPr wrap="square" rtlCol="0">
              <a:spAutoFit/>
            </a:bodyPr>
            <a:lstStyle/>
            <a:p>
              <a:pPr algn="ctr"/>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Sealed Auction</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26" name="图形 325">
              <a:extLst>
                <a:ext uri="{FF2B5EF4-FFF2-40B4-BE49-F238E27FC236}">
                  <a16:creationId xmlns:a16="http://schemas.microsoft.com/office/drawing/2014/main" id="{18561A3E-AEDA-4B56-B756-564FCFCE2C21}"/>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1327755" y="3857386"/>
              <a:ext cx="203513" cy="203513"/>
            </a:xfrm>
            <a:prstGeom prst="rect">
              <a:avLst/>
            </a:prstGeom>
          </p:spPr>
        </p:pic>
        <p:sp>
          <p:nvSpPr>
            <p:cNvPr id="327" name="文本框 326">
              <a:extLst>
                <a:ext uri="{FF2B5EF4-FFF2-40B4-BE49-F238E27FC236}">
                  <a16:creationId xmlns:a16="http://schemas.microsoft.com/office/drawing/2014/main" id="{AB2CBAE2-E9ED-491F-8CE1-03431CB1CB2F}"/>
                </a:ext>
              </a:extLst>
            </p:cNvPr>
            <p:cNvSpPr txBox="1"/>
            <p:nvPr/>
          </p:nvSpPr>
          <p:spPr bwMode="auto">
            <a:xfrm>
              <a:off x="4540767" y="4803293"/>
              <a:ext cx="581017"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1</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8" name="文本框 327">
              <a:extLst>
                <a:ext uri="{FF2B5EF4-FFF2-40B4-BE49-F238E27FC236}">
                  <a16:creationId xmlns:a16="http://schemas.microsoft.com/office/drawing/2014/main" id="{A6FCA67B-B123-4696-827C-16365AFFB796}"/>
                </a:ext>
              </a:extLst>
            </p:cNvPr>
            <p:cNvSpPr txBox="1"/>
            <p:nvPr/>
          </p:nvSpPr>
          <p:spPr bwMode="auto">
            <a:xfrm>
              <a:off x="5359542" y="4803293"/>
              <a:ext cx="585610"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2</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9" name="文本框 328">
              <a:extLst>
                <a:ext uri="{FF2B5EF4-FFF2-40B4-BE49-F238E27FC236}">
                  <a16:creationId xmlns:a16="http://schemas.microsoft.com/office/drawing/2014/main" id="{EE9189CE-991B-4EF6-BFF5-E3D4B33FAC16}"/>
                </a:ext>
              </a:extLst>
            </p:cNvPr>
            <p:cNvSpPr txBox="1"/>
            <p:nvPr/>
          </p:nvSpPr>
          <p:spPr bwMode="auto">
            <a:xfrm>
              <a:off x="7289818" y="4803293"/>
              <a:ext cx="606382"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N</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0" name="文本框 329">
              <a:extLst>
                <a:ext uri="{FF2B5EF4-FFF2-40B4-BE49-F238E27FC236}">
                  <a16:creationId xmlns:a16="http://schemas.microsoft.com/office/drawing/2014/main" id="{A8E7B256-7A11-4B72-BC34-9AE9780774B6}"/>
                </a:ext>
              </a:extLst>
            </p:cNvPr>
            <p:cNvSpPr txBox="1"/>
            <p:nvPr/>
          </p:nvSpPr>
          <p:spPr bwMode="auto">
            <a:xfrm>
              <a:off x="8429199" y="4803293"/>
              <a:ext cx="581017"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1</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1" name="文本框 330">
              <a:extLst>
                <a:ext uri="{FF2B5EF4-FFF2-40B4-BE49-F238E27FC236}">
                  <a16:creationId xmlns:a16="http://schemas.microsoft.com/office/drawing/2014/main" id="{11259BB6-BF7E-4A10-B9BF-8783E0A0248E}"/>
                </a:ext>
              </a:extLst>
            </p:cNvPr>
            <p:cNvSpPr txBox="1"/>
            <p:nvPr/>
          </p:nvSpPr>
          <p:spPr bwMode="auto">
            <a:xfrm>
              <a:off x="9247974" y="4803293"/>
              <a:ext cx="585610"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2</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2" name="文本框 331">
              <a:extLst>
                <a:ext uri="{FF2B5EF4-FFF2-40B4-BE49-F238E27FC236}">
                  <a16:creationId xmlns:a16="http://schemas.microsoft.com/office/drawing/2014/main" id="{9790334E-32C9-49D0-B644-7CDA8BD68F7C}"/>
                </a:ext>
              </a:extLst>
            </p:cNvPr>
            <p:cNvSpPr txBox="1"/>
            <p:nvPr/>
          </p:nvSpPr>
          <p:spPr bwMode="auto">
            <a:xfrm>
              <a:off x="11178250" y="4803293"/>
              <a:ext cx="606382"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N</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3" name="文本框 332">
              <a:extLst>
                <a:ext uri="{FF2B5EF4-FFF2-40B4-BE49-F238E27FC236}">
                  <a16:creationId xmlns:a16="http://schemas.microsoft.com/office/drawing/2014/main" id="{A75CD97E-6547-46A6-8EAC-A67F3B0A725C}"/>
                </a:ext>
              </a:extLst>
            </p:cNvPr>
            <p:cNvSpPr txBox="1"/>
            <p:nvPr/>
          </p:nvSpPr>
          <p:spPr bwMode="auto">
            <a:xfrm>
              <a:off x="10294281" y="2441659"/>
              <a:ext cx="1435113" cy="253916"/>
            </a:xfrm>
            <a:prstGeom prst="rect">
              <a:avLst/>
            </a:prstGeom>
            <a:noFill/>
          </p:spPr>
          <p:txBody>
            <a:bodyPr wrap="square" rtlCol="0">
              <a:spAutoFit/>
            </a:bodyPr>
            <a:lstStyle/>
            <a:p>
              <a:pPr algn="ctr"/>
              <a:r>
                <a:rPr lang="en-US" altLang="zh-CN" sz="1050" b="1" dirty="0">
                  <a:latin typeface="Times New Roman" panose="02020603050405020304" pitchFamily="18" charset="0"/>
                  <a:ea typeface="微软雅黑" panose="020B0503020204020204" pitchFamily="34" charset="-122"/>
                  <a:cs typeface="Times New Roman" panose="02020603050405020304" pitchFamily="18" charset="0"/>
                </a:rPr>
                <a:t>Update Parameter</a:t>
              </a:r>
              <a:endParaRPr lang="zh-CN" altLang="en-US" sz="105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4" name="矩形 333">
              <a:extLst>
                <a:ext uri="{FF2B5EF4-FFF2-40B4-BE49-F238E27FC236}">
                  <a16:creationId xmlns:a16="http://schemas.microsoft.com/office/drawing/2014/main" id="{5B94B736-92E9-48CD-B58C-4BAAF3F6DAC2}"/>
                </a:ext>
              </a:extLst>
            </p:cNvPr>
            <p:cNvSpPr/>
            <p:nvPr/>
          </p:nvSpPr>
          <p:spPr>
            <a:xfrm>
              <a:off x="9926390" y="2422708"/>
              <a:ext cx="1699425" cy="1426028"/>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mc:AlternateContent xmlns:mc="http://schemas.openxmlformats.org/markup-compatibility/2006" xmlns:a14="http://schemas.microsoft.com/office/drawing/2010/main">
          <mc:Choice Requires="a14">
            <p:sp>
              <p:nvSpPr>
                <p:cNvPr id="335" name="文本框 334">
                  <a:extLst>
                    <a:ext uri="{FF2B5EF4-FFF2-40B4-BE49-F238E27FC236}">
                      <a16:creationId xmlns:a16="http://schemas.microsoft.com/office/drawing/2014/main" id="{7DC0814C-A489-4348-95EB-C9249DD406CC}"/>
                    </a:ext>
                  </a:extLst>
                </p:cNvPr>
                <p:cNvSpPr txBox="1"/>
                <p:nvPr/>
              </p:nvSpPr>
              <p:spPr bwMode="auto">
                <a:xfrm>
                  <a:off x="10349519" y="2616774"/>
                  <a:ext cx="1435113" cy="25391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1050" b="1" i="1" dirty="0" smtClean="0">
                            <a:latin typeface="Cambria Math" panose="02040503050406030204" pitchFamily="18" charset="0"/>
                            <a:ea typeface="微软雅黑" panose="020B0503020204020204" pitchFamily="34" charset="-122"/>
                            <a:cs typeface="Times New Roman" panose="02020603050405020304" pitchFamily="18" charset="0"/>
                          </a:rPr>
                          <m:t>𝝋</m:t>
                        </m:r>
                        <m:r>
                          <a:rPr lang="en-US" altLang="zh-CN" sz="1050" b="1" i="1" dirty="0"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1050" b="1" i="1" dirty="0" smtClean="0">
                            <a:latin typeface="Cambria Math" panose="02040503050406030204" pitchFamily="18" charset="0"/>
                            <a:ea typeface="微软雅黑" panose="020B0503020204020204" pitchFamily="34" charset="-122"/>
                            <a:cs typeface="Times New Roman" panose="02020603050405020304" pitchFamily="18" charset="0"/>
                          </a:rPr>
                          <m:t>𝜶</m:t>
                        </m:r>
                        <m:r>
                          <a:rPr lang="en-US" altLang="zh-CN" sz="1050" b="1" i="1" dirty="0"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1050" b="1" i="1" dirty="0" smtClean="0">
                            <a:latin typeface="Cambria Math" panose="02040503050406030204" pitchFamily="18" charset="0"/>
                            <a:ea typeface="微软雅黑" panose="020B0503020204020204" pitchFamily="34" charset="-122"/>
                            <a:cs typeface="Times New Roman" panose="02020603050405020304" pitchFamily="18" charset="0"/>
                          </a:rPr>
                          <m:t>𝜽</m:t>
                        </m:r>
                      </m:oMath>
                    </m:oMathPara>
                  </a14:m>
                  <a:endParaRPr lang="zh-CN" altLang="en-US" sz="1050" b="1"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35" name="文本框 334">
                  <a:extLst>
                    <a:ext uri="{FF2B5EF4-FFF2-40B4-BE49-F238E27FC236}">
                      <a16:creationId xmlns:a16="http://schemas.microsoft.com/office/drawing/2014/main" id="{7DC0814C-A489-4348-95EB-C9249DD406CC}"/>
                    </a:ext>
                  </a:extLst>
                </p:cNvPr>
                <p:cNvSpPr txBox="1">
                  <a:spLocks noRot="1" noChangeAspect="1" noMove="1" noResize="1" noEditPoints="1" noAdjustHandles="1" noChangeArrowheads="1" noChangeShapeType="1" noTextEdit="1"/>
                </p:cNvSpPr>
                <p:nvPr/>
              </p:nvSpPr>
              <p:spPr bwMode="auto">
                <a:xfrm>
                  <a:off x="10349519" y="2616774"/>
                  <a:ext cx="1435113" cy="253916"/>
                </a:xfrm>
                <a:prstGeom prst="rect">
                  <a:avLst/>
                </a:prstGeom>
                <a:blipFill>
                  <a:blip r:embed="rId25"/>
                  <a:stretch>
                    <a:fillRect/>
                  </a:stretch>
                </a:blipFill>
              </p:spPr>
              <p:txBody>
                <a:bodyPr/>
                <a:lstStyle/>
                <a:p>
                  <a:r>
                    <a:rPr lang="zh-CN" altLang="en-US">
                      <a:noFill/>
                    </a:rPr>
                    <a:t> </a:t>
                  </a:r>
                </a:p>
              </p:txBody>
            </p:sp>
          </mc:Fallback>
        </mc:AlternateContent>
        <p:grpSp>
          <p:nvGrpSpPr>
            <p:cNvPr id="336" name="组合 335">
              <a:extLst>
                <a:ext uri="{FF2B5EF4-FFF2-40B4-BE49-F238E27FC236}">
                  <a16:creationId xmlns:a16="http://schemas.microsoft.com/office/drawing/2014/main" id="{653681EF-7202-438D-8CA3-69B4FEEE24B8}"/>
                </a:ext>
              </a:extLst>
            </p:cNvPr>
            <p:cNvGrpSpPr/>
            <p:nvPr/>
          </p:nvGrpSpPr>
          <p:grpSpPr>
            <a:xfrm>
              <a:off x="10557758" y="3144428"/>
              <a:ext cx="132534" cy="132534"/>
              <a:chOff x="8616280" y="1048950"/>
              <a:chExt cx="1299930" cy="1299930"/>
            </a:xfrm>
          </p:grpSpPr>
          <p:sp>
            <p:nvSpPr>
              <p:cNvPr id="342" name="椭圆 341">
                <a:extLst>
                  <a:ext uri="{FF2B5EF4-FFF2-40B4-BE49-F238E27FC236}">
                    <a16:creationId xmlns:a16="http://schemas.microsoft.com/office/drawing/2014/main" id="{E1720332-B06C-48CA-A485-1671A460E56F}"/>
                  </a:ext>
                </a:extLst>
              </p:cNvPr>
              <p:cNvSpPr/>
              <p:nvPr/>
            </p:nvSpPr>
            <p:spPr>
              <a:xfrm>
                <a:off x="8616280" y="1048950"/>
                <a:ext cx="1299930" cy="12999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43" name="图形 342">
                <a:extLst>
                  <a:ext uri="{FF2B5EF4-FFF2-40B4-BE49-F238E27FC236}">
                    <a16:creationId xmlns:a16="http://schemas.microsoft.com/office/drawing/2014/main" id="{DA93C663-5734-47E3-81F3-00A241754D9C}"/>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632412" y="1048950"/>
                <a:ext cx="1253912" cy="1253912"/>
              </a:xfrm>
              <a:prstGeom prst="rect">
                <a:avLst/>
              </a:prstGeom>
            </p:spPr>
          </p:pic>
        </p:grpSp>
        <mc:AlternateContent xmlns:mc="http://schemas.openxmlformats.org/markup-compatibility/2006" xmlns:a14="http://schemas.microsoft.com/office/drawing/2010/main">
          <mc:Choice Requires="a14">
            <p:sp>
              <p:nvSpPr>
                <p:cNvPr id="337" name="文本框 336">
                  <a:extLst>
                    <a:ext uri="{FF2B5EF4-FFF2-40B4-BE49-F238E27FC236}">
                      <a16:creationId xmlns:a16="http://schemas.microsoft.com/office/drawing/2014/main" id="{D498DF70-1300-41F8-BE04-154C49F49E06}"/>
                    </a:ext>
                  </a:extLst>
                </p:cNvPr>
                <p:cNvSpPr txBox="1"/>
                <p:nvPr/>
              </p:nvSpPr>
              <p:spPr>
                <a:xfrm>
                  <a:off x="9485477" y="2709978"/>
                  <a:ext cx="495910" cy="253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050" b="1" i="1" dirty="0" smtClean="0">
                            <a:latin typeface="Cambria Math" panose="02040503050406030204" pitchFamily="18" charset="0"/>
                            <a:ea typeface="微软雅黑" panose="020B0503020204020204" pitchFamily="34" charset="-122"/>
                            <a:cs typeface="Times New Roman" panose="02020603050405020304" pitchFamily="18" charset="0"/>
                          </a:rPr>
                          <m:t>𝜽</m:t>
                        </m:r>
                        <m:r>
                          <a:rPr lang="en-US" altLang="zh-CN" sz="1050" b="1" i="1" dirty="0"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1050" b="1" i="1" dirty="0" smtClean="0">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zh-CN" altLang="en-US" sz="1050" dirty="0"/>
                </a:p>
              </p:txBody>
            </p:sp>
          </mc:Choice>
          <mc:Fallback xmlns="">
            <p:sp>
              <p:nvSpPr>
                <p:cNvPr id="337" name="文本框 336">
                  <a:extLst>
                    <a:ext uri="{FF2B5EF4-FFF2-40B4-BE49-F238E27FC236}">
                      <a16:creationId xmlns:a16="http://schemas.microsoft.com/office/drawing/2014/main" id="{D498DF70-1300-41F8-BE04-154C49F49E06}"/>
                    </a:ext>
                  </a:extLst>
                </p:cNvPr>
                <p:cNvSpPr txBox="1">
                  <a:spLocks noRot="1" noChangeAspect="1" noMove="1" noResize="1" noEditPoints="1" noAdjustHandles="1" noChangeArrowheads="1" noChangeShapeType="1" noTextEdit="1"/>
                </p:cNvSpPr>
                <p:nvPr/>
              </p:nvSpPr>
              <p:spPr>
                <a:xfrm>
                  <a:off x="9485477" y="2709978"/>
                  <a:ext cx="495910" cy="253916"/>
                </a:xfrm>
                <a:prstGeom prst="rect">
                  <a:avLst/>
                </a:prstGeom>
                <a:blipFill>
                  <a:blip r:embed="rId26"/>
                  <a:stretch>
                    <a:fillRect/>
                  </a:stretch>
                </a:blipFill>
              </p:spPr>
              <p:txBody>
                <a:bodyPr/>
                <a:lstStyle/>
                <a:p>
                  <a:r>
                    <a:rPr lang="zh-CN" altLang="en-US">
                      <a:noFill/>
                    </a:rPr>
                    <a:t> </a:t>
                  </a:r>
                </a:p>
              </p:txBody>
            </p:sp>
          </mc:Fallback>
        </mc:AlternateContent>
        <p:cxnSp>
          <p:nvCxnSpPr>
            <p:cNvPr id="338" name="直接连接符 337">
              <a:extLst>
                <a:ext uri="{FF2B5EF4-FFF2-40B4-BE49-F238E27FC236}">
                  <a16:creationId xmlns:a16="http://schemas.microsoft.com/office/drawing/2014/main" id="{21148987-EC16-47C6-A598-C0F9B0BD90C7}"/>
                </a:ext>
              </a:extLst>
            </p:cNvPr>
            <p:cNvCxnSpPr>
              <a:cxnSpLocks/>
              <a:stCxn id="364" idx="2"/>
              <a:endCxn id="272" idx="0"/>
            </p:cNvCxnSpPr>
            <p:nvPr/>
          </p:nvCxnSpPr>
          <p:spPr>
            <a:xfrm flipH="1">
              <a:off x="8692500" y="3226478"/>
              <a:ext cx="479676" cy="1133101"/>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9" name="直接连接符 338">
              <a:extLst>
                <a:ext uri="{FF2B5EF4-FFF2-40B4-BE49-F238E27FC236}">
                  <a16:creationId xmlns:a16="http://schemas.microsoft.com/office/drawing/2014/main" id="{FFA05036-69DA-4966-837D-6B241B021B26}"/>
                </a:ext>
              </a:extLst>
            </p:cNvPr>
            <p:cNvCxnSpPr>
              <a:cxnSpLocks/>
              <a:stCxn id="364" idx="2"/>
              <a:endCxn id="273" idx="0"/>
            </p:cNvCxnSpPr>
            <p:nvPr/>
          </p:nvCxnSpPr>
          <p:spPr>
            <a:xfrm>
              <a:off x="9172176" y="3226478"/>
              <a:ext cx="368013" cy="1136881"/>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4BE3212B-1BE5-4E68-8BC1-9F65E6F4CDDE}"/>
                </a:ext>
              </a:extLst>
            </p:cNvPr>
            <p:cNvCxnSpPr>
              <a:cxnSpLocks/>
              <a:stCxn id="364" idx="2"/>
              <a:endCxn id="271" idx="0"/>
            </p:cNvCxnSpPr>
            <p:nvPr/>
          </p:nvCxnSpPr>
          <p:spPr>
            <a:xfrm>
              <a:off x="9172176" y="3226478"/>
              <a:ext cx="2306251" cy="1133101"/>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341" name="文本框 340">
              <a:extLst>
                <a:ext uri="{FF2B5EF4-FFF2-40B4-BE49-F238E27FC236}">
                  <a16:creationId xmlns:a16="http://schemas.microsoft.com/office/drawing/2014/main" id="{7A4AB94D-F406-40FB-8DE7-C97A04657F0B}"/>
                </a:ext>
              </a:extLst>
            </p:cNvPr>
            <p:cNvSpPr txBox="1"/>
            <p:nvPr/>
          </p:nvSpPr>
          <p:spPr bwMode="auto">
            <a:xfrm>
              <a:off x="9798007" y="2945610"/>
              <a:ext cx="855137" cy="415498"/>
            </a:xfrm>
            <a:prstGeom prst="rect">
              <a:avLst/>
            </a:prstGeom>
            <a:noFill/>
          </p:spPr>
          <p:txBody>
            <a:bodyPr wrap="square" rtlCol="0">
              <a:spAutoFit/>
            </a:bodyPr>
            <a:lstStyle/>
            <a:p>
              <a:pPr algn="ctr"/>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Update Message</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97900773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解决方案</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12</a:t>
            </a:fld>
            <a:endParaRPr lang="zh-CN" dirty="0"/>
          </a:p>
        </p:txBody>
      </p:sp>
      <p:sp>
        <p:nvSpPr>
          <p:cNvPr id="244" name="文本框 243">
            <a:extLst>
              <a:ext uri="{FF2B5EF4-FFF2-40B4-BE49-F238E27FC236}">
                <a16:creationId xmlns:a16="http://schemas.microsoft.com/office/drawing/2014/main" id="{AA0D66BA-AECF-48EE-89FF-BA5C3756BF71}"/>
              </a:ext>
            </a:extLst>
          </p:cNvPr>
          <p:cNvSpPr txBox="1"/>
          <p:nvPr/>
        </p:nvSpPr>
        <p:spPr>
          <a:xfrm>
            <a:off x="263352" y="822230"/>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增强型三阶段双货币</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VCG</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拍卖机制</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8" name="直接连接符 7">
            <a:extLst>
              <a:ext uri="{FF2B5EF4-FFF2-40B4-BE49-F238E27FC236}">
                <a16:creationId xmlns:a16="http://schemas.microsoft.com/office/drawing/2014/main" id="{0BB5E88B-6251-4F1B-89D1-834C7DC07F71}"/>
              </a:ext>
            </a:extLst>
          </p:cNvPr>
          <p:cNvCxnSpPr/>
          <p:nvPr/>
        </p:nvCxnSpPr>
        <p:spPr>
          <a:xfrm>
            <a:off x="263352" y="4437112"/>
            <a:ext cx="11305256"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245" name="矩形 244">
            <a:extLst>
              <a:ext uri="{FF2B5EF4-FFF2-40B4-BE49-F238E27FC236}">
                <a16:creationId xmlns:a16="http://schemas.microsoft.com/office/drawing/2014/main" id="{DFA10240-0378-4303-B96C-792DD80BFE6C}"/>
              </a:ext>
            </a:extLst>
          </p:cNvPr>
          <p:cNvSpPr/>
          <p:nvPr/>
        </p:nvSpPr>
        <p:spPr>
          <a:xfrm>
            <a:off x="533400" y="4599592"/>
            <a:ext cx="3114328" cy="418191"/>
          </a:xfrm>
          <a:prstGeom prst="rect">
            <a:avLst/>
          </a:prstGeom>
        </p:spPr>
        <p:txBody>
          <a:bodyPr wrap="square">
            <a:spAutoFit/>
          </a:bodyPr>
          <a:lstStyle/>
          <a:p>
            <a:pPr marL="285750" indent="-285750" algn="just" fontAlgn="base">
              <a:lnSpc>
                <a:spcPct val="150000"/>
              </a:lnSpc>
              <a:spcBef>
                <a:spcPct val="0"/>
              </a:spcBef>
              <a:spcAft>
                <a:spcPct val="0"/>
              </a:spcAft>
              <a:buFont typeface="Wingdings" panose="05000000000000000000" pitchFamily="2" charset="2"/>
              <a:buChar char="p"/>
              <a:defRPr/>
            </a:pPr>
            <a:r>
              <a:rPr lang="zh-CN" altLang="en-US"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阶段</a:t>
            </a:r>
            <a:r>
              <a:rPr lang="en-US" altLang="zh-CN"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1</a:t>
            </a:r>
            <a:r>
              <a:rPr lang="zh-CN" altLang="en-US"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：货币发行阶段</a:t>
            </a:r>
            <a:endParaRPr lang="zh-CN" altLang="en-US" sz="16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3B6D9085-E7A3-457A-A08C-0A11C0C7B20C}"/>
              </a:ext>
            </a:extLst>
          </p:cNvPr>
          <p:cNvPicPr>
            <a:picLocks noChangeAspect="1"/>
          </p:cNvPicPr>
          <p:nvPr/>
        </p:nvPicPr>
        <p:blipFill>
          <a:blip r:embed="rId3"/>
          <a:stretch>
            <a:fillRect/>
          </a:stretch>
        </p:blipFill>
        <p:spPr>
          <a:xfrm>
            <a:off x="6802892" y="5125898"/>
            <a:ext cx="3326008" cy="1300240"/>
          </a:xfrm>
          <a:prstGeom prst="rect">
            <a:avLst/>
          </a:prstGeom>
        </p:spPr>
      </p:pic>
      <p:sp>
        <p:nvSpPr>
          <p:cNvPr id="246" name="文本框 245">
            <a:extLst>
              <a:ext uri="{FF2B5EF4-FFF2-40B4-BE49-F238E27FC236}">
                <a16:creationId xmlns:a16="http://schemas.microsoft.com/office/drawing/2014/main" id="{1362E1F7-1D06-48E7-BD81-144CF37DE93B}"/>
              </a:ext>
            </a:extLst>
          </p:cNvPr>
          <p:cNvSpPr txBox="1"/>
          <p:nvPr/>
        </p:nvSpPr>
        <p:spPr>
          <a:xfrm>
            <a:off x="859933" y="5240386"/>
            <a:ext cx="4809416" cy="738664"/>
          </a:xfrm>
          <a:prstGeom prst="rect">
            <a:avLst/>
          </a:prstGeom>
          <a:noFill/>
        </p:spPr>
        <p:txBody>
          <a:bodyPr wrap="square">
            <a:spAutoFit/>
          </a:bodyPr>
          <a:lstStyle/>
          <a:p>
            <a:pPr marL="285750" indent="-285750">
              <a:buFont typeface="Arial" panose="020B0604020202020204" pitchFamily="34" charset="0"/>
              <a:buChar char="•"/>
            </a:pPr>
            <a:r>
              <a:rPr lang="zh-CN" altLang="en-US" sz="1400" dirty="0">
                <a:solidFill>
                  <a:srgbClr val="191B1F"/>
                </a:solidFill>
                <a:latin typeface="微软雅黑" panose="020B0503020204020204" pitchFamily="34" charset="-122"/>
                <a:ea typeface="微软雅黑" panose="020B0503020204020204" pitchFamily="34" charset="-122"/>
              </a:rPr>
              <a:t>银行根据历史财务账单估算所有</a:t>
            </a:r>
            <a:r>
              <a:rPr lang="en-US" altLang="zh-CN" sz="1400" dirty="0">
                <a:solidFill>
                  <a:srgbClr val="191B1F"/>
                </a:solidFill>
                <a:latin typeface="微软雅黑" panose="020B0503020204020204" pitchFamily="34" charset="-122"/>
                <a:ea typeface="微软雅黑" panose="020B0503020204020204" pitchFamily="34" charset="-122"/>
              </a:rPr>
              <a:t>VSP</a:t>
            </a:r>
            <a:r>
              <a:rPr lang="zh-CN" altLang="en-US" sz="1400" dirty="0">
                <a:solidFill>
                  <a:srgbClr val="191B1F"/>
                </a:solidFill>
                <a:latin typeface="微软雅黑" panose="020B0503020204020204" pitchFamily="34" charset="-122"/>
                <a:ea typeface="微软雅黑" panose="020B0503020204020204" pitchFamily="34" charset="-122"/>
              </a:rPr>
              <a:t>的总效用，以此更新价值货币池。使用一个带参数的函数来代表银行对每个</a:t>
            </a:r>
            <a:r>
              <a:rPr lang="en-US" altLang="zh-CN" sz="1400" dirty="0">
                <a:solidFill>
                  <a:srgbClr val="191B1F"/>
                </a:solidFill>
                <a:latin typeface="微软雅黑" panose="020B0503020204020204" pitchFamily="34" charset="-122"/>
                <a:ea typeface="微软雅黑" panose="020B0503020204020204" pitchFamily="34" charset="-122"/>
              </a:rPr>
              <a:t>VSP</a:t>
            </a:r>
            <a:r>
              <a:rPr lang="zh-CN" altLang="en-US" sz="1400" dirty="0">
                <a:solidFill>
                  <a:srgbClr val="191B1F"/>
                </a:solidFill>
                <a:latin typeface="微软雅黑" panose="020B0503020204020204" pitchFamily="34" charset="-122"/>
                <a:ea typeface="微软雅黑" panose="020B0503020204020204" pitchFamily="34" charset="-122"/>
              </a:rPr>
              <a:t>社会效用的估计过程。</a:t>
            </a:r>
            <a:endParaRPr lang="zh-CN" altLang="en-US" sz="1400" dirty="0">
              <a:latin typeface="微软雅黑" panose="020B0503020204020204" pitchFamily="34" charset="-122"/>
              <a:ea typeface="微软雅黑" panose="020B0503020204020204" pitchFamily="34" charset="-122"/>
            </a:endParaRPr>
          </a:p>
        </p:txBody>
      </p:sp>
      <p:grpSp>
        <p:nvGrpSpPr>
          <p:cNvPr id="247" name="组合 246">
            <a:extLst>
              <a:ext uri="{FF2B5EF4-FFF2-40B4-BE49-F238E27FC236}">
                <a16:creationId xmlns:a16="http://schemas.microsoft.com/office/drawing/2014/main" id="{8925C394-63E5-4238-AB26-BCA16CE20659}"/>
              </a:ext>
            </a:extLst>
          </p:cNvPr>
          <p:cNvGrpSpPr/>
          <p:nvPr/>
        </p:nvGrpSpPr>
        <p:grpSpPr>
          <a:xfrm>
            <a:off x="407368" y="1556792"/>
            <a:ext cx="11233248" cy="2716023"/>
            <a:chOff x="551384" y="2348880"/>
            <a:chExt cx="11233248" cy="2716023"/>
          </a:xfrm>
        </p:grpSpPr>
        <p:pic>
          <p:nvPicPr>
            <p:cNvPr id="248" name="图片 247">
              <a:extLst>
                <a:ext uri="{FF2B5EF4-FFF2-40B4-BE49-F238E27FC236}">
                  <a16:creationId xmlns:a16="http://schemas.microsoft.com/office/drawing/2014/main" id="{1ADD13C8-80C2-436F-889C-F4EF86E4F1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3527917" y="4359579"/>
              <a:ext cx="443714" cy="443715"/>
            </a:xfrm>
            <a:prstGeom prst="rect">
              <a:avLst/>
            </a:prstGeom>
          </p:spPr>
        </p:pic>
        <p:pic>
          <p:nvPicPr>
            <p:cNvPr id="249" name="图片 248">
              <a:extLst>
                <a:ext uri="{FF2B5EF4-FFF2-40B4-BE49-F238E27FC236}">
                  <a16:creationId xmlns:a16="http://schemas.microsoft.com/office/drawing/2014/main" id="{54A21B42-9B5E-408C-BEEB-EC3AD551E7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741991" y="4359579"/>
              <a:ext cx="443714" cy="443715"/>
            </a:xfrm>
            <a:prstGeom prst="rect">
              <a:avLst/>
            </a:prstGeom>
          </p:spPr>
        </p:pic>
        <p:pic>
          <p:nvPicPr>
            <p:cNvPr id="250" name="图片 249">
              <a:extLst>
                <a:ext uri="{FF2B5EF4-FFF2-40B4-BE49-F238E27FC236}">
                  <a16:creationId xmlns:a16="http://schemas.microsoft.com/office/drawing/2014/main" id="{66480A6F-9DB7-4E3B-9BAA-CE2B46177D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1589680" y="4363359"/>
              <a:ext cx="443714" cy="443715"/>
            </a:xfrm>
            <a:prstGeom prst="rect">
              <a:avLst/>
            </a:prstGeom>
          </p:spPr>
        </p:pic>
        <p:cxnSp>
          <p:nvCxnSpPr>
            <p:cNvPr id="251" name="直接连接符 250">
              <a:extLst>
                <a:ext uri="{FF2B5EF4-FFF2-40B4-BE49-F238E27FC236}">
                  <a16:creationId xmlns:a16="http://schemas.microsoft.com/office/drawing/2014/main" id="{54C71121-3C7C-4BC4-9CC0-289E3FE0FC9D}"/>
                </a:ext>
              </a:extLst>
            </p:cNvPr>
            <p:cNvCxnSpPr>
              <a:cxnSpLocks/>
            </p:cNvCxnSpPr>
            <p:nvPr/>
          </p:nvCxnSpPr>
          <p:spPr bwMode="auto">
            <a:xfrm>
              <a:off x="2218805" y="4581436"/>
              <a:ext cx="1090549" cy="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2" name="文本框 251">
              <a:extLst>
                <a:ext uri="{FF2B5EF4-FFF2-40B4-BE49-F238E27FC236}">
                  <a16:creationId xmlns:a16="http://schemas.microsoft.com/office/drawing/2014/main" id="{96F9DC70-CFF8-41F9-87D8-E46DD30A7CAE}"/>
                </a:ext>
              </a:extLst>
            </p:cNvPr>
            <p:cNvSpPr txBox="1"/>
            <p:nvPr/>
          </p:nvSpPr>
          <p:spPr bwMode="auto">
            <a:xfrm>
              <a:off x="683800" y="4803293"/>
              <a:ext cx="581017"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1</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3" name="文本框 252">
              <a:extLst>
                <a:ext uri="{FF2B5EF4-FFF2-40B4-BE49-F238E27FC236}">
                  <a16:creationId xmlns:a16="http://schemas.microsoft.com/office/drawing/2014/main" id="{C6BCF261-2146-43A3-8B3F-9DB8549F9EAF}"/>
                </a:ext>
              </a:extLst>
            </p:cNvPr>
            <p:cNvSpPr txBox="1"/>
            <p:nvPr/>
          </p:nvSpPr>
          <p:spPr bwMode="auto">
            <a:xfrm>
              <a:off x="1502575" y="4803293"/>
              <a:ext cx="585610"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2</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4" name="文本框 253">
              <a:extLst>
                <a:ext uri="{FF2B5EF4-FFF2-40B4-BE49-F238E27FC236}">
                  <a16:creationId xmlns:a16="http://schemas.microsoft.com/office/drawing/2014/main" id="{08B09F15-21E3-43D0-B8FF-1C88C4D46906}"/>
                </a:ext>
              </a:extLst>
            </p:cNvPr>
            <p:cNvSpPr txBox="1"/>
            <p:nvPr/>
          </p:nvSpPr>
          <p:spPr bwMode="auto">
            <a:xfrm>
              <a:off x="3432851" y="4803293"/>
              <a:ext cx="606382"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N</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55" name="组合 254">
              <a:extLst>
                <a:ext uri="{FF2B5EF4-FFF2-40B4-BE49-F238E27FC236}">
                  <a16:creationId xmlns:a16="http://schemas.microsoft.com/office/drawing/2014/main" id="{1AEBA46D-EE94-427B-9809-F712F92A4657}"/>
                </a:ext>
              </a:extLst>
            </p:cNvPr>
            <p:cNvGrpSpPr/>
            <p:nvPr/>
          </p:nvGrpSpPr>
          <p:grpSpPr>
            <a:xfrm>
              <a:off x="1156359" y="2524448"/>
              <a:ext cx="588008" cy="713285"/>
              <a:chOff x="2646982" y="2496937"/>
              <a:chExt cx="784063" cy="951111"/>
            </a:xfrm>
          </p:grpSpPr>
          <p:pic>
            <p:nvPicPr>
              <p:cNvPr id="369" name="图形 368">
                <a:extLst>
                  <a:ext uri="{FF2B5EF4-FFF2-40B4-BE49-F238E27FC236}">
                    <a16:creationId xmlns:a16="http://schemas.microsoft.com/office/drawing/2014/main" id="{31473D98-E32F-451D-83DF-897D2DCCDC1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bwMode="auto">
              <a:xfrm>
                <a:off x="2646982" y="2727968"/>
                <a:ext cx="720080" cy="720080"/>
              </a:xfrm>
              <a:prstGeom prst="rect">
                <a:avLst/>
              </a:prstGeom>
            </p:spPr>
          </p:pic>
          <p:sp>
            <p:nvSpPr>
              <p:cNvPr id="370" name="文本框 369">
                <a:extLst>
                  <a:ext uri="{FF2B5EF4-FFF2-40B4-BE49-F238E27FC236}">
                    <a16:creationId xmlns:a16="http://schemas.microsoft.com/office/drawing/2014/main" id="{FF063953-84F4-4F59-BD29-82396608D2CD}"/>
                  </a:ext>
                </a:extLst>
              </p:cNvPr>
              <p:cNvSpPr txBox="1"/>
              <p:nvPr/>
            </p:nvSpPr>
            <p:spPr bwMode="auto">
              <a:xfrm>
                <a:off x="2738718" y="2496937"/>
                <a:ext cx="692327"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NSP</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56" name="组合 255">
              <a:extLst>
                <a:ext uri="{FF2B5EF4-FFF2-40B4-BE49-F238E27FC236}">
                  <a16:creationId xmlns:a16="http://schemas.microsoft.com/office/drawing/2014/main" id="{64295D69-6A7B-4BE6-B6B4-AB191BFD5CC4}"/>
                </a:ext>
              </a:extLst>
            </p:cNvPr>
            <p:cNvGrpSpPr/>
            <p:nvPr/>
          </p:nvGrpSpPr>
          <p:grpSpPr>
            <a:xfrm>
              <a:off x="2890652" y="2379919"/>
              <a:ext cx="509072" cy="653876"/>
              <a:chOff x="4899755" y="2511943"/>
              <a:chExt cx="678809" cy="871894"/>
            </a:xfrm>
          </p:grpSpPr>
          <p:pic>
            <p:nvPicPr>
              <p:cNvPr id="367" name="图形 366">
                <a:extLst>
                  <a:ext uri="{FF2B5EF4-FFF2-40B4-BE49-F238E27FC236}">
                    <a16:creationId xmlns:a16="http://schemas.microsoft.com/office/drawing/2014/main" id="{53212208-DBE4-442F-82F5-6967E51B3A6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99755" y="2792178"/>
                <a:ext cx="591659" cy="591659"/>
              </a:xfrm>
              <a:prstGeom prst="rect">
                <a:avLst/>
              </a:prstGeom>
            </p:spPr>
          </p:pic>
          <p:sp>
            <p:nvSpPr>
              <p:cNvPr id="368" name="文本框 367">
                <a:extLst>
                  <a:ext uri="{FF2B5EF4-FFF2-40B4-BE49-F238E27FC236}">
                    <a16:creationId xmlns:a16="http://schemas.microsoft.com/office/drawing/2014/main" id="{EB4CEEAA-A481-4CFB-8D01-E45C8F142C20}"/>
                  </a:ext>
                </a:extLst>
              </p:cNvPr>
              <p:cNvSpPr txBox="1"/>
              <p:nvPr/>
            </p:nvSpPr>
            <p:spPr bwMode="auto">
              <a:xfrm>
                <a:off x="4899755" y="2511943"/>
                <a:ext cx="678809"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Bank</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57" name="组合 256">
              <a:extLst>
                <a:ext uri="{FF2B5EF4-FFF2-40B4-BE49-F238E27FC236}">
                  <a16:creationId xmlns:a16="http://schemas.microsoft.com/office/drawing/2014/main" id="{39FF16F3-54AD-486C-B9E3-3CD59B12D275}"/>
                </a:ext>
              </a:extLst>
            </p:cNvPr>
            <p:cNvGrpSpPr/>
            <p:nvPr/>
          </p:nvGrpSpPr>
          <p:grpSpPr>
            <a:xfrm>
              <a:off x="2614971" y="3337644"/>
              <a:ext cx="426169" cy="382965"/>
              <a:chOff x="2191207" y="438670"/>
              <a:chExt cx="2229043" cy="2003067"/>
            </a:xfrm>
          </p:grpSpPr>
          <p:pic>
            <p:nvPicPr>
              <p:cNvPr id="363" name="图形 362">
                <a:extLst>
                  <a:ext uri="{FF2B5EF4-FFF2-40B4-BE49-F238E27FC236}">
                    <a16:creationId xmlns:a16="http://schemas.microsoft.com/office/drawing/2014/main" id="{C75FA369-BBF1-4DBA-96E8-A5CE73E6A25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91207" y="438670"/>
                <a:ext cx="1905000" cy="1905000"/>
              </a:xfrm>
              <a:prstGeom prst="rect">
                <a:avLst/>
              </a:prstGeom>
            </p:spPr>
          </p:pic>
          <p:grpSp>
            <p:nvGrpSpPr>
              <p:cNvPr id="364" name="组合 363">
                <a:extLst>
                  <a:ext uri="{FF2B5EF4-FFF2-40B4-BE49-F238E27FC236}">
                    <a16:creationId xmlns:a16="http://schemas.microsoft.com/office/drawing/2014/main" id="{436711BA-F7B4-455E-9155-0C7D9FA0460A}"/>
                  </a:ext>
                </a:extLst>
              </p:cNvPr>
              <p:cNvGrpSpPr/>
              <p:nvPr/>
            </p:nvGrpSpPr>
            <p:grpSpPr>
              <a:xfrm>
                <a:off x="3423944" y="1445431"/>
                <a:ext cx="996306" cy="996306"/>
                <a:chOff x="6240016" y="2852936"/>
                <a:chExt cx="720000" cy="720000"/>
              </a:xfrm>
            </p:grpSpPr>
            <p:sp>
              <p:nvSpPr>
                <p:cNvPr id="365" name="椭圆 364">
                  <a:extLst>
                    <a:ext uri="{FF2B5EF4-FFF2-40B4-BE49-F238E27FC236}">
                      <a16:creationId xmlns:a16="http://schemas.microsoft.com/office/drawing/2014/main" id="{3F2A14D8-6472-48D9-AB1D-D0F867D965C1}"/>
                    </a:ext>
                  </a:extLst>
                </p:cNvPr>
                <p:cNvSpPr/>
                <p:nvPr/>
              </p:nvSpPr>
              <p:spPr>
                <a:xfrm>
                  <a:off x="6240016" y="2852936"/>
                  <a:ext cx="720000" cy="72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66" name="图形 365">
                  <a:extLst>
                    <a:ext uri="{FF2B5EF4-FFF2-40B4-BE49-F238E27FC236}">
                      <a16:creationId xmlns:a16="http://schemas.microsoft.com/office/drawing/2014/main" id="{872B3512-A56A-4173-9D66-09E7693123F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03537" y="3033911"/>
                  <a:ext cx="432049" cy="432049"/>
                </a:xfrm>
                <a:prstGeom prst="rect">
                  <a:avLst/>
                </a:prstGeom>
              </p:spPr>
            </p:pic>
          </p:grpSp>
        </p:grpSp>
        <p:pic>
          <p:nvPicPr>
            <p:cNvPr id="258" name="图形 257">
              <a:extLst>
                <a:ext uri="{FF2B5EF4-FFF2-40B4-BE49-F238E27FC236}">
                  <a16:creationId xmlns:a16="http://schemas.microsoft.com/office/drawing/2014/main" id="{041E7C54-3CA9-4B89-8AD7-4B6670189B67}"/>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952961" y="3251038"/>
              <a:ext cx="426169" cy="426168"/>
            </a:xfrm>
            <a:prstGeom prst="rect">
              <a:avLst/>
            </a:prstGeom>
          </p:spPr>
        </p:pic>
        <p:sp>
          <p:nvSpPr>
            <p:cNvPr id="259" name="椭圆 258">
              <a:extLst>
                <a:ext uri="{FF2B5EF4-FFF2-40B4-BE49-F238E27FC236}">
                  <a16:creationId xmlns:a16="http://schemas.microsoft.com/office/drawing/2014/main" id="{67B4FA1C-E2D5-4613-852C-202D46512E38}"/>
                </a:ext>
              </a:extLst>
            </p:cNvPr>
            <p:cNvSpPr/>
            <p:nvPr/>
          </p:nvSpPr>
          <p:spPr>
            <a:xfrm>
              <a:off x="3635913" y="3514515"/>
              <a:ext cx="185870" cy="191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260" name="直接连接符 259">
              <a:extLst>
                <a:ext uri="{FF2B5EF4-FFF2-40B4-BE49-F238E27FC236}">
                  <a16:creationId xmlns:a16="http://schemas.microsoft.com/office/drawing/2014/main" id="{59403047-E2C2-43C4-98B1-301974DB81B5}"/>
                </a:ext>
              </a:extLst>
            </p:cNvPr>
            <p:cNvCxnSpPr>
              <a:stCxn id="367" idx="2"/>
              <a:endCxn id="363" idx="0"/>
            </p:cNvCxnSpPr>
            <p:nvPr/>
          </p:nvCxnSpPr>
          <p:spPr>
            <a:xfrm flipH="1">
              <a:off x="2797079" y="3033795"/>
              <a:ext cx="315430" cy="30384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61" name="组合 260">
              <a:extLst>
                <a:ext uri="{FF2B5EF4-FFF2-40B4-BE49-F238E27FC236}">
                  <a16:creationId xmlns:a16="http://schemas.microsoft.com/office/drawing/2014/main" id="{A5DB2B57-BF20-44C0-A9A6-E7D5723E5D54}"/>
                </a:ext>
              </a:extLst>
            </p:cNvPr>
            <p:cNvGrpSpPr/>
            <p:nvPr/>
          </p:nvGrpSpPr>
          <p:grpSpPr>
            <a:xfrm>
              <a:off x="2235089" y="3011802"/>
              <a:ext cx="132534" cy="132534"/>
              <a:chOff x="8616280" y="1048950"/>
              <a:chExt cx="1299930" cy="1299930"/>
            </a:xfrm>
          </p:grpSpPr>
          <p:sp>
            <p:nvSpPr>
              <p:cNvPr id="361" name="椭圆 360">
                <a:extLst>
                  <a:ext uri="{FF2B5EF4-FFF2-40B4-BE49-F238E27FC236}">
                    <a16:creationId xmlns:a16="http://schemas.microsoft.com/office/drawing/2014/main" id="{86C0369B-495A-4087-A6A0-119C4F4256E4}"/>
                  </a:ext>
                </a:extLst>
              </p:cNvPr>
              <p:cNvSpPr/>
              <p:nvPr/>
            </p:nvSpPr>
            <p:spPr>
              <a:xfrm>
                <a:off x="8616280" y="1048950"/>
                <a:ext cx="1299930" cy="12999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62" name="图形 361">
                <a:extLst>
                  <a:ext uri="{FF2B5EF4-FFF2-40B4-BE49-F238E27FC236}">
                    <a16:creationId xmlns:a16="http://schemas.microsoft.com/office/drawing/2014/main" id="{D5D806F8-C1B6-4C6A-B2E2-0786EF70FC30}"/>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632424" y="1048950"/>
                <a:ext cx="1253910" cy="1253910"/>
              </a:xfrm>
              <a:prstGeom prst="rect">
                <a:avLst/>
              </a:prstGeom>
            </p:spPr>
          </p:pic>
        </p:grpSp>
        <p:sp>
          <p:nvSpPr>
            <p:cNvPr id="262" name="文本框 261">
              <a:extLst>
                <a:ext uri="{FF2B5EF4-FFF2-40B4-BE49-F238E27FC236}">
                  <a16:creationId xmlns:a16="http://schemas.microsoft.com/office/drawing/2014/main" id="{8EBB4085-0939-42A1-B939-B3E3D386C89C}"/>
                </a:ext>
              </a:extLst>
            </p:cNvPr>
            <p:cNvSpPr txBox="1"/>
            <p:nvPr/>
          </p:nvSpPr>
          <p:spPr bwMode="auto">
            <a:xfrm>
              <a:off x="1945227" y="3625326"/>
              <a:ext cx="414765"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Bill </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3" name="文本框 262">
              <a:extLst>
                <a:ext uri="{FF2B5EF4-FFF2-40B4-BE49-F238E27FC236}">
                  <a16:creationId xmlns:a16="http://schemas.microsoft.com/office/drawing/2014/main" id="{DDA58DFE-F404-4195-A36C-17599DD05F3A}"/>
                </a:ext>
              </a:extLst>
            </p:cNvPr>
            <p:cNvSpPr txBox="1"/>
            <p:nvPr/>
          </p:nvSpPr>
          <p:spPr bwMode="auto">
            <a:xfrm>
              <a:off x="2012940" y="2567622"/>
              <a:ext cx="728196" cy="415498"/>
            </a:xfrm>
            <a:prstGeom prst="rect">
              <a:avLst/>
            </a:prstGeom>
            <a:noFill/>
          </p:spPr>
          <p:txBody>
            <a:bodyPr wrap="square" rtlCol="0">
              <a:spAutoFit/>
            </a:bodyPr>
            <a:lstStyle/>
            <a:p>
              <a:pPr algn="ctr"/>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Historical Message</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4" name="文本框 263">
              <a:extLst>
                <a:ext uri="{FF2B5EF4-FFF2-40B4-BE49-F238E27FC236}">
                  <a16:creationId xmlns:a16="http://schemas.microsoft.com/office/drawing/2014/main" id="{77743036-EF82-4C62-A00B-1E1EF78F112A}"/>
                </a:ext>
              </a:extLst>
            </p:cNvPr>
            <p:cNvSpPr txBox="1"/>
            <p:nvPr/>
          </p:nvSpPr>
          <p:spPr bwMode="auto">
            <a:xfrm>
              <a:off x="551384" y="2470827"/>
              <a:ext cx="819745" cy="30777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Phase I</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5" name="文本框 264">
              <a:extLst>
                <a:ext uri="{FF2B5EF4-FFF2-40B4-BE49-F238E27FC236}">
                  <a16:creationId xmlns:a16="http://schemas.microsoft.com/office/drawing/2014/main" id="{266C2484-4932-49B3-A041-270590CF2844}"/>
                </a:ext>
              </a:extLst>
            </p:cNvPr>
            <p:cNvSpPr txBox="1"/>
            <p:nvPr/>
          </p:nvSpPr>
          <p:spPr bwMode="auto">
            <a:xfrm>
              <a:off x="4248418" y="2470827"/>
              <a:ext cx="816322" cy="30777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Phase II</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66" name="图片 265">
              <a:extLst>
                <a:ext uri="{FF2B5EF4-FFF2-40B4-BE49-F238E27FC236}">
                  <a16:creationId xmlns:a16="http://schemas.microsoft.com/office/drawing/2014/main" id="{D749BC11-8740-47E1-BBDD-BC5B1ED148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11256570" y="4359579"/>
              <a:ext cx="443714" cy="443715"/>
            </a:xfrm>
            <a:prstGeom prst="rect">
              <a:avLst/>
            </a:prstGeom>
          </p:spPr>
        </p:pic>
        <p:pic>
          <p:nvPicPr>
            <p:cNvPr id="267" name="图片 266">
              <a:extLst>
                <a:ext uri="{FF2B5EF4-FFF2-40B4-BE49-F238E27FC236}">
                  <a16:creationId xmlns:a16="http://schemas.microsoft.com/office/drawing/2014/main" id="{FC2E2BDC-65E7-4CBA-8B3B-A8FDFB7A50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8470643" y="4359579"/>
              <a:ext cx="443714" cy="443715"/>
            </a:xfrm>
            <a:prstGeom prst="rect">
              <a:avLst/>
            </a:prstGeom>
          </p:spPr>
        </p:pic>
        <p:pic>
          <p:nvPicPr>
            <p:cNvPr id="268" name="图片 267">
              <a:extLst>
                <a:ext uri="{FF2B5EF4-FFF2-40B4-BE49-F238E27FC236}">
                  <a16:creationId xmlns:a16="http://schemas.microsoft.com/office/drawing/2014/main" id="{E29CC38F-DC3A-4743-A466-FD889ABA2E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9318332" y="4363359"/>
              <a:ext cx="443714" cy="443715"/>
            </a:xfrm>
            <a:prstGeom prst="rect">
              <a:avLst/>
            </a:prstGeom>
          </p:spPr>
        </p:pic>
        <p:cxnSp>
          <p:nvCxnSpPr>
            <p:cNvPr id="269" name="直接连接符 268">
              <a:extLst>
                <a:ext uri="{FF2B5EF4-FFF2-40B4-BE49-F238E27FC236}">
                  <a16:creationId xmlns:a16="http://schemas.microsoft.com/office/drawing/2014/main" id="{A330797B-C343-4ADD-890F-D0BE9D28D87F}"/>
                </a:ext>
              </a:extLst>
            </p:cNvPr>
            <p:cNvCxnSpPr>
              <a:cxnSpLocks/>
            </p:cNvCxnSpPr>
            <p:nvPr/>
          </p:nvCxnSpPr>
          <p:spPr bwMode="auto">
            <a:xfrm>
              <a:off x="9947457" y="4581436"/>
              <a:ext cx="1090549" cy="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0" name="组合 269">
              <a:extLst>
                <a:ext uri="{FF2B5EF4-FFF2-40B4-BE49-F238E27FC236}">
                  <a16:creationId xmlns:a16="http://schemas.microsoft.com/office/drawing/2014/main" id="{2FDD8F99-7C9A-4D10-A812-0DE6CEE50A1A}"/>
                </a:ext>
              </a:extLst>
            </p:cNvPr>
            <p:cNvGrpSpPr/>
            <p:nvPr/>
          </p:nvGrpSpPr>
          <p:grpSpPr>
            <a:xfrm>
              <a:off x="8902164" y="2524447"/>
              <a:ext cx="568363" cy="702031"/>
              <a:chOff x="2646982" y="2511943"/>
              <a:chExt cx="757868" cy="936105"/>
            </a:xfrm>
          </p:grpSpPr>
          <p:pic>
            <p:nvPicPr>
              <p:cNvPr id="359" name="图形 358">
                <a:extLst>
                  <a:ext uri="{FF2B5EF4-FFF2-40B4-BE49-F238E27FC236}">
                    <a16:creationId xmlns:a16="http://schemas.microsoft.com/office/drawing/2014/main" id="{C2B98712-1080-43DB-8F96-2D79D4117B8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bwMode="auto">
              <a:xfrm>
                <a:off x="2646982" y="2727968"/>
                <a:ext cx="720080" cy="720080"/>
              </a:xfrm>
              <a:prstGeom prst="rect">
                <a:avLst/>
              </a:prstGeom>
            </p:spPr>
          </p:pic>
          <p:sp>
            <p:nvSpPr>
              <p:cNvPr id="360" name="文本框 359">
                <a:extLst>
                  <a:ext uri="{FF2B5EF4-FFF2-40B4-BE49-F238E27FC236}">
                    <a16:creationId xmlns:a16="http://schemas.microsoft.com/office/drawing/2014/main" id="{FDE59D05-8148-495E-B891-07704B0D8A03}"/>
                  </a:ext>
                </a:extLst>
              </p:cNvPr>
              <p:cNvSpPr txBox="1"/>
              <p:nvPr/>
            </p:nvSpPr>
            <p:spPr bwMode="auto">
              <a:xfrm>
                <a:off x="2738888" y="2511943"/>
                <a:ext cx="665962"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NSP</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71" name="组合 270">
              <a:extLst>
                <a:ext uri="{FF2B5EF4-FFF2-40B4-BE49-F238E27FC236}">
                  <a16:creationId xmlns:a16="http://schemas.microsoft.com/office/drawing/2014/main" id="{0C65B9B4-1278-4BA0-B86E-D5FB2ADC8A48}"/>
                </a:ext>
              </a:extLst>
            </p:cNvPr>
            <p:cNvGrpSpPr/>
            <p:nvPr/>
          </p:nvGrpSpPr>
          <p:grpSpPr>
            <a:xfrm>
              <a:off x="10802061" y="2857652"/>
              <a:ext cx="509072" cy="653876"/>
              <a:chOff x="4899755" y="2511943"/>
              <a:chExt cx="678809" cy="871894"/>
            </a:xfrm>
          </p:grpSpPr>
          <p:pic>
            <p:nvPicPr>
              <p:cNvPr id="357" name="图形 356">
                <a:extLst>
                  <a:ext uri="{FF2B5EF4-FFF2-40B4-BE49-F238E27FC236}">
                    <a16:creationId xmlns:a16="http://schemas.microsoft.com/office/drawing/2014/main" id="{6FCFC854-BF97-494F-AFC9-838CDB69E51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99755" y="2792178"/>
                <a:ext cx="591659" cy="591659"/>
              </a:xfrm>
              <a:prstGeom prst="rect">
                <a:avLst/>
              </a:prstGeom>
            </p:spPr>
          </p:pic>
          <p:sp>
            <p:nvSpPr>
              <p:cNvPr id="358" name="文本框 357">
                <a:extLst>
                  <a:ext uri="{FF2B5EF4-FFF2-40B4-BE49-F238E27FC236}">
                    <a16:creationId xmlns:a16="http://schemas.microsoft.com/office/drawing/2014/main" id="{DA1CB2B5-C79C-47F1-ABFD-F6AA92EAC188}"/>
                  </a:ext>
                </a:extLst>
              </p:cNvPr>
              <p:cNvSpPr txBox="1"/>
              <p:nvPr/>
            </p:nvSpPr>
            <p:spPr bwMode="auto">
              <a:xfrm>
                <a:off x="4899755" y="2511943"/>
                <a:ext cx="678809"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Bank</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72" name="图形 271">
              <a:extLst>
                <a:ext uri="{FF2B5EF4-FFF2-40B4-BE49-F238E27FC236}">
                  <a16:creationId xmlns:a16="http://schemas.microsoft.com/office/drawing/2014/main" id="{78F64604-3B37-41C0-8A1E-2A1EA0ED1EEC}"/>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023919" y="3852515"/>
              <a:ext cx="175832" cy="175832"/>
            </a:xfrm>
            <a:prstGeom prst="rect">
              <a:avLst/>
            </a:prstGeom>
          </p:spPr>
        </p:pic>
        <p:pic>
          <p:nvPicPr>
            <p:cNvPr id="273" name="图形 272">
              <a:extLst>
                <a:ext uri="{FF2B5EF4-FFF2-40B4-BE49-F238E27FC236}">
                  <a16:creationId xmlns:a16="http://schemas.microsoft.com/office/drawing/2014/main" id="{BB30A8D8-0CDE-4EEE-8EC9-A0253D08FD85}"/>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019821" y="3246963"/>
              <a:ext cx="426169" cy="426168"/>
            </a:xfrm>
            <a:prstGeom prst="rect">
              <a:avLst/>
            </a:prstGeom>
          </p:spPr>
        </p:pic>
        <p:cxnSp>
          <p:nvCxnSpPr>
            <p:cNvPr id="274" name="直接箭头连接符 273">
              <a:extLst>
                <a:ext uri="{FF2B5EF4-FFF2-40B4-BE49-F238E27FC236}">
                  <a16:creationId xmlns:a16="http://schemas.microsoft.com/office/drawing/2014/main" id="{9A80C6B1-2C57-464E-B964-53E1CEB19885}"/>
                </a:ext>
              </a:extLst>
            </p:cNvPr>
            <p:cNvCxnSpPr>
              <a:cxnSpLocks/>
              <a:endCxn id="273" idx="1"/>
            </p:cNvCxnSpPr>
            <p:nvPr/>
          </p:nvCxnSpPr>
          <p:spPr>
            <a:xfrm>
              <a:off x="9386152" y="3054369"/>
              <a:ext cx="633669" cy="40567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接连接符 274">
              <a:extLst>
                <a:ext uri="{FF2B5EF4-FFF2-40B4-BE49-F238E27FC236}">
                  <a16:creationId xmlns:a16="http://schemas.microsoft.com/office/drawing/2014/main" id="{E8AF99B8-5CAC-4D1B-AC7C-9B9BCA6624D0}"/>
                </a:ext>
              </a:extLst>
            </p:cNvPr>
            <p:cNvCxnSpPr>
              <a:cxnSpLocks/>
              <a:stCxn id="267" idx="3"/>
              <a:endCxn id="357" idx="2"/>
            </p:cNvCxnSpPr>
            <p:nvPr/>
          </p:nvCxnSpPr>
          <p:spPr>
            <a:xfrm flipV="1">
              <a:off x="8914358" y="3511528"/>
              <a:ext cx="2109561" cy="1069908"/>
            </a:xfrm>
            <a:prstGeom prst="line">
              <a:avLst/>
            </a:prstGeom>
            <a:ln>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6" name="直接连接符 275">
              <a:extLst>
                <a:ext uri="{FF2B5EF4-FFF2-40B4-BE49-F238E27FC236}">
                  <a16:creationId xmlns:a16="http://schemas.microsoft.com/office/drawing/2014/main" id="{A30EBBBA-07A6-4600-B3C8-D5FD583FA776}"/>
                </a:ext>
              </a:extLst>
            </p:cNvPr>
            <p:cNvCxnSpPr>
              <a:cxnSpLocks/>
              <a:stCxn id="268" idx="3"/>
              <a:endCxn id="357" idx="2"/>
            </p:cNvCxnSpPr>
            <p:nvPr/>
          </p:nvCxnSpPr>
          <p:spPr>
            <a:xfrm flipV="1">
              <a:off x="9762047" y="3511528"/>
              <a:ext cx="1261872" cy="1073688"/>
            </a:xfrm>
            <a:prstGeom prst="line">
              <a:avLst/>
            </a:prstGeom>
            <a:ln>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7" name="直接连接符 276">
              <a:extLst>
                <a:ext uri="{FF2B5EF4-FFF2-40B4-BE49-F238E27FC236}">
                  <a16:creationId xmlns:a16="http://schemas.microsoft.com/office/drawing/2014/main" id="{39281378-8C22-4A6F-9DC7-4A401734ADAF}"/>
                </a:ext>
              </a:extLst>
            </p:cNvPr>
            <p:cNvCxnSpPr>
              <a:cxnSpLocks/>
              <a:stCxn id="266" idx="0"/>
              <a:endCxn id="357" idx="2"/>
            </p:cNvCxnSpPr>
            <p:nvPr/>
          </p:nvCxnSpPr>
          <p:spPr>
            <a:xfrm flipH="1" flipV="1">
              <a:off x="11023919" y="3511528"/>
              <a:ext cx="454509" cy="848051"/>
            </a:xfrm>
            <a:prstGeom prst="line">
              <a:avLst/>
            </a:prstGeom>
            <a:ln>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8" name="直接连接符 277">
              <a:extLst>
                <a:ext uri="{FF2B5EF4-FFF2-40B4-BE49-F238E27FC236}">
                  <a16:creationId xmlns:a16="http://schemas.microsoft.com/office/drawing/2014/main" id="{BACA540A-17E9-422B-B5FB-09B883CA0D14}"/>
                </a:ext>
              </a:extLst>
            </p:cNvPr>
            <p:cNvCxnSpPr>
              <a:cxnSpLocks/>
            </p:cNvCxnSpPr>
            <p:nvPr/>
          </p:nvCxnSpPr>
          <p:spPr>
            <a:xfrm flipH="1">
              <a:off x="10523096" y="3220126"/>
              <a:ext cx="269864" cy="257629"/>
            </a:xfrm>
            <a:prstGeom prst="line">
              <a:avLst/>
            </a:prstGeom>
            <a:ln>
              <a:solidFill>
                <a:srgbClr val="00B050"/>
              </a:solidFill>
              <a:headEnd type="triangle"/>
              <a:tailEnd type="triangle"/>
            </a:ln>
          </p:spPr>
          <p:style>
            <a:lnRef idx="3">
              <a:schemeClr val="dk1"/>
            </a:lnRef>
            <a:fillRef idx="0">
              <a:schemeClr val="dk1"/>
            </a:fillRef>
            <a:effectRef idx="2">
              <a:schemeClr val="dk1"/>
            </a:effectRef>
            <a:fontRef idx="minor">
              <a:schemeClr val="tx1"/>
            </a:fontRef>
          </p:style>
        </p:cxnSp>
        <p:grpSp>
          <p:nvGrpSpPr>
            <p:cNvPr id="279" name="组合 278">
              <a:extLst>
                <a:ext uri="{FF2B5EF4-FFF2-40B4-BE49-F238E27FC236}">
                  <a16:creationId xmlns:a16="http://schemas.microsoft.com/office/drawing/2014/main" id="{17A14282-FA39-46AF-963B-C2D67CD0F8A2}"/>
                </a:ext>
              </a:extLst>
            </p:cNvPr>
            <p:cNvGrpSpPr/>
            <p:nvPr/>
          </p:nvGrpSpPr>
          <p:grpSpPr>
            <a:xfrm>
              <a:off x="9638143" y="3053185"/>
              <a:ext cx="132534" cy="132534"/>
              <a:chOff x="8616280" y="1048950"/>
              <a:chExt cx="1299930" cy="1299930"/>
            </a:xfrm>
          </p:grpSpPr>
          <p:sp>
            <p:nvSpPr>
              <p:cNvPr id="355" name="椭圆 354">
                <a:extLst>
                  <a:ext uri="{FF2B5EF4-FFF2-40B4-BE49-F238E27FC236}">
                    <a16:creationId xmlns:a16="http://schemas.microsoft.com/office/drawing/2014/main" id="{E301B458-39FB-4872-968B-68A58EDD925B}"/>
                  </a:ext>
                </a:extLst>
              </p:cNvPr>
              <p:cNvSpPr/>
              <p:nvPr/>
            </p:nvSpPr>
            <p:spPr>
              <a:xfrm>
                <a:off x="8616280" y="1048950"/>
                <a:ext cx="1299930" cy="12999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56" name="图形 355">
                <a:extLst>
                  <a:ext uri="{FF2B5EF4-FFF2-40B4-BE49-F238E27FC236}">
                    <a16:creationId xmlns:a16="http://schemas.microsoft.com/office/drawing/2014/main" id="{DB6A3FEB-8B27-4400-8965-933BDC3F8DC8}"/>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632412" y="1048950"/>
                <a:ext cx="1253912" cy="1253912"/>
              </a:xfrm>
              <a:prstGeom prst="rect">
                <a:avLst/>
              </a:prstGeom>
            </p:spPr>
          </p:pic>
        </p:grpSp>
        <p:sp>
          <p:nvSpPr>
            <p:cNvPr id="280" name="文本框 279">
              <a:extLst>
                <a:ext uri="{FF2B5EF4-FFF2-40B4-BE49-F238E27FC236}">
                  <a16:creationId xmlns:a16="http://schemas.microsoft.com/office/drawing/2014/main" id="{40ECEDD4-2691-45EA-BE20-237945A8283C}"/>
                </a:ext>
              </a:extLst>
            </p:cNvPr>
            <p:cNvSpPr txBox="1"/>
            <p:nvPr/>
          </p:nvSpPr>
          <p:spPr bwMode="auto">
            <a:xfrm>
              <a:off x="10044808" y="3598599"/>
              <a:ext cx="423596"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Bill </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1" name="文本框 280">
              <a:extLst>
                <a:ext uri="{FF2B5EF4-FFF2-40B4-BE49-F238E27FC236}">
                  <a16:creationId xmlns:a16="http://schemas.microsoft.com/office/drawing/2014/main" id="{B60FB05D-9A52-419B-AA82-E886AFB81218}"/>
                </a:ext>
              </a:extLst>
            </p:cNvPr>
            <p:cNvSpPr txBox="1"/>
            <p:nvPr/>
          </p:nvSpPr>
          <p:spPr bwMode="auto">
            <a:xfrm>
              <a:off x="10926748" y="4010651"/>
              <a:ext cx="462946" cy="253916"/>
            </a:xfrm>
            <a:prstGeom prst="rect">
              <a:avLst/>
            </a:prstGeom>
            <a:noFill/>
          </p:spPr>
          <p:txBody>
            <a:bodyPr wrap="square" rtlCol="0">
              <a:spAutoFit/>
            </a:bodyPr>
            <a:lstStyle/>
            <a:p>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Tax</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82" name="直接箭头连接符 281">
              <a:extLst>
                <a:ext uri="{FF2B5EF4-FFF2-40B4-BE49-F238E27FC236}">
                  <a16:creationId xmlns:a16="http://schemas.microsoft.com/office/drawing/2014/main" id="{1E822DE6-E6C1-4BF7-B82D-1E89E96D2174}"/>
                </a:ext>
              </a:extLst>
            </p:cNvPr>
            <p:cNvCxnSpPr>
              <a:cxnSpLocks/>
            </p:cNvCxnSpPr>
            <p:nvPr/>
          </p:nvCxnSpPr>
          <p:spPr>
            <a:xfrm flipH="1" flipV="1">
              <a:off x="9363007" y="2881565"/>
              <a:ext cx="1439054" cy="1839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3" name="文本框 282">
              <a:extLst>
                <a:ext uri="{FF2B5EF4-FFF2-40B4-BE49-F238E27FC236}">
                  <a16:creationId xmlns:a16="http://schemas.microsoft.com/office/drawing/2014/main" id="{6BADF6A5-A589-483C-8048-0066F65AA605}"/>
                </a:ext>
              </a:extLst>
            </p:cNvPr>
            <p:cNvSpPr txBox="1"/>
            <p:nvPr/>
          </p:nvSpPr>
          <p:spPr bwMode="auto">
            <a:xfrm>
              <a:off x="8156960" y="3578005"/>
              <a:ext cx="766534" cy="415498"/>
            </a:xfrm>
            <a:prstGeom prst="rect">
              <a:avLst/>
            </a:prstGeom>
            <a:noFill/>
          </p:spPr>
          <p:txBody>
            <a:bodyPr wrap="square" rtlCol="0">
              <a:spAutoFit/>
            </a:bodyPr>
            <a:lstStyle/>
            <a:p>
              <a:pPr algn="ctr"/>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Slices allocation</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4" name="文本框 283">
              <a:extLst>
                <a:ext uri="{FF2B5EF4-FFF2-40B4-BE49-F238E27FC236}">
                  <a16:creationId xmlns:a16="http://schemas.microsoft.com/office/drawing/2014/main" id="{2761216D-96DF-4A41-9497-B7F686C8E982}"/>
                </a:ext>
              </a:extLst>
            </p:cNvPr>
            <p:cNvSpPr txBox="1"/>
            <p:nvPr/>
          </p:nvSpPr>
          <p:spPr bwMode="auto">
            <a:xfrm>
              <a:off x="8112743" y="2470827"/>
              <a:ext cx="934655" cy="30777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Phase III</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85" name="直接连接符 284">
              <a:extLst>
                <a:ext uri="{FF2B5EF4-FFF2-40B4-BE49-F238E27FC236}">
                  <a16:creationId xmlns:a16="http://schemas.microsoft.com/office/drawing/2014/main" id="{AB09FA33-334D-48CE-BEE0-2DBC05479EF6}"/>
                </a:ext>
              </a:extLst>
            </p:cNvPr>
            <p:cNvCxnSpPr/>
            <p:nvPr/>
          </p:nvCxnSpPr>
          <p:spPr>
            <a:xfrm>
              <a:off x="4257993" y="2379919"/>
              <a:ext cx="0" cy="26541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直接连接符 285">
              <a:extLst>
                <a:ext uri="{FF2B5EF4-FFF2-40B4-BE49-F238E27FC236}">
                  <a16:creationId xmlns:a16="http://schemas.microsoft.com/office/drawing/2014/main" id="{46E0018A-5919-44A6-A56F-CCDA01527EB4}"/>
                </a:ext>
              </a:extLst>
            </p:cNvPr>
            <p:cNvCxnSpPr/>
            <p:nvPr/>
          </p:nvCxnSpPr>
          <p:spPr>
            <a:xfrm>
              <a:off x="8038159" y="2348880"/>
              <a:ext cx="0" cy="26541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7" name="文本框 286">
              <a:extLst>
                <a:ext uri="{FF2B5EF4-FFF2-40B4-BE49-F238E27FC236}">
                  <a16:creationId xmlns:a16="http://schemas.microsoft.com/office/drawing/2014/main" id="{F2E455C6-C0F0-4741-A300-3B20F2B91FD1}"/>
                </a:ext>
              </a:extLst>
            </p:cNvPr>
            <p:cNvSpPr txBox="1"/>
            <p:nvPr/>
          </p:nvSpPr>
          <p:spPr bwMode="auto">
            <a:xfrm>
              <a:off x="1717081" y="4002368"/>
              <a:ext cx="2327666" cy="430887"/>
            </a:xfrm>
            <a:prstGeom prst="rect">
              <a:avLst/>
            </a:prstGeom>
            <a:noFill/>
          </p:spPr>
          <p:txBody>
            <a:bodyPr wrap="square" rtlCol="0">
              <a:spAutoFit/>
            </a:bodyPr>
            <a:lstStyle/>
            <a:p>
              <a:pPr algn="ctr"/>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Create VC pool based on historical billing messages</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88" name="图片 287">
              <a:extLst>
                <a:ext uri="{FF2B5EF4-FFF2-40B4-BE49-F238E27FC236}">
                  <a16:creationId xmlns:a16="http://schemas.microsoft.com/office/drawing/2014/main" id="{78261423-F9B0-459F-A9BB-ECC907AB74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7390522" y="4359579"/>
              <a:ext cx="443714" cy="443714"/>
            </a:xfrm>
            <a:prstGeom prst="rect">
              <a:avLst/>
            </a:prstGeom>
          </p:spPr>
        </p:pic>
        <p:pic>
          <p:nvPicPr>
            <p:cNvPr id="289" name="图片 288">
              <a:extLst>
                <a:ext uri="{FF2B5EF4-FFF2-40B4-BE49-F238E27FC236}">
                  <a16:creationId xmlns:a16="http://schemas.microsoft.com/office/drawing/2014/main" id="{20FE821D-7E23-4C77-ACD5-980CEA5A29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604595" y="4359579"/>
              <a:ext cx="443714" cy="443714"/>
            </a:xfrm>
            <a:prstGeom prst="rect">
              <a:avLst/>
            </a:prstGeom>
          </p:spPr>
        </p:pic>
        <p:pic>
          <p:nvPicPr>
            <p:cNvPr id="290" name="图片 289">
              <a:extLst>
                <a:ext uri="{FF2B5EF4-FFF2-40B4-BE49-F238E27FC236}">
                  <a16:creationId xmlns:a16="http://schemas.microsoft.com/office/drawing/2014/main" id="{9D1A6A13-E97B-4813-B158-BE7334C898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5452284" y="4363359"/>
              <a:ext cx="443714" cy="443714"/>
            </a:xfrm>
            <a:prstGeom prst="rect">
              <a:avLst/>
            </a:prstGeom>
          </p:spPr>
        </p:pic>
        <p:cxnSp>
          <p:nvCxnSpPr>
            <p:cNvPr id="291" name="直接连接符 290">
              <a:extLst>
                <a:ext uri="{FF2B5EF4-FFF2-40B4-BE49-F238E27FC236}">
                  <a16:creationId xmlns:a16="http://schemas.microsoft.com/office/drawing/2014/main" id="{A7643D88-E9C4-4550-BAE0-4E65C942D8DF}"/>
                </a:ext>
              </a:extLst>
            </p:cNvPr>
            <p:cNvCxnSpPr>
              <a:cxnSpLocks/>
            </p:cNvCxnSpPr>
            <p:nvPr/>
          </p:nvCxnSpPr>
          <p:spPr bwMode="auto">
            <a:xfrm>
              <a:off x="6081409" y="4581436"/>
              <a:ext cx="1090549" cy="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92" name="组合 291">
              <a:extLst>
                <a:ext uri="{FF2B5EF4-FFF2-40B4-BE49-F238E27FC236}">
                  <a16:creationId xmlns:a16="http://schemas.microsoft.com/office/drawing/2014/main" id="{D8BA726C-7272-4AEA-B3DD-987CB5CB525B}"/>
                </a:ext>
              </a:extLst>
            </p:cNvPr>
            <p:cNvGrpSpPr/>
            <p:nvPr/>
          </p:nvGrpSpPr>
          <p:grpSpPr>
            <a:xfrm>
              <a:off x="5018963" y="2535701"/>
              <a:ext cx="568363" cy="702031"/>
              <a:chOff x="2646982" y="2511943"/>
              <a:chExt cx="757868" cy="936105"/>
            </a:xfrm>
          </p:grpSpPr>
          <p:pic>
            <p:nvPicPr>
              <p:cNvPr id="353" name="图形 352">
                <a:extLst>
                  <a:ext uri="{FF2B5EF4-FFF2-40B4-BE49-F238E27FC236}">
                    <a16:creationId xmlns:a16="http://schemas.microsoft.com/office/drawing/2014/main" id="{338596A3-C584-4A74-A613-DD08D0BD278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bwMode="auto">
              <a:xfrm>
                <a:off x="2646982" y="2727968"/>
                <a:ext cx="720080" cy="720080"/>
              </a:xfrm>
              <a:prstGeom prst="rect">
                <a:avLst/>
              </a:prstGeom>
            </p:spPr>
          </p:pic>
          <p:sp>
            <p:nvSpPr>
              <p:cNvPr id="354" name="文本框 353">
                <a:extLst>
                  <a:ext uri="{FF2B5EF4-FFF2-40B4-BE49-F238E27FC236}">
                    <a16:creationId xmlns:a16="http://schemas.microsoft.com/office/drawing/2014/main" id="{09FA7E50-88C6-422B-8256-3D9D5B6B4811}"/>
                  </a:ext>
                </a:extLst>
              </p:cNvPr>
              <p:cNvSpPr txBox="1"/>
              <p:nvPr/>
            </p:nvSpPr>
            <p:spPr bwMode="auto">
              <a:xfrm>
                <a:off x="2738888" y="2511943"/>
                <a:ext cx="665962"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NSP</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93" name="组合 292">
              <a:extLst>
                <a:ext uri="{FF2B5EF4-FFF2-40B4-BE49-F238E27FC236}">
                  <a16:creationId xmlns:a16="http://schemas.microsoft.com/office/drawing/2014/main" id="{CCBA8DA1-9802-4889-8B0C-37560EDD632C}"/>
                </a:ext>
              </a:extLst>
            </p:cNvPr>
            <p:cNvGrpSpPr/>
            <p:nvPr/>
          </p:nvGrpSpPr>
          <p:grpSpPr>
            <a:xfrm>
              <a:off x="6753256" y="2379919"/>
              <a:ext cx="509072" cy="653876"/>
              <a:chOff x="4899755" y="2511943"/>
              <a:chExt cx="678809" cy="871894"/>
            </a:xfrm>
          </p:grpSpPr>
          <p:pic>
            <p:nvPicPr>
              <p:cNvPr id="351" name="图形 350">
                <a:extLst>
                  <a:ext uri="{FF2B5EF4-FFF2-40B4-BE49-F238E27FC236}">
                    <a16:creationId xmlns:a16="http://schemas.microsoft.com/office/drawing/2014/main" id="{F0247BFF-2130-4776-A929-5056BF05CB1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99755" y="2792178"/>
                <a:ext cx="591659" cy="591659"/>
              </a:xfrm>
              <a:prstGeom prst="rect">
                <a:avLst/>
              </a:prstGeom>
            </p:spPr>
          </p:pic>
          <p:sp>
            <p:nvSpPr>
              <p:cNvPr id="352" name="文本框 351">
                <a:extLst>
                  <a:ext uri="{FF2B5EF4-FFF2-40B4-BE49-F238E27FC236}">
                    <a16:creationId xmlns:a16="http://schemas.microsoft.com/office/drawing/2014/main" id="{2852F91A-CA8C-41D3-A30E-A4216EA045CC}"/>
                  </a:ext>
                </a:extLst>
              </p:cNvPr>
              <p:cNvSpPr txBox="1"/>
              <p:nvPr/>
            </p:nvSpPr>
            <p:spPr bwMode="auto">
              <a:xfrm>
                <a:off x="4899755" y="2511943"/>
                <a:ext cx="678809"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Bank</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94" name="组合 293">
              <a:extLst>
                <a:ext uri="{FF2B5EF4-FFF2-40B4-BE49-F238E27FC236}">
                  <a16:creationId xmlns:a16="http://schemas.microsoft.com/office/drawing/2014/main" id="{57117DD7-5B65-4288-9284-A54D192DA60D}"/>
                </a:ext>
              </a:extLst>
            </p:cNvPr>
            <p:cNvGrpSpPr/>
            <p:nvPr/>
          </p:nvGrpSpPr>
          <p:grpSpPr>
            <a:xfrm>
              <a:off x="7373903" y="4023343"/>
              <a:ext cx="123343" cy="123343"/>
              <a:chOff x="6240016" y="2852936"/>
              <a:chExt cx="720000" cy="720000"/>
            </a:xfrm>
          </p:grpSpPr>
          <p:sp>
            <p:nvSpPr>
              <p:cNvPr id="349" name="椭圆 348">
                <a:extLst>
                  <a:ext uri="{FF2B5EF4-FFF2-40B4-BE49-F238E27FC236}">
                    <a16:creationId xmlns:a16="http://schemas.microsoft.com/office/drawing/2014/main" id="{9D20F5C2-ACC3-45DF-9BE8-0AED3935A228}"/>
                  </a:ext>
                </a:extLst>
              </p:cNvPr>
              <p:cNvSpPr/>
              <p:nvPr/>
            </p:nvSpPr>
            <p:spPr>
              <a:xfrm>
                <a:off x="6240016" y="2852936"/>
                <a:ext cx="720000" cy="72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50" name="图形 349">
                <a:extLst>
                  <a:ext uri="{FF2B5EF4-FFF2-40B4-BE49-F238E27FC236}">
                    <a16:creationId xmlns:a16="http://schemas.microsoft.com/office/drawing/2014/main" id="{82631852-F885-4D50-A0CA-D2C93DD5071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03537" y="3033911"/>
                <a:ext cx="432049" cy="432049"/>
              </a:xfrm>
              <a:prstGeom prst="rect">
                <a:avLst/>
              </a:prstGeom>
            </p:spPr>
          </p:pic>
        </p:grpSp>
        <p:grpSp>
          <p:nvGrpSpPr>
            <p:cNvPr id="295" name="组合 294">
              <a:extLst>
                <a:ext uri="{FF2B5EF4-FFF2-40B4-BE49-F238E27FC236}">
                  <a16:creationId xmlns:a16="http://schemas.microsoft.com/office/drawing/2014/main" id="{8219E01B-372A-42AB-93FD-87C518DE2BBB}"/>
                </a:ext>
              </a:extLst>
            </p:cNvPr>
            <p:cNvGrpSpPr/>
            <p:nvPr/>
          </p:nvGrpSpPr>
          <p:grpSpPr>
            <a:xfrm>
              <a:off x="6477575" y="3337644"/>
              <a:ext cx="426169" cy="382965"/>
              <a:chOff x="2191207" y="438670"/>
              <a:chExt cx="2229043" cy="2003067"/>
            </a:xfrm>
          </p:grpSpPr>
          <p:pic>
            <p:nvPicPr>
              <p:cNvPr id="345" name="图形 344">
                <a:extLst>
                  <a:ext uri="{FF2B5EF4-FFF2-40B4-BE49-F238E27FC236}">
                    <a16:creationId xmlns:a16="http://schemas.microsoft.com/office/drawing/2014/main" id="{B68BAB0F-F197-4450-B007-9CB48BB4588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91207" y="438670"/>
                <a:ext cx="1905000" cy="1905000"/>
              </a:xfrm>
              <a:prstGeom prst="rect">
                <a:avLst/>
              </a:prstGeom>
            </p:spPr>
          </p:pic>
          <p:grpSp>
            <p:nvGrpSpPr>
              <p:cNvPr id="346" name="组合 345">
                <a:extLst>
                  <a:ext uri="{FF2B5EF4-FFF2-40B4-BE49-F238E27FC236}">
                    <a16:creationId xmlns:a16="http://schemas.microsoft.com/office/drawing/2014/main" id="{112E9B97-4012-45D3-8E48-D3D45D48AF01}"/>
                  </a:ext>
                </a:extLst>
              </p:cNvPr>
              <p:cNvGrpSpPr/>
              <p:nvPr/>
            </p:nvGrpSpPr>
            <p:grpSpPr>
              <a:xfrm>
                <a:off x="3423944" y="1445431"/>
                <a:ext cx="996306" cy="996306"/>
                <a:chOff x="6240016" y="2852936"/>
                <a:chExt cx="720000" cy="720000"/>
              </a:xfrm>
            </p:grpSpPr>
            <p:sp>
              <p:nvSpPr>
                <p:cNvPr id="347" name="椭圆 346">
                  <a:extLst>
                    <a:ext uri="{FF2B5EF4-FFF2-40B4-BE49-F238E27FC236}">
                      <a16:creationId xmlns:a16="http://schemas.microsoft.com/office/drawing/2014/main" id="{7E5A14AF-BA40-4223-B743-D6CC9A3DEE00}"/>
                    </a:ext>
                  </a:extLst>
                </p:cNvPr>
                <p:cNvSpPr/>
                <p:nvPr/>
              </p:nvSpPr>
              <p:spPr>
                <a:xfrm>
                  <a:off x="6240016" y="2852936"/>
                  <a:ext cx="720000" cy="72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48" name="图形 347">
                  <a:extLst>
                    <a:ext uri="{FF2B5EF4-FFF2-40B4-BE49-F238E27FC236}">
                      <a16:creationId xmlns:a16="http://schemas.microsoft.com/office/drawing/2014/main" id="{1305E421-E182-45C8-878F-2DACBC79885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03537" y="3033911"/>
                  <a:ext cx="432049" cy="432049"/>
                </a:xfrm>
                <a:prstGeom prst="rect">
                  <a:avLst/>
                </a:prstGeom>
              </p:spPr>
            </p:pic>
          </p:grpSp>
        </p:grpSp>
        <p:pic>
          <p:nvPicPr>
            <p:cNvPr id="296" name="图形 295">
              <a:extLst>
                <a:ext uri="{FF2B5EF4-FFF2-40B4-BE49-F238E27FC236}">
                  <a16:creationId xmlns:a16="http://schemas.microsoft.com/office/drawing/2014/main" id="{4EE5F643-237C-4026-AE26-F9CA0565E570}"/>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076414" y="3515893"/>
              <a:ext cx="430094" cy="430094"/>
            </a:xfrm>
            <a:prstGeom prst="rect">
              <a:avLst/>
            </a:prstGeom>
          </p:spPr>
        </p:pic>
        <p:pic>
          <p:nvPicPr>
            <p:cNvPr id="297" name="图形 296">
              <a:extLst>
                <a:ext uri="{FF2B5EF4-FFF2-40B4-BE49-F238E27FC236}">
                  <a16:creationId xmlns:a16="http://schemas.microsoft.com/office/drawing/2014/main" id="{55BBE47B-EF8D-43C6-B14E-9C2228244FD9}"/>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815565" y="3251038"/>
              <a:ext cx="426169" cy="426168"/>
            </a:xfrm>
            <a:prstGeom prst="rect">
              <a:avLst/>
            </a:prstGeom>
          </p:spPr>
        </p:pic>
        <p:cxnSp>
          <p:nvCxnSpPr>
            <p:cNvPr id="298" name="直接连接符 297">
              <a:extLst>
                <a:ext uri="{FF2B5EF4-FFF2-40B4-BE49-F238E27FC236}">
                  <a16:creationId xmlns:a16="http://schemas.microsoft.com/office/drawing/2014/main" id="{BBD694E3-7200-4930-ABA5-B779A8B133C2}"/>
                </a:ext>
              </a:extLst>
            </p:cNvPr>
            <p:cNvCxnSpPr>
              <a:stCxn id="289" idx="0"/>
              <a:endCxn id="296" idx="2"/>
            </p:cNvCxnSpPr>
            <p:nvPr/>
          </p:nvCxnSpPr>
          <p:spPr>
            <a:xfrm flipV="1">
              <a:off x="4826453" y="3945987"/>
              <a:ext cx="465008" cy="413592"/>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9" name="直接连接符 298">
              <a:extLst>
                <a:ext uri="{FF2B5EF4-FFF2-40B4-BE49-F238E27FC236}">
                  <a16:creationId xmlns:a16="http://schemas.microsoft.com/office/drawing/2014/main" id="{45101FF9-A989-4509-8436-58C5C8CA3538}"/>
                </a:ext>
              </a:extLst>
            </p:cNvPr>
            <p:cNvCxnSpPr>
              <a:stCxn id="296" idx="2"/>
              <a:endCxn id="290" idx="0"/>
            </p:cNvCxnSpPr>
            <p:nvPr/>
          </p:nvCxnSpPr>
          <p:spPr>
            <a:xfrm>
              <a:off x="5291461" y="3945987"/>
              <a:ext cx="382681" cy="417372"/>
            </a:xfrm>
            <a:prstGeom prst="line">
              <a:avLst/>
            </a:prstGeom>
            <a:ln w="1270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0" name="直接连接符 299">
              <a:extLst>
                <a:ext uri="{FF2B5EF4-FFF2-40B4-BE49-F238E27FC236}">
                  <a16:creationId xmlns:a16="http://schemas.microsoft.com/office/drawing/2014/main" id="{99B2F2F4-0D94-4CF6-B646-36BA42755BEA}"/>
                </a:ext>
              </a:extLst>
            </p:cNvPr>
            <p:cNvCxnSpPr>
              <a:stCxn id="296" idx="2"/>
              <a:endCxn id="288" idx="0"/>
            </p:cNvCxnSpPr>
            <p:nvPr/>
          </p:nvCxnSpPr>
          <p:spPr>
            <a:xfrm>
              <a:off x="5291461" y="3945987"/>
              <a:ext cx="2320918" cy="413592"/>
            </a:xfrm>
            <a:prstGeom prst="line">
              <a:avLst/>
            </a:prstGeom>
            <a:ln w="1270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03FD0520-46A6-4450-82C4-920DB30E0471}"/>
                </a:ext>
              </a:extLst>
            </p:cNvPr>
            <p:cNvCxnSpPr>
              <a:cxnSpLocks/>
              <a:stCxn id="296" idx="0"/>
              <a:endCxn id="353" idx="2"/>
            </p:cNvCxnSpPr>
            <p:nvPr/>
          </p:nvCxnSpPr>
          <p:spPr>
            <a:xfrm flipH="1" flipV="1">
              <a:off x="5288975" y="3237733"/>
              <a:ext cx="2486" cy="278161"/>
            </a:xfrm>
            <a:prstGeom prst="line">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B8E0B6B3-46DE-4C28-922A-1513A6372006}"/>
                </a:ext>
              </a:extLst>
            </p:cNvPr>
            <p:cNvCxnSpPr>
              <a:cxnSpLocks/>
              <a:stCxn id="289" idx="3"/>
            </p:cNvCxnSpPr>
            <p:nvPr/>
          </p:nvCxnSpPr>
          <p:spPr>
            <a:xfrm flipV="1">
              <a:off x="5048309" y="3756873"/>
              <a:ext cx="1509302" cy="824563"/>
            </a:xfrm>
            <a:prstGeom prst="line">
              <a:avLst/>
            </a:prstGeom>
            <a:ln>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303" name="直接连接符 302">
              <a:extLst>
                <a:ext uri="{FF2B5EF4-FFF2-40B4-BE49-F238E27FC236}">
                  <a16:creationId xmlns:a16="http://schemas.microsoft.com/office/drawing/2014/main" id="{6B4A8DCA-749D-4542-8694-9589C539CD65}"/>
                </a:ext>
              </a:extLst>
            </p:cNvPr>
            <p:cNvCxnSpPr>
              <a:cxnSpLocks/>
              <a:stCxn id="290" idx="3"/>
            </p:cNvCxnSpPr>
            <p:nvPr/>
          </p:nvCxnSpPr>
          <p:spPr>
            <a:xfrm flipV="1">
              <a:off x="5895998" y="3766809"/>
              <a:ext cx="699531" cy="818407"/>
            </a:xfrm>
            <a:prstGeom prst="line">
              <a:avLst/>
            </a:prstGeom>
            <a:ln>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9A81F46D-4F5F-4B28-ADB0-6AD3FE4CC99D}"/>
                </a:ext>
              </a:extLst>
            </p:cNvPr>
            <p:cNvCxnSpPr>
              <a:cxnSpLocks/>
              <a:endCxn id="288" idx="1"/>
            </p:cNvCxnSpPr>
            <p:nvPr/>
          </p:nvCxnSpPr>
          <p:spPr>
            <a:xfrm>
              <a:off x="6753256" y="3785188"/>
              <a:ext cx="637266" cy="796248"/>
            </a:xfrm>
            <a:prstGeom prst="line">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5" name="直接连接符 304">
              <a:extLst>
                <a:ext uri="{FF2B5EF4-FFF2-40B4-BE49-F238E27FC236}">
                  <a16:creationId xmlns:a16="http://schemas.microsoft.com/office/drawing/2014/main" id="{8236BBE6-C6B2-4644-9468-550D64684353}"/>
                </a:ext>
              </a:extLst>
            </p:cNvPr>
            <p:cNvCxnSpPr>
              <a:stCxn id="351" idx="2"/>
              <a:endCxn id="345" idx="0"/>
            </p:cNvCxnSpPr>
            <p:nvPr/>
          </p:nvCxnSpPr>
          <p:spPr>
            <a:xfrm flipH="1">
              <a:off x="6659683" y="3033795"/>
              <a:ext cx="315430" cy="30384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6" name="文本框 305">
              <a:extLst>
                <a:ext uri="{FF2B5EF4-FFF2-40B4-BE49-F238E27FC236}">
                  <a16:creationId xmlns:a16="http://schemas.microsoft.com/office/drawing/2014/main" id="{E85E52FC-1BEE-4CB9-9EFB-697AC509E773}"/>
                </a:ext>
              </a:extLst>
            </p:cNvPr>
            <p:cNvSpPr txBox="1"/>
            <p:nvPr/>
          </p:nvSpPr>
          <p:spPr bwMode="auto">
            <a:xfrm>
              <a:off x="5807969" y="3614353"/>
              <a:ext cx="423596"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Bill </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07" name="组合 306">
              <a:extLst>
                <a:ext uri="{FF2B5EF4-FFF2-40B4-BE49-F238E27FC236}">
                  <a16:creationId xmlns:a16="http://schemas.microsoft.com/office/drawing/2014/main" id="{84E41DF3-0E53-4C1C-9723-865E4F59AC80}"/>
                </a:ext>
              </a:extLst>
            </p:cNvPr>
            <p:cNvGrpSpPr/>
            <p:nvPr/>
          </p:nvGrpSpPr>
          <p:grpSpPr>
            <a:xfrm>
              <a:off x="4262553" y="3952440"/>
              <a:ext cx="736444" cy="253916"/>
              <a:chOff x="3683121" y="4734199"/>
              <a:chExt cx="981992" cy="338578"/>
            </a:xfrm>
          </p:grpSpPr>
          <p:grpSp>
            <p:nvGrpSpPr>
              <p:cNvPr id="341" name="组合 340">
                <a:extLst>
                  <a:ext uri="{FF2B5EF4-FFF2-40B4-BE49-F238E27FC236}">
                    <a16:creationId xmlns:a16="http://schemas.microsoft.com/office/drawing/2014/main" id="{BFAD1A20-AEAB-4D30-92BE-032BC473806F}"/>
                  </a:ext>
                </a:extLst>
              </p:cNvPr>
              <p:cNvGrpSpPr/>
              <p:nvPr/>
            </p:nvGrpSpPr>
            <p:grpSpPr>
              <a:xfrm>
                <a:off x="4500645" y="4840261"/>
                <a:ext cx="164468" cy="164468"/>
                <a:chOff x="6240016" y="2852936"/>
                <a:chExt cx="720000" cy="720000"/>
              </a:xfrm>
            </p:grpSpPr>
            <p:sp>
              <p:nvSpPr>
                <p:cNvPr id="343" name="椭圆 342">
                  <a:extLst>
                    <a:ext uri="{FF2B5EF4-FFF2-40B4-BE49-F238E27FC236}">
                      <a16:creationId xmlns:a16="http://schemas.microsoft.com/office/drawing/2014/main" id="{149E23DB-B8DA-4E9D-ABC9-2E4419C1F739}"/>
                    </a:ext>
                  </a:extLst>
                </p:cNvPr>
                <p:cNvSpPr/>
                <p:nvPr/>
              </p:nvSpPr>
              <p:spPr>
                <a:xfrm>
                  <a:off x="6240016" y="2852936"/>
                  <a:ext cx="720000" cy="72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44" name="图形 343">
                  <a:extLst>
                    <a:ext uri="{FF2B5EF4-FFF2-40B4-BE49-F238E27FC236}">
                      <a16:creationId xmlns:a16="http://schemas.microsoft.com/office/drawing/2014/main" id="{1EC3A1F9-4E1C-496E-A806-C3022E899FD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03537" y="3033911"/>
                  <a:ext cx="432049" cy="432049"/>
                </a:xfrm>
                <a:prstGeom prst="rect">
                  <a:avLst/>
                </a:prstGeom>
              </p:spPr>
            </p:pic>
          </p:grpSp>
          <p:sp>
            <p:nvSpPr>
              <p:cNvPr id="342" name="文本框 341">
                <a:extLst>
                  <a:ext uri="{FF2B5EF4-FFF2-40B4-BE49-F238E27FC236}">
                    <a16:creationId xmlns:a16="http://schemas.microsoft.com/office/drawing/2014/main" id="{734834A4-3590-4123-B280-5C2D6039889D}"/>
                  </a:ext>
                </a:extLst>
              </p:cNvPr>
              <p:cNvSpPr txBox="1"/>
              <p:nvPr/>
            </p:nvSpPr>
            <p:spPr bwMode="auto">
              <a:xfrm>
                <a:off x="3683121" y="4734199"/>
                <a:ext cx="940710" cy="338578"/>
              </a:xfrm>
              <a:prstGeom prst="rect">
                <a:avLst/>
              </a:prstGeom>
              <a:noFill/>
            </p:spPr>
            <p:txBody>
              <a:bodyPr wrap="square" rtlCol="0">
                <a:spAutoFit/>
              </a:bodyPr>
              <a:lstStyle/>
              <a:p>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Intention</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08" name="文本框 307">
              <a:extLst>
                <a:ext uri="{FF2B5EF4-FFF2-40B4-BE49-F238E27FC236}">
                  <a16:creationId xmlns:a16="http://schemas.microsoft.com/office/drawing/2014/main" id="{636271C8-1103-40EA-9D40-395DEF658FF2}"/>
                </a:ext>
              </a:extLst>
            </p:cNvPr>
            <p:cNvSpPr txBox="1"/>
            <p:nvPr/>
          </p:nvSpPr>
          <p:spPr bwMode="auto">
            <a:xfrm>
              <a:off x="5524752" y="2854119"/>
              <a:ext cx="1052847" cy="415498"/>
            </a:xfrm>
            <a:prstGeom prst="rect">
              <a:avLst/>
            </a:prstGeom>
            <a:noFill/>
          </p:spPr>
          <p:txBody>
            <a:bodyPr wrap="square" rtlCol="0">
              <a:spAutoFit/>
            </a:bodyPr>
            <a:lstStyle/>
            <a:p>
              <a:pPr algn="ctr"/>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Historical Message</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9" name="文本框 308">
              <a:extLst>
                <a:ext uri="{FF2B5EF4-FFF2-40B4-BE49-F238E27FC236}">
                  <a16:creationId xmlns:a16="http://schemas.microsoft.com/office/drawing/2014/main" id="{1262C1D8-EE87-4EBE-81FA-C3D6F24021E3}"/>
                </a:ext>
              </a:extLst>
            </p:cNvPr>
            <p:cNvSpPr txBox="1"/>
            <p:nvPr/>
          </p:nvSpPr>
          <p:spPr bwMode="auto">
            <a:xfrm>
              <a:off x="6977477" y="3962648"/>
              <a:ext cx="477015" cy="253916"/>
            </a:xfrm>
            <a:prstGeom prst="rect">
              <a:avLst/>
            </a:prstGeom>
            <a:noFill/>
          </p:spPr>
          <p:txBody>
            <a:bodyPr wrap="square" rtlCol="0">
              <a:spAutoFit/>
            </a:bodyPr>
            <a:lstStyle/>
            <a:p>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Loan</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10" name="直接连接符 309">
              <a:extLst>
                <a:ext uri="{FF2B5EF4-FFF2-40B4-BE49-F238E27FC236}">
                  <a16:creationId xmlns:a16="http://schemas.microsoft.com/office/drawing/2014/main" id="{1627B331-33DE-4E27-820D-8C278F5CA18B}"/>
                </a:ext>
              </a:extLst>
            </p:cNvPr>
            <p:cNvCxnSpPr>
              <a:cxnSpLocks/>
            </p:cNvCxnSpPr>
            <p:nvPr/>
          </p:nvCxnSpPr>
          <p:spPr>
            <a:xfrm flipV="1">
              <a:off x="5010391" y="3725191"/>
              <a:ext cx="1500978" cy="804521"/>
            </a:xfrm>
            <a:prstGeom prst="line">
              <a:avLst/>
            </a:prstGeom>
            <a:ln>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直接连接符 310">
              <a:extLst>
                <a:ext uri="{FF2B5EF4-FFF2-40B4-BE49-F238E27FC236}">
                  <a16:creationId xmlns:a16="http://schemas.microsoft.com/office/drawing/2014/main" id="{36FA13BA-7BB9-4EF7-B970-3FE69A5DC5DA}"/>
                </a:ext>
              </a:extLst>
            </p:cNvPr>
            <p:cNvCxnSpPr>
              <a:cxnSpLocks/>
            </p:cNvCxnSpPr>
            <p:nvPr/>
          </p:nvCxnSpPr>
          <p:spPr>
            <a:xfrm flipV="1">
              <a:off x="5895953" y="3766809"/>
              <a:ext cx="763685" cy="883356"/>
            </a:xfrm>
            <a:prstGeom prst="line">
              <a:avLst/>
            </a:prstGeom>
            <a:ln>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312" name="直接连接符 311">
              <a:extLst>
                <a:ext uri="{FF2B5EF4-FFF2-40B4-BE49-F238E27FC236}">
                  <a16:creationId xmlns:a16="http://schemas.microsoft.com/office/drawing/2014/main" id="{B05723BA-D52F-4FD7-90F8-79C668392A22}"/>
                </a:ext>
              </a:extLst>
            </p:cNvPr>
            <p:cNvCxnSpPr>
              <a:cxnSpLocks/>
            </p:cNvCxnSpPr>
            <p:nvPr/>
          </p:nvCxnSpPr>
          <p:spPr>
            <a:xfrm>
              <a:off x="6691159" y="3771031"/>
              <a:ext cx="637266" cy="796248"/>
            </a:xfrm>
            <a:prstGeom prst="line">
              <a:avLst/>
            </a:prstGeom>
            <a:ln>
              <a:solidFill>
                <a:srgbClr val="FF0000"/>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13" name="组合 312">
              <a:extLst>
                <a:ext uri="{FF2B5EF4-FFF2-40B4-BE49-F238E27FC236}">
                  <a16:creationId xmlns:a16="http://schemas.microsoft.com/office/drawing/2014/main" id="{12CC4E4C-8254-4768-AB09-82A959E11EC2}"/>
                </a:ext>
              </a:extLst>
            </p:cNvPr>
            <p:cNvGrpSpPr/>
            <p:nvPr/>
          </p:nvGrpSpPr>
          <p:grpSpPr>
            <a:xfrm>
              <a:off x="6988855" y="4331261"/>
              <a:ext cx="123343" cy="123343"/>
              <a:chOff x="6240016" y="2852936"/>
              <a:chExt cx="720000" cy="720000"/>
            </a:xfrm>
          </p:grpSpPr>
          <p:sp>
            <p:nvSpPr>
              <p:cNvPr id="339" name="椭圆 338">
                <a:extLst>
                  <a:ext uri="{FF2B5EF4-FFF2-40B4-BE49-F238E27FC236}">
                    <a16:creationId xmlns:a16="http://schemas.microsoft.com/office/drawing/2014/main" id="{1BBB1464-D4EA-4A9A-82C3-654CAB6987B2}"/>
                  </a:ext>
                </a:extLst>
              </p:cNvPr>
              <p:cNvSpPr/>
              <p:nvPr/>
            </p:nvSpPr>
            <p:spPr>
              <a:xfrm>
                <a:off x="6240016" y="2852936"/>
                <a:ext cx="720000" cy="72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40" name="图形 339">
                <a:extLst>
                  <a:ext uri="{FF2B5EF4-FFF2-40B4-BE49-F238E27FC236}">
                    <a16:creationId xmlns:a16="http://schemas.microsoft.com/office/drawing/2014/main" id="{C669595E-8C50-479C-8BCC-C18566327BF6}"/>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03537" y="3033911"/>
                <a:ext cx="432049" cy="432049"/>
              </a:xfrm>
              <a:prstGeom prst="rect">
                <a:avLst/>
              </a:prstGeom>
            </p:spPr>
          </p:pic>
        </p:grpSp>
        <p:sp>
          <p:nvSpPr>
            <p:cNvPr id="314" name="文本框 313">
              <a:extLst>
                <a:ext uri="{FF2B5EF4-FFF2-40B4-BE49-F238E27FC236}">
                  <a16:creationId xmlns:a16="http://schemas.microsoft.com/office/drawing/2014/main" id="{FF522453-62CB-48AF-BB03-E6E2513B6562}"/>
                </a:ext>
              </a:extLst>
            </p:cNvPr>
            <p:cNvSpPr txBox="1"/>
            <p:nvPr/>
          </p:nvSpPr>
          <p:spPr bwMode="auto">
            <a:xfrm>
              <a:off x="6090922" y="4259739"/>
              <a:ext cx="1040256" cy="253916"/>
            </a:xfrm>
            <a:prstGeom prst="rect">
              <a:avLst/>
            </a:prstGeom>
            <a:noFill/>
          </p:spPr>
          <p:txBody>
            <a:bodyPr wrap="square" rtlCol="0">
              <a:spAutoFit/>
            </a:bodyPr>
            <a:lstStyle/>
            <a:p>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Intention</a:t>
              </a:r>
              <a:r>
                <a:rPr lang="zh-CN" altLang="en-US" sz="105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Loan</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5" name="文本框 314">
              <a:extLst>
                <a:ext uri="{FF2B5EF4-FFF2-40B4-BE49-F238E27FC236}">
                  <a16:creationId xmlns:a16="http://schemas.microsoft.com/office/drawing/2014/main" id="{29B6D615-2963-4849-9696-0349CEAEEF72}"/>
                </a:ext>
              </a:extLst>
            </p:cNvPr>
            <p:cNvSpPr txBox="1"/>
            <p:nvPr/>
          </p:nvSpPr>
          <p:spPr bwMode="auto">
            <a:xfrm>
              <a:off x="6852047" y="3325357"/>
              <a:ext cx="509072"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Pool</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6" name="矩形 315">
              <a:extLst>
                <a:ext uri="{FF2B5EF4-FFF2-40B4-BE49-F238E27FC236}">
                  <a16:creationId xmlns:a16="http://schemas.microsoft.com/office/drawing/2014/main" id="{FFC6FD56-7537-460B-A7CE-27DCAACEBF10}"/>
                </a:ext>
              </a:extLst>
            </p:cNvPr>
            <p:cNvSpPr/>
            <p:nvPr/>
          </p:nvSpPr>
          <p:spPr>
            <a:xfrm>
              <a:off x="2531183" y="3285442"/>
              <a:ext cx="629481" cy="48606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17" name="文本框 316">
              <a:extLst>
                <a:ext uri="{FF2B5EF4-FFF2-40B4-BE49-F238E27FC236}">
                  <a16:creationId xmlns:a16="http://schemas.microsoft.com/office/drawing/2014/main" id="{DEDC15A1-07A5-45A9-8B38-93D345D7F5C1}"/>
                </a:ext>
              </a:extLst>
            </p:cNvPr>
            <p:cNvSpPr txBox="1"/>
            <p:nvPr/>
          </p:nvSpPr>
          <p:spPr bwMode="auto">
            <a:xfrm>
              <a:off x="3193573" y="3404343"/>
              <a:ext cx="509072"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Pool</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8" name="箭头: 下 317">
              <a:extLst>
                <a:ext uri="{FF2B5EF4-FFF2-40B4-BE49-F238E27FC236}">
                  <a16:creationId xmlns:a16="http://schemas.microsoft.com/office/drawing/2014/main" id="{EB99DB23-F9B2-4B98-BE65-4C362DC867CE}"/>
                </a:ext>
              </a:extLst>
            </p:cNvPr>
            <p:cNvSpPr/>
            <p:nvPr/>
          </p:nvSpPr>
          <p:spPr>
            <a:xfrm rot="10800000">
              <a:off x="2817366" y="3882363"/>
              <a:ext cx="72634" cy="9684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319" name="直接箭头连接符 318">
              <a:extLst>
                <a:ext uri="{FF2B5EF4-FFF2-40B4-BE49-F238E27FC236}">
                  <a16:creationId xmlns:a16="http://schemas.microsoft.com/office/drawing/2014/main" id="{319C7751-88FF-4681-BAA2-6AAA8269303A}"/>
                </a:ext>
              </a:extLst>
            </p:cNvPr>
            <p:cNvCxnSpPr>
              <a:cxnSpLocks/>
            </p:cNvCxnSpPr>
            <p:nvPr/>
          </p:nvCxnSpPr>
          <p:spPr>
            <a:xfrm flipV="1">
              <a:off x="2383482" y="2786058"/>
              <a:ext cx="475574" cy="497404"/>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0" name="文本框 319">
              <a:extLst>
                <a:ext uri="{FF2B5EF4-FFF2-40B4-BE49-F238E27FC236}">
                  <a16:creationId xmlns:a16="http://schemas.microsoft.com/office/drawing/2014/main" id="{75A2195A-2451-4972-BD41-7021EAE19111}"/>
                </a:ext>
              </a:extLst>
            </p:cNvPr>
            <p:cNvSpPr txBox="1"/>
            <p:nvPr/>
          </p:nvSpPr>
          <p:spPr bwMode="auto">
            <a:xfrm>
              <a:off x="4366023" y="3513961"/>
              <a:ext cx="777410" cy="430887"/>
            </a:xfrm>
            <a:prstGeom prst="rect">
              <a:avLst/>
            </a:prstGeom>
            <a:noFill/>
          </p:spPr>
          <p:txBody>
            <a:bodyPr wrap="square" rtlCol="0">
              <a:spAutoFit/>
            </a:bodyPr>
            <a:lstStyle/>
            <a:p>
              <a:pPr algn="ctr"/>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Sealed Auction</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21" name="图形 320">
              <a:extLst>
                <a:ext uri="{FF2B5EF4-FFF2-40B4-BE49-F238E27FC236}">
                  <a16:creationId xmlns:a16="http://schemas.microsoft.com/office/drawing/2014/main" id="{47F96515-7359-4E35-90F9-916D833719D5}"/>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327755" y="3857386"/>
              <a:ext cx="203513" cy="203513"/>
            </a:xfrm>
            <a:prstGeom prst="rect">
              <a:avLst/>
            </a:prstGeom>
          </p:spPr>
        </p:pic>
        <p:sp>
          <p:nvSpPr>
            <p:cNvPr id="322" name="文本框 321">
              <a:extLst>
                <a:ext uri="{FF2B5EF4-FFF2-40B4-BE49-F238E27FC236}">
                  <a16:creationId xmlns:a16="http://schemas.microsoft.com/office/drawing/2014/main" id="{B90C6030-5767-4FCF-8490-B675E8C4B68E}"/>
                </a:ext>
              </a:extLst>
            </p:cNvPr>
            <p:cNvSpPr txBox="1"/>
            <p:nvPr/>
          </p:nvSpPr>
          <p:spPr bwMode="auto">
            <a:xfrm>
              <a:off x="4540767" y="4803293"/>
              <a:ext cx="581017"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1</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3" name="文本框 322">
              <a:extLst>
                <a:ext uri="{FF2B5EF4-FFF2-40B4-BE49-F238E27FC236}">
                  <a16:creationId xmlns:a16="http://schemas.microsoft.com/office/drawing/2014/main" id="{38D66D3B-4D06-4CA8-B2E6-479C19F1DDBB}"/>
                </a:ext>
              </a:extLst>
            </p:cNvPr>
            <p:cNvSpPr txBox="1"/>
            <p:nvPr/>
          </p:nvSpPr>
          <p:spPr bwMode="auto">
            <a:xfrm>
              <a:off x="5359542" y="4803293"/>
              <a:ext cx="585610"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2</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4" name="文本框 323">
              <a:extLst>
                <a:ext uri="{FF2B5EF4-FFF2-40B4-BE49-F238E27FC236}">
                  <a16:creationId xmlns:a16="http://schemas.microsoft.com/office/drawing/2014/main" id="{95B52561-F5A5-4674-9BA6-6240B5460CBF}"/>
                </a:ext>
              </a:extLst>
            </p:cNvPr>
            <p:cNvSpPr txBox="1"/>
            <p:nvPr/>
          </p:nvSpPr>
          <p:spPr bwMode="auto">
            <a:xfrm>
              <a:off x="7289818" y="4803293"/>
              <a:ext cx="606382"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N</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5" name="文本框 324">
              <a:extLst>
                <a:ext uri="{FF2B5EF4-FFF2-40B4-BE49-F238E27FC236}">
                  <a16:creationId xmlns:a16="http://schemas.microsoft.com/office/drawing/2014/main" id="{88855F45-3D5E-4453-87A7-AA24C4156DB6}"/>
                </a:ext>
              </a:extLst>
            </p:cNvPr>
            <p:cNvSpPr txBox="1"/>
            <p:nvPr/>
          </p:nvSpPr>
          <p:spPr bwMode="auto">
            <a:xfrm>
              <a:off x="8429199" y="4803293"/>
              <a:ext cx="581017"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1</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6" name="文本框 325">
              <a:extLst>
                <a:ext uri="{FF2B5EF4-FFF2-40B4-BE49-F238E27FC236}">
                  <a16:creationId xmlns:a16="http://schemas.microsoft.com/office/drawing/2014/main" id="{46FE1952-9DC6-4E55-AF2D-C8A8B2CCBD47}"/>
                </a:ext>
              </a:extLst>
            </p:cNvPr>
            <p:cNvSpPr txBox="1"/>
            <p:nvPr/>
          </p:nvSpPr>
          <p:spPr bwMode="auto">
            <a:xfrm>
              <a:off x="9247974" y="4803293"/>
              <a:ext cx="585610"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2</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7" name="文本框 326">
              <a:extLst>
                <a:ext uri="{FF2B5EF4-FFF2-40B4-BE49-F238E27FC236}">
                  <a16:creationId xmlns:a16="http://schemas.microsoft.com/office/drawing/2014/main" id="{64490895-B0DD-48E2-9702-22C8594D5F00}"/>
                </a:ext>
              </a:extLst>
            </p:cNvPr>
            <p:cNvSpPr txBox="1"/>
            <p:nvPr/>
          </p:nvSpPr>
          <p:spPr bwMode="auto">
            <a:xfrm>
              <a:off x="11178250" y="4803293"/>
              <a:ext cx="606382"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N</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8" name="文本框 327">
              <a:extLst>
                <a:ext uri="{FF2B5EF4-FFF2-40B4-BE49-F238E27FC236}">
                  <a16:creationId xmlns:a16="http://schemas.microsoft.com/office/drawing/2014/main" id="{CFEB02FE-4B74-4E6D-BCF5-78034EB69908}"/>
                </a:ext>
              </a:extLst>
            </p:cNvPr>
            <p:cNvSpPr txBox="1"/>
            <p:nvPr/>
          </p:nvSpPr>
          <p:spPr bwMode="auto">
            <a:xfrm>
              <a:off x="10294281" y="2441659"/>
              <a:ext cx="1435113" cy="253916"/>
            </a:xfrm>
            <a:prstGeom prst="rect">
              <a:avLst/>
            </a:prstGeom>
            <a:noFill/>
          </p:spPr>
          <p:txBody>
            <a:bodyPr wrap="square" rtlCol="0">
              <a:spAutoFit/>
            </a:bodyPr>
            <a:lstStyle/>
            <a:p>
              <a:pPr algn="ctr"/>
              <a:r>
                <a:rPr lang="en-US" altLang="zh-CN" sz="1050" b="1" dirty="0">
                  <a:latin typeface="Times New Roman" panose="02020603050405020304" pitchFamily="18" charset="0"/>
                  <a:ea typeface="微软雅黑" panose="020B0503020204020204" pitchFamily="34" charset="-122"/>
                  <a:cs typeface="Times New Roman" panose="02020603050405020304" pitchFamily="18" charset="0"/>
                </a:rPr>
                <a:t>Update Parameter</a:t>
              </a:r>
              <a:endParaRPr lang="zh-CN" altLang="en-US" sz="105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9" name="矩形 328">
              <a:extLst>
                <a:ext uri="{FF2B5EF4-FFF2-40B4-BE49-F238E27FC236}">
                  <a16:creationId xmlns:a16="http://schemas.microsoft.com/office/drawing/2014/main" id="{CDF00D33-8556-421D-8CE1-00DBE0D39F33}"/>
                </a:ext>
              </a:extLst>
            </p:cNvPr>
            <p:cNvSpPr/>
            <p:nvPr/>
          </p:nvSpPr>
          <p:spPr>
            <a:xfrm>
              <a:off x="9926390" y="2422708"/>
              <a:ext cx="1699425" cy="1426028"/>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mc:AlternateContent xmlns:mc="http://schemas.openxmlformats.org/markup-compatibility/2006" xmlns:a14="http://schemas.microsoft.com/office/drawing/2010/main">
          <mc:Choice Requires="a14">
            <p:sp>
              <p:nvSpPr>
                <p:cNvPr id="330" name="文本框 329">
                  <a:extLst>
                    <a:ext uri="{FF2B5EF4-FFF2-40B4-BE49-F238E27FC236}">
                      <a16:creationId xmlns:a16="http://schemas.microsoft.com/office/drawing/2014/main" id="{D699FA97-D94C-4426-8409-F9EB4A12D2B4}"/>
                    </a:ext>
                  </a:extLst>
                </p:cNvPr>
                <p:cNvSpPr txBox="1"/>
                <p:nvPr/>
              </p:nvSpPr>
              <p:spPr bwMode="auto">
                <a:xfrm>
                  <a:off x="10349519" y="2616774"/>
                  <a:ext cx="1435113" cy="25391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1050" b="1" i="1" dirty="0" smtClean="0">
                            <a:latin typeface="Cambria Math" panose="02040503050406030204" pitchFamily="18" charset="0"/>
                            <a:ea typeface="微软雅黑" panose="020B0503020204020204" pitchFamily="34" charset="-122"/>
                            <a:cs typeface="Times New Roman" panose="02020603050405020304" pitchFamily="18" charset="0"/>
                          </a:rPr>
                          <m:t>𝝋</m:t>
                        </m:r>
                        <m:r>
                          <a:rPr lang="en-US" altLang="zh-CN" sz="1050" b="1" i="1" dirty="0"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1050" b="1" i="1" dirty="0" smtClean="0">
                            <a:latin typeface="Cambria Math" panose="02040503050406030204" pitchFamily="18" charset="0"/>
                            <a:ea typeface="微软雅黑" panose="020B0503020204020204" pitchFamily="34" charset="-122"/>
                            <a:cs typeface="Times New Roman" panose="02020603050405020304" pitchFamily="18" charset="0"/>
                          </a:rPr>
                          <m:t>𝜶</m:t>
                        </m:r>
                        <m:r>
                          <a:rPr lang="en-US" altLang="zh-CN" sz="1050" b="1" i="1" dirty="0"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1050" b="1" i="1" dirty="0" smtClean="0">
                            <a:latin typeface="Cambria Math" panose="02040503050406030204" pitchFamily="18" charset="0"/>
                            <a:ea typeface="微软雅黑" panose="020B0503020204020204" pitchFamily="34" charset="-122"/>
                            <a:cs typeface="Times New Roman" panose="02020603050405020304" pitchFamily="18" charset="0"/>
                          </a:rPr>
                          <m:t>𝜽</m:t>
                        </m:r>
                      </m:oMath>
                    </m:oMathPara>
                  </a14:m>
                  <a:endParaRPr lang="zh-CN" altLang="en-US" sz="1050" b="1"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30" name="文本框 329">
                  <a:extLst>
                    <a:ext uri="{FF2B5EF4-FFF2-40B4-BE49-F238E27FC236}">
                      <a16:creationId xmlns:a16="http://schemas.microsoft.com/office/drawing/2014/main" id="{D699FA97-D94C-4426-8409-F9EB4A12D2B4}"/>
                    </a:ext>
                  </a:extLst>
                </p:cNvPr>
                <p:cNvSpPr txBox="1">
                  <a:spLocks noRot="1" noChangeAspect="1" noMove="1" noResize="1" noEditPoints="1" noAdjustHandles="1" noChangeArrowheads="1" noChangeShapeType="1" noTextEdit="1"/>
                </p:cNvSpPr>
                <p:nvPr/>
              </p:nvSpPr>
              <p:spPr bwMode="auto">
                <a:xfrm>
                  <a:off x="10349519" y="2616774"/>
                  <a:ext cx="1435113" cy="253916"/>
                </a:xfrm>
                <a:prstGeom prst="rect">
                  <a:avLst/>
                </a:prstGeom>
                <a:blipFill>
                  <a:blip r:embed="rId23"/>
                  <a:stretch>
                    <a:fillRect/>
                  </a:stretch>
                </a:blipFill>
              </p:spPr>
              <p:txBody>
                <a:bodyPr/>
                <a:lstStyle/>
                <a:p>
                  <a:r>
                    <a:rPr lang="zh-CN" altLang="en-US">
                      <a:noFill/>
                    </a:rPr>
                    <a:t> </a:t>
                  </a:r>
                </a:p>
              </p:txBody>
            </p:sp>
          </mc:Fallback>
        </mc:AlternateContent>
        <p:grpSp>
          <p:nvGrpSpPr>
            <p:cNvPr id="331" name="组合 330">
              <a:extLst>
                <a:ext uri="{FF2B5EF4-FFF2-40B4-BE49-F238E27FC236}">
                  <a16:creationId xmlns:a16="http://schemas.microsoft.com/office/drawing/2014/main" id="{0372B592-C5C6-4A15-937C-8B6960F1353D}"/>
                </a:ext>
              </a:extLst>
            </p:cNvPr>
            <p:cNvGrpSpPr/>
            <p:nvPr/>
          </p:nvGrpSpPr>
          <p:grpSpPr>
            <a:xfrm>
              <a:off x="10557758" y="3144428"/>
              <a:ext cx="132534" cy="132534"/>
              <a:chOff x="8616280" y="1048950"/>
              <a:chExt cx="1299930" cy="1299930"/>
            </a:xfrm>
          </p:grpSpPr>
          <p:sp>
            <p:nvSpPr>
              <p:cNvPr id="337" name="椭圆 336">
                <a:extLst>
                  <a:ext uri="{FF2B5EF4-FFF2-40B4-BE49-F238E27FC236}">
                    <a16:creationId xmlns:a16="http://schemas.microsoft.com/office/drawing/2014/main" id="{4CC61176-D19F-4757-B655-A1CDEB84A2C3}"/>
                  </a:ext>
                </a:extLst>
              </p:cNvPr>
              <p:cNvSpPr/>
              <p:nvPr/>
            </p:nvSpPr>
            <p:spPr>
              <a:xfrm>
                <a:off x="8616280" y="1048950"/>
                <a:ext cx="1299930" cy="12999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38" name="图形 337">
                <a:extLst>
                  <a:ext uri="{FF2B5EF4-FFF2-40B4-BE49-F238E27FC236}">
                    <a16:creationId xmlns:a16="http://schemas.microsoft.com/office/drawing/2014/main" id="{0035B9A1-673F-41EA-8966-0053CF5F393E}"/>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632412" y="1048950"/>
                <a:ext cx="1253912" cy="1253912"/>
              </a:xfrm>
              <a:prstGeom prst="rect">
                <a:avLst/>
              </a:prstGeom>
            </p:spPr>
          </p:pic>
        </p:grpSp>
        <mc:AlternateContent xmlns:mc="http://schemas.openxmlformats.org/markup-compatibility/2006" xmlns:a14="http://schemas.microsoft.com/office/drawing/2010/main">
          <mc:Choice Requires="a14">
            <p:sp>
              <p:nvSpPr>
                <p:cNvPr id="332" name="文本框 331">
                  <a:extLst>
                    <a:ext uri="{FF2B5EF4-FFF2-40B4-BE49-F238E27FC236}">
                      <a16:creationId xmlns:a16="http://schemas.microsoft.com/office/drawing/2014/main" id="{19C1904E-833B-4C85-90CD-E2DC17558C8E}"/>
                    </a:ext>
                  </a:extLst>
                </p:cNvPr>
                <p:cNvSpPr txBox="1"/>
                <p:nvPr/>
              </p:nvSpPr>
              <p:spPr>
                <a:xfrm>
                  <a:off x="9485477" y="2709978"/>
                  <a:ext cx="495910" cy="253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050" b="1" i="1" dirty="0" smtClean="0">
                            <a:latin typeface="Cambria Math" panose="02040503050406030204" pitchFamily="18" charset="0"/>
                            <a:ea typeface="微软雅黑" panose="020B0503020204020204" pitchFamily="34" charset="-122"/>
                            <a:cs typeface="Times New Roman" panose="02020603050405020304" pitchFamily="18" charset="0"/>
                          </a:rPr>
                          <m:t>𝜽</m:t>
                        </m:r>
                        <m:r>
                          <a:rPr lang="en-US" altLang="zh-CN" sz="1050" b="1" i="1" dirty="0"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1050" b="1" i="1" dirty="0" smtClean="0">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zh-CN" altLang="en-US" sz="1050" dirty="0"/>
                </a:p>
              </p:txBody>
            </p:sp>
          </mc:Choice>
          <mc:Fallback xmlns="">
            <p:sp>
              <p:nvSpPr>
                <p:cNvPr id="332" name="文本框 331">
                  <a:extLst>
                    <a:ext uri="{FF2B5EF4-FFF2-40B4-BE49-F238E27FC236}">
                      <a16:creationId xmlns:a16="http://schemas.microsoft.com/office/drawing/2014/main" id="{19C1904E-833B-4C85-90CD-E2DC17558C8E}"/>
                    </a:ext>
                  </a:extLst>
                </p:cNvPr>
                <p:cNvSpPr txBox="1">
                  <a:spLocks noRot="1" noChangeAspect="1" noMove="1" noResize="1" noEditPoints="1" noAdjustHandles="1" noChangeArrowheads="1" noChangeShapeType="1" noTextEdit="1"/>
                </p:cNvSpPr>
                <p:nvPr/>
              </p:nvSpPr>
              <p:spPr>
                <a:xfrm>
                  <a:off x="9485477" y="2709978"/>
                  <a:ext cx="495910" cy="253916"/>
                </a:xfrm>
                <a:prstGeom prst="rect">
                  <a:avLst/>
                </a:prstGeom>
                <a:blipFill>
                  <a:blip r:embed="rId24"/>
                  <a:stretch>
                    <a:fillRect/>
                  </a:stretch>
                </a:blipFill>
              </p:spPr>
              <p:txBody>
                <a:bodyPr/>
                <a:lstStyle/>
                <a:p>
                  <a:r>
                    <a:rPr lang="zh-CN" altLang="en-US">
                      <a:noFill/>
                    </a:rPr>
                    <a:t> </a:t>
                  </a:r>
                </a:p>
              </p:txBody>
            </p:sp>
          </mc:Fallback>
        </mc:AlternateContent>
        <p:cxnSp>
          <p:nvCxnSpPr>
            <p:cNvPr id="333" name="直接连接符 332">
              <a:extLst>
                <a:ext uri="{FF2B5EF4-FFF2-40B4-BE49-F238E27FC236}">
                  <a16:creationId xmlns:a16="http://schemas.microsoft.com/office/drawing/2014/main" id="{AF733629-B681-4A6A-8486-9E771D532F4D}"/>
                </a:ext>
              </a:extLst>
            </p:cNvPr>
            <p:cNvCxnSpPr>
              <a:cxnSpLocks/>
              <a:stCxn id="359" idx="2"/>
              <a:endCxn id="267" idx="0"/>
            </p:cNvCxnSpPr>
            <p:nvPr/>
          </p:nvCxnSpPr>
          <p:spPr>
            <a:xfrm flipH="1">
              <a:off x="8692500" y="3226478"/>
              <a:ext cx="479676" cy="1133101"/>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4" name="直接连接符 333">
              <a:extLst>
                <a:ext uri="{FF2B5EF4-FFF2-40B4-BE49-F238E27FC236}">
                  <a16:creationId xmlns:a16="http://schemas.microsoft.com/office/drawing/2014/main" id="{6AA836DE-4FED-4B6E-AF77-738FD64FFA6C}"/>
                </a:ext>
              </a:extLst>
            </p:cNvPr>
            <p:cNvCxnSpPr>
              <a:cxnSpLocks/>
              <a:stCxn id="359" idx="2"/>
              <a:endCxn id="268" idx="0"/>
            </p:cNvCxnSpPr>
            <p:nvPr/>
          </p:nvCxnSpPr>
          <p:spPr>
            <a:xfrm>
              <a:off x="9172176" y="3226478"/>
              <a:ext cx="368013" cy="1136881"/>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5" name="直接连接符 334">
              <a:extLst>
                <a:ext uri="{FF2B5EF4-FFF2-40B4-BE49-F238E27FC236}">
                  <a16:creationId xmlns:a16="http://schemas.microsoft.com/office/drawing/2014/main" id="{A995B120-19D1-402C-8FFB-403610C5EA9C}"/>
                </a:ext>
              </a:extLst>
            </p:cNvPr>
            <p:cNvCxnSpPr>
              <a:cxnSpLocks/>
              <a:stCxn id="359" idx="2"/>
              <a:endCxn id="266" idx="0"/>
            </p:cNvCxnSpPr>
            <p:nvPr/>
          </p:nvCxnSpPr>
          <p:spPr>
            <a:xfrm>
              <a:off x="9172176" y="3226478"/>
              <a:ext cx="2306251" cy="1133101"/>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336" name="文本框 335">
              <a:extLst>
                <a:ext uri="{FF2B5EF4-FFF2-40B4-BE49-F238E27FC236}">
                  <a16:creationId xmlns:a16="http://schemas.microsoft.com/office/drawing/2014/main" id="{5DFACA6C-18B9-41D8-91B6-2B2DEB50B32C}"/>
                </a:ext>
              </a:extLst>
            </p:cNvPr>
            <p:cNvSpPr txBox="1"/>
            <p:nvPr/>
          </p:nvSpPr>
          <p:spPr bwMode="auto">
            <a:xfrm>
              <a:off x="9798007" y="2945610"/>
              <a:ext cx="855137" cy="415498"/>
            </a:xfrm>
            <a:prstGeom prst="rect">
              <a:avLst/>
            </a:prstGeom>
            <a:noFill/>
          </p:spPr>
          <p:txBody>
            <a:bodyPr wrap="square" rtlCol="0">
              <a:spAutoFit/>
            </a:bodyPr>
            <a:lstStyle/>
            <a:p>
              <a:pPr algn="ctr"/>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Update Message</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417483648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解决方案</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13</a:t>
            </a:fld>
            <a:endParaRPr lang="zh-CN" dirty="0"/>
          </a:p>
        </p:txBody>
      </p:sp>
      <p:sp>
        <p:nvSpPr>
          <p:cNvPr id="244" name="文本框 243">
            <a:extLst>
              <a:ext uri="{FF2B5EF4-FFF2-40B4-BE49-F238E27FC236}">
                <a16:creationId xmlns:a16="http://schemas.microsoft.com/office/drawing/2014/main" id="{AA0D66BA-AECF-48EE-89FF-BA5C3756BF71}"/>
              </a:ext>
            </a:extLst>
          </p:cNvPr>
          <p:cNvSpPr txBox="1"/>
          <p:nvPr/>
        </p:nvSpPr>
        <p:spPr>
          <a:xfrm>
            <a:off x="263352" y="822230"/>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增强型三阶段双货币</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VCG</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拍卖机制</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8" name="直接连接符 7">
            <a:extLst>
              <a:ext uri="{FF2B5EF4-FFF2-40B4-BE49-F238E27FC236}">
                <a16:creationId xmlns:a16="http://schemas.microsoft.com/office/drawing/2014/main" id="{0BB5E88B-6251-4F1B-89D1-834C7DC07F71}"/>
              </a:ext>
            </a:extLst>
          </p:cNvPr>
          <p:cNvCxnSpPr/>
          <p:nvPr/>
        </p:nvCxnSpPr>
        <p:spPr>
          <a:xfrm>
            <a:off x="263352" y="4437112"/>
            <a:ext cx="11305256"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245" name="矩形 244">
            <a:extLst>
              <a:ext uri="{FF2B5EF4-FFF2-40B4-BE49-F238E27FC236}">
                <a16:creationId xmlns:a16="http://schemas.microsoft.com/office/drawing/2014/main" id="{860C317D-C3BA-4685-A4DF-E8C19EF29995}"/>
              </a:ext>
            </a:extLst>
          </p:cNvPr>
          <p:cNvSpPr/>
          <p:nvPr/>
        </p:nvSpPr>
        <p:spPr>
          <a:xfrm>
            <a:off x="533400" y="4599592"/>
            <a:ext cx="3402360" cy="418191"/>
          </a:xfrm>
          <a:prstGeom prst="rect">
            <a:avLst/>
          </a:prstGeom>
        </p:spPr>
        <p:txBody>
          <a:bodyPr wrap="square">
            <a:spAutoFit/>
          </a:bodyPr>
          <a:lstStyle/>
          <a:p>
            <a:pPr marL="285750" indent="-285750" algn="just" fontAlgn="base">
              <a:lnSpc>
                <a:spcPct val="150000"/>
              </a:lnSpc>
              <a:spcBef>
                <a:spcPct val="0"/>
              </a:spcBef>
              <a:spcAft>
                <a:spcPct val="0"/>
              </a:spcAft>
              <a:buFont typeface="Wingdings" panose="05000000000000000000" pitchFamily="2" charset="2"/>
              <a:buChar char="p"/>
              <a:defRPr/>
            </a:pPr>
            <a:r>
              <a:rPr lang="zh-CN" altLang="en-US"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阶段</a:t>
            </a:r>
            <a:r>
              <a:rPr lang="en-US" altLang="zh-CN"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2</a:t>
            </a:r>
            <a:r>
              <a:rPr lang="zh-CN" altLang="en-US"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：意向价值密封投标阶段</a:t>
            </a:r>
            <a:endParaRPr lang="zh-CN" altLang="en-US" sz="16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A9D174D4-A7E0-47DA-AD0B-A9CB98A8074D}"/>
              </a:ext>
            </a:extLst>
          </p:cNvPr>
          <p:cNvPicPr>
            <a:picLocks noChangeAspect="1"/>
          </p:cNvPicPr>
          <p:nvPr/>
        </p:nvPicPr>
        <p:blipFill>
          <a:blip r:embed="rId3"/>
          <a:stretch>
            <a:fillRect/>
          </a:stretch>
        </p:blipFill>
        <p:spPr>
          <a:xfrm>
            <a:off x="1384114" y="5823094"/>
            <a:ext cx="3702299" cy="595960"/>
          </a:xfrm>
          <a:prstGeom prst="rect">
            <a:avLst/>
          </a:prstGeom>
        </p:spPr>
      </p:pic>
      <p:pic>
        <p:nvPicPr>
          <p:cNvPr id="10" name="图片 9">
            <a:extLst>
              <a:ext uri="{FF2B5EF4-FFF2-40B4-BE49-F238E27FC236}">
                <a16:creationId xmlns:a16="http://schemas.microsoft.com/office/drawing/2014/main" id="{3FAED490-D119-4159-ADCE-850CFDFB8171}"/>
              </a:ext>
            </a:extLst>
          </p:cNvPr>
          <p:cNvPicPr>
            <a:picLocks noChangeAspect="1"/>
          </p:cNvPicPr>
          <p:nvPr/>
        </p:nvPicPr>
        <p:blipFill rotWithShape="1">
          <a:blip r:embed="rId4"/>
          <a:srcRect b="40075"/>
          <a:stretch/>
        </p:blipFill>
        <p:spPr>
          <a:xfrm>
            <a:off x="6355606" y="5612843"/>
            <a:ext cx="2783161" cy="992115"/>
          </a:xfrm>
          <a:prstGeom prst="rect">
            <a:avLst/>
          </a:prstGeom>
        </p:spPr>
      </p:pic>
      <p:sp>
        <p:nvSpPr>
          <p:cNvPr id="246" name="文本框 245">
            <a:extLst>
              <a:ext uri="{FF2B5EF4-FFF2-40B4-BE49-F238E27FC236}">
                <a16:creationId xmlns:a16="http://schemas.microsoft.com/office/drawing/2014/main" id="{359B2AEB-D471-4E0F-A3A9-559D80B3F182}"/>
              </a:ext>
            </a:extLst>
          </p:cNvPr>
          <p:cNvSpPr txBox="1"/>
          <p:nvPr/>
        </p:nvSpPr>
        <p:spPr>
          <a:xfrm>
            <a:off x="896605" y="5147006"/>
            <a:ext cx="4809416" cy="523220"/>
          </a:xfrm>
          <a:prstGeom prst="rect">
            <a:avLst/>
          </a:prstGeom>
          <a:noFill/>
        </p:spPr>
        <p:txBody>
          <a:bodyPr wrap="square">
            <a:spAutoFit/>
          </a:bodyPr>
          <a:lstStyle/>
          <a:p>
            <a:pPr marL="285750" indent="-285750">
              <a:buFont typeface="Arial" panose="020B0604020202020204" pitchFamily="34" charset="0"/>
              <a:buChar char="•"/>
            </a:pPr>
            <a:r>
              <a:rPr lang="zh-CN" altLang="en-US" sz="1400" dirty="0">
                <a:solidFill>
                  <a:srgbClr val="191B1F"/>
                </a:solidFill>
                <a:latin typeface="微软雅黑" panose="020B0503020204020204" pitchFamily="34" charset="-122"/>
                <a:ea typeface="微软雅黑" panose="020B0503020204020204" pitchFamily="34" charset="-122"/>
              </a:rPr>
              <a:t>每个</a:t>
            </a:r>
            <a:r>
              <a:rPr lang="en-US" altLang="zh-CN" sz="1400" dirty="0">
                <a:solidFill>
                  <a:srgbClr val="191B1F"/>
                </a:solidFill>
                <a:latin typeface="微软雅黑" panose="020B0503020204020204" pitchFamily="34" charset="-122"/>
                <a:ea typeface="微软雅黑" panose="020B0503020204020204" pitchFamily="34" charset="-122"/>
              </a:rPr>
              <a:t>VSP</a:t>
            </a:r>
            <a:r>
              <a:rPr lang="zh-CN" altLang="en-US" sz="1400" dirty="0">
                <a:solidFill>
                  <a:srgbClr val="191B1F"/>
                </a:solidFill>
                <a:latin typeface="微软雅黑" panose="020B0503020204020204" pitchFamily="34" charset="-122"/>
                <a:ea typeface="微软雅黑" panose="020B0503020204020204" pitchFamily="34" charset="-122"/>
              </a:rPr>
              <a:t>以</a:t>
            </a:r>
            <a:r>
              <a:rPr lang="en-US" altLang="zh-CN" sz="1400" dirty="0">
                <a:solidFill>
                  <a:srgbClr val="191B1F"/>
                </a:solidFill>
                <a:latin typeface="微软雅黑" panose="020B0503020204020204" pitchFamily="34" charset="-122"/>
                <a:ea typeface="微软雅黑" panose="020B0503020204020204" pitchFamily="34" charset="-122"/>
              </a:rPr>
              <a:t>VC</a:t>
            </a:r>
            <a:r>
              <a:rPr lang="zh-CN" altLang="en-US" sz="1400" dirty="0">
                <a:solidFill>
                  <a:srgbClr val="191B1F"/>
                </a:solidFill>
                <a:latin typeface="微软雅黑" panose="020B0503020204020204" pitchFamily="34" charset="-122"/>
                <a:ea typeface="微软雅黑" panose="020B0503020204020204" pitchFamily="34" charset="-122"/>
              </a:rPr>
              <a:t>为单位向银行申请贷款。银行按如下规则根据资金池向</a:t>
            </a:r>
            <a:r>
              <a:rPr lang="en-US" altLang="zh-CN" sz="1400" dirty="0">
                <a:solidFill>
                  <a:srgbClr val="191B1F"/>
                </a:solidFill>
                <a:latin typeface="微软雅黑" panose="020B0503020204020204" pitchFamily="34" charset="-122"/>
                <a:ea typeface="微软雅黑" panose="020B0503020204020204" pitchFamily="34" charset="-122"/>
              </a:rPr>
              <a:t>VSP</a:t>
            </a:r>
            <a:r>
              <a:rPr lang="zh-CN" altLang="en-US" sz="1400" dirty="0">
                <a:solidFill>
                  <a:srgbClr val="191B1F"/>
                </a:solidFill>
                <a:latin typeface="微软雅黑" panose="020B0503020204020204" pitchFamily="34" charset="-122"/>
                <a:ea typeface="微软雅黑" panose="020B0503020204020204" pitchFamily="34" charset="-122"/>
              </a:rPr>
              <a:t>发放贷款。</a:t>
            </a:r>
          </a:p>
        </p:txBody>
      </p:sp>
      <p:sp>
        <p:nvSpPr>
          <p:cNvPr id="247" name="文本框 246">
            <a:extLst>
              <a:ext uri="{FF2B5EF4-FFF2-40B4-BE49-F238E27FC236}">
                <a16:creationId xmlns:a16="http://schemas.microsoft.com/office/drawing/2014/main" id="{88439ACF-87CB-4434-B03B-5FCB9AC68B91}"/>
              </a:ext>
            </a:extLst>
          </p:cNvPr>
          <p:cNvSpPr txBox="1"/>
          <p:nvPr/>
        </p:nvSpPr>
        <p:spPr>
          <a:xfrm>
            <a:off x="6205892" y="5142005"/>
            <a:ext cx="4809416" cy="307777"/>
          </a:xfrm>
          <a:prstGeom prst="rect">
            <a:avLst/>
          </a:prstGeom>
          <a:noFill/>
        </p:spPr>
        <p:txBody>
          <a:bodyPr wrap="square">
            <a:spAutoFit/>
          </a:bodyPr>
          <a:lstStyle/>
          <a:p>
            <a:pPr marL="285750" indent="-285750">
              <a:buFont typeface="Arial" panose="020B0604020202020204" pitchFamily="34" charset="0"/>
              <a:buChar char="•"/>
            </a:pPr>
            <a:r>
              <a:rPr lang="en-US" altLang="zh-CN" sz="1400" b="0" i="0" dirty="0">
                <a:solidFill>
                  <a:srgbClr val="000000"/>
                </a:solidFill>
                <a:effectLst/>
                <a:latin typeface="微软雅黑" panose="020B0503020204020204" pitchFamily="34" charset="-122"/>
                <a:ea typeface="微软雅黑" panose="020B0503020204020204" pitchFamily="34" charset="-122"/>
              </a:rPr>
              <a:t>NSP</a:t>
            </a:r>
            <a:r>
              <a:rPr lang="zh-CN" altLang="en-US" sz="1400" b="0" i="0" dirty="0">
                <a:solidFill>
                  <a:srgbClr val="000000"/>
                </a:solidFill>
                <a:effectLst/>
                <a:latin typeface="微软雅黑" panose="020B0503020204020204" pitchFamily="34" charset="-122"/>
                <a:ea typeface="微软雅黑" panose="020B0503020204020204" pitchFamily="34" charset="-122"/>
              </a:rPr>
              <a:t>根据历史账单分配切片，并汇报给银行修正</a:t>
            </a:r>
            <a:endParaRPr lang="zh-CN" altLang="en-US" sz="1400" dirty="0">
              <a:solidFill>
                <a:srgbClr val="191B1F"/>
              </a:solidFill>
              <a:latin typeface="微软雅黑" panose="020B0503020204020204" pitchFamily="34" charset="-122"/>
              <a:ea typeface="微软雅黑" panose="020B0503020204020204" pitchFamily="34" charset="-122"/>
            </a:endParaRPr>
          </a:p>
        </p:txBody>
      </p:sp>
      <p:pic>
        <p:nvPicPr>
          <p:cNvPr id="248" name="图片 247">
            <a:extLst>
              <a:ext uri="{FF2B5EF4-FFF2-40B4-BE49-F238E27FC236}">
                <a16:creationId xmlns:a16="http://schemas.microsoft.com/office/drawing/2014/main" id="{7480377E-1875-4A82-883C-FFE4559E17D5}"/>
              </a:ext>
            </a:extLst>
          </p:cNvPr>
          <p:cNvPicPr>
            <a:picLocks noChangeAspect="1"/>
          </p:cNvPicPr>
          <p:nvPr/>
        </p:nvPicPr>
        <p:blipFill rotWithShape="1">
          <a:blip r:embed="rId4"/>
          <a:srcRect t="63661"/>
          <a:stretch/>
        </p:blipFill>
        <p:spPr>
          <a:xfrm>
            <a:off x="9138767" y="5630089"/>
            <a:ext cx="2783161" cy="601628"/>
          </a:xfrm>
          <a:prstGeom prst="rect">
            <a:avLst/>
          </a:prstGeom>
        </p:spPr>
      </p:pic>
      <p:grpSp>
        <p:nvGrpSpPr>
          <p:cNvPr id="249" name="组合 248">
            <a:extLst>
              <a:ext uri="{FF2B5EF4-FFF2-40B4-BE49-F238E27FC236}">
                <a16:creationId xmlns:a16="http://schemas.microsoft.com/office/drawing/2014/main" id="{1EB3B2DF-A7B1-4DF2-BD40-A374818AC101}"/>
              </a:ext>
            </a:extLst>
          </p:cNvPr>
          <p:cNvGrpSpPr/>
          <p:nvPr/>
        </p:nvGrpSpPr>
        <p:grpSpPr>
          <a:xfrm>
            <a:off x="407368" y="1556792"/>
            <a:ext cx="11233248" cy="2716023"/>
            <a:chOff x="551384" y="2348880"/>
            <a:chExt cx="11233248" cy="2716023"/>
          </a:xfrm>
        </p:grpSpPr>
        <p:pic>
          <p:nvPicPr>
            <p:cNvPr id="250" name="图片 249">
              <a:extLst>
                <a:ext uri="{FF2B5EF4-FFF2-40B4-BE49-F238E27FC236}">
                  <a16:creationId xmlns:a16="http://schemas.microsoft.com/office/drawing/2014/main" id="{A13157D5-04CB-43D4-993B-027A1E594CB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3527917" y="4359579"/>
              <a:ext cx="443714" cy="443715"/>
            </a:xfrm>
            <a:prstGeom prst="rect">
              <a:avLst/>
            </a:prstGeom>
          </p:spPr>
        </p:pic>
        <p:pic>
          <p:nvPicPr>
            <p:cNvPr id="251" name="图片 250">
              <a:extLst>
                <a:ext uri="{FF2B5EF4-FFF2-40B4-BE49-F238E27FC236}">
                  <a16:creationId xmlns:a16="http://schemas.microsoft.com/office/drawing/2014/main" id="{ACCF3CA2-30CF-495E-9429-F6B060DCD43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741991" y="4359579"/>
              <a:ext cx="443714" cy="443715"/>
            </a:xfrm>
            <a:prstGeom prst="rect">
              <a:avLst/>
            </a:prstGeom>
          </p:spPr>
        </p:pic>
        <p:pic>
          <p:nvPicPr>
            <p:cNvPr id="252" name="图片 251">
              <a:extLst>
                <a:ext uri="{FF2B5EF4-FFF2-40B4-BE49-F238E27FC236}">
                  <a16:creationId xmlns:a16="http://schemas.microsoft.com/office/drawing/2014/main" id="{873E9A6C-154C-4067-8A26-BAECA557DD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1589680" y="4363359"/>
              <a:ext cx="443714" cy="443715"/>
            </a:xfrm>
            <a:prstGeom prst="rect">
              <a:avLst/>
            </a:prstGeom>
          </p:spPr>
        </p:pic>
        <p:cxnSp>
          <p:nvCxnSpPr>
            <p:cNvPr id="253" name="直接连接符 252">
              <a:extLst>
                <a:ext uri="{FF2B5EF4-FFF2-40B4-BE49-F238E27FC236}">
                  <a16:creationId xmlns:a16="http://schemas.microsoft.com/office/drawing/2014/main" id="{6A38C25A-E2CA-42EE-9E2D-F84CE220FFCC}"/>
                </a:ext>
              </a:extLst>
            </p:cNvPr>
            <p:cNvCxnSpPr>
              <a:cxnSpLocks/>
            </p:cNvCxnSpPr>
            <p:nvPr/>
          </p:nvCxnSpPr>
          <p:spPr bwMode="auto">
            <a:xfrm>
              <a:off x="2218805" y="4581436"/>
              <a:ext cx="1090549" cy="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4" name="文本框 253">
              <a:extLst>
                <a:ext uri="{FF2B5EF4-FFF2-40B4-BE49-F238E27FC236}">
                  <a16:creationId xmlns:a16="http://schemas.microsoft.com/office/drawing/2014/main" id="{F40F1FF3-0551-4574-9909-88079C96E146}"/>
                </a:ext>
              </a:extLst>
            </p:cNvPr>
            <p:cNvSpPr txBox="1"/>
            <p:nvPr/>
          </p:nvSpPr>
          <p:spPr bwMode="auto">
            <a:xfrm>
              <a:off x="683800" y="4803293"/>
              <a:ext cx="581017"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1</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5" name="文本框 254">
              <a:extLst>
                <a:ext uri="{FF2B5EF4-FFF2-40B4-BE49-F238E27FC236}">
                  <a16:creationId xmlns:a16="http://schemas.microsoft.com/office/drawing/2014/main" id="{4B71E21E-3422-4810-A629-0BFDDDAE8044}"/>
                </a:ext>
              </a:extLst>
            </p:cNvPr>
            <p:cNvSpPr txBox="1"/>
            <p:nvPr/>
          </p:nvSpPr>
          <p:spPr bwMode="auto">
            <a:xfrm>
              <a:off x="1502575" y="4803293"/>
              <a:ext cx="585610"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2</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6" name="文本框 255">
              <a:extLst>
                <a:ext uri="{FF2B5EF4-FFF2-40B4-BE49-F238E27FC236}">
                  <a16:creationId xmlns:a16="http://schemas.microsoft.com/office/drawing/2014/main" id="{31C78C50-2D5A-4842-92C2-6266FA171E6C}"/>
                </a:ext>
              </a:extLst>
            </p:cNvPr>
            <p:cNvSpPr txBox="1"/>
            <p:nvPr/>
          </p:nvSpPr>
          <p:spPr bwMode="auto">
            <a:xfrm>
              <a:off x="3432851" y="4803293"/>
              <a:ext cx="606382"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N</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57" name="组合 256">
              <a:extLst>
                <a:ext uri="{FF2B5EF4-FFF2-40B4-BE49-F238E27FC236}">
                  <a16:creationId xmlns:a16="http://schemas.microsoft.com/office/drawing/2014/main" id="{A56F671B-DD5B-4AFC-BEC0-3060C9754A18}"/>
                </a:ext>
              </a:extLst>
            </p:cNvPr>
            <p:cNvGrpSpPr/>
            <p:nvPr/>
          </p:nvGrpSpPr>
          <p:grpSpPr>
            <a:xfrm>
              <a:off x="1156359" y="2524448"/>
              <a:ext cx="588008" cy="713285"/>
              <a:chOff x="2646982" y="2496937"/>
              <a:chExt cx="784063" cy="951111"/>
            </a:xfrm>
          </p:grpSpPr>
          <p:pic>
            <p:nvPicPr>
              <p:cNvPr id="371" name="图形 370">
                <a:extLst>
                  <a:ext uri="{FF2B5EF4-FFF2-40B4-BE49-F238E27FC236}">
                    <a16:creationId xmlns:a16="http://schemas.microsoft.com/office/drawing/2014/main" id="{BBEBB7BD-BE73-4C38-ACC7-BD0C3F4A3BE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bwMode="auto">
              <a:xfrm>
                <a:off x="2646982" y="2727968"/>
                <a:ext cx="720080" cy="720080"/>
              </a:xfrm>
              <a:prstGeom prst="rect">
                <a:avLst/>
              </a:prstGeom>
            </p:spPr>
          </p:pic>
          <p:sp>
            <p:nvSpPr>
              <p:cNvPr id="372" name="文本框 371">
                <a:extLst>
                  <a:ext uri="{FF2B5EF4-FFF2-40B4-BE49-F238E27FC236}">
                    <a16:creationId xmlns:a16="http://schemas.microsoft.com/office/drawing/2014/main" id="{98D8E1D1-D547-46AB-B024-4CBB16838146}"/>
                  </a:ext>
                </a:extLst>
              </p:cNvPr>
              <p:cNvSpPr txBox="1"/>
              <p:nvPr/>
            </p:nvSpPr>
            <p:spPr bwMode="auto">
              <a:xfrm>
                <a:off x="2738718" y="2496937"/>
                <a:ext cx="692327"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NSP</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58" name="组合 257">
              <a:extLst>
                <a:ext uri="{FF2B5EF4-FFF2-40B4-BE49-F238E27FC236}">
                  <a16:creationId xmlns:a16="http://schemas.microsoft.com/office/drawing/2014/main" id="{ADC83B0E-A555-4137-91AF-CD5F5945AF91}"/>
                </a:ext>
              </a:extLst>
            </p:cNvPr>
            <p:cNvGrpSpPr/>
            <p:nvPr/>
          </p:nvGrpSpPr>
          <p:grpSpPr>
            <a:xfrm>
              <a:off x="2890652" y="2379919"/>
              <a:ext cx="509072" cy="653876"/>
              <a:chOff x="4899755" y="2511943"/>
              <a:chExt cx="678809" cy="871894"/>
            </a:xfrm>
          </p:grpSpPr>
          <p:pic>
            <p:nvPicPr>
              <p:cNvPr id="369" name="图形 368">
                <a:extLst>
                  <a:ext uri="{FF2B5EF4-FFF2-40B4-BE49-F238E27FC236}">
                    <a16:creationId xmlns:a16="http://schemas.microsoft.com/office/drawing/2014/main" id="{40935961-8EF0-493F-8A23-980633F7250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99755" y="2792178"/>
                <a:ext cx="591659" cy="591659"/>
              </a:xfrm>
              <a:prstGeom prst="rect">
                <a:avLst/>
              </a:prstGeom>
            </p:spPr>
          </p:pic>
          <p:sp>
            <p:nvSpPr>
              <p:cNvPr id="370" name="文本框 369">
                <a:extLst>
                  <a:ext uri="{FF2B5EF4-FFF2-40B4-BE49-F238E27FC236}">
                    <a16:creationId xmlns:a16="http://schemas.microsoft.com/office/drawing/2014/main" id="{A49A2FCC-BD7C-469D-9303-B55CC6DBE18B}"/>
                  </a:ext>
                </a:extLst>
              </p:cNvPr>
              <p:cNvSpPr txBox="1"/>
              <p:nvPr/>
            </p:nvSpPr>
            <p:spPr bwMode="auto">
              <a:xfrm>
                <a:off x="4899755" y="2511943"/>
                <a:ext cx="678809"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Bank</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59" name="组合 258">
              <a:extLst>
                <a:ext uri="{FF2B5EF4-FFF2-40B4-BE49-F238E27FC236}">
                  <a16:creationId xmlns:a16="http://schemas.microsoft.com/office/drawing/2014/main" id="{4DC67186-E173-4213-8964-D1A7DF6D9706}"/>
                </a:ext>
              </a:extLst>
            </p:cNvPr>
            <p:cNvGrpSpPr/>
            <p:nvPr/>
          </p:nvGrpSpPr>
          <p:grpSpPr>
            <a:xfrm>
              <a:off x="2614971" y="3337644"/>
              <a:ext cx="426169" cy="382965"/>
              <a:chOff x="2191207" y="438670"/>
              <a:chExt cx="2229043" cy="2003067"/>
            </a:xfrm>
          </p:grpSpPr>
          <p:pic>
            <p:nvPicPr>
              <p:cNvPr id="365" name="图形 364">
                <a:extLst>
                  <a:ext uri="{FF2B5EF4-FFF2-40B4-BE49-F238E27FC236}">
                    <a16:creationId xmlns:a16="http://schemas.microsoft.com/office/drawing/2014/main" id="{728717A0-7431-46BC-B263-D6FE61AEE93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91207" y="438670"/>
                <a:ext cx="1905000" cy="1905000"/>
              </a:xfrm>
              <a:prstGeom prst="rect">
                <a:avLst/>
              </a:prstGeom>
            </p:spPr>
          </p:pic>
          <p:grpSp>
            <p:nvGrpSpPr>
              <p:cNvPr id="366" name="组合 365">
                <a:extLst>
                  <a:ext uri="{FF2B5EF4-FFF2-40B4-BE49-F238E27FC236}">
                    <a16:creationId xmlns:a16="http://schemas.microsoft.com/office/drawing/2014/main" id="{140B4C6C-B89D-4DB9-9FD2-E70F0F2277C6}"/>
                  </a:ext>
                </a:extLst>
              </p:cNvPr>
              <p:cNvGrpSpPr/>
              <p:nvPr/>
            </p:nvGrpSpPr>
            <p:grpSpPr>
              <a:xfrm>
                <a:off x="3423944" y="1445431"/>
                <a:ext cx="996306" cy="996306"/>
                <a:chOff x="6240016" y="2852936"/>
                <a:chExt cx="720000" cy="720000"/>
              </a:xfrm>
            </p:grpSpPr>
            <p:sp>
              <p:nvSpPr>
                <p:cNvPr id="367" name="椭圆 366">
                  <a:extLst>
                    <a:ext uri="{FF2B5EF4-FFF2-40B4-BE49-F238E27FC236}">
                      <a16:creationId xmlns:a16="http://schemas.microsoft.com/office/drawing/2014/main" id="{EAF966F7-CF03-43CE-8171-3D2409B02969}"/>
                    </a:ext>
                  </a:extLst>
                </p:cNvPr>
                <p:cNvSpPr/>
                <p:nvPr/>
              </p:nvSpPr>
              <p:spPr>
                <a:xfrm>
                  <a:off x="6240016" y="2852936"/>
                  <a:ext cx="720000" cy="72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68" name="图形 367">
                  <a:extLst>
                    <a:ext uri="{FF2B5EF4-FFF2-40B4-BE49-F238E27FC236}">
                      <a16:creationId xmlns:a16="http://schemas.microsoft.com/office/drawing/2014/main" id="{3C0FD2C9-8CFD-4B6D-8796-81AFB7625AEF}"/>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403537" y="3033911"/>
                  <a:ext cx="432049" cy="432049"/>
                </a:xfrm>
                <a:prstGeom prst="rect">
                  <a:avLst/>
                </a:prstGeom>
              </p:spPr>
            </p:pic>
          </p:grpSp>
        </p:grpSp>
        <p:pic>
          <p:nvPicPr>
            <p:cNvPr id="260" name="图形 259">
              <a:extLst>
                <a:ext uri="{FF2B5EF4-FFF2-40B4-BE49-F238E27FC236}">
                  <a16:creationId xmlns:a16="http://schemas.microsoft.com/office/drawing/2014/main" id="{13E3796E-EEAD-4559-B429-67C58D58D6BC}"/>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952961" y="3251038"/>
              <a:ext cx="426169" cy="426168"/>
            </a:xfrm>
            <a:prstGeom prst="rect">
              <a:avLst/>
            </a:prstGeom>
          </p:spPr>
        </p:pic>
        <p:sp>
          <p:nvSpPr>
            <p:cNvPr id="261" name="椭圆 260">
              <a:extLst>
                <a:ext uri="{FF2B5EF4-FFF2-40B4-BE49-F238E27FC236}">
                  <a16:creationId xmlns:a16="http://schemas.microsoft.com/office/drawing/2014/main" id="{6883B9E1-269A-4184-9E8A-2ED3AD3A2DA0}"/>
                </a:ext>
              </a:extLst>
            </p:cNvPr>
            <p:cNvSpPr/>
            <p:nvPr/>
          </p:nvSpPr>
          <p:spPr>
            <a:xfrm>
              <a:off x="3635913" y="3514515"/>
              <a:ext cx="185870" cy="191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262" name="直接连接符 261">
              <a:extLst>
                <a:ext uri="{FF2B5EF4-FFF2-40B4-BE49-F238E27FC236}">
                  <a16:creationId xmlns:a16="http://schemas.microsoft.com/office/drawing/2014/main" id="{62E07AA3-B023-456B-B2A3-821ADF4C3F03}"/>
                </a:ext>
              </a:extLst>
            </p:cNvPr>
            <p:cNvCxnSpPr>
              <a:stCxn id="369" idx="2"/>
              <a:endCxn id="365" idx="0"/>
            </p:cNvCxnSpPr>
            <p:nvPr/>
          </p:nvCxnSpPr>
          <p:spPr>
            <a:xfrm flipH="1">
              <a:off x="2797079" y="3033795"/>
              <a:ext cx="315430" cy="30384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63" name="组合 262">
              <a:extLst>
                <a:ext uri="{FF2B5EF4-FFF2-40B4-BE49-F238E27FC236}">
                  <a16:creationId xmlns:a16="http://schemas.microsoft.com/office/drawing/2014/main" id="{C69CE2F2-374B-40DC-8B14-3D3906CEF023}"/>
                </a:ext>
              </a:extLst>
            </p:cNvPr>
            <p:cNvGrpSpPr/>
            <p:nvPr/>
          </p:nvGrpSpPr>
          <p:grpSpPr>
            <a:xfrm>
              <a:off x="2235089" y="3011802"/>
              <a:ext cx="132534" cy="132534"/>
              <a:chOff x="8616280" y="1048950"/>
              <a:chExt cx="1299930" cy="1299930"/>
            </a:xfrm>
          </p:grpSpPr>
          <p:sp>
            <p:nvSpPr>
              <p:cNvPr id="363" name="椭圆 362">
                <a:extLst>
                  <a:ext uri="{FF2B5EF4-FFF2-40B4-BE49-F238E27FC236}">
                    <a16:creationId xmlns:a16="http://schemas.microsoft.com/office/drawing/2014/main" id="{EFA31C22-C647-446F-8784-2BADED0422C6}"/>
                  </a:ext>
                </a:extLst>
              </p:cNvPr>
              <p:cNvSpPr/>
              <p:nvPr/>
            </p:nvSpPr>
            <p:spPr>
              <a:xfrm>
                <a:off x="8616280" y="1048950"/>
                <a:ext cx="1299930" cy="12999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64" name="图形 363">
                <a:extLst>
                  <a:ext uri="{FF2B5EF4-FFF2-40B4-BE49-F238E27FC236}">
                    <a16:creationId xmlns:a16="http://schemas.microsoft.com/office/drawing/2014/main" id="{28444B00-D14C-4882-8D02-9FD272C7A639}"/>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632424" y="1048950"/>
                <a:ext cx="1253910" cy="1253910"/>
              </a:xfrm>
              <a:prstGeom prst="rect">
                <a:avLst/>
              </a:prstGeom>
            </p:spPr>
          </p:pic>
        </p:grpSp>
        <p:sp>
          <p:nvSpPr>
            <p:cNvPr id="264" name="文本框 263">
              <a:extLst>
                <a:ext uri="{FF2B5EF4-FFF2-40B4-BE49-F238E27FC236}">
                  <a16:creationId xmlns:a16="http://schemas.microsoft.com/office/drawing/2014/main" id="{CBAFE6B5-6C83-48C4-BC4A-46EEBF7E09F1}"/>
                </a:ext>
              </a:extLst>
            </p:cNvPr>
            <p:cNvSpPr txBox="1"/>
            <p:nvPr/>
          </p:nvSpPr>
          <p:spPr bwMode="auto">
            <a:xfrm>
              <a:off x="1945227" y="3625326"/>
              <a:ext cx="414765"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Bill </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5" name="文本框 264">
              <a:extLst>
                <a:ext uri="{FF2B5EF4-FFF2-40B4-BE49-F238E27FC236}">
                  <a16:creationId xmlns:a16="http://schemas.microsoft.com/office/drawing/2014/main" id="{D6C251B2-2F54-45B7-95D7-3592D44A18EF}"/>
                </a:ext>
              </a:extLst>
            </p:cNvPr>
            <p:cNvSpPr txBox="1"/>
            <p:nvPr/>
          </p:nvSpPr>
          <p:spPr bwMode="auto">
            <a:xfrm>
              <a:off x="2012940" y="2567622"/>
              <a:ext cx="728196" cy="415498"/>
            </a:xfrm>
            <a:prstGeom prst="rect">
              <a:avLst/>
            </a:prstGeom>
            <a:noFill/>
          </p:spPr>
          <p:txBody>
            <a:bodyPr wrap="square" rtlCol="0">
              <a:spAutoFit/>
            </a:bodyPr>
            <a:lstStyle/>
            <a:p>
              <a:pPr algn="ctr"/>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Historical Message</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6" name="文本框 265">
              <a:extLst>
                <a:ext uri="{FF2B5EF4-FFF2-40B4-BE49-F238E27FC236}">
                  <a16:creationId xmlns:a16="http://schemas.microsoft.com/office/drawing/2014/main" id="{817A15D3-8401-4CE7-AF24-4B57BFB3B17D}"/>
                </a:ext>
              </a:extLst>
            </p:cNvPr>
            <p:cNvSpPr txBox="1"/>
            <p:nvPr/>
          </p:nvSpPr>
          <p:spPr bwMode="auto">
            <a:xfrm>
              <a:off x="551384" y="2470827"/>
              <a:ext cx="819745" cy="30777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Phase I</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7" name="文本框 266">
              <a:extLst>
                <a:ext uri="{FF2B5EF4-FFF2-40B4-BE49-F238E27FC236}">
                  <a16:creationId xmlns:a16="http://schemas.microsoft.com/office/drawing/2014/main" id="{7F15EB0A-5FDA-433A-9570-01A9BF998877}"/>
                </a:ext>
              </a:extLst>
            </p:cNvPr>
            <p:cNvSpPr txBox="1"/>
            <p:nvPr/>
          </p:nvSpPr>
          <p:spPr bwMode="auto">
            <a:xfrm>
              <a:off x="4248418" y="2470827"/>
              <a:ext cx="816322" cy="30777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Phase II</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68" name="图片 267">
              <a:extLst>
                <a:ext uri="{FF2B5EF4-FFF2-40B4-BE49-F238E27FC236}">
                  <a16:creationId xmlns:a16="http://schemas.microsoft.com/office/drawing/2014/main" id="{6ED8995B-8A4A-4213-89A8-C3435A9891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11256570" y="4359579"/>
              <a:ext cx="443714" cy="443715"/>
            </a:xfrm>
            <a:prstGeom prst="rect">
              <a:avLst/>
            </a:prstGeom>
          </p:spPr>
        </p:pic>
        <p:pic>
          <p:nvPicPr>
            <p:cNvPr id="269" name="图片 268">
              <a:extLst>
                <a:ext uri="{FF2B5EF4-FFF2-40B4-BE49-F238E27FC236}">
                  <a16:creationId xmlns:a16="http://schemas.microsoft.com/office/drawing/2014/main" id="{40D75219-13F7-462A-9835-8FADD0F492B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8470643" y="4359579"/>
              <a:ext cx="443714" cy="443715"/>
            </a:xfrm>
            <a:prstGeom prst="rect">
              <a:avLst/>
            </a:prstGeom>
          </p:spPr>
        </p:pic>
        <p:pic>
          <p:nvPicPr>
            <p:cNvPr id="270" name="图片 269">
              <a:extLst>
                <a:ext uri="{FF2B5EF4-FFF2-40B4-BE49-F238E27FC236}">
                  <a16:creationId xmlns:a16="http://schemas.microsoft.com/office/drawing/2014/main" id="{45B762D7-A6BA-49A7-9D51-87FC2E7FBC4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9318332" y="4363359"/>
              <a:ext cx="443714" cy="443715"/>
            </a:xfrm>
            <a:prstGeom prst="rect">
              <a:avLst/>
            </a:prstGeom>
          </p:spPr>
        </p:pic>
        <p:cxnSp>
          <p:nvCxnSpPr>
            <p:cNvPr id="271" name="直接连接符 270">
              <a:extLst>
                <a:ext uri="{FF2B5EF4-FFF2-40B4-BE49-F238E27FC236}">
                  <a16:creationId xmlns:a16="http://schemas.microsoft.com/office/drawing/2014/main" id="{1E0A28EF-28E9-49CD-A9DD-686D20D1C934}"/>
                </a:ext>
              </a:extLst>
            </p:cNvPr>
            <p:cNvCxnSpPr>
              <a:cxnSpLocks/>
            </p:cNvCxnSpPr>
            <p:nvPr/>
          </p:nvCxnSpPr>
          <p:spPr bwMode="auto">
            <a:xfrm>
              <a:off x="9947457" y="4581436"/>
              <a:ext cx="1090549" cy="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2" name="组合 271">
              <a:extLst>
                <a:ext uri="{FF2B5EF4-FFF2-40B4-BE49-F238E27FC236}">
                  <a16:creationId xmlns:a16="http://schemas.microsoft.com/office/drawing/2014/main" id="{560AE283-68DB-4A47-9FBE-BAFE10218597}"/>
                </a:ext>
              </a:extLst>
            </p:cNvPr>
            <p:cNvGrpSpPr/>
            <p:nvPr/>
          </p:nvGrpSpPr>
          <p:grpSpPr>
            <a:xfrm>
              <a:off x="8902164" y="2524447"/>
              <a:ext cx="568363" cy="702031"/>
              <a:chOff x="2646982" y="2511943"/>
              <a:chExt cx="757868" cy="936105"/>
            </a:xfrm>
          </p:grpSpPr>
          <p:pic>
            <p:nvPicPr>
              <p:cNvPr id="361" name="图形 360">
                <a:extLst>
                  <a:ext uri="{FF2B5EF4-FFF2-40B4-BE49-F238E27FC236}">
                    <a16:creationId xmlns:a16="http://schemas.microsoft.com/office/drawing/2014/main" id="{AE735745-C711-4307-9642-767078F6D38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bwMode="auto">
              <a:xfrm>
                <a:off x="2646982" y="2727968"/>
                <a:ext cx="720080" cy="720080"/>
              </a:xfrm>
              <a:prstGeom prst="rect">
                <a:avLst/>
              </a:prstGeom>
            </p:spPr>
          </p:pic>
          <p:sp>
            <p:nvSpPr>
              <p:cNvPr id="362" name="文本框 361">
                <a:extLst>
                  <a:ext uri="{FF2B5EF4-FFF2-40B4-BE49-F238E27FC236}">
                    <a16:creationId xmlns:a16="http://schemas.microsoft.com/office/drawing/2014/main" id="{923F98CB-BD46-4FA7-B74D-8ACCF8EE5D69}"/>
                  </a:ext>
                </a:extLst>
              </p:cNvPr>
              <p:cNvSpPr txBox="1"/>
              <p:nvPr/>
            </p:nvSpPr>
            <p:spPr bwMode="auto">
              <a:xfrm>
                <a:off x="2738888" y="2511943"/>
                <a:ext cx="665962"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NSP</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73" name="组合 272">
              <a:extLst>
                <a:ext uri="{FF2B5EF4-FFF2-40B4-BE49-F238E27FC236}">
                  <a16:creationId xmlns:a16="http://schemas.microsoft.com/office/drawing/2014/main" id="{70120163-4A9D-4D52-AB6B-54F7DA6CA469}"/>
                </a:ext>
              </a:extLst>
            </p:cNvPr>
            <p:cNvGrpSpPr/>
            <p:nvPr/>
          </p:nvGrpSpPr>
          <p:grpSpPr>
            <a:xfrm>
              <a:off x="10802061" y="2857652"/>
              <a:ext cx="509072" cy="653876"/>
              <a:chOff x="4899755" y="2511943"/>
              <a:chExt cx="678809" cy="871894"/>
            </a:xfrm>
          </p:grpSpPr>
          <p:pic>
            <p:nvPicPr>
              <p:cNvPr id="359" name="图形 358">
                <a:extLst>
                  <a:ext uri="{FF2B5EF4-FFF2-40B4-BE49-F238E27FC236}">
                    <a16:creationId xmlns:a16="http://schemas.microsoft.com/office/drawing/2014/main" id="{96720DAB-E0E7-4D8E-96DD-D421EDD4CBE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99755" y="2792178"/>
                <a:ext cx="591659" cy="591659"/>
              </a:xfrm>
              <a:prstGeom prst="rect">
                <a:avLst/>
              </a:prstGeom>
            </p:spPr>
          </p:pic>
          <p:sp>
            <p:nvSpPr>
              <p:cNvPr id="360" name="文本框 359">
                <a:extLst>
                  <a:ext uri="{FF2B5EF4-FFF2-40B4-BE49-F238E27FC236}">
                    <a16:creationId xmlns:a16="http://schemas.microsoft.com/office/drawing/2014/main" id="{573761F7-12F5-4335-8FA7-995ED59CF18D}"/>
                  </a:ext>
                </a:extLst>
              </p:cNvPr>
              <p:cNvSpPr txBox="1"/>
              <p:nvPr/>
            </p:nvSpPr>
            <p:spPr bwMode="auto">
              <a:xfrm>
                <a:off x="4899755" y="2511943"/>
                <a:ext cx="678809"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Bank</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74" name="图形 273">
              <a:extLst>
                <a:ext uri="{FF2B5EF4-FFF2-40B4-BE49-F238E27FC236}">
                  <a16:creationId xmlns:a16="http://schemas.microsoft.com/office/drawing/2014/main" id="{E0ADC8B8-F6AE-4505-8646-48FEE14693EE}"/>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023919" y="3852515"/>
              <a:ext cx="175832" cy="175832"/>
            </a:xfrm>
            <a:prstGeom prst="rect">
              <a:avLst/>
            </a:prstGeom>
          </p:spPr>
        </p:pic>
        <p:pic>
          <p:nvPicPr>
            <p:cNvPr id="275" name="图形 274">
              <a:extLst>
                <a:ext uri="{FF2B5EF4-FFF2-40B4-BE49-F238E27FC236}">
                  <a16:creationId xmlns:a16="http://schemas.microsoft.com/office/drawing/2014/main" id="{3350B4B1-37A0-48DB-946E-9457B93CBBFE}"/>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19821" y="3246963"/>
              <a:ext cx="426169" cy="426168"/>
            </a:xfrm>
            <a:prstGeom prst="rect">
              <a:avLst/>
            </a:prstGeom>
          </p:spPr>
        </p:pic>
        <p:cxnSp>
          <p:nvCxnSpPr>
            <p:cNvPr id="276" name="直接箭头连接符 275">
              <a:extLst>
                <a:ext uri="{FF2B5EF4-FFF2-40B4-BE49-F238E27FC236}">
                  <a16:creationId xmlns:a16="http://schemas.microsoft.com/office/drawing/2014/main" id="{02B81CEB-63D9-43ED-870D-7AD95C39DD1A}"/>
                </a:ext>
              </a:extLst>
            </p:cNvPr>
            <p:cNvCxnSpPr>
              <a:cxnSpLocks/>
              <a:endCxn id="275" idx="1"/>
            </p:cNvCxnSpPr>
            <p:nvPr/>
          </p:nvCxnSpPr>
          <p:spPr>
            <a:xfrm>
              <a:off x="9386152" y="3054369"/>
              <a:ext cx="633669" cy="40567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直接连接符 276">
              <a:extLst>
                <a:ext uri="{FF2B5EF4-FFF2-40B4-BE49-F238E27FC236}">
                  <a16:creationId xmlns:a16="http://schemas.microsoft.com/office/drawing/2014/main" id="{529DE208-1D4A-4360-AE73-A15CA38717F8}"/>
                </a:ext>
              </a:extLst>
            </p:cNvPr>
            <p:cNvCxnSpPr>
              <a:cxnSpLocks/>
              <a:stCxn id="269" idx="3"/>
              <a:endCxn id="359" idx="2"/>
            </p:cNvCxnSpPr>
            <p:nvPr/>
          </p:nvCxnSpPr>
          <p:spPr>
            <a:xfrm flipV="1">
              <a:off x="8914358" y="3511528"/>
              <a:ext cx="2109561" cy="1069908"/>
            </a:xfrm>
            <a:prstGeom prst="line">
              <a:avLst/>
            </a:prstGeom>
            <a:ln>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8" name="直接连接符 277">
              <a:extLst>
                <a:ext uri="{FF2B5EF4-FFF2-40B4-BE49-F238E27FC236}">
                  <a16:creationId xmlns:a16="http://schemas.microsoft.com/office/drawing/2014/main" id="{F8B667D7-8C2D-4D97-ADFE-A8E368E7D2AA}"/>
                </a:ext>
              </a:extLst>
            </p:cNvPr>
            <p:cNvCxnSpPr>
              <a:cxnSpLocks/>
              <a:stCxn id="270" idx="3"/>
              <a:endCxn id="359" idx="2"/>
            </p:cNvCxnSpPr>
            <p:nvPr/>
          </p:nvCxnSpPr>
          <p:spPr>
            <a:xfrm flipV="1">
              <a:off x="9762047" y="3511528"/>
              <a:ext cx="1261872" cy="1073688"/>
            </a:xfrm>
            <a:prstGeom prst="line">
              <a:avLst/>
            </a:prstGeom>
            <a:ln>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9" name="直接连接符 278">
              <a:extLst>
                <a:ext uri="{FF2B5EF4-FFF2-40B4-BE49-F238E27FC236}">
                  <a16:creationId xmlns:a16="http://schemas.microsoft.com/office/drawing/2014/main" id="{0D4F7EF8-D876-4AA4-A92C-A80A012E8EB7}"/>
                </a:ext>
              </a:extLst>
            </p:cNvPr>
            <p:cNvCxnSpPr>
              <a:cxnSpLocks/>
              <a:stCxn id="268" idx="0"/>
              <a:endCxn id="359" idx="2"/>
            </p:cNvCxnSpPr>
            <p:nvPr/>
          </p:nvCxnSpPr>
          <p:spPr>
            <a:xfrm flipH="1" flipV="1">
              <a:off x="11023919" y="3511528"/>
              <a:ext cx="454509" cy="848051"/>
            </a:xfrm>
            <a:prstGeom prst="line">
              <a:avLst/>
            </a:prstGeom>
            <a:ln>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0" name="直接连接符 279">
              <a:extLst>
                <a:ext uri="{FF2B5EF4-FFF2-40B4-BE49-F238E27FC236}">
                  <a16:creationId xmlns:a16="http://schemas.microsoft.com/office/drawing/2014/main" id="{77EF511C-7071-4E51-8B81-59B6C2F00C71}"/>
                </a:ext>
              </a:extLst>
            </p:cNvPr>
            <p:cNvCxnSpPr>
              <a:cxnSpLocks/>
            </p:cNvCxnSpPr>
            <p:nvPr/>
          </p:nvCxnSpPr>
          <p:spPr>
            <a:xfrm flipH="1">
              <a:off x="10523096" y="3220126"/>
              <a:ext cx="269864" cy="257629"/>
            </a:xfrm>
            <a:prstGeom prst="line">
              <a:avLst/>
            </a:prstGeom>
            <a:ln>
              <a:solidFill>
                <a:srgbClr val="00B050"/>
              </a:solidFill>
              <a:headEnd type="triangle"/>
              <a:tailEnd type="triangle"/>
            </a:ln>
          </p:spPr>
          <p:style>
            <a:lnRef idx="3">
              <a:schemeClr val="dk1"/>
            </a:lnRef>
            <a:fillRef idx="0">
              <a:schemeClr val="dk1"/>
            </a:fillRef>
            <a:effectRef idx="2">
              <a:schemeClr val="dk1"/>
            </a:effectRef>
            <a:fontRef idx="minor">
              <a:schemeClr val="tx1"/>
            </a:fontRef>
          </p:style>
        </p:cxnSp>
        <p:grpSp>
          <p:nvGrpSpPr>
            <p:cNvPr id="281" name="组合 280">
              <a:extLst>
                <a:ext uri="{FF2B5EF4-FFF2-40B4-BE49-F238E27FC236}">
                  <a16:creationId xmlns:a16="http://schemas.microsoft.com/office/drawing/2014/main" id="{381B9FE1-80A7-4133-8419-F77BD65E148C}"/>
                </a:ext>
              </a:extLst>
            </p:cNvPr>
            <p:cNvGrpSpPr/>
            <p:nvPr/>
          </p:nvGrpSpPr>
          <p:grpSpPr>
            <a:xfrm>
              <a:off x="9638143" y="3053185"/>
              <a:ext cx="132534" cy="132534"/>
              <a:chOff x="8616280" y="1048950"/>
              <a:chExt cx="1299930" cy="1299930"/>
            </a:xfrm>
          </p:grpSpPr>
          <p:sp>
            <p:nvSpPr>
              <p:cNvPr id="357" name="椭圆 356">
                <a:extLst>
                  <a:ext uri="{FF2B5EF4-FFF2-40B4-BE49-F238E27FC236}">
                    <a16:creationId xmlns:a16="http://schemas.microsoft.com/office/drawing/2014/main" id="{70AAE82F-70ED-40EF-83D8-0788C4D050B8}"/>
                  </a:ext>
                </a:extLst>
              </p:cNvPr>
              <p:cNvSpPr/>
              <p:nvPr/>
            </p:nvSpPr>
            <p:spPr>
              <a:xfrm>
                <a:off x="8616280" y="1048950"/>
                <a:ext cx="1299930" cy="12999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58" name="图形 357">
                <a:extLst>
                  <a:ext uri="{FF2B5EF4-FFF2-40B4-BE49-F238E27FC236}">
                    <a16:creationId xmlns:a16="http://schemas.microsoft.com/office/drawing/2014/main" id="{AF9BBFB1-AA3A-41D3-8FDD-D4AED8EFFBEC}"/>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632412" y="1048950"/>
                <a:ext cx="1253912" cy="1253912"/>
              </a:xfrm>
              <a:prstGeom prst="rect">
                <a:avLst/>
              </a:prstGeom>
            </p:spPr>
          </p:pic>
        </p:grpSp>
        <p:sp>
          <p:nvSpPr>
            <p:cNvPr id="282" name="文本框 281">
              <a:extLst>
                <a:ext uri="{FF2B5EF4-FFF2-40B4-BE49-F238E27FC236}">
                  <a16:creationId xmlns:a16="http://schemas.microsoft.com/office/drawing/2014/main" id="{B2DC0C3F-43EC-42EE-980A-CC8EA8B24ED3}"/>
                </a:ext>
              </a:extLst>
            </p:cNvPr>
            <p:cNvSpPr txBox="1"/>
            <p:nvPr/>
          </p:nvSpPr>
          <p:spPr bwMode="auto">
            <a:xfrm>
              <a:off x="10044808" y="3598599"/>
              <a:ext cx="423596"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Bill </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3" name="文本框 282">
              <a:extLst>
                <a:ext uri="{FF2B5EF4-FFF2-40B4-BE49-F238E27FC236}">
                  <a16:creationId xmlns:a16="http://schemas.microsoft.com/office/drawing/2014/main" id="{656DD29F-787F-401E-93BA-8C8FC51DCEE2}"/>
                </a:ext>
              </a:extLst>
            </p:cNvPr>
            <p:cNvSpPr txBox="1"/>
            <p:nvPr/>
          </p:nvSpPr>
          <p:spPr bwMode="auto">
            <a:xfrm>
              <a:off x="10926748" y="4010651"/>
              <a:ext cx="462946" cy="253916"/>
            </a:xfrm>
            <a:prstGeom prst="rect">
              <a:avLst/>
            </a:prstGeom>
            <a:noFill/>
          </p:spPr>
          <p:txBody>
            <a:bodyPr wrap="square" rtlCol="0">
              <a:spAutoFit/>
            </a:bodyPr>
            <a:lstStyle/>
            <a:p>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Tax</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84" name="直接箭头连接符 283">
              <a:extLst>
                <a:ext uri="{FF2B5EF4-FFF2-40B4-BE49-F238E27FC236}">
                  <a16:creationId xmlns:a16="http://schemas.microsoft.com/office/drawing/2014/main" id="{C574011A-3ED1-4008-9D22-C112D45C3463}"/>
                </a:ext>
              </a:extLst>
            </p:cNvPr>
            <p:cNvCxnSpPr>
              <a:cxnSpLocks/>
            </p:cNvCxnSpPr>
            <p:nvPr/>
          </p:nvCxnSpPr>
          <p:spPr>
            <a:xfrm flipH="1" flipV="1">
              <a:off x="9363007" y="2881565"/>
              <a:ext cx="1439054" cy="1839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5" name="文本框 284">
              <a:extLst>
                <a:ext uri="{FF2B5EF4-FFF2-40B4-BE49-F238E27FC236}">
                  <a16:creationId xmlns:a16="http://schemas.microsoft.com/office/drawing/2014/main" id="{2CABF712-9D81-4AD7-BA9C-A2238C467536}"/>
                </a:ext>
              </a:extLst>
            </p:cNvPr>
            <p:cNvSpPr txBox="1"/>
            <p:nvPr/>
          </p:nvSpPr>
          <p:spPr bwMode="auto">
            <a:xfrm>
              <a:off x="8156960" y="3578005"/>
              <a:ext cx="766534" cy="415498"/>
            </a:xfrm>
            <a:prstGeom prst="rect">
              <a:avLst/>
            </a:prstGeom>
            <a:noFill/>
          </p:spPr>
          <p:txBody>
            <a:bodyPr wrap="square" rtlCol="0">
              <a:spAutoFit/>
            </a:bodyPr>
            <a:lstStyle/>
            <a:p>
              <a:pPr algn="ctr"/>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Slices allocation</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6" name="文本框 285">
              <a:extLst>
                <a:ext uri="{FF2B5EF4-FFF2-40B4-BE49-F238E27FC236}">
                  <a16:creationId xmlns:a16="http://schemas.microsoft.com/office/drawing/2014/main" id="{FD121E0C-3045-4467-82CA-2ACC420D9FFE}"/>
                </a:ext>
              </a:extLst>
            </p:cNvPr>
            <p:cNvSpPr txBox="1"/>
            <p:nvPr/>
          </p:nvSpPr>
          <p:spPr bwMode="auto">
            <a:xfrm>
              <a:off x="8112743" y="2470827"/>
              <a:ext cx="934655" cy="30777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Phase III</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87" name="直接连接符 286">
              <a:extLst>
                <a:ext uri="{FF2B5EF4-FFF2-40B4-BE49-F238E27FC236}">
                  <a16:creationId xmlns:a16="http://schemas.microsoft.com/office/drawing/2014/main" id="{1D2C1702-D5A4-4583-90CE-E59624B11A2D}"/>
                </a:ext>
              </a:extLst>
            </p:cNvPr>
            <p:cNvCxnSpPr/>
            <p:nvPr/>
          </p:nvCxnSpPr>
          <p:spPr>
            <a:xfrm>
              <a:off x="4257993" y="2379919"/>
              <a:ext cx="0" cy="26541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直接连接符 287">
              <a:extLst>
                <a:ext uri="{FF2B5EF4-FFF2-40B4-BE49-F238E27FC236}">
                  <a16:creationId xmlns:a16="http://schemas.microsoft.com/office/drawing/2014/main" id="{C750C41B-9C8B-48E5-BF27-69E1E9D1FAB2}"/>
                </a:ext>
              </a:extLst>
            </p:cNvPr>
            <p:cNvCxnSpPr/>
            <p:nvPr/>
          </p:nvCxnSpPr>
          <p:spPr>
            <a:xfrm>
              <a:off x="8038159" y="2348880"/>
              <a:ext cx="0" cy="26541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9" name="文本框 288">
              <a:extLst>
                <a:ext uri="{FF2B5EF4-FFF2-40B4-BE49-F238E27FC236}">
                  <a16:creationId xmlns:a16="http://schemas.microsoft.com/office/drawing/2014/main" id="{D983CEAD-2176-430E-8010-CC1E180B849A}"/>
                </a:ext>
              </a:extLst>
            </p:cNvPr>
            <p:cNvSpPr txBox="1"/>
            <p:nvPr/>
          </p:nvSpPr>
          <p:spPr bwMode="auto">
            <a:xfrm>
              <a:off x="1717081" y="4002368"/>
              <a:ext cx="2327666" cy="430887"/>
            </a:xfrm>
            <a:prstGeom prst="rect">
              <a:avLst/>
            </a:prstGeom>
            <a:noFill/>
          </p:spPr>
          <p:txBody>
            <a:bodyPr wrap="square" rtlCol="0">
              <a:spAutoFit/>
            </a:bodyPr>
            <a:lstStyle/>
            <a:p>
              <a:pPr algn="ctr"/>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Create VC pool based on historical billing messages</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90" name="图片 289">
              <a:extLst>
                <a:ext uri="{FF2B5EF4-FFF2-40B4-BE49-F238E27FC236}">
                  <a16:creationId xmlns:a16="http://schemas.microsoft.com/office/drawing/2014/main" id="{A69EA742-EB37-4793-BB85-DA5B88EF0D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7390522" y="4359579"/>
              <a:ext cx="443714" cy="443714"/>
            </a:xfrm>
            <a:prstGeom prst="rect">
              <a:avLst/>
            </a:prstGeom>
          </p:spPr>
        </p:pic>
        <p:pic>
          <p:nvPicPr>
            <p:cNvPr id="291" name="图片 290">
              <a:extLst>
                <a:ext uri="{FF2B5EF4-FFF2-40B4-BE49-F238E27FC236}">
                  <a16:creationId xmlns:a16="http://schemas.microsoft.com/office/drawing/2014/main" id="{8E7E0C26-ECAA-432A-958A-53E2D63957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4604595" y="4359579"/>
              <a:ext cx="443714" cy="443714"/>
            </a:xfrm>
            <a:prstGeom prst="rect">
              <a:avLst/>
            </a:prstGeom>
          </p:spPr>
        </p:pic>
        <p:pic>
          <p:nvPicPr>
            <p:cNvPr id="292" name="图片 291">
              <a:extLst>
                <a:ext uri="{FF2B5EF4-FFF2-40B4-BE49-F238E27FC236}">
                  <a16:creationId xmlns:a16="http://schemas.microsoft.com/office/drawing/2014/main" id="{DE8FE95F-3A08-4C20-8DF2-C48E129E8C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5452284" y="4363359"/>
              <a:ext cx="443714" cy="443714"/>
            </a:xfrm>
            <a:prstGeom prst="rect">
              <a:avLst/>
            </a:prstGeom>
          </p:spPr>
        </p:pic>
        <p:cxnSp>
          <p:nvCxnSpPr>
            <p:cNvPr id="293" name="直接连接符 292">
              <a:extLst>
                <a:ext uri="{FF2B5EF4-FFF2-40B4-BE49-F238E27FC236}">
                  <a16:creationId xmlns:a16="http://schemas.microsoft.com/office/drawing/2014/main" id="{2FBC14FA-E91F-4703-B8DA-A868D2A9A065}"/>
                </a:ext>
              </a:extLst>
            </p:cNvPr>
            <p:cNvCxnSpPr>
              <a:cxnSpLocks/>
            </p:cNvCxnSpPr>
            <p:nvPr/>
          </p:nvCxnSpPr>
          <p:spPr bwMode="auto">
            <a:xfrm>
              <a:off x="6081409" y="4581436"/>
              <a:ext cx="1090549" cy="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94" name="组合 293">
              <a:extLst>
                <a:ext uri="{FF2B5EF4-FFF2-40B4-BE49-F238E27FC236}">
                  <a16:creationId xmlns:a16="http://schemas.microsoft.com/office/drawing/2014/main" id="{5BB6DBE1-9D8C-4C03-B023-C43EF95EBB33}"/>
                </a:ext>
              </a:extLst>
            </p:cNvPr>
            <p:cNvGrpSpPr/>
            <p:nvPr/>
          </p:nvGrpSpPr>
          <p:grpSpPr>
            <a:xfrm>
              <a:off x="5018963" y="2535701"/>
              <a:ext cx="568363" cy="702031"/>
              <a:chOff x="2646982" y="2511943"/>
              <a:chExt cx="757868" cy="936105"/>
            </a:xfrm>
          </p:grpSpPr>
          <p:pic>
            <p:nvPicPr>
              <p:cNvPr id="355" name="图形 354">
                <a:extLst>
                  <a:ext uri="{FF2B5EF4-FFF2-40B4-BE49-F238E27FC236}">
                    <a16:creationId xmlns:a16="http://schemas.microsoft.com/office/drawing/2014/main" id="{45368747-B99D-4749-83B3-BF7E6CF57F8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bwMode="auto">
              <a:xfrm>
                <a:off x="2646982" y="2727968"/>
                <a:ext cx="720080" cy="720080"/>
              </a:xfrm>
              <a:prstGeom prst="rect">
                <a:avLst/>
              </a:prstGeom>
            </p:spPr>
          </p:pic>
          <p:sp>
            <p:nvSpPr>
              <p:cNvPr id="356" name="文本框 355">
                <a:extLst>
                  <a:ext uri="{FF2B5EF4-FFF2-40B4-BE49-F238E27FC236}">
                    <a16:creationId xmlns:a16="http://schemas.microsoft.com/office/drawing/2014/main" id="{5C27F92F-D19E-4CAA-B473-0A8D83891C68}"/>
                  </a:ext>
                </a:extLst>
              </p:cNvPr>
              <p:cNvSpPr txBox="1"/>
              <p:nvPr/>
            </p:nvSpPr>
            <p:spPr bwMode="auto">
              <a:xfrm>
                <a:off x="2738888" y="2511943"/>
                <a:ext cx="665962"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NSP</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95" name="组合 294">
              <a:extLst>
                <a:ext uri="{FF2B5EF4-FFF2-40B4-BE49-F238E27FC236}">
                  <a16:creationId xmlns:a16="http://schemas.microsoft.com/office/drawing/2014/main" id="{E278F8E5-C1CA-470F-9072-1FA5F0DC0BED}"/>
                </a:ext>
              </a:extLst>
            </p:cNvPr>
            <p:cNvGrpSpPr/>
            <p:nvPr/>
          </p:nvGrpSpPr>
          <p:grpSpPr>
            <a:xfrm>
              <a:off x="6753256" y="2379919"/>
              <a:ext cx="509072" cy="653876"/>
              <a:chOff x="4899755" y="2511943"/>
              <a:chExt cx="678809" cy="871894"/>
            </a:xfrm>
          </p:grpSpPr>
          <p:pic>
            <p:nvPicPr>
              <p:cNvPr id="353" name="图形 352">
                <a:extLst>
                  <a:ext uri="{FF2B5EF4-FFF2-40B4-BE49-F238E27FC236}">
                    <a16:creationId xmlns:a16="http://schemas.microsoft.com/office/drawing/2014/main" id="{88284985-9932-44F8-A87F-0403C4BA2FD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99755" y="2792178"/>
                <a:ext cx="591659" cy="591659"/>
              </a:xfrm>
              <a:prstGeom prst="rect">
                <a:avLst/>
              </a:prstGeom>
            </p:spPr>
          </p:pic>
          <p:sp>
            <p:nvSpPr>
              <p:cNvPr id="354" name="文本框 353">
                <a:extLst>
                  <a:ext uri="{FF2B5EF4-FFF2-40B4-BE49-F238E27FC236}">
                    <a16:creationId xmlns:a16="http://schemas.microsoft.com/office/drawing/2014/main" id="{8317F118-0D6D-4DF2-84D1-22F4279EB483}"/>
                  </a:ext>
                </a:extLst>
              </p:cNvPr>
              <p:cNvSpPr txBox="1"/>
              <p:nvPr/>
            </p:nvSpPr>
            <p:spPr bwMode="auto">
              <a:xfrm>
                <a:off x="4899755" y="2511943"/>
                <a:ext cx="678809"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Bank</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96" name="组合 295">
              <a:extLst>
                <a:ext uri="{FF2B5EF4-FFF2-40B4-BE49-F238E27FC236}">
                  <a16:creationId xmlns:a16="http://schemas.microsoft.com/office/drawing/2014/main" id="{48147BD6-CD04-49A4-ABE5-8CBF9FA3472D}"/>
                </a:ext>
              </a:extLst>
            </p:cNvPr>
            <p:cNvGrpSpPr/>
            <p:nvPr/>
          </p:nvGrpSpPr>
          <p:grpSpPr>
            <a:xfrm>
              <a:off x="7373903" y="4023343"/>
              <a:ext cx="123343" cy="123343"/>
              <a:chOff x="6240016" y="2852936"/>
              <a:chExt cx="720000" cy="720000"/>
            </a:xfrm>
          </p:grpSpPr>
          <p:sp>
            <p:nvSpPr>
              <p:cNvPr id="351" name="椭圆 350">
                <a:extLst>
                  <a:ext uri="{FF2B5EF4-FFF2-40B4-BE49-F238E27FC236}">
                    <a16:creationId xmlns:a16="http://schemas.microsoft.com/office/drawing/2014/main" id="{E1B64C9E-F040-4B93-A616-EE86158B4B98}"/>
                  </a:ext>
                </a:extLst>
              </p:cNvPr>
              <p:cNvSpPr/>
              <p:nvPr/>
            </p:nvSpPr>
            <p:spPr>
              <a:xfrm>
                <a:off x="6240016" y="2852936"/>
                <a:ext cx="720000" cy="72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52" name="图形 351">
                <a:extLst>
                  <a:ext uri="{FF2B5EF4-FFF2-40B4-BE49-F238E27FC236}">
                    <a16:creationId xmlns:a16="http://schemas.microsoft.com/office/drawing/2014/main" id="{629904A3-2732-464F-ABF1-5D93EB1EAEFB}"/>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403537" y="3033911"/>
                <a:ext cx="432049" cy="432049"/>
              </a:xfrm>
              <a:prstGeom prst="rect">
                <a:avLst/>
              </a:prstGeom>
            </p:spPr>
          </p:pic>
        </p:grpSp>
        <p:grpSp>
          <p:nvGrpSpPr>
            <p:cNvPr id="297" name="组合 296">
              <a:extLst>
                <a:ext uri="{FF2B5EF4-FFF2-40B4-BE49-F238E27FC236}">
                  <a16:creationId xmlns:a16="http://schemas.microsoft.com/office/drawing/2014/main" id="{FF1B524B-0690-4431-B62B-706C1B9AB2B8}"/>
                </a:ext>
              </a:extLst>
            </p:cNvPr>
            <p:cNvGrpSpPr/>
            <p:nvPr/>
          </p:nvGrpSpPr>
          <p:grpSpPr>
            <a:xfrm>
              <a:off x="6477575" y="3337644"/>
              <a:ext cx="426169" cy="382965"/>
              <a:chOff x="2191207" y="438670"/>
              <a:chExt cx="2229043" cy="2003067"/>
            </a:xfrm>
          </p:grpSpPr>
          <p:pic>
            <p:nvPicPr>
              <p:cNvPr id="347" name="图形 346">
                <a:extLst>
                  <a:ext uri="{FF2B5EF4-FFF2-40B4-BE49-F238E27FC236}">
                    <a16:creationId xmlns:a16="http://schemas.microsoft.com/office/drawing/2014/main" id="{6F0F806A-21B2-4F06-83C1-FC106CF8FBC4}"/>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91207" y="438670"/>
                <a:ext cx="1905000" cy="1905000"/>
              </a:xfrm>
              <a:prstGeom prst="rect">
                <a:avLst/>
              </a:prstGeom>
            </p:spPr>
          </p:pic>
          <p:grpSp>
            <p:nvGrpSpPr>
              <p:cNvPr id="348" name="组合 347">
                <a:extLst>
                  <a:ext uri="{FF2B5EF4-FFF2-40B4-BE49-F238E27FC236}">
                    <a16:creationId xmlns:a16="http://schemas.microsoft.com/office/drawing/2014/main" id="{0CA5F744-F183-4AFF-BA3A-93C46A5C7BFC}"/>
                  </a:ext>
                </a:extLst>
              </p:cNvPr>
              <p:cNvGrpSpPr/>
              <p:nvPr/>
            </p:nvGrpSpPr>
            <p:grpSpPr>
              <a:xfrm>
                <a:off x="3423944" y="1445431"/>
                <a:ext cx="996306" cy="996306"/>
                <a:chOff x="6240016" y="2852936"/>
                <a:chExt cx="720000" cy="720000"/>
              </a:xfrm>
            </p:grpSpPr>
            <p:sp>
              <p:nvSpPr>
                <p:cNvPr id="349" name="椭圆 348">
                  <a:extLst>
                    <a:ext uri="{FF2B5EF4-FFF2-40B4-BE49-F238E27FC236}">
                      <a16:creationId xmlns:a16="http://schemas.microsoft.com/office/drawing/2014/main" id="{BF9B9575-ADAE-4EB2-B5A1-A5062A8B8B58}"/>
                    </a:ext>
                  </a:extLst>
                </p:cNvPr>
                <p:cNvSpPr/>
                <p:nvPr/>
              </p:nvSpPr>
              <p:spPr>
                <a:xfrm>
                  <a:off x="6240016" y="2852936"/>
                  <a:ext cx="720000" cy="72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50" name="图形 349">
                  <a:extLst>
                    <a:ext uri="{FF2B5EF4-FFF2-40B4-BE49-F238E27FC236}">
                      <a16:creationId xmlns:a16="http://schemas.microsoft.com/office/drawing/2014/main" id="{10121B6E-D8DF-4923-A31D-E4701C8641ED}"/>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403537" y="3033911"/>
                  <a:ext cx="432049" cy="432049"/>
                </a:xfrm>
                <a:prstGeom prst="rect">
                  <a:avLst/>
                </a:prstGeom>
              </p:spPr>
            </p:pic>
          </p:grpSp>
        </p:grpSp>
        <p:pic>
          <p:nvPicPr>
            <p:cNvPr id="298" name="图形 297">
              <a:extLst>
                <a:ext uri="{FF2B5EF4-FFF2-40B4-BE49-F238E27FC236}">
                  <a16:creationId xmlns:a16="http://schemas.microsoft.com/office/drawing/2014/main" id="{A6BA85F1-2CBB-44D4-B7CA-A0A946D761C0}"/>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076414" y="3515893"/>
              <a:ext cx="430094" cy="430094"/>
            </a:xfrm>
            <a:prstGeom prst="rect">
              <a:avLst/>
            </a:prstGeom>
          </p:spPr>
        </p:pic>
        <p:pic>
          <p:nvPicPr>
            <p:cNvPr id="299" name="图形 298">
              <a:extLst>
                <a:ext uri="{FF2B5EF4-FFF2-40B4-BE49-F238E27FC236}">
                  <a16:creationId xmlns:a16="http://schemas.microsoft.com/office/drawing/2014/main" id="{A1265E28-EB62-401A-80BC-D54503516606}"/>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815565" y="3251038"/>
              <a:ext cx="426169" cy="426168"/>
            </a:xfrm>
            <a:prstGeom prst="rect">
              <a:avLst/>
            </a:prstGeom>
          </p:spPr>
        </p:pic>
        <p:cxnSp>
          <p:nvCxnSpPr>
            <p:cNvPr id="300" name="直接连接符 299">
              <a:extLst>
                <a:ext uri="{FF2B5EF4-FFF2-40B4-BE49-F238E27FC236}">
                  <a16:creationId xmlns:a16="http://schemas.microsoft.com/office/drawing/2014/main" id="{D7379946-9758-4F9B-B051-833BB98C5D04}"/>
                </a:ext>
              </a:extLst>
            </p:cNvPr>
            <p:cNvCxnSpPr>
              <a:stCxn id="291" idx="0"/>
              <a:endCxn id="298" idx="2"/>
            </p:cNvCxnSpPr>
            <p:nvPr/>
          </p:nvCxnSpPr>
          <p:spPr>
            <a:xfrm flipV="1">
              <a:off x="4826453" y="3945987"/>
              <a:ext cx="465008" cy="413592"/>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1" name="直接连接符 300">
              <a:extLst>
                <a:ext uri="{FF2B5EF4-FFF2-40B4-BE49-F238E27FC236}">
                  <a16:creationId xmlns:a16="http://schemas.microsoft.com/office/drawing/2014/main" id="{44B8899B-56DE-46AC-B01E-B44DD15FCEB2}"/>
                </a:ext>
              </a:extLst>
            </p:cNvPr>
            <p:cNvCxnSpPr>
              <a:stCxn id="298" idx="2"/>
              <a:endCxn id="292" idx="0"/>
            </p:cNvCxnSpPr>
            <p:nvPr/>
          </p:nvCxnSpPr>
          <p:spPr>
            <a:xfrm>
              <a:off x="5291461" y="3945987"/>
              <a:ext cx="382681" cy="417372"/>
            </a:xfrm>
            <a:prstGeom prst="line">
              <a:avLst/>
            </a:prstGeom>
            <a:ln w="1270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2" name="直接连接符 301">
              <a:extLst>
                <a:ext uri="{FF2B5EF4-FFF2-40B4-BE49-F238E27FC236}">
                  <a16:creationId xmlns:a16="http://schemas.microsoft.com/office/drawing/2014/main" id="{0D0810F0-DD28-4392-A284-BCFF8A351AF7}"/>
                </a:ext>
              </a:extLst>
            </p:cNvPr>
            <p:cNvCxnSpPr>
              <a:stCxn id="298" idx="2"/>
              <a:endCxn id="290" idx="0"/>
            </p:cNvCxnSpPr>
            <p:nvPr/>
          </p:nvCxnSpPr>
          <p:spPr>
            <a:xfrm>
              <a:off x="5291461" y="3945987"/>
              <a:ext cx="2320918" cy="413592"/>
            </a:xfrm>
            <a:prstGeom prst="line">
              <a:avLst/>
            </a:prstGeom>
            <a:ln w="1270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3" name="直接连接符 302">
              <a:extLst>
                <a:ext uri="{FF2B5EF4-FFF2-40B4-BE49-F238E27FC236}">
                  <a16:creationId xmlns:a16="http://schemas.microsoft.com/office/drawing/2014/main" id="{15914927-3941-4D00-8305-087182EC8669}"/>
                </a:ext>
              </a:extLst>
            </p:cNvPr>
            <p:cNvCxnSpPr>
              <a:cxnSpLocks/>
              <a:stCxn id="298" idx="0"/>
              <a:endCxn id="355" idx="2"/>
            </p:cNvCxnSpPr>
            <p:nvPr/>
          </p:nvCxnSpPr>
          <p:spPr>
            <a:xfrm flipH="1" flipV="1">
              <a:off x="5288975" y="3237733"/>
              <a:ext cx="2486" cy="278161"/>
            </a:xfrm>
            <a:prstGeom prst="line">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2EB722F1-456B-4FD3-B9C4-DF01EC587490}"/>
                </a:ext>
              </a:extLst>
            </p:cNvPr>
            <p:cNvCxnSpPr>
              <a:cxnSpLocks/>
              <a:stCxn id="291" idx="3"/>
            </p:cNvCxnSpPr>
            <p:nvPr/>
          </p:nvCxnSpPr>
          <p:spPr>
            <a:xfrm flipV="1">
              <a:off x="5048309" y="3756873"/>
              <a:ext cx="1509302" cy="824563"/>
            </a:xfrm>
            <a:prstGeom prst="line">
              <a:avLst/>
            </a:prstGeom>
            <a:ln>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305" name="直接连接符 304">
              <a:extLst>
                <a:ext uri="{FF2B5EF4-FFF2-40B4-BE49-F238E27FC236}">
                  <a16:creationId xmlns:a16="http://schemas.microsoft.com/office/drawing/2014/main" id="{07F67AD1-FAB9-413F-91A1-94587F52E2B0}"/>
                </a:ext>
              </a:extLst>
            </p:cNvPr>
            <p:cNvCxnSpPr>
              <a:cxnSpLocks/>
              <a:stCxn id="292" idx="3"/>
            </p:cNvCxnSpPr>
            <p:nvPr/>
          </p:nvCxnSpPr>
          <p:spPr>
            <a:xfrm flipV="1">
              <a:off x="5895998" y="3766809"/>
              <a:ext cx="699531" cy="818407"/>
            </a:xfrm>
            <a:prstGeom prst="line">
              <a:avLst/>
            </a:prstGeom>
            <a:ln>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1D9CC872-490A-4B82-B8B6-B02E8E1D7D91}"/>
                </a:ext>
              </a:extLst>
            </p:cNvPr>
            <p:cNvCxnSpPr>
              <a:cxnSpLocks/>
              <a:endCxn id="290" idx="1"/>
            </p:cNvCxnSpPr>
            <p:nvPr/>
          </p:nvCxnSpPr>
          <p:spPr>
            <a:xfrm>
              <a:off x="6753256" y="3785188"/>
              <a:ext cx="637266" cy="796248"/>
            </a:xfrm>
            <a:prstGeom prst="line">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直接连接符 306">
              <a:extLst>
                <a:ext uri="{FF2B5EF4-FFF2-40B4-BE49-F238E27FC236}">
                  <a16:creationId xmlns:a16="http://schemas.microsoft.com/office/drawing/2014/main" id="{099EFDC4-81C9-41B8-89F7-8D3CE0B84DA4}"/>
                </a:ext>
              </a:extLst>
            </p:cNvPr>
            <p:cNvCxnSpPr>
              <a:stCxn id="353" idx="2"/>
              <a:endCxn id="347" idx="0"/>
            </p:cNvCxnSpPr>
            <p:nvPr/>
          </p:nvCxnSpPr>
          <p:spPr>
            <a:xfrm flipH="1">
              <a:off x="6659683" y="3033795"/>
              <a:ext cx="315430" cy="30384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8" name="文本框 307">
              <a:extLst>
                <a:ext uri="{FF2B5EF4-FFF2-40B4-BE49-F238E27FC236}">
                  <a16:creationId xmlns:a16="http://schemas.microsoft.com/office/drawing/2014/main" id="{FB50F52C-8D10-4078-894B-1DE5C2F6BC07}"/>
                </a:ext>
              </a:extLst>
            </p:cNvPr>
            <p:cNvSpPr txBox="1"/>
            <p:nvPr/>
          </p:nvSpPr>
          <p:spPr bwMode="auto">
            <a:xfrm>
              <a:off x="5807969" y="3614353"/>
              <a:ext cx="423596"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Bill </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09" name="组合 308">
              <a:extLst>
                <a:ext uri="{FF2B5EF4-FFF2-40B4-BE49-F238E27FC236}">
                  <a16:creationId xmlns:a16="http://schemas.microsoft.com/office/drawing/2014/main" id="{63E3AA7D-472A-4B09-9D73-F38C029BFE88}"/>
                </a:ext>
              </a:extLst>
            </p:cNvPr>
            <p:cNvGrpSpPr/>
            <p:nvPr/>
          </p:nvGrpSpPr>
          <p:grpSpPr>
            <a:xfrm>
              <a:off x="4262553" y="3952440"/>
              <a:ext cx="736444" cy="253916"/>
              <a:chOff x="3683121" y="4734199"/>
              <a:chExt cx="981992" cy="338578"/>
            </a:xfrm>
          </p:grpSpPr>
          <p:grpSp>
            <p:nvGrpSpPr>
              <p:cNvPr id="343" name="组合 342">
                <a:extLst>
                  <a:ext uri="{FF2B5EF4-FFF2-40B4-BE49-F238E27FC236}">
                    <a16:creationId xmlns:a16="http://schemas.microsoft.com/office/drawing/2014/main" id="{C0964889-22CE-4120-A004-B339239028CA}"/>
                  </a:ext>
                </a:extLst>
              </p:cNvPr>
              <p:cNvGrpSpPr/>
              <p:nvPr/>
            </p:nvGrpSpPr>
            <p:grpSpPr>
              <a:xfrm>
                <a:off x="4500645" y="4840261"/>
                <a:ext cx="164468" cy="164468"/>
                <a:chOff x="6240016" y="2852936"/>
                <a:chExt cx="720000" cy="720000"/>
              </a:xfrm>
            </p:grpSpPr>
            <p:sp>
              <p:nvSpPr>
                <p:cNvPr id="345" name="椭圆 344">
                  <a:extLst>
                    <a:ext uri="{FF2B5EF4-FFF2-40B4-BE49-F238E27FC236}">
                      <a16:creationId xmlns:a16="http://schemas.microsoft.com/office/drawing/2014/main" id="{098FAF9E-B8CB-4D31-868E-8D8E8F6BD9D2}"/>
                    </a:ext>
                  </a:extLst>
                </p:cNvPr>
                <p:cNvSpPr/>
                <p:nvPr/>
              </p:nvSpPr>
              <p:spPr>
                <a:xfrm>
                  <a:off x="6240016" y="2852936"/>
                  <a:ext cx="720000" cy="72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46" name="图形 345">
                  <a:extLst>
                    <a:ext uri="{FF2B5EF4-FFF2-40B4-BE49-F238E27FC236}">
                      <a16:creationId xmlns:a16="http://schemas.microsoft.com/office/drawing/2014/main" id="{3CCA3CBE-2874-49ED-BDCB-4BF2DFE3C58A}"/>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403537" y="3033911"/>
                  <a:ext cx="432049" cy="432049"/>
                </a:xfrm>
                <a:prstGeom prst="rect">
                  <a:avLst/>
                </a:prstGeom>
              </p:spPr>
            </p:pic>
          </p:grpSp>
          <p:sp>
            <p:nvSpPr>
              <p:cNvPr id="344" name="文本框 343">
                <a:extLst>
                  <a:ext uri="{FF2B5EF4-FFF2-40B4-BE49-F238E27FC236}">
                    <a16:creationId xmlns:a16="http://schemas.microsoft.com/office/drawing/2014/main" id="{6BCBEB1E-F618-451D-A2FB-5C42C186A318}"/>
                  </a:ext>
                </a:extLst>
              </p:cNvPr>
              <p:cNvSpPr txBox="1"/>
              <p:nvPr/>
            </p:nvSpPr>
            <p:spPr bwMode="auto">
              <a:xfrm>
                <a:off x="3683121" y="4734199"/>
                <a:ext cx="940710" cy="338578"/>
              </a:xfrm>
              <a:prstGeom prst="rect">
                <a:avLst/>
              </a:prstGeom>
              <a:noFill/>
            </p:spPr>
            <p:txBody>
              <a:bodyPr wrap="square" rtlCol="0">
                <a:spAutoFit/>
              </a:bodyPr>
              <a:lstStyle/>
              <a:p>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Intention</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10" name="文本框 309">
              <a:extLst>
                <a:ext uri="{FF2B5EF4-FFF2-40B4-BE49-F238E27FC236}">
                  <a16:creationId xmlns:a16="http://schemas.microsoft.com/office/drawing/2014/main" id="{63F4C086-7211-47B5-A828-0CAAE9A5D9D9}"/>
                </a:ext>
              </a:extLst>
            </p:cNvPr>
            <p:cNvSpPr txBox="1"/>
            <p:nvPr/>
          </p:nvSpPr>
          <p:spPr bwMode="auto">
            <a:xfrm>
              <a:off x="5524752" y="2854119"/>
              <a:ext cx="1052847" cy="415498"/>
            </a:xfrm>
            <a:prstGeom prst="rect">
              <a:avLst/>
            </a:prstGeom>
            <a:noFill/>
          </p:spPr>
          <p:txBody>
            <a:bodyPr wrap="square" rtlCol="0">
              <a:spAutoFit/>
            </a:bodyPr>
            <a:lstStyle/>
            <a:p>
              <a:pPr algn="ctr"/>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Historical Message</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1" name="文本框 310">
              <a:extLst>
                <a:ext uri="{FF2B5EF4-FFF2-40B4-BE49-F238E27FC236}">
                  <a16:creationId xmlns:a16="http://schemas.microsoft.com/office/drawing/2014/main" id="{5FFC363B-805F-4B52-BFAF-60A57E75B841}"/>
                </a:ext>
              </a:extLst>
            </p:cNvPr>
            <p:cNvSpPr txBox="1"/>
            <p:nvPr/>
          </p:nvSpPr>
          <p:spPr bwMode="auto">
            <a:xfrm>
              <a:off x="6977477" y="3962648"/>
              <a:ext cx="477015" cy="253916"/>
            </a:xfrm>
            <a:prstGeom prst="rect">
              <a:avLst/>
            </a:prstGeom>
            <a:noFill/>
          </p:spPr>
          <p:txBody>
            <a:bodyPr wrap="square" rtlCol="0">
              <a:spAutoFit/>
            </a:bodyPr>
            <a:lstStyle/>
            <a:p>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Loan</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12" name="直接连接符 311">
              <a:extLst>
                <a:ext uri="{FF2B5EF4-FFF2-40B4-BE49-F238E27FC236}">
                  <a16:creationId xmlns:a16="http://schemas.microsoft.com/office/drawing/2014/main" id="{A592897E-13C5-430F-A337-0C597BBFEB78}"/>
                </a:ext>
              </a:extLst>
            </p:cNvPr>
            <p:cNvCxnSpPr>
              <a:cxnSpLocks/>
            </p:cNvCxnSpPr>
            <p:nvPr/>
          </p:nvCxnSpPr>
          <p:spPr>
            <a:xfrm flipV="1">
              <a:off x="5010391" y="3725191"/>
              <a:ext cx="1500978" cy="804521"/>
            </a:xfrm>
            <a:prstGeom prst="line">
              <a:avLst/>
            </a:prstGeom>
            <a:ln>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3" name="直接连接符 312">
              <a:extLst>
                <a:ext uri="{FF2B5EF4-FFF2-40B4-BE49-F238E27FC236}">
                  <a16:creationId xmlns:a16="http://schemas.microsoft.com/office/drawing/2014/main" id="{92B96F2B-F867-4360-9EA5-AA29AD6BBA81}"/>
                </a:ext>
              </a:extLst>
            </p:cNvPr>
            <p:cNvCxnSpPr>
              <a:cxnSpLocks/>
            </p:cNvCxnSpPr>
            <p:nvPr/>
          </p:nvCxnSpPr>
          <p:spPr>
            <a:xfrm flipV="1">
              <a:off x="5895953" y="3766809"/>
              <a:ext cx="763685" cy="883356"/>
            </a:xfrm>
            <a:prstGeom prst="line">
              <a:avLst/>
            </a:prstGeom>
            <a:ln>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314" name="直接连接符 313">
              <a:extLst>
                <a:ext uri="{FF2B5EF4-FFF2-40B4-BE49-F238E27FC236}">
                  <a16:creationId xmlns:a16="http://schemas.microsoft.com/office/drawing/2014/main" id="{4BCF0953-1331-40B7-8CCB-69214747B9EB}"/>
                </a:ext>
              </a:extLst>
            </p:cNvPr>
            <p:cNvCxnSpPr>
              <a:cxnSpLocks/>
            </p:cNvCxnSpPr>
            <p:nvPr/>
          </p:nvCxnSpPr>
          <p:spPr>
            <a:xfrm>
              <a:off x="6691159" y="3771031"/>
              <a:ext cx="637266" cy="796248"/>
            </a:xfrm>
            <a:prstGeom prst="line">
              <a:avLst/>
            </a:prstGeom>
            <a:ln>
              <a:solidFill>
                <a:srgbClr val="FF0000"/>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15" name="组合 314">
              <a:extLst>
                <a:ext uri="{FF2B5EF4-FFF2-40B4-BE49-F238E27FC236}">
                  <a16:creationId xmlns:a16="http://schemas.microsoft.com/office/drawing/2014/main" id="{5CE3F5F8-3DFD-49B7-88F0-B0AF1FC13448}"/>
                </a:ext>
              </a:extLst>
            </p:cNvPr>
            <p:cNvGrpSpPr/>
            <p:nvPr/>
          </p:nvGrpSpPr>
          <p:grpSpPr>
            <a:xfrm>
              <a:off x="6988855" y="4331261"/>
              <a:ext cx="123343" cy="123343"/>
              <a:chOff x="6240016" y="2852936"/>
              <a:chExt cx="720000" cy="720000"/>
            </a:xfrm>
          </p:grpSpPr>
          <p:sp>
            <p:nvSpPr>
              <p:cNvPr id="341" name="椭圆 340">
                <a:extLst>
                  <a:ext uri="{FF2B5EF4-FFF2-40B4-BE49-F238E27FC236}">
                    <a16:creationId xmlns:a16="http://schemas.microsoft.com/office/drawing/2014/main" id="{12CA3BA1-CF13-433F-9183-3C7ADBE688B4}"/>
                  </a:ext>
                </a:extLst>
              </p:cNvPr>
              <p:cNvSpPr/>
              <p:nvPr/>
            </p:nvSpPr>
            <p:spPr>
              <a:xfrm>
                <a:off x="6240016" y="2852936"/>
                <a:ext cx="720000" cy="72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42" name="图形 341">
                <a:extLst>
                  <a:ext uri="{FF2B5EF4-FFF2-40B4-BE49-F238E27FC236}">
                    <a16:creationId xmlns:a16="http://schemas.microsoft.com/office/drawing/2014/main" id="{E86279FC-E493-41D1-84F6-430623F3248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403537" y="3033911"/>
                <a:ext cx="432049" cy="432049"/>
              </a:xfrm>
              <a:prstGeom prst="rect">
                <a:avLst/>
              </a:prstGeom>
            </p:spPr>
          </p:pic>
        </p:grpSp>
        <p:sp>
          <p:nvSpPr>
            <p:cNvPr id="316" name="文本框 315">
              <a:extLst>
                <a:ext uri="{FF2B5EF4-FFF2-40B4-BE49-F238E27FC236}">
                  <a16:creationId xmlns:a16="http://schemas.microsoft.com/office/drawing/2014/main" id="{9C7D9263-1480-452E-8D11-2E8C124F5547}"/>
                </a:ext>
              </a:extLst>
            </p:cNvPr>
            <p:cNvSpPr txBox="1"/>
            <p:nvPr/>
          </p:nvSpPr>
          <p:spPr bwMode="auto">
            <a:xfrm>
              <a:off x="6090922" y="4259739"/>
              <a:ext cx="1040256" cy="253916"/>
            </a:xfrm>
            <a:prstGeom prst="rect">
              <a:avLst/>
            </a:prstGeom>
            <a:noFill/>
          </p:spPr>
          <p:txBody>
            <a:bodyPr wrap="square" rtlCol="0">
              <a:spAutoFit/>
            </a:bodyPr>
            <a:lstStyle/>
            <a:p>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Intention</a:t>
              </a:r>
              <a:r>
                <a:rPr lang="zh-CN" altLang="en-US" sz="105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Loan</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7" name="文本框 316">
              <a:extLst>
                <a:ext uri="{FF2B5EF4-FFF2-40B4-BE49-F238E27FC236}">
                  <a16:creationId xmlns:a16="http://schemas.microsoft.com/office/drawing/2014/main" id="{1AEA4E4F-2543-4D66-8523-701E77300011}"/>
                </a:ext>
              </a:extLst>
            </p:cNvPr>
            <p:cNvSpPr txBox="1"/>
            <p:nvPr/>
          </p:nvSpPr>
          <p:spPr bwMode="auto">
            <a:xfrm>
              <a:off x="6852047" y="3325357"/>
              <a:ext cx="509072"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Pool</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8" name="矩形 317">
              <a:extLst>
                <a:ext uri="{FF2B5EF4-FFF2-40B4-BE49-F238E27FC236}">
                  <a16:creationId xmlns:a16="http://schemas.microsoft.com/office/drawing/2014/main" id="{9A5FDC02-CB4D-4606-825A-E97482C081F1}"/>
                </a:ext>
              </a:extLst>
            </p:cNvPr>
            <p:cNvSpPr/>
            <p:nvPr/>
          </p:nvSpPr>
          <p:spPr>
            <a:xfrm>
              <a:off x="2531183" y="3285442"/>
              <a:ext cx="629481" cy="48606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19" name="文本框 318">
              <a:extLst>
                <a:ext uri="{FF2B5EF4-FFF2-40B4-BE49-F238E27FC236}">
                  <a16:creationId xmlns:a16="http://schemas.microsoft.com/office/drawing/2014/main" id="{351744B8-3081-46E1-881E-1C4F83585FFE}"/>
                </a:ext>
              </a:extLst>
            </p:cNvPr>
            <p:cNvSpPr txBox="1"/>
            <p:nvPr/>
          </p:nvSpPr>
          <p:spPr bwMode="auto">
            <a:xfrm>
              <a:off x="3193573" y="3404343"/>
              <a:ext cx="509072"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Pool</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0" name="箭头: 下 319">
              <a:extLst>
                <a:ext uri="{FF2B5EF4-FFF2-40B4-BE49-F238E27FC236}">
                  <a16:creationId xmlns:a16="http://schemas.microsoft.com/office/drawing/2014/main" id="{9045B7D7-EA7F-4CFF-BB1A-B5ED2AF0B46B}"/>
                </a:ext>
              </a:extLst>
            </p:cNvPr>
            <p:cNvSpPr/>
            <p:nvPr/>
          </p:nvSpPr>
          <p:spPr>
            <a:xfrm rot="10800000">
              <a:off x="2817366" y="3882363"/>
              <a:ext cx="72634" cy="9684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321" name="直接箭头连接符 320">
              <a:extLst>
                <a:ext uri="{FF2B5EF4-FFF2-40B4-BE49-F238E27FC236}">
                  <a16:creationId xmlns:a16="http://schemas.microsoft.com/office/drawing/2014/main" id="{3B223474-389D-437D-BF90-0A07F63FB59D}"/>
                </a:ext>
              </a:extLst>
            </p:cNvPr>
            <p:cNvCxnSpPr>
              <a:cxnSpLocks/>
            </p:cNvCxnSpPr>
            <p:nvPr/>
          </p:nvCxnSpPr>
          <p:spPr>
            <a:xfrm flipV="1">
              <a:off x="2383482" y="2786058"/>
              <a:ext cx="475574" cy="497404"/>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2" name="文本框 321">
              <a:extLst>
                <a:ext uri="{FF2B5EF4-FFF2-40B4-BE49-F238E27FC236}">
                  <a16:creationId xmlns:a16="http://schemas.microsoft.com/office/drawing/2014/main" id="{0630B809-0DD8-497B-ABEC-800F39BEAA81}"/>
                </a:ext>
              </a:extLst>
            </p:cNvPr>
            <p:cNvSpPr txBox="1"/>
            <p:nvPr/>
          </p:nvSpPr>
          <p:spPr bwMode="auto">
            <a:xfrm>
              <a:off x="4366023" y="3513961"/>
              <a:ext cx="777410" cy="430887"/>
            </a:xfrm>
            <a:prstGeom prst="rect">
              <a:avLst/>
            </a:prstGeom>
            <a:noFill/>
          </p:spPr>
          <p:txBody>
            <a:bodyPr wrap="square" rtlCol="0">
              <a:spAutoFit/>
            </a:bodyPr>
            <a:lstStyle/>
            <a:p>
              <a:pPr algn="ctr"/>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Sealed Auction</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23" name="图形 322">
              <a:extLst>
                <a:ext uri="{FF2B5EF4-FFF2-40B4-BE49-F238E27FC236}">
                  <a16:creationId xmlns:a16="http://schemas.microsoft.com/office/drawing/2014/main" id="{E95C1E4C-4F5D-4202-8993-98B2FB46F76A}"/>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327755" y="3857386"/>
              <a:ext cx="203513" cy="203513"/>
            </a:xfrm>
            <a:prstGeom prst="rect">
              <a:avLst/>
            </a:prstGeom>
          </p:spPr>
        </p:pic>
        <p:sp>
          <p:nvSpPr>
            <p:cNvPr id="324" name="文本框 323">
              <a:extLst>
                <a:ext uri="{FF2B5EF4-FFF2-40B4-BE49-F238E27FC236}">
                  <a16:creationId xmlns:a16="http://schemas.microsoft.com/office/drawing/2014/main" id="{2CB62360-6229-4C1A-BD60-929B7EDE1860}"/>
                </a:ext>
              </a:extLst>
            </p:cNvPr>
            <p:cNvSpPr txBox="1"/>
            <p:nvPr/>
          </p:nvSpPr>
          <p:spPr bwMode="auto">
            <a:xfrm>
              <a:off x="4540767" y="4803293"/>
              <a:ext cx="581017"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1</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5" name="文本框 324">
              <a:extLst>
                <a:ext uri="{FF2B5EF4-FFF2-40B4-BE49-F238E27FC236}">
                  <a16:creationId xmlns:a16="http://schemas.microsoft.com/office/drawing/2014/main" id="{6693469A-B198-4440-B0E1-091EAB5466C0}"/>
                </a:ext>
              </a:extLst>
            </p:cNvPr>
            <p:cNvSpPr txBox="1"/>
            <p:nvPr/>
          </p:nvSpPr>
          <p:spPr bwMode="auto">
            <a:xfrm>
              <a:off x="5359542" y="4803293"/>
              <a:ext cx="585610"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2</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6" name="文本框 325">
              <a:extLst>
                <a:ext uri="{FF2B5EF4-FFF2-40B4-BE49-F238E27FC236}">
                  <a16:creationId xmlns:a16="http://schemas.microsoft.com/office/drawing/2014/main" id="{F996EF9B-7CB0-4703-8369-1B1F0A11F9EF}"/>
                </a:ext>
              </a:extLst>
            </p:cNvPr>
            <p:cNvSpPr txBox="1"/>
            <p:nvPr/>
          </p:nvSpPr>
          <p:spPr bwMode="auto">
            <a:xfrm>
              <a:off x="7289818" y="4803293"/>
              <a:ext cx="606382"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N</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7" name="文本框 326">
              <a:extLst>
                <a:ext uri="{FF2B5EF4-FFF2-40B4-BE49-F238E27FC236}">
                  <a16:creationId xmlns:a16="http://schemas.microsoft.com/office/drawing/2014/main" id="{ECDABC75-E8E8-4E1E-8A81-017CA2185685}"/>
                </a:ext>
              </a:extLst>
            </p:cNvPr>
            <p:cNvSpPr txBox="1"/>
            <p:nvPr/>
          </p:nvSpPr>
          <p:spPr bwMode="auto">
            <a:xfrm>
              <a:off x="8429199" y="4803293"/>
              <a:ext cx="581017"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1</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8" name="文本框 327">
              <a:extLst>
                <a:ext uri="{FF2B5EF4-FFF2-40B4-BE49-F238E27FC236}">
                  <a16:creationId xmlns:a16="http://schemas.microsoft.com/office/drawing/2014/main" id="{8B7A4C65-4CB2-48AA-93BC-E4DDD16590CE}"/>
                </a:ext>
              </a:extLst>
            </p:cNvPr>
            <p:cNvSpPr txBox="1"/>
            <p:nvPr/>
          </p:nvSpPr>
          <p:spPr bwMode="auto">
            <a:xfrm>
              <a:off x="9247974" y="4803293"/>
              <a:ext cx="585610"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2</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9" name="文本框 328">
              <a:extLst>
                <a:ext uri="{FF2B5EF4-FFF2-40B4-BE49-F238E27FC236}">
                  <a16:creationId xmlns:a16="http://schemas.microsoft.com/office/drawing/2014/main" id="{3727170E-2461-44E2-A1AE-5C662B3FD097}"/>
                </a:ext>
              </a:extLst>
            </p:cNvPr>
            <p:cNvSpPr txBox="1"/>
            <p:nvPr/>
          </p:nvSpPr>
          <p:spPr bwMode="auto">
            <a:xfrm>
              <a:off x="11178250" y="4803293"/>
              <a:ext cx="606382"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N</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0" name="文本框 329">
              <a:extLst>
                <a:ext uri="{FF2B5EF4-FFF2-40B4-BE49-F238E27FC236}">
                  <a16:creationId xmlns:a16="http://schemas.microsoft.com/office/drawing/2014/main" id="{34154AA6-50A7-4ECC-B61B-EAC9A05E0350}"/>
                </a:ext>
              </a:extLst>
            </p:cNvPr>
            <p:cNvSpPr txBox="1"/>
            <p:nvPr/>
          </p:nvSpPr>
          <p:spPr bwMode="auto">
            <a:xfrm>
              <a:off x="10294281" y="2441659"/>
              <a:ext cx="1435113" cy="253916"/>
            </a:xfrm>
            <a:prstGeom prst="rect">
              <a:avLst/>
            </a:prstGeom>
            <a:noFill/>
          </p:spPr>
          <p:txBody>
            <a:bodyPr wrap="square" rtlCol="0">
              <a:spAutoFit/>
            </a:bodyPr>
            <a:lstStyle/>
            <a:p>
              <a:pPr algn="ctr"/>
              <a:r>
                <a:rPr lang="en-US" altLang="zh-CN" sz="1050" b="1" dirty="0">
                  <a:latin typeface="Times New Roman" panose="02020603050405020304" pitchFamily="18" charset="0"/>
                  <a:ea typeface="微软雅黑" panose="020B0503020204020204" pitchFamily="34" charset="-122"/>
                  <a:cs typeface="Times New Roman" panose="02020603050405020304" pitchFamily="18" charset="0"/>
                </a:rPr>
                <a:t>Update Parameter</a:t>
              </a:r>
              <a:endParaRPr lang="zh-CN" altLang="en-US" sz="105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1" name="矩形 330">
              <a:extLst>
                <a:ext uri="{FF2B5EF4-FFF2-40B4-BE49-F238E27FC236}">
                  <a16:creationId xmlns:a16="http://schemas.microsoft.com/office/drawing/2014/main" id="{C559A035-8348-4F72-B815-B8C46DFA6ED4}"/>
                </a:ext>
              </a:extLst>
            </p:cNvPr>
            <p:cNvSpPr/>
            <p:nvPr/>
          </p:nvSpPr>
          <p:spPr>
            <a:xfrm>
              <a:off x="9926390" y="2422708"/>
              <a:ext cx="1699425" cy="1426028"/>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mc:AlternateContent xmlns:mc="http://schemas.openxmlformats.org/markup-compatibility/2006" xmlns:a14="http://schemas.microsoft.com/office/drawing/2010/main">
          <mc:Choice Requires="a14">
            <p:sp>
              <p:nvSpPr>
                <p:cNvPr id="332" name="文本框 331">
                  <a:extLst>
                    <a:ext uri="{FF2B5EF4-FFF2-40B4-BE49-F238E27FC236}">
                      <a16:creationId xmlns:a16="http://schemas.microsoft.com/office/drawing/2014/main" id="{B18B0C90-7FED-4B23-90D8-F953617877F1}"/>
                    </a:ext>
                  </a:extLst>
                </p:cNvPr>
                <p:cNvSpPr txBox="1"/>
                <p:nvPr/>
              </p:nvSpPr>
              <p:spPr bwMode="auto">
                <a:xfrm>
                  <a:off x="10349519" y="2616774"/>
                  <a:ext cx="1435113" cy="25391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1050" b="1" i="1" dirty="0" smtClean="0">
                            <a:latin typeface="Cambria Math" panose="02040503050406030204" pitchFamily="18" charset="0"/>
                            <a:ea typeface="微软雅黑" panose="020B0503020204020204" pitchFamily="34" charset="-122"/>
                            <a:cs typeface="Times New Roman" panose="02020603050405020304" pitchFamily="18" charset="0"/>
                          </a:rPr>
                          <m:t>𝝋</m:t>
                        </m:r>
                        <m:r>
                          <a:rPr lang="en-US" altLang="zh-CN" sz="1050" b="1" i="1" dirty="0"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1050" b="1" i="1" dirty="0" smtClean="0">
                            <a:latin typeface="Cambria Math" panose="02040503050406030204" pitchFamily="18" charset="0"/>
                            <a:ea typeface="微软雅黑" panose="020B0503020204020204" pitchFamily="34" charset="-122"/>
                            <a:cs typeface="Times New Roman" panose="02020603050405020304" pitchFamily="18" charset="0"/>
                          </a:rPr>
                          <m:t>𝜶</m:t>
                        </m:r>
                        <m:r>
                          <a:rPr lang="en-US" altLang="zh-CN" sz="1050" b="1" i="1" dirty="0"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1050" b="1" i="1" dirty="0" smtClean="0">
                            <a:latin typeface="Cambria Math" panose="02040503050406030204" pitchFamily="18" charset="0"/>
                            <a:ea typeface="微软雅黑" panose="020B0503020204020204" pitchFamily="34" charset="-122"/>
                            <a:cs typeface="Times New Roman" panose="02020603050405020304" pitchFamily="18" charset="0"/>
                          </a:rPr>
                          <m:t>𝜽</m:t>
                        </m:r>
                      </m:oMath>
                    </m:oMathPara>
                  </a14:m>
                  <a:endParaRPr lang="zh-CN" altLang="en-US" sz="1050" b="1"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32" name="文本框 331">
                  <a:extLst>
                    <a:ext uri="{FF2B5EF4-FFF2-40B4-BE49-F238E27FC236}">
                      <a16:creationId xmlns:a16="http://schemas.microsoft.com/office/drawing/2014/main" id="{B18B0C90-7FED-4B23-90D8-F953617877F1}"/>
                    </a:ext>
                  </a:extLst>
                </p:cNvPr>
                <p:cNvSpPr txBox="1">
                  <a:spLocks noRot="1" noChangeAspect="1" noMove="1" noResize="1" noEditPoints="1" noAdjustHandles="1" noChangeArrowheads="1" noChangeShapeType="1" noTextEdit="1"/>
                </p:cNvSpPr>
                <p:nvPr/>
              </p:nvSpPr>
              <p:spPr bwMode="auto">
                <a:xfrm>
                  <a:off x="10349519" y="2616774"/>
                  <a:ext cx="1435113" cy="253916"/>
                </a:xfrm>
                <a:prstGeom prst="rect">
                  <a:avLst/>
                </a:prstGeom>
                <a:blipFill>
                  <a:blip r:embed="rId24"/>
                  <a:stretch>
                    <a:fillRect/>
                  </a:stretch>
                </a:blipFill>
              </p:spPr>
              <p:txBody>
                <a:bodyPr/>
                <a:lstStyle/>
                <a:p>
                  <a:r>
                    <a:rPr lang="zh-CN" altLang="en-US">
                      <a:noFill/>
                    </a:rPr>
                    <a:t> </a:t>
                  </a:r>
                </a:p>
              </p:txBody>
            </p:sp>
          </mc:Fallback>
        </mc:AlternateContent>
        <p:grpSp>
          <p:nvGrpSpPr>
            <p:cNvPr id="333" name="组合 332">
              <a:extLst>
                <a:ext uri="{FF2B5EF4-FFF2-40B4-BE49-F238E27FC236}">
                  <a16:creationId xmlns:a16="http://schemas.microsoft.com/office/drawing/2014/main" id="{20179875-F013-40DC-9C97-E183552039E7}"/>
                </a:ext>
              </a:extLst>
            </p:cNvPr>
            <p:cNvGrpSpPr/>
            <p:nvPr/>
          </p:nvGrpSpPr>
          <p:grpSpPr>
            <a:xfrm>
              <a:off x="10557758" y="3144428"/>
              <a:ext cx="132534" cy="132534"/>
              <a:chOff x="8616280" y="1048950"/>
              <a:chExt cx="1299930" cy="1299930"/>
            </a:xfrm>
          </p:grpSpPr>
          <p:sp>
            <p:nvSpPr>
              <p:cNvPr id="339" name="椭圆 338">
                <a:extLst>
                  <a:ext uri="{FF2B5EF4-FFF2-40B4-BE49-F238E27FC236}">
                    <a16:creationId xmlns:a16="http://schemas.microsoft.com/office/drawing/2014/main" id="{ACDE6E92-30CF-4D38-AEA8-B993356E3ED1}"/>
                  </a:ext>
                </a:extLst>
              </p:cNvPr>
              <p:cNvSpPr/>
              <p:nvPr/>
            </p:nvSpPr>
            <p:spPr>
              <a:xfrm>
                <a:off x="8616280" y="1048950"/>
                <a:ext cx="1299930" cy="12999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40" name="图形 339">
                <a:extLst>
                  <a:ext uri="{FF2B5EF4-FFF2-40B4-BE49-F238E27FC236}">
                    <a16:creationId xmlns:a16="http://schemas.microsoft.com/office/drawing/2014/main" id="{C5C22624-7720-42F1-917C-DDFFCFD1267C}"/>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632412" y="1048950"/>
                <a:ext cx="1253912" cy="1253912"/>
              </a:xfrm>
              <a:prstGeom prst="rect">
                <a:avLst/>
              </a:prstGeom>
            </p:spPr>
          </p:pic>
        </p:grpSp>
        <mc:AlternateContent xmlns:mc="http://schemas.openxmlformats.org/markup-compatibility/2006" xmlns:a14="http://schemas.microsoft.com/office/drawing/2010/main">
          <mc:Choice Requires="a14">
            <p:sp>
              <p:nvSpPr>
                <p:cNvPr id="334" name="文本框 333">
                  <a:extLst>
                    <a:ext uri="{FF2B5EF4-FFF2-40B4-BE49-F238E27FC236}">
                      <a16:creationId xmlns:a16="http://schemas.microsoft.com/office/drawing/2014/main" id="{58EFA364-B752-4BA1-A98E-5969CF5712D6}"/>
                    </a:ext>
                  </a:extLst>
                </p:cNvPr>
                <p:cNvSpPr txBox="1"/>
                <p:nvPr/>
              </p:nvSpPr>
              <p:spPr>
                <a:xfrm>
                  <a:off x="9485477" y="2709978"/>
                  <a:ext cx="495910" cy="253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050" b="1" i="1" dirty="0" smtClean="0">
                            <a:latin typeface="Cambria Math" panose="02040503050406030204" pitchFamily="18" charset="0"/>
                            <a:ea typeface="微软雅黑" panose="020B0503020204020204" pitchFamily="34" charset="-122"/>
                            <a:cs typeface="Times New Roman" panose="02020603050405020304" pitchFamily="18" charset="0"/>
                          </a:rPr>
                          <m:t>𝜽</m:t>
                        </m:r>
                        <m:r>
                          <a:rPr lang="en-US" altLang="zh-CN" sz="1050" b="1" i="1" dirty="0"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1050" b="1" i="1" dirty="0" smtClean="0">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zh-CN" altLang="en-US" sz="1050" dirty="0"/>
                </a:p>
              </p:txBody>
            </p:sp>
          </mc:Choice>
          <mc:Fallback xmlns="">
            <p:sp>
              <p:nvSpPr>
                <p:cNvPr id="334" name="文本框 333">
                  <a:extLst>
                    <a:ext uri="{FF2B5EF4-FFF2-40B4-BE49-F238E27FC236}">
                      <a16:creationId xmlns:a16="http://schemas.microsoft.com/office/drawing/2014/main" id="{58EFA364-B752-4BA1-A98E-5969CF5712D6}"/>
                    </a:ext>
                  </a:extLst>
                </p:cNvPr>
                <p:cNvSpPr txBox="1">
                  <a:spLocks noRot="1" noChangeAspect="1" noMove="1" noResize="1" noEditPoints="1" noAdjustHandles="1" noChangeArrowheads="1" noChangeShapeType="1" noTextEdit="1"/>
                </p:cNvSpPr>
                <p:nvPr/>
              </p:nvSpPr>
              <p:spPr>
                <a:xfrm>
                  <a:off x="9485477" y="2709978"/>
                  <a:ext cx="495910" cy="253916"/>
                </a:xfrm>
                <a:prstGeom prst="rect">
                  <a:avLst/>
                </a:prstGeom>
                <a:blipFill>
                  <a:blip r:embed="rId25"/>
                  <a:stretch>
                    <a:fillRect/>
                  </a:stretch>
                </a:blipFill>
              </p:spPr>
              <p:txBody>
                <a:bodyPr/>
                <a:lstStyle/>
                <a:p>
                  <a:r>
                    <a:rPr lang="zh-CN" altLang="en-US">
                      <a:noFill/>
                    </a:rPr>
                    <a:t> </a:t>
                  </a:r>
                </a:p>
              </p:txBody>
            </p:sp>
          </mc:Fallback>
        </mc:AlternateContent>
        <p:cxnSp>
          <p:nvCxnSpPr>
            <p:cNvPr id="335" name="直接连接符 334">
              <a:extLst>
                <a:ext uri="{FF2B5EF4-FFF2-40B4-BE49-F238E27FC236}">
                  <a16:creationId xmlns:a16="http://schemas.microsoft.com/office/drawing/2014/main" id="{7F43EB6E-EC8D-46E4-A23A-654B7678C807}"/>
                </a:ext>
              </a:extLst>
            </p:cNvPr>
            <p:cNvCxnSpPr>
              <a:cxnSpLocks/>
              <a:stCxn id="361" idx="2"/>
              <a:endCxn id="269" idx="0"/>
            </p:cNvCxnSpPr>
            <p:nvPr/>
          </p:nvCxnSpPr>
          <p:spPr>
            <a:xfrm flipH="1">
              <a:off x="8692500" y="3226478"/>
              <a:ext cx="479676" cy="1133101"/>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6" name="直接连接符 335">
              <a:extLst>
                <a:ext uri="{FF2B5EF4-FFF2-40B4-BE49-F238E27FC236}">
                  <a16:creationId xmlns:a16="http://schemas.microsoft.com/office/drawing/2014/main" id="{4CAAFBA0-DD05-4699-A9E7-03DABD50B899}"/>
                </a:ext>
              </a:extLst>
            </p:cNvPr>
            <p:cNvCxnSpPr>
              <a:cxnSpLocks/>
              <a:stCxn id="361" idx="2"/>
              <a:endCxn id="270" idx="0"/>
            </p:cNvCxnSpPr>
            <p:nvPr/>
          </p:nvCxnSpPr>
          <p:spPr>
            <a:xfrm>
              <a:off x="9172176" y="3226478"/>
              <a:ext cx="368013" cy="1136881"/>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7" name="直接连接符 336">
              <a:extLst>
                <a:ext uri="{FF2B5EF4-FFF2-40B4-BE49-F238E27FC236}">
                  <a16:creationId xmlns:a16="http://schemas.microsoft.com/office/drawing/2014/main" id="{A29C4B97-9CEF-48E9-AA15-763C13411F3A}"/>
                </a:ext>
              </a:extLst>
            </p:cNvPr>
            <p:cNvCxnSpPr>
              <a:cxnSpLocks/>
              <a:stCxn id="361" idx="2"/>
              <a:endCxn id="268" idx="0"/>
            </p:cNvCxnSpPr>
            <p:nvPr/>
          </p:nvCxnSpPr>
          <p:spPr>
            <a:xfrm>
              <a:off x="9172176" y="3226478"/>
              <a:ext cx="2306251" cy="1133101"/>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338" name="文本框 337">
              <a:extLst>
                <a:ext uri="{FF2B5EF4-FFF2-40B4-BE49-F238E27FC236}">
                  <a16:creationId xmlns:a16="http://schemas.microsoft.com/office/drawing/2014/main" id="{E45AB643-8464-4F0A-8D76-0E84B252837B}"/>
                </a:ext>
              </a:extLst>
            </p:cNvPr>
            <p:cNvSpPr txBox="1"/>
            <p:nvPr/>
          </p:nvSpPr>
          <p:spPr bwMode="auto">
            <a:xfrm>
              <a:off x="9798007" y="2945610"/>
              <a:ext cx="855137" cy="415498"/>
            </a:xfrm>
            <a:prstGeom prst="rect">
              <a:avLst/>
            </a:prstGeom>
            <a:noFill/>
          </p:spPr>
          <p:txBody>
            <a:bodyPr wrap="square" rtlCol="0">
              <a:spAutoFit/>
            </a:bodyPr>
            <a:lstStyle/>
            <a:p>
              <a:pPr algn="ctr"/>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Update Message</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23018593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解决方案</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14</a:t>
            </a:fld>
            <a:endParaRPr lang="zh-CN" dirty="0"/>
          </a:p>
        </p:txBody>
      </p:sp>
      <p:sp>
        <p:nvSpPr>
          <p:cNvPr id="244" name="文本框 243">
            <a:extLst>
              <a:ext uri="{FF2B5EF4-FFF2-40B4-BE49-F238E27FC236}">
                <a16:creationId xmlns:a16="http://schemas.microsoft.com/office/drawing/2014/main" id="{AA0D66BA-AECF-48EE-89FF-BA5C3756BF71}"/>
              </a:ext>
            </a:extLst>
          </p:cNvPr>
          <p:cNvSpPr txBox="1"/>
          <p:nvPr/>
        </p:nvSpPr>
        <p:spPr>
          <a:xfrm>
            <a:off x="263352" y="822230"/>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增强型三阶段双货币</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VCG</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拍卖机制</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8" name="直接连接符 7">
            <a:extLst>
              <a:ext uri="{FF2B5EF4-FFF2-40B4-BE49-F238E27FC236}">
                <a16:creationId xmlns:a16="http://schemas.microsoft.com/office/drawing/2014/main" id="{0BB5E88B-6251-4F1B-89D1-834C7DC07F71}"/>
              </a:ext>
            </a:extLst>
          </p:cNvPr>
          <p:cNvCxnSpPr/>
          <p:nvPr/>
        </p:nvCxnSpPr>
        <p:spPr>
          <a:xfrm>
            <a:off x="263352" y="4437112"/>
            <a:ext cx="11305256"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245" name="矩形 244">
            <a:extLst>
              <a:ext uri="{FF2B5EF4-FFF2-40B4-BE49-F238E27FC236}">
                <a16:creationId xmlns:a16="http://schemas.microsoft.com/office/drawing/2014/main" id="{860C317D-C3BA-4685-A4DF-E8C19EF29995}"/>
              </a:ext>
            </a:extLst>
          </p:cNvPr>
          <p:cNvSpPr/>
          <p:nvPr/>
        </p:nvSpPr>
        <p:spPr>
          <a:xfrm>
            <a:off x="533399" y="4599592"/>
            <a:ext cx="3211627" cy="418191"/>
          </a:xfrm>
          <a:prstGeom prst="rect">
            <a:avLst/>
          </a:prstGeom>
        </p:spPr>
        <p:txBody>
          <a:bodyPr wrap="square">
            <a:spAutoFit/>
          </a:bodyPr>
          <a:lstStyle/>
          <a:p>
            <a:pPr marL="285750" indent="-285750" algn="just" fontAlgn="base">
              <a:lnSpc>
                <a:spcPct val="150000"/>
              </a:lnSpc>
              <a:spcBef>
                <a:spcPct val="0"/>
              </a:spcBef>
              <a:spcAft>
                <a:spcPct val="0"/>
              </a:spcAft>
              <a:buFont typeface="Wingdings" panose="05000000000000000000" pitchFamily="2" charset="2"/>
              <a:buChar char="p"/>
              <a:defRPr/>
            </a:pPr>
            <a:r>
              <a:rPr lang="zh-CN" altLang="en-US"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阶段</a:t>
            </a:r>
            <a:r>
              <a:rPr lang="en-US" altLang="zh-CN"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3</a:t>
            </a:r>
            <a:r>
              <a:rPr lang="zh-CN" altLang="en-US"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：结算阶段</a:t>
            </a:r>
            <a:endParaRPr lang="zh-CN" altLang="en-US" sz="16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1D9771A8-0B33-4CE7-A8DF-BEC0A52917BC}"/>
              </a:ext>
            </a:extLst>
          </p:cNvPr>
          <p:cNvPicPr>
            <a:picLocks noChangeAspect="1"/>
          </p:cNvPicPr>
          <p:nvPr/>
        </p:nvPicPr>
        <p:blipFill>
          <a:blip r:embed="rId3"/>
          <a:stretch>
            <a:fillRect/>
          </a:stretch>
        </p:blipFill>
        <p:spPr>
          <a:xfrm>
            <a:off x="1184343" y="6098790"/>
            <a:ext cx="3846837" cy="635515"/>
          </a:xfrm>
          <a:prstGeom prst="rect">
            <a:avLst/>
          </a:prstGeom>
        </p:spPr>
      </p:pic>
      <p:pic>
        <p:nvPicPr>
          <p:cNvPr id="10" name="图片 9">
            <a:extLst>
              <a:ext uri="{FF2B5EF4-FFF2-40B4-BE49-F238E27FC236}">
                <a16:creationId xmlns:a16="http://schemas.microsoft.com/office/drawing/2014/main" id="{1FBB4EE0-756A-48CB-917C-0A0514D89CC5}"/>
              </a:ext>
            </a:extLst>
          </p:cNvPr>
          <p:cNvPicPr>
            <a:picLocks noChangeAspect="1"/>
          </p:cNvPicPr>
          <p:nvPr/>
        </p:nvPicPr>
        <p:blipFill>
          <a:blip r:embed="rId4"/>
          <a:stretch>
            <a:fillRect/>
          </a:stretch>
        </p:blipFill>
        <p:spPr>
          <a:xfrm>
            <a:off x="1233770" y="5590200"/>
            <a:ext cx="2381667" cy="412053"/>
          </a:xfrm>
          <a:prstGeom prst="rect">
            <a:avLst/>
          </a:prstGeom>
        </p:spPr>
      </p:pic>
      <p:pic>
        <p:nvPicPr>
          <p:cNvPr id="12" name="图片 11">
            <a:extLst>
              <a:ext uri="{FF2B5EF4-FFF2-40B4-BE49-F238E27FC236}">
                <a16:creationId xmlns:a16="http://schemas.microsoft.com/office/drawing/2014/main" id="{CD02F399-D7AA-409A-B8CC-DA90952C5882}"/>
              </a:ext>
            </a:extLst>
          </p:cNvPr>
          <p:cNvPicPr>
            <a:picLocks noChangeAspect="1"/>
          </p:cNvPicPr>
          <p:nvPr/>
        </p:nvPicPr>
        <p:blipFill>
          <a:blip r:embed="rId5"/>
          <a:stretch>
            <a:fillRect/>
          </a:stretch>
        </p:blipFill>
        <p:spPr>
          <a:xfrm>
            <a:off x="7160822" y="5805194"/>
            <a:ext cx="2797288" cy="706000"/>
          </a:xfrm>
          <a:prstGeom prst="rect">
            <a:avLst/>
          </a:prstGeom>
        </p:spPr>
      </p:pic>
      <p:sp>
        <p:nvSpPr>
          <p:cNvPr id="246" name="文本框 245">
            <a:extLst>
              <a:ext uri="{FF2B5EF4-FFF2-40B4-BE49-F238E27FC236}">
                <a16:creationId xmlns:a16="http://schemas.microsoft.com/office/drawing/2014/main" id="{F9706589-D137-49A9-A895-92E6DE2CB8EB}"/>
              </a:ext>
            </a:extLst>
          </p:cNvPr>
          <p:cNvSpPr txBox="1"/>
          <p:nvPr/>
        </p:nvSpPr>
        <p:spPr>
          <a:xfrm>
            <a:off x="717550" y="5076468"/>
            <a:ext cx="4809416" cy="523220"/>
          </a:xfrm>
          <a:prstGeom prst="rect">
            <a:avLst/>
          </a:prstGeom>
          <a:noFill/>
        </p:spPr>
        <p:txBody>
          <a:bodyPr wrap="square">
            <a:spAutoFit/>
          </a:bodyPr>
          <a:lstStyle/>
          <a:p>
            <a:pPr marL="285750" indent="-285750">
              <a:buFont typeface="Arial" panose="020B0604020202020204" pitchFamily="34" charset="0"/>
              <a:buChar char="•"/>
            </a:pPr>
            <a:r>
              <a:rPr lang="zh-CN" altLang="en-US" sz="1400" dirty="0">
                <a:solidFill>
                  <a:srgbClr val="191B1F"/>
                </a:solidFill>
                <a:latin typeface="微软雅黑" panose="020B0503020204020204" pitchFamily="34" charset="-122"/>
                <a:ea typeface="微软雅黑" panose="020B0503020204020204" pitchFamily="34" charset="-122"/>
              </a:rPr>
              <a:t>银行计算</a:t>
            </a:r>
            <a:r>
              <a:rPr lang="en-US" altLang="zh-CN" sz="1400" dirty="0">
                <a:solidFill>
                  <a:srgbClr val="191B1F"/>
                </a:solidFill>
                <a:latin typeface="微软雅黑" panose="020B0503020204020204" pitchFamily="34" charset="-122"/>
                <a:ea typeface="微软雅黑" panose="020B0503020204020204" pitchFamily="34" charset="-122"/>
              </a:rPr>
              <a:t>VSP</a:t>
            </a:r>
            <a:r>
              <a:rPr lang="zh-CN" altLang="en-US" sz="1400" dirty="0">
                <a:solidFill>
                  <a:srgbClr val="191B1F"/>
                </a:solidFill>
                <a:latin typeface="微软雅黑" panose="020B0503020204020204" pitchFamily="34" charset="-122"/>
                <a:ea typeface="微软雅黑" panose="020B0503020204020204" pitchFamily="34" charset="-122"/>
              </a:rPr>
              <a:t>需要为使用资源切片支付的代价，由两部分组成：</a:t>
            </a:r>
          </a:p>
        </p:txBody>
      </p:sp>
      <p:sp>
        <p:nvSpPr>
          <p:cNvPr id="247" name="文本框 246">
            <a:extLst>
              <a:ext uri="{FF2B5EF4-FFF2-40B4-BE49-F238E27FC236}">
                <a16:creationId xmlns:a16="http://schemas.microsoft.com/office/drawing/2014/main" id="{0362168D-07D9-4936-AF64-C1C1201D1AEF}"/>
              </a:ext>
            </a:extLst>
          </p:cNvPr>
          <p:cNvSpPr txBox="1"/>
          <p:nvPr/>
        </p:nvSpPr>
        <p:spPr>
          <a:xfrm>
            <a:off x="4111859" y="5450004"/>
            <a:ext cx="683119" cy="246221"/>
          </a:xfrm>
          <a:prstGeom prst="rect">
            <a:avLst/>
          </a:prstGeom>
          <a:noFill/>
        </p:spPr>
        <p:txBody>
          <a:bodyPr wrap="square">
            <a:spAutoFit/>
          </a:bodyPr>
          <a:lstStyle/>
          <a:p>
            <a:r>
              <a:rPr lang="en-US" altLang="zh-CN" sz="1000" b="1" dirty="0">
                <a:latin typeface="微软雅黑" panose="020B0503020204020204" pitchFamily="34" charset="-122"/>
                <a:ea typeface="微软雅黑" panose="020B0503020204020204" pitchFamily="34" charset="-122"/>
              </a:rPr>
              <a:t>VC</a:t>
            </a:r>
            <a:r>
              <a:rPr lang="zh-CN" altLang="en-US" sz="1000" b="1" dirty="0">
                <a:latin typeface="微软雅黑" panose="020B0503020204020204" pitchFamily="34" charset="-122"/>
                <a:ea typeface="微软雅黑" panose="020B0503020204020204" pitchFamily="34" charset="-122"/>
              </a:rPr>
              <a:t>利息</a:t>
            </a:r>
          </a:p>
        </p:txBody>
      </p:sp>
      <p:cxnSp>
        <p:nvCxnSpPr>
          <p:cNvPr id="248" name="直接箭头连接符 247">
            <a:extLst>
              <a:ext uri="{FF2B5EF4-FFF2-40B4-BE49-F238E27FC236}">
                <a16:creationId xmlns:a16="http://schemas.microsoft.com/office/drawing/2014/main" id="{154CEF96-77DB-445B-BA59-00B29C93F515}"/>
              </a:ext>
            </a:extLst>
          </p:cNvPr>
          <p:cNvCxnSpPr>
            <a:cxnSpLocks/>
            <a:stCxn id="247" idx="1"/>
          </p:cNvCxnSpPr>
          <p:nvPr/>
        </p:nvCxnSpPr>
        <p:spPr>
          <a:xfrm flipH="1">
            <a:off x="3409309" y="5573115"/>
            <a:ext cx="702550" cy="1351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9" name="文本框 248">
            <a:extLst>
              <a:ext uri="{FF2B5EF4-FFF2-40B4-BE49-F238E27FC236}">
                <a16:creationId xmlns:a16="http://schemas.microsoft.com/office/drawing/2014/main" id="{5053812E-3386-4901-93D5-D01847186B3B}"/>
              </a:ext>
            </a:extLst>
          </p:cNvPr>
          <p:cNvSpPr txBox="1"/>
          <p:nvPr/>
        </p:nvSpPr>
        <p:spPr>
          <a:xfrm>
            <a:off x="247538" y="6269764"/>
            <a:ext cx="1181324" cy="246221"/>
          </a:xfrm>
          <a:prstGeom prst="rect">
            <a:avLst/>
          </a:prstGeom>
          <a:noFill/>
        </p:spPr>
        <p:txBody>
          <a:bodyPr wrap="square">
            <a:spAutoFit/>
          </a:bodyPr>
          <a:lstStyle/>
          <a:p>
            <a:r>
              <a:rPr lang="zh-CN" altLang="en-US" sz="1000" b="1" dirty="0">
                <a:latin typeface="微软雅黑" panose="020B0503020204020204" pitchFamily="34" charset="-122"/>
                <a:ea typeface="微软雅黑" panose="020B0503020204020204" pitchFamily="34" charset="-122"/>
              </a:rPr>
              <a:t>社会福利的影响</a:t>
            </a:r>
          </a:p>
        </p:txBody>
      </p:sp>
      <p:sp>
        <p:nvSpPr>
          <p:cNvPr id="250" name="文本框 249">
            <a:extLst>
              <a:ext uri="{FF2B5EF4-FFF2-40B4-BE49-F238E27FC236}">
                <a16:creationId xmlns:a16="http://schemas.microsoft.com/office/drawing/2014/main" id="{FF6DC3B2-1251-4CB3-B889-9CC3399CAAA5}"/>
              </a:ext>
            </a:extLst>
          </p:cNvPr>
          <p:cNvSpPr txBox="1"/>
          <p:nvPr/>
        </p:nvSpPr>
        <p:spPr>
          <a:xfrm>
            <a:off x="2285937" y="5420357"/>
            <a:ext cx="683119" cy="246221"/>
          </a:xfrm>
          <a:prstGeom prst="rect">
            <a:avLst/>
          </a:prstGeom>
          <a:noFill/>
        </p:spPr>
        <p:txBody>
          <a:bodyPr wrap="square">
            <a:spAutoFit/>
          </a:bodyPr>
          <a:lstStyle/>
          <a:p>
            <a:r>
              <a:rPr lang="zh-CN" altLang="en-US" sz="1000" b="1" dirty="0">
                <a:latin typeface="微软雅黑" panose="020B0503020204020204" pitchFamily="34" charset="-122"/>
                <a:ea typeface="微软雅黑" panose="020B0503020204020204" pitchFamily="34" charset="-122"/>
              </a:rPr>
              <a:t>汇率</a:t>
            </a:r>
          </a:p>
        </p:txBody>
      </p:sp>
      <p:cxnSp>
        <p:nvCxnSpPr>
          <p:cNvPr id="251" name="直接箭头连接符 250">
            <a:extLst>
              <a:ext uri="{FF2B5EF4-FFF2-40B4-BE49-F238E27FC236}">
                <a16:creationId xmlns:a16="http://schemas.microsoft.com/office/drawing/2014/main" id="{8D255C97-D899-4556-BE4A-972632A90238}"/>
              </a:ext>
            </a:extLst>
          </p:cNvPr>
          <p:cNvCxnSpPr>
            <a:cxnSpLocks/>
            <a:stCxn id="250" idx="1"/>
          </p:cNvCxnSpPr>
          <p:nvPr/>
        </p:nvCxnSpPr>
        <p:spPr>
          <a:xfrm flipH="1">
            <a:off x="1926005" y="5543468"/>
            <a:ext cx="359932" cy="2373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2" name="文本框 251">
            <a:extLst>
              <a:ext uri="{FF2B5EF4-FFF2-40B4-BE49-F238E27FC236}">
                <a16:creationId xmlns:a16="http://schemas.microsoft.com/office/drawing/2014/main" id="{93223DD2-6509-4A15-A092-743D134A55C9}"/>
              </a:ext>
            </a:extLst>
          </p:cNvPr>
          <p:cNvSpPr txBox="1"/>
          <p:nvPr/>
        </p:nvSpPr>
        <p:spPr>
          <a:xfrm>
            <a:off x="6225736" y="5067278"/>
            <a:ext cx="4809416" cy="523220"/>
          </a:xfrm>
          <a:prstGeom prst="rect">
            <a:avLst/>
          </a:prstGeom>
          <a:noFill/>
        </p:spPr>
        <p:txBody>
          <a:bodyPr wrap="square">
            <a:spAutoFit/>
          </a:bodyPr>
          <a:lstStyle/>
          <a:p>
            <a:pPr marL="285750" indent="-285750">
              <a:buFont typeface="Arial" panose="020B0604020202020204" pitchFamily="34" charset="0"/>
              <a:buChar char="•"/>
            </a:pPr>
            <a:r>
              <a:rPr lang="zh-CN" altLang="en-US" sz="1400" dirty="0">
                <a:solidFill>
                  <a:srgbClr val="191B1F"/>
                </a:solidFill>
                <a:latin typeface="微软雅黑" panose="020B0503020204020204" pitchFamily="34" charset="-122"/>
                <a:ea typeface="微软雅黑" panose="020B0503020204020204" pitchFamily="34" charset="-122"/>
              </a:rPr>
              <a:t>在拍卖结束后，银行收集更新本轮账单信息，并耿欣对参数的估计</a:t>
            </a:r>
          </a:p>
        </p:txBody>
      </p:sp>
      <p:grpSp>
        <p:nvGrpSpPr>
          <p:cNvPr id="253" name="组合 252">
            <a:extLst>
              <a:ext uri="{FF2B5EF4-FFF2-40B4-BE49-F238E27FC236}">
                <a16:creationId xmlns:a16="http://schemas.microsoft.com/office/drawing/2014/main" id="{6B61D907-83A9-4DBC-88FE-4DF0C39BFADC}"/>
              </a:ext>
            </a:extLst>
          </p:cNvPr>
          <p:cNvGrpSpPr/>
          <p:nvPr/>
        </p:nvGrpSpPr>
        <p:grpSpPr>
          <a:xfrm>
            <a:off x="407368" y="1556792"/>
            <a:ext cx="11233248" cy="2716023"/>
            <a:chOff x="551384" y="2348880"/>
            <a:chExt cx="11233248" cy="2716023"/>
          </a:xfrm>
        </p:grpSpPr>
        <p:pic>
          <p:nvPicPr>
            <p:cNvPr id="254" name="图片 253">
              <a:extLst>
                <a:ext uri="{FF2B5EF4-FFF2-40B4-BE49-F238E27FC236}">
                  <a16:creationId xmlns:a16="http://schemas.microsoft.com/office/drawing/2014/main" id="{CDF33536-C72A-4039-80A4-365C5042DD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3527917" y="4359579"/>
              <a:ext cx="443714" cy="443715"/>
            </a:xfrm>
            <a:prstGeom prst="rect">
              <a:avLst/>
            </a:prstGeom>
          </p:spPr>
        </p:pic>
        <p:pic>
          <p:nvPicPr>
            <p:cNvPr id="255" name="图片 254">
              <a:extLst>
                <a:ext uri="{FF2B5EF4-FFF2-40B4-BE49-F238E27FC236}">
                  <a16:creationId xmlns:a16="http://schemas.microsoft.com/office/drawing/2014/main" id="{A405A993-815A-4CAD-98B9-8789EB763F5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741991" y="4359579"/>
              <a:ext cx="443714" cy="443715"/>
            </a:xfrm>
            <a:prstGeom prst="rect">
              <a:avLst/>
            </a:prstGeom>
          </p:spPr>
        </p:pic>
        <p:pic>
          <p:nvPicPr>
            <p:cNvPr id="256" name="图片 255">
              <a:extLst>
                <a:ext uri="{FF2B5EF4-FFF2-40B4-BE49-F238E27FC236}">
                  <a16:creationId xmlns:a16="http://schemas.microsoft.com/office/drawing/2014/main" id="{55B571FC-D8F5-474E-B59F-95782061F0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1589680" y="4363359"/>
              <a:ext cx="443714" cy="443715"/>
            </a:xfrm>
            <a:prstGeom prst="rect">
              <a:avLst/>
            </a:prstGeom>
          </p:spPr>
        </p:pic>
        <p:cxnSp>
          <p:nvCxnSpPr>
            <p:cNvPr id="257" name="直接连接符 256">
              <a:extLst>
                <a:ext uri="{FF2B5EF4-FFF2-40B4-BE49-F238E27FC236}">
                  <a16:creationId xmlns:a16="http://schemas.microsoft.com/office/drawing/2014/main" id="{9566BA12-517A-49DD-B2F2-4B7DF86D1B61}"/>
                </a:ext>
              </a:extLst>
            </p:cNvPr>
            <p:cNvCxnSpPr>
              <a:cxnSpLocks/>
            </p:cNvCxnSpPr>
            <p:nvPr/>
          </p:nvCxnSpPr>
          <p:spPr bwMode="auto">
            <a:xfrm>
              <a:off x="2218805" y="4581436"/>
              <a:ext cx="1090549" cy="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8" name="文本框 257">
              <a:extLst>
                <a:ext uri="{FF2B5EF4-FFF2-40B4-BE49-F238E27FC236}">
                  <a16:creationId xmlns:a16="http://schemas.microsoft.com/office/drawing/2014/main" id="{78B88311-6037-4205-BB86-5DE9CFEF2CDB}"/>
                </a:ext>
              </a:extLst>
            </p:cNvPr>
            <p:cNvSpPr txBox="1"/>
            <p:nvPr/>
          </p:nvSpPr>
          <p:spPr bwMode="auto">
            <a:xfrm>
              <a:off x="683800" y="4803293"/>
              <a:ext cx="581017"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1</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9" name="文本框 258">
              <a:extLst>
                <a:ext uri="{FF2B5EF4-FFF2-40B4-BE49-F238E27FC236}">
                  <a16:creationId xmlns:a16="http://schemas.microsoft.com/office/drawing/2014/main" id="{C012BE20-2F0C-4246-820F-A6F60606052B}"/>
                </a:ext>
              </a:extLst>
            </p:cNvPr>
            <p:cNvSpPr txBox="1"/>
            <p:nvPr/>
          </p:nvSpPr>
          <p:spPr bwMode="auto">
            <a:xfrm>
              <a:off x="1502575" y="4803293"/>
              <a:ext cx="585610"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2</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0" name="文本框 259">
              <a:extLst>
                <a:ext uri="{FF2B5EF4-FFF2-40B4-BE49-F238E27FC236}">
                  <a16:creationId xmlns:a16="http://schemas.microsoft.com/office/drawing/2014/main" id="{B38CE8C3-DCB1-4DC6-B3E2-95532B8EE34C}"/>
                </a:ext>
              </a:extLst>
            </p:cNvPr>
            <p:cNvSpPr txBox="1"/>
            <p:nvPr/>
          </p:nvSpPr>
          <p:spPr bwMode="auto">
            <a:xfrm>
              <a:off x="3432851" y="4803293"/>
              <a:ext cx="606382"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N</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61" name="组合 260">
              <a:extLst>
                <a:ext uri="{FF2B5EF4-FFF2-40B4-BE49-F238E27FC236}">
                  <a16:creationId xmlns:a16="http://schemas.microsoft.com/office/drawing/2014/main" id="{33EAEE8A-B247-40EC-9CC3-2BE9CAF601D4}"/>
                </a:ext>
              </a:extLst>
            </p:cNvPr>
            <p:cNvGrpSpPr/>
            <p:nvPr/>
          </p:nvGrpSpPr>
          <p:grpSpPr>
            <a:xfrm>
              <a:off x="1156359" y="2524448"/>
              <a:ext cx="588008" cy="713285"/>
              <a:chOff x="2646982" y="2496937"/>
              <a:chExt cx="784063" cy="951111"/>
            </a:xfrm>
          </p:grpSpPr>
          <p:pic>
            <p:nvPicPr>
              <p:cNvPr id="375" name="图形 374">
                <a:extLst>
                  <a:ext uri="{FF2B5EF4-FFF2-40B4-BE49-F238E27FC236}">
                    <a16:creationId xmlns:a16="http://schemas.microsoft.com/office/drawing/2014/main" id="{A90AFDB3-7CB2-465F-B77F-2552691333D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bwMode="auto">
              <a:xfrm>
                <a:off x="2646982" y="2727968"/>
                <a:ext cx="720080" cy="720080"/>
              </a:xfrm>
              <a:prstGeom prst="rect">
                <a:avLst/>
              </a:prstGeom>
            </p:spPr>
          </p:pic>
          <p:sp>
            <p:nvSpPr>
              <p:cNvPr id="376" name="文本框 375">
                <a:extLst>
                  <a:ext uri="{FF2B5EF4-FFF2-40B4-BE49-F238E27FC236}">
                    <a16:creationId xmlns:a16="http://schemas.microsoft.com/office/drawing/2014/main" id="{051E4777-CAA8-473B-BCF3-881291BB5CFB}"/>
                  </a:ext>
                </a:extLst>
              </p:cNvPr>
              <p:cNvSpPr txBox="1"/>
              <p:nvPr/>
            </p:nvSpPr>
            <p:spPr bwMode="auto">
              <a:xfrm>
                <a:off x="2738718" y="2496937"/>
                <a:ext cx="692327"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NSP</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62" name="组合 261">
              <a:extLst>
                <a:ext uri="{FF2B5EF4-FFF2-40B4-BE49-F238E27FC236}">
                  <a16:creationId xmlns:a16="http://schemas.microsoft.com/office/drawing/2014/main" id="{E711AE68-173C-4EB3-8BA1-83D49FF75A57}"/>
                </a:ext>
              </a:extLst>
            </p:cNvPr>
            <p:cNvGrpSpPr/>
            <p:nvPr/>
          </p:nvGrpSpPr>
          <p:grpSpPr>
            <a:xfrm>
              <a:off x="2890652" y="2379919"/>
              <a:ext cx="509072" cy="653876"/>
              <a:chOff x="4899755" y="2511943"/>
              <a:chExt cx="678809" cy="871894"/>
            </a:xfrm>
          </p:grpSpPr>
          <p:pic>
            <p:nvPicPr>
              <p:cNvPr id="373" name="图形 372">
                <a:extLst>
                  <a:ext uri="{FF2B5EF4-FFF2-40B4-BE49-F238E27FC236}">
                    <a16:creationId xmlns:a16="http://schemas.microsoft.com/office/drawing/2014/main" id="{45C932A0-F054-4F13-A114-D7F0CBC1B1B7}"/>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99755" y="2792178"/>
                <a:ext cx="591659" cy="591659"/>
              </a:xfrm>
              <a:prstGeom prst="rect">
                <a:avLst/>
              </a:prstGeom>
            </p:spPr>
          </p:pic>
          <p:sp>
            <p:nvSpPr>
              <p:cNvPr id="374" name="文本框 373">
                <a:extLst>
                  <a:ext uri="{FF2B5EF4-FFF2-40B4-BE49-F238E27FC236}">
                    <a16:creationId xmlns:a16="http://schemas.microsoft.com/office/drawing/2014/main" id="{95A0494D-7699-4AC1-B587-A986B2CD1CCC}"/>
                  </a:ext>
                </a:extLst>
              </p:cNvPr>
              <p:cNvSpPr txBox="1"/>
              <p:nvPr/>
            </p:nvSpPr>
            <p:spPr bwMode="auto">
              <a:xfrm>
                <a:off x="4899755" y="2511943"/>
                <a:ext cx="678809"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Bank</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63" name="组合 262">
              <a:extLst>
                <a:ext uri="{FF2B5EF4-FFF2-40B4-BE49-F238E27FC236}">
                  <a16:creationId xmlns:a16="http://schemas.microsoft.com/office/drawing/2014/main" id="{3AD2FF04-7F19-4F28-AD26-63E99319564C}"/>
                </a:ext>
              </a:extLst>
            </p:cNvPr>
            <p:cNvGrpSpPr/>
            <p:nvPr/>
          </p:nvGrpSpPr>
          <p:grpSpPr>
            <a:xfrm>
              <a:off x="2614971" y="3337644"/>
              <a:ext cx="426169" cy="382965"/>
              <a:chOff x="2191207" y="438670"/>
              <a:chExt cx="2229043" cy="2003067"/>
            </a:xfrm>
          </p:grpSpPr>
          <p:pic>
            <p:nvPicPr>
              <p:cNvPr id="369" name="图形 368">
                <a:extLst>
                  <a:ext uri="{FF2B5EF4-FFF2-40B4-BE49-F238E27FC236}">
                    <a16:creationId xmlns:a16="http://schemas.microsoft.com/office/drawing/2014/main" id="{DB5149EA-2DC9-43AD-A736-E0F12224A8C0}"/>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91207" y="438670"/>
                <a:ext cx="1905000" cy="1905000"/>
              </a:xfrm>
              <a:prstGeom prst="rect">
                <a:avLst/>
              </a:prstGeom>
            </p:spPr>
          </p:pic>
          <p:grpSp>
            <p:nvGrpSpPr>
              <p:cNvPr id="370" name="组合 369">
                <a:extLst>
                  <a:ext uri="{FF2B5EF4-FFF2-40B4-BE49-F238E27FC236}">
                    <a16:creationId xmlns:a16="http://schemas.microsoft.com/office/drawing/2014/main" id="{E953521B-FE22-406E-B341-7B3759BECFEE}"/>
                  </a:ext>
                </a:extLst>
              </p:cNvPr>
              <p:cNvGrpSpPr/>
              <p:nvPr/>
            </p:nvGrpSpPr>
            <p:grpSpPr>
              <a:xfrm>
                <a:off x="3423944" y="1445431"/>
                <a:ext cx="996306" cy="996306"/>
                <a:chOff x="6240016" y="2852936"/>
                <a:chExt cx="720000" cy="720000"/>
              </a:xfrm>
            </p:grpSpPr>
            <p:sp>
              <p:nvSpPr>
                <p:cNvPr id="371" name="椭圆 370">
                  <a:extLst>
                    <a:ext uri="{FF2B5EF4-FFF2-40B4-BE49-F238E27FC236}">
                      <a16:creationId xmlns:a16="http://schemas.microsoft.com/office/drawing/2014/main" id="{6E1AB0C0-D2FC-4908-92A2-CDCD1AE14F21}"/>
                    </a:ext>
                  </a:extLst>
                </p:cNvPr>
                <p:cNvSpPr/>
                <p:nvPr/>
              </p:nvSpPr>
              <p:spPr>
                <a:xfrm>
                  <a:off x="6240016" y="2852936"/>
                  <a:ext cx="720000" cy="72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72" name="图形 371">
                  <a:extLst>
                    <a:ext uri="{FF2B5EF4-FFF2-40B4-BE49-F238E27FC236}">
                      <a16:creationId xmlns:a16="http://schemas.microsoft.com/office/drawing/2014/main" id="{4931670C-4014-4D88-B8FC-95C7EB8FED86}"/>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03537" y="3033911"/>
                  <a:ext cx="432049" cy="432049"/>
                </a:xfrm>
                <a:prstGeom prst="rect">
                  <a:avLst/>
                </a:prstGeom>
              </p:spPr>
            </p:pic>
          </p:grpSp>
        </p:grpSp>
        <p:pic>
          <p:nvPicPr>
            <p:cNvPr id="264" name="图形 263">
              <a:extLst>
                <a:ext uri="{FF2B5EF4-FFF2-40B4-BE49-F238E27FC236}">
                  <a16:creationId xmlns:a16="http://schemas.microsoft.com/office/drawing/2014/main" id="{8164ABFD-C8FE-4704-95EE-B9BA1799AF0D}"/>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952961" y="3251038"/>
              <a:ext cx="426169" cy="426168"/>
            </a:xfrm>
            <a:prstGeom prst="rect">
              <a:avLst/>
            </a:prstGeom>
          </p:spPr>
        </p:pic>
        <p:sp>
          <p:nvSpPr>
            <p:cNvPr id="265" name="椭圆 264">
              <a:extLst>
                <a:ext uri="{FF2B5EF4-FFF2-40B4-BE49-F238E27FC236}">
                  <a16:creationId xmlns:a16="http://schemas.microsoft.com/office/drawing/2014/main" id="{E1F08AC9-124D-4F97-9967-25E84EA82F23}"/>
                </a:ext>
              </a:extLst>
            </p:cNvPr>
            <p:cNvSpPr/>
            <p:nvPr/>
          </p:nvSpPr>
          <p:spPr>
            <a:xfrm>
              <a:off x="3635913" y="3514515"/>
              <a:ext cx="185870" cy="1911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266" name="直接连接符 265">
              <a:extLst>
                <a:ext uri="{FF2B5EF4-FFF2-40B4-BE49-F238E27FC236}">
                  <a16:creationId xmlns:a16="http://schemas.microsoft.com/office/drawing/2014/main" id="{F4EB6612-7547-4813-87FF-BE4A8A35BBCE}"/>
                </a:ext>
              </a:extLst>
            </p:cNvPr>
            <p:cNvCxnSpPr>
              <a:stCxn id="373" idx="2"/>
              <a:endCxn id="369" idx="0"/>
            </p:cNvCxnSpPr>
            <p:nvPr/>
          </p:nvCxnSpPr>
          <p:spPr>
            <a:xfrm flipH="1">
              <a:off x="2797079" y="3033795"/>
              <a:ext cx="315430" cy="30384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67" name="组合 266">
              <a:extLst>
                <a:ext uri="{FF2B5EF4-FFF2-40B4-BE49-F238E27FC236}">
                  <a16:creationId xmlns:a16="http://schemas.microsoft.com/office/drawing/2014/main" id="{21D9317E-AC15-48B9-9C7D-60DFE54FF4EF}"/>
                </a:ext>
              </a:extLst>
            </p:cNvPr>
            <p:cNvGrpSpPr/>
            <p:nvPr/>
          </p:nvGrpSpPr>
          <p:grpSpPr>
            <a:xfrm>
              <a:off x="2235089" y="3011802"/>
              <a:ext cx="132534" cy="132534"/>
              <a:chOff x="8616280" y="1048950"/>
              <a:chExt cx="1299930" cy="1299930"/>
            </a:xfrm>
          </p:grpSpPr>
          <p:sp>
            <p:nvSpPr>
              <p:cNvPr id="367" name="椭圆 366">
                <a:extLst>
                  <a:ext uri="{FF2B5EF4-FFF2-40B4-BE49-F238E27FC236}">
                    <a16:creationId xmlns:a16="http://schemas.microsoft.com/office/drawing/2014/main" id="{C49E2A03-74C0-471D-9A1F-A2C95FAE89F1}"/>
                  </a:ext>
                </a:extLst>
              </p:cNvPr>
              <p:cNvSpPr/>
              <p:nvPr/>
            </p:nvSpPr>
            <p:spPr>
              <a:xfrm>
                <a:off x="8616280" y="1048950"/>
                <a:ext cx="1299930" cy="12999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68" name="图形 367">
                <a:extLst>
                  <a:ext uri="{FF2B5EF4-FFF2-40B4-BE49-F238E27FC236}">
                    <a16:creationId xmlns:a16="http://schemas.microsoft.com/office/drawing/2014/main" id="{AE31F0FD-4F89-4997-8499-A027CE08856C}"/>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632424" y="1048950"/>
                <a:ext cx="1253910" cy="1253910"/>
              </a:xfrm>
              <a:prstGeom prst="rect">
                <a:avLst/>
              </a:prstGeom>
            </p:spPr>
          </p:pic>
        </p:grpSp>
        <p:sp>
          <p:nvSpPr>
            <p:cNvPr id="268" name="文本框 267">
              <a:extLst>
                <a:ext uri="{FF2B5EF4-FFF2-40B4-BE49-F238E27FC236}">
                  <a16:creationId xmlns:a16="http://schemas.microsoft.com/office/drawing/2014/main" id="{478ACB27-50D3-4EC5-A225-A6FA761B3D5A}"/>
                </a:ext>
              </a:extLst>
            </p:cNvPr>
            <p:cNvSpPr txBox="1"/>
            <p:nvPr/>
          </p:nvSpPr>
          <p:spPr bwMode="auto">
            <a:xfrm>
              <a:off x="1945227" y="3625326"/>
              <a:ext cx="414765"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Bill </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9" name="文本框 268">
              <a:extLst>
                <a:ext uri="{FF2B5EF4-FFF2-40B4-BE49-F238E27FC236}">
                  <a16:creationId xmlns:a16="http://schemas.microsoft.com/office/drawing/2014/main" id="{8FA33D04-E561-4C70-9CBC-B84CB91A561E}"/>
                </a:ext>
              </a:extLst>
            </p:cNvPr>
            <p:cNvSpPr txBox="1"/>
            <p:nvPr/>
          </p:nvSpPr>
          <p:spPr bwMode="auto">
            <a:xfrm>
              <a:off x="2012940" y="2567622"/>
              <a:ext cx="728196" cy="415498"/>
            </a:xfrm>
            <a:prstGeom prst="rect">
              <a:avLst/>
            </a:prstGeom>
            <a:noFill/>
          </p:spPr>
          <p:txBody>
            <a:bodyPr wrap="square" rtlCol="0">
              <a:spAutoFit/>
            </a:bodyPr>
            <a:lstStyle/>
            <a:p>
              <a:pPr algn="ctr"/>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Historical Message</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0" name="文本框 269">
              <a:extLst>
                <a:ext uri="{FF2B5EF4-FFF2-40B4-BE49-F238E27FC236}">
                  <a16:creationId xmlns:a16="http://schemas.microsoft.com/office/drawing/2014/main" id="{38912B61-8809-427A-8ECD-CD63C11CCACC}"/>
                </a:ext>
              </a:extLst>
            </p:cNvPr>
            <p:cNvSpPr txBox="1"/>
            <p:nvPr/>
          </p:nvSpPr>
          <p:spPr bwMode="auto">
            <a:xfrm>
              <a:off x="551384" y="2470827"/>
              <a:ext cx="819745" cy="30777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Phase I</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1" name="文本框 270">
              <a:extLst>
                <a:ext uri="{FF2B5EF4-FFF2-40B4-BE49-F238E27FC236}">
                  <a16:creationId xmlns:a16="http://schemas.microsoft.com/office/drawing/2014/main" id="{7CE3A4F0-8069-4A99-BFCE-63B45B46B215}"/>
                </a:ext>
              </a:extLst>
            </p:cNvPr>
            <p:cNvSpPr txBox="1"/>
            <p:nvPr/>
          </p:nvSpPr>
          <p:spPr bwMode="auto">
            <a:xfrm>
              <a:off x="4248418" y="2470827"/>
              <a:ext cx="816322" cy="30777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Phase II</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72" name="图片 271">
              <a:extLst>
                <a:ext uri="{FF2B5EF4-FFF2-40B4-BE49-F238E27FC236}">
                  <a16:creationId xmlns:a16="http://schemas.microsoft.com/office/drawing/2014/main" id="{7C167A7C-91C6-4F11-9943-2B4A47D0F1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11256570" y="4359579"/>
              <a:ext cx="443714" cy="443715"/>
            </a:xfrm>
            <a:prstGeom prst="rect">
              <a:avLst/>
            </a:prstGeom>
          </p:spPr>
        </p:pic>
        <p:pic>
          <p:nvPicPr>
            <p:cNvPr id="273" name="图片 272">
              <a:extLst>
                <a:ext uri="{FF2B5EF4-FFF2-40B4-BE49-F238E27FC236}">
                  <a16:creationId xmlns:a16="http://schemas.microsoft.com/office/drawing/2014/main" id="{AE68DD30-3D73-4ECD-A74C-3D94249A9B1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8470643" y="4359579"/>
              <a:ext cx="443714" cy="443715"/>
            </a:xfrm>
            <a:prstGeom prst="rect">
              <a:avLst/>
            </a:prstGeom>
          </p:spPr>
        </p:pic>
        <p:pic>
          <p:nvPicPr>
            <p:cNvPr id="274" name="图片 273">
              <a:extLst>
                <a:ext uri="{FF2B5EF4-FFF2-40B4-BE49-F238E27FC236}">
                  <a16:creationId xmlns:a16="http://schemas.microsoft.com/office/drawing/2014/main" id="{2E2BB907-AD12-4827-9F89-00D57D6E0C4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9318332" y="4363359"/>
              <a:ext cx="443714" cy="443715"/>
            </a:xfrm>
            <a:prstGeom prst="rect">
              <a:avLst/>
            </a:prstGeom>
          </p:spPr>
        </p:pic>
        <p:cxnSp>
          <p:nvCxnSpPr>
            <p:cNvPr id="275" name="直接连接符 274">
              <a:extLst>
                <a:ext uri="{FF2B5EF4-FFF2-40B4-BE49-F238E27FC236}">
                  <a16:creationId xmlns:a16="http://schemas.microsoft.com/office/drawing/2014/main" id="{7D82DB6F-C0CF-4C3B-811C-9A7697356D12}"/>
                </a:ext>
              </a:extLst>
            </p:cNvPr>
            <p:cNvCxnSpPr>
              <a:cxnSpLocks/>
            </p:cNvCxnSpPr>
            <p:nvPr/>
          </p:nvCxnSpPr>
          <p:spPr bwMode="auto">
            <a:xfrm>
              <a:off x="9947457" y="4581436"/>
              <a:ext cx="1090549" cy="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6" name="组合 275">
              <a:extLst>
                <a:ext uri="{FF2B5EF4-FFF2-40B4-BE49-F238E27FC236}">
                  <a16:creationId xmlns:a16="http://schemas.microsoft.com/office/drawing/2014/main" id="{F887BD8D-4954-45F6-852A-F05568CDDE36}"/>
                </a:ext>
              </a:extLst>
            </p:cNvPr>
            <p:cNvGrpSpPr/>
            <p:nvPr/>
          </p:nvGrpSpPr>
          <p:grpSpPr>
            <a:xfrm>
              <a:off x="8902164" y="2524447"/>
              <a:ext cx="568363" cy="702031"/>
              <a:chOff x="2646982" y="2511943"/>
              <a:chExt cx="757868" cy="936105"/>
            </a:xfrm>
          </p:grpSpPr>
          <p:pic>
            <p:nvPicPr>
              <p:cNvPr id="365" name="图形 364">
                <a:extLst>
                  <a:ext uri="{FF2B5EF4-FFF2-40B4-BE49-F238E27FC236}">
                    <a16:creationId xmlns:a16="http://schemas.microsoft.com/office/drawing/2014/main" id="{9D2EC7D9-F468-4539-8E19-B6CF32888B4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bwMode="auto">
              <a:xfrm>
                <a:off x="2646982" y="2727968"/>
                <a:ext cx="720080" cy="720080"/>
              </a:xfrm>
              <a:prstGeom prst="rect">
                <a:avLst/>
              </a:prstGeom>
            </p:spPr>
          </p:pic>
          <p:sp>
            <p:nvSpPr>
              <p:cNvPr id="366" name="文本框 365">
                <a:extLst>
                  <a:ext uri="{FF2B5EF4-FFF2-40B4-BE49-F238E27FC236}">
                    <a16:creationId xmlns:a16="http://schemas.microsoft.com/office/drawing/2014/main" id="{90127581-2977-4D65-BFC6-8992FD3CA776}"/>
                  </a:ext>
                </a:extLst>
              </p:cNvPr>
              <p:cNvSpPr txBox="1"/>
              <p:nvPr/>
            </p:nvSpPr>
            <p:spPr bwMode="auto">
              <a:xfrm>
                <a:off x="2738888" y="2511943"/>
                <a:ext cx="665962"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NSP</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77" name="组合 276">
              <a:extLst>
                <a:ext uri="{FF2B5EF4-FFF2-40B4-BE49-F238E27FC236}">
                  <a16:creationId xmlns:a16="http://schemas.microsoft.com/office/drawing/2014/main" id="{547BC36A-328F-4D14-8EFA-A3AD838DCC83}"/>
                </a:ext>
              </a:extLst>
            </p:cNvPr>
            <p:cNvGrpSpPr/>
            <p:nvPr/>
          </p:nvGrpSpPr>
          <p:grpSpPr>
            <a:xfrm>
              <a:off x="10802061" y="2857652"/>
              <a:ext cx="509072" cy="653876"/>
              <a:chOff x="4899755" y="2511943"/>
              <a:chExt cx="678809" cy="871894"/>
            </a:xfrm>
          </p:grpSpPr>
          <p:pic>
            <p:nvPicPr>
              <p:cNvPr id="363" name="图形 362">
                <a:extLst>
                  <a:ext uri="{FF2B5EF4-FFF2-40B4-BE49-F238E27FC236}">
                    <a16:creationId xmlns:a16="http://schemas.microsoft.com/office/drawing/2014/main" id="{B7844289-A18F-4A9D-B7BE-CFEDA6C3975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99755" y="2792178"/>
                <a:ext cx="591659" cy="591659"/>
              </a:xfrm>
              <a:prstGeom prst="rect">
                <a:avLst/>
              </a:prstGeom>
            </p:spPr>
          </p:pic>
          <p:sp>
            <p:nvSpPr>
              <p:cNvPr id="364" name="文本框 363">
                <a:extLst>
                  <a:ext uri="{FF2B5EF4-FFF2-40B4-BE49-F238E27FC236}">
                    <a16:creationId xmlns:a16="http://schemas.microsoft.com/office/drawing/2014/main" id="{5117D1B0-66DF-4307-A170-761AFD6C0E5F}"/>
                  </a:ext>
                </a:extLst>
              </p:cNvPr>
              <p:cNvSpPr txBox="1"/>
              <p:nvPr/>
            </p:nvSpPr>
            <p:spPr bwMode="auto">
              <a:xfrm>
                <a:off x="4899755" y="2511943"/>
                <a:ext cx="678809"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Bank</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78" name="图形 277">
              <a:extLst>
                <a:ext uri="{FF2B5EF4-FFF2-40B4-BE49-F238E27FC236}">
                  <a16:creationId xmlns:a16="http://schemas.microsoft.com/office/drawing/2014/main" id="{84E32B10-FD1A-4FAE-A11E-0D24F61E6505}"/>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023919" y="3852515"/>
              <a:ext cx="175832" cy="175832"/>
            </a:xfrm>
            <a:prstGeom prst="rect">
              <a:avLst/>
            </a:prstGeom>
          </p:spPr>
        </p:pic>
        <p:pic>
          <p:nvPicPr>
            <p:cNvPr id="279" name="图形 278">
              <a:extLst>
                <a:ext uri="{FF2B5EF4-FFF2-40B4-BE49-F238E27FC236}">
                  <a16:creationId xmlns:a16="http://schemas.microsoft.com/office/drawing/2014/main" id="{189CE0CB-C49B-42ED-82A5-01E362E68AF3}"/>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019821" y="3246963"/>
              <a:ext cx="426169" cy="426168"/>
            </a:xfrm>
            <a:prstGeom prst="rect">
              <a:avLst/>
            </a:prstGeom>
          </p:spPr>
        </p:pic>
        <p:cxnSp>
          <p:nvCxnSpPr>
            <p:cNvPr id="280" name="直接箭头连接符 279">
              <a:extLst>
                <a:ext uri="{FF2B5EF4-FFF2-40B4-BE49-F238E27FC236}">
                  <a16:creationId xmlns:a16="http://schemas.microsoft.com/office/drawing/2014/main" id="{B86E0130-0770-44BA-BB69-5B4BE8B1D50F}"/>
                </a:ext>
              </a:extLst>
            </p:cNvPr>
            <p:cNvCxnSpPr>
              <a:cxnSpLocks/>
              <a:endCxn id="279" idx="1"/>
            </p:cNvCxnSpPr>
            <p:nvPr/>
          </p:nvCxnSpPr>
          <p:spPr>
            <a:xfrm>
              <a:off x="9386152" y="3054369"/>
              <a:ext cx="633669" cy="40567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直接连接符 280">
              <a:extLst>
                <a:ext uri="{FF2B5EF4-FFF2-40B4-BE49-F238E27FC236}">
                  <a16:creationId xmlns:a16="http://schemas.microsoft.com/office/drawing/2014/main" id="{52D116F0-3D69-4E97-BF47-28DA0971E092}"/>
                </a:ext>
              </a:extLst>
            </p:cNvPr>
            <p:cNvCxnSpPr>
              <a:cxnSpLocks/>
              <a:stCxn id="273" idx="3"/>
              <a:endCxn id="363" idx="2"/>
            </p:cNvCxnSpPr>
            <p:nvPr/>
          </p:nvCxnSpPr>
          <p:spPr>
            <a:xfrm flipV="1">
              <a:off x="8914358" y="3511528"/>
              <a:ext cx="2109561" cy="1069908"/>
            </a:xfrm>
            <a:prstGeom prst="line">
              <a:avLst/>
            </a:prstGeom>
            <a:ln>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2" name="直接连接符 281">
              <a:extLst>
                <a:ext uri="{FF2B5EF4-FFF2-40B4-BE49-F238E27FC236}">
                  <a16:creationId xmlns:a16="http://schemas.microsoft.com/office/drawing/2014/main" id="{C34744E6-6F75-4135-A660-634229C421F8}"/>
                </a:ext>
              </a:extLst>
            </p:cNvPr>
            <p:cNvCxnSpPr>
              <a:cxnSpLocks/>
              <a:stCxn id="274" idx="3"/>
              <a:endCxn id="363" idx="2"/>
            </p:cNvCxnSpPr>
            <p:nvPr/>
          </p:nvCxnSpPr>
          <p:spPr>
            <a:xfrm flipV="1">
              <a:off x="9762047" y="3511528"/>
              <a:ext cx="1261872" cy="1073688"/>
            </a:xfrm>
            <a:prstGeom prst="line">
              <a:avLst/>
            </a:prstGeom>
            <a:ln>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3" name="直接连接符 282">
              <a:extLst>
                <a:ext uri="{FF2B5EF4-FFF2-40B4-BE49-F238E27FC236}">
                  <a16:creationId xmlns:a16="http://schemas.microsoft.com/office/drawing/2014/main" id="{364CABA2-05AB-4675-AC04-F7885CEE14F0}"/>
                </a:ext>
              </a:extLst>
            </p:cNvPr>
            <p:cNvCxnSpPr>
              <a:cxnSpLocks/>
              <a:stCxn id="272" idx="0"/>
              <a:endCxn id="363" idx="2"/>
            </p:cNvCxnSpPr>
            <p:nvPr/>
          </p:nvCxnSpPr>
          <p:spPr>
            <a:xfrm flipH="1" flipV="1">
              <a:off x="11023919" y="3511528"/>
              <a:ext cx="454509" cy="848051"/>
            </a:xfrm>
            <a:prstGeom prst="line">
              <a:avLst/>
            </a:prstGeom>
            <a:ln>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4" name="直接连接符 283">
              <a:extLst>
                <a:ext uri="{FF2B5EF4-FFF2-40B4-BE49-F238E27FC236}">
                  <a16:creationId xmlns:a16="http://schemas.microsoft.com/office/drawing/2014/main" id="{BCBDDFE4-A709-4338-BF33-DAAB13AB1F47}"/>
                </a:ext>
              </a:extLst>
            </p:cNvPr>
            <p:cNvCxnSpPr>
              <a:cxnSpLocks/>
            </p:cNvCxnSpPr>
            <p:nvPr/>
          </p:nvCxnSpPr>
          <p:spPr>
            <a:xfrm flipH="1">
              <a:off x="10523096" y="3220126"/>
              <a:ext cx="269864" cy="257629"/>
            </a:xfrm>
            <a:prstGeom prst="line">
              <a:avLst/>
            </a:prstGeom>
            <a:ln>
              <a:solidFill>
                <a:srgbClr val="00B050"/>
              </a:solidFill>
              <a:headEnd type="triangle"/>
              <a:tailEnd type="triangle"/>
            </a:ln>
          </p:spPr>
          <p:style>
            <a:lnRef idx="3">
              <a:schemeClr val="dk1"/>
            </a:lnRef>
            <a:fillRef idx="0">
              <a:schemeClr val="dk1"/>
            </a:fillRef>
            <a:effectRef idx="2">
              <a:schemeClr val="dk1"/>
            </a:effectRef>
            <a:fontRef idx="minor">
              <a:schemeClr val="tx1"/>
            </a:fontRef>
          </p:style>
        </p:cxnSp>
        <p:grpSp>
          <p:nvGrpSpPr>
            <p:cNvPr id="285" name="组合 284">
              <a:extLst>
                <a:ext uri="{FF2B5EF4-FFF2-40B4-BE49-F238E27FC236}">
                  <a16:creationId xmlns:a16="http://schemas.microsoft.com/office/drawing/2014/main" id="{6EF5E603-91D7-4B36-B51B-13E23AF73327}"/>
                </a:ext>
              </a:extLst>
            </p:cNvPr>
            <p:cNvGrpSpPr/>
            <p:nvPr/>
          </p:nvGrpSpPr>
          <p:grpSpPr>
            <a:xfrm>
              <a:off x="9638143" y="3053185"/>
              <a:ext cx="132534" cy="132534"/>
              <a:chOff x="8616280" y="1048950"/>
              <a:chExt cx="1299930" cy="1299930"/>
            </a:xfrm>
          </p:grpSpPr>
          <p:sp>
            <p:nvSpPr>
              <p:cNvPr id="361" name="椭圆 360">
                <a:extLst>
                  <a:ext uri="{FF2B5EF4-FFF2-40B4-BE49-F238E27FC236}">
                    <a16:creationId xmlns:a16="http://schemas.microsoft.com/office/drawing/2014/main" id="{AD0BA6A8-E2F7-4195-A2CB-50F375BBD9F3}"/>
                  </a:ext>
                </a:extLst>
              </p:cNvPr>
              <p:cNvSpPr/>
              <p:nvPr/>
            </p:nvSpPr>
            <p:spPr>
              <a:xfrm>
                <a:off x="8616280" y="1048950"/>
                <a:ext cx="1299930" cy="12999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62" name="图形 361">
                <a:extLst>
                  <a:ext uri="{FF2B5EF4-FFF2-40B4-BE49-F238E27FC236}">
                    <a16:creationId xmlns:a16="http://schemas.microsoft.com/office/drawing/2014/main" id="{EB6A0F59-5552-4608-B409-5C86A4073E87}"/>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632412" y="1048950"/>
                <a:ext cx="1253912" cy="1253912"/>
              </a:xfrm>
              <a:prstGeom prst="rect">
                <a:avLst/>
              </a:prstGeom>
            </p:spPr>
          </p:pic>
        </p:grpSp>
        <p:sp>
          <p:nvSpPr>
            <p:cNvPr id="286" name="文本框 285">
              <a:extLst>
                <a:ext uri="{FF2B5EF4-FFF2-40B4-BE49-F238E27FC236}">
                  <a16:creationId xmlns:a16="http://schemas.microsoft.com/office/drawing/2014/main" id="{4E165AC6-9167-4199-A5DE-D285D9475E18}"/>
                </a:ext>
              </a:extLst>
            </p:cNvPr>
            <p:cNvSpPr txBox="1"/>
            <p:nvPr/>
          </p:nvSpPr>
          <p:spPr bwMode="auto">
            <a:xfrm>
              <a:off x="10044808" y="3598599"/>
              <a:ext cx="423596"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Bill </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7" name="文本框 286">
              <a:extLst>
                <a:ext uri="{FF2B5EF4-FFF2-40B4-BE49-F238E27FC236}">
                  <a16:creationId xmlns:a16="http://schemas.microsoft.com/office/drawing/2014/main" id="{A43DC386-A2B6-4C2A-8518-2FC0AADAEFB5}"/>
                </a:ext>
              </a:extLst>
            </p:cNvPr>
            <p:cNvSpPr txBox="1"/>
            <p:nvPr/>
          </p:nvSpPr>
          <p:spPr bwMode="auto">
            <a:xfrm>
              <a:off x="10926748" y="4010651"/>
              <a:ext cx="462946" cy="253916"/>
            </a:xfrm>
            <a:prstGeom prst="rect">
              <a:avLst/>
            </a:prstGeom>
            <a:noFill/>
          </p:spPr>
          <p:txBody>
            <a:bodyPr wrap="square" rtlCol="0">
              <a:spAutoFit/>
            </a:bodyPr>
            <a:lstStyle/>
            <a:p>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Tax</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88" name="直接箭头连接符 287">
              <a:extLst>
                <a:ext uri="{FF2B5EF4-FFF2-40B4-BE49-F238E27FC236}">
                  <a16:creationId xmlns:a16="http://schemas.microsoft.com/office/drawing/2014/main" id="{80939AB8-CF3B-4771-BA3C-48FE6414FFFC}"/>
                </a:ext>
              </a:extLst>
            </p:cNvPr>
            <p:cNvCxnSpPr>
              <a:cxnSpLocks/>
            </p:cNvCxnSpPr>
            <p:nvPr/>
          </p:nvCxnSpPr>
          <p:spPr>
            <a:xfrm flipH="1" flipV="1">
              <a:off x="9363007" y="2881565"/>
              <a:ext cx="1439054" cy="1839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9" name="文本框 288">
              <a:extLst>
                <a:ext uri="{FF2B5EF4-FFF2-40B4-BE49-F238E27FC236}">
                  <a16:creationId xmlns:a16="http://schemas.microsoft.com/office/drawing/2014/main" id="{E2789A3D-DCB0-4F27-8541-6819F0DBB510}"/>
                </a:ext>
              </a:extLst>
            </p:cNvPr>
            <p:cNvSpPr txBox="1"/>
            <p:nvPr/>
          </p:nvSpPr>
          <p:spPr bwMode="auto">
            <a:xfrm>
              <a:off x="8156960" y="3578005"/>
              <a:ext cx="766534" cy="415498"/>
            </a:xfrm>
            <a:prstGeom prst="rect">
              <a:avLst/>
            </a:prstGeom>
            <a:noFill/>
          </p:spPr>
          <p:txBody>
            <a:bodyPr wrap="square" rtlCol="0">
              <a:spAutoFit/>
            </a:bodyPr>
            <a:lstStyle/>
            <a:p>
              <a:pPr algn="ctr"/>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Slices allocation</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0" name="文本框 289">
              <a:extLst>
                <a:ext uri="{FF2B5EF4-FFF2-40B4-BE49-F238E27FC236}">
                  <a16:creationId xmlns:a16="http://schemas.microsoft.com/office/drawing/2014/main" id="{119890B9-2C09-45BA-BEE0-E033B0CDE886}"/>
                </a:ext>
              </a:extLst>
            </p:cNvPr>
            <p:cNvSpPr txBox="1"/>
            <p:nvPr/>
          </p:nvSpPr>
          <p:spPr bwMode="auto">
            <a:xfrm>
              <a:off x="8112743" y="2470827"/>
              <a:ext cx="934655" cy="30777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Phase III</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91" name="直接连接符 290">
              <a:extLst>
                <a:ext uri="{FF2B5EF4-FFF2-40B4-BE49-F238E27FC236}">
                  <a16:creationId xmlns:a16="http://schemas.microsoft.com/office/drawing/2014/main" id="{BA7A4745-9D07-45C5-B75E-1BB5652DEAF6}"/>
                </a:ext>
              </a:extLst>
            </p:cNvPr>
            <p:cNvCxnSpPr/>
            <p:nvPr/>
          </p:nvCxnSpPr>
          <p:spPr>
            <a:xfrm>
              <a:off x="4257993" y="2379919"/>
              <a:ext cx="0" cy="26541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直接连接符 291">
              <a:extLst>
                <a:ext uri="{FF2B5EF4-FFF2-40B4-BE49-F238E27FC236}">
                  <a16:creationId xmlns:a16="http://schemas.microsoft.com/office/drawing/2014/main" id="{C825A0C3-95CF-494A-8F91-48658472FE0E}"/>
                </a:ext>
              </a:extLst>
            </p:cNvPr>
            <p:cNvCxnSpPr/>
            <p:nvPr/>
          </p:nvCxnSpPr>
          <p:spPr>
            <a:xfrm>
              <a:off x="8038159" y="2348880"/>
              <a:ext cx="0" cy="26541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3" name="文本框 292">
              <a:extLst>
                <a:ext uri="{FF2B5EF4-FFF2-40B4-BE49-F238E27FC236}">
                  <a16:creationId xmlns:a16="http://schemas.microsoft.com/office/drawing/2014/main" id="{F22244B1-5751-44BB-8518-E9C38A18F37A}"/>
                </a:ext>
              </a:extLst>
            </p:cNvPr>
            <p:cNvSpPr txBox="1"/>
            <p:nvPr/>
          </p:nvSpPr>
          <p:spPr bwMode="auto">
            <a:xfrm>
              <a:off x="1717081" y="4002368"/>
              <a:ext cx="2327666" cy="430887"/>
            </a:xfrm>
            <a:prstGeom prst="rect">
              <a:avLst/>
            </a:prstGeom>
            <a:noFill/>
          </p:spPr>
          <p:txBody>
            <a:bodyPr wrap="square" rtlCol="0">
              <a:spAutoFit/>
            </a:bodyPr>
            <a:lstStyle/>
            <a:p>
              <a:pPr algn="ctr"/>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Create VC pool based on historical billing messages</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94" name="图片 293">
              <a:extLst>
                <a:ext uri="{FF2B5EF4-FFF2-40B4-BE49-F238E27FC236}">
                  <a16:creationId xmlns:a16="http://schemas.microsoft.com/office/drawing/2014/main" id="{E3DD3A50-7EF6-49C2-B729-D4AF640966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7390522" y="4359579"/>
              <a:ext cx="443714" cy="443714"/>
            </a:xfrm>
            <a:prstGeom prst="rect">
              <a:avLst/>
            </a:prstGeom>
          </p:spPr>
        </p:pic>
        <p:pic>
          <p:nvPicPr>
            <p:cNvPr id="295" name="图片 294">
              <a:extLst>
                <a:ext uri="{FF2B5EF4-FFF2-40B4-BE49-F238E27FC236}">
                  <a16:creationId xmlns:a16="http://schemas.microsoft.com/office/drawing/2014/main" id="{928DE631-2D48-465F-843C-0DF01E5035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4604595" y="4359579"/>
              <a:ext cx="443714" cy="443714"/>
            </a:xfrm>
            <a:prstGeom prst="rect">
              <a:avLst/>
            </a:prstGeom>
          </p:spPr>
        </p:pic>
        <p:pic>
          <p:nvPicPr>
            <p:cNvPr id="296" name="图片 295">
              <a:extLst>
                <a:ext uri="{FF2B5EF4-FFF2-40B4-BE49-F238E27FC236}">
                  <a16:creationId xmlns:a16="http://schemas.microsoft.com/office/drawing/2014/main" id="{75DF9D9C-D5E7-4143-97B2-7D1A6A9FDC9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5452284" y="4363359"/>
              <a:ext cx="443714" cy="443714"/>
            </a:xfrm>
            <a:prstGeom prst="rect">
              <a:avLst/>
            </a:prstGeom>
          </p:spPr>
        </p:pic>
        <p:cxnSp>
          <p:nvCxnSpPr>
            <p:cNvPr id="297" name="直接连接符 296">
              <a:extLst>
                <a:ext uri="{FF2B5EF4-FFF2-40B4-BE49-F238E27FC236}">
                  <a16:creationId xmlns:a16="http://schemas.microsoft.com/office/drawing/2014/main" id="{CCDDC029-37C4-47B4-96B8-CE09E9BE2F4E}"/>
                </a:ext>
              </a:extLst>
            </p:cNvPr>
            <p:cNvCxnSpPr>
              <a:cxnSpLocks/>
            </p:cNvCxnSpPr>
            <p:nvPr/>
          </p:nvCxnSpPr>
          <p:spPr bwMode="auto">
            <a:xfrm>
              <a:off x="6081409" y="4581436"/>
              <a:ext cx="1090549" cy="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98" name="组合 297">
              <a:extLst>
                <a:ext uri="{FF2B5EF4-FFF2-40B4-BE49-F238E27FC236}">
                  <a16:creationId xmlns:a16="http://schemas.microsoft.com/office/drawing/2014/main" id="{E78F4E00-1EE1-4472-9317-9C5072A81E4D}"/>
                </a:ext>
              </a:extLst>
            </p:cNvPr>
            <p:cNvGrpSpPr/>
            <p:nvPr/>
          </p:nvGrpSpPr>
          <p:grpSpPr>
            <a:xfrm>
              <a:off x="5018963" y="2535701"/>
              <a:ext cx="568363" cy="702031"/>
              <a:chOff x="2646982" y="2511943"/>
              <a:chExt cx="757868" cy="936105"/>
            </a:xfrm>
          </p:grpSpPr>
          <p:pic>
            <p:nvPicPr>
              <p:cNvPr id="359" name="图形 358">
                <a:extLst>
                  <a:ext uri="{FF2B5EF4-FFF2-40B4-BE49-F238E27FC236}">
                    <a16:creationId xmlns:a16="http://schemas.microsoft.com/office/drawing/2014/main" id="{390591F0-27D7-4411-8F8C-C14179335E4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bwMode="auto">
              <a:xfrm>
                <a:off x="2646982" y="2727968"/>
                <a:ext cx="720080" cy="720080"/>
              </a:xfrm>
              <a:prstGeom prst="rect">
                <a:avLst/>
              </a:prstGeom>
            </p:spPr>
          </p:pic>
          <p:sp>
            <p:nvSpPr>
              <p:cNvPr id="360" name="文本框 359">
                <a:extLst>
                  <a:ext uri="{FF2B5EF4-FFF2-40B4-BE49-F238E27FC236}">
                    <a16:creationId xmlns:a16="http://schemas.microsoft.com/office/drawing/2014/main" id="{0E98D5D6-EFED-4A9E-93DE-BF65C0F6DB70}"/>
                  </a:ext>
                </a:extLst>
              </p:cNvPr>
              <p:cNvSpPr txBox="1"/>
              <p:nvPr/>
            </p:nvSpPr>
            <p:spPr bwMode="auto">
              <a:xfrm>
                <a:off x="2738888" y="2511943"/>
                <a:ext cx="665962"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NSP</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99" name="组合 298">
              <a:extLst>
                <a:ext uri="{FF2B5EF4-FFF2-40B4-BE49-F238E27FC236}">
                  <a16:creationId xmlns:a16="http://schemas.microsoft.com/office/drawing/2014/main" id="{C244BF4B-D9CE-4C15-BC7B-1A9E3A3E76DA}"/>
                </a:ext>
              </a:extLst>
            </p:cNvPr>
            <p:cNvGrpSpPr/>
            <p:nvPr/>
          </p:nvGrpSpPr>
          <p:grpSpPr>
            <a:xfrm>
              <a:off x="6753256" y="2379919"/>
              <a:ext cx="509072" cy="653876"/>
              <a:chOff x="4899755" y="2511943"/>
              <a:chExt cx="678809" cy="871894"/>
            </a:xfrm>
          </p:grpSpPr>
          <p:pic>
            <p:nvPicPr>
              <p:cNvPr id="357" name="图形 356">
                <a:extLst>
                  <a:ext uri="{FF2B5EF4-FFF2-40B4-BE49-F238E27FC236}">
                    <a16:creationId xmlns:a16="http://schemas.microsoft.com/office/drawing/2014/main" id="{69583948-9DA7-43B8-B94D-E3A75A303E7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99755" y="2792178"/>
                <a:ext cx="591659" cy="591659"/>
              </a:xfrm>
              <a:prstGeom prst="rect">
                <a:avLst/>
              </a:prstGeom>
            </p:spPr>
          </p:pic>
          <p:sp>
            <p:nvSpPr>
              <p:cNvPr id="358" name="文本框 357">
                <a:extLst>
                  <a:ext uri="{FF2B5EF4-FFF2-40B4-BE49-F238E27FC236}">
                    <a16:creationId xmlns:a16="http://schemas.microsoft.com/office/drawing/2014/main" id="{20ACECCA-9B22-40F7-8D2E-1F8A6912F72E}"/>
                  </a:ext>
                </a:extLst>
              </p:cNvPr>
              <p:cNvSpPr txBox="1"/>
              <p:nvPr/>
            </p:nvSpPr>
            <p:spPr bwMode="auto">
              <a:xfrm>
                <a:off x="4899755" y="2511943"/>
                <a:ext cx="678809" cy="348837"/>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Bank</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00" name="组合 299">
              <a:extLst>
                <a:ext uri="{FF2B5EF4-FFF2-40B4-BE49-F238E27FC236}">
                  <a16:creationId xmlns:a16="http://schemas.microsoft.com/office/drawing/2014/main" id="{7D6639D6-0E4A-43FE-94FB-AAC15D3C1711}"/>
                </a:ext>
              </a:extLst>
            </p:cNvPr>
            <p:cNvGrpSpPr/>
            <p:nvPr/>
          </p:nvGrpSpPr>
          <p:grpSpPr>
            <a:xfrm>
              <a:off x="7373903" y="4023343"/>
              <a:ext cx="123343" cy="123343"/>
              <a:chOff x="6240016" y="2852936"/>
              <a:chExt cx="720000" cy="720000"/>
            </a:xfrm>
          </p:grpSpPr>
          <p:sp>
            <p:nvSpPr>
              <p:cNvPr id="355" name="椭圆 354">
                <a:extLst>
                  <a:ext uri="{FF2B5EF4-FFF2-40B4-BE49-F238E27FC236}">
                    <a16:creationId xmlns:a16="http://schemas.microsoft.com/office/drawing/2014/main" id="{722CBAE6-ED53-4304-A429-9E8A83FCAECA}"/>
                  </a:ext>
                </a:extLst>
              </p:cNvPr>
              <p:cNvSpPr/>
              <p:nvPr/>
            </p:nvSpPr>
            <p:spPr>
              <a:xfrm>
                <a:off x="6240016" y="2852936"/>
                <a:ext cx="720000" cy="72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56" name="图形 355">
                <a:extLst>
                  <a:ext uri="{FF2B5EF4-FFF2-40B4-BE49-F238E27FC236}">
                    <a16:creationId xmlns:a16="http://schemas.microsoft.com/office/drawing/2014/main" id="{DB1DF5F9-9815-409E-BCAF-EEDE6F3ED63C}"/>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03537" y="3033911"/>
                <a:ext cx="432049" cy="432049"/>
              </a:xfrm>
              <a:prstGeom prst="rect">
                <a:avLst/>
              </a:prstGeom>
            </p:spPr>
          </p:pic>
        </p:grpSp>
        <p:grpSp>
          <p:nvGrpSpPr>
            <p:cNvPr id="301" name="组合 300">
              <a:extLst>
                <a:ext uri="{FF2B5EF4-FFF2-40B4-BE49-F238E27FC236}">
                  <a16:creationId xmlns:a16="http://schemas.microsoft.com/office/drawing/2014/main" id="{FDCC4CDB-2770-49D8-9A70-B461B9CCE48C}"/>
                </a:ext>
              </a:extLst>
            </p:cNvPr>
            <p:cNvGrpSpPr/>
            <p:nvPr/>
          </p:nvGrpSpPr>
          <p:grpSpPr>
            <a:xfrm>
              <a:off x="6477575" y="3337644"/>
              <a:ext cx="426169" cy="382965"/>
              <a:chOff x="2191207" y="438670"/>
              <a:chExt cx="2229043" cy="2003067"/>
            </a:xfrm>
          </p:grpSpPr>
          <p:pic>
            <p:nvPicPr>
              <p:cNvPr id="351" name="图形 350">
                <a:extLst>
                  <a:ext uri="{FF2B5EF4-FFF2-40B4-BE49-F238E27FC236}">
                    <a16:creationId xmlns:a16="http://schemas.microsoft.com/office/drawing/2014/main" id="{C07EFD57-B60A-490F-B057-81B69FF2288F}"/>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91207" y="438670"/>
                <a:ext cx="1905000" cy="1905000"/>
              </a:xfrm>
              <a:prstGeom prst="rect">
                <a:avLst/>
              </a:prstGeom>
            </p:spPr>
          </p:pic>
          <p:grpSp>
            <p:nvGrpSpPr>
              <p:cNvPr id="352" name="组合 351">
                <a:extLst>
                  <a:ext uri="{FF2B5EF4-FFF2-40B4-BE49-F238E27FC236}">
                    <a16:creationId xmlns:a16="http://schemas.microsoft.com/office/drawing/2014/main" id="{CEC62D22-69A1-40E3-B136-5934FE8E1B84}"/>
                  </a:ext>
                </a:extLst>
              </p:cNvPr>
              <p:cNvGrpSpPr/>
              <p:nvPr/>
            </p:nvGrpSpPr>
            <p:grpSpPr>
              <a:xfrm>
                <a:off x="3423944" y="1445431"/>
                <a:ext cx="996306" cy="996306"/>
                <a:chOff x="6240016" y="2852936"/>
                <a:chExt cx="720000" cy="720000"/>
              </a:xfrm>
            </p:grpSpPr>
            <p:sp>
              <p:nvSpPr>
                <p:cNvPr id="353" name="椭圆 352">
                  <a:extLst>
                    <a:ext uri="{FF2B5EF4-FFF2-40B4-BE49-F238E27FC236}">
                      <a16:creationId xmlns:a16="http://schemas.microsoft.com/office/drawing/2014/main" id="{210E264D-2984-4356-8C3C-2744D3201FD2}"/>
                    </a:ext>
                  </a:extLst>
                </p:cNvPr>
                <p:cNvSpPr/>
                <p:nvPr/>
              </p:nvSpPr>
              <p:spPr>
                <a:xfrm>
                  <a:off x="6240016" y="2852936"/>
                  <a:ext cx="720000" cy="72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54" name="图形 353">
                  <a:extLst>
                    <a:ext uri="{FF2B5EF4-FFF2-40B4-BE49-F238E27FC236}">
                      <a16:creationId xmlns:a16="http://schemas.microsoft.com/office/drawing/2014/main" id="{08728B6D-FA37-482D-A6CE-396A638202BE}"/>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03537" y="3033911"/>
                  <a:ext cx="432049" cy="432049"/>
                </a:xfrm>
                <a:prstGeom prst="rect">
                  <a:avLst/>
                </a:prstGeom>
              </p:spPr>
            </p:pic>
          </p:grpSp>
        </p:grpSp>
        <p:pic>
          <p:nvPicPr>
            <p:cNvPr id="302" name="图形 301">
              <a:extLst>
                <a:ext uri="{FF2B5EF4-FFF2-40B4-BE49-F238E27FC236}">
                  <a16:creationId xmlns:a16="http://schemas.microsoft.com/office/drawing/2014/main" id="{0E898C75-651A-4C9D-B907-5C055E2BDE5C}"/>
                </a:ext>
              </a:extLst>
            </p:cNvPr>
            <p:cNvPicPr>
              <a:picLocks noChangeAspect="1"/>
            </p:cNvPicPr>
            <p:nvPr/>
          </p:nvPicPr>
          <p:blipFill>
            <a:blip r:embed="rId21" cstate="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076414" y="3515893"/>
              <a:ext cx="430094" cy="430094"/>
            </a:xfrm>
            <a:prstGeom prst="rect">
              <a:avLst/>
            </a:prstGeom>
          </p:spPr>
        </p:pic>
        <p:pic>
          <p:nvPicPr>
            <p:cNvPr id="303" name="图形 302">
              <a:extLst>
                <a:ext uri="{FF2B5EF4-FFF2-40B4-BE49-F238E27FC236}">
                  <a16:creationId xmlns:a16="http://schemas.microsoft.com/office/drawing/2014/main" id="{BA1F3DEB-669E-4B59-A6E2-31C0D56C9B0C}"/>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815565" y="3251038"/>
              <a:ext cx="426169" cy="426168"/>
            </a:xfrm>
            <a:prstGeom prst="rect">
              <a:avLst/>
            </a:prstGeom>
          </p:spPr>
        </p:pic>
        <p:cxnSp>
          <p:nvCxnSpPr>
            <p:cNvPr id="304" name="直接连接符 303">
              <a:extLst>
                <a:ext uri="{FF2B5EF4-FFF2-40B4-BE49-F238E27FC236}">
                  <a16:creationId xmlns:a16="http://schemas.microsoft.com/office/drawing/2014/main" id="{EEDAC498-B65F-40E2-9B0B-93EF2D4940F2}"/>
                </a:ext>
              </a:extLst>
            </p:cNvPr>
            <p:cNvCxnSpPr>
              <a:stCxn id="295" idx="0"/>
              <a:endCxn id="302" idx="2"/>
            </p:cNvCxnSpPr>
            <p:nvPr/>
          </p:nvCxnSpPr>
          <p:spPr>
            <a:xfrm flipV="1">
              <a:off x="4826453" y="3945987"/>
              <a:ext cx="465008" cy="413592"/>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5" name="直接连接符 304">
              <a:extLst>
                <a:ext uri="{FF2B5EF4-FFF2-40B4-BE49-F238E27FC236}">
                  <a16:creationId xmlns:a16="http://schemas.microsoft.com/office/drawing/2014/main" id="{5D606EE0-2460-48A4-9383-3918F5849E10}"/>
                </a:ext>
              </a:extLst>
            </p:cNvPr>
            <p:cNvCxnSpPr>
              <a:stCxn id="302" idx="2"/>
              <a:endCxn id="296" idx="0"/>
            </p:cNvCxnSpPr>
            <p:nvPr/>
          </p:nvCxnSpPr>
          <p:spPr>
            <a:xfrm>
              <a:off x="5291461" y="3945987"/>
              <a:ext cx="382681" cy="417372"/>
            </a:xfrm>
            <a:prstGeom prst="line">
              <a:avLst/>
            </a:prstGeom>
            <a:ln w="1270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6" name="直接连接符 305">
              <a:extLst>
                <a:ext uri="{FF2B5EF4-FFF2-40B4-BE49-F238E27FC236}">
                  <a16:creationId xmlns:a16="http://schemas.microsoft.com/office/drawing/2014/main" id="{7F2789D6-C739-4A4A-98C6-FCB4849A014C}"/>
                </a:ext>
              </a:extLst>
            </p:cNvPr>
            <p:cNvCxnSpPr>
              <a:stCxn id="302" idx="2"/>
              <a:endCxn id="294" idx="0"/>
            </p:cNvCxnSpPr>
            <p:nvPr/>
          </p:nvCxnSpPr>
          <p:spPr>
            <a:xfrm>
              <a:off x="5291461" y="3945987"/>
              <a:ext cx="2320918" cy="413592"/>
            </a:xfrm>
            <a:prstGeom prst="line">
              <a:avLst/>
            </a:prstGeom>
            <a:ln w="1270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7" name="直接连接符 306">
              <a:extLst>
                <a:ext uri="{FF2B5EF4-FFF2-40B4-BE49-F238E27FC236}">
                  <a16:creationId xmlns:a16="http://schemas.microsoft.com/office/drawing/2014/main" id="{7CEDE1F0-9494-4543-BE68-A06E33A23D4B}"/>
                </a:ext>
              </a:extLst>
            </p:cNvPr>
            <p:cNvCxnSpPr>
              <a:cxnSpLocks/>
              <a:stCxn id="302" idx="0"/>
              <a:endCxn id="359" idx="2"/>
            </p:cNvCxnSpPr>
            <p:nvPr/>
          </p:nvCxnSpPr>
          <p:spPr>
            <a:xfrm flipH="1" flipV="1">
              <a:off x="5288975" y="3237733"/>
              <a:ext cx="2486" cy="278161"/>
            </a:xfrm>
            <a:prstGeom prst="line">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4B0B3B48-6D54-4850-9EAF-1F8B4BD349FB}"/>
                </a:ext>
              </a:extLst>
            </p:cNvPr>
            <p:cNvCxnSpPr>
              <a:cxnSpLocks/>
              <a:stCxn id="295" idx="3"/>
            </p:cNvCxnSpPr>
            <p:nvPr/>
          </p:nvCxnSpPr>
          <p:spPr>
            <a:xfrm flipV="1">
              <a:off x="5048309" y="3756873"/>
              <a:ext cx="1509302" cy="824563"/>
            </a:xfrm>
            <a:prstGeom prst="line">
              <a:avLst/>
            </a:prstGeom>
            <a:ln>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309" name="直接连接符 308">
              <a:extLst>
                <a:ext uri="{FF2B5EF4-FFF2-40B4-BE49-F238E27FC236}">
                  <a16:creationId xmlns:a16="http://schemas.microsoft.com/office/drawing/2014/main" id="{1821FC6C-C97F-4887-85B6-65A32DF9DB6B}"/>
                </a:ext>
              </a:extLst>
            </p:cNvPr>
            <p:cNvCxnSpPr>
              <a:cxnSpLocks/>
              <a:stCxn id="296" idx="3"/>
            </p:cNvCxnSpPr>
            <p:nvPr/>
          </p:nvCxnSpPr>
          <p:spPr>
            <a:xfrm flipV="1">
              <a:off x="5895998" y="3766809"/>
              <a:ext cx="699531" cy="818407"/>
            </a:xfrm>
            <a:prstGeom prst="line">
              <a:avLst/>
            </a:prstGeom>
            <a:ln>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1DBD14DC-53E4-45BA-B3D4-D7826F9E8947}"/>
                </a:ext>
              </a:extLst>
            </p:cNvPr>
            <p:cNvCxnSpPr>
              <a:cxnSpLocks/>
              <a:endCxn id="294" idx="1"/>
            </p:cNvCxnSpPr>
            <p:nvPr/>
          </p:nvCxnSpPr>
          <p:spPr>
            <a:xfrm>
              <a:off x="6753256" y="3785188"/>
              <a:ext cx="637266" cy="796248"/>
            </a:xfrm>
            <a:prstGeom prst="line">
              <a:avLst/>
            </a:prstGeom>
            <a:ln>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直接连接符 310">
              <a:extLst>
                <a:ext uri="{FF2B5EF4-FFF2-40B4-BE49-F238E27FC236}">
                  <a16:creationId xmlns:a16="http://schemas.microsoft.com/office/drawing/2014/main" id="{CFA21515-457F-4171-ACAE-7922D099FD82}"/>
                </a:ext>
              </a:extLst>
            </p:cNvPr>
            <p:cNvCxnSpPr>
              <a:stCxn id="357" idx="2"/>
              <a:endCxn id="351" idx="0"/>
            </p:cNvCxnSpPr>
            <p:nvPr/>
          </p:nvCxnSpPr>
          <p:spPr>
            <a:xfrm flipH="1">
              <a:off x="6659683" y="3033795"/>
              <a:ext cx="315430" cy="30384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2" name="文本框 311">
              <a:extLst>
                <a:ext uri="{FF2B5EF4-FFF2-40B4-BE49-F238E27FC236}">
                  <a16:creationId xmlns:a16="http://schemas.microsoft.com/office/drawing/2014/main" id="{E0BAF6B8-D13C-4336-A941-FE6BB2E85FAD}"/>
                </a:ext>
              </a:extLst>
            </p:cNvPr>
            <p:cNvSpPr txBox="1"/>
            <p:nvPr/>
          </p:nvSpPr>
          <p:spPr bwMode="auto">
            <a:xfrm>
              <a:off x="5807969" y="3614353"/>
              <a:ext cx="423596"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Bill </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13" name="组合 312">
              <a:extLst>
                <a:ext uri="{FF2B5EF4-FFF2-40B4-BE49-F238E27FC236}">
                  <a16:creationId xmlns:a16="http://schemas.microsoft.com/office/drawing/2014/main" id="{6C334916-812C-4208-84FD-BFB179C2B055}"/>
                </a:ext>
              </a:extLst>
            </p:cNvPr>
            <p:cNvGrpSpPr/>
            <p:nvPr/>
          </p:nvGrpSpPr>
          <p:grpSpPr>
            <a:xfrm>
              <a:off x="4262553" y="3952440"/>
              <a:ext cx="736444" cy="253916"/>
              <a:chOff x="3683121" y="4734199"/>
              <a:chExt cx="981992" cy="338578"/>
            </a:xfrm>
          </p:grpSpPr>
          <p:grpSp>
            <p:nvGrpSpPr>
              <p:cNvPr id="347" name="组合 346">
                <a:extLst>
                  <a:ext uri="{FF2B5EF4-FFF2-40B4-BE49-F238E27FC236}">
                    <a16:creationId xmlns:a16="http://schemas.microsoft.com/office/drawing/2014/main" id="{DDB1D53A-1ED1-42A5-B852-A59E7AA372B8}"/>
                  </a:ext>
                </a:extLst>
              </p:cNvPr>
              <p:cNvGrpSpPr/>
              <p:nvPr/>
            </p:nvGrpSpPr>
            <p:grpSpPr>
              <a:xfrm>
                <a:off x="4500645" y="4840261"/>
                <a:ext cx="164468" cy="164468"/>
                <a:chOff x="6240016" y="2852936"/>
                <a:chExt cx="720000" cy="720000"/>
              </a:xfrm>
            </p:grpSpPr>
            <p:sp>
              <p:nvSpPr>
                <p:cNvPr id="349" name="椭圆 348">
                  <a:extLst>
                    <a:ext uri="{FF2B5EF4-FFF2-40B4-BE49-F238E27FC236}">
                      <a16:creationId xmlns:a16="http://schemas.microsoft.com/office/drawing/2014/main" id="{11D8B14F-BD40-441F-8E09-34643832B61A}"/>
                    </a:ext>
                  </a:extLst>
                </p:cNvPr>
                <p:cNvSpPr/>
                <p:nvPr/>
              </p:nvSpPr>
              <p:spPr>
                <a:xfrm>
                  <a:off x="6240016" y="2852936"/>
                  <a:ext cx="720000" cy="72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50" name="图形 349">
                  <a:extLst>
                    <a:ext uri="{FF2B5EF4-FFF2-40B4-BE49-F238E27FC236}">
                      <a16:creationId xmlns:a16="http://schemas.microsoft.com/office/drawing/2014/main" id="{35328C1E-C5A2-4227-8CAF-85F7F548A7C9}"/>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03537" y="3033911"/>
                  <a:ext cx="432049" cy="432049"/>
                </a:xfrm>
                <a:prstGeom prst="rect">
                  <a:avLst/>
                </a:prstGeom>
              </p:spPr>
            </p:pic>
          </p:grpSp>
          <p:sp>
            <p:nvSpPr>
              <p:cNvPr id="348" name="文本框 347">
                <a:extLst>
                  <a:ext uri="{FF2B5EF4-FFF2-40B4-BE49-F238E27FC236}">
                    <a16:creationId xmlns:a16="http://schemas.microsoft.com/office/drawing/2014/main" id="{E9DAC3D9-75E5-43FD-AB46-9D179AE67F28}"/>
                  </a:ext>
                </a:extLst>
              </p:cNvPr>
              <p:cNvSpPr txBox="1"/>
              <p:nvPr/>
            </p:nvSpPr>
            <p:spPr bwMode="auto">
              <a:xfrm>
                <a:off x="3683121" y="4734199"/>
                <a:ext cx="940710" cy="338578"/>
              </a:xfrm>
              <a:prstGeom prst="rect">
                <a:avLst/>
              </a:prstGeom>
              <a:noFill/>
            </p:spPr>
            <p:txBody>
              <a:bodyPr wrap="square" rtlCol="0">
                <a:spAutoFit/>
              </a:bodyPr>
              <a:lstStyle/>
              <a:p>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Intention</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14" name="文本框 313">
              <a:extLst>
                <a:ext uri="{FF2B5EF4-FFF2-40B4-BE49-F238E27FC236}">
                  <a16:creationId xmlns:a16="http://schemas.microsoft.com/office/drawing/2014/main" id="{DE7CD9C8-E12B-40BA-85AF-AC0DA3AF2FEC}"/>
                </a:ext>
              </a:extLst>
            </p:cNvPr>
            <p:cNvSpPr txBox="1"/>
            <p:nvPr/>
          </p:nvSpPr>
          <p:spPr bwMode="auto">
            <a:xfrm>
              <a:off x="5524752" y="2854119"/>
              <a:ext cx="1052847" cy="415498"/>
            </a:xfrm>
            <a:prstGeom prst="rect">
              <a:avLst/>
            </a:prstGeom>
            <a:noFill/>
          </p:spPr>
          <p:txBody>
            <a:bodyPr wrap="square" rtlCol="0">
              <a:spAutoFit/>
            </a:bodyPr>
            <a:lstStyle/>
            <a:p>
              <a:pPr algn="ctr"/>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Historical Message</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5" name="文本框 314">
              <a:extLst>
                <a:ext uri="{FF2B5EF4-FFF2-40B4-BE49-F238E27FC236}">
                  <a16:creationId xmlns:a16="http://schemas.microsoft.com/office/drawing/2014/main" id="{4541DB27-8AD3-4FEA-BC90-7AA7D138E79B}"/>
                </a:ext>
              </a:extLst>
            </p:cNvPr>
            <p:cNvSpPr txBox="1"/>
            <p:nvPr/>
          </p:nvSpPr>
          <p:spPr bwMode="auto">
            <a:xfrm>
              <a:off x="6977477" y="3962648"/>
              <a:ext cx="477015" cy="253916"/>
            </a:xfrm>
            <a:prstGeom prst="rect">
              <a:avLst/>
            </a:prstGeom>
            <a:noFill/>
          </p:spPr>
          <p:txBody>
            <a:bodyPr wrap="square" rtlCol="0">
              <a:spAutoFit/>
            </a:bodyPr>
            <a:lstStyle/>
            <a:p>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Loan</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16" name="直接连接符 315">
              <a:extLst>
                <a:ext uri="{FF2B5EF4-FFF2-40B4-BE49-F238E27FC236}">
                  <a16:creationId xmlns:a16="http://schemas.microsoft.com/office/drawing/2014/main" id="{A9D6D940-AB84-4D84-9EDD-F841123A8A3C}"/>
                </a:ext>
              </a:extLst>
            </p:cNvPr>
            <p:cNvCxnSpPr>
              <a:cxnSpLocks/>
            </p:cNvCxnSpPr>
            <p:nvPr/>
          </p:nvCxnSpPr>
          <p:spPr>
            <a:xfrm flipV="1">
              <a:off x="5010391" y="3725191"/>
              <a:ext cx="1500978" cy="804521"/>
            </a:xfrm>
            <a:prstGeom prst="line">
              <a:avLst/>
            </a:prstGeom>
            <a:ln>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7" name="直接连接符 316">
              <a:extLst>
                <a:ext uri="{FF2B5EF4-FFF2-40B4-BE49-F238E27FC236}">
                  <a16:creationId xmlns:a16="http://schemas.microsoft.com/office/drawing/2014/main" id="{3EC791A4-BD48-4E09-8E3B-4833E9F750D0}"/>
                </a:ext>
              </a:extLst>
            </p:cNvPr>
            <p:cNvCxnSpPr>
              <a:cxnSpLocks/>
            </p:cNvCxnSpPr>
            <p:nvPr/>
          </p:nvCxnSpPr>
          <p:spPr>
            <a:xfrm flipV="1">
              <a:off x="5895953" y="3766809"/>
              <a:ext cx="763685" cy="883356"/>
            </a:xfrm>
            <a:prstGeom prst="line">
              <a:avLst/>
            </a:prstGeom>
            <a:ln>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cxnSp>
        <p:cxnSp>
          <p:nvCxnSpPr>
            <p:cNvPr id="318" name="直接连接符 317">
              <a:extLst>
                <a:ext uri="{FF2B5EF4-FFF2-40B4-BE49-F238E27FC236}">
                  <a16:creationId xmlns:a16="http://schemas.microsoft.com/office/drawing/2014/main" id="{23180C29-24C7-4235-9B32-6E042F630D69}"/>
                </a:ext>
              </a:extLst>
            </p:cNvPr>
            <p:cNvCxnSpPr>
              <a:cxnSpLocks/>
            </p:cNvCxnSpPr>
            <p:nvPr/>
          </p:nvCxnSpPr>
          <p:spPr>
            <a:xfrm>
              <a:off x="6691159" y="3771031"/>
              <a:ext cx="637266" cy="796248"/>
            </a:xfrm>
            <a:prstGeom prst="line">
              <a:avLst/>
            </a:prstGeom>
            <a:ln>
              <a:solidFill>
                <a:srgbClr val="FF0000"/>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19" name="组合 318">
              <a:extLst>
                <a:ext uri="{FF2B5EF4-FFF2-40B4-BE49-F238E27FC236}">
                  <a16:creationId xmlns:a16="http://schemas.microsoft.com/office/drawing/2014/main" id="{0089F9B9-E256-4559-8185-A94D60A24BC0}"/>
                </a:ext>
              </a:extLst>
            </p:cNvPr>
            <p:cNvGrpSpPr/>
            <p:nvPr/>
          </p:nvGrpSpPr>
          <p:grpSpPr>
            <a:xfrm>
              <a:off x="6988855" y="4331261"/>
              <a:ext cx="123343" cy="123343"/>
              <a:chOff x="6240016" y="2852936"/>
              <a:chExt cx="720000" cy="720000"/>
            </a:xfrm>
          </p:grpSpPr>
          <p:sp>
            <p:nvSpPr>
              <p:cNvPr id="345" name="椭圆 344">
                <a:extLst>
                  <a:ext uri="{FF2B5EF4-FFF2-40B4-BE49-F238E27FC236}">
                    <a16:creationId xmlns:a16="http://schemas.microsoft.com/office/drawing/2014/main" id="{053C38C9-E1B5-4C6E-B884-4F2542DBDAEA}"/>
                  </a:ext>
                </a:extLst>
              </p:cNvPr>
              <p:cNvSpPr/>
              <p:nvPr/>
            </p:nvSpPr>
            <p:spPr>
              <a:xfrm>
                <a:off x="6240016" y="2852936"/>
                <a:ext cx="720000" cy="72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46" name="图形 345">
                <a:extLst>
                  <a:ext uri="{FF2B5EF4-FFF2-40B4-BE49-F238E27FC236}">
                    <a16:creationId xmlns:a16="http://schemas.microsoft.com/office/drawing/2014/main" id="{BC49A08E-645A-4FA8-9F36-051371E8B2DE}"/>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03537" y="3033911"/>
                <a:ext cx="432049" cy="432049"/>
              </a:xfrm>
              <a:prstGeom prst="rect">
                <a:avLst/>
              </a:prstGeom>
            </p:spPr>
          </p:pic>
        </p:grpSp>
        <p:sp>
          <p:nvSpPr>
            <p:cNvPr id="320" name="文本框 319">
              <a:extLst>
                <a:ext uri="{FF2B5EF4-FFF2-40B4-BE49-F238E27FC236}">
                  <a16:creationId xmlns:a16="http://schemas.microsoft.com/office/drawing/2014/main" id="{6E4FA240-0169-48C2-9D04-B61036265926}"/>
                </a:ext>
              </a:extLst>
            </p:cNvPr>
            <p:cNvSpPr txBox="1"/>
            <p:nvPr/>
          </p:nvSpPr>
          <p:spPr bwMode="auto">
            <a:xfrm>
              <a:off x="6090922" y="4259739"/>
              <a:ext cx="1040256" cy="253916"/>
            </a:xfrm>
            <a:prstGeom prst="rect">
              <a:avLst/>
            </a:prstGeom>
            <a:noFill/>
          </p:spPr>
          <p:txBody>
            <a:bodyPr wrap="square" rtlCol="0">
              <a:spAutoFit/>
            </a:bodyPr>
            <a:lstStyle/>
            <a:p>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Intention</a:t>
              </a:r>
              <a:r>
                <a:rPr lang="zh-CN" altLang="en-US" sz="105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Loan</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1" name="文本框 320">
              <a:extLst>
                <a:ext uri="{FF2B5EF4-FFF2-40B4-BE49-F238E27FC236}">
                  <a16:creationId xmlns:a16="http://schemas.microsoft.com/office/drawing/2014/main" id="{8BC8A925-CAF8-4EFE-AE08-35C46DFFE882}"/>
                </a:ext>
              </a:extLst>
            </p:cNvPr>
            <p:cNvSpPr txBox="1"/>
            <p:nvPr/>
          </p:nvSpPr>
          <p:spPr bwMode="auto">
            <a:xfrm>
              <a:off x="6852047" y="3325357"/>
              <a:ext cx="509072"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Pool</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2" name="矩形 321">
              <a:extLst>
                <a:ext uri="{FF2B5EF4-FFF2-40B4-BE49-F238E27FC236}">
                  <a16:creationId xmlns:a16="http://schemas.microsoft.com/office/drawing/2014/main" id="{36E23366-0EBB-4582-97CC-123250C828A1}"/>
                </a:ext>
              </a:extLst>
            </p:cNvPr>
            <p:cNvSpPr/>
            <p:nvPr/>
          </p:nvSpPr>
          <p:spPr>
            <a:xfrm>
              <a:off x="2531183" y="3285442"/>
              <a:ext cx="629481" cy="486062"/>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23" name="文本框 322">
              <a:extLst>
                <a:ext uri="{FF2B5EF4-FFF2-40B4-BE49-F238E27FC236}">
                  <a16:creationId xmlns:a16="http://schemas.microsoft.com/office/drawing/2014/main" id="{6F3ECB33-8547-4547-AA44-29686F69BCFB}"/>
                </a:ext>
              </a:extLst>
            </p:cNvPr>
            <p:cNvSpPr txBox="1"/>
            <p:nvPr/>
          </p:nvSpPr>
          <p:spPr bwMode="auto">
            <a:xfrm>
              <a:off x="3193573" y="3404343"/>
              <a:ext cx="509072"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Pool</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4" name="箭头: 下 323">
              <a:extLst>
                <a:ext uri="{FF2B5EF4-FFF2-40B4-BE49-F238E27FC236}">
                  <a16:creationId xmlns:a16="http://schemas.microsoft.com/office/drawing/2014/main" id="{9E169775-2221-44C2-8A50-47062321CCC1}"/>
                </a:ext>
              </a:extLst>
            </p:cNvPr>
            <p:cNvSpPr/>
            <p:nvPr/>
          </p:nvSpPr>
          <p:spPr>
            <a:xfrm rot="10800000">
              <a:off x="2817366" y="3882363"/>
              <a:ext cx="72634" cy="9684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325" name="直接箭头连接符 324">
              <a:extLst>
                <a:ext uri="{FF2B5EF4-FFF2-40B4-BE49-F238E27FC236}">
                  <a16:creationId xmlns:a16="http://schemas.microsoft.com/office/drawing/2014/main" id="{8E777C13-3E05-4C17-A36A-6A6E5671BBF9}"/>
                </a:ext>
              </a:extLst>
            </p:cNvPr>
            <p:cNvCxnSpPr>
              <a:cxnSpLocks/>
            </p:cNvCxnSpPr>
            <p:nvPr/>
          </p:nvCxnSpPr>
          <p:spPr>
            <a:xfrm flipV="1">
              <a:off x="2383482" y="2786058"/>
              <a:ext cx="475574" cy="497404"/>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6" name="文本框 325">
              <a:extLst>
                <a:ext uri="{FF2B5EF4-FFF2-40B4-BE49-F238E27FC236}">
                  <a16:creationId xmlns:a16="http://schemas.microsoft.com/office/drawing/2014/main" id="{02C31443-A441-4B3C-91DF-2905EFF3056C}"/>
                </a:ext>
              </a:extLst>
            </p:cNvPr>
            <p:cNvSpPr txBox="1"/>
            <p:nvPr/>
          </p:nvSpPr>
          <p:spPr bwMode="auto">
            <a:xfrm>
              <a:off x="4366023" y="3513961"/>
              <a:ext cx="777410" cy="430887"/>
            </a:xfrm>
            <a:prstGeom prst="rect">
              <a:avLst/>
            </a:prstGeom>
            <a:noFill/>
          </p:spPr>
          <p:txBody>
            <a:bodyPr wrap="square" rtlCol="0">
              <a:spAutoFit/>
            </a:bodyPr>
            <a:lstStyle/>
            <a:p>
              <a:pPr algn="ctr"/>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Sealed Auction</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27" name="图形 326">
              <a:extLst>
                <a:ext uri="{FF2B5EF4-FFF2-40B4-BE49-F238E27FC236}">
                  <a16:creationId xmlns:a16="http://schemas.microsoft.com/office/drawing/2014/main" id="{80CCF735-F967-40AC-AE52-6B64357874A0}"/>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1327755" y="3857386"/>
              <a:ext cx="203513" cy="203513"/>
            </a:xfrm>
            <a:prstGeom prst="rect">
              <a:avLst/>
            </a:prstGeom>
          </p:spPr>
        </p:pic>
        <p:sp>
          <p:nvSpPr>
            <p:cNvPr id="328" name="文本框 327">
              <a:extLst>
                <a:ext uri="{FF2B5EF4-FFF2-40B4-BE49-F238E27FC236}">
                  <a16:creationId xmlns:a16="http://schemas.microsoft.com/office/drawing/2014/main" id="{0B6D6969-B218-4A1E-B3C4-9A4332F5C7F6}"/>
                </a:ext>
              </a:extLst>
            </p:cNvPr>
            <p:cNvSpPr txBox="1"/>
            <p:nvPr/>
          </p:nvSpPr>
          <p:spPr bwMode="auto">
            <a:xfrm>
              <a:off x="4540767" y="4803293"/>
              <a:ext cx="581017"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1</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9" name="文本框 328">
              <a:extLst>
                <a:ext uri="{FF2B5EF4-FFF2-40B4-BE49-F238E27FC236}">
                  <a16:creationId xmlns:a16="http://schemas.microsoft.com/office/drawing/2014/main" id="{B57F8FC5-9048-4475-BB06-C86175A9111B}"/>
                </a:ext>
              </a:extLst>
            </p:cNvPr>
            <p:cNvSpPr txBox="1"/>
            <p:nvPr/>
          </p:nvSpPr>
          <p:spPr bwMode="auto">
            <a:xfrm>
              <a:off x="5359542" y="4803293"/>
              <a:ext cx="585610"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2</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0" name="文本框 329">
              <a:extLst>
                <a:ext uri="{FF2B5EF4-FFF2-40B4-BE49-F238E27FC236}">
                  <a16:creationId xmlns:a16="http://schemas.microsoft.com/office/drawing/2014/main" id="{1EFDB413-FCCC-45A4-90F6-7411F88EC037}"/>
                </a:ext>
              </a:extLst>
            </p:cNvPr>
            <p:cNvSpPr txBox="1"/>
            <p:nvPr/>
          </p:nvSpPr>
          <p:spPr bwMode="auto">
            <a:xfrm>
              <a:off x="7289818" y="4803293"/>
              <a:ext cx="606382"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N</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1" name="文本框 330">
              <a:extLst>
                <a:ext uri="{FF2B5EF4-FFF2-40B4-BE49-F238E27FC236}">
                  <a16:creationId xmlns:a16="http://schemas.microsoft.com/office/drawing/2014/main" id="{B5537176-4E93-4FED-B6E6-6B67AD28E76A}"/>
                </a:ext>
              </a:extLst>
            </p:cNvPr>
            <p:cNvSpPr txBox="1"/>
            <p:nvPr/>
          </p:nvSpPr>
          <p:spPr bwMode="auto">
            <a:xfrm>
              <a:off x="8429199" y="4803293"/>
              <a:ext cx="581017"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1</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2" name="文本框 331">
              <a:extLst>
                <a:ext uri="{FF2B5EF4-FFF2-40B4-BE49-F238E27FC236}">
                  <a16:creationId xmlns:a16="http://schemas.microsoft.com/office/drawing/2014/main" id="{8D2AC431-5854-4FEA-B200-89F1E6EDD6DD}"/>
                </a:ext>
              </a:extLst>
            </p:cNvPr>
            <p:cNvSpPr txBox="1"/>
            <p:nvPr/>
          </p:nvSpPr>
          <p:spPr bwMode="auto">
            <a:xfrm>
              <a:off x="9247974" y="4803293"/>
              <a:ext cx="585610"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2</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3" name="文本框 332">
              <a:extLst>
                <a:ext uri="{FF2B5EF4-FFF2-40B4-BE49-F238E27FC236}">
                  <a16:creationId xmlns:a16="http://schemas.microsoft.com/office/drawing/2014/main" id="{D1127927-961D-4D42-B279-065016BAF764}"/>
                </a:ext>
              </a:extLst>
            </p:cNvPr>
            <p:cNvSpPr txBox="1"/>
            <p:nvPr/>
          </p:nvSpPr>
          <p:spPr bwMode="auto">
            <a:xfrm>
              <a:off x="11178250" y="4803293"/>
              <a:ext cx="606382" cy="261610"/>
            </a:xfrm>
            <a:prstGeom prst="rect">
              <a:avLst/>
            </a:prstGeom>
            <a:noFill/>
          </p:spPr>
          <p:txBody>
            <a:bodyPr wrap="square" rtlCol="0">
              <a:spAutoFit/>
            </a:bodyPr>
            <a:lstStyle/>
            <a:p>
              <a:r>
                <a:rPr lang="en-US" altLang="zh-CN" sz="1100" b="1" dirty="0">
                  <a:latin typeface="Times New Roman" panose="02020603050405020304" pitchFamily="18" charset="0"/>
                  <a:ea typeface="微软雅黑" panose="020B0503020204020204" pitchFamily="34" charset="-122"/>
                  <a:cs typeface="Times New Roman" panose="02020603050405020304" pitchFamily="18" charset="0"/>
                </a:rPr>
                <a:t>VSP N</a:t>
              </a:r>
              <a:endParaRPr lang="zh-CN" altLang="en-US" sz="11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4" name="文本框 333">
              <a:extLst>
                <a:ext uri="{FF2B5EF4-FFF2-40B4-BE49-F238E27FC236}">
                  <a16:creationId xmlns:a16="http://schemas.microsoft.com/office/drawing/2014/main" id="{D79A396E-6F15-4082-93CE-56CBB6CD25CA}"/>
                </a:ext>
              </a:extLst>
            </p:cNvPr>
            <p:cNvSpPr txBox="1"/>
            <p:nvPr/>
          </p:nvSpPr>
          <p:spPr bwMode="auto">
            <a:xfrm>
              <a:off x="10294281" y="2441659"/>
              <a:ext cx="1435113" cy="253916"/>
            </a:xfrm>
            <a:prstGeom prst="rect">
              <a:avLst/>
            </a:prstGeom>
            <a:noFill/>
          </p:spPr>
          <p:txBody>
            <a:bodyPr wrap="square" rtlCol="0">
              <a:spAutoFit/>
            </a:bodyPr>
            <a:lstStyle/>
            <a:p>
              <a:pPr algn="ctr"/>
              <a:r>
                <a:rPr lang="en-US" altLang="zh-CN" sz="1050" b="1" dirty="0">
                  <a:latin typeface="Times New Roman" panose="02020603050405020304" pitchFamily="18" charset="0"/>
                  <a:ea typeface="微软雅黑" panose="020B0503020204020204" pitchFamily="34" charset="-122"/>
                  <a:cs typeface="Times New Roman" panose="02020603050405020304" pitchFamily="18" charset="0"/>
                </a:rPr>
                <a:t>Update Parameter</a:t>
              </a:r>
              <a:endParaRPr lang="zh-CN" altLang="en-US" sz="105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5" name="矩形 334">
              <a:extLst>
                <a:ext uri="{FF2B5EF4-FFF2-40B4-BE49-F238E27FC236}">
                  <a16:creationId xmlns:a16="http://schemas.microsoft.com/office/drawing/2014/main" id="{2EBDE0D6-0B29-457B-9867-8C848075C33A}"/>
                </a:ext>
              </a:extLst>
            </p:cNvPr>
            <p:cNvSpPr/>
            <p:nvPr/>
          </p:nvSpPr>
          <p:spPr>
            <a:xfrm>
              <a:off x="9926390" y="2422708"/>
              <a:ext cx="1699425" cy="1426028"/>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mc:AlternateContent xmlns:mc="http://schemas.openxmlformats.org/markup-compatibility/2006" xmlns:a14="http://schemas.microsoft.com/office/drawing/2010/main">
          <mc:Choice Requires="a14">
            <p:sp>
              <p:nvSpPr>
                <p:cNvPr id="336" name="文本框 335">
                  <a:extLst>
                    <a:ext uri="{FF2B5EF4-FFF2-40B4-BE49-F238E27FC236}">
                      <a16:creationId xmlns:a16="http://schemas.microsoft.com/office/drawing/2014/main" id="{A9043504-7DA6-44A3-BD7D-EDAD782CAAE4}"/>
                    </a:ext>
                  </a:extLst>
                </p:cNvPr>
                <p:cNvSpPr txBox="1"/>
                <p:nvPr/>
              </p:nvSpPr>
              <p:spPr bwMode="auto">
                <a:xfrm>
                  <a:off x="10349519" y="2616774"/>
                  <a:ext cx="1435113" cy="25391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1050" b="1" i="1" dirty="0" smtClean="0">
                            <a:latin typeface="Cambria Math" panose="02040503050406030204" pitchFamily="18" charset="0"/>
                            <a:ea typeface="微软雅黑" panose="020B0503020204020204" pitchFamily="34" charset="-122"/>
                            <a:cs typeface="Times New Roman" panose="02020603050405020304" pitchFamily="18" charset="0"/>
                          </a:rPr>
                          <m:t>𝝋</m:t>
                        </m:r>
                        <m:r>
                          <a:rPr lang="en-US" altLang="zh-CN" sz="1050" b="1" i="1" dirty="0"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1050" b="1" i="1" dirty="0" smtClean="0">
                            <a:latin typeface="Cambria Math" panose="02040503050406030204" pitchFamily="18" charset="0"/>
                            <a:ea typeface="微软雅黑" panose="020B0503020204020204" pitchFamily="34" charset="-122"/>
                            <a:cs typeface="Times New Roman" panose="02020603050405020304" pitchFamily="18" charset="0"/>
                          </a:rPr>
                          <m:t>𝜶</m:t>
                        </m:r>
                        <m:r>
                          <a:rPr lang="en-US" altLang="zh-CN" sz="1050" b="1" i="1" dirty="0"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1050" b="1" i="1" dirty="0" smtClean="0">
                            <a:latin typeface="Cambria Math" panose="02040503050406030204" pitchFamily="18" charset="0"/>
                            <a:ea typeface="微软雅黑" panose="020B0503020204020204" pitchFamily="34" charset="-122"/>
                            <a:cs typeface="Times New Roman" panose="02020603050405020304" pitchFamily="18" charset="0"/>
                          </a:rPr>
                          <m:t>𝜽</m:t>
                        </m:r>
                      </m:oMath>
                    </m:oMathPara>
                  </a14:m>
                  <a:endParaRPr lang="zh-CN" altLang="en-US" sz="1050" b="1"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36" name="文本框 335">
                  <a:extLst>
                    <a:ext uri="{FF2B5EF4-FFF2-40B4-BE49-F238E27FC236}">
                      <a16:creationId xmlns:a16="http://schemas.microsoft.com/office/drawing/2014/main" id="{A9043504-7DA6-44A3-BD7D-EDAD782CAAE4}"/>
                    </a:ext>
                  </a:extLst>
                </p:cNvPr>
                <p:cNvSpPr txBox="1">
                  <a:spLocks noRot="1" noChangeAspect="1" noMove="1" noResize="1" noEditPoints="1" noAdjustHandles="1" noChangeArrowheads="1" noChangeShapeType="1" noTextEdit="1"/>
                </p:cNvSpPr>
                <p:nvPr/>
              </p:nvSpPr>
              <p:spPr bwMode="auto">
                <a:xfrm>
                  <a:off x="10349519" y="2616774"/>
                  <a:ext cx="1435113" cy="253916"/>
                </a:xfrm>
                <a:prstGeom prst="rect">
                  <a:avLst/>
                </a:prstGeom>
                <a:blipFill>
                  <a:blip r:embed="rId25"/>
                  <a:stretch>
                    <a:fillRect/>
                  </a:stretch>
                </a:blipFill>
              </p:spPr>
              <p:txBody>
                <a:bodyPr/>
                <a:lstStyle/>
                <a:p>
                  <a:r>
                    <a:rPr lang="zh-CN" altLang="en-US">
                      <a:noFill/>
                    </a:rPr>
                    <a:t> </a:t>
                  </a:r>
                </a:p>
              </p:txBody>
            </p:sp>
          </mc:Fallback>
        </mc:AlternateContent>
        <p:grpSp>
          <p:nvGrpSpPr>
            <p:cNvPr id="337" name="组合 336">
              <a:extLst>
                <a:ext uri="{FF2B5EF4-FFF2-40B4-BE49-F238E27FC236}">
                  <a16:creationId xmlns:a16="http://schemas.microsoft.com/office/drawing/2014/main" id="{3CA5AF37-3470-4FDB-B1CE-2CE1E95759BD}"/>
                </a:ext>
              </a:extLst>
            </p:cNvPr>
            <p:cNvGrpSpPr/>
            <p:nvPr/>
          </p:nvGrpSpPr>
          <p:grpSpPr>
            <a:xfrm>
              <a:off x="10557758" y="3144428"/>
              <a:ext cx="132534" cy="132534"/>
              <a:chOff x="8616280" y="1048950"/>
              <a:chExt cx="1299930" cy="1299930"/>
            </a:xfrm>
          </p:grpSpPr>
          <p:sp>
            <p:nvSpPr>
              <p:cNvPr id="343" name="椭圆 342">
                <a:extLst>
                  <a:ext uri="{FF2B5EF4-FFF2-40B4-BE49-F238E27FC236}">
                    <a16:creationId xmlns:a16="http://schemas.microsoft.com/office/drawing/2014/main" id="{AF59137A-8D76-4806-8F26-3DD514EA14EC}"/>
                  </a:ext>
                </a:extLst>
              </p:cNvPr>
              <p:cNvSpPr/>
              <p:nvPr/>
            </p:nvSpPr>
            <p:spPr>
              <a:xfrm>
                <a:off x="8616280" y="1048950"/>
                <a:ext cx="1299930" cy="129993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344" name="图形 343">
                <a:extLst>
                  <a:ext uri="{FF2B5EF4-FFF2-40B4-BE49-F238E27FC236}">
                    <a16:creationId xmlns:a16="http://schemas.microsoft.com/office/drawing/2014/main" id="{A8BC56C0-879F-4917-8DD5-4DEFAA19B1B2}"/>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632412" y="1048950"/>
                <a:ext cx="1253912" cy="1253912"/>
              </a:xfrm>
              <a:prstGeom prst="rect">
                <a:avLst/>
              </a:prstGeom>
            </p:spPr>
          </p:pic>
        </p:grpSp>
        <mc:AlternateContent xmlns:mc="http://schemas.openxmlformats.org/markup-compatibility/2006" xmlns:a14="http://schemas.microsoft.com/office/drawing/2010/main">
          <mc:Choice Requires="a14">
            <p:sp>
              <p:nvSpPr>
                <p:cNvPr id="338" name="文本框 337">
                  <a:extLst>
                    <a:ext uri="{FF2B5EF4-FFF2-40B4-BE49-F238E27FC236}">
                      <a16:creationId xmlns:a16="http://schemas.microsoft.com/office/drawing/2014/main" id="{33C70A1A-3561-4C8A-AFA3-5E9DD53958C1}"/>
                    </a:ext>
                  </a:extLst>
                </p:cNvPr>
                <p:cNvSpPr txBox="1"/>
                <p:nvPr/>
              </p:nvSpPr>
              <p:spPr>
                <a:xfrm>
                  <a:off x="9485477" y="2709978"/>
                  <a:ext cx="495910" cy="253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050" b="1" i="1" dirty="0" smtClean="0">
                            <a:latin typeface="Cambria Math" panose="02040503050406030204" pitchFamily="18" charset="0"/>
                            <a:ea typeface="微软雅黑" panose="020B0503020204020204" pitchFamily="34" charset="-122"/>
                            <a:cs typeface="Times New Roman" panose="02020603050405020304" pitchFamily="18" charset="0"/>
                          </a:rPr>
                          <m:t>𝜽</m:t>
                        </m:r>
                        <m:r>
                          <a:rPr lang="en-US" altLang="zh-CN" sz="1050" b="1" i="1" dirty="0" smtClean="0">
                            <a:latin typeface="Cambria Math" panose="02040503050406030204" pitchFamily="18" charset="0"/>
                            <a:ea typeface="微软雅黑" panose="020B0503020204020204" pitchFamily="34" charset="-122"/>
                            <a:cs typeface="Times New Roman" panose="02020603050405020304" pitchFamily="18" charset="0"/>
                          </a:rPr>
                          <m:t>,</m:t>
                        </m:r>
                        <m:r>
                          <a:rPr lang="zh-CN" altLang="en-US" sz="1050" b="1" i="1" dirty="0" smtClean="0">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zh-CN" altLang="en-US" sz="1050" dirty="0"/>
                </a:p>
              </p:txBody>
            </p:sp>
          </mc:Choice>
          <mc:Fallback xmlns="">
            <p:sp>
              <p:nvSpPr>
                <p:cNvPr id="338" name="文本框 337">
                  <a:extLst>
                    <a:ext uri="{FF2B5EF4-FFF2-40B4-BE49-F238E27FC236}">
                      <a16:creationId xmlns:a16="http://schemas.microsoft.com/office/drawing/2014/main" id="{33C70A1A-3561-4C8A-AFA3-5E9DD53958C1}"/>
                    </a:ext>
                  </a:extLst>
                </p:cNvPr>
                <p:cNvSpPr txBox="1">
                  <a:spLocks noRot="1" noChangeAspect="1" noMove="1" noResize="1" noEditPoints="1" noAdjustHandles="1" noChangeArrowheads="1" noChangeShapeType="1" noTextEdit="1"/>
                </p:cNvSpPr>
                <p:nvPr/>
              </p:nvSpPr>
              <p:spPr>
                <a:xfrm>
                  <a:off x="9485477" y="2709978"/>
                  <a:ext cx="495910" cy="253916"/>
                </a:xfrm>
                <a:prstGeom prst="rect">
                  <a:avLst/>
                </a:prstGeom>
                <a:blipFill>
                  <a:blip r:embed="rId26"/>
                  <a:stretch>
                    <a:fillRect/>
                  </a:stretch>
                </a:blipFill>
              </p:spPr>
              <p:txBody>
                <a:bodyPr/>
                <a:lstStyle/>
                <a:p>
                  <a:r>
                    <a:rPr lang="zh-CN" altLang="en-US">
                      <a:noFill/>
                    </a:rPr>
                    <a:t> </a:t>
                  </a:r>
                </a:p>
              </p:txBody>
            </p:sp>
          </mc:Fallback>
        </mc:AlternateContent>
        <p:cxnSp>
          <p:nvCxnSpPr>
            <p:cNvPr id="339" name="直接连接符 338">
              <a:extLst>
                <a:ext uri="{FF2B5EF4-FFF2-40B4-BE49-F238E27FC236}">
                  <a16:creationId xmlns:a16="http://schemas.microsoft.com/office/drawing/2014/main" id="{DFCC93A2-F1C8-4775-A51F-86CB4915400D}"/>
                </a:ext>
              </a:extLst>
            </p:cNvPr>
            <p:cNvCxnSpPr>
              <a:cxnSpLocks/>
              <a:stCxn id="365" idx="2"/>
              <a:endCxn id="273" idx="0"/>
            </p:cNvCxnSpPr>
            <p:nvPr/>
          </p:nvCxnSpPr>
          <p:spPr>
            <a:xfrm flipH="1">
              <a:off x="8692500" y="3226478"/>
              <a:ext cx="479676" cy="1133101"/>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0" name="直接连接符 339">
              <a:extLst>
                <a:ext uri="{FF2B5EF4-FFF2-40B4-BE49-F238E27FC236}">
                  <a16:creationId xmlns:a16="http://schemas.microsoft.com/office/drawing/2014/main" id="{037E74E0-42AB-4D55-AF4C-1187BA81FEA9}"/>
                </a:ext>
              </a:extLst>
            </p:cNvPr>
            <p:cNvCxnSpPr>
              <a:cxnSpLocks/>
              <a:stCxn id="365" idx="2"/>
              <a:endCxn id="274" idx="0"/>
            </p:cNvCxnSpPr>
            <p:nvPr/>
          </p:nvCxnSpPr>
          <p:spPr>
            <a:xfrm>
              <a:off x="9172176" y="3226478"/>
              <a:ext cx="368013" cy="1136881"/>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1" name="直接连接符 340">
              <a:extLst>
                <a:ext uri="{FF2B5EF4-FFF2-40B4-BE49-F238E27FC236}">
                  <a16:creationId xmlns:a16="http://schemas.microsoft.com/office/drawing/2014/main" id="{C6DFA868-E4A0-4A3D-9D14-7DF398A8CC88}"/>
                </a:ext>
              </a:extLst>
            </p:cNvPr>
            <p:cNvCxnSpPr>
              <a:cxnSpLocks/>
              <a:stCxn id="365" idx="2"/>
              <a:endCxn id="272" idx="0"/>
            </p:cNvCxnSpPr>
            <p:nvPr/>
          </p:nvCxnSpPr>
          <p:spPr>
            <a:xfrm>
              <a:off x="9172176" y="3226478"/>
              <a:ext cx="2306251" cy="1133101"/>
            </a:xfrm>
            <a:prstGeom prst="line">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342" name="文本框 341">
              <a:extLst>
                <a:ext uri="{FF2B5EF4-FFF2-40B4-BE49-F238E27FC236}">
                  <a16:creationId xmlns:a16="http://schemas.microsoft.com/office/drawing/2014/main" id="{A6C26E32-C5F3-462A-9A54-3F9C72D5AAE8}"/>
                </a:ext>
              </a:extLst>
            </p:cNvPr>
            <p:cNvSpPr txBox="1"/>
            <p:nvPr/>
          </p:nvSpPr>
          <p:spPr bwMode="auto">
            <a:xfrm>
              <a:off x="9798007" y="2945610"/>
              <a:ext cx="855137" cy="415498"/>
            </a:xfrm>
            <a:prstGeom prst="rect">
              <a:avLst/>
            </a:prstGeom>
            <a:noFill/>
          </p:spPr>
          <p:txBody>
            <a:bodyPr wrap="square" rtlCol="0">
              <a:spAutoFit/>
            </a:bodyPr>
            <a:lstStyle/>
            <a:p>
              <a:pPr algn="ctr"/>
              <a:r>
                <a:rPr lang="en-US" altLang="zh-CN" sz="1050" dirty="0">
                  <a:latin typeface="Times New Roman" panose="02020603050405020304" pitchFamily="18" charset="0"/>
                  <a:ea typeface="微软雅黑" panose="020B0503020204020204" pitchFamily="34" charset="-122"/>
                  <a:cs typeface="Times New Roman" panose="02020603050405020304" pitchFamily="18" charset="0"/>
                </a:rPr>
                <a:t>Update Message</a:t>
              </a:r>
              <a:endParaRPr lang="zh-CN" altLang="en-US" sz="105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1778623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解决方案</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15</a:t>
            </a:fld>
            <a:endParaRPr lang="zh-CN" dirty="0"/>
          </a:p>
        </p:txBody>
      </p:sp>
      <p:sp>
        <p:nvSpPr>
          <p:cNvPr id="244" name="文本框 243">
            <a:extLst>
              <a:ext uri="{FF2B5EF4-FFF2-40B4-BE49-F238E27FC236}">
                <a16:creationId xmlns:a16="http://schemas.microsoft.com/office/drawing/2014/main" id="{AA0D66BA-AECF-48EE-89FF-BA5C3756BF71}"/>
              </a:ext>
            </a:extLst>
          </p:cNvPr>
          <p:cNvSpPr txBox="1"/>
          <p:nvPr/>
        </p:nvSpPr>
        <p:spPr>
          <a:xfrm>
            <a:off x="263352" y="822230"/>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机制分析</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C13F8128-D6CA-400D-B462-FCC6664C016F}"/>
              </a:ext>
            </a:extLst>
          </p:cNvPr>
          <p:cNvPicPr>
            <a:picLocks noChangeAspect="1"/>
          </p:cNvPicPr>
          <p:nvPr/>
        </p:nvPicPr>
        <p:blipFill>
          <a:blip r:embed="rId3"/>
          <a:stretch>
            <a:fillRect/>
          </a:stretch>
        </p:blipFill>
        <p:spPr>
          <a:xfrm>
            <a:off x="1271464" y="1582119"/>
            <a:ext cx="7128792" cy="1756136"/>
          </a:xfrm>
          <a:prstGeom prst="rect">
            <a:avLst/>
          </a:prstGeom>
        </p:spPr>
      </p:pic>
      <p:pic>
        <p:nvPicPr>
          <p:cNvPr id="9" name="图片 8">
            <a:extLst>
              <a:ext uri="{FF2B5EF4-FFF2-40B4-BE49-F238E27FC236}">
                <a16:creationId xmlns:a16="http://schemas.microsoft.com/office/drawing/2014/main" id="{4E76BC45-247B-4FA4-989F-816FA4806BA0}"/>
              </a:ext>
            </a:extLst>
          </p:cNvPr>
          <p:cNvPicPr>
            <a:picLocks noChangeAspect="1"/>
          </p:cNvPicPr>
          <p:nvPr/>
        </p:nvPicPr>
        <p:blipFill>
          <a:blip r:embed="rId4"/>
          <a:stretch>
            <a:fillRect/>
          </a:stretch>
        </p:blipFill>
        <p:spPr>
          <a:xfrm>
            <a:off x="7536160" y="2516793"/>
            <a:ext cx="3745632" cy="833598"/>
          </a:xfrm>
          <a:prstGeom prst="rect">
            <a:avLst/>
          </a:prstGeom>
        </p:spPr>
      </p:pic>
      <p:cxnSp>
        <p:nvCxnSpPr>
          <p:cNvPr id="11" name="直接箭头连接符 10">
            <a:extLst>
              <a:ext uri="{FF2B5EF4-FFF2-40B4-BE49-F238E27FC236}">
                <a16:creationId xmlns:a16="http://schemas.microsoft.com/office/drawing/2014/main" id="{A77A024D-E57B-4118-9976-A5DBA3229B42}"/>
              </a:ext>
            </a:extLst>
          </p:cNvPr>
          <p:cNvCxnSpPr>
            <a:cxnSpLocks/>
          </p:cNvCxnSpPr>
          <p:nvPr/>
        </p:nvCxnSpPr>
        <p:spPr>
          <a:xfrm>
            <a:off x="6888088" y="2933592"/>
            <a:ext cx="43204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BEFB23D7-DA3F-45AA-A3C7-C9FE489ADC6D}"/>
              </a:ext>
            </a:extLst>
          </p:cNvPr>
          <p:cNvPicPr>
            <a:picLocks noChangeAspect="1"/>
          </p:cNvPicPr>
          <p:nvPr/>
        </p:nvPicPr>
        <p:blipFill rotWithShape="1">
          <a:blip r:embed="rId5"/>
          <a:srcRect b="7949"/>
          <a:stretch/>
        </p:blipFill>
        <p:spPr>
          <a:xfrm>
            <a:off x="623394" y="4489856"/>
            <a:ext cx="4100736" cy="732743"/>
          </a:xfrm>
          <a:prstGeom prst="rect">
            <a:avLst/>
          </a:prstGeom>
        </p:spPr>
      </p:pic>
      <p:sp>
        <p:nvSpPr>
          <p:cNvPr id="18" name="文本框 17">
            <a:extLst>
              <a:ext uri="{FF2B5EF4-FFF2-40B4-BE49-F238E27FC236}">
                <a16:creationId xmlns:a16="http://schemas.microsoft.com/office/drawing/2014/main" id="{0C2FBE3C-1E1F-413A-A2C1-E5856F86D7FE}"/>
              </a:ext>
            </a:extLst>
          </p:cNvPr>
          <p:cNvSpPr txBox="1"/>
          <p:nvPr/>
        </p:nvSpPr>
        <p:spPr>
          <a:xfrm>
            <a:off x="623394" y="3977073"/>
            <a:ext cx="4320479" cy="307777"/>
          </a:xfrm>
          <a:prstGeom prst="rect">
            <a:avLst/>
          </a:prstGeom>
          <a:noFill/>
        </p:spPr>
        <p:txBody>
          <a:bodyPr wrap="square">
            <a:spAutoFit/>
          </a:bodyPr>
          <a:lstStyle/>
          <a:p>
            <a:r>
              <a:rPr lang="zh-CN" altLang="en-US" sz="1400" b="1" dirty="0">
                <a:solidFill>
                  <a:srgbClr val="191B1F"/>
                </a:solidFill>
                <a:latin typeface="微软雅黑" panose="020B0503020204020204" pitchFamily="34" charset="-122"/>
                <a:ea typeface="微软雅黑" panose="020B0503020204020204" pitchFamily="34" charset="-122"/>
              </a:rPr>
              <a:t>情况</a:t>
            </a:r>
            <a:r>
              <a:rPr lang="en-US" altLang="zh-CN" sz="1400" b="1" i="0" dirty="0">
                <a:solidFill>
                  <a:srgbClr val="191B1F"/>
                </a:solidFill>
                <a:effectLst/>
                <a:latin typeface="微软雅黑" panose="020B0503020204020204" pitchFamily="34" charset="-122"/>
                <a:ea typeface="微软雅黑" panose="020B0503020204020204" pitchFamily="34" charset="-122"/>
              </a:rPr>
              <a:t>1</a:t>
            </a:r>
            <a:r>
              <a:rPr lang="zh-CN" altLang="en-US" sz="1400" b="1" i="0" dirty="0">
                <a:solidFill>
                  <a:srgbClr val="191B1F"/>
                </a:solidFill>
                <a:effectLst/>
                <a:latin typeface="微软雅黑" panose="020B0503020204020204" pitchFamily="34" charset="-122"/>
                <a:ea typeface="微软雅黑" panose="020B0503020204020204" pitchFamily="34" charset="-122"/>
              </a:rPr>
              <a:t>：</a:t>
            </a:r>
            <a:r>
              <a:rPr lang="zh-CN" altLang="en-US" sz="1400" b="1" i="0" dirty="0">
                <a:solidFill>
                  <a:srgbClr val="000000"/>
                </a:solidFill>
                <a:effectLst/>
                <a:latin typeface="微软雅黑" panose="020B0503020204020204" pitchFamily="34" charset="-122"/>
                <a:ea typeface="微软雅黑" panose="020B0503020204020204" pitchFamily="34" charset="-122"/>
              </a:rPr>
              <a:t>当其他</a:t>
            </a:r>
            <a:r>
              <a:rPr lang="en-US" altLang="zh-CN" sz="1400" b="1" i="0" dirty="0">
                <a:solidFill>
                  <a:srgbClr val="000000"/>
                </a:solidFill>
                <a:effectLst/>
                <a:latin typeface="微软雅黑" panose="020B0503020204020204" pitchFamily="34" charset="-122"/>
                <a:ea typeface="微软雅黑" panose="020B0503020204020204" pitchFamily="34" charset="-122"/>
              </a:rPr>
              <a:t>VSP</a:t>
            </a:r>
            <a:r>
              <a:rPr lang="zh-CN" altLang="en-US" sz="1400" b="1" i="0" dirty="0">
                <a:solidFill>
                  <a:srgbClr val="000000"/>
                </a:solidFill>
                <a:effectLst/>
                <a:latin typeface="微软雅黑" panose="020B0503020204020204" pitchFamily="34" charset="-122"/>
                <a:ea typeface="微软雅黑" panose="020B0503020204020204" pitchFamily="34" charset="-122"/>
              </a:rPr>
              <a:t>披露其真实的效能作为出价时</a:t>
            </a:r>
            <a:endParaRPr lang="zh-CN" altLang="en-US" sz="1400" b="1" dirty="0">
              <a:solidFill>
                <a:srgbClr val="191B1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C810A9A5-CB69-44AA-A75A-8BCB68F85874}"/>
              </a:ext>
            </a:extLst>
          </p:cNvPr>
          <p:cNvSpPr txBox="1"/>
          <p:nvPr/>
        </p:nvSpPr>
        <p:spPr>
          <a:xfrm>
            <a:off x="623394" y="5411699"/>
            <a:ext cx="4796635" cy="523220"/>
          </a:xfrm>
          <a:prstGeom prst="rect">
            <a:avLst/>
          </a:prstGeom>
          <a:noFill/>
        </p:spPr>
        <p:txBody>
          <a:bodyPr wrap="square">
            <a:spAutoFit/>
          </a:bodyPr>
          <a:lstStyle/>
          <a:p>
            <a:r>
              <a:rPr lang="zh-CN" altLang="en-US" sz="1400" b="1" dirty="0">
                <a:solidFill>
                  <a:srgbClr val="191B1F"/>
                </a:solidFill>
                <a:latin typeface="微软雅黑" panose="020B0503020204020204" pitchFamily="34" charset="-122"/>
                <a:ea typeface="微软雅黑" panose="020B0503020204020204" pitchFamily="34" charset="-122"/>
              </a:rPr>
              <a:t>情况</a:t>
            </a:r>
            <a:r>
              <a:rPr lang="en-US" altLang="zh-CN" sz="1400" b="1" i="0" dirty="0">
                <a:solidFill>
                  <a:srgbClr val="191B1F"/>
                </a:solidFill>
                <a:effectLst/>
                <a:latin typeface="微软雅黑" panose="020B0503020204020204" pitchFamily="34" charset="-122"/>
                <a:ea typeface="微软雅黑" panose="020B0503020204020204" pitchFamily="34" charset="-122"/>
              </a:rPr>
              <a:t>2</a:t>
            </a:r>
            <a:r>
              <a:rPr lang="zh-CN" altLang="en-US" sz="1400" b="1" i="0" dirty="0">
                <a:solidFill>
                  <a:srgbClr val="191B1F"/>
                </a:solidFill>
                <a:effectLst/>
                <a:latin typeface="微软雅黑" panose="020B0503020204020204" pitchFamily="34" charset="-122"/>
                <a:ea typeface="微软雅黑" panose="020B0503020204020204" pitchFamily="34" charset="-122"/>
              </a:rPr>
              <a:t>：</a:t>
            </a:r>
            <a:r>
              <a:rPr lang="zh-CN" altLang="en-US" sz="1400" b="1" i="0" dirty="0">
                <a:solidFill>
                  <a:srgbClr val="000000"/>
                </a:solidFill>
                <a:effectLst/>
                <a:latin typeface="微软雅黑" panose="020B0503020204020204" pitchFamily="34" charset="-122"/>
                <a:ea typeface="微软雅黑" panose="020B0503020204020204" pitchFamily="34" charset="-122"/>
              </a:rPr>
              <a:t>一些</a:t>
            </a:r>
            <a:r>
              <a:rPr lang="en-US" altLang="zh-CN" sz="1400" b="1" i="0" dirty="0">
                <a:solidFill>
                  <a:srgbClr val="000000"/>
                </a:solidFill>
                <a:effectLst/>
                <a:latin typeface="微软雅黑" panose="020B0503020204020204" pitchFamily="34" charset="-122"/>
                <a:ea typeface="微软雅黑" panose="020B0503020204020204" pitchFamily="34" charset="-122"/>
              </a:rPr>
              <a:t>VSP</a:t>
            </a:r>
            <a:r>
              <a:rPr lang="zh-CN" altLang="en-US" sz="1400" b="1" i="0" dirty="0">
                <a:solidFill>
                  <a:srgbClr val="000000"/>
                </a:solidFill>
                <a:effectLst/>
                <a:latin typeface="微软雅黑" panose="020B0503020204020204" pitchFamily="34" charset="-122"/>
                <a:ea typeface="微软雅黑" panose="020B0503020204020204" pitchFamily="34" charset="-122"/>
              </a:rPr>
              <a:t>放弃将其实际</a:t>
            </a:r>
            <a:r>
              <a:rPr lang="en-US" altLang="zh-CN" sz="1400" b="1" i="0" dirty="0" err="1">
                <a:solidFill>
                  <a:srgbClr val="000000"/>
                </a:solidFill>
                <a:effectLst/>
                <a:latin typeface="微软雅黑" panose="020B0503020204020204" pitchFamily="34" charset="-122"/>
                <a:ea typeface="微软雅黑" panose="020B0503020204020204" pitchFamily="34" charset="-122"/>
              </a:rPr>
              <a:t>VoI</a:t>
            </a:r>
            <a:r>
              <a:rPr lang="zh-CN" altLang="en-US" sz="1400" b="1" i="0" dirty="0">
                <a:solidFill>
                  <a:srgbClr val="000000"/>
                </a:solidFill>
                <a:effectLst/>
                <a:latin typeface="微软雅黑" panose="020B0503020204020204" pitchFamily="34" charset="-122"/>
                <a:ea typeface="微软雅黑" panose="020B0503020204020204" pitchFamily="34" charset="-122"/>
              </a:rPr>
              <a:t>作为投标时，可以解释为</a:t>
            </a:r>
            <a:r>
              <a:rPr lang="en-US" altLang="zh-CN" sz="1400" b="1" i="0" dirty="0">
                <a:solidFill>
                  <a:srgbClr val="000000"/>
                </a:solidFill>
                <a:effectLst/>
                <a:latin typeface="微软雅黑" panose="020B0503020204020204" pitchFamily="34" charset="-122"/>
                <a:ea typeface="微软雅黑" panose="020B0503020204020204" pitchFamily="34" charset="-122"/>
              </a:rPr>
              <a:t>VSP</a:t>
            </a:r>
            <a:r>
              <a:rPr lang="zh-CN" altLang="en-US" sz="1400" b="1" i="0" dirty="0">
                <a:solidFill>
                  <a:srgbClr val="000000"/>
                </a:solidFill>
                <a:effectLst/>
                <a:latin typeface="微软雅黑" panose="020B0503020204020204" pitchFamily="34" charset="-122"/>
                <a:ea typeface="微软雅黑" panose="020B0503020204020204" pitchFamily="34" charset="-122"/>
              </a:rPr>
              <a:t>之间存在串通状态。</a:t>
            </a:r>
            <a:endParaRPr lang="zh-CN" altLang="en-US" sz="1400" b="1" dirty="0">
              <a:latin typeface="微软雅黑" panose="020B0503020204020204" pitchFamily="34" charset="-122"/>
              <a:ea typeface="微软雅黑" panose="020B0503020204020204" pitchFamily="34" charset="-122"/>
            </a:endParaRPr>
          </a:p>
        </p:txBody>
      </p:sp>
      <p:cxnSp>
        <p:nvCxnSpPr>
          <p:cNvPr id="20" name="直接连接符 19">
            <a:extLst>
              <a:ext uri="{FF2B5EF4-FFF2-40B4-BE49-F238E27FC236}">
                <a16:creationId xmlns:a16="http://schemas.microsoft.com/office/drawing/2014/main" id="{4ED63CD4-5C0A-4DD3-96AC-3D43B9F048A2}"/>
              </a:ext>
            </a:extLst>
          </p:cNvPr>
          <p:cNvCxnSpPr/>
          <p:nvPr/>
        </p:nvCxnSpPr>
        <p:spPr>
          <a:xfrm>
            <a:off x="484266" y="3501008"/>
            <a:ext cx="11305256"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2F3DD003-7401-4277-B222-26665494C52C}"/>
              </a:ext>
            </a:extLst>
          </p:cNvPr>
          <p:cNvSpPr txBox="1"/>
          <p:nvPr/>
        </p:nvSpPr>
        <p:spPr>
          <a:xfrm>
            <a:off x="6275328" y="6068050"/>
            <a:ext cx="5641896" cy="369332"/>
          </a:xfrm>
          <a:prstGeom prst="rect">
            <a:avLst/>
          </a:prstGeom>
          <a:noFill/>
        </p:spPr>
        <p:txBody>
          <a:bodyPr wrap="square">
            <a:spAutoFit/>
          </a:bodyPr>
          <a:lstStyle/>
          <a:p>
            <a:r>
              <a:rPr lang="zh-CN" altLang="en-US" b="1" dirty="0">
                <a:solidFill>
                  <a:srgbClr val="191B1F"/>
                </a:solidFill>
                <a:latin typeface="微软雅黑" panose="020B0503020204020204" pitchFamily="34" charset="-122"/>
                <a:ea typeface="微软雅黑" panose="020B0503020204020204" pitchFamily="34" charset="-122"/>
              </a:rPr>
              <a:t>分析结果</a:t>
            </a:r>
            <a:r>
              <a:rPr lang="zh-CN" altLang="en-US" b="1" i="0" dirty="0">
                <a:solidFill>
                  <a:srgbClr val="191B1F"/>
                </a:solidFill>
                <a:effectLst/>
                <a:latin typeface="微软雅黑" panose="020B0503020204020204" pitchFamily="34" charset="-122"/>
                <a:ea typeface="微软雅黑" panose="020B0503020204020204" pitchFamily="34" charset="-122"/>
              </a:rPr>
              <a:t>：</a:t>
            </a:r>
            <a:r>
              <a:rPr lang="zh-CN" altLang="en-US" i="0" dirty="0">
                <a:solidFill>
                  <a:srgbClr val="191B1F"/>
                </a:solidFill>
                <a:effectLst/>
                <a:latin typeface="微软雅黑" panose="020B0503020204020204" pitchFamily="34" charset="-122"/>
                <a:ea typeface="微软雅黑" panose="020B0503020204020204" pitchFamily="34" charset="-122"/>
              </a:rPr>
              <a:t>该机制具有</a:t>
            </a:r>
            <a:r>
              <a:rPr lang="en-US" altLang="zh-CN" i="0" dirty="0">
                <a:solidFill>
                  <a:srgbClr val="191B1F"/>
                </a:solidFill>
                <a:effectLst/>
                <a:latin typeface="微软雅黑" panose="020B0503020204020204" pitchFamily="34" charset="-122"/>
                <a:ea typeface="微软雅黑" panose="020B0503020204020204" pitchFamily="34" charset="-122"/>
              </a:rPr>
              <a:t>DSIC</a:t>
            </a:r>
            <a:r>
              <a:rPr lang="zh-CN" altLang="en-US" i="0" dirty="0">
                <a:solidFill>
                  <a:srgbClr val="191B1F"/>
                </a:solidFill>
                <a:effectLst/>
                <a:latin typeface="微软雅黑" panose="020B0503020204020204" pitchFamily="34" charset="-122"/>
                <a:ea typeface="微软雅黑" panose="020B0503020204020204" pitchFamily="34" charset="-122"/>
              </a:rPr>
              <a:t>特性和抵抗串通鲁棒性</a:t>
            </a:r>
            <a:endParaRPr lang="zh-CN" altLang="en-US" dirty="0">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28F683E4-530D-4CB9-9956-C44154932E8A}"/>
              </a:ext>
            </a:extLst>
          </p:cNvPr>
          <p:cNvPicPr>
            <a:picLocks noChangeAspect="1"/>
          </p:cNvPicPr>
          <p:nvPr/>
        </p:nvPicPr>
        <p:blipFill>
          <a:blip r:embed="rId6"/>
          <a:stretch>
            <a:fillRect/>
          </a:stretch>
        </p:blipFill>
        <p:spPr>
          <a:xfrm>
            <a:off x="6271480" y="3832164"/>
            <a:ext cx="4100736" cy="610588"/>
          </a:xfrm>
          <a:prstGeom prst="rect">
            <a:avLst/>
          </a:prstGeom>
        </p:spPr>
      </p:pic>
      <p:pic>
        <p:nvPicPr>
          <p:cNvPr id="23" name="图片 22">
            <a:extLst>
              <a:ext uri="{FF2B5EF4-FFF2-40B4-BE49-F238E27FC236}">
                <a16:creationId xmlns:a16="http://schemas.microsoft.com/office/drawing/2014/main" id="{6ED1F22B-A5F9-46FD-B370-5214264FB1E1}"/>
              </a:ext>
            </a:extLst>
          </p:cNvPr>
          <p:cNvPicPr>
            <a:picLocks noChangeAspect="1"/>
          </p:cNvPicPr>
          <p:nvPr/>
        </p:nvPicPr>
        <p:blipFill>
          <a:blip r:embed="rId7"/>
          <a:stretch>
            <a:fillRect/>
          </a:stretch>
        </p:blipFill>
        <p:spPr>
          <a:xfrm>
            <a:off x="6312024" y="5099415"/>
            <a:ext cx="4070165" cy="695095"/>
          </a:xfrm>
          <a:prstGeom prst="rect">
            <a:avLst/>
          </a:prstGeom>
        </p:spPr>
      </p:pic>
      <p:sp>
        <p:nvSpPr>
          <p:cNvPr id="22" name="文本框 21">
            <a:extLst>
              <a:ext uri="{FF2B5EF4-FFF2-40B4-BE49-F238E27FC236}">
                <a16:creationId xmlns:a16="http://schemas.microsoft.com/office/drawing/2014/main" id="{67195898-DAE4-4F54-A5E4-12684FFB54DA}"/>
              </a:ext>
            </a:extLst>
          </p:cNvPr>
          <p:cNvSpPr txBox="1"/>
          <p:nvPr/>
        </p:nvSpPr>
        <p:spPr>
          <a:xfrm>
            <a:off x="8760296" y="1707410"/>
            <a:ext cx="2521496" cy="307777"/>
          </a:xfrm>
          <a:prstGeom prst="rect">
            <a:avLst/>
          </a:prstGeom>
          <a:noFill/>
        </p:spPr>
        <p:txBody>
          <a:bodyPr wrap="square">
            <a:spAutoFit/>
          </a:bodyPr>
          <a:lstStyle/>
          <a:p>
            <a:r>
              <a:rPr lang="zh-CN" altLang="en-US" sz="1400" dirty="0">
                <a:solidFill>
                  <a:srgbClr val="191B1F"/>
                </a:solidFill>
                <a:latin typeface="微软雅黑" panose="020B0503020204020204" pitchFamily="34" charset="-122"/>
                <a:ea typeface="微软雅黑" panose="020B0503020204020204" pitchFamily="34" charset="-122"/>
              </a:rPr>
              <a:t>报价</a:t>
            </a:r>
            <a:r>
              <a:rPr lang="en-US" altLang="zh-CN" sz="1400" dirty="0">
                <a:solidFill>
                  <a:srgbClr val="191B1F"/>
                </a:solidFill>
                <a:latin typeface="微软雅黑" panose="020B0503020204020204" pitchFamily="34" charset="-122"/>
                <a:ea typeface="微软雅黑" panose="020B0503020204020204" pitchFamily="34" charset="-122"/>
              </a:rPr>
              <a:t>X</a:t>
            </a:r>
            <a:r>
              <a:rPr lang="zh-CN" altLang="en-US" sz="1400" dirty="0">
                <a:solidFill>
                  <a:srgbClr val="191B1F"/>
                </a:solidFill>
                <a:latin typeface="微软雅黑" panose="020B0503020204020204" pitchFamily="34" charset="-122"/>
                <a:ea typeface="微软雅黑" panose="020B0503020204020204" pitchFamily="34" charset="-122"/>
              </a:rPr>
              <a:t>下的</a:t>
            </a:r>
            <a:r>
              <a:rPr lang="en-US" altLang="zh-CN" sz="1400" dirty="0">
                <a:solidFill>
                  <a:srgbClr val="191B1F"/>
                </a:solidFill>
                <a:latin typeface="微软雅黑" panose="020B0503020204020204" pitchFamily="34" charset="-122"/>
                <a:ea typeface="微软雅黑" panose="020B0503020204020204" pitchFamily="34" charset="-122"/>
              </a:rPr>
              <a:t>VSP</a:t>
            </a:r>
            <a:r>
              <a:rPr lang="zh-CN" altLang="en-US" sz="1400" dirty="0">
                <a:solidFill>
                  <a:srgbClr val="191B1F"/>
                </a:solidFill>
                <a:latin typeface="微软雅黑" panose="020B0503020204020204" pitchFamily="34" charset="-122"/>
                <a:ea typeface="微软雅黑" panose="020B0503020204020204" pitchFamily="34" charset="-122"/>
              </a:rPr>
              <a:t>的预期利润</a:t>
            </a:r>
          </a:p>
        </p:txBody>
      </p:sp>
      <p:sp>
        <p:nvSpPr>
          <p:cNvPr id="25" name="文本框 24">
            <a:extLst>
              <a:ext uri="{FF2B5EF4-FFF2-40B4-BE49-F238E27FC236}">
                <a16:creationId xmlns:a16="http://schemas.microsoft.com/office/drawing/2014/main" id="{D3BF7054-B2DD-48A7-9DBE-C08B43C910BD}"/>
              </a:ext>
            </a:extLst>
          </p:cNvPr>
          <p:cNvSpPr txBox="1"/>
          <p:nvPr/>
        </p:nvSpPr>
        <p:spPr>
          <a:xfrm>
            <a:off x="623394" y="3083264"/>
            <a:ext cx="945878" cy="246221"/>
          </a:xfrm>
          <a:prstGeom prst="rect">
            <a:avLst/>
          </a:prstGeom>
          <a:noFill/>
        </p:spPr>
        <p:txBody>
          <a:bodyPr wrap="square">
            <a:spAutoFit/>
          </a:bodyPr>
          <a:lstStyle/>
          <a:p>
            <a:r>
              <a:rPr lang="zh-CN" altLang="en-US" sz="1000" b="1" dirty="0">
                <a:latin typeface="微软雅黑" panose="020B0503020204020204" pitchFamily="34" charset="-122"/>
                <a:ea typeface="微软雅黑" panose="020B0503020204020204" pitchFamily="34" charset="-122"/>
              </a:rPr>
              <a:t>与报价无关项</a:t>
            </a:r>
          </a:p>
        </p:txBody>
      </p:sp>
      <p:cxnSp>
        <p:nvCxnSpPr>
          <p:cNvPr id="26" name="直接箭头连接符 25">
            <a:extLst>
              <a:ext uri="{FF2B5EF4-FFF2-40B4-BE49-F238E27FC236}">
                <a16:creationId xmlns:a16="http://schemas.microsoft.com/office/drawing/2014/main" id="{AE3A9FD9-8A8B-485F-B159-C2A8982FCE79}"/>
              </a:ext>
            </a:extLst>
          </p:cNvPr>
          <p:cNvCxnSpPr>
            <a:cxnSpLocks/>
            <a:stCxn id="25" idx="3"/>
          </p:cNvCxnSpPr>
          <p:nvPr/>
        </p:nvCxnSpPr>
        <p:spPr>
          <a:xfrm flipV="1">
            <a:off x="1569272" y="3024587"/>
            <a:ext cx="638296" cy="1817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DDCAC756-8E18-4ABD-98DE-F6B1F7ECA893}"/>
              </a:ext>
            </a:extLst>
          </p:cNvPr>
          <p:cNvSpPr txBox="1"/>
          <p:nvPr/>
        </p:nvSpPr>
        <p:spPr>
          <a:xfrm>
            <a:off x="717550" y="6023740"/>
            <a:ext cx="4809416" cy="307777"/>
          </a:xfrm>
          <a:prstGeom prst="rect">
            <a:avLst/>
          </a:prstGeom>
          <a:noFill/>
        </p:spPr>
        <p:txBody>
          <a:bodyPr wrap="square">
            <a:spAutoFit/>
          </a:bodyPr>
          <a:lstStyle/>
          <a:p>
            <a:pPr marL="285750" indent="-285750">
              <a:buFont typeface="Arial" panose="020B0604020202020204" pitchFamily="34" charset="0"/>
              <a:buChar char="•"/>
            </a:pPr>
            <a:r>
              <a:rPr lang="zh-CN" altLang="en-US" sz="1400" b="0" i="0" dirty="0">
                <a:solidFill>
                  <a:srgbClr val="000000"/>
                </a:solidFill>
                <a:effectLst/>
                <a:latin typeface="微软雅黑" panose="020B0503020204020204" pitchFamily="34" charset="-122"/>
                <a:ea typeface="微软雅黑" panose="020B0503020204020204" pitchFamily="34" charset="-122"/>
              </a:rPr>
              <a:t>我们假设参与这种</a:t>
            </a:r>
            <a:r>
              <a:rPr lang="zh-CN" altLang="en-US" sz="1400" dirty="0">
                <a:solidFill>
                  <a:srgbClr val="000000"/>
                </a:solidFill>
                <a:latin typeface="微软雅黑" panose="020B0503020204020204" pitchFamily="34" charset="-122"/>
                <a:ea typeface="微软雅黑" panose="020B0503020204020204" pitchFamily="34" charset="-122"/>
              </a:rPr>
              <a:t>串通</a:t>
            </a:r>
            <a:r>
              <a:rPr lang="zh-CN" altLang="en-US" sz="1400" b="0" i="0" dirty="0">
                <a:solidFill>
                  <a:srgbClr val="000000"/>
                </a:solidFill>
                <a:effectLst/>
                <a:latin typeface="微软雅黑" panose="020B0503020204020204" pitchFamily="34" charset="-122"/>
                <a:ea typeface="微软雅黑" panose="020B0503020204020204" pitchFamily="34" charset="-122"/>
              </a:rPr>
              <a:t>的</a:t>
            </a:r>
            <a:r>
              <a:rPr lang="en-US" altLang="zh-CN" sz="1400" b="0" i="0" dirty="0">
                <a:solidFill>
                  <a:srgbClr val="000000"/>
                </a:solidFill>
                <a:effectLst/>
                <a:latin typeface="微软雅黑" panose="020B0503020204020204" pitchFamily="34" charset="-122"/>
                <a:ea typeface="微软雅黑" panose="020B0503020204020204" pitchFamily="34" charset="-122"/>
              </a:rPr>
              <a:t>VSP</a:t>
            </a:r>
            <a:r>
              <a:rPr lang="zh-CN" altLang="en-US" sz="1400" b="0" i="0" dirty="0">
                <a:solidFill>
                  <a:srgbClr val="000000"/>
                </a:solidFill>
                <a:effectLst/>
                <a:latin typeface="微软雅黑" panose="020B0503020204020204" pitchFamily="34" charset="-122"/>
                <a:ea typeface="微软雅黑" panose="020B0503020204020204" pitchFamily="34" charset="-122"/>
              </a:rPr>
              <a:t>的集合被命名为集合</a:t>
            </a:r>
            <a:r>
              <a:rPr lang="en-US" altLang="zh-CN" sz="1400" b="0" i="0" dirty="0">
                <a:solidFill>
                  <a:srgbClr val="000000"/>
                </a:solidFill>
                <a:effectLst/>
                <a:latin typeface="微软雅黑" panose="020B0503020204020204" pitchFamily="34" charset="-122"/>
                <a:ea typeface="微软雅黑" panose="020B0503020204020204" pitchFamily="34" charset="-122"/>
              </a:rPr>
              <a:t>M</a:t>
            </a:r>
            <a:endParaRPr lang="zh-CN" altLang="en-US" sz="1400" dirty="0">
              <a:solidFill>
                <a:srgbClr val="191B1F"/>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F93876E0-2C89-4B65-8099-D1D356003D6D}"/>
              </a:ext>
            </a:extLst>
          </p:cNvPr>
          <p:cNvSpPr txBox="1"/>
          <p:nvPr/>
        </p:nvSpPr>
        <p:spPr>
          <a:xfrm>
            <a:off x="6205892" y="4654868"/>
            <a:ext cx="4809416" cy="307777"/>
          </a:xfrm>
          <a:prstGeom prst="rect">
            <a:avLst/>
          </a:prstGeom>
          <a:noFill/>
        </p:spPr>
        <p:txBody>
          <a:bodyPr wrap="square">
            <a:spAutoFit/>
          </a:bodyPr>
          <a:lstStyle/>
          <a:p>
            <a:pPr marL="285750" indent="-285750">
              <a:buFont typeface="Arial" panose="020B0604020202020204" pitchFamily="34" charset="0"/>
              <a:buChar char="•"/>
            </a:pPr>
            <a:r>
              <a:rPr lang="zh-CN" altLang="en-US" sz="1400" b="0" i="0" dirty="0">
                <a:solidFill>
                  <a:srgbClr val="000000"/>
                </a:solidFill>
                <a:effectLst/>
                <a:latin typeface="微软雅黑" panose="020B0503020204020204" pitchFamily="34" charset="-122"/>
                <a:ea typeface="微软雅黑" panose="020B0503020204020204" pitchFamily="34" charset="-122"/>
              </a:rPr>
              <a:t>实现串通的基础是所有参与者均可获利</a:t>
            </a:r>
            <a:endParaRPr lang="zh-CN" altLang="en-US" sz="1400" dirty="0">
              <a:solidFill>
                <a:srgbClr val="191B1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635325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解决方案</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16</a:t>
            </a:fld>
            <a:endParaRPr lang="zh-CN" dirty="0"/>
          </a:p>
        </p:txBody>
      </p:sp>
      <p:sp>
        <p:nvSpPr>
          <p:cNvPr id="244" name="文本框 243">
            <a:extLst>
              <a:ext uri="{FF2B5EF4-FFF2-40B4-BE49-F238E27FC236}">
                <a16:creationId xmlns:a16="http://schemas.microsoft.com/office/drawing/2014/main" id="{AA0D66BA-AECF-48EE-89FF-BA5C3756BF71}"/>
              </a:ext>
            </a:extLst>
          </p:cNvPr>
          <p:cNvSpPr txBox="1"/>
          <p:nvPr/>
        </p:nvSpPr>
        <p:spPr>
          <a:xfrm>
            <a:off x="263352" y="822230"/>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机制实现</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4" name="文本框 613">
            <a:extLst>
              <a:ext uri="{FF2B5EF4-FFF2-40B4-BE49-F238E27FC236}">
                <a16:creationId xmlns:a16="http://schemas.microsoft.com/office/drawing/2014/main" id="{20CE29CF-A4E1-4453-A931-CEB15F780741}"/>
              </a:ext>
            </a:extLst>
          </p:cNvPr>
          <p:cNvSpPr txBox="1"/>
          <p:nvPr/>
        </p:nvSpPr>
        <p:spPr>
          <a:xfrm>
            <a:off x="717549" y="1844824"/>
            <a:ext cx="3402981" cy="369332"/>
          </a:xfrm>
          <a:prstGeom prst="rect">
            <a:avLst/>
          </a:prstGeom>
          <a:noFill/>
        </p:spPr>
        <p:txBody>
          <a:bodyPr wrap="square">
            <a:spAutoFit/>
          </a:bodyPr>
          <a:lstStyle/>
          <a:p>
            <a:pPr marL="285750" indent="-285750" algn="just">
              <a:buFont typeface="Wingdings" panose="05000000000000000000" pitchFamily="2" charset="2"/>
              <a:buChar char="p"/>
            </a:pPr>
            <a:r>
              <a:rPr lang="zh-CN" altLang="en-US"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实现分配 </a:t>
            </a:r>
            <a:r>
              <a:rPr lang="en-US" altLang="zh-CN"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MAB</a:t>
            </a:r>
            <a:endParaRPr lang="zh-CN" altLang="en-US"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B3D755A4-618C-4F26-BF8B-58DBB9AC7A57}"/>
              </a:ext>
            </a:extLst>
          </p:cNvPr>
          <p:cNvSpPr txBox="1"/>
          <p:nvPr/>
        </p:nvSpPr>
        <p:spPr>
          <a:xfrm>
            <a:off x="1127448" y="2574498"/>
            <a:ext cx="2232247" cy="307777"/>
          </a:xfrm>
          <a:prstGeom prst="rect">
            <a:avLst/>
          </a:prstGeom>
          <a:noFill/>
        </p:spPr>
        <p:txBody>
          <a:bodyPr wrap="square">
            <a:spAutoFit/>
          </a:bodyPr>
          <a:lstStyle/>
          <a:p>
            <a:r>
              <a:rPr lang="zh-CN" altLang="en-US" sz="1400" b="1" dirty="0">
                <a:solidFill>
                  <a:srgbClr val="191B1F"/>
                </a:solidFill>
                <a:latin typeface="微软雅黑" panose="020B0503020204020204" pitchFamily="34" charset="-122"/>
                <a:ea typeface="微软雅黑" panose="020B0503020204020204" pitchFamily="34" charset="-122"/>
              </a:rPr>
              <a:t>状态：当前切片资源配比</a:t>
            </a:r>
          </a:p>
        </p:txBody>
      </p:sp>
      <p:sp>
        <p:nvSpPr>
          <p:cNvPr id="13" name="文本框 12">
            <a:extLst>
              <a:ext uri="{FF2B5EF4-FFF2-40B4-BE49-F238E27FC236}">
                <a16:creationId xmlns:a16="http://schemas.microsoft.com/office/drawing/2014/main" id="{92EEED92-D636-48FE-A3CE-70B6DAA15C99}"/>
              </a:ext>
            </a:extLst>
          </p:cNvPr>
          <p:cNvSpPr txBox="1"/>
          <p:nvPr/>
        </p:nvSpPr>
        <p:spPr>
          <a:xfrm>
            <a:off x="1127448" y="3088728"/>
            <a:ext cx="2232247" cy="307777"/>
          </a:xfrm>
          <a:prstGeom prst="rect">
            <a:avLst/>
          </a:prstGeom>
          <a:noFill/>
        </p:spPr>
        <p:txBody>
          <a:bodyPr wrap="square">
            <a:spAutoFit/>
          </a:bodyPr>
          <a:lstStyle/>
          <a:p>
            <a:r>
              <a:rPr lang="zh-CN" altLang="en-US" sz="1400" b="1" dirty="0">
                <a:solidFill>
                  <a:srgbClr val="191B1F"/>
                </a:solidFill>
                <a:latin typeface="微软雅黑" panose="020B0503020204020204" pitchFamily="34" charset="-122"/>
                <a:ea typeface="微软雅黑" panose="020B0503020204020204" pitchFamily="34" charset="-122"/>
              </a:rPr>
              <a:t>动作：切片资源配比调整</a:t>
            </a:r>
          </a:p>
        </p:txBody>
      </p:sp>
      <p:sp>
        <p:nvSpPr>
          <p:cNvPr id="14" name="文本框 13">
            <a:extLst>
              <a:ext uri="{FF2B5EF4-FFF2-40B4-BE49-F238E27FC236}">
                <a16:creationId xmlns:a16="http://schemas.microsoft.com/office/drawing/2014/main" id="{A52F1F68-3EFC-4F8A-A3EA-C345809F62D6}"/>
              </a:ext>
            </a:extLst>
          </p:cNvPr>
          <p:cNvSpPr txBox="1"/>
          <p:nvPr/>
        </p:nvSpPr>
        <p:spPr>
          <a:xfrm>
            <a:off x="1127447" y="3573016"/>
            <a:ext cx="2232247" cy="307777"/>
          </a:xfrm>
          <a:prstGeom prst="rect">
            <a:avLst/>
          </a:prstGeom>
          <a:noFill/>
        </p:spPr>
        <p:txBody>
          <a:bodyPr wrap="square">
            <a:spAutoFit/>
          </a:bodyPr>
          <a:lstStyle/>
          <a:p>
            <a:r>
              <a:rPr lang="zh-CN" altLang="en-US" sz="1400" b="1" dirty="0">
                <a:solidFill>
                  <a:srgbClr val="191B1F"/>
                </a:solidFill>
                <a:latin typeface="微软雅黑" panose="020B0503020204020204" pitchFamily="34" charset="-122"/>
                <a:ea typeface="微软雅黑" panose="020B0503020204020204" pitchFamily="34" charset="-122"/>
              </a:rPr>
              <a:t>奖励：总报价</a:t>
            </a:r>
          </a:p>
        </p:txBody>
      </p:sp>
      <p:pic>
        <p:nvPicPr>
          <p:cNvPr id="8" name="图片 7">
            <a:extLst>
              <a:ext uri="{FF2B5EF4-FFF2-40B4-BE49-F238E27FC236}">
                <a16:creationId xmlns:a16="http://schemas.microsoft.com/office/drawing/2014/main" id="{0D6F447E-2656-444F-A5CE-00819F25C6D7}"/>
              </a:ext>
            </a:extLst>
          </p:cNvPr>
          <p:cNvPicPr>
            <a:picLocks noChangeAspect="1"/>
          </p:cNvPicPr>
          <p:nvPr/>
        </p:nvPicPr>
        <p:blipFill>
          <a:blip r:embed="rId3"/>
          <a:stretch>
            <a:fillRect/>
          </a:stretch>
        </p:blipFill>
        <p:spPr>
          <a:xfrm>
            <a:off x="1775520" y="4008735"/>
            <a:ext cx="1439943" cy="681573"/>
          </a:xfrm>
          <a:prstGeom prst="rect">
            <a:avLst/>
          </a:prstGeom>
        </p:spPr>
      </p:pic>
      <p:sp>
        <p:nvSpPr>
          <p:cNvPr id="17" name="文本框 16">
            <a:extLst>
              <a:ext uri="{FF2B5EF4-FFF2-40B4-BE49-F238E27FC236}">
                <a16:creationId xmlns:a16="http://schemas.microsoft.com/office/drawing/2014/main" id="{9A74D15F-ECBF-4375-81BE-B5C079926034}"/>
              </a:ext>
            </a:extLst>
          </p:cNvPr>
          <p:cNvSpPr txBox="1"/>
          <p:nvPr/>
        </p:nvSpPr>
        <p:spPr>
          <a:xfrm>
            <a:off x="1140361" y="5055417"/>
            <a:ext cx="4796635" cy="307777"/>
          </a:xfrm>
          <a:prstGeom prst="rect">
            <a:avLst/>
          </a:prstGeom>
          <a:noFill/>
        </p:spPr>
        <p:txBody>
          <a:bodyPr wrap="square">
            <a:spAutoFit/>
          </a:bodyPr>
          <a:lstStyle/>
          <a:p>
            <a:r>
              <a:rPr lang="zh-CN" altLang="en-US" sz="1400" b="1" dirty="0">
                <a:latin typeface="微软雅黑" panose="020B0503020204020204" pitchFamily="34" charset="-122"/>
                <a:ea typeface="微软雅黑" panose="020B0503020204020204" pitchFamily="34" charset="-122"/>
              </a:rPr>
              <a:t>使用平均场强化学习（</a:t>
            </a:r>
            <a:r>
              <a:rPr lang="en-US" altLang="zh-CN" sz="1400" b="1" dirty="0">
                <a:latin typeface="微软雅黑" panose="020B0503020204020204" pitchFamily="34" charset="-122"/>
                <a:ea typeface="微软雅黑" panose="020B0503020204020204" pitchFamily="34" charset="-122"/>
              </a:rPr>
              <a:t>MFMARL</a:t>
            </a:r>
            <a:r>
              <a:rPr lang="zh-CN" altLang="en-US" sz="1400" b="1" dirty="0">
                <a:latin typeface="微软雅黑" panose="020B0503020204020204" pitchFamily="34" charset="-122"/>
                <a:ea typeface="微软雅黑" panose="020B0503020204020204" pitchFamily="34" charset="-122"/>
              </a:rPr>
              <a:t>）解决分配问题</a:t>
            </a:r>
          </a:p>
        </p:txBody>
      </p:sp>
      <p:sp>
        <p:nvSpPr>
          <p:cNvPr id="19" name="文本框 18">
            <a:extLst>
              <a:ext uri="{FF2B5EF4-FFF2-40B4-BE49-F238E27FC236}">
                <a16:creationId xmlns:a16="http://schemas.microsoft.com/office/drawing/2014/main" id="{4214720B-88E9-4EAC-9FFD-5C8712BDE9EA}"/>
              </a:ext>
            </a:extLst>
          </p:cNvPr>
          <p:cNvSpPr txBox="1"/>
          <p:nvPr/>
        </p:nvSpPr>
        <p:spPr>
          <a:xfrm>
            <a:off x="1384226" y="5566928"/>
            <a:ext cx="5472608" cy="738664"/>
          </a:xfrm>
          <a:prstGeom prst="rect">
            <a:avLst/>
          </a:prstGeom>
          <a:noFill/>
        </p:spPr>
        <p:txBody>
          <a:bodyPr wrap="square">
            <a:spAutoFit/>
          </a:bodyPr>
          <a:lstStyle/>
          <a:p>
            <a:r>
              <a:rPr lang="en-US" altLang="zh-CN" sz="1400" dirty="0">
                <a:latin typeface="微软雅黑" panose="020B0503020204020204" pitchFamily="34" charset="-122"/>
                <a:ea typeface="微软雅黑" panose="020B0503020204020204" pitchFamily="34" charset="-122"/>
              </a:rPr>
              <a:t>MFMARL</a:t>
            </a:r>
            <a:r>
              <a:rPr lang="zh-CN" altLang="en-US" sz="1400" dirty="0">
                <a:latin typeface="微软雅黑" panose="020B0503020204020204" pitchFamily="34" charset="-122"/>
                <a:ea typeface="微软雅黑" panose="020B0503020204020204" pitchFamily="34" charset="-122"/>
              </a:rPr>
              <a:t>算法借用了平均场论（</a:t>
            </a:r>
            <a:r>
              <a:rPr lang="en-US" altLang="zh-CN" sz="1400" dirty="0">
                <a:latin typeface="微软雅黑" panose="020B0503020204020204" pitchFamily="34" charset="-122"/>
                <a:ea typeface="微软雅黑" panose="020B0503020204020204" pitchFamily="34" charset="-122"/>
              </a:rPr>
              <a:t>Mean Field Theory</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MFT</a:t>
            </a:r>
            <a:r>
              <a:rPr lang="zh-CN" altLang="en-US" sz="1400" dirty="0">
                <a:latin typeface="微软雅黑" panose="020B0503020204020204" pitchFamily="34" charset="-122"/>
                <a:ea typeface="微软雅黑" panose="020B0503020204020204" pitchFamily="34" charset="-122"/>
              </a:rPr>
              <a:t>）的思想，其对多智能体系统给出了一个近似假设：对某个智能体，其他所有智能体对其产生的作用可以用一个均值替代。</a:t>
            </a:r>
          </a:p>
        </p:txBody>
      </p:sp>
      <p:sp>
        <p:nvSpPr>
          <p:cNvPr id="20" name="文本框 19">
            <a:extLst>
              <a:ext uri="{FF2B5EF4-FFF2-40B4-BE49-F238E27FC236}">
                <a16:creationId xmlns:a16="http://schemas.microsoft.com/office/drawing/2014/main" id="{1625EF71-E897-472C-91B4-A6C3E3C36152}"/>
              </a:ext>
            </a:extLst>
          </p:cNvPr>
          <p:cNvSpPr txBox="1"/>
          <p:nvPr/>
        </p:nvSpPr>
        <p:spPr>
          <a:xfrm>
            <a:off x="7411130" y="4980286"/>
            <a:ext cx="1493181" cy="307777"/>
          </a:xfrm>
          <a:prstGeom prst="rect">
            <a:avLst/>
          </a:prstGeom>
          <a:noFill/>
        </p:spPr>
        <p:txBody>
          <a:bodyPr wrap="square">
            <a:spAutoFit/>
          </a:bodyPr>
          <a:lstStyle/>
          <a:p>
            <a:r>
              <a:rPr lang="zh-CN" altLang="en-US" sz="1400" b="1" dirty="0">
                <a:latin typeface="微软雅黑" panose="020B0503020204020204" pitchFamily="34" charset="-122"/>
                <a:ea typeface="微软雅黑" panose="020B0503020204020204" pitchFamily="34" charset="-122"/>
              </a:rPr>
              <a:t>部署：隐私保护</a:t>
            </a:r>
          </a:p>
        </p:txBody>
      </p:sp>
      <p:sp>
        <p:nvSpPr>
          <p:cNvPr id="21" name="文本框 20">
            <a:extLst>
              <a:ext uri="{FF2B5EF4-FFF2-40B4-BE49-F238E27FC236}">
                <a16:creationId xmlns:a16="http://schemas.microsoft.com/office/drawing/2014/main" id="{C8984310-FAA4-4B0D-B3C9-3D09A64FDD7C}"/>
              </a:ext>
            </a:extLst>
          </p:cNvPr>
          <p:cNvSpPr txBox="1"/>
          <p:nvPr/>
        </p:nvSpPr>
        <p:spPr>
          <a:xfrm>
            <a:off x="7624221" y="5331380"/>
            <a:ext cx="4351734" cy="307777"/>
          </a:xfrm>
          <a:prstGeom prst="rect">
            <a:avLst/>
          </a:prstGeom>
          <a:noFill/>
        </p:spPr>
        <p:txBody>
          <a:bodyPr wrap="square">
            <a:spAutoFit/>
          </a:bodyPr>
          <a:lstStyle/>
          <a:p>
            <a:r>
              <a:rPr lang="en-US" altLang="zh-CN" sz="1400" dirty="0">
                <a:latin typeface="微软雅黑" panose="020B0503020204020204" pitchFamily="34" charset="-122"/>
                <a:ea typeface="微软雅黑" panose="020B0503020204020204" pitchFamily="34" charset="-122"/>
              </a:rPr>
              <a:t>Actor </a:t>
            </a:r>
            <a:r>
              <a:rPr lang="zh-CN" altLang="en-US" sz="1400" dirty="0">
                <a:latin typeface="微软雅黑" panose="020B0503020204020204" pitchFamily="34" charset="-122"/>
                <a:ea typeface="微软雅黑" panose="020B0503020204020204" pitchFamily="34" charset="-122"/>
              </a:rPr>
              <a:t>网络被部署在</a:t>
            </a:r>
            <a:r>
              <a:rPr lang="en-US" altLang="zh-CN" sz="1400" dirty="0">
                <a:latin typeface="微软雅黑" panose="020B0503020204020204" pitchFamily="34" charset="-122"/>
                <a:ea typeface="微软雅黑" panose="020B0503020204020204" pitchFamily="34" charset="-122"/>
              </a:rPr>
              <a:t>NSP</a:t>
            </a:r>
            <a:r>
              <a:rPr lang="zh-CN" altLang="en-US" sz="1400" dirty="0">
                <a:latin typeface="微软雅黑" panose="020B0503020204020204" pitchFamily="34" charset="-122"/>
                <a:ea typeface="微软雅黑" panose="020B0503020204020204" pitchFamily="34" charset="-122"/>
              </a:rPr>
              <a:t>中；</a:t>
            </a:r>
            <a:r>
              <a:rPr lang="en-US" altLang="zh-CN" sz="1400" dirty="0">
                <a:latin typeface="微软雅黑" panose="020B0503020204020204" pitchFamily="34" charset="-122"/>
                <a:ea typeface="微软雅黑" panose="020B0503020204020204" pitchFamily="34" charset="-122"/>
              </a:rPr>
              <a:t> </a:t>
            </a:r>
            <a:endParaRPr lang="zh-CN" altLang="en-US" sz="140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A1BCBBD3-8970-416D-B246-AAB4DE157AF6}"/>
              </a:ext>
            </a:extLst>
          </p:cNvPr>
          <p:cNvSpPr txBox="1"/>
          <p:nvPr/>
        </p:nvSpPr>
        <p:spPr>
          <a:xfrm>
            <a:off x="7624221" y="5682474"/>
            <a:ext cx="4351734" cy="307777"/>
          </a:xfrm>
          <a:prstGeom prst="rect">
            <a:avLst/>
          </a:prstGeom>
          <a:noFill/>
        </p:spPr>
        <p:txBody>
          <a:bodyPr wrap="square">
            <a:spAutoFit/>
          </a:bodyPr>
          <a:lstStyle/>
          <a:p>
            <a:r>
              <a:rPr lang="en-US" altLang="zh-CN" sz="1400" dirty="0">
                <a:latin typeface="微软雅黑" panose="020B0503020204020204" pitchFamily="34" charset="-122"/>
                <a:ea typeface="微软雅黑" panose="020B0503020204020204" pitchFamily="34" charset="-122"/>
              </a:rPr>
              <a:t>Critic </a:t>
            </a:r>
            <a:r>
              <a:rPr lang="zh-CN" altLang="en-US" sz="1400" dirty="0">
                <a:latin typeface="微软雅黑" panose="020B0503020204020204" pitchFamily="34" charset="-122"/>
                <a:ea typeface="微软雅黑" panose="020B0503020204020204" pitchFamily="34" charset="-122"/>
              </a:rPr>
              <a:t>网络被部署在</a:t>
            </a:r>
            <a:r>
              <a:rPr lang="en-US" altLang="zh-CN" sz="1400" dirty="0">
                <a:latin typeface="微软雅黑" panose="020B0503020204020204" pitchFamily="34" charset="-122"/>
                <a:ea typeface="微软雅黑" panose="020B0503020204020204" pitchFamily="34" charset="-122"/>
              </a:rPr>
              <a:t>Bank</a:t>
            </a:r>
            <a:r>
              <a:rPr lang="zh-CN" altLang="en-US" sz="1400" dirty="0">
                <a:latin typeface="微软雅黑" panose="020B0503020204020204" pitchFamily="34" charset="-122"/>
                <a:ea typeface="微软雅黑" panose="020B0503020204020204" pitchFamily="34" charset="-122"/>
              </a:rPr>
              <a:t>中。</a:t>
            </a:r>
            <a:r>
              <a:rPr lang="en-US" altLang="zh-CN" sz="1400" dirty="0">
                <a:latin typeface="微软雅黑" panose="020B0503020204020204" pitchFamily="34" charset="-122"/>
                <a:ea typeface="微软雅黑" panose="020B0503020204020204" pitchFamily="34" charset="-122"/>
              </a:rPr>
              <a:t> </a:t>
            </a:r>
            <a:endParaRPr lang="zh-CN" altLang="en-US" sz="1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50081E2-57FE-4ADB-9239-2C95D9DC8FA7}"/>
              </a:ext>
            </a:extLst>
          </p:cNvPr>
          <p:cNvPicPr>
            <a:picLocks noChangeAspect="1"/>
          </p:cNvPicPr>
          <p:nvPr/>
        </p:nvPicPr>
        <p:blipFill>
          <a:blip r:embed="rId4"/>
          <a:stretch>
            <a:fillRect/>
          </a:stretch>
        </p:blipFill>
        <p:spPr>
          <a:xfrm>
            <a:off x="5334236" y="1700291"/>
            <a:ext cx="6552728" cy="2246263"/>
          </a:xfrm>
          <a:prstGeom prst="rect">
            <a:avLst/>
          </a:prstGeom>
        </p:spPr>
      </p:pic>
    </p:spTree>
    <p:extLst>
      <p:ext uri="{BB962C8B-B14F-4D97-AF65-F5344CB8AC3E}">
        <p14:creationId xmlns:p14="http://schemas.microsoft.com/office/powerpoint/2010/main" val="2147281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解决方案</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17</a:t>
            </a:fld>
            <a:endParaRPr lang="zh-CN" dirty="0"/>
          </a:p>
        </p:txBody>
      </p:sp>
      <p:sp>
        <p:nvSpPr>
          <p:cNvPr id="244" name="文本框 243">
            <a:extLst>
              <a:ext uri="{FF2B5EF4-FFF2-40B4-BE49-F238E27FC236}">
                <a16:creationId xmlns:a16="http://schemas.microsoft.com/office/drawing/2014/main" id="{AA0D66BA-AECF-48EE-89FF-BA5C3756BF71}"/>
              </a:ext>
            </a:extLst>
          </p:cNvPr>
          <p:cNvSpPr txBox="1"/>
          <p:nvPr/>
        </p:nvSpPr>
        <p:spPr>
          <a:xfrm>
            <a:off x="263352" y="822230"/>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机制实现</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4" name="文本框 613">
            <a:extLst>
              <a:ext uri="{FF2B5EF4-FFF2-40B4-BE49-F238E27FC236}">
                <a16:creationId xmlns:a16="http://schemas.microsoft.com/office/drawing/2014/main" id="{20CE29CF-A4E1-4453-A931-CEB15F780741}"/>
              </a:ext>
            </a:extLst>
          </p:cNvPr>
          <p:cNvSpPr txBox="1"/>
          <p:nvPr/>
        </p:nvSpPr>
        <p:spPr>
          <a:xfrm>
            <a:off x="717549" y="1844824"/>
            <a:ext cx="3402981" cy="369332"/>
          </a:xfrm>
          <a:prstGeom prst="rect">
            <a:avLst/>
          </a:prstGeom>
          <a:noFill/>
        </p:spPr>
        <p:txBody>
          <a:bodyPr wrap="square">
            <a:spAutoFit/>
          </a:bodyPr>
          <a:lstStyle/>
          <a:p>
            <a:pPr marL="285750" indent="-285750" algn="just">
              <a:buFont typeface="Wingdings" panose="05000000000000000000" pitchFamily="2" charset="2"/>
              <a:buChar char="p"/>
            </a:pPr>
            <a:r>
              <a:rPr lang="zh-CN" altLang="en-US"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计算价格 </a:t>
            </a:r>
          </a:p>
        </p:txBody>
      </p:sp>
      <p:pic>
        <p:nvPicPr>
          <p:cNvPr id="23" name="图片 22">
            <a:extLst>
              <a:ext uri="{FF2B5EF4-FFF2-40B4-BE49-F238E27FC236}">
                <a16:creationId xmlns:a16="http://schemas.microsoft.com/office/drawing/2014/main" id="{E88E54F3-CF9E-49B8-995E-F082E38490D9}"/>
              </a:ext>
            </a:extLst>
          </p:cNvPr>
          <p:cNvPicPr>
            <a:picLocks noChangeAspect="1"/>
          </p:cNvPicPr>
          <p:nvPr/>
        </p:nvPicPr>
        <p:blipFill>
          <a:blip r:embed="rId3"/>
          <a:stretch>
            <a:fillRect/>
          </a:stretch>
        </p:blipFill>
        <p:spPr>
          <a:xfrm>
            <a:off x="1129365" y="2980553"/>
            <a:ext cx="3846837" cy="635515"/>
          </a:xfrm>
          <a:prstGeom prst="rect">
            <a:avLst/>
          </a:prstGeom>
        </p:spPr>
      </p:pic>
      <p:pic>
        <p:nvPicPr>
          <p:cNvPr id="25" name="图片 24">
            <a:extLst>
              <a:ext uri="{FF2B5EF4-FFF2-40B4-BE49-F238E27FC236}">
                <a16:creationId xmlns:a16="http://schemas.microsoft.com/office/drawing/2014/main" id="{041CC3DC-9B17-489D-8295-D954BD472FE7}"/>
              </a:ext>
            </a:extLst>
          </p:cNvPr>
          <p:cNvPicPr>
            <a:picLocks noChangeAspect="1"/>
          </p:cNvPicPr>
          <p:nvPr/>
        </p:nvPicPr>
        <p:blipFill>
          <a:blip r:embed="rId4"/>
          <a:stretch>
            <a:fillRect/>
          </a:stretch>
        </p:blipFill>
        <p:spPr>
          <a:xfrm>
            <a:off x="1178792" y="2471963"/>
            <a:ext cx="2381667" cy="412053"/>
          </a:xfrm>
          <a:prstGeom prst="rect">
            <a:avLst/>
          </a:prstGeom>
        </p:spPr>
      </p:pic>
      <p:sp>
        <p:nvSpPr>
          <p:cNvPr id="7" name="矩形 6">
            <a:extLst>
              <a:ext uri="{FF2B5EF4-FFF2-40B4-BE49-F238E27FC236}">
                <a16:creationId xmlns:a16="http://schemas.microsoft.com/office/drawing/2014/main" id="{43ACBCCE-990F-4627-940A-4529A611A7E8}"/>
              </a:ext>
            </a:extLst>
          </p:cNvPr>
          <p:cNvSpPr/>
          <p:nvPr/>
        </p:nvSpPr>
        <p:spPr>
          <a:xfrm>
            <a:off x="3071664" y="2471963"/>
            <a:ext cx="360040" cy="3693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5829F56A-D09F-4AD8-B783-1CCF7ABD144F}"/>
              </a:ext>
            </a:extLst>
          </p:cNvPr>
          <p:cNvSpPr/>
          <p:nvPr/>
        </p:nvSpPr>
        <p:spPr>
          <a:xfrm>
            <a:off x="1775520" y="2980553"/>
            <a:ext cx="1656184" cy="62713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FC491288-5F04-4638-8406-3C5A093EC9A9}"/>
              </a:ext>
            </a:extLst>
          </p:cNvPr>
          <p:cNvSpPr/>
          <p:nvPr/>
        </p:nvSpPr>
        <p:spPr>
          <a:xfrm>
            <a:off x="3648963" y="2972758"/>
            <a:ext cx="1438925" cy="62713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2135069-819D-4D35-92C2-086ADD4FAB52}"/>
              </a:ext>
            </a:extLst>
          </p:cNvPr>
          <p:cNvSpPr txBox="1"/>
          <p:nvPr/>
        </p:nvSpPr>
        <p:spPr>
          <a:xfrm>
            <a:off x="2855640" y="2309698"/>
            <a:ext cx="347127" cy="307777"/>
          </a:xfrm>
          <a:prstGeom prst="rect">
            <a:avLst/>
          </a:prstGeom>
          <a:noFill/>
        </p:spPr>
        <p:txBody>
          <a:bodyPr wrap="square">
            <a:spAutoFit/>
          </a:bodyPr>
          <a:lstStyle/>
          <a:p>
            <a:r>
              <a:rPr lang="en-US" altLang="zh-CN" sz="1400" b="1" dirty="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F32C238B-CB81-4AA1-8263-50246711DAA7}"/>
              </a:ext>
            </a:extLst>
          </p:cNvPr>
          <p:cNvSpPr txBox="1"/>
          <p:nvPr/>
        </p:nvSpPr>
        <p:spPr>
          <a:xfrm>
            <a:off x="1428393" y="2883608"/>
            <a:ext cx="347127" cy="307777"/>
          </a:xfrm>
          <a:prstGeom prst="rect">
            <a:avLst/>
          </a:prstGeom>
          <a:noFill/>
        </p:spPr>
        <p:txBody>
          <a:bodyPr wrap="square">
            <a:spAutoFit/>
          </a:bodyPr>
          <a:lstStyle/>
          <a:p>
            <a:r>
              <a:rPr lang="en-US" altLang="zh-CN" sz="1400" b="1" dirty="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4840BC2F-BA32-4D88-8F72-58288AC5C8EA}"/>
              </a:ext>
            </a:extLst>
          </p:cNvPr>
          <p:cNvSpPr txBox="1"/>
          <p:nvPr/>
        </p:nvSpPr>
        <p:spPr>
          <a:xfrm>
            <a:off x="3773403" y="2687406"/>
            <a:ext cx="347127" cy="307777"/>
          </a:xfrm>
          <a:prstGeom prst="rect">
            <a:avLst/>
          </a:prstGeom>
          <a:noFill/>
        </p:spPr>
        <p:txBody>
          <a:bodyPr wrap="square">
            <a:spAutoFit/>
          </a:bodyPr>
          <a:lstStyle/>
          <a:p>
            <a:r>
              <a:rPr lang="en-US" altLang="zh-CN" sz="1400" b="1" dirty="0">
                <a:latin typeface="微软雅黑" panose="020B0503020204020204" pitchFamily="34" charset="-122"/>
                <a:ea typeface="微软雅黑" panose="020B0503020204020204" pitchFamily="34" charset="-122"/>
              </a:rPr>
              <a:t>3</a:t>
            </a:r>
            <a:endParaRPr lang="zh-CN" altLang="en-US" sz="1400" b="1"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38942A0F-DAB2-422E-8FE1-8122D2DAA1F8}"/>
              </a:ext>
            </a:extLst>
          </p:cNvPr>
          <p:cNvPicPr>
            <a:picLocks noChangeAspect="1"/>
          </p:cNvPicPr>
          <p:nvPr/>
        </p:nvPicPr>
        <p:blipFill>
          <a:blip r:embed="rId5"/>
          <a:stretch>
            <a:fillRect/>
          </a:stretch>
        </p:blipFill>
        <p:spPr>
          <a:xfrm>
            <a:off x="1248259" y="5478948"/>
            <a:ext cx="3082406" cy="1388503"/>
          </a:xfrm>
          <a:prstGeom prst="rect">
            <a:avLst/>
          </a:prstGeom>
        </p:spPr>
      </p:pic>
      <p:pic>
        <p:nvPicPr>
          <p:cNvPr id="16" name="图片 15">
            <a:extLst>
              <a:ext uri="{FF2B5EF4-FFF2-40B4-BE49-F238E27FC236}">
                <a16:creationId xmlns:a16="http://schemas.microsoft.com/office/drawing/2014/main" id="{4D33B0F2-70B5-42FA-A011-7932649F8256}"/>
              </a:ext>
            </a:extLst>
          </p:cNvPr>
          <p:cNvPicPr>
            <a:picLocks noChangeAspect="1"/>
          </p:cNvPicPr>
          <p:nvPr/>
        </p:nvPicPr>
        <p:blipFill>
          <a:blip r:embed="rId6"/>
          <a:stretch>
            <a:fillRect/>
          </a:stretch>
        </p:blipFill>
        <p:spPr>
          <a:xfrm>
            <a:off x="1178792" y="4409614"/>
            <a:ext cx="2941738" cy="670990"/>
          </a:xfrm>
          <a:prstGeom prst="rect">
            <a:avLst/>
          </a:prstGeom>
        </p:spPr>
      </p:pic>
      <p:sp>
        <p:nvSpPr>
          <p:cNvPr id="32" name="文本框 31">
            <a:extLst>
              <a:ext uri="{FF2B5EF4-FFF2-40B4-BE49-F238E27FC236}">
                <a16:creationId xmlns:a16="http://schemas.microsoft.com/office/drawing/2014/main" id="{A6B4B6E8-F910-4482-BD86-E25FD55106EF}"/>
              </a:ext>
            </a:extLst>
          </p:cNvPr>
          <p:cNvSpPr txBox="1"/>
          <p:nvPr/>
        </p:nvSpPr>
        <p:spPr>
          <a:xfrm>
            <a:off x="868963" y="3949987"/>
            <a:ext cx="4107239" cy="523220"/>
          </a:xfrm>
          <a:prstGeom prst="rect">
            <a:avLst/>
          </a:prstGeom>
          <a:noFill/>
        </p:spPr>
        <p:txBody>
          <a:bodyPr wrap="square">
            <a:spAutoFit/>
          </a:bodyPr>
          <a:lstStyle/>
          <a:p>
            <a:r>
              <a:rPr lang="en-US" altLang="zh-CN" sz="1400" dirty="0">
                <a:solidFill>
                  <a:srgbClr val="191B1F"/>
                </a:solidFill>
                <a:latin typeface="微软雅黑" panose="020B0503020204020204" pitchFamily="34" charset="-122"/>
                <a:ea typeface="微软雅黑" panose="020B0503020204020204" pitchFamily="34" charset="-122"/>
              </a:rPr>
              <a:t>1 </a:t>
            </a:r>
            <a:r>
              <a:rPr lang="zh-CN" altLang="en-US" sz="1400" dirty="0">
                <a:solidFill>
                  <a:srgbClr val="191B1F"/>
                </a:solidFill>
                <a:latin typeface="微软雅黑" panose="020B0503020204020204" pitchFamily="34" charset="-122"/>
                <a:ea typeface="微软雅黑" panose="020B0503020204020204" pitchFamily="34" charset="-122"/>
              </a:rPr>
              <a:t>和 </a:t>
            </a:r>
            <a:r>
              <a:rPr lang="en-US" altLang="zh-CN" sz="1400" dirty="0">
                <a:solidFill>
                  <a:srgbClr val="191B1F"/>
                </a:solidFill>
                <a:latin typeface="微软雅黑" panose="020B0503020204020204" pitchFamily="34" charset="-122"/>
                <a:ea typeface="微软雅黑" panose="020B0503020204020204" pitchFamily="34" charset="-122"/>
              </a:rPr>
              <a:t>2 </a:t>
            </a:r>
            <a:r>
              <a:rPr lang="zh-CN" altLang="en-US" sz="1400" dirty="0">
                <a:solidFill>
                  <a:srgbClr val="191B1F"/>
                </a:solidFill>
                <a:latin typeface="微软雅黑" panose="020B0503020204020204" pitchFamily="34" charset="-122"/>
                <a:ea typeface="微软雅黑" panose="020B0503020204020204" pitchFamily="34" charset="-122"/>
              </a:rPr>
              <a:t>通过</a:t>
            </a:r>
            <a:r>
              <a:rPr lang="en-US" altLang="zh-CN" sz="1400" dirty="0">
                <a:solidFill>
                  <a:srgbClr val="191B1F"/>
                </a:solidFill>
                <a:latin typeface="微软雅黑" panose="020B0503020204020204" pitchFamily="34" charset="-122"/>
                <a:ea typeface="微软雅黑" panose="020B0503020204020204" pitchFamily="34" charset="-122"/>
              </a:rPr>
              <a:t>Bank</a:t>
            </a:r>
            <a:r>
              <a:rPr lang="zh-CN" altLang="en-US" sz="1400" dirty="0">
                <a:solidFill>
                  <a:srgbClr val="191B1F"/>
                </a:solidFill>
                <a:latin typeface="微软雅黑" panose="020B0503020204020204" pitchFamily="34" charset="-122"/>
                <a:ea typeface="微软雅黑" panose="020B0503020204020204" pitchFamily="34" charset="-122"/>
              </a:rPr>
              <a:t>训练一组神经网络拟合账单信息获得：</a:t>
            </a:r>
          </a:p>
        </p:txBody>
      </p:sp>
      <p:sp>
        <p:nvSpPr>
          <p:cNvPr id="35" name="文本框 34">
            <a:extLst>
              <a:ext uri="{FF2B5EF4-FFF2-40B4-BE49-F238E27FC236}">
                <a16:creationId xmlns:a16="http://schemas.microsoft.com/office/drawing/2014/main" id="{A07E824C-9463-41D6-860D-FC2785624F22}"/>
              </a:ext>
            </a:extLst>
          </p:cNvPr>
          <p:cNvSpPr txBox="1"/>
          <p:nvPr/>
        </p:nvSpPr>
        <p:spPr>
          <a:xfrm>
            <a:off x="868963" y="5087871"/>
            <a:ext cx="4320479" cy="307777"/>
          </a:xfrm>
          <a:prstGeom prst="rect">
            <a:avLst/>
          </a:prstGeom>
          <a:noFill/>
        </p:spPr>
        <p:txBody>
          <a:bodyPr wrap="square">
            <a:spAutoFit/>
          </a:bodyPr>
          <a:lstStyle/>
          <a:p>
            <a:r>
              <a:rPr lang="en-US" altLang="zh-CN" sz="1400" dirty="0">
                <a:solidFill>
                  <a:srgbClr val="191B1F"/>
                </a:solidFill>
                <a:latin typeface="微软雅黑" panose="020B0503020204020204" pitchFamily="34" charset="-122"/>
                <a:ea typeface="微软雅黑" panose="020B0503020204020204" pitchFamily="34" charset="-122"/>
              </a:rPr>
              <a:t>3 </a:t>
            </a:r>
            <a:r>
              <a:rPr lang="zh-CN" altLang="en-US" sz="1400" dirty="0">
                <a:solidFill>
                  <a:srgbClr val="191B1F"/>
                </a:solidFill>
                <a:latin typeface="微软雅黑" panose="020B0503020204020204" pitchFamily="34" charset="-122"/>
                <a:ea typeface="微软雅黑" panose="020B0503020204020204" pitchFamily="34" charset="-122"/>
              </a:rPr>
              <a:t>通过 </a:t>
            </a:r>
            <a:r>
              <a:rPr lang="en-US" altLang="zh-CN" sz="1400" dirty="0">
                <a:solidFill>
                  <a:srgbClr val="191B1F"/>
                </a:solidFill>
                <a:latin typeface="微软雅黑" panose="020B0503020204020204" pitchFamily="34" charset="-122"/>
                <a:ea typeface="微软雅黑" panose="020B0503020204020204" pitchFamily="34" charset="-122"/>
              </a:rPr>
              <a:t>Target critic </a:t>
            </a:r>
            <a:r>
              <a:rPr lang="zh-CN" altLang="en-US" sz="1400" dirty="0">
                <a:solidFill>
                  <a:srgbClr val="191B1F"/>
                </a:solidFill>
                <a:latin typeface="微软雅黑" panose="020B0503020204020204" pitchFamily="34" charset="-122"/>
                <a:ea typeface="微软雅黑" panose="020B0503020204020204" pitchFamily="34" charset="-122"/>
              </a:rPr>
              <a:t>网络计算，具体如下：</a:t>
            </a:r>
          </a:p>
        </p:txBody>
      </p:sp>
      <p:sp>
        <p:nvSpPr>
          <p:cNvPr id="36" name="文本框 35">
            <a:extLst>
              <a:ext uri="{FF2B5EF4-FFF2-40B4-BE49-F238E27FC236}">
                <a16:creationId xmlns:a16="http://schemas.microsoft.com/office/drawing/2014/main" id="{D5BAF9AB-3B8E-4326-9217-28AF945C08F6}"/>
              </a:ext>
            </a:extLst>
          </p:cNvPr>
          <p:cNvSpPr txBox="1"/>
          <p:nvPr/>
        </p:nvSpPr>
        <p:spPr>
          <a:xfrm>
            <a:off x="5223419" y="4479087"/>
            <a:ext cx="3402981" cy="369332"/>
          </a:xfrm>
          <a:prstGeom prst="rect">
            <a:avLst/>
          </a:prstGeom>
          <a:noFill/>
        </p:spPr>
        <p:txBody>
          <a:bodyPr wrap="square">
            <a:spAutoFit/>
          </a:bodyPr>
          <a:lstStyle/>
          <a:p>
            <a:pPr marL="285750" indent="-285750" algn="just">
              <a:buFont typeface="Wingdings" panose="05000000000000000000" pitchFamily="2" charset="2"/>
              <a:buChar char="p"/>
            </a:pPr>
            <a:r>
              <a:rPr lang="zh-CN" altLang="en-US"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参数估计</a:t>
            </a:r>
          </a:p>
        </p:txBody>
      </p:sp>
      <p:grpSp>
        <p:nvGrpSpPr>
          <p:cNvPr id="43" name="组合 42">
            <a:extLst>
              <a:ext uri="{FF2B5EF4-FFF2-40B4-BE49-F238E27FC236}">
                <a16:creationId xmlns:a16="http://schemas.microsoft.com/office/drawing/2014/main" id="{C6482E98-517A-4000-A494-C175F938EC74}"/>
              </a:ext>
            </a:extLst>
          </p:cNvPr>
          <p:cNvGrpSpPr/>
          <p:nvPr/>
        </p:nvGrpSpPr>
        <p:grpSpPr>
          <a:xfrm>
            <a:off x="8223947" y="5021195"/>
            <a:ext cx="3082406" cy="1413025"/>
            <a:chOff x="5708965" y="5379469"/>
            <a:chExt cx="3082406" cy="1413025"/>
          </a:xfrm>
        </p:grpSpPr>
        <p:pic>
          <p:nvPicPr>
            <p:cNvPr id="34" name="图片 33">
              <a:extLst>
                <a:ext uri="{FF2B5EF4-FFF2-40B4-BE49-F238E27FC236}">
                  <a16:creationId xmlns:a16="http://schemas.microsoft.com/office/drawing/2014/main" id="{F63A89CF-C81B-4A78-9EA6-8CE6BBA88774}"/>
                </a:ext>
              </a:extLst>
            </p:cNvPr>
            <p:cNvPicPr>
              <a:picLocks noChangeAspect="1"/>
            </p:cNvPicPr>
            <p:nvPr/>
          </p:nvPicPr>
          <p:blipFill>
            <a:blip r:embed="rId7"/>
            <a:stretch>
              <a:fillRect/>
            </a:stretch>
          </p:blipFill>
          <p:spPr>
            <a:xfrm>
              <a:off x="5736267" y="5379469"/>
              <a:ext cx="2073101" cy="405524"/>
            </a:xfrm>
            <a:prstGeom prst="rect">
              <a:avLst/>
            </a:prstGeom>
          </p:spPr>
        </p:pic>
        <p:pic>
          <p:nvPicPr>
            <p:cNvPr id="38" name="图片 37">
              <a:extLst>
                <a:ext uri="{FF2B5EF4-FFF2-40B4-BE49-F238E27FC236}">
                  <a16:creationId xmlns:a16="http://schemas.microsoft.com/office/drawing/2014/main" id="{9030E219-ECE8-4F45-9ED2-44E5F465F100}"/>
                </a:ext>
              </a:extLst>
            </p:cNvPr>
            <p:cNvPicPr>
              <a:picLocks noChangeAspect="1"/>
            </p:cNvPicPr>
            <p:nvPr/>
          </p:nvPicPr>
          <p:blipFill>
            <a:blip r:embed="rId8"/>
            <a:stretch>
              <a:fillRect/>
            </a:stretch>
          </p:blipFill>
          <p:spPr>
            <a:xfrm>
              <a:off x="5814146" y="5834856"/>
              <a:ext cx="2376264" cy="257667"/>
            </a:xfrm>
            <a:prstGeom prst="rect">
              <a:avLst/>
            </a:prstGeom>
          </p:spPr>
        </p:pic>
        <p:pic>
          <p:nvPicPr>
            <p:cNvPr id="40" name="图片 39">
              <a:extLst>
                <a:ext uri="{FF2B5EF4-FFF2-40B4-BE49-F238E27FC236}">
                  <a16:creationId xmlns:a16="http://schemas.microsoft.com/office/drawing/2014/main" id="{F5D6BC2A-6BD5-4F22-9628-C6366CEC3015}"/>
                </a:ext>
              </a:extLst>
            </p:cNvPr>
            <p:cNvPicPr>
              <a:picLocks noChangeAspect="1"/>
            </p:cNvPicPr>
            <p:nvPr/>
          </p:nvPicPr>
          <p:blipFill>
            <a:blip r:embed="rId9"/>
            <a:stretch>
              <a:fillRect/>
            </a:stretch>
          </p:blipFill>
          <p:spPr>
            <a:xfrm>
              <a:off x="5736267" y="6137031"/>
              <a:ext cx="2890133" cy="268972"/>
            </a:xfrm>
            <a:prstGeom prst="rect">
              <a:avLst/>
            </a:prstGeom>
          </p:spPr>
        </p:pic>
        <p:pic>
          <p:nvPicPr>
            <p:cNvPr id="42" name="图片 41">
              <a:extLst>
                <a:ext uri="{FF2B5EF4-FFF2-40B4-BE49-F238E27FC236}">
                  <a16:creationId xmlns:a16="http://schemas.microsoft.com/office/drawing/2014/main" id="{075392D5-A125-49DB-BBC9-8D6E2C6CA7BF}"/>
                </a:ext>
              </a:extLst>
            </p:cNvPr>
            <p:cNvPicPr>
              <a:picLocks noChangeAspect="1"/>
            </p:cNvPicPr>
            <p:nvPr/>
          </p:nvPicPr>
          <p:blipFill>
            <a:blip r:embed="rId10"/>
            <a:stretch>
              <a:fillRect/>
            </a:stretch>
          </p:blipFill>
          <p:spPr>
            <a:xfrm>
              <a:off x="5708965" y="6443071"/>
              <a:ext cx="3082406" cy="349423"/>
            </a:xfrm>
            <a:prstGeom prst="rect">
              <a:avLst/>
            </a:prstGeom>
          </p:spPr>
        </p:pic>
      </p:grpSp>
      <p:sp>
        <p:nvSpPr>
          <p:cNvPr id="46" name="文本框 45">
            <a:extLst>
              <a:ext uri="{FF2B5EF4-FFF2-40B4-BE49-F238E27FC236}">
                <a16:creationId xmlns:a16="http://schemas.microsoft.com/office/drawing/2014/main" id="{E3A04A91-B0E4-4827-B6CD-3049BF5A006D}"/>
              </a:ext>
            </a:extLst>
          </p:cNvPr>
          <p:cNvSpPr txBox="1"/>
          <p:nvPr/>
        </p:nvSpPr>
        <p:spPr>
          <a:xfrm>
            <a:off x="5634092" y="4993753"/>
            <a:ext cx="2376264" cy="523220"/>
          </a:xfrm>
          <a:prstGeom prst="rect">
            <a:avLst/>
          </a:prstGeom>
          <a:noFill/>
        </p:spPr>
        <p:txBody>
          <a:bodyPr wrap="square">
            <a:spAutoFit/>
          </a:bodyPr>
          <a:lstStyle/>
          <a:p>
            <a:r>
              <a:rPr lang="zh-CN" altLang="en-US" sz="1400" dirty="0">
                <a:solidFill>
                  <a:srgbClr val="191B1F"/>
                </a:solidFill>
                <a:latin typeface="微软雅黑" panose="020B0503020204020204" pitchFamily="34" charset="-122"/>
                <a:ea typeface="微软雅黑" panose="020B0503020204020204" pitchFamily="34" charset="-122"/>
              </a:rPr>
              <a:t>银行基于账单训练神经网络和参数估计：</a:t>
            </a:r>
          </a:p>
        </p:txBody>
      </p:sp>
      <p:cxnSp>
        <p:nvCxnSpPr>
          <p:cNvPr id="45" name="直接箭头连接符 44">
            <a:extLst>
              <a:ext uri="{FF2B5EF4-FFF2-40B4-BE49-F238E27FC236}">
                <a16:creationId xmlns:a16="http://schemas.microsoft.com/office/drawing/2014/main" id="{3FC354A2-8796-4D04-80A3-38E5C83225C6}"/>
              </a:ext>
            </a:extLst>
          </p:cNvPr>
          <p:cNvCxnSpPr>
            <a:endCxn id="40" idx="1"/>
          </p:cNvCxnSpPr>
          <p:nvPr/>
        </p:nvCxnSpPr>
        <p:spPr>
          <a:xfrm flipV="1">
            <a:off x="7176120" y="5913243"/>
            <a:ext cx="1075129" cy="3960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C9E0E4A8-5DA7-48B5-AC19-6FFCC79938AA}"/>
              </a:ext>
            </a:extLst>
          </p:cNvPr>
          <p:cNvSpPr txBox="1"/>
          <p:nvPr/>
        </p:nvSpPr>
        <p:spPr>
          <a:xfrm>
            <a:off x="5735960" y="6138075"/>
            <a:ext cx="1563032" cy="430887"/>
          </a:xfrm>
          <a:prstGeom prst="rect">
            <a:avLst/>
          </a:prstGeom>
          <a:noFill/>
        </p:spPr>
        <p:txBody>
          <a:bodyPr wrap="square">
            <a:spAutoFit/>
          </a:bodyPr>
          <a:lstStyle/>
          <a:p>
            <a:r>
              <a:rPr lang="zh-CN" altLang="en-US" sz="1100" dirty="0">
                <a:solidFill>
                  <a:srgbClr val="191B1F"/>
                </a:solidFill>
                <a:latin typeface="微软雅黑" panose="020B0503020204020204" pitchFamily="34" charset="-122"/>
                <a:ea typeface="微软雅黑" panose="020B0503020204020204" pitchFamily="34" charset="-122"/>
              </a:rPr>
              <a:t>训练过程中的梯度信息由银行发送给</a:t>
            </a:r>
            <a:r>
              <a:rPr lang="en-US" altLang="zh-CN" sz="1100" dirty="0">
                <a:solidFill>
                  <a:srgbClr val="191B1F"/>
                </a:solidFill>
                <a:latin typeface="微软雅黑" panose="020B0503020204020204" pitchFamily="34" charset="-122"/>
                <a:ea typeface="微软雅黑" panose="020B0503020204020204" pitchFamily="34" charset="-122"/>
              </a:rPr>
              <a:t>NSP</a:t>
            </a:r>
            <a:endParaRPr lang="zh-CN" altLang="en-US" sz="1100" dirty="0">
              <a:solidFill>
                <a:srgbClr val="191B1F"/>
              </a:solidFill>
              <a:latin typeface="微软雅黑" panose="020B0503020204020204" pitchFamily="34" charset="-122"/>
              <a:ea typeface="微软雅黑" panose="020B0503020204020204" pitchFamily="34" charset="-122"/>
            </a:endParaRPr>
          </a:p>
        </p:txBody>
      </p:sp>
      <p:pic>
        <p:nvPicPr>
          <p:cNvPr id="37" name="图片 36">
            <a:extLst>
              <a:ext uri="{FF2B5EF4-FFF2-40B4-BE49-F238E27FC236}">
                <a16:creationId xmlns:a16="http://schemas.microsoft.com/office/drawing/2014/main" id="{C02FEEC1-477E-40FF-8723-3D7448961DBA}"/>
              </a:ext>
            </a:extLst>
          </p:cNvPr>
          <p:cNvPicPr>
            <a:picLocks noChangeAspect="1"/>
          </p:cNvPicPr>
          <p:nvPr/>
        </p:nvPicPr>
        <p:blipFill>
          <a:blip r:embed="rId11"/>
          <a:stretch>
            <a:fillRect/>
          </a:stretch>
        </p:blipFill>
        <p:spPr>
          <a:xfrm>
            <a:off x="5334236" y="1700291"/>
            <a:ext cx="6552728" cy="2246263"/>
          </a:xfrm>
          <a:prstGeom prst="rect">
            <a:avLst/>
          </a:prstGeom>
        </p:spPr>
      </p:pic>
    </p:spTree>
    <p:extLst>
      <p:ext uri="{BB962C8B-B14F-4D97-AF65-F5344CB8AC3E}">
        <p14:creationId xmlns:p14="http://schemas.microsoft.com/office/powerpoint/2010/main" val="2073486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解决方案</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18</a:t>
            </a:fld>
            <a:endParaRPr lang="zh-CN" dirty="0"/>
          </a:p>
        </p:txBody>
      </p:sp>
      <p:sp>
        <p:nvSpPr>
          <p:cNvPr id="244" name="文本框 243">
            <a:extLst>
              <a:ext uri="{FF2B5EF4-FFF2-40B4-BE49-F238E27FC236}">
                <a16:creationId xmlns:a16="http://schemas.microsoft.com/office/drawing/2014/main" id="{AA0D66BA-AECF-48EE-89FF-BA5C3756BF71}"/>
              </a:ext>
            </a:extLst>
          </p:cNvPr>
          <p:cNvSpPr txBox="1"/>
          <p:nvPr/>
        </p:nvSpPr>
        <p:spPr>
          <a:xfrm>
            <a:off x="263352" y="822230"/>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机制讨论</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13" name="文本框 612">
            <a:extLst>
              <a:ext uri="{FF2B5EF4-FFF2-40B4-BE49-F238E27FC236}">
                <a16:creationId xmlns:a16="http://schemas.microsoft.com/office/drawing/2014/main" id="{346555DF-9B06-4110-9C3E-B3C17079809E}"/>
              </a:ext>
            </a:extLst>
          </p:cNvPr>
          <p:cNvSpPr txBox="1"/>
          <p:nvPr/>
        </p:nvSpPr>
        <p:spPr>
          <a:xfrm>
            <a:off x="697408" y="3449159"/>
            <a:ext cx="3402981" cy="369332"/>
          </a:xfrm>
          <a:prstGeom prst="rect">
            <a:avLst/>
          </a:prstGeom>
          <a:noFill/>
        </p:spPr>
        <p:txBody>
          <a:bodyPr wrap="square">
            <a:spAutoFit/>
          </a:bodyPr>
          <a:lstStyle/>
          <a:p>
            <a:pPr marL="285750" indent="-285750" algn="just">
              <a:buFont typeface="Wingdings" panose="05000000000000000000" pitchFamily="2" charset="2"/>
              <a:buChar char="p"/>
            </a:pPr>
            <a:r>
              <a:rPr lang="zh-CN" altLang="en-US"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隐私泄露问题</a:t>
            </a:r>
          </a:p>
        </p:txBody>
      </p:sp>
      <p:sp>
        <p:nvSpPr>
          <p:cNvPr id="614" name="文本框 613">
            <a:extLst>
              <a:ext uri="{FF2B5EF4-FFF2-40B4-BE49-F238E27FC236}">
                <a16:creationId xmlns:a16="http://schemas.microsoft.com/office/drawing/2014/main" id="{20CE29CF-A4E1-4453-A931-CEB15F780741}"/>
              </a:ext>
            </a:extLst>
          </p:cNvPr>
          <p:cNvSpPr txBox="1"/>
          <p:nvPr/>
        </p:nvSpPr>
        <p:spPr>
          <a:xfrm>
            <a:off x="719557" y="2039611"/>
            <a:ext cx="3402981" cy="369332"/>
          </a:xfrm>
          <a:prstGeom prst="rect">
            <a:avLst/>
          </a:prstGeom>
          <a:noFill/>
        </p:spPr>
        <p:txBody>
          <a:bodyPr wrap="square">
            <a:spAutoFit/>
          </a:bodyPr>
          <a:lstStyle/>
          <a:p>
            <a:pPr marL="285750" indent="-285750" algn="just">
              <a:buFont typeface="Wingdings" panose="05000000000000000000" pitchFamily="2" charset="2"/>
              <a:buChar char="p"/>
            </a:pPr>
            <a:r>
              <a:rPr lang="zh-CN" altLang="en-US"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通信量诅咒</a:t>
            </a:r>
          </a:p>
        </p:txBody>
      </p:sp>
      <p:sp>
        <p:nvSpPr>
          <p:cNvPr id="616" name="文本框 615">
            <a:extLst>
              <a:ext uri="{FF2B5EF4-FFF2-40B4-BE49-F238E27FC236}">
                <a16:creationId xmlns:a16="http://schemas.microsoft.com/office/drawing/2014/main" id="{4C3CD53A-00B7-40BB-862F-CBBB7CC1AB97}"/>
              </a:ext>
            </a:extLst>
          </p:cNvPr>
          <p:cNvSpPr txBox="1"/>
          <p:nvPr/>
        </p:nvSpPr>
        <p:spPr>
          <a:xfrm>
            <a:off x="736608" y="5059999"/>
            <a:ext cx="3402981" cy="369332"/>
          </a:xfrm>
          <a:prstGeom prst="rect">
            <a:avLst/>
          </a:prstGeom>
          <a:noFill/>
        </p:spPr>
        <p:txBody>
          <a:bodyPr wrap="square">
            <a:spAutoFit/>
          </a:bodyPr>
          <a:lstStyle/>
          <a:p>
            <a:pPr marL="285750" indent="-285750" algn="just">
              <a:buFont typeface="Wingdings" panose="05000000000000000000" pitchFamily="2" charset="2"/>
              <a:buChar char="p"/>
            </a:pPr>
            <a:r>
              <a:rPr lang="zh-CN" altLang="en-US"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安全性问题</a:t>
            </a:r>
          </a:p>
        </p:txBody>
      </p:sp>
      <p:sp>
        <p:nvSpPr>
          <p:cNvPr id="12" name="文本框 11">
            <a:extLst>
              <a:ext uri="{FF2B5EF4-FFF2-40B4-BE49-F238E27FC236}">
                <a16:creationId xmlns:a16="http://schemas.microsoft.com/office/drawing/2014/main" id="{A3146477-5E98-4F7E-8CCF-45F68626EB84}"/>
              </a:ext>
            </a:extLst>
          </p:cNvPr>
          <p:cNvSpPr txBox="1"/>
          <p:nvPr/>
        </p:nvSpPr>
        <p:spPr>
          <a:xfrm>
            <a:off x="1057448" y="2529756"/>
            <a:ext cx="4176464" cy="700576"/>
          </a:xfrm>
          <a:prstGeom prst="rect">
            <a:avLst/>
          </a:prstGeom>
          <a:noFill/>
        </p:spPr>
        <p:txBody>
          <a:bodyPr wrap="square">
            <a:spAutoFit/>
          </a:bodyPr>
          <a:lstStyle/>
          <a:p>
            <a:pPr algn="just">
              <a:lnSpc>
                <a:spcPct val="150000"/>
              </a:lnSpc>
            </a:pPr>
            <a:r>
              <a:rPr lang="zh-CN" altLang="en-US" sz="1400" dirty="0">
                <a:solidFill>
                  <a:srgbClr val="191B1F"/>
                </a:solidFill>
                <a:latin typeface="微软雅黑" panose="020B0503020204020204" pitchFamily="34" charset="-122"/>
                <a:ea typeface="微软雅黑" panose="020B0503020204020204" pitchFamily="34" charset="-122"/>
              </a:rPr>
              <a:t>大幅度降低了</a:t>
            </a:r>
            <a:r>
              <a:rPr lang="en-US" altLang="zh-CN" sz="1400" dirty="0">
                <a:solidFill>
                  <a:srgbClr val="191B1F"/>
                </a:solidFill>
                <a:latin typeface="微软雅黑" panose="020B0503020204020204" pitchFamily="34" charset="-122"/>
                <a:ea typeface="微软雅黑" panose="020B0503020204020204" pitchFamily="34" charset="-122"/>
              </a:rPr>
              <a:t>VSP</a:t>
            </a:r>
            <a:r>
              <a:rPr lang="zh-CN" altLang="en-US" sz="1400" dirty="0">
                <a:solidFill>
                  <a:srgbClr val="191B1F"/>
                </a:solidFill>
                <a:latin typeface="微软雅黑" panose="020B0503020204020204" pitchFamily="34" charset="-122"/>
                <a:ea typeface="微软雅黑" panose="020B0503020204020204" pitchFamily="34" charset="-122"/>
              </a:rPr>
              <a:t>与</a:t>
            </a:r>
            <a:r>
              <a:rPr lang="en-US" altLang="zh-CN" sz="1400" dirty="0">
                <a:solidFill>
                  <a:srgbClr val="191B1F"/>
                </a:solidFill>
                <a:latin typeface="微软雅黑" panose="020B0503020204020204" pitchFamily="34" charset="-122"/>
                <a:ea typeface="微软雅黑" panose="020B0503020204020204" pitchFamily="34" charset="-122"/>
              </a:rPr>
              <a:t>NSP</a:t>
            </a:r>
            <a:r>
              <a:rPr lang="zh-CN" altLang="en-US" sz="1400" dirty="0">
                <a:solidFill>
                  <a:srgbClr val="191B1F"/>
                </a:solidFill>
                <a:latin typeface="微软雅黑" panose="020B0503020204020204" pitchFamily="34" charset="-122"/>
                <a:ea typeface="微软雅黑" panose="020B0503020204020204" pitchFamily="34" charset="-122"/>
              </a:rPr>
              <a:t>之间的通信量，代价是增加了银行与</a:t>
            </a:r>
            <a:r>
              <a:rPr lang="en-US" altLang="zh-CN" sz="1400" dirty="0">
                <a:solidFill>
                  <a:srgbClr val="191B1F"/>
                </a:solidFill>
                <a:latin typeface="微软雅黑" panose="020B0503020204020204" pitchFamily="34" charset="-122"/>
                <a:ea typeface="微软雅黑" panose="020B0503020204020204" pitchFamily="34" charset="-122"/>
              </a:rPr>
              <a:t>NSP</a:t>
            </a:r>
            <a:r>
              <a:rPr lang="zh-CN" altLang="en-US" sz="1400" dirty="0">
                <a:solidFill>
                  <a:srgbClr val="191B1F"/>
                </a:solidFill>
                <a:latin typeface="微软雅黑" panose="020B0503020204020204" pitchFamily="34" charset="-122"/>
                <a:ea typeface="微软雅黑" panose="020B0503020204020204" pitchFamily="34" charset="-122"/>
              </a:rPr>
              <a:t>之间的通信量（训练过程）。</a:t>
            </a:r>
          </a:p>
        </p:txBody>
      </p:sp>
      <p:sp>
        <p:nvSpPr>
          <p:cNvPr id="14" name="文本框 13">
            <a:extLst>
              <a:ext uri="{FF2B5EF4-FFF2-40B4-BE49-F238E27FC236}">
                <a16:creationId xmlns:a16="http://schemas.microsoft.com/office/drawing/2014/main" id="{F9CB4FA8-C797-49BC-8916-DDD4F7A04105}"/>
              </a:ext>
            </a:extLst>
          </p:cNvPr>
          <p:cNvSpPr txBox="1"/>
          <p:nvPr/>
        </p:nvSpPr>
        <p:spPr>
          <a:xfrm>
            <a:off x="1057448" y="3920260"/>
            <a:ext cx="4176464" cy="1023742"/>
          </a:xfrm>
          <a:prstGeom prst="rect">
            <a:avLst/>
          </a:prstGeom>
          <a:noFill/>
        </p:spPr>
        <p:txBody>
          <a:bodyPr wrap="square">
            <a:spAutoFit/>
          </a:bodyPr>
          <a:lstStyle/>
          <a:p>
            <a:pPr algn="just">
              <a:lnSpc>
                <a:spcPct val="150000"/>
              </a:lnSpc>
            </a:pPr>
            <a:r>
              <a:rPr lang="zh-CN" altLang="en-US" sz="1400" dirty="0">
                <a:solidFill>
                  <a:srgbClr val="191B1F"/>
                </a:solidFill>
                <a:latin typeface="微软雅黑" panose="020B0503020204020204" pitchFamily="34" charset="-122"/>
                <a:ea typeface="微软雅黑" panose="020B0503020204020204" pitchFamily="34" charset="-122"/>
              </a:rPr>
              <a:t>数据即账单信息都仅保存在银行之中，无论在训练还是计算过程中，账单信息都是密封的，因此降低了</a:t>
            </a:r>
            <a:r>
              <a:rPr lang="en-US" altLang="zh-CN" sz="1400" dirty="0">
                <a:solidFill>
                  <a:srgbClr val="191B1F"/>
                </a:solidFill>
                <a:latin typeface="微软雅黑" panose="020B0503020204020204" pitchFamily="34" charset="-122"/>
                <a:ea typeface="微软雅黑" panose="020B0503020204020204" pitchFamily="34" charset="-122"/>
              </a:rPr>
              <a:t>VSP</a:t>
            </a:r>
            <a:r>
              <a:rPr lang="zh-CN" altLang="en-US" sz="1400" dirty="0">
                <a:solidFill>
                  <a:srgbClr val="191B1F"/>
                </a:solidFill>
                <a:latin typeface="微软雅黑" panose="020B0503020204020204" pitchFamily="34" charset="-122"/>
                <a:ea typeface="微软雅黑" panose="020B0503020204020204" pitchFamily="34" charset="-122"/>
              </a:rPr>
              <a:t>隐私泄露风险。</a:t>
            </a:r>
          </a:p>
        </p:txBody>
      </p:sp>
      <p:sp>
        <p:nvSpPr>
          <p:cNvPr id="15" name="文本框 14">
            <a:extLst>
              <a:ext uri="{FF2B5EF4-FFF2-40B4-BE49-F238E27FC236}">
                <a16:creationId xmlns:a16="http://schemas.microsoft.com/office/drawing/2014/main" id="{F1D7DA76-26D6-4D08-B1B4-5F3872D85E0C}"/>
              </a:ext>
            </a:extLst>
          </p:cNvPr>
          <p:cNvSpPr txBox="1"/>
          <p:nvPr/>
        </p:nvSpPr>
        <p:spPr>
          <a:xfrm>
            <a:off x="1129456" y="5445224"/>
            <a:ext cx="4176464" cy="700576"/>
          </a:xfrm>
          <a:prstGeom prst="rect">
            <a:avLst/>
          </a:prstGeom>
          <a:noFill/>
        </p:spPr>
        <p:txBody>
          <a:bodyPr wrap="square">
            <a:spAutoFit/>
          </a:bodyPr>
          <a:lstStyle/>
          <a:p>
            <a:pPr algn="just">
              <a:lnSpc>
                <a:spcPct val="150000"/>
              </a:lnSpc>
            </a:pPr>
            <a:r>
              <a:rPr lang="zh-CN" altLang="en-US" sz="1400" dirty="0">
                <a:solidFill>
                  <a:srgbClr val="191B1F"/>
                </a:solidFill>
                <a:latin typeface="微软雅黑" panose="020B0503020204020204" pitchFamily="34" charset="-122"/>
                <a:ea typeface="微软雅黑" panose="020B0503020204020204" pitchFamily="34" charset="-122"/>
              </a:rPr>
              <a:t>集中式架构导致安全性存在隐患，如银行被第三方恶意组织攻击，机制的公平性得不到保障。</a:t>
            </a:r>
          </a:p>
        </p:txBody>
      </p:sp>
      <p:sp>
        <p:nvSpPr>
          <p:cNvPr id="17" name="文本框 16">
            <a:extLst>
              <a:ext uri="{FF2B5EF4-FFF2-40B4-BE49-F238E27FC236}">
                <a16:creationId xmlns:a16="http://schemas.microsoft.com/office/drawing/2014/main" id="{2E33131C-5E4D-47BB-9336-C13FEB97A452}"/>
              </a:ext>
            </a:extLst>
          </p:cNvPr>
          <p:cNvSpPr txBox="1"/>
          <p:nvPr/>
        </p:nvSpPr>
        <p:spPr>
          <a:xfrm>
            <a:off x="5814146" y="5539669"/>
            <a:ext cx="5856142" cy="1023742"/>
          </a:xfrm>
          <a:prstGeom prst="rect">
            <a:avLst/>
          </a:prstGeom>
          <a:noFill/>
        </p:spPr>
        <p:txBody>
          <a:bodyPr wrap="square">
            <a:spAutoFit/>
          </a:bodyPr>
          <a:lstStyle/>
          <a:p>
            <a:pPr algn="just">
              <a:lnSpc>
                <a:spcPct val="150000"/>
              </a:lnSpc>
            </a:pPr>
            <a:r>
              <a:rPr lang="zh-CN" altLang="en-US" sz="1400" dirty="0">
                <a:solidFill>
                  <a:srgbClr val="191B1F"/>
                </a:solidFill>
                <a:latin typeface="微软雅黑" panose="020B0503020204020204" pitchFamily="34" charset="-122"/>
                <a:ea typeface="微软雅黑" panose="020B0503020204020204" pitchFamily="34" charset="-122"/>
              </a:rPr>
              <a:t>改进</a:t>
            </a:r>
            <a:r>
              <a:rPr lang="en-US" altLang="zh-CN" sz="1400" dirty="0">
                <a:solidFill>
                  <a:srgbClr val="191B1F"/>
                </a:solidFill>
                <a:latin typeface="微软雅黑" panose="020B0503020204020204" pitchFamily="34" charset="-122"/>
                <a:ea typeface="微软雅黑" panose="020B0503020204020204" pitchFamily="34" charset="-122"/>
              </a:rPr>
              <a:t>2</a:t>
            </a:r>
            <a:r>
              <a:rPr lang="zh-CN" altLang="en-US" sz="1400" dirty="0">
                <a:solidFill>
                  <a:srgbClr val="191B1F"/>
                </a:solidFill>
                <a:latin typeface="微软雅黑" panose="020B0503020204020204" pitchFamily="34" charset="-122"/>
                <a:ea typeface="微软雅黑" panose="020B0503020204020204" pitchFamily="34" charset="-122"/>
              </a:rPr>
              <a:t>：使用去中心化架构的机制储存账单信息，比如使用区块链（联盟链）技术，将账单信息储存在链上，杜绝第三方恶意更改账单信息的可能性；代价是更高的计算支出，</a:t>
            </a:r>
          </a:p>
        </p:txBody>
      </p:sp>
      <p:sp>
        <p:nvSpPr>
          <p:cNvPr id="18" name="文本框 17">
            <a:extLst>
              <a:ext uri="{FF2B5EF4-FFF2-40B4-BE49-F238E27FC236}">
                <a16:creationId xmlns:a16="http://schemas.microsoft.com/office/drawing/2014/main" id="{5FA7D2A8-E7EF-4B45-B0C2-FD01DBCC02E9}"/>
              </a:ext>
            </a:extLst>
          </p:cNvPr>
          <p:cNvSpPr txBox="1"/>
          <p:nvPr/>
        </p:nvSpPr>
        <p:spPr>
          <a:xfrm>
            <a:off x="5814146" y="4515927"/>
            <a:ext cx="5856142" cy="1023742"/>
          </a:xfrm>
          <a:prstGeom prst="rect">
            <a:avLst/>
          </a:prstGeom>
          <a:noFill/>
        </p:spPr>
        <p:txBody>
          <a:bodyPr wrap="square">
            <a:spAutoFit/>
          </a:bodyPr>
          <a:lstStyle/>
          <a:p>
            <a:pPr algn="just">
              <a:lnSpc>
                <a:spcPct val="150000"/>
              </a:lnSpc>
            </a:pPr>
            <a:r>
              <a:rPr lang="zh-CN" altLang="en-US" sz="1400" dirty="0">
                <a:solidFill>
                  <a:srgbClr val="191B1F"/>
                </a:solidFill>
                <a:latin typeface="微软雅黑" panose="020B0503020204020204" pitchFamily="34" charset="-122"/>
                <a:ea typeface="微软雅黑" panose="020B0503020204020204" pitchFamily="34" charset="-122"/>
              </a:rPr>
              <a:t>改进</a:t>
            </a:r>
            <a:r>
              <a:rPr lang="en-US" altLang="zh-CN" sz="1400" dirty="0">
                <a:solidFill>
                  <a:srgbClr val="191B1F"/>
                </a:solidFill>
                <a:latin typeface="微软雅黑" panose="020B0503020204020204" pitchFamily="34" charset="-122"/>
                <a:ea typeface="微软雅黑" panose="020B0503020204020204" pitchFamily="34" charset="-122"/>
              </a:rPr>
              <a:t>1</a:t>
            </a:r>
            <a:r>
              <a:rPr lang="zh-CN" altLang="en-US" sz="1400" dirty="0">
                <a:solidFill>
                  <a:srgbClr val="191B1F"/>
                </a:solidFill>
                <a:latin typeface="微软雅黑" panose="020B0503020204020204" pitchFamily="34" charset="-122"/>
                <a:ea typeface="微软雅黑" panose="020B0503020204020204" pitchFamily="34" charset="-122"/>
              </a:rPr>
              <a:t>：设置定期核验机制，由</a:t>
            </a:r>
            <a:r>
              <a:rPr lang="en-US" altLang="zh-CN" sz="1400" dirty="0">
                <a:solidFill>
                  <a:srgbClr val="191B1F"/>
                </a:solidFill>
                <a:latin typeface="微软雅黑" panose="020B0503020204020204" pitchFamily="34" charset="-122"/>
                <a:ea typeface="微软雅黑" panose="020B0503020204020204" pitchFamily="34" charset="-122"/>
              </a:rPr>
              <a:t>VSP</a:t>
            </a:r>
            <a:r>
              <a:rPr lang="zh-CN" altLang="en-US" sz="1400" dirty="0">
                <a:solidFill>
                  <a:srgbClr val="191B1F"/>
                </a:solidFill>
                <a:latin typeface="微软雅黑" panose="020B0503020204020204" pitchFamily="34" charset="-122"/>
                <a:ea typeface="微软雅黑" panose="020B0503020204020204" pitchFamily="34" charset="-122"/>
              </a:rPr>
              <a:t>和</a:t>
            </a:r>
            <a:r>
              <a:rPr lang="en-US" altLang="zh-CN" sz="1400" dirty="0">
                <a:solidFill>
                  <a:srgbClr val="191B1F"/>
                </a:solidFill>
                <a:latin typeface="微软雅黑" panose="020B0503020204020204" pitchFamily="34" charset="-122"/>
                <a:ea typeface="微软雅黑" panose="020B0503020204020204" pitchFamily="34" charset="-122"/>
              </a:rPr>
              <a:t>NSP</a:t>
            </a:r>
            <a:r>
              <a:rPr lang="zh-CN" altLang="en-US" sz="1400" dirty="0">
                <a:solidFill>
                  <a:srgbClr val="191B1F"/>
                </a:solidFill>
                <a:latin typeface="微软雅黑" panose="020B0503020204020204" pitchFamily="34" charset="-122"/>
                <a:ea typeface="微软雅黑" panose="020B0503020204020204" pitchFamily="34" charset="-122"/>
              </a:rPr>
              <a:t>定期核对银行账单对应部分和本地备份数据，当检测到不一致则退出拍卖机制。代价是更频繁的通信和本地储存支出。</a:t>
            </a:r>
          </a:p>
        </p:txBody>
      </p:sp>
      <p:pic>
        <p:nvPicPr>
          <p:cNvPr id="20" name="图片 19">
            <a:extLst>
              <a:ext uri="{FF2B5EF4-FFF2-40B4-BE49-F238E27FC236}">
                <a16:creationId xmlns:a16="http://schemas.microsoft.com/office/drawing/2014/main" id="{186F6022-8E58-42F2-96EE-376135FE881A}"/>
              </a:ext>
            </a:extLst>
          </p:cNvPr>
          <p:cNvPicPr>
            <a:picLocks noChangeAspect="1"/>
          </p:cNvPicPr>
          <p:nvPr/>
        </p:nvPicPr>
        <p:blipFill>
          <a:blip r:embed="rId3"/>
          <a:stretch>
            <a:fillRect/>
          </a:stretch>
        </p:blipFill>
        <p:spPr>
          <a:xfrm>
            <a:off x="5334236" y="1700291"/>
            <a:ext cx="6552728" cy="2246263"/>
          </a:xfrm>
          <a:prstGeom prst="rect">
            <a:avLst/>
          </a:prstGeom>
        </p:spPr>
      </p:pic>
    </p:spTree>
    <p:extLst>
      <p:ext uri="{BB962C8B-B14F-4D97-AF65-F5344CB8AC3E}">
        <p14:creationId xmlns:p14="http://schemas.microsoft.com/office/powerpoint/2010/main" val="528675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平行四边形 39">
            <a:extLst>
              <a:ext uri="{FF2B5EF4-FFF2-40B4-BE49-F238E27FC236}">
                <a16:creationId xmlns:a16="http://schemas.microsoft.com/office/drawing/2014/main" id="{EE206AC7-4C8B-478F-BA32-0C0EB4310231}"/>
              </a:ext>
            </a:extLst>
          </p:cNvPr>
          <p:cNvSpPr/>
          <p:nvPr/>
        </p:nvSpPr>
        <p:spPr>
          <a:xfrm>
            <a:off x="3085" y="-9212"/>
            <a:ext cx="5962817" cy="6867212"/>
          </a:xfrm>
          <a:prstGeom prst="rect">
            <a:avLst/>
          </a:prstGeom>
          <a:solidFill>
            <a:srgbClr val="2247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nvGrpSpPr>
          <p:cNvPr id="36" name="组合 35">
            <a:extLst>
              <a:ext uri="{FF2B5EF4-FFF2-40B4-BE49-F238E27FC236}">
                <a16:creationId xmlns:a16="http://schemas.microsoft.com/office/drawing/2014/main" id="{12D762F2-A02C-4F88-B919-68A9768CA16A}"/>
              </a:ext>
            </a:extLst>
          </p:cNvPr>
          <p:cNvGrpSpPr/>
          <p:nvPr/>
        </p:nvGrpSpPr>
        <p:grpSpPr>
          <a:xfrm>
            <a:off x="1330571" y="1915674"/>
            <a:ext cx="2986403" cy="3017439"/>
            <a:chOff x="3327680" y="971340"/>
            <a:chExt cx="1234272" cy="1234273"/>
          </a:xfrm>
          <a:effectLst>
            <a:outerShdw blurRad="50800" dist="38100" dir="2700000" algn="tl" rotWithShape="0">
              <a:prstClr val="black">
                <a:alpha val="40000"/>
              </a:prstClr>
            </a:outerShdw>
          </a:effectLst>
        </p:grpSpPr>
        <p:sp>
          <p:nvSpPr>
            <p:cNvPr id="39" name="椭圆 38">
              <a:extLst>
                <a:ext uri="{FF2B5EF4-FFF2-40B4-BE49-F238E27FC236}">
                  <a16:creationId xmlns:a16="http://schemas.microsoft.com/office/drawing/2014/main" id="{75CFEB2F-32C6-4468-B9B5-B6F3C325E25A}"/>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0" name="椭圆 39">
              <a:extLst>
                <a:ext uri="{FF2B5EF4-FFF2-40B4-BE49-F238E27FC236}">
                  <a16:creationId xmlns:a16="http://schemas.microsoft.com/office/drawing/2014/main" id="{089E393F-483C-4207-8C73-9007B515E772}"/>
                </a:ext>
              </a:extLst>
            </p:cNvPr>
            <p:cNvSpPr/>
            <p:nvPr/>
          </p:nvSpPr>
          <p:spPr>
            <a:xfrm>
              <a:off x="3432350" y="1091083"/>
              <a:ext cx="1024932" cy="994787"/>
            </a:xfrm>
            <a:prstGeom prst="ellipse">
              <a:avLst/>
            </a:prstGeom>
            <a:solidFill>
              <a:srgbClr val="22477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30" name="矩形 29">
            <a:extLst>
              <a:ext uri="{FF2B5EF4-FFF2-40B4-BE49-F238E27FC236}">
                <a16:creationId xmlns:a16="http://schemas.microsoft.com/office/drawing/2014/main" id="{D6FB31EA-F03F-4AC2-84D8-2455E8598A9C}"/>
              </a:ext>
            </a:extLst>
          </p:cNvPr>
          <p:cNvSpPr/>
          <p:nvPr/>
        </p:nvSpPr>
        <p:spPr>
          <a:xfrm>
            <a:off x="1732768" y="2916562"/>
            <a:ext cx="2182008" cy="101566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目  录</a:t>
            </a:r>
            <a:endParaRPr kumimoji="0" lang="zh-CN" altLang="en-US"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等线"/>
              <a:ea typeface="等线" panose="02010600030101010101" pitchFamily="2" charset="-122"/>
              <a:cs typeface="+mn-cs"/>
            </a:endParaRPr>
          </a:p>
        </p:txBody>
      </p:sp>
      <p:sp>
        <p:nvSpPr>
          <p:cNvPr id="2" name="灯片编号占位符 1">
            <a:extLst>
              <a:ext uri="{FF2B5EF4-FFF2-40B4-BE49-F238E27FC236}">
                <a16:creationId xmlns:a16="http://schemas.microsoft.com/office/drawing/2014/main" id="{6891AEAF-91A3-4B8B-A3AE-31D862BB5A6F}"/>
              </a:ext>
            </a:extLst>
          </p:cNvPr>
          <p:cNvSpPr>
            <a:spLocks noGrp="1"/>
          </p:cNvSpPr>
          <p:nvPr>
            <p:ph type="sldNum" sz="quarter" idx="12"/>
          </p:nvPr>
        </p:nvSpPr>
        <p:spPr/>
        <p:txBody>
          <a:bodyPr/>
          <a:lstStyle/>
          <a:p>
            <a:pPr>
              <a:defRPr/>
            </a:pPr>
            <a:fld id="{08395586-F03A-48D1-94DF-16B239DF4FB5}" type="slidenum">
              <a:rPr lang="en-US" altLang="zh-CN" smtClean="0"/>
              <a:t>19</a:t>
            </a:fld>
            <a:endParaRPr lang="zh-CN" dirty="0"/>
          </a:p>
        </p:txBody>
      </p:sp>
      <p:grpSp>
        <p:nvGrpSpPr>
          <p:cNvPr id="38" name="组合 37">
            <a:extLst>
              <a:ext uri="{FF2B5EF4-FFF2-40B4-BE49-F238E27FC236}">
                <a16:creationId xmlns:a16="http://schemas.microsoft.com/office/drawing/2014/main" id="{64695661-BD09-43BE-B6CC-34784E306878}"/>
              </a:ext>
            </a:extLst>
          </p:cNvPr>
          <p:cNvGrpSpPr/>
          <p:nvPr/>
        </p:nvGrpSpPr>
        <p:grpSpPr>
          <a:xfrm>
            <a:off x="5303910" y="931136"/>
            <a:ext cx="3711792" cy="1236504"/>
            <a:chOff x="3327680" y="971340"/>
            <a:chExt cx="4017452" cy="1338328"/>
          </a:xfrm>
        </p:grpSpPr>
        <p:grpSp>
          <p:nvGrpSpPr>
            <p:cNvPr id="41" name="组合 40">
              <a:extLst>
                <a:ext uri="{FF2B5EF4-FFF2-40B4-BE49-F238E27FC236}">
                  <a16:creationId xmlns:a16="http://schemas.microsoft.com/office/drawing/2014/main" id="{6F714FE6-E8A0-42C2-AA19-0F9F071A43B8}"/>
                </a:ext>
              </a:extLst>
            </p:cNvPr>
            <p:cNvGrpSpPr/>
            <p:nvPr/>
          </p:nvGrpSpPr>
          <p:grpSpPr>
            <a:xfrm>
              <a:off x="3327680" y="971340"/>
              <a:ext cx="1234272" cy="1234273"/>
              <a:chOff x="3327680" y="971340"/>
              <a:chExt cx="1234272" cy="1234273"/>
            </a:xfrm>
          </p:grpSpPr>
          <p:sp>
            <p:nvSpPr>
              <p:cNvPr id="44" name="椭圆 43">
                <a:extLst>
                  <a:ext uri="{FF2B5EF4-FFF2-40B4-BE49-F238E27FC236}">
                    <a16:creationId xmlns:a16="http://schemas.microsoft.com/office/drawing/2014/main" id="{5F2188D6-A93A-4570-B9A7-1BF117A7D99D}"/>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5" name="椭圆 44">
                <a:extLst>
                  <a:ext uri="{FF2B5EF4-FFF2-40B4-BE49-F238E27FC236}">
                    <a16:creationId xmlns:a16="http://schemas.microsoft.com/office/drawing/2014/main" id="{751F5857-29B6-44BA-815A-8B7618A4ADB6}"/>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42" name="矩形 41">
              <a:extLst>
                <a:ext uri="{FF2B5EF4-FFF2-40B4-BE49-F238E27FC236}">
                  <a16:creationId xmlns:a16="http://schemas.microsoft.com/office/drawing/2014/main" id="{4B5A5BE3-ACFB-4C30-AF57-509367DCD09A}"/>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p>
          </p:txBody>
        </p:sp>
        <p:sp>
          <p:nvSpPr>
            <p:cNvPr id="43" name="矩形 42">
              <a:extLst>
                <a:ext uri="{FF2B5EF4-FFF2-40B4-BE49-F238E27FC236}">
                  <a16:creationId xmlns:a16="http://schemas.microsoft.com/office/drawing/2014/main" id="{87FEA4DD-82C3-4C40-9E11-E2DDB8E353B2}"/>
                </a:ext>
              </a:extLst>
            </p:cNvPr>
            <p:cNvSpPr/>
            <p:nvPr/>
          </p:nvSpPr>
          <p:spPr>
            <a:xfrm>
              <a:off x="4924449" y="1234532"/>
              <a:ext cx="2420683" cy="766179"/>
            </a:xfrm>
            <a:prstGeom prst="rect">
              <a:avLst/>
            </a:prstGeom>
          </p:spPr>
          <p:txBody>
            <a:bodyPr wrap="none">
              <a:spAutoFit/>
            </a:bodyPr>
            <a:lstStyle/>
            <a:p>
              <a:pPr lvl="0" rtl="0">
                <a:defRPr/>
              </a:pPr>
              <a:r>
                <a:rPr lang="zh-CN" altLang="en-US" sz="4000" b="1" kern="1200" dirty="0">
                  <a:latin typeface="微软雅黑" panose="020B0503020204020204" pitchFamily="34" charset="-122"/>
                  <a:ea typeface="微软雅黑" panose="020B0503020204020204" pitchFamily="34" charset="-122"/>
                </a:rPr>
                <a:t>背景动机</a:t>
              </a:r>
            </a:p>
          </p:txBody>
        </p:sp>
      </p:grpSp>
      <p:grpSp>
        <p:nvGrpSpPr>
          <p:cNvPr id="46" name="组合 45">
            <a:extLst>
              <a:ext uri="{FF2B5EF4-FFF2-40B4-BE49-F238E27FC236}">
                <a16:creationId xmlns:a16="http://schemas.microsoft.com/office/drawing/2014/main" id="{C3124366-FEEB-4E2F-8901-72FD8CCC1617}"/>
              </a:ext>
            </a:extLst>
          </p:cNvPr>
          <p:cNvGrpSpPr/>
          <p:nvPr/>
        </p:nvGrpSpPr>
        <p:grpSpPr>
          <a:xfrm>
            <a:off x="5303908" y="2147800"/>
            <a:ext cx="3711792" cy="1236504"/>
            <a:chOff x="3327680" y="971340"/>
            <a:chExt cx="4017455" cy="1338328"/>
          </a:xfrm>
        </p:grpSpPr>
        <p:grpSp>
          <p:nvGrpSpPr>
            <p:cNvPr id="47" name="组合 46">
              <a:extLst>
                <a:ext uri="{FF2B5EF4-FFF2-40B4-BE49-F238E27FC236}">
                  <a16:creationId xmlns:a16="http://schemas.microsoft.com/office/drawing/2014/main" id="{B8702F7C-9D9C-4853-9D1F-FB0A69CCB84B}"/>
                </a:ext>
              </a:extLst>
            </p:cNvPr>
            <p:cNvGrpSpPr/>
            <p:nvPr/>
          </p:nvGrpSpPr>
          <p:grpSpPr>
            <a:xfrm>
              <a:off x="3327680" y="971340"/>
              <a:ext cx="1234272" cy="1234273"/>
              <a:chOff x="3327680" y="971340"/>
              <a:chExt cx="1234272" cy="1234273"/>
            </a:xfrm>
          </p:grpSpPr>
          <p:sp>
            <p:nvSpPr>
              <p:cNvPr id="50" name="椭圆 49">
                <a:extLst>
                  <a:ext uri="{FF2B5EF4-FFF2-40B4-BE49-F238E27FC236}">
                    <a16:creationId xmlns:a16="http://schemas.microsoft.com/office/drawing/2014/main" id="{0AA795CD-7DBD-4206-9A16-3A30D1DFB06D}"/>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1" name="椭圆 50">
                <a:extLst>
                  <a:ext uri="{FF2B5EF4-FFF2-40B4-BE49-F238E27FC236}">
                    <a16:creationId xmlns:a16="http://schemas.microsoft.com/office/drawing/2014/main" id="{99AABB7C-5C86-4EB3-BC0E-E82917CEFB3C}"/>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48" name="矩形 47">
              <a:extLst>
                <a:ext uri="{FF2B5EF4-FFF2-40B4-BE49-F238E27FC236}">
                  <a16:creationId xmlns:a16="http://schemas.microsoft.com/office/drawing/2014/main" id="{634A2573-5950-4E4B-921F-3F92D5C63BEF}"/>
                </a:ext>
              </a:extLst>
            </p:cNvPr>
            <p:cNvSpPr/>
            <p:nvPr/>
          </p:nvSpPr>
          <p:spPr>
            <a:xfrm>
              <a:off x="3694587" y="1234533"/>
              <a:ext cx="744085"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9" name="矩形 48">
              <a:extLst>
                <a:ext uri="{FF2B5EF4-FFF2-40B4-BE49-F238E27FC236}">
                  <a16:creationId xmlns:a16="http://schemas.microsoft.com/office/drawing/2014/main" id="{AE6732A7-51B6-4AE8-B704-6E11505C833C}"/>
                </a:ext>
              </a:extLst>
            </p:cNvPr>
            <p:cNvSpPr/>
            <p:nvPr/>
          </p:nvSpPr>
          <p:spPr>
            <a:xfrm>
              <a:off x="4924450" y="1234532"/>
              <a:ext cx="2420685" cy="766179"/>
            </a:xfrm>
            <a:prstGeom prst="rect">
              <a:avLst/>
            </a:prstGeom>
          </p:spPr>
          <p:txBody>
            <a:bodyPr wrap="none">
              <a:spAutoFit/>
            </a:bodyPr>
            <a:lstStyle/>
            <a:p>
              <a:pPr>
                <a:defRPr/>
              </a:pPr>
              <a:r>
                <a:rPr lang="zh-CN" altLang="en-US" sz="4000" b="1" kern="1200" dirty="0">
                  <a:solidFill>
                    <a:prstClr val="black"/>
                  </a:solidFill>
                  <a:latin typeface="微软雅黑" panose="020B0503020204020204" pitchFamily="34" charset="-122"/>
                  <a:ea typeface="微软雅黑" panose="020B0503020204020204" pitchFamily="34" charset="-122"/>
                </a:rPr>
                <a:t>问题建模</a:t>
              </a:r>
            </a:p>
          </p:txBody>
        </p:sp>
      </p:grpSp>
      <p:grpSp>
        <p:nvGrpSpPr>
          <p:cNvPr id="70" name="组合 69">
            <a:extLst>
              <a:ext uri="{FF2B5EF4-FFF2-40B4-BE49-F238E27FC236}">
                <a16:creationId xmlns:a16="http://schemas.microsoft.com/office/drawing/2014/main" id="{E3DDB30F-BE3B-4D30-A4E7-1400FFA4D67E}"/>
              </a:ext>
            </a:extLst>
          </p:cNvPr>
          <p:cNvGrpSpPr/>
          <p:nvPr/>
        </p:nvGrpSpPr>
        <p:grpSpPr>
          <a:xfrm>
            <a:off x="5303907" y="3364464"/>
            <a:ext cx="3711791" cy="1236504"/>
            <a:chOff x="3327680" y="971340"/>
            <a:chExt cx="4017453" cy="1338328"/>
          </a:xfrm>
        </p:grpSpPr>
        <p:grpSp>
          <p:nvGrpSpPr>
            <p:cNvPr id="71" name="组合 70">
              <a:extLst>
                <a:ext uri="{FF2B5EF4-FFF2-40B4-BE49-F238E27FC236}">
                  <a16:creationId xmlns:a16="http://schemas.microsoft.com/office/drawing/2014/main" id="{2F3C9EBF-DE16-4717-B2FC-92F1E7A21068}"/>
                </a:ext>
              </a:extLst>
            </p:cNvPr>
            <p:cNvGrpSpPr/>
            <p:nvPr/>
          </p:nvGrpSpPr>
          <p:grpSpPr>
            <a:xfrm>
              <a:off x="3327680" y="971340"/>
              <a:ext cx="1234272" cy="1234273"/>
              <a:chOff x="3327680" y="971340"/>
              <a:chExt cx="1234272" cy="1234273"/>
            </a:xfrm>
          </p:grpSpPr>
          <p:sp>
            <p:nvSpPr>
              <p:cNvPr id="74" name="椭圆 73">
                <a:extLst>
                  <a:ext uri="{FF2B5EF4-FFF2-40B4-BE49-F238E27FC236}">
                    <a16:creationId xmlns:a16="http://schemas.microsoft.com/office/drawing/2014/main" id="{001AEAA5-DC68-4D86-B770-ABBBBDEE1FDA}"/>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5" name="椭圆 74">
                <a:extLst>
                  <a:ext uri="{FF2B5EF4-FFF2-40B4-BE49-F238E27FC236}">
                    <a16:creationId xmlns:a16="http://schemas.microsoft.com/office/drawing/2014/main" id="{774C4F7F-D808-494D-815B-A48DAB7FDDAD}"/>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72" name="矩形 71">
              <a:extLst>
                <a:ext uri="{FF2B5EF4-FFF2-40B4-BE49-F238E27FC236}">
                  <a16:creationId xmlns:a16="http://schemas.microsoft.com/office/drawing/2014/main" id="{B25E0DD2-0878-4469-BE16-F333009834B4}"/>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 name="矩形 72">
              <a:extLst>
                <a:ext uri="{FF2B5EF4-FFF2-40B4-BE49-F238E27FC236}">
                  <a16:creationId xmlns:a16="http://schemas.microsoft.com/office/drawing/2014/main" id="{0281ADF2-E5C1-4DE0-A014-6E14611A6A77}"/>
                </a:ext>
              </a:extLst>
            </p:cNvPr>
            <p:cNvSpPr/>
            <p:nvPr/>
          </p:nvSpPr>
          <p:spPr>
            <a:xfrm>
              <a:off x="4924449" y="1234532"/>
              <a:ext cx="2420684" cy="76617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解决方案</a:t>
              </a:r>
            </a:p>
          </p:txBody>
        </p:sp>
      </p:grpSp>
      <p:grpSp>
        <p:nvGrpSpPr>
          <p:cNvPr id="76" name="组合 75">
            <a:extLst>
              <a:ext uri="{FF2B5EF4-FFF2-40B4-BE49-F238E27FC236}">
                <a16:creationId xmlns:a16="http://schemas.microsoft.com/office/drawing/2014/main" id="{CCEDA5B6-86D4-4DB8-A1EA-C9B62E57D9D1}"/>
              </a:ext>
            </a:extLst>
          </p:cNvPr>
          <p:cNvGrpSpPr/>
          <p:nvPr/>
        </p:nvGrpSpPr>
        <p:grpSpPr>
          <a:xfrm>
            <a:off x="5303912" y="4581128"/>
            <a:ext cx="3711790" cy="1236504"/>
            <a:chOff x="3327680" y="971340"/>
            <a:chExt cx="4017450" cy="1338328"/>
          </a:xfrm>
        </p:grpSpPr>
        <p:grpSp>
          <p:nvGrpSpPr>
            <p:cNvPr id="77" name="组合 76">
              <a:extLst>
                <a:ext uri="{FF2B5EF4-FFF2-40B4-BE49-F238E27FC236}">
                  <a16:creationId xmlns:a16="http://schemas.microsoft.com/office/drawing/2014/main" id="{872A2A69-B245-4B79-AD60-1CF8923DE936}"/>
                </a:ext>
              </a:extLst>
            </p:cNvPr>
            <p:cNvGrpSpPr/>
            <p:nvPr/>
          </p:nvGrpSpPr>
          <p:grpSpPr>
            <a:xfrm>
              <a:off x="3327680" y="971340"/>
              <a:ext cx="1234272" cy="1234273"/>
              <a:chOff x="3327680" y="971340"/>
              <a:chExt cx="1234272" cy="1234273"/>
            </a:xfrm>
          </p:grpSpPr>
          <p:sp>
            <p:nvSpPr>
              <p:cNvPr id="80" name="椭圆 79">
                <a:extLst>
                  <a:ext uri="{FF2B5EF4-FFF2-40B4-BE49-F238E27FC236}">
                    <a16:creationId xmlns:a16="http://schemas.microsoft.com/office/drawing/2014/main" id="{BEA15C48-1BBD-4798-A40B-AC7DE80A36F1}"/>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1" name="椭圆 80">
                <a:extLst>
                  <a:ext uri="{FF2B5EF4-FFF2-40B4-BE49-F238E27FC236}">
                    <a16:creationId xmlns:a16="http://schemas.microsoft.com/office/drawing/2014/main" id="{A93F062E-2F13-4A14-9B28-BC952984B397}"/>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78" name="矩形 77">
              <a:extLst>
                <a:ext uri="{FF2B5EF4-FFF2-40B4-BE49-F238E27FC236}">
                  <a16:creationId xmlns:a16="http://schemas.microsoft.com/office/drawing/2014/main" id="{83841D02-9CBB-499D-B5E9-E1C8830E9FAA}"/>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9" name="矩形 78">
              <a:extLst>
                <a:ext uri="{FF2B5EF4-FFF2-40B4-BE49-F238E27FC236}">
                  <a16:creationId xmlns:a16="http://schemas.microsoft.com/office/drawing/2014/main" id="{DB69181D-58D7-4B99-8605-2E855E4A2497}"/>
                </a:ext>
              </a:extLst>
            </p:cNvPr>
            <p:cNvSpPr/>
            <p:nvPr/>
          </p:nvSpPr>
          <p:spPr>
            <a:xfrm>
              <a:off x="4924447" y="1234532"/>
              <a:ext cx="2420683" cy="76617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仿真实验</a:t>
              </a:r>
            </a:p>
          </p:txBody>
        </p:sp>
      </p:grpSp>
    </p:spTree>
    <p:extLst>
      <p:ext uri="{BB962C8B-B14F-4D97-AF65-F5344CB8AC3E}">
        <p14:creationId xmlns:p14="http://schemas.microsoft.com/office/powerpoint/2010/main" val="208080651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平行四边形 39">
            <a:extLst>
              <a:ext uri="{FF2B5EF4-FFF2-40B4-BE49-F238E27FC236}">
                <a16:creationId xmlns:a16="http://schemas.microsoft.com/office/drawing/2014/main" id="{EE206AC7-4C8B-478F-BA32-0C0EB4310231}"/>
              </a:ext>
            </a:extLst>
          </p:cNvPr>
          <p:cNvSpPr/>
          <p:nvPr/>
        </p:nvSpPr>
        <p:spPr>
          <a:xfrm>
            <a:off x="3085" y="-9212"/>
            <a:ext cx="5962817" cy="6867212"/>
          </a:xfrm>
          <a:prstGeom prst="rect">
            <a:avLst/>
          </a:prstGeom>
          <a:solidFill>
            <a:srgbClr val="2247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nvGrpSpPr>
          <p:cNvPr id="36" name="组合 35">
            <a:extLst>
              <a:ext uri="{FF2B5EF4-FFF2-40B4-BE49-F238E27FC236}">
                <a16:creationId xmlns:a16="http://schemas.microsoft.com/office/drawing/2014/main" id="{12D762F2-A02C-4F88-B919-68A9768CA16A}"/>
              </a:ext>
            </a:extLst>
          </p:cNvPr>
          <p:cNvGrpSpPr/>
          <p:nvPr/>
        </p:nvGrpSpPr>
        <p:grpSpPr>
          <a:xfrm>
            <a:off x="1330571" y="1915674"/>
            <a:ext cx="2986403" cy="3017439"/>
            <a:chOff x="3327680" y="971340"/>
            <a:chExt cx="1234272" cy="1234273"/>
          </a:xfrm>
          <a:effectLst>
            <a:outerShdw blurRad="50800" dist="38100" dir="2700000" algn="tl" rotWithShape="0">
              <a:prstClr val="black">
                <a:alpha val="40000"/>
              </a:prstClr>
            </a:outerShdw>
          </a:effectLst>
        </p:grpSpPr>
        <p:sp>
          <p:nvSpPr>
            <p:cNvPr id="39" name="椭圆 38">
              <a:extLst>
                <a:ext uri="{FF2B5EF4-FFF2-40B4-BE49-F238E27FC236}">
                  <a16:creationId xmlns:a16="http://schemas.microsoft.com/office/drawing/2014/main" id="{75CFEB2F-32C6-4468-B9B5-B6F3C325E25A}"/>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0" name="椭圆 39">
              <a:extLst>
                <a:ext uri="{FF2B5EF4-FFF2-40B4-BE49-F238E27FC236}">
                  <a16:creationId xmlns:a16="http://schemas.microsoft.com/office/drawing/2014/main" id="{089E393F-483C-4207-8C73-9007B515E772}"/>
                </a:ext>
              </a:extLst>
            </p:cNvPr>
            <p:cNvSpPr/>
            <p:nvPr/>
          </p:nvSpPr>
          <p:spPr>
            <a:xfrm>
              <a:off x="3432350" y="1091083"/>
              <a:ext cx="1024932" cy="994787"/>
            </a:xfrm>
            <a:prstGeom prst="ellipse">
              <a:avLst/>
            </a:prstGeom>
            <a:solidFill>
              <a:srgbClr val="22477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30" name="矩形 29">
            <a:extLst>
              <a:ext uri="{FF2B5EF4-FFF2-40B4-BE49-F238E27FC236}">
                <a16:creationId xmlns:a16="http://schemas.microsoft.com/office/drawing/2014/main" id="{D6FB31EA-F03F-4AC2-84D8-2455E8598A9C}"/>
              </a:ext>
            </a:extLst>
          </p:cNvPr>
          <p:cNvSpPr/>
          <p:nvPr/>
        </p:nvSpPr>
        <p:spPr>
          <a:xfrm>
            <a:off x="1732768" y="2916562"/>
            <a:ext cx="2182008" cy="101566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目  录</a:t>
            </a:r>
            <a:endParaRPr kumimoji="0" lang="zh-CN" altLang="en-US"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等线"/>
              <a:ea typeface="等线" panose="02010600030101010101" pitchFamily="2" charset="-122"/>
              <a:cs typeface="+mn-cs"/>
            </a:endParaRPr>
          </a:p>
        </p:txBody>
      </p:sp>
      <p:sp>
        <p:nvSpPr>
          <p:cNvPr id="2" name="灯片编号占位符 1">
            <a:extLst>
              <a:ext uri="{FF2B5EF4-FFF2-40B4-BE49-F238E27FC236}">
                <a16:creationId xmlns:a16="http://schemas.microsoft.com/office/drawing/2014/main" id="{6891AEAF-91A3-4B8B-A3AE-31D862BB5A6F}"/>
              </a:ext>
            </a:extLst>
          </p:cNvPr>
          <p:cNvSpPr>
            <a:spLocks noGrp="1"/>
          </p:cNvSpPr>
          <p:nvPr>
            <p:ph type="sldNum" sz="quarter" idx="12"/>
          </p:nvPr>
        </p:nvSpPr>
        <p:spPr/>
        <p:txBody>
          <a:bodyPr/>
          <a:lstStyle/>
          <a:p>
            <a:pPr>
              <a:defRPr/>
            </a:pPr>
            <a:fld id="{08395586-F03A-48D1-94DF-16B239DF4FB5}" type="slidenum">
              <a:rPr lang="en-US" altLang="zh-CN" smtClean="0"/>
              <a:t>2</a:t>
            </a:fld>
            <a:endParaRPr lang="zh-CN"/>
          </a:p>
        </p:txBody>
      </p:sp>
      <p:grpSp>
        <p:nvGrpSpPr>
          <p:cNvPr id="38" name="组合 37">
            <a:extLst>
              <a:ext uri="{FF2B5EF4-FFF2-40B4-BE49-F238E27FC236}">
                <a16:creationId xmlns:a16="http://schemas.microsoft.com/office/drawing/2014/main" id="{64695661-BD09-43BE-B6CC-34784E306878}"/>
              </a:ext>
            </a:extLst>
          </p:cNvPr>
          <p:cNvGrpSpPr/>
          <p:nvPr/>
        </p:nvGrpSpPr>
        <p:grpSpPr>
          <a:xfrm>
            <a:off x="5303910" y="931136"/>
            <a:ext cx="3711792" cy="1236504"/>
            <a:chOff x="3327680" y="971340"/>
            <a:chExt cx="4017452" cy="1338328"/>
          </a:xfrm>
        </p:grpSpPr>
        <p:grpSp>
          <p:nvGrpSpPr>
            <p:cNvPr id="41" name="组合 40">
              <a:extLst>
                <a:ext uri="{FF2B5EF4-FFF2-40B4-BE49-F238E27FC236}">
                  <a16:creationId xmlns:a16="http://schemas.microsoft.com/office/drawing/2014/main" id="{6F714FE6-E8A0-42C2-AA19-0F9F071A43B8}"/>
                </a:ext>
              </a:extLst>
            </p:cNvPr>
            <p:cNvGrpSpPr/>
            <p:nvPr/>
          </p:nvGrpSpPr>
          <p:grpSpPr>
            <a:xfrm>
              <a:off x="3327680" y="971340"/>
              <a:ext cx="1234272" cy="1234273"/>
              <a:chOff x="3327680" y="971340"/>
              <a:chExt cx="1234272" cy="1234273"/>
            </a:xfrm>
          </p:grpSpPr>
          <p:sp>
            <p:nvSpPr>
              <p:cNvPr id="44" name="椭圆 43">
                <a:extLst>
                  <a:ext uri="{FF2B5EF4-FFF2-40B4-BE49-F238E27FC236}">
                    <a16:creationId xmlns:a16="http://schemas.microsoft.com/office/drawing/2014/main" id="{5F2188D6-A93A-4570-B9A7-1BF117A7D99D}"/>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5" name="椭圆 44">
                <a:extLst>
                  <a:ext uri="{FF2B5EF4-FFF2-40B4-BE49-F238E27FC236}">
                    <a16:creationId xmlns:a16="http://schemas.microsoft.com/office/drawing/2014/main" id="{751F5857-29B6-44BA-815A-8B7618A4ADB6}"/>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42" name="矩形 41">
              <a:extLst>
                <a:ext uri="{FF2B5EF4-FFF2-40B4-BE49-F238E27FC236}">
                  <a16:creationId xmlns:a16="http://schemas.microsoft.com/office/drawing/2014/main" id="{4B5A5BE3-ACFB-4C30-AF57-509367DCD09A}"/>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p>
          </p:txBody>
        </p:sp>
        <p:sp>
          <p:nvSpPr>
            <p:cNvPr id="43" name="矩形 42">
              <a:extLst>
                <a:ext uri="{FF2B5EF4-FFF2-40B4-BE49-F238E27FC236}">
                  <a16:creationId xmlns:a16="http://schemas.microsoft.com/office/drawing/2014/main" id="{87FEA4DD-82C3-4C40-9E11-E2DDB8E353B2}"/>
                </a:ext>
              </a:extLst>
            </p:cNvPr>
            <p:cNvSpPr/>
            <p:nvPr/>
          </p:nvSpPr>
          <p:spPr>
            <a:xfrm>
              <a:off x="4924449" y="1234532"/>
              <a:ext cx="2420683" cy="766179"/>
            </a:xfrm>
            <a:prstGeom prst="rect">
              <a:avLst/>
            </a:prstGeom>
          </p:spPr>
          <p:txBody>
            <a:bodyPr wrap="none">
              <a:spAutoFit/>
            </a:bodyPr>
            <a:lstStyle/>
            <a:p>
              <a:pPr lvl="0" rtl="0">
                <a:defRPr/>
              </a:pPr>
              <a:r>
                <a:rPr lang="zh-CN" altLang="en-US" sz="4000" b="1" kern="1200" dirty="0">
                  <a:solidFill>
                    <a:srgbClr val="C00000"/>
                  </a:solidFill>
                  <a:latin typeface="微软雅黑" panose="020B0503020204020204" pitchFamily="34" charset="-122"/>
                  <a:ea typeface="微软雅黑" panose="020B0503020204020204" pitchFamily="34" charset="-122"/>
                </a:rPr>
                <a:t>背景动机</a:t>
              </a:r>
            </a:p>
          </p:txBody>
        </p:sp>
      </p:grpSp>
      <p:grpSp>
        <p:nvGrpSpPr>
          <p:cNvPr id="46" name="组合 45">
            <a:extLst>
              <a:ext uri="{FF2B5EF4-FFF2-40B4-BE49-F238E27FC236}">
                <a16:creationId xmlns:a16="http://schemas.microsoft.com/office/drawing/2014/main" id="{C3124366-FEEB-4E2F-8901-72FD8CCC1617}"/>
              </a:ext>
            </a:extLst>
          </p:cNvPr>
          <p:cNvGrpSpPr/>
          <p:nvPr/>
        </p:nvGrpSpPr>
        <p:grpSpPr>
          <a:xfrm>
            <a:off x="5303908" y="2147800"/>
            <a:ext cx="3711792" cy="1236504"/>
            <a:chOff x="3327680" y="971340"/>
            <a:chExt cx="4017455" cy="1338328"/>
          </a:xfrm>
        </p:grpSpPr>
        <p:grpSp>
          <p:nvGrpSpPr>
            <p:cNvPr id="47" name="组合 46">
              <a:extLst>
                <a:ext uri="{FF2B5EF4-FFF2-40B4-BE49-F238E27FC236}">
                  <a16:creationId xmlns:a16="http://schemas.microsoft.com/office/drawing/2014/main" id="{B8702F7C-9D9C-4853-9D1F-FB0A69CCB84B}"/>
                </a:ext>
              </a:extLst>
            </p:cNvPr>
            <p:cNvGrpSpPr/>
            <p:nvPr/>
          </p:nvGrpSpPr>
          <p:grpSpPr>
            <a:xfrm>
              <a:off x="3327680" y="971340"/>
              <a:ext cx="1234272" cy="1234273"/>
              <a:chOff x="3327680" y="971340"/>
              <a:chExt cx="1234272" cy="1234273"/>
            </a:xfrm>
          </p:grpSpPr>
          <p:sp>
            <p:nvSpPr>
              <p:cNvPr id="50" name="椭圆 49">
                <a:extLst>
                  <a:ext uri="{FF2B5EF4-FFF2-40B4-BE49-F238E27FC236}">
                    <a16:creationId xmlns:a16="http://schemas.microsoft.com/office/drawing/2014/main" id="{0AA795CD-7DBD-4206-9A16-3A30D1DFB06D}"/>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1" name="椭圆 50">
                <a:extLst>
                  <a:ext uri="{FF2B5EF4-FFF2-40B4-BE49-F238E27FC236}">
                    <a16:creationId xmlns:a16="http://schemas.microsoft.com/office/drawing/2014/main" id="{99AABB7C-5C86-4EB3-BC0E-E82917CEFB3C}"/>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48" name="矩形 47">
              <a:extLst>
                <a:ext uri="{FF2B5EF4-FFF2-40B4-BE49-F238E27FC236}">
                  <a16:creationId xmlns:a16="http://schemas.microsoft.com/office/drawing/2014/main" id="{634A2573-5950-4E4B-921F-3F92D5C63BEF}"/>
                </a:ext>
              </a:extLst>
            </p:cNvPr>
            <p:cNvSpPr/>
            <p:nvPr/>
          </p:nvSpPr>
          <p:spPr>
            <a:xfrm>
              <a:off x="3694587" y="1234533"/>
              <a:ext cx="744085"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9" name="矩形 48">
              <a:extLst>
                <a:ext uri="{FF2B5EF4-FFF2-40B4-BE49-F238E27FC236}">
                  <a16:creationId xmlns:a16="http://schemas.microsoft.com/office/drawing/2014/main" id="{AE6732A7-51B6-4AE8-B704-6E11505C833C}"/>
                </a:ext>
              </a:extLst>
            </p:cNvPr>
            <p:cNvSpPr/>
            <p:nvPr/>
          </p:nvSpPr>
          <p:spPr>
            <a:xfrm>
              <a:off x="4924450" y="1234532"/>
              <a:ext cx="2420685" cy="766179"/>
            </a:xfrm>
            <a:prstGeom prst="rect">
              <a:avLst/>
            </a:prstGeom>
          </p:spPr>
          <p:txBody>
            <a:bodyPr wrap="none">
              <a:spAutoFit/>
            </a:bodyPr>
            <a:lstStyle/>
            <a:p>
              <a:pPr>
                <a:defRPr/>
              </a:pPr>
              <a:r>
                <a:rPr lang="zh-CN" altLang="en-US" sz="4000" b="1" kern="1200" dirty="0">
                  <a:solidFill>
                    <a:prstClr val="black"/>
                  </a:solidFill>
                  <a:latin typeface="微软雅黑" panose="020B0503020204020204" pitchFamily="34" charset="-122"/>
                  <a:ea typeface="微软雅黑" panose="020B0503020204020204" pitchFamily="34" charset="-122"/>
                </a:rPr>
                <a:t>问题建模</a:t>
              </a:r>
            </a:p>
          </p:txBody>
        </p:sp>
      </p:grpSp>
      <p:grpSp>
        <p:nvGrpSpPr>
          <p:cNvPr id="70" name="组合 69">
            <a:extLst>
              <a:ext uri="{FF2B5EF4-FFF2-40B4-BE49-F238E27FC236}">
                <a16:creationId xmlns:a16="http://schemas.microsoft.com/office/drawing/2014/main" id="{E3DDB30F-BE3B-4D30-A4E7-1400FFA4D67E}"/>
              </a:ext>
            </a:extLst>
          </p:cNvPr>
          <p:cNvGrpSpPr/>
          <p:nvPr/>
        </p:nvGrpSpPr>
        <p:grpSpPr>
          <a:xfrm>
            <a:off x="5303907" y="3364464"/>
            <a:ext cx="3711791" cy="1236504"/>
            <a:chOff x="3327680" y="971340"/>
            <a:chExt cx="4017453" cy="1338328"/>
          </a:xfrm>
        </p:grpSpPr>
        <p:grpSp>
          <p:nvGrpSpPr>
            <p:cNvPr id="71" name="组合 70">
              <a:extLst>
                <a:ext uri="{FF2B5EF4-FFF2-40B4-BE49-F238E27FC236}">
                  <a16:creationId xmlns:a16="http://schemas.microsoft.com/office/drawing/2014/main" id="{2F3C9EBF-DE16-4717-B2FC-92F1E7A21068}"/>
                </a:ext>
              </a:extLst>
            </p:cNvPr>
            <p:cNvGrpSpPr/>
            <p:nvPr/>
          </p:nvGrpSpPr>
          <p:grpSpPr>
            <a:xfrm>
              <a:off x="3327680" y="971340"/>
              <a:ext cx="1234272" cy="1234273"/>
              <a:chOff x="3327680" y="971340"/>
              <a:chExt cx="1234272" cy="1234273"/>
            </a:xfrm>
          </p:grpSpPr>
          <p:sp>
            <p:nvSpPr>
              <p:cNvPr id="74" name="椭圆 73">
                <a:extLst>
                  <a:ext uri="{FF2B5EF4-FFF2-40B4-BE49-F238E27FC236}">
                    <a16:creationId xmlns:a16="http://schemas.microsoft.com/office/drawing/2014/main" id="{001AEAA5-DC68-4D86-B770-ABBBBDEE1FDA}"/>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5" name="椭圆 74">
                <a:extLst>
                  <a:ext uri="{FF2B5EF4-FFF2-40B4-BE49-F238E27FC236}">
                    <a16:creationId xmlns:a16="http://schemas.microsoft.com/office/drawing/2014/main" id="{774C4F7F-D808-494D-815B-A48DAB7FDDAD}"/>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72" name="矩形 71">
              <a:extLst>
                <a:ext uri="{FF2B5EF4-FFF2-40B4-BE49-F238E27FC236}">
                  <a16:creationId xmlns:a16="http://schemas.microsoft.com/office/drawing/2014/main" id="{B25E0DD2-0878-4469-BE16-F333009834B4}"/>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 name="矩形 72">
              <a:extLst>
                <a:ext uri="{FF2B5EF4-FFF2-40B4-BE49-F238E27FC236}">
                  <a16:creationId xmlns:a16="http://schemas.microsoft.com/office/drawing/2014/main" id="{0281ADF2-E5C1-4DE0-A014-6E14611A6A77}"/>
                </a:ext>
              </a:extLst>
            </p:cNvPr>
            <p:cNvSpPr/>
            <p:nvPr/>
          </p:nvSpPr>
          <p:spPr>
            <a:xfrm>
              <a:off x="4924449" y="1234532"/>
              <a:ext cx="2420684" cy="76617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解决方案</a:t>
              </a:r>
            </a:p>
          </p:txBody>
        </p:sp>
      </p:grpSp>
      <p:grpSp>
        <p:nvGrpSpPr>
          <p:cNvPr id="76" name="组合 75">
            <a:extLst>
              <a:ext uri="{FF2B5EF4-FFF2-40B4-BE49-F238E27FC236}">
                <a16:creationId xmlns:a16="http://schemas.microsoft.com/office/drawing/2014/main" id="{CCEDA5B6-86D4-4DB8-A1EA-C9B62E57D9D1}"/>
              </a:ext>
            </a:extLst>
          </p:cNvPr>
          <p:cNvGrpSpPr/>
          <p:nvPr/>
        </p:nvGrpSpPr>
        <p:grpSpPr>
          <a:xfrm>
            <a:off x="5303912" y="4581128"/>
            <a:ext cx="3711790" cy="1236504"/>
            <a:chOff x="3327680" y="971340"/>
            <a:chExt cx="4017450" cy="1338328"/>
          </a:xfrm>
        </p:grpSpPr>
        <p:grpSp>
          <p:nvGrpSpPr>
            <p:cNvPr id="77" name="组合 76">
              <a:extLst>
                <a:ext uri="{FF2B5EF4-FFF2-40B4-BE49-F238E27FC236}">
                  <a16:creationId xmlns:a16="http://schemas.microsoft.com/office/drawing/2014/main" id="{872A2A69-B245-4B79-AD60-1CF8923DE936}"/>
                </a:ext>
              </a:extLst>
            </p:cNvPr>
            <p:cNvGrpSpPr/>
            <p:nvPr/>
          </p:nvGrpSpPr>
          <p:grpSpPr>
            <a:xfrm>
              <a:off x="3327680" y="971340"/>
              <a:ext cx="1234272" cy="1234273"/>
              <a:chOff x="3327680" y="971340"/>
              <a:chExt cx="1234272" cy="1234273"/>
            </a:xfrm>
          </p:grpSpPr>
          <p:sp>
            <p:nvSpPr>
              <p:cNvPr id="80" name="椭圆 79">
                <a:extLst>
                  <a:ext uri="{FF2B5EF4-FFF2-40B4-BE49-F238E27FC236}">
                    <a16:creationId xmlns:a16="http://schemas.microsoft.com/office/drawing/2014/main" id="{BEA15C48-1BBD-4798-A40B-AC7DE80A36F1}"/>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1" name="椭圆 80">
                <a:extLst>
                  <a:ext uri="{FF2B5EF4-FFF2-40B4-BE49-F238E27FC236}">
                    <a16:creationId xmlns:a16="http://schemas.microsoft.com/office/drawing/2014/main" id="{A93F062E-2F13-4A14-9B28-BC952984B397}"/>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78" name="矩形 77">
              <a:extLst>
                <a:ext uri="{FF2B5EF4-FFF2-40B4-BE49-F238E27FC236}">
                  <a16:creationId xmlns:a16="http://schemas.microsoft.com/office/drawing/2014/main" id="{83841D02-9CBB-499D-B5E9-E1C8830E9FAA}"/>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9" name="矩形 78">
              <a:extLst>
                <a:ext uri="{FF2B5EF4-FFF2-40B4-BE49-F238E27FC236}">
                  <a16:creationId xmlns:a16="http://schemas.microsoft.com/office/drawing/2014/main" id="{DB69181D-58D7-4B99-8605-2E855E4A2497}"/>
                </a:ext>
              </a:extLst>
            </p:cNvPr>
            <p:cNvSpPr/>
            <p:nvPr/>
          </p:nvSpPr>
          <p:spPr>
            <a:xfrm>
              <a:off x="4924447" y="1234532"/>
              <a:ext cx="2420683" cy="76617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仿真实验</a:t>
              </a:r>
            </a:p>
          </p:txBody>
        </p:sp>
      </p:grpSp>
    </p:spTree>
    <p:extLst>
      <p:ext uri="{BB962C8B-B14F-4D97-AF65-F5344CB8AC3E}">
        <p14:creationId xmlns:p14="http://schemas.microsoft.com/office/powerpoint/2010/main" val="235785979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prstClr val="white"/>
                </a:solidFill>
                <a:latin typeface="微软雅黑" panose="020B0503020204020204" pitchFamily="34" charset="-122"/>
                <a:ea typeface="微软雅黑" panose="020B0503020204020204" pitchFamily="34" charset="-122"/>
                <a:cs typeface="+mn-ea"/>
                <a:sym typeface="+mn-lt"/>
              </a:rPr>
              <a:t>仿真实验结果</a:t>
            </a:r>
            <a:endPar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8" name="组合 17">
            <a:extLst>
              <a:ext uri="{FF2B5EF4-FFF2-40B4-BE49-F238E27FC236}">
                <a16:creationId xmlns:a16="http://schemas.microsoft.com/office/drawing/2014/main" id="{0A2D1A3A-A8DF-45FF-B4B2-CEA7CC906C31}"/>
              </a:ext>
            </a:extLst>
          </p:cNvPr>
          <p:cNvGrpSpPr/>
          <p:nvPr/>
        </p:nvGrpSpPr>
        <p:grpSpPr>
          <a:xfrm>
            <a:off x="6364281" y="4258586"/>
            <a:ext cx="4914528" cy="1906805"/>
            <a:chOff x="533400" y="1128511"/>
            <a:chExt cx="6663021" cy="2585209"/>
          </a:xfrm>
        </p:grpSpPr>
        <p:pic>
          <p:nvPicPr>
            <p:cNvPr id="10" name="图片 9">
              <a:extLst>
                <a:ext uri="{FF2B5EF4-FFF2-40B4-BE49-F238E27FC236}">
                  <a16:creationId xmlns:a16="http://schemas.microsoft.com/office/drawing/2014/main" id="{ED5F237C-5EB0-4085-BCC3-E465523B6385}"/>
                </a:ext>
              </a:extLst>
            </p:cNvPr>
            <p:cNvPicPr>
              <a:picLocks noChangeAspect="1"/>
            </p:cNvPicPr>
            <p:nvPr/>
          </p:nvPicPr>
          <p:blipFill>
            <a:blip r:embed="rId3"/>
            <a:stretch>
              <a:fillRect/>
            </a:stretch>
          </p:blipFill>
          <p:spPr>
            <a:xfrm>
              <a:off x="533400" y="1128511"/>
              <a:ext cx="3260661" cy="2585209"/>
            </a:xfrm>
            <a:prstGeom prst="rect">
              <a:avLst/>
            </a:prstGeom>
          </p:spPr>
        </p:pic>
        <p:pic>
          <p:nvPicPr>
            <p:cNvPr id="12" name="图片 11">
              <a:extLst>
                <a:ext uri="{FF2B5EF4-FFF2-40B4-BE49-F238E27FC236}">
                  <a16:creationId xmlns:a16="http://schemas.microsoft.com/office/drawing/2014/main" id="{549D804F-F9CB-4598-BDDF-99A5268D52D5}"/>
                </a:ext>
              </a:extLst>
            </p:cNvPr>
            <p:cNvPicPr>
              <a:picLocks noChangeAspect="1"/>
            </p:cNvPicPr>
            <p:nvPr/>
          </p:nvPicPr>
          <p:blipFill>
            <a:blip r:embed="rId4"/>
            <a:stretch>
              <a:fillRect/>
            </a:stretch>
          </p:blipFill>
          <p:spPr>
            <a:xfrm>
              <a:off x="3935760" y="1244483"/>
              <a:ext cx="3260661" cy="2469237"/>
            </a:xfrm>
            <a:prstGeom prst="rect">
              <a:avLst/>
            </a:prstGeom>
          </p:spPr>
        </p:pic>
      </p:grpSp>
      <p:pic>
        <p:nvPicPr>
          <p:cNvPr id="15" name="图片 14">
            <a:extLst>
              <a:ext uri="{FF2B5EF4-FFF2-40B4-BE49-F238E27FC236}">
                <a16:creationId xmlns:a16="http://schemas.microsoft.com/office/drawing/2014/main" id="{8C0722EA-9647-4079-83E8-F12FF54E962C}"/>
              </a:ext>
            </a:extLst>
          </p:cNvPr>
          <p:cNvPicPr>
            <a:picLocks noChangeAspect="1"/>
          </p:cNvPicPr>
          <p:nvPr/>
        </p:nvPicPr>
        <p:blipFill>
          <a:blip r:embed="rId5"/>
          <a:stretch>
            <a:fillRect/>
          </a:stretch>
        </p:blipFill>
        <p:spPr>
          <a:xfrm>
            <a:off x="574654" y="1332544"/>
            <a:ext cx="4212097" cy="3040483"/>
          </a:xfrm>
          <a:prstGeom prst="rect">
            <a:avLst/>
          </a:prstGeom>
        </p:spPr>
      </p:pic>
      <p:pic>
        <p:nvPicPr>
          <p:cNvPr id="17" name="图片 16">
            <a:extLst>
              <a:ext uri="{FF2B5EF4-FFF2-40B4-BE49-F238E27FC236}">
                <a16:creationId xmlns:a16="http://schemas.microsoft.com/office/drawing/2014/main" id="{98B41152-A5BA-469E-A8EA-19F3D8AE2AB0}"/>
              </a:ext>
            </a:extLst>
          </p:cNvPr>
          <p:cNvPicPr>
            <a:picLocks noChangeAspect="1"/>
          </p:cNvPicPr>
          <p:nvPr/>
        </p:nvPicPr>
        <p:blipFill>
          <a:blip r:embed="rId6"/>
          <a:stretch>
            <a:fillRect/>
          </a:stretch>
        </p:blipFill>
        <p:spPr>
          <a:xfrm>
            <a:off x="6743117" y="1209385"/>
            <a:ext cx="4156856" cy="2737791"/>
          </a:xfrm>
          <a:prstGeom prst="rect">
            <a:avLst/>
          </a:prstGeom>
        </p:spPr>
      </p:pic>
      <p:sp>
        <p:nvSpPr>
          <p:cNvPr id="63" name="灯片编号占位符 1">
            <a:extLst>
              <a:ext uri="{FF2B5EF4-FFF2-40B4-BE49-F238E27FC236}">
                <a16:creationId xmlns:a16="http://schemas.microsoft.com/office/drawing/2014/main" id="{2A39CB1D-CD04-41E2-B679-6D4AE2748F2A}"/>
              </a:ext>
            </a:extLst>
          </p:cNvPr>
          <p:cNvSpPr>
            <a:spLocks noGrp="1"/>
          </p:cNvSpPr>
          <p:nvPr>
            <p:ph type="sldNum" sz="quarter" idx="12"/>
          </p:nvPr>
        </p:nvSpPr>
        <p:spPr>
          <a:xfrm>
            <a:off x="8610600" y="6356350"/>
            <a:ext cx="2743200" cy="365125"/>
          </a:xfrm>
        </p:spPr>
        <p:txBody>
          <a:bodyPr/>
          <a:lstStyle/>
          <a:p>
            <a:pPr>
              <a:defRPr/>
            </a:pPr>
            <a:fld id="{08395586-F03A-48D1-94DF-16B239DF4FB5}" type="slidenum">
              <a:rPr lang="en-US" altLang="zh-CN" smtClean="0"/>
              <a:t>20</a:t>
            </a:fld>
            <a:endParaRPr lang="zh-CN" dirty="0"/>
          </a:p>
        </p:txBody>
      </p:sp>
      <p:sp>
        <p:nvSpPr>
          <p:cNvPr id="19" name="文本框 18">
            <a:extLst>
              <a:ext uri="{FF2B5EF4-FFF2-40B4-BE49-F238E27FC236}">
                <a16:creationId xmlns:a16="http://schemas.microsoft.com/office/drawing/2014/main" id="{02672623-A3C1-4B2A-97E2-DFA68D7B761C}"/>
              </a:ext>
            </a:extLst>
          </p:cNvPr>
          <p:cNvSpPr txBox="1"/>
          <p:nvPr/>
        </p:nvSpPr>
        <p:spPr>
          <a:xfrm>
            <a:off x="838867" y="6338857"/>
            <a:ext cx="10442376" cy="400110"/>
          </a:xfrm>
          <a:prstGeom prst="rect">
            <a:avLst/>
          </a:prstGeom>
          <a:noFill/>
        </p:spPr>
        <p:txBody>
          <a:bodyPr wrap="square" rtlCol="0">
            <a:spAutoFit/>
          </a:bodyPr>
          <a:lstStyle/>
          <a:p>
            <a:r>
              <a:rPr lang="en-US" altLang="zh-CN" sz="1000" i="1" dirty="0">
                <a:latin typeface="Times New Roman" panose="02020603050405020304" pitchFamily="18" charset="0"/>
                <a:cs typeface="Times New Roman" panose="02020603050405020304" pitchFamily="18" charset="0"/>
              </a:rPr>
              <a:t>[1] H. Ge and R. A. Berry, "Dominant Strategy Allocation of Divisible Network Resources with Limited Information Exchange," IEEE INFOCOM 2018 - IEEE Conference on Computer Communications, Honolulu, HI, USA, 2018, pp. 2753-2761, </a:t>
            </a:r>
            <a:r>
              <a:rPr lang="en-US" altLang="zh-CN" sz="1000" i="1" dirty="0" err="1">
                <a:latin typeface="Times New Roman" panose="02020603050405020304" pitchFamily="18" charset="0"/>
                <a:cs typeface="Times New Roman" panose="02020603050405020304" pitchFamily="18" charset="0"/>
              </a:rPr>
              <a:t>doi</a:t>
            </a:r>
            <a:r>
              <a:rPr lang="en-US" altLang="zh-CN" sz="1000" i="1" dirty="0">
                <a:latin typeface="Times New Roman" panose="02020603050405020304" pitchFamily="18" charset="0"/>
                <a:cs typeface="Times New Roman" panose="02020603050405020304" pitchFamily="18" charset="0"/>
              </a:rPr>
              <a:t>: 10.1109/INFOCOM.2018.8486341. </a:t>
            </a:r>
          </a:p>
        </p:txBody>
      </p:sp>
      <p:sp>
        <p:nvSpPr>
          <p:cNvPr id="20" name="文本框 19">
            <a:extLst>
              <a:ext uri="{FF2B5EF4-FFF2-40B4-BE49-F238E27FC236}">
                <a16:creationId xmlns:a16="http://schemas.microsoft.com/office/drawing/2014/main" id="{C61C83BD-67DF-4120-8518-8DEEF69834A8}"/>
              </a:ext>
            </a:extLst>
          </p:cNvPr>
          <p:cNvSpPr txBox="1"/>
          <p:nvPr/>
        </p:nvSpPr>
        <p:spPr>
          <a:xfrm>
            <a:off x="1127448" y="4547238"/>
            <a:ext cx="3672408" cy="15660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b="1"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DVCG-MFMARL</a:t>
            </a:r>
            <a:r>
              <a:rPr lang="zh-CN" altLang="en-US" sz="1600" b="1" dirty="0">
                <a:effectLst/>
                <a:latin typeface="Times New Roman" panose="02020603050405020304" pitchFamily="18" charset="0"/>
                <a:ea typeface="等线" panose="02010600030101010101" pitchFamily="2" charset="-122"/>
                <a:cs typeface="Times New Roman" panose="02020603050405020304" pitchFamily="18" charset="0"/>
              </a:rPr>
              <a:t>：</a:t>
            </a:r>
            <a:r>
              <a:rPr lang="zh-CN" altLang="en-US" sz="1600" b="1"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zh-CN" altLang="en-US" sz="1600" b="1" dirty="0">
                <a:effectLst/>
                <a:latin typeface="Times New Roman" panose="02020603050405020304" pitchFamily="18" charset="0"/>
                <a:ea typeface="等线" panose="02010600030101010101" pitchFamily="2" charset="-122"/>
                <a:cs typeface="Times New Roman" panose="02020603050405020304" pitchFamily="18" charset="0"/>
              </a:rPr>
              <a:t>所提出方案</a:t>
            </a:r>
            <a:endParaRPr lang="en-US" altLang="zh-CN" sz="1600" b="1" dirty="0">
              <a:effectLst/>
              <a:latin typeface="Times New Roman" panose="02020603050405020304" pitchFamily="18" charset="0"/>
              <a:ea typeface="等线"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600" b="1"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DVCG</a:t>
            </a:r>
            <a:r>
              <a:rPr lang="en-US" altLang="zh-CN" sz="1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-MADDPG</a:t>
            </a:r>
            <a:r>
              <a:rPr lang="zh-CN" altLang="en-US" sz="1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：对照方案</a:t>
            </a:r>
            <a:endParaRPr lang="en-US" altLang="zh-CN" sz="1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600" b="1" dirty="0">
                <a:solidFill>
                  <a:srgbClr val="C00000"/>
                </a:solidFill>
                <a:effectLst/>
                <a:latin typeface="Times New Roman" panose="02020603050405020304" pitchFamily="18" charset="0"/>
                <a:ea typeface="等线" panose="02010600030101010101" pitchFamily="2" charset="-122"/>
                <a:cs typeface="Times New Roman" panose="02020603050405020304" pitchFamily="18" charset="0"/>
              </a:rPr>
              <a:t>DVCG</a:t>
            </a:r>
            <a:r>
              <a:rPr lang="en-US" altLang="zh-CN" sz="1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-MARL</a:t>
            </a:r>
            <a:r>
              <a:rPr lang="zh-CN" altLang="en-US" sz="1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：对照方案</a:t>
            </a:r>
            <a:endParaRPr lang="en-US" altLang="zh-CN" sz="1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600" b="1"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QVCG </a:t>
            </a:r>
            <a:r>
              <a:rPr lang="en-US" altLang="zh-CN" sz="1600" b="1" baseline="300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[1] </a:t>
            </a:r>
            <a:r>
              <a:rPr lang="en-US" altLang="zh-CN" sz="16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  </a:t>
            </a:r>
            <a:r>
              <a:rPr lang="zh-CN" altLang="en-US" sz="16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基线方案</a:t>
            </a:r>
            <a:endParaRPr lang="zh-CN" altLang="en-US" sz="16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28FF8E5-AAB7-4D20-9CA3-BDD8193CE2A7}"/>
              </a:ext>
            </a:extLst>
          </p:cNvPr>
          <p:cNvSpPr txBox="1"/>
          <p:nvPr/>
        </p:nvSpPr>
        <p:spPr>
          <a:xfrm>
            <a:off x="7813433" y="901608"/>
            <a:ext cx="2016224" cy="307777"/>
          </a:xfrm>
          <a:prstGeom prst="rect">
            <a:avLst/>
          </a:prstGeom>
          <a:noFill/>
        </p:spPr>
        <p:txBody>
          <a:bodyPr wrap="square">
            <a:spAutoFit/>
          </a:bodyPr>
          <a:lstStyle/>
          <a:p>
            <a:r>
              <a:rPr lang="zh-CN" altLang="en-US" sz="1400" b="1" dirty="0">
                <a:solidFill>
                  <a:srgbClr val="191B1F"/>
                </a:solidFill>
                <a:latin typeface="微软雅黑" panose="020B0503020204020204" pitchFamily="34" charset="-122"/>
                <a:ea typeface="微软雅黑" panose="020B0503020204020204" pitchFamily="34" charset="-122"/>
              </a:rPr>
              <a:t>通信量与运行时间对比</a:t>
            </a:r>
            <a:endParaRPr lang="zh-CN" altLang="en-US" sz="14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E62F1268-76A2-4E3F-AA2A-4C11D34FA347}"/>
              </a:ext>
            </a:extLst>
          </p:cNvPr>
          <p:cNvSpPr txBox="1"/>
          <p:nvPr/>
        </p:nvSpPr>
        <p:spPr>
          <a:xfrm>
            <a:off x="1847528" y="1079635"/>
            <a:ext cx="2016224" cy="307777"/>
          </a:xfrm>
          <a:prstGeom prst="rect">
            <a:avLst/>
          </a:prstGeom>
          <a:noFill/>
        </p:spPr>
        <p:txBody>
          <a:bodyPr wrap="square">
            <a:spAutoFit/>
          </a:bodyPr>
          <a:lstStyle/>
          <a:p>
            <a:r>
              <a:rPr lang="zh-CN" altLang="en-US" sz="1400" b="1" dirty="0">
                <a:latin typeface="微软雅黑" panose="020B0503020204020204" pitchFamily="34" charset="-122"/>
                <a:ea typeface="微软雅黑" panose="020B0503020204020204" pitchFamily="34" charset="-122"/>
              </a:rPr>
              <a:t>社会福利总和对比</a:t>
            </a:r>
          </a:p>
        </p:txBody>
      </p:sp>
      <p:sp>
        <p:nvSpPr>
          <p:cNvPr id="21" name="文本框 20">
            <a:extLst>
              <a:ext uri="{FF2B5EF4-FFF2-40B4-BE49-F238E27FC236}">
                <a16:creationId xmlns:a16="http://schemas.microsoft.com/office/drawing/2014/main" id="{E816FBAA-CEF1-40D7-B806-60094619AD9C}"/>
              </a:ext>
            </a:extLst>
          </p:cNvPr>
          <p:cNvSpPr txBox="1"/>
          <p:nvPr/>
        </p:nvSpPr>
        <p:spPr>
          <a:xfrm>
            <a:off x="8400256" y="4026710"/>
            <a:ext cx="1224136" cy="307777"/>
          </a:xfrm>
          <a:prstGeom prst="rect">
            <a:avLst/>
          </a:prstGeom>
          <a:noFill/>
        </p:spPr>
        <p:txBody>
          <a:bodyPr wrap="square">
            <a:spAutoFit/>
          </a:bodyPr>
          <a:lstStyle/>
          <a:p>
            <a:r>
              <a:rPr lang="zh-CN" altLang="en-US" sz="1400" b="1" dirty="0">
                <a:solidFill>
                  <a:srgbClr val="191B1F"/>
                </a:solidFill>
                <a:latin typeface="微软雅黑" panose="020B0503020204020204" pitchFamily="34" charset="-122"/>
                <a:ea typeface="微软雅黑" panose="020B0503020204020204" pitchFamily="34" charset="-122"/>
              </a:rPr>
              <a:t>收敛性对照</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332495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prstClr val="white"/>
                </a:solidFill>
                <a:latin typeface="微软雅黑" panose="020B0503020204020204" pitchFamily="34" charset="-122"/>
                <a:ea typeface="微软雅黑" panose="020B0503020204020204" pitchFamily="34" charset="-122"/>
                <a:cs typeface="+mn-ea"/>
                <a:sym typeface="+mn-lt"/>
              </a:rPr>
              <a:t>仿真实验结果</a:t>
            </a:r>
            <a:endPar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pic>
        <p:nvPicPr>
          <p:cNvPr id="7" name="图片 6">
            <a:extLst>
              <a:ext uri="{FF2B5EF4-FFF2-40B4-BE49-F238E27FC236}">
                <a16:creationId xmlns:a16="http://schemas.microsoft.com/office/drawing/2014/main" id="{E28115B8-F58D-48ED-94B6-7A8AAA9DB918}"/>
              </a:ext>
            </a:extLst>
          </p:cNvPr>
          <p:cNvPicPr>
            <a:picLocks noChangeAspect="1"/>
          </p:cNvPicPr>
          <p:nvPr/>
        </p:nvPicPr>
        <p:blipFill>
          <a:blip r:embed="rId3"/>
          <a:stretch>
            <a:fillRect/>
          </a:stretch>
        </p:blipFill>
        <p:spPr>
          <a:xfrm>
            <a:off x="6334089" y="1059485"/>
            <a:ext cx="5493859" cy="2803318"/>
          </a:xfrm>
          <a:prstGeom prst="rect">
            <a:avLst/>
          </a:prstGeom>
        </p:spPr>
      </p:pic>
      <p:pic>
        <p:nvPicPr>
          <p:cNvPr id="9" name="图片 8">
            <a:extLst>
              <a:ext uri="{FF2B5EF4-FFF2-40B4-BE49-F238E27FC236}">
                <a16:creationId xmlns:a16="http://schemas.microsoft.com/office/drawing/2014/main" id="{0168738B-F663-4084-85E2-3935659542E8}"/>
              </a:ext>
            </a:extLst>
          </p:cNvPr>
          <p:cNvPicPr>
            <a:picLocks noChangeAspect="1"/>
          </p:cNvPicPr>
          <p:nvPr/>
        </p:nvPicPr>
        <p:blipFill>
          <a:blip r:embed="rId4"/>
          <a:stretch>
            <a:fillRect/>
          </a:stretch>
        </p:blipFill>
        <p:spPr>
          <a:xfrm>
            <a:off x="6505887" y="4365104"/>
            <a:ext cx="5180756" cy="1792649"/>
          </a:xfrm>
          <a:prstGeom prst="rect">
            <a:avLst/>
          </a:prstGeom>
        </p:spPr>
      </p:pic>
      <p:pic>
        <p:nvPicPr>
          <p:cNvPr id="11" name="图片 10">
            <a:extLst>
              <a:ext uri="{FF2B5EF4-FFF2-40B4-BE49-F238E27FC236}">
                <a16:creationId xmlns:a16="http://schemas.microsoft.com/office/drawing/2014/main" id="{B769CD58-0A4E-4164-B88F-8C45FFA81A97}"/>
              </a:ext>
            </a:extLst>
          </p:cNvPr>
          <p:cNvPicPr>
            <a:picLocks noChangeAspect="1"/>
          </p:cNvPicPr>
          <p:nvPr/>
        </p:nvPicPr>
        <p:blipFill>
          <a:blip r:embed="rId5"/>
          <a:stretch>
            <a:fillRect/>
          </a:stretch>
        </p:blipFill>
        <p:spPr>
          <a:xfrm>
            <a:off x="364052" y="1043419"/>
            <a:ext cx="5714877" cy="2969080"/>
          </a:xfrm>
          <a:prstGeom prst="rect">
            <a:avLst/>
          </a:prstGeom>
        </p:spPr>
      </p:pic>
      <p:sp>
        <p:nvSpPr>
          <p:cNvPr id="12" name="灯片编号占位符 1">
            <a:extLst>
              <a:ext uri="{FF2B5EF4-FFF2-40B4-BE49-F238E27FC236}">
                <a16:creationId xmlns:a16="http://schemas.microsoft.com/office/drawing/2014/main" id="{8AF60A2A-CFBF-43DD-A6B9-145AF8F2EF10}"/>
              </a:ext>
            </a:extLst>
          </p:cNvPr>
          <p:cNvSpPr>
            <a:spLocks noGrp="1"/>
          </p:cNvSpPr>
          <p:nvPr>
            <p:ph type="sldNum" sz="quarter" idx="12"/>
          </p:nvPr>
        </p:nvSpPr>
        <p:spPr>
          <a:xfrm>
            <a:off x="8610600" y="6356350"/>
            <a:ext cx="2743200" cy="365125"/>
          </a:xfrm>
        </p:spPr>
        <p:txBody>
          <a:bodyPr/>
          <a:lstStyle/>
          <a:p>
            <a:pPr>
              <a:defRPr/>
            </a:pPr>
            <a:fld id="{08395586-F03A-48D1-94DF-16B239DF4FB5}" type="slidenum">
              <a:rPr lang="en-US" altLang="zh-CN" smtClean="0"/>
              <a:t>21</a:t>
            </a:fld>
            <a:endParaRPr lang="zh-CN" dirty="0"/>
          </a:p>
        </p:txBody>
      </p:sp>
      <p:sp>
        <p:nvSpPr>
          <p:cNvPr id="10" name="文本框 9">
            <a:extLst>
              <a:ext uri="{FF2B5EF4-FFF2-40B4-BE49-F238E27FC236}">
                <a16:creationId xmlns:a16="http://schemas.microsoft.com/office/drawing/2014/main" id="{C583FF0D-846D-4A4D-A60A-422F33160F10}"/>
              </a:ext>
            </a:extLst>
          </p:cNvPr>
          <p:cNvSpPr txBox="1"/>
          <p:nvPr/>
        </p:nvSpPr>
        <p:spPr>
          <a:xfrm>
            <a:off x="2113086" y="903190"/>
            <a:ext cx="2016224" cy="307777"/>
          </a:xfrm>
          <a:prstGeom prst="rect">
            <a:avLst/>
          </a:prstGeom>
          <a:noFill/>
        </p:spPr>
        <p:txBody>
          <a:bodyPr wrap="square">
            <a:spAutoFit/>
          </a:bodyPr>
          <a:lstStyle/>
          <a:p>
            <a:r>
              <a:rPr lang="en-US" altLang="zh-CN" sz="1400" b="1" dirty="0">
                <a:solidFill>
                  <a:srgbClr val="191B1F"/>
                </a:solidFill>
                <a:latin typeface="微软雅黑" panose="020B0503020204020204" pitchFamily="34" charset="-122"/>
                <a:ea typeface="微软雅黑" panose="020B0503020204020204" pitchFamily="34" charset="-122"/>
              </a:rPr>
              <a:t>DVCG DSIC</a:t>
            </a:r>
            <a:r>
              <a:rPr lang="zh-CN" altLang="en-US" sz="1400" b="1" dirty="0">
                <a:solidFill>
                  <a:srgbClr val="191B1F"/>
                </a:solidFill>
                <a:latin typeface="微软雅黑" panose="020B0503020204020204" pitchFamily="34" charset="-122"/>
                <a:ea typeface="微软雅黑" panose="020B0503020204020204" pitchFamily="34" charset="-122"/>
              </a:rPr>
              <a:t>特性验证</a:t>
            </a:r>
            <a:endParaRPr lang="zh-CN" altLang="en-US" sz="14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9168EFA6-C0B5-4CA1-8919-5467E9EA8361}"/>
              </a:ext>
            </a:extLst>
          </p:cNvPr>
          <p:cNvSpPr txBox="1"/>
          <p:nvPr/>
        </p:nvSpPr>
        <p:spPr>
          <a:xfrm>
            <a:off x="8328248" y="898997"/>
            <a:ext cx="2232248" cy="307777"/>
          </a:xfrm>
          <a:prstGeom prst="rect">
            <a:avLst/>
          </a:prstGeom>
          <a:noFill/>
        </p:spPr>
        <p:txBody>
          <a:bodyPr wrap="square">
            <a:spAutoFit/>
          </a:bodyPr>
          <a:lstStyle/>
          <a:p>
            <a:r>
              <a:rPr lang="en-US" altLang="zh-CN" sz="1400" b="1" dirty="0">
                <a:solidFill>
                  <a:srgbClr val="191B1F"/>
                </a:solidFill>
                <a:latin typeface="微软雅黑" panose="020B0503020204020204" pitchFamily="34" charset="-122"/>
                <a:ea typeface="微软雅黑" panose="020B0503020204020204" pitchFamily="34" charset="-122"/>
              </a:rPr>
              <a:t>DVCG</a:t>
            </a:r>
            <a:r>
              <a:rPr lang="zh-CN" altLang="en-US" sz="1400" b="1" dirty="0">
                <a:solidFill>
                  <a:srgbClr val="191B1F"/>
                </a:solidFill>
                <a:latin typeface="微软雅黑" panose="020B0503020204020204" pitchFamily="34" charset="-122"/>
                <a:ea typeface="微软雅黑" panose="020B0503020204020204" pitchFamily="34" charset="-122"/>
              </a:rPr>
              <a:t>抗串通鲁棒性验证</a:t>
            </a:r>
            <a:endParaRPr lang="zh-CN" altLang="en-US" sz="1400"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78546DDE-039B-4C1E-8E18-96C148515DEF}"/>
              </a:ext>
            </a:extLst>
          </p:cNvPr>
          <p:cNvSpPr txBox="1"/>
          <p:nvPr/>
        </p:nvSpPr>
        <p:spPr>
          <a:xfrm>
            <a:off x="8335835" y="4057327"/>
            <a:ext cx="2304256" cy="307777"/>
          </a:xfrm>
          <a:prstGeom prst="rect">
            <a:avLst/>
          </a:prstGeom>
          <a:noFill/>
        </p:spPr>
        <p:txBody>
          <a:bodyPr wrap="square">
            <a:spAutoFit/>
          </a:bodyPr>
          <a:lstStyle/>
          <a:p>
            <a:r>
              <a:rPr lang="en-US" altLang="zh-CN" sz="1400" b="1" dirty="0">
                <a:solidFill>
                  <a:srgbClr val="191B1F"/>
                </a:solidFill>
                <a:latin typeface="微软雅黑" panose="020B0503020204020204" pitchFamily="34" charset="-122"/>
                <a:ea typeface="微软雅黑" panose="020B0503020204020204" pitchFamily="34" charset="-122"/>
              </a:rPr>
              <a:t>QVCG</a:t>
            </a:r>
            <a:r>
              <a:rPr lang="zh-CN" altLang="en-US" sz="1400" b="1" dirty="0">
                <a:solidFill>
                  <a:srgbClr val="191B1F"/>
                </a:solidFill>
                <a:latin typeface="微软雅黑" panose="020B0503020204020204" pitchFamily="34" charset="-122"/>
                <a:ea typeface="微软雅黑" panose="020B0503020204020204" pitchFamily="34" charset="-122"/>
              </a:rPr>
              <a:t>弱串通鲁棒性验证</a:t>
            </a:r>
            <a:endParaRPr lang="zh-CN" altLang="en-US" sz="14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4F35C9D5-F087-4490-B8FA-2DBAABCC123B}"/>
              </a:ext>
            </a:extLst>
          </p:cNvPr>
          <p:cNvSpPr txBox="1"/>
          <p:nvPr/>
        </p:nvSpPr>
        <p:spPr>
          <a:xfrm>
            <a:off x="802800" y="5525432"/>
            <a:ext cx="5341715" cy="369332"/>
          </a:xfrm>
          <a:prstGeom prst="rect">
            <a:avLst/>
          </a:prstGeom>
          <a:noFill/>
        </p:spPr>
        <p:txBody>
          <a:bodyPr wrap="square">
            <a:spAutoFit/>
          </a:bodyPr>
          <a:lstStyle/>
          <a:p>
            <a:r>
              <a:rPr lang="zh-CN" altLang="en-US" b="1" dirty="0">
                <a:solidFill>
                  <a:srgbClr val="191B1F"/>
                </a:solidFill>
                <a:latin typeface="微软雅黑" panose="020B0503020204020204" pitchFamily="34" charset="-122"/>
                <a:ea typeface="微软雅黑" panose="020B0503020204020204" pitchFamily="34" charset="-122"/>
              </a:rPr>
              <a:t>实验结论</a:t>
            </a:r>
            <a:r>
              <a:rPr lang="zh-CN" altLang="en-US" b="1" i="0" dirty="0">
                <a:solidFill>
                  <a:srgbClr val="191B1F"/>
                </a:solidFill>
                <a:effectLst/>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37C27E3E-7780-429E-9645-08C4E0E87985}"/>
              </a:ext>
            </a:extLst>
          </p:cNvPr>
          <p:cNvSpPr txBox="1"/>
          <p:nvPr/>
        </p:nvSpPr>
        <p:spPr>
          <a:xfrm>
            <a:off x="763764" y="4310038"/>
            <a:ext cx="3672408" cy="458908"/>
          </a:xfrm>
          <a:prstGeom prst="rect">
            <a:avLst/>
          </a:prstGeom>
          <a:noFill/>
        </p:spPr>
        <p:txBody>
          <a:bodyPr wrap="square" rtlCol="0">
            <a:spAutoFit/>
          </a:bodyPr>
          <a:lstStyle/>
          <a:p>
            <a:pPr>
              <a:lnSpc>
                <a:spcPct val="150000"/>
              </a:lnSpc>
            </a:pPr>
            <a:r>
              <a:rPr lang="zh-CN" altLang="en-US" b="1" dirty="0">
                <a:solidFill>
                  <a:srgbClr val="191B1F"/>
                </a:solidFill>
                <a:latin typeface="微软雅黑" panose="020B0503020204020204" pitchFamily="34" charset="-122"/>
                <a:ea typeface="微软雅黑" panose="020B0503020204020204" pitchFamily="34" charset="-122"/>
              </a:rPr>
              <a:t>实验设置：</a:t>
            </a:r>
            <a:endParaRPr lang="zh-CN" altLang="en-US" sz="1600" b="1"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F19D0B49-9DEC-4BCE-843E-B53FAE41954C}"/>
              </a:ext>
            </a:extLst>
          </p:cNvPr>
          <p:cNvSpPr txBox="1"/>
          <p:nvPr/>
        </p:nvSpPr>
        <p:spPr>
          <a:xfrm>
            <a:off x="1040358" y="4953651"/>
            <a:ext cx="4448430" cy="307777"/>
          </a:xfrm>
          <a:prstGeom prst="rect">
            <a:avLst/>
          </a:prstGeom>
          <a:noFill/>
        </p:spPr>
        <p:txBody>
          <a:bodyPr wrap="square">
            <a:spAutoFit/>
          </a:bodyPr>
          <a:lstStyle/>
          <a:p>
            <a:r>
              <a:rPr lang="en-US" altLang="zh-CN" sz="1400" dirty="0">
                <a:latin typeface="Times New Roman" panose="02020603050405020304" pitchFamily="18" charset="0"/>
                <a:cs typeface="Times New Roman" panose="02020603050405020304" pitchFamily="18" charset="0"/>
              </a:rPr>
              <a:t>VSP </a:t>
            </a:r>
            <a:r>
              <a:rPr lang="zh-CN" altLang="en-US" sz="1400" dirty="0">
                <a:latin typeface="Times New Roman" panose="02020603050405020304" pitchFamily="18" charset="0"/>
                <a:cs typeface="Times New Roman" panose="02020603050405020304" pitchFamily="18" charset="0"/>
              </a:rPr>
              <a:t>数量 </a:t>
            </a:r>
            <a:r>
              <a:rPr lang="en-US" altLang="zh-CN" sz="1400" dirty="0">
                <a:latin typeface="Times New Roman" panose="02020603050405020304" pitchFamily="18" charset="0"/>
                <a:cs typeface="Times New Roman" panose="02020603050405020304" pitchFamily="18" charset="0"/>
              </a:rPr>
              <a:t>5 </a:t>
            </a:r>
            <a:r>
              <a:rPr lang="zh-CN" altLang="en-US" sz="1400" dirty="0">
                <a:latin typeface="Times New Roman" panose="02020603050405020304" pitchFamily="18" charset="0"/>
                <a:cs typeface="Times New Roman" panose="02020603050405020304" pitchFamily="18" charset="0"/>
              </a:rPr>
              <a:t>，特殊</a:t>
            </a:r>
            <a:r>
              <a:rPr lang="en-US" altLang="zh-CN" sz="1400" dirty="0">
                <a:latin typeface="Times New Roman" panose="02020603050405020304" pitchFamily="18" charset="0"/>
                <a:cs typeface="Times New Roman" panose="02020603050405020304" pitchFamily="18" charset="0"/>
              </a:rPr>
              <a:t>VSP</a:t>
            </a:r>
            <a:r>
              <a:rPr lang="zh-CN" altLang="en-US" sz="1400" dirty="0">
                <a:latin typeface="Times New Roman" panose="02020603050405020304" pitchFamily="18" charset="0"/>
                <a:cs typeface="Times New Roman" panose="02020603050405020304" pitchFamily="18" charset="0"/>
              </a:rPr>
              <a:t>使用搜索算法搜寻更优报价可能。</a:t>
            </a:r>
            <a:endParaRPr lang="zh-CN" altLang="en-US" sz="1400" dirty="0"/>
          </a:p>
        </p:txBody>
      </p:sp>
      <p:sp>
        <p:nvSpPr>
          <p:cNvPr id="18" name="文本框 17">
            <a:extLst>
              <a:ext uri="{FF2B5EF4-FFF2-40B4-BE49-F238E27FC236}">
                <a16:creationId xmlns:a16="http://schemas.microsoft.com/office/drawing/2014/main" id="{0F2649CD-915F-4805-98A5-257ED7A52BC3}"/>
              </a:ext>
            </a:extLst>
          </p:cNvPr>
          <p:cNvSpPr txBox="1"/>
          <p:nvPr/>
        </p:nvSpPr>
        <p:spPr>
          <a:xfrm>
            <a:off x="1066150" y="6048691"/>
            <a:ext cx="3747048" cy="307777"/>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该机制具有</a:t>
            </a:r>
            <a:r>
              <a:rPr lang="en-US" altLang="zh-CN" sz="1400" dirty="0">
                <a:latin typeface="Times New Roman" panose="02020603050405020304" pitchFamily="18" charset="0"/>
                <a:cs typeface="Times New Roman" panose="02020603050405020304" pitchFamily="18" charset="0"/>
              </a:rPr>
              <a:t>DSIC</a:t>
            </a:r>
            <a:r>
              <a:rPr lang="zh-CN" altLang="en-US" sz="1400" dirty="0">
                <a:latin typeface="Times New Roman" panose="02020603050405020304" pitchFamily="18" charset="0"/>
                <a:cs typeface="Times New Roman" panose="02020603050405020304" pitchFamily="18" charset="0"/>
              </a:rPr>
              <a:t>特性和抵抗串通鲁棒性。</a:t>
            </a:r>
          </a:p>
        </p:txBody>
      </p:sp>
    </p:spTree>
    <p:extLst>
      <p:ext uri="{BB962C8B-B14F-4D97-AF65-F5344CB8AC3E}">
        <p14:creationId xmlns:p14="http://schemas.microsoft.com/office/powerpoint/2010/main" val="424677939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22</a:t>
            </a:fld>
            <a:endParaRPr lang="zh-CN"/>
          </a:p>
        </p:txBody>
      </p:sp>
      <p:sp>
        <p:nvSpPr>
          <p:cNvPr id="7" name="Title 1">
            <a:extLst>
              <a:ext uri="{FF2B5EF4-FFF2-40B4-BE49-F238E27FC236}">
                <a16:creationId xmlns:a16="http://schemas.microsoft.com/office/drawing/2014/main" id="{38FF7CC2-379E-457F-B1D9-6812716102B0}"/>
              </a:ext>
            </a:extLst>
          </p:cNvPr>
          <p:cNvSpPr txBox="1">
            <a:spLocks/>
          </p:cNvSpPr>
          <p:nvPr/>
        </p:nvSpPr>
        <p:spPr>
          <a:xfrm>
            <a:off x="3719736" y="2570793"/>
            <a:ext cx="5005288" cy="1501516"/>
          </a:xfrm>
          <a:prstGeom prst="rect">
            <a:avLst/>
          </a:prstGeom>
        </p:spPr>
        <p:txBody>
          <a:bodyPr/>
          <a:lstStyle>
            <a:lvl1pPr algn="l" defTabSz="914400">
              <a:lnSpc>
                <a:spcPct val="90000"/>
              </a:lnSpc>
              <a:spcBef>
                <a:spcPts val="0"/>
              </a:spcBef>
              <a:buNone/>
              <a:defRPr sz="4400">
                <a:solidFill>
                  <a:schemeClr val="tx1"/>
                </a:solidFill>
                <a:latin typeface="+mj-lt"/>
                <a:ea typeface="+mj-ea"/>
                <a:cs typeface="+mj-cs"/>
              </a:defRPr>
            </a:lvl1pPr>
          </a:lstStyle>
          <a:p>
            <a:r>
              <a:rPr lang="en-US" sz="9600" b="1" dirty="0">
                <a:latin typeface="Times New Roman" panose="02020603050405020304" pitchFamily="18" charset="0"/>
                <a:cs typeface="Times New Roman" panose="02020603050405020304" pitchFamily="18" charset="0"/>
              </a:rPr>
              <a:t>Thank</a:t>
            </a:r>
            <a:r>
              <a:rPr lang="en-US" altLang="zh-CN" sz="9600" b="1" dirty="0">
                <a:latin typeface="Times New Roman" panose="02020603050405020304" pitchFamily="18" charset="0"/>
                <a:cs typeface="Times New Roman" panose="02020603050405020304" pitchFamily="18" charset="0"/>
              </a:rPr>
              <a:t>s!</a:t>
            </a:r>
            <a:endParaRPr lang="en-US" sz="9600" b="1"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0322D720-2976-409A-AD8F-B09B74001596}"/>
              </a:ext>
            </a:extLst>
          </p:cNvPr>
          <p:cNvSpPr txBox="1">
            <a:spLocks/>
          </p:cNvSpPr>
          <p:nvPr/>
        </p:nvSpPr>
        <p:spPr>
          <a:xfrm>
            <a:off x="4985298" y="4077072"/>
            <a:ext cx="2221404" cy="984458"/>
          </a:xfrm>
          <a:prstGeom prst="rect">
            <a:avLst/>
          </a:prstGeom>
        </p:spPr>
        <p:txBody>
          <a:bodyPr/>
          <a:lstStyle>
            <a:lvl1pPr algn="l" defTabSz="914400">
              <a:lnSpc>
                <a:spcPct val="90000"/>
              </a:lnSpc>
              <a:spcBef>
                <a:spcPts val="0"/>
              </a:spcBef>
              <a:buNone/>
              <a:defRPr sz="4400">
                <a:solidFill>
                  <a:schemeClr val="tx1"/>
                </a:solidFill>
                <a:latin typeface="+mj-lt"/>
                <a:ea typeface="+mj-ea"/>
                <a:cs typeface="+mj-cs"/>
              </a:defRPr>
            </a:lvl1pPr>
          </a:lstStyle>
          <a:p>
            <a:r>
              <a:rPr lang="en-US" sz="60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Q&amp;A</a:t>
            </a:r>
          </a:p>
        </p:txBody>
      </p:sp>
    </p:spTree>
    <p:extLst>
      <p:ext uri="{BB962C8B-B14F-4D97-AF65-F5344CB8AC3E}">
        <p14:creationId xmlns:p14="http://schemas.microsoft.com/office/powerpoint/2010/main" val="203814902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背景动机</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3</a:t>
            </a:fld>
            <a:endParaRPr lang="zh-CN"/>
          </a:p>
        </p:txBody>
      </p:sp>
      <p:sp>
        <p:nvSpPr>
          <p:cNvPr id="14" name="文本框 13">
            <a:extLst>
              <a:ext uri="{FF2B5EF4-FFF2-40B4-BE49-F238E27FC236}">
                <a16:creationId xmlns:a16="http://schemas.microsoft.com/office/drawing/2014/main" id="{699C4AC7-72FF-402D-848B-49FF7ED5197A}"/>
              </a:ext>
            </a:extLst>
          </p:cNvPr>
          <p:cNvSpPr txBox="1"/>
          <p:nvPr/>
        </p:nvSpPr>
        <p:spPr>
          <a:xfrm>
            <a:off x="192654" y="809982"/>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研究背景</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a:extLst>
              <a:ext uri="{FF2B5EF4-FFF2-40B4-BE49-F238E27FC236}">
                <a16:creationId xmlns:a16="http://schemas.microsoft.com/office/drawing/2014/main" id="{571A3666-5738-48F4-A522-6C10BD2B8EA8}"/>
              </a:ext>
            </a:extLst>
          </p:cNvPr>
          <p:cNvSpPr/>
          <p:nvPr/>
        </p:nvSpPr>
        <p:spPr>
          <a:xfrm>
            <a:off x="6349274" y="1497922"/>
            <a:ext cx="5507366" cy="3731278"/>
          </a:xfrm>
          <a:prstGeom prst="rect">
            <a:avLst/>
          </a:prstGeom>
        </p:spPr>
        <p:txBody>
          <a:bodyPr wrap="square">
            <a:spAutoFit/>
          </a:bodyPr>
          <a:lstStyle/>
          <a:p>
            <a:pPr fontAlgn="base">
              <a:lnSpc>
                <a:spcPct val="150000"/>
              </a:lnSpc>
              <a:spcBef>
                <a:spcPct val="0"/>
              </a:spcBef>
              <a:spcAft>
                <a:spcPct val="0"/>
              </a:spcAft>
              <a:defRPr/>
            </a:pPr>
            <a:r>
              <a:rPr lang="zh-CN" altLang="en-US" sz="2800" b="1"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背景：</a:t>
            </a:r>
            <a:endParaRPr lang="en-US" altLang="zh-CN" sz="2800" b="1"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fontAlgn="base">
              <a:lnSpc>
                <a:spcPct val="150000"/>
              </a:lnSpc>
              <a:spcBef>
                <a:spcPct val="0"/>
              </a:spcBef>
              <a:spcAft>
                <a:spcPct val="0"/>
              </a:spcAft>
              <a:buFont typeface="Wingdings" panose="05000000000000000000" pitchFamily="2" charset="2"/>
              <a:buChar char="p"/>
              <a:defRPr/>
            </a:pPr>
            <a:r>
              <a:rPr lang="zh-CN" altLang="en-US"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根据相关市场研究报告，中国车联网市场规模在过去几年里持续增长，预计到</a:t>
            </a:r>
            <a:r>
              <a:rPr lang="en-US"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2025</a:t>
            </a:r>
            <a:r>
              <a:rPr lang="zh-CN" altLang="en-US"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年将</a:t>
            </a:r>
            <a:r>
              <a:rPr lang="zh-CN" altLang="en-US"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达到</a:t>
            </a:r>
            <a:r>
              <a:rPr lang="zh-CN" altLang="en-US"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千亿人民币</a:t>
            </a:r>
            <a:r>
              <a:rPr lang="zh-CN" altLang="en-US"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级别</a:t>
            </a:r>
            <a:r>
              <a:rPr lang="zh-CN" altLang="en-US"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的规模。</a:t>
            </a:r>
            <a:endParaRPr lang="en-US"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fontAlgn="base">
              <a:lnSpc>
                <a:spcPct val="150000"/>
              </a:lnSpc>
              <a:spcBef>
                <a:spcPct val="0"/>
              </a:spcBef>
              <a:spcAft>
                <a:spcPct val="0"/>
              </a:spcAft>
              <a:buFont typeface="Wingdings" panose="05000000000000000000" pitchFamily="2" charset="2"/>
              <a:buChar char="p"/>
              <a:defRPr/>
            </a:pPr>
            <a:r>
              <a:rPr lang="zh-CN" altLang="en-US"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中国政府发布了一系列支持车联网发展的政策，如</a:t>
            </a:r>
            <a:r>
              <a:rPr lang="en-US"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智能汽车创新发展战略</a:t>
            </a:r>
            <a:r>
              <a:rPr lang="en-US"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等，旨在基于车联网技术的商业化应用。多个车联网示范区域启动，如</a:t>
            </a:r>
            <a:r>
              <a:rPr lang="zh-CN" altLang="en-US" sz="2000" b="1" kern="100" dirty="0">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北京、上海、深圳</a:t>
            </a:r>
            <a:r>
              <a:rPr lang="zh-CN" altLang="en-US"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等城市均有试点项目。</a:t>
            </a:r>
          </a:p>
        </p:txBody>
      </p:sp>
      <p:sp>
        <p:nvSpPr>
          <p:cNvPr id="16" name="文本框 15">
            <a:extLst>
              <a:ext uri="{FF2B5EF4-FFF2-40B4-BE49-F238E27FC236}">
                <a16:creationId xmlns:a16="http://schemas.microsoft.com/office/drawing/2014/main" id="{F71D87CE-A449-43C4-9CB0-ED39EE09E756}"/>
              </a:ext>
            </a:extLst>
          </p:cNvPr>
          <p:cNvSpPr txBox="1"/>
          <p:nvPr/>
        </p:nvSpPr>
        <p:spPr>
          <a:xfrm>
            <a:off x="717550" y="5352588"/>
            <a:ext cx="11101589" cy="1289905"/>
          </a:xfrm>
          <a:prstGeom prst="rect">
            <a:avLst/>
          </a:prstGeom>
          <a:noFill/>
        </p:spPr>
        <p:txBody>
          <a:bodyPr wrap="square">
            <a:spAutoFit/>
          </a:bodyPr>
          <a:lstStyle/>
          <a:p>
            <a:pPr algn="just">
              <a:lnSpc>
                <a:spcPct val="150000"/>
              </a:lnSpc>
            </a:pPr>
            <a:r>
              <a:rPr lang="zh-CN" altLang="en-US"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目前，在政策支持、市场需求和技术进步的共同推动下，车联网产业快速发展，吸引众多企业积极参与。各类服务提供商依托车联网，为车辆用户提供精准导航、智能娱乐、远程管理等个性化服务，持续丰富车联网应用场景。</a:t>
            </a:r>
          </a:p>
        </p:txBody>
      </p:sp>
      <p:pic>
        <p:nvPicPr>
          <p:cNvPr id="17" name="图片 16">
            <a:extLst>
              <a:ext uri="{FF2B5EF4-FFF2-40B4-BE49-F238E27FC236}">
                <a16:creationId xmlns:a16="http://schemas.microsoft.com/office/drawing/2014/main" id="{D5802CED-5ED4-4274-B0F5-BE781C1F1B37}"/>
              </a:ext>
            </a:extLst>
          </p:cNvPr>
          <p:cNvPicPr>
            <a:picLocks noChangeAspect="1"/>
          </p:cNvPicPr>
          <p:nvPr/>
        </p:nvPicPr>
        <p:blipFill rotWithShape="1">
          <a:blip r:embed="rId3"/>
          <a:srcRect t="7032"/>
          <a:stretch/>
        </p:blipFill>
        <p:spPr>
          <a:xfrm>
            <a:off x="507760" y="1628800"/>
            <a:ext cx="5804264" cy="3474670"/>
          </a:xfrm>
          <a:prstGeom prst="rect">
            <a:avLst/>
          </a:prstGeom>
        </p:spPr>
      </p:pic>
    </p:spTree>
    <p:extLst>
      <p:ext uri="{BB962C8B-B14F-4D97-AF65-F5344CB8AC3E}">
        <p14:creationId xmlns:p14="http://schemas.microsoft.com/office/powerpoint/2010/main" val="411702720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背景动机</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4</a:t>
            </a:fld>
            <a:endParaRPr lang="zh-CN" dirty="0"/>
          </a:p>
        </p:txBody>
      </p:sp>
      <p:sp>
        <p:nvSpPr>
          <p:cNvPr id="14" name="文本框 13">
            <a:extLst>
              <a:ext uri="{FF2B5EF4-FFF2-40B4-BE49-F238E27FC236}">
                <a16:creationId xmlns:a16="http://schemas.microsoft.com/office/drawing/2014/main" id="{699C4AC7-72FF-402D-848B-49FF7ED5197A}"/>
              </a:ext>
            </a:extLst>
          </p:cNvPr>
          <p:cNvSpPr txBox="1"/>
          <p:nvPr/>
        </p:nvSpPr>
        <p:spPr>
          <a:xfrm>
            <a:off x="192654" y="809982"/>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研究背景</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a:extLst>
              <a:ext uri="{FF2B5EF4-FFF2-40B4-BE49-F238E27FC236}">
                <a16:creationId xmlns:a16="http://schemas.microsoft.com/office/drawing/2014/main" id="{571A3666-5738-48F4-A522-6C10BD2B8EA8}"/>
              </a:ext>
            </a:extLst>
          </p:cNvPr>
          <p:cNvSpPr/>
          <p:nvPr/>
        </p:nvSpPr>
        <p:spPr>
          <a:xfrm>
            <a:off x="6483359" y="1299760"/>
            <a:ext cx="5507366" cy="3782895"/>
          </a:xfrm>
          <a:prstGeom prst="rect">
            <a:avLst/>
          </a:prstGeom>
        </p:spPr>
        <p:txBody>
          <a:bodyPr wrap="square">
            <a:spAutoFit/>
          </a:bodyPr>
          <a:lstStyle/>
          <a:p>
            <a:pPr fontAlgn="base">
              <a:lnSpc>
                <a:spcPct val="150000"/>
              </a:lnSpc>
              <a:spcBef>
                <a:spcPct val="0"/>
              </a:spcBef>
              <a:spcAft>
                <a:spcPct val="0"/>
              </a:spcAft>
              <a:defRPr/>
            </a:pPr>
            <a:r>
              <a:rPr lang="zh-CN" altLang="en-US" sz="2800" b="1"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背景：</a:t>
            </a:r>
            <a:endParaRPr lang="en-US" altLang="zh-CN" sz="2800" b="1"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fontAlgn="base">
              <a:lnSpc>
                <a:spcPct val="150000"/>
              </a:lnSpc>
              <a:spcBef>
                <a:spcPct val="0"/>
              </a:spcBef>
              <a:spcAft>
                <a:spcPct val="0"/>
              </a:spcAft>
              <a:buFont typeface="Wingdings" panose="05000000000000000000" pitchFamily="2" charset="2"/>
              <a:buChar char="p"/>
              <a:defRPr/>
            </a:pPr>
            <a:r>
              <a:rPr lang="zh-CN" altLang="en-US"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当前，车联网通过</a:t>
            </a:r>
            <a:r>
              <a:rPr lang="zh-CN" altLang="en-US"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网络功能虚拟化管理和编排</a:t>
            </a:r>
            <a:r>
              <a:rPr lang="zh-CN" altLang="en-US"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技术，根据实际需求动态调整网络切片的配置和资源分配，实现了对不同车载服务的差异化资源保障。</a:t>
            </a:r>
            <a:endParaRPr lang="en-US" altLang="zh-CN"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fontAlgn="base">
              <a:lnSpc>
                <a:spcPct val="150000"/>
              </a:lnSpc>
              <a:spcBef>
                <a:spcPct val="0"/>
              </a:spcBef>
              <a:spcAft>
                <a:spcPct val="0"/>
              </a:spcAft>
              <a:buFont typeface="Wingdings" panose="05000000000000000000" pitchFamily="2" charset="2"/>
              <a:buChar char="p"/>
              <a:defRPr/>
            </a:pPr>
            <a:r>
              <a:rPr lang="zh-CN" altLang="en-US"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6G</a:t>
            </a:r>
            <a:r>
              <a:rPr lang="zh-CN" altLang="en-US"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时代，资源</a:t>
            </a:r>
            <a:r>
              <a:rPr lang="zh-CN" altLang="en-US"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切片种类将更加多样</a:t>
            </a:r>
            <a:r>
              <a:rPr lang="zh-CN" altLang="en-US"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建立方式更趋灵活动态，资源分配粒度更细、响应速度更快、个性化程度更高</a:t>
            </a:r>
            <a:r>
              <a:rPr lang="zh-CN" altLang="en-US" sz="1800" kern="100" dirty="0">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，真正满足智能网联汽车时代千人千车的差异化服务需求。</a:t>
            </a:r>
          </a:p>
        </p:txBody>
      </p:sp>
      <p:pic>
        <p:nvPicPr>
          <p:cNvPr id="2054" name="Picture 6">
            <a:extLst>
              <a:ext uri="{FF2B5EF4-FFF2-40B4-BE49-F238E27FC236}">
                <a16:creationId xmlns:a16="http://schemas.microsoft.com/office/drawing/2014/main" id="{E3859E19-3898-41D0-BE3C-75FF7463F8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587"/>
          <a:stretch/>
        </p:blipFill>
        <p:spPr bwMode="auto">
          <a:xfrm>
            <a:off x="548764" y="1706599"/>
            <a:ext cx="5578486" cy="3463146"/>
          </a:xfrm>
          <a:prstGeom prst="rect">
            <a:avLst/>
          </a:prstGeom>
          <a:noFill/>
          <a:extLst>
            <a:ext uri="{909E8E84-426E-40DD-AFC4-6F175D3DCCD1}">
              <a14:hiddenFill xmlns:a14="http://schemas.microsoft.com/office/drawing/2010/main">
                <a:solidFill>
                  <a:srgbClr val="FFFFFF"/>
                </a:solidFill>
              </a14:hiddenFill>
            </a:ext>
          </a:extLst>
        </p:spPr>
      </p:pic>
      <p:sp>
        <p:nvSpPr>
          <p:cNvPr id="72" name="文本框 71">
            <a:extLst>
              <a:ext uri="{FF2B5EF4-FFF2-40B4-BE49-F238E27FC236}">
                <a16:creationId xmlns:a16="http://schemas.microsoft.com/office/drawing/2014/main" id="{B04E95A0-C62D-4CA3-826C-0432B901BFDA}"/>
              </a:ext>
            </a:extLst>
          </p:cNvPr>
          <p:cNvSpPr txBox="1"/>
          <p:nvPr/>
        </p:nvSpPr>
        <p:spPr>
          <a:xfrm>
            <a:off x="2351584" y="5169745"/>
            <a:ext cx="1872208" cy="307777"/>
          </a:xfrm>
          <a:prstGeom prst="rect">
            <a:avLst/>
          </a:prstGeom>
          <a:noFill/>
        </p:spPr>
        <p:txBody>
          <a:bodyPr wrap="square">
            <a:spAutoFit/>
          </a:bodyPr>
          <a:lstStyle/>
          <a:p>
            <a:r>
              <a:rPr lang="en-US" altLang="zh-CN" sz="1400" b="1" dirty="0">
                <a:latin typeface="微软雅黑" panose="020B0503020204020204" pitchFamily="34" charset="-122"/>
                <a:ea typeface="微软雅黑" panose="020B0503020204020204" pitchFamily="34" charset="-122"/>
              </a:rPr>
              <a:t>5G</a:t>
            </a:r>
            <a:r>
              <a:rPr lang="zh-CN" altLang="en-US" sz="1400" b="1" dirty="0">
                <a:latin typeface="微软雅黑" panose="020B0503020204020204" pitchFamily="34" charset="-122"/>
                <a:ea typeface="微软雅黑" panose="020B0503020204020204" pitchFamily="34" charset="-122"/>
              </a:rPr>
              <a:t>网络三种典型切片</a:t>
            </a:r>
          </a:p>
        </p:txBody>
      </p:sp>
      <p:sp>
        <p:nvSpPr>
          <p:cNvPr id="73" name="文本框 72">
            <a:extLst>
              <a:ext uri="{FF2B5EF4-FFF2-40B4-BE49-F238E27FC236}">
                <a16:creationId xmlns:a16="http://schemas.microsoft.com/office/drawing/2014/main" id="{8390E6D4-5914-49FD-872F-E896ADF14736}"/>
              </a:ext>
            </a:extLst>
          </p:cNvPr>
          <p:cNvSpPr txBox="1"/>
          <p:nvPr/>
        </p:nvSpPr>
        <p:spPr>
          <a:xfrm>
            <a:off x="1096041" y="6063540"/>
            <a:ext cx="10062417" cy="499624"/>
          </a:xfrm>
          <a:prstGeom prst="rect">
            <a:avLst/>
          </a:prstGeom>
          <a:noFill/>
        </p:spPr>
        <p:txBody>
          <a:bodyPr wrap="square">
            <a:spAutoFit/>
          </a:bodyPr>
          <a:lstStyle/>
          <a:p>
            <a:pPr algn="just">
              <a:lnSpc>
                <a:spcPct val="150000"/>
              </a:lnSpc>
            </a:pPr>
            <a:r>
              <a:rPr lang="zh-CN" altLang="en-US"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如何合理且</a:t>
            </a:r>
            <a:r>
              <a:rPr lang="zh-CN" altLang="en-US"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高效的为车载服务提供定制化切片</a:t>
            </a:r>
            <a:r>
              <a:rPr lang="zh-CN" altLang="en-US"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且最大程度</a:t>
            </a:r>
            <a:r>
              <a:rPr lang="zh-CN" altLang="en-US"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保证社会福利</a:t>
            </a:r>
            <a:r>
              <a:rPr lang="zh-CN" altLang="en-US"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服务隐私需求</a:t>
            </a:r>
            <a:r>
              <a:rPr lang="zh-CN" altLang="en-US"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74" name="文本框 73">
            <a:extLst>
              <a:ext uri="{FF2B5EF4-FFF2-40B4-BE49-F238E27FC236}">
                <a16:creationId xmlns:a16="http://schemas.microsoft.com/office/drawing/2014/main" id="{A90B70A3-43D0-48A5-AF43-AB2B8B2E05C2}"/>
              </a:ext>
            </a:extLst>
          </p:cNvPr>
          <p:cNvSpPr txBox="1"/>
          <p:nvPr/>
        </p:nvSpPr>
        <p:spPr>
          <a:xfrm>
            <a:off x="313261" y="5388225"/>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问题与动机</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5193574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平行四边形 39">
            <a:extLst>
              <a:ext uri="{FF2B5EF4-FFF2-40B4-BE49-F238E27FC236}">
                <a16:creationId xmlns:a16="http://schemas.microsoft.com/office/drawing/2014/main" id="{EE206AC7-4C8B-478F-BA32-0C0EB4310231}"/>
              </a:ext>
            </a:extLst>
          </p:cNvPr>
          <p:cNvSpPr/>
          <p:nvPr/>
        </p:nvSpPr>
        <p:spPr>
          <a:xfrm>
            <a:off x="3085" y="-9212"/>
            <a:ext cx="5962817" cy="6867212"/>
          </a:xfrm>
          <a:prstGeom prst="rect">
            <a:avLst/>
          </a:prstGeom>
          <a:solidFill>
            <a:srgbClr val="2247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nvGrpSpPr>
          <p:cNvPr id="36" name="组合 35">
            <a:extLst>
              <a:ext uri="{FF2B5EF4-FFF2-40B4-BE49-F238E27FC236}">
                <a16:creationId xmlns:a16="http://schemas.microsoft.com/office/drawing/2014/main" id="{12D762F2-A02C-4F88-B919-68A9768CA16A}"/>
              </a:ext>
            </a:extLst>
          </p:cNvPr>
          <p:cNvGrpSpPr/>
          <p:nvPr/>
        </p:nvGrpSpPr>
        <p:grpSpPr>
          <a:xfrm>
            <a:off x="1330571" y="1915674"/>
            <a:ext cx="2986403" cy="3017439"/>
            <a:chOff x="3327680" y="971340"/>
            <a:chExt cx="1234272" cy="1234273"/>
          </a:xfrm>
          <a:effectLst>
            <a:outerShdw blurRad="50800" dist="38100" dir="2700000" algn="tl" rotWithShape="0">
              <a:prstClr val="black">
                <a:alpha val="40000"/>
              </a:prstClr>
            </a:outerShdw>
          </a:effectLst>
        </p:grpSpPr>
        <p:sp>
          <p:nvSpPr>
            <p:cNvPr id="39" name="椭圆 38">
              <a:extLst>
                <a:ext uri="{FF2B5EF4-FFF2-40B4-BE49-F238E27FC236}">
                  <a16:creationId xmlns:a16="http://schemas.microsoft.com/office/drawing/2014/main" id="{75CFEB2F-32C6-4468-B9B5-B6F3C325E25A}"/>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0" name="椭圆 39">
              <a:extLst>
                <a:ext uri="{FF2B5EF4-FFF2-40B4-BE49-F238E27FC236}">
                  <a16:creationId xmlns:a16="http://schemas.microsoft.com/office/drawing/2014/main" id="{089E393F-483C-4207-8C73-9007B515E772}"/>
                </a:ext>
              </a:extLst>
            </p:cNvPr>
            <p:cNvSpPr/>
            <p:nvPr/>
          </p:nvSpPr>
          <p:spPr>
            <a:xfrm>
              <a:off x="3432350" y="1091083"/>
              <a:ext cx="1024932" cy="994787"/>
            </a:xfrm>
            <a:prstGeom prst="ellipse">
              <a:avLst/>
            </a:prstGeom>
            <a:solidFill>
              <a:srgbClr val="22477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30" name="矩形 29">
            <a:extLst>
              <a:ext uri="{FF2B5EF4-FFF2-40B4-BE49-F238E27FC236}">
                <a16:creationId xmlns:a16="http://schemas.microsoft.com/office/drawing/2014/main" id="{D6FB31EA-F03F-4AC2-84D8-2455E8598A9C}"/>
              </a:ext>
            </a:extLst>
          </p:cNvPr>
          <p:cNvSpPr/>
          <p:nvPr/>
        </p:nvSpPr>
        <p:spPr>
          <a:xfrm>
            <a:off x="1732768" y="2916562"/>
            <a:ext cx="2182008" cy="101566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目  录</a:t>
            </a:r>
            <a:endParaRPr kumimoji="0" lang="zh-CN" altLang="en-US"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等线"/>
              <a:ea typeface="等线" panose="02010600030101010101" pitchFamily="2" charset="-122"/>
              <a:cs typeface="+mn-cs"/>
            </a:endParaRPr>
          </a:p>
        </p:txBody>
      </p:sp>
      <p:sp>
        <p:nvSpPr>
          <p:cNvPr id="2" name="灯片编号占位符 1">
            <a:extLst>
              <a:ext uri="{FF2B5EF4-FFF2-40B4-BE49-F238E27FC236}">
                <a16:creationId xmlns:a16="http://schemas.microsoft.com/office/drawing/2014/main" id="{6891AEAF-91A3-4B8B-A3AE-31D862BB5A6F}"/>
              </a:ext>
            </a:extLst>
          </p:cNvPr>
          <p:cNvSpPr>
            <a:spLocks noGrp="1"/>
          </p:cNvSpPr>
          <p:nvPr>
            <p:ph type="sldNum" sz="quarter" idx="12"/>
          </p:nvPr>
        </p:nvSpPr>
        <p:spPr/>
        <p:txBody>
          <a:bodyPr/>
          <a:lstStyle/>
          <a:p>
            <a:pPr>
              <a:defRPr/>
            </a:pPr>
            <a:fld id="{08395586-F03A-48D1-94DF-16B239DF4FB5}" type="slidenum">
              <a:rPr lang="en-US" altLang="zh-CN" smtClean="0"/>
              <a:t>5</a:t>
            </a:fld>
            <a:endParaRPr lang="zh-CN"/>
          </a:p>
        </p:txBody>
      </p:sp>
      <p:grpSp>
        <p:nvGrpSpPr>
          <p:cNvPr id="38" name="组合 37">
            <a:extLst>
              <a:ext uri="{FF2B5EF4-FFF2-40B4-BE49-F238E27FC236}">
                <a16:creationId xmlns:a16="http://schemas.microsoft.com/office/drawing/2014/main" id="{64695661-BD09-43BE-B6CC-34784E306878}"/>
              </a:ext>
            </a:extLst>
          </p:cNvPr>
          <p:cNvGrpSpPr/>
          <p:nvPr/>
        </p:nvGrpSpPr>
        <p:grpSpPr>
          <a:xfrm>
            <a:off x="5303910" y="931136"/>
            <a:ext cx="3711792" cy="1236504"/>
            <a:chOff x="3327680" y="971340"/>
            <a:chExt cx="4017452" cy="1338328"/>
          </a:xfrm>
        </p:grpSpPr>
        <p:grpSp>
          <p:nvGrpSpPr>
            <p:cNvPr id="41" name="组合 40">
              <a:extLst>
                <a:ext uri="{FF2B5EF4-FFF2-40B4-BE49-F238E27FC236}">
                  <a16:creationId xmlns:a16="http://schemas.microsoft.com/office/drawing/2014/main" id="{6F714FE6-E8A0-42C2-AA19-0F9F071A43B8}"/>
                </a:ext>
              </a:extLst>
            </p:cNvPr>
            <p:cNvGrpSpPr/>
            <p:nvPr/>
          </p:nvGrpSpPr>
          <p:grpSpPr>
            <a:xfrm>
              <a:off x="3327680" y="971340"/>
              <a:ext cx="1234272" cy="1234273"/>
              <a:chOff x="3327680" y="971340"/>
              <a:chExt cx="1234272" cy="1234273"/>
            </a:xfrm>
          </p:grpSpPr>
          <p:sp>
            <p:nvSpPr>
              <p:cNvPr id="44" name="椭圆 43">
                <a:extLst>
                  <a:ext uri="{FF2B5EF4-FFF2-40B4-BE49-F238E27FC236}">
                    <a16:creationId xmlns:a16="http://schemas.microsoft.com/office/drawing/2014/main" id="{5F2188D6-A93A-4570-B9A7-1BF117A7D99D}"/>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5" name="椭圆 44">
                <a:extLst>
                  <a:ext uri="{FF2B5EF4-FFF2-40B4-BE49-F238E27FC236}">
                    <a16:creationId xmlns:a16="http://schemas.microsoft.com/office/drawing/2014/main" id="{751F5857-29B6-44BA-815A-8B7618A4ADB6}"/>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42" name="矩形 41">
              <a:extLst>
                <a:ext uri="{FF2B5EF4-FFF2-40B4-BE49-F238E27FC236}">
                  <a16:creationId xmlns:a16="http://schemas.microsoft.com/office/drawing/2014/main" id="{4B5A5BE3-ACFB-4C30-AF57-509367DCD09A}"/>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p>
          </p:txBody>
        </p:sp>
        <p:sp>
          <p:nvSpPr>
            <p:cNvPr id="43" name="矩形 42">
              <a:extLst>
                <a:ext uri="{FF2B5EF4-FFF2-40B4-BE49-F238E27FC236}">
                  <a16:creationId xmlns:a16="http://schemas.microsoft.com/office/drawing/2014/main" id="{87FEA4DD-82C3-4C40-9E11-E2DDB8E353B2}"/>
                </a:ext>
              </a:extLst>
            </p:cNvPr>
            <p:cNvSpPr/>
            <p:nvPr/>
          </p:nvSpPr>
          <p:spPr>
            <a:xfrm>
              <a:off x="4924449" y="1234532"/>
              <a:ext cx="2420683" cy="766179"/>
            </a:xfrm>
            <a:prstGeom prst="rect">
              <a:avLst/>
            </a:prstGeom>
          </p:spPr>
          <p:txBody>
            <a:bodyPr wrap="none">
              <a:spAutoFit/>
            </a:bodyPr>
            <a:lstStyle/>
            <a:p>
              <a:pPr lvl="0" rtl="0">
                <a:defRPr/>
              </a:pPr>
              <a:r>
                <a:rPr lang="zh-CN" altLang="en-US" sz="4000" b="1" kern="1200" dirty="0">
                  <a:solidFill>
                    <a:srgbClr val="000000"/>
                  </a:solidFill>
                  <a:latin typeface="微软雅黑" panose="020B0503020204020204" pitchFamily="34" charset="-122"/>
                  <a:ea typeface="微软雅黑" panose="020B0503020204020204" pitchFamily="34" charset="-122"/>
                </a:rPr>
                <a:t>背景动机</a:t>
              </a:r>
            </a:p>
          </p:txBody>
        </p:sp>
      </p:grpSp>
      <p:grpSp>
        <p:nvGrpSpPr>
          <p:cNvPr id="46" name="组合 45">
            <a:extLst>
              <a:ext uri="{FF2B5EF4-FFF2-40B4-BE49-F238E27FC236}">
                <a16:creationId xmlns:a16="http://schemas.microsoft.com/office/drawing/2014/main" id="{C3124366-FEEB-4E2F-8901-72FD8CCC1617}"/>
              </a:ext>
            </a:extLst>
          </p:cNvPr>
          <p:cNvGrpSpPr/>
          <p:nvPr/>
        </p:nvGrpSpPr>
        <p:grpSpPr>
          <a:xfrm>
            <a:off x="5303908" y="2147800"/>
            <a:ext cx="3711792" cy="1236504"/>
            <a:chOff x="3327680" y="971340"/>
            <a:chExt cx="4017455" cy="1338328"/>
          </a:xfrm>
        </p:grpSpPr>
        <p:grpSp>
          <p:nvGrpSpPr>
            <p:cNvPr id="47" name="组合 46">
              <a:extLst>
                <a:ext uri="{FF2B5EF4-FFF2-40B4-BE49-F238E27FC236}">
                  <a16:creationId xmlns:a16="http://schemas.microsoft.com/office/drawing/2014/main" id="{B8702F7C-9D9C-4853-9D1F-FB0A69CCB84B}"/>
                </a:ext>
              </a:extLst>
            </p:cNvPr>
            <p:cNvGrpSpPr/>
            <p:nvPr/>
          </p:nvGrpSpPr>
          <p:grpSpPr>
            <a:xfrm>
              <a:off x="3327680" y="971340"/>
              <a:ext cx="1234272" cy="1234273"/>
              <a:chOff x="3327680" y="971340"/>
              <a:chExt cx="1234272" cy="1234273"/>
            </a:xfrm>
          </p:grpSpPr>
          <p:sp>
            <p:nvSpPr>
              <p:cNvPr id="50" name="椭圆 49">
                <a:extLst>
                  <a:ext uri="{FF2B5EF4-FFF2-40B4-BE49-F238E27FC236}">
                    <a16:creationId xmlns:a16="http://schemas.microsoft.com/office/drawing/2014/main" id="{0AA795CD-7DBD-4206-9A16-3A30D1DFB06D}"/>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1" name="椭圆 50">
                <a:extLst>
                  <a:ext uri="{FF2B5EF4-FFF2-40B4-BE49-F238E27FC236}">
                    <a16:creationId xmlns:a16="http://schemas.microsoft.com/office/drawing/2014/main" id="{99AABB7C-5C86-4EB3-BC0E-E82917CEFB3C}"/>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48" name="矩形 47">
              <a:extLst>
                <a:ext uri="{FF2B5EF4-FFF2-40B4-BE49-F238E27FC236}">
                  <a16:creationId xmlns:a16="http://schemas.microsoft.com/office/drawing/2014/main" id="{634A2573-5950-4E4B-921F-3F92D5C63BEF}"/>
                </a:ext>
              </a:extLst>
            </p:cNvPr>
            <p:cNvSpPr/>
            <p:nvPr/>
          </p:nvSpPr>
          <p:spPr>
            <a:xfrm>
              <a:off x="3694587" y="1234533"/>
              <a:ext cx="744085"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9" name="矩形 48">
              <a:extLst>
                <a:ext uri="{FF2B5EF4-FFF2-40B4-BE49-F238E27FC236}">
                  <a16:creationId xmlns:a16="http://schemas.microsoft.com/office/drawing/2014/main" id="{AE6732A7-51B6-4AE8-B704-6E11505C833C}"/>
                </a:ext>
              </a:extLst>
            </p:cNvPr>
            <p:cNvSpPr/>
            <p:nvPr/>
          </p:nvSpPr>
          <p:spPr>
            <a:xfrm>
              <a:off x="4924450" y="1234532"/>
              <a:ext cx="2420685" cy="766179"/>
            </a:xfrm>
            <a:prstGeom prst="rect">
              <a:avLst/>
            </a:prstGeom>
          </p:spPr>
          <p:txBody>
            <a:bodyPr wrap="none">
              <a:spAutoFit/>
            </a:bodyPr>
            <a:lstStyle/>
            <a:p>
              <a:pPr>
                <a:defRPr/>
              </a:pPr>
              <a:r>
                <a:rPr lang="zh-CN" altLang="en-US" sz="4000" b="1" kern="1200" dirty="0">
                  <a:solidFill>
                    <a:srgbClr val="C00000"/>
                  </a:solidFill>
                  <a:latin typeface="微软雅黑" panose="020B0503020204020204" pitchFamily="34" charset="-122"/>
                  <a:ea typeface="微软雅黑" panose="020B0503020204020204" pitchFamily="34" charset="-122"/>
                </a:rPr>
                <a:t>问题建模</a:t>
              </a:r>
            </a:p>
          </p:txBody>
        </p:sp>
      </p:grpSp>
      <p:grpSp>
        <p:nvGrpSpPr>
          <p:cNvPr id="70" name="组合 69">
            <a:extLst>
              <a:ext uri="{FF2B5EF4-FFF2-40B4-BE49-F238E27FC236}">
                <a16:creationId xmlns:a16="http://schemas.microsoft.com/office/drawing/2014/main" id="{E3DDB30F-BE3B-4D30-A4E7-1400FFA4D67E}"/>
              </a:ext>
            </a:extLst>
          </p:cNvPr>
          <p:cNvGrpSpPr/>
          <p:nvPr/>
        </p:nvGrpSpPr>
        <p:grpSpPr>
          <a:xfrm>
            <a:off x="5303907" y="3364464"/>
            <a:ext cx="3711791" cy="1236504"/>
            <a:chOff x="3327680" y="971340"/>
            <a:chExt cx="4017453" cy="1338328"/>
          </a:xfrm>
        </p:grpSpPr>
        <p:grpSp>
          <p:nvGrpSpPr>
            <p:cNvPr id="71" name="组合 70">
              <a:extLst>
                <a:ext uri="{FF2B5EF4-FFF2-40B4-BE49-F238E27FC236}">
                  <a16:creationId xmlns:a16="http://schemas.microsoft.com/office/drawing/2014/main" id="{2F3C9EBF-DE16-4717-B2FC-92F1E7A21068}"/>
                </a:ext>
              </a:extLst>
            </p:cNvPr>
            <p:cNvGrpSpPr/>
            <p:nvPr/>
          </p:nvGrpSpPr>
          <p:grpSpPr>
            <a:xfrm>
              <a:off x="3327680" y="971340"/>
              <a:ext cx="1234272" cy="1234273"/>
              <a:chOff x="3327680" y="971340"/>
              <a:chExt cx="1234272" cy="1234273"/>
            </a:xfrm>
          </p:grpSpPr>
          <p:sp>
            <p:nvSpPr>
              <p:cNvPr id="74" name="椭圆 73">
                <a:extLst>
                  <a:ext uri="{FF2B5EF4-FFF2-40B4-BE49-F238E27FC236}">
                    <a16:creationId xmlns:a16="http://schemas.microsoft.com/office/drawing/2014/main" id="{001AEAA5-DC68-4D86-B770-ABBBBDEE1FDA}"/>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5" name="椭圆 74">
                <a:extLst>
                  <a:ext uri="{FF2B5EF4-FFF2-40B4-BE49-F238E27FC236}">
                    <a16:creationId xmlns:a16="http://schemas.microsoft.com/office/drawing/2014/main" id="{774C4F7F-D808-494D-815B-A48DAB7FDDAD}"/>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72" name="矩形 71">
              <a:extLst>
                <a:ext uri="{FF2B5EF4-FFF2-40B4-BE49-F238E27FC236}">
                  <a16:creationId xmlns:a16="http://schemas.microsoft.com/office/drawing/2014/main" id="{B25E0DD2-0878-4469-BE16-F333009834B4}"/>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 name="矩形 72">
              <a:extLst>
                <a:ext uri="{FF2B5EF4-FFF2-40B4-BE49-F238E27FC236}">
                  <a16:creationId xmlns:a16="http://schemas.microsoft.com/office/drawing/2014/main" id="{0281ADF2-E5C1-4DE0-A014-6E14611A6A77}"/>
                </a:ext>
              </a:extLst>
            </p:cNvPr>
            <p:cNvSpPr/>
            <p:nvPr/>
          </p:nvSpPr>
          <p:spPr>
            <a:xfrm>
              <a:off x="4924449" y="1234532"/>
              <a:ext cx="2420684" cy="76617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解决方案</a:t>
              </a:r>
            </a:p>
          </p:txBody>
        </p:sp>
      </p:grpSp>
      <p:grpSp>
        <p:nvGrpSpPr>
          <p:cNvPr id="76" name="组合 75">
            <a:extLst>
              <a:ext uri="{FF2B5EF4-FFF2-40B4-BE49-F238E27FC236}">
                <a16:creationId xmlns:a16="http://schemas.microsoft.com/office/drawing/2014/main" id="{CCEDA5B6-86D4-4DB8-A1EA-C9B62E57D9D1}"/>
              </a:ext>
            </a:extLst>
          </p:cNvPr>
          <p:cNvGrpSpPr/>
          <p:nvPr/>
        </p:nvGrpSpPr>
        <p:grpSpPr>
          <a:xfrm>
            <a:off x="5303912" y="4581128"/>
            <a:ext cx="3711790" cy="1236504"/>
            <a:chOff x="3327680" y="971340"/>
            <a:chExt cx="4017450" cy="1338328"/>
          </a:xfrm>
        </p:grpSpPr>
        <p:grpSp>
          <p:nvGrpSpPr>
            <p:cNvPr id="77" name="组合 76">
              <a:extLst>
                <a:ext uri="{FF2B5EF4-FFF2-40B4-BE49-F238E27FC236}">
                  <a16:creationId xmlns:a16="http://schemas.microsoft.com/office/drawing/2014/main" id="{872A2A69-B245-4B79-AD60-1CF8923DE936}"/>
                </a:ext>
              </a:extLst>
            </p:cNvPr>
            <p:cNvGrpSpPr/>
            <p:nvPr/>
          </p:nvGrpSpPr>
          <p:grpSpPr>
            <a:xfrm>
              <a:off x="3327680" y="971340"/>
              <a:ext cx="1234272" cy="1234273"/>
              <a:chOff x="3327680" y="971340"/>
              <a:chExt cx="1234272" cy="1234273"/>
            </a:xfrm>
          </p:grpSpPr>
          <p:sp>
            <p:nvSpPr>
              <p:cNvPr id="80" name="椭圆 79">
                <a:extLst>
                  <a:ext uri="{FF2B5EF4-FFF2-40B4-BE49-F238E27FC236}">
                    <a16:creationId xmlns:a16="http://schemas.microsoft.com/office/drawing/2014/main" id="{BEA15C48-1BBD-4798-A40B-AC7DE80A36F1}"/>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1" name="椭圆 80">
                <a:extLst>
                  <a:ext uri="{FF2B5EF4-FFF2-40B4-BE49-F238E27FC236}">
                    <a16:creationId xmlns:a16="http://schemas.microsoft.com/office/drawing/2014/main" id="{A93F062E-2F13-4A14-9B28-BC952984B397}"/>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78" name="矩形 77">
              <a:extLst>
                <a:ext uri="{FF2B5EF4-FFF2-40B4-BE49-F238E27FC236}">
                  <a16:creationId xmlns:a16="http://schemas.microsoft.com/office/drawing/2014/main" id="{83841D02-9CBB-499D-B5E9-E1C8830E9FAA}"/>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9" name="矩形 78">
              <a:extLst>
                <a:ext uri="{FF2B5EF4-FFF2-40B4-BE49-F238E27FC236}">
                  <a16:creationId xmlns:a16="http://schemas.microsoft.com/office/drawing/2014/main" id="{DB69181D-58D7-4B99-8605-2E855E4A2497}"/>
                </a:ext>
              </a:extLst>
            </p:cNvPr>
            <p:cNvSpPr/>
            <p:nvPr/>
          </p:nvSpPr>
          <p:spPr>
            <a:xfrm>
              <a:off x="4924447" y="1234532"/>
              <a:ext cx="2420683" cy="76617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仿真实验</a:t>
              </a:r>
            </a:p>
          </p:txBody>
        </p:sp>
      </p:grpSp>
    </p:spTree>
    <p:extLst>
      <p:ext uri="{BB962C8B-B14F-4D97-AF65-F5344CB8AC3E}">
        <p14:creationId xmlns:p14="http://schemas.microsoft.com/office/powerpoint/2010/main" val="361516655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问题</a:t>
            </a:r>
            <a:r>
              <a:rPr lang="zh-CN" altLang="en-US" sz="3200" b="1" kern="1200" dirty="0">
                <a:solidFill>
                  <a:prstClr val="white"/>
                </a:solidFill>
                <a:latin typeface="微软雅黑" panose="020B0503020204020204" pitchFamily="34" charset="-122"/>
                <a:ea typeface="微软雅黑" panose="020B0503020204020204" pitchFamily="34" charset="-122"/>
                <a:cs typeface="+mn-ea"/>
                <a:sym typeface="+mn-lt"/>
              </a:rPr>
              <a:t>建模</a:t>
            </a:r>
            <a:endPar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6</a:t>
            </a:fld>
            <a:endParaRPr lang="zh-CN" dirty="0"/>
          </a:p>
        </p:txBody>
      </p:sp>
      <p:sp>
        <p:nvSpPr>
          <p:cNvPr id="14" name="文本框 13">
            <a:extLst>
              <a:ext uri="{FF2B5EF4-FFF2-40B4-BE49-F238E27FC236}">
                <a16:creationId xmlns:a16="http://schemas.microsoft.com/office/drawing/2014/main" id="{699C4AC7-72FF-402D-848B-49FF7ED5197A}"/>
              </a:ext>
            </a:extLst>
          </p:cNvPr>
          <p:cNvSpPr txBox="1"/>
          <p:nvPr/>
        </p:nvSpPr>
        <p:spPr>
          <a:xfrm>
            <a:off x="166688" y="896051"/>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问题概述</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a:extLst>
              <a:ext uri="{FF2B5EF4-FFF2-40B4-BE49-F238E27FC236}">
                <a16:creationId xmlns:a16="http://schemas.microsoft.com/office/drawing/2014/main" id="{956CB1F3-D302-410D-8F63-CCDDF0B99E61}"/>
              </a:ext>
            </a:extLst>
          </p:cNvPr>
          <p:cNvGrpSpPr/>
          <p:nvPr/>
        </p:nvGrpSpPr>
        <p:grpSpPr>
          <a:xfrm>
            <a:off x="351258" y="1908768"/>
            <a:ext cx="6122685" cy="4164735"/>
            <a:chOff x="1082017" y="1789803"/>
            <a:chExt cx="6620411" cy="4503295"/>
          </a:xfrm>
        </p:grpSpPr>
        <p:sp>
          <p:nvSpPr>
            <p:cNvPr id="32" name="流程图: 数据 31">
              <a:extLst>
                <a:ext uri="{FF2B5EF4-FFF2-40B4-BE49-F238E27FC236}">
                  <a16:creationId xmlns:a16="http://schemas.microsoft.com/office/drawing/2014/main" id="{54FD69ED-EB1F-41CE-8998-D481D447DBDE}"/>
                </a:ext>
              </a:extLst>
            </p:cNvPr>
            <p:cNvSpPr/>
            <p:nvPr/>
          </p:nvSpPr>
          <p:spPr>
            <a:xfrm>
              <a:off x="1199456" y="5207769"/>
              <a:ext cx="6192688" cy="720080"/>
            </a:xfrm>
            <a:prstGeom prst="flowChartInputOutp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1EF83F05-2782-4A41-8500-EE5FCF456D1C}"/>
                </a:ext>
              </a:extLst>
            </p:cNvPr>
            <p:cNvCxnSpPr>
              <a:stCxn id="32" idx="2"/>
              <a:endCxn id="32" idx="5"/>
            </p:cNvCxnSpPr>
            <p:nvPr/>
          </p:nvCxnSpPr>
          <p:spPr>
            <a:xfrm>
              <a:off x="1818725" y="5567809"/>
              <a:ext cx="4954150" cy="0"/>
            </a:xfrm>
            <a:prstGeom prst="line">
              <a:avLst/>
            </a:prstGeom>
            <a:ln w="12700">
              <a:solidFill>
                <a:srgbClr val="FFFF00"/>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FF9B784B-53EB-4901-BC10-1DD2A50AD14C}"/>
                </a:ext>
              </a:extLst>
            </p:cNvPr>
            <p:cNvCxnSpPr>
              <a:cxnSpLocks/>
            </p:cNvCxnSpPr>
            <p:nvPr/>
          </p:nvCxnSpPr>
          <p:spPr bwMode="auto">
            <a:xfrm>
              <a:off x="2423592" y="5207769"/>
              <a:ext cx="49685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190B5C89-225C-4946-80A9-7C608D731E31}"/>
                </a:ext>
              </a:extLst>
            </p:cNvPr>
            <p:cNvCxnSpPr/>
            <p:nvPr/>
          </p:nvCxnSpPr>
          <p:spPr bwMode="auto">
            <a:xfrm>
              <a:off x="1199456" y="5927849"/>
              <a:ext cx="49541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6" name="图形 35">
              <a:extLst>
                <a:ext uri="{FF2B5EF4-FFF2-40B4-BE49-F238E27FC236}">
                  <a16:creationId xmlns:a16="http://schemas.microsoft.com/office/drawing/2014/main" id="{39363616-3076-4EDD-9D39-9D9283368A6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1544" y="5445224"/>
              <a:ext cx="592461" cy="592461"/>
            </a:xfrm>
            <a:prstGeom prst="rect">
              <a:avLst/>
            </a:prstGeom>
          </p:spPr>
        </p:pic>
        <p:pic>
          <p:nvPicPr>
            <p:cNvPr id="37" name="图形 36">
              <a:extLst>
                <a:ext uri="{FF2B5EF4-FFF2-40B4-BE49-F238E27FC236}">
                  <a16:creationId xmlns:a16="http://schemas.microsoft.com/office/drawing/2014/main" id="{A31B67CF-27F7-4C86-B445-B6C6CBB7BB3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3359696" y="5454115"/>
              <a:ext cx="592461" cy="592461"/>
            </a:xfrm>
            <a:prstGeom prst="rect">
              <a:avLst/>
            </a:prstGeom>
          </p:spPr>
        </p:pic>
        <p:pic>
          <p:nvPicPr>
            <p:cNvPr id="38" name="图形 37">
              <a:extLst>
                <a:ext uri="{FF2B5EF4-FFF2-40B4-BE49-F238E27FC236}">
                  <a16:creationId xmlns:a16="http://schemas.microsoft.com/office/drawing/2014/main" id="{8D107DC1-8FC1-49EB-805E-B1F993529C5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4907868" y="5454115"/>
              <a:ext cx="592461" cy="592461"/>
            </a:xfrm>
            <a:prstGeom prst="rect">
              <a:avLst/>
            </a:prstGeom>
          </p:spPr>
        </p:pic>
        <p:pic>
          <p:nvPicPr>
            <p:cNvPr id="39" name="图形 38">
              <a:extLst>
                <a:ext uri="{FF2B5EF4-FFF2-40B4-BE49-F238E27FC236}">
                  <a16:creationId xmlns:a16="http://schemas.microsoft.com/office/drawing/2014/main" id="{FB09594E-034C-4EC1-8583-6A4D1BB30B6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flipH="1">
              <a:off x="2734183" y="5056449"/>
              <a:ext cx="601353" cy="601353"/>
            </a:xfrm>
            <a:prstGeom prst="rect">
              <a:avLst/>
            </a:prstGeom>
          </p:spPr>
        </p:pic>
        <p:pic>
          <p:nvPicPr>
            <p:cNvPr id="40" name="图形 39">
              <a:extLst>
                <a:ext uri="{FF2B5EF4-FFF2-40B4-BE49-F238E27FC236}">
                  <a16:creationId xmlns:a16="http://schemas.microsoft.com/office/drawing/2014/main" id="{960E7D08-F087-4C56-85A0-200CCA26C71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flipH="1">
              <a:off x="4223792" y="5085184"/>
              <a:ext cx="601353" cy="601353"/>
            </a:xfrm>
            <a:prstGeom prst="rect">
              <a:avLst/>
            </a:prstGeom>
          </p:spPr>
        </p:pic>
        <p:pic>
          <p:nvPicPr>
            <p:cNvPr id="41" name="图形 40">
              <a:extLst>
                <a:ext uri="{FF2B5EF4-FFF2-40B4-BE49-F238E27FC236}">
                  <a16:creationId xmlns:a16="http://schemas.microsoft.com/office/drawing/2014/main" id="{AEC22CF3-DBB9-4CDF-88BE-84E56255FC3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flipH="1">
              <a:off x="5781966" y="5074952"/>
              <a:ext cx="601353" cy="601353"/>
            </a:xfrm>
            <a:prstGeom prst="rect">
              <a:avLst/>
            </a:prstGeom>
          </p:spPr>
        </p:pic>
        <p:pic>
          <p:nvPicPr>
            <p:cNvPr id="42" name="图形 41">
              <a:extLst>
                <a:ext uri="{FF2B5EF4-FFF2-40B4-BE49-F238E27FC236}">
                  <a16:creationId xmlns:a16="http://schemas.microsoft.com/office/drawing/2014/main" id="{73938885-3D21-46C7-BB7D-825E0310826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51582" y="3795774"/>
              <a:ext cx="550498" cy="550498"/>
            </a:xfrm>
            <a:prstGeom prst="rect">
              <a:avLst/>
            </a:prstGeom>
          </p:spPr>
        </p:pic>
        <p:pic>
          <p:nvPicPr>
            <p:cNvPr id="43" name="图形 42">
              <a:extLst>
                <a:ext uri="{FF2B5EF4-FFF2-40B4-BE49-F238E27FC236}">
                  <a16:creationId xmlns:a16="http://schemas.microsoft.com/office/drawing/2014/main" id="{2263A328-3515-4EF0-A7E8-4DD966EF6D36}"/>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88088" y="3717032"/>
              <a:ext cx="720080" cy="720080"/>
            </a:xfrm>
            <a:prstGeom prst="rect">
              <a:avLst/>
            </a:prstGeom>
          </p:spPr>
        </p:pic>
        <p:pic>
          <p:nvPicPr>
            <p:cNvPr id="44" name="图片 43">
              <a:extLst>
                <a:ext uri="{FF2B5EF4-FFF2-40B4-BE49-F238E27FC236}">
                  <a16:creationId xmlns:a16="http://schemas.microsoft.com/office/drawing/2014/main" id="{B6D28636-BD5E-4D39-A8A8-1E71EE6A7D8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bwMode="auto">
            <a:xfrm>
              <a:off x="6864859" y="2454299"/>
              <a:ext cx="591659" cy="591659"/>
            </a:xfrm>
            <a:prstGeom prst="rect">
              <a:avLst/>
            </a:prstGeom>
          </p:spPr>
        </p:pic>
        <p:pic>
          <p:nvPicPr>
            <p:cNvPr id="45" name="图片 44">
              <a:extLst>
                <a:ext uri="{FF2B5EF4-FFF2-40B4-BE49-F238E27FC236}">
                  <a16:creationId xmlns:a16="http://schemas.microsoft.com/office/drawing/2014/main" id="{F8841FB6-75FC-4AEE-9E46-ABC0CEBAB7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bwMode="auto">
            <a:xfrm>
              <a:off x="3150040" y="2454299"/>
              <a:ext cx="591659" cy="591659"/>
            </a:xfrm>
            <a:prstGeom prst="rect">
              <a:avLst/>
            </a:prstGeom>
          </p:spPr>
        </p:pic>
        <p:pic>
          <p:nvPicPr>
            <p:cNvPr id="46" name="图形 45">
              <a:extLst>
                <a:ext uri="{FF2B5EF4-FFF2-40B4-BE49-F238E27FC236}">
                  <a16:creationId xmlns:a16="http://schemas.microsoft.com/office/drawing/2014/main" id="{2C08AC50-82B0-48E3-9C2D-DD15C726E27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bwMode="auto">
            <a:xfrm>
              <a:off x="4215678" y="3805336"/>
              <a:ext cx="550498" cy="550498"/>
            </a:xfrm>
            <a:prstGeom prst="rect">
              <a:avLst/>
            </a:prstGeom>
          </p:spPr>
        </p:pic>
        <p:pic>
          <p:nvPicPr>
            <p:cNvPr id="47" name="图形 46">
              <a:extLst>
                <a:ext uri="{FF2B5EF4-FFF2-40B4-BE49-F238E27FC236}">
                  <a16:creationId xmlns:a16="http://schemas.microsoft.com/office/drawing/2014/main" id="{12E6AB00-2EBF-4751-B621-49D882A7B94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bwMode="auto">
            <a:xfrm>
              <a:off x="5897428" y="3805336"/>
              <a:ext cx="550498" cy="550498"/>
            </a:xfrm>
            <a:prstGeom prst="rect">
              <a:avLst/>
            </a:prstGeom>
          </p:spPr>
        </p:pic>
        <p:pic>
          <p:nvPicPr>
            <p:cNvPr id="48" name="图片 47">
              <a:extLst>
                <a:ext uri="{FF2B5EF4-FFF2-40B4-BE49-F238E27FC236}">
                  <a16:creationId xmlns:a16="http://schemas.microsoft.com/office/drawing/2014/main" id="{C392570F-4699-449E-BB3A-7A7BFA245AE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bwMode="auto">
            <a:xfrm>
              <a:off x="4280368" y="2459339"/>
              <a:ext cx="591659" cy="591659"/>
            </a:xfrm>
            <a:prstGeom prst="rect">
              <a:avLst/>
            </a:prstGeom>
          </p:spPr>
        </p:pic>
        <p:cxnSp>
          <p:nvCxnSpPr>
            <p:cNvPr id="49" name="直接连接符 48">
              <a:extLst>
                <a:ext uri="{FF2B5EF4-FFF2-40B4-BE49-F238E27FC236}">
                  <a16:creationId xmlns:a16="http://schemas.microsoft.com/office/drawing/2014/main" id="{D6EC8B9E-ED45-4550-9A3D-E2E230D220A6}"/>
                </a:ext>
              </a:extLst>
            </p:cNvPr>
            <p:cNvCxnSpPr>
              <a:cxnSpLocks/>
            </p:cNvCxnSpPr>
            <p:nvPr/>
          </p:nvCxnSpPr>
          <p:spPr bwMode="auto">
            <a:xfrm>
              <a:off x="5119258" y="2750128"/>
              <a:ext cx="1454163" cy="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6932EEBA-094A-480E-A988-69DADCBD10C2}"/>
                </a:ext>
              </a:extLst>
            </p:cNvPr>
            <p:cNvCxnSpPr>
              <a:cxnSpLocks/>
            </p:cNvCxnSpPr>
            <p:nvPr/>
          </p:nvCxnSpPr>
          <p:spPr bwMode="auto">
            <a:xfrm>
              <a:off x="4976338" y="4097620"/>
              <a:ext cx="726024" cy="553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C8F82D82-4A00-4122-ACEF-0709218C7A1D}"/>
                </a:ext>
              </a:extLst>
            </p:cNvPr>
            <p:cNvSpPr txBox="1"/>
            <p:nvPr/>
          </p:nvSpPr>
          <p:spPr bwMode="auto">
            <a:xfrm>
              <a:off x="4348097" y="1789803"/>
              <a:ext cx="1893919" cy="33279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Service provider set</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文本框 51">
              <a:extLst>
                <a:ext uri="{FF2B5EF4-FFF2-40B4-BE49-F238E27FC236}">
                  <a16:creationId xmlns:a16="http://schemas.microsoft.com/office/drawing/2014/main" id="{9C85C8F8-48D0-40F7-89FF-4809A0173B0A}"/>
                </a:ext>
              </a:extLst>
            </p:cNvPr>
            <p:cNvSpPr txBox="1"/>
            <p:nvPr/>
          </p:nvSpPr>
          <p:spPr bwMode="auto">
            <a:xfrm>
              <a:off x="3166964" y="2126419"/>
              <a:ext cx="695544" cy="30777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VSP 1</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3" name="文本框 52">
              <a:extLst>
                <a:ext uri="{FF2B5EF4-FFF2-40B4-BE49-F238E27FC236}">
                  <a16:creationId xmlns:a16="http://schemas.microsoft.com/office/drawing/2014/main" id="{1107FF18-37CA-4746-B42D-E959AA89A4DF}"/>
                </a:ext>
              </a:extLst>
            </p:cNvPr>
            <p:cNvSpPr txBox="1"/>
            <p:nvPr/>
          </p:nvSpPr>
          <p:spPr bwMode="auto">
            <a:xfrm>
              <a:off x="4263838" y="2135463"/>
              <a:ext cx="656349" cy="30777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VSP 2</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4" name="文本框 53">
              <a:extLst>
                <a:ext uri="{FF2B5EF4-FFF2-40B4-BE49-F238E27FC236}">
                  <a16:creationId xmlns:a16="http://schemas.microsoft.com/office/drawing/2014/main" id="{978E977A-085B-4B00-953B-15D181478AEF}"/>
                </a:ext>
              </a:extLst>
            </p:cNvPr>
            <p:cNvSpPr txBox="1"/>
            <p:nvPr/>
          </p:nvSpPr>
          <p:spPr bwMode="auto">
            <a:xfrm>
              <a:off x="6836715" y="2125338"/>
              <a:ext cx="695544" cy="30777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VSP N</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5" name="文本框 54">
              <a:extLst>
                <a:ext uri="{FF2B5EF4-FFF2-40B4-BE49-F238E27FC236}">
                  <a16:creationId xmlns:a16="http://schemas.microsoft.com/office/drawing/2014/main" id="{D5974E04-95D5-42C6-A09C-075AA560E12D}"/>
                </a:ext>
              </a:extLst>
            </p:cNvPr>
            <p:cNvSpPr txBox="1"/>
            <p:nvPr/>
          </p:nvSpPr>
          <p:spPr bwMode="auto">
            <a:xfrm>
              <a:off x="6963996" y="3501008"/>
              <a:ext cx="568263" cy="30777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NSP</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矩形 55">
              <a:extLst>
                <a:ext uri="{FF2B5EF4-FFF2-40B4-BE49-F238E27FC236}">
                  <a16:creationId xmlns:a16="http://schemas.microsoft.com/office/drawing/2014/main" id="{28756B12-B353-46E2-9D82-C385E0F9E8FE}"/>
                </a:ext>
              </a:extLst>
            </p:cNvPr>
            <p:cNvSpPr/>
            <p:nvPr/>
          </p:nvSpPr>
          <p:spPr bwMode="auto">
            <a:xfrm>
              <a:off x="3071664" y="2125339"/>
              <a:ext cx="4528870" cy="966623"/>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B60B27B4-6C91-45FF-8C2E-B5696EE17CFC}"/>
                </a:ext>
              </a:extLst>
            </p:cNvPr>
            <p:cNvSpPr/>
            <p:nvPr/>
          </p:nvSpPr>
          <p:spPr bwMode="auto">
            <a:xfrm>
              <a:off x="3143672" y="3589984"/>
              <a:ext cx="3384402" cy="855973"/>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225F6BE9-1A70-4142-84FF-4FFB8370AB4A}"/>
                </a:ext>
              </a:extLst>
            </p:cNvPr>
            <p:cNvSpPr/>
            <p:nvPr/>
          </p:nvSpPr>
          <p:spPr>
            <a:xfrm>
              <a:off x="1345632" y="3929145"/>
              <a:ext cx="1821332" cy="307777"/>
            </a:xfrm>
            <a:prstGeom prst="rect">
              <a:avLst/>
            </a:prstGeom>
          </p:spPr>
          <p:txBody>
            <a:bodyPr wrap="none">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irtual resource pool</a:t>
              </a:r>
            </a:p>
          </p:txBody>
        </p:sp>
        <p:sp>
          <p:nvSpPr>
            <p:cNvPr id="59" name="矩形 58">
              <a:extLst>
                <a:ext uri="{FF2B5EF4-FFF2-40B4-BE49-F238E27FC236}">
                  <a16:creationId xmlns:a16="http://schemas.microsoft.com/office/drawing/2014/main" id="{CBC9C08C-0966-4E57-B134-D16C7BA81F55}"/>
                </a:ext>
              </a:extLst>
            </p:cNvPr>
            <p:cNvSpPr/>
            <p:nvPr/>
          </p:nvSpPr>
          <p:spPr>
            <a:xfrm>
              <a:off x="3310857" y="3566226"/>
              <a:ext cx="678391" cy="307777"/>
            </a:xfrm>
            <a:prstGeom prst="rect">
              <a:avLst/>
            </a:prstGeom>
          </p:spPr>
          <p:txBody>
            <a:bodyPr wrap="none">
              <a:spAutoFit/>
            </a:bodyPr>
            <a:lstStyle/>
            <a:p>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Slice 1</a:t>
              </a:r>
            </a:p>
          </p:txBody>
        </p:sp>
        <p:sp>
          <p:nvSpPr>
            <p:cNvPr id="61" name="矩形 60">
              <a:extLst>
                <a:ext uri="{FF2B5EF4-FFF2-40B4-BE49-F238E27FC236}">
                  <a16:creationId xmlns:a16="http://schemas.microsoft.com/office/drawing/2014/main" id="{53679291-52D0-44C2-9F65-51DCC68919A6}"/>
                </a:ext>
              </a:extLst>
            </p:cNvPr>
            <p:cNvSpPr/>
            <p:nvPr/>
          </p:nvSpPr>
          <p:spPr bwMode="auto">
            <a:xfrm>
              <a:off x="4152523" y="3566226"/>
              <a:ext cx="678391" cy="307777"/>
            </a:xfrm>
            <a:prstGeom prst="rect">
              <a:avLst/>
            </a:prstGeom>
          </p:spPr>
          <p:txBody>
            <a:bodyPr wrap="none">
              <a:spAutoFit/>
            </a:bodyPr>
            <a:lstStyle/>
            <a:p>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Slice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2" name="矩形 61">
              <a:extLst>
                <a:ext uri="{FF2B5EF4-FFF2-40B4-BE49-F238E27FC236}">
                  <a16:creationId xmlns:a16="http://schemas.microsoft.com/office/drawing/2014/main" id="{A09EA66B-5ADB-42A9-AA3E-F86A380B30F5}"/>
                </a:ext>
              </a:extLst>
            </p:cNvPr>
            <p:cNvSpPr/>
            <p:nvPr/>
          </p:nvSpPr>
          <p:spPr bwMode="auto">
            <a:xfrm>
              <a:off x="5850396" y="3566226"/>
              <a:ext cx="718466" cy="307777"/>
            </a:xfrm>
            <a:prstGeom prst="rect">
              <a:avLst/>
            </a:prstGeom>
          </p:spPr>
          <p:txBody>
            <a:bodyPr wrap="none">
              <a:spAutoFit/>
            </a:bodyPr>
            <a:lstStyle/>
            <a:p>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Slice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N</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65" name="直接箭头连接符 64">
              <a:extLst>
                <a:ext uri="{FF2B5EF4-FFF2-40B4-BE49-F238E27FC236}">
                  <a16:creationId xmlns:a16="http://schemas.microsoft.com/office/drawing/2014/main" id="{91F32AE6-8C1C-45F4-B5F3-659EFB705331}"/>
                </a:ext>
              </a:extLst>
            </p:cNvPr>
            <p:cNvCxnSpPr>
              <a:stCxn id="45" idx="2"/>
              <a:endCxn id="55" idx="0"/>
            </p:cNvCxnSpPr>
            <p:nvPr/>
          </p:nvCxnSpPr>
          <p:spPr>
            <a:xfrm>
              <a:off x="3445870" y="3045958"/>
              <a:ext cx="3802258" cy="455050"/>
            </a:xfrm>
            <a:prstGeom prst="straightConnector1">
              <a:avLst/>
            </a:prstGeom>
            <a:ln w="19050">
              <a:solidFill>
                <a:schemeClr val="accent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527B3930-0267-44DE-B1EC-1AA6F8F61F33}"/>
                </a:ext>
              </a:extLst>
            </p:cNvPr>
            <p:cNvCxnSpPr>
              <a:stCxn id="48" idx="2"/>
              <a:endCxn id="55" idx="0"/>
            </p:cNvCxnSpPr>
            <p:nvPr/>
          </p:nvCxnSpPr>
          <p:spPr>
            <a:xfrm>
              <a:off x="4576198" y="3050998"/>
              <a:ext cx="2671930" cy="450010"/>
            </a:xfrm>
            <a:prstGeom prst="straightConnector1">
              <a:avLst/>
            </a:prstGeom>
            <a:ln w="19050">
              <a:solidFill>
                <a:schemeClr val="accent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94035B6C-E953-4455-A491-B81192426084}"/>
                </a:ext>
              </a:extLst>
            </p:cNvPr>
            <p:cNvCxnSpPr>
              <a:stCxn id="44" idx="2"/>
              <a:endCxn id="55" idx="0"/>
            </p:cNvCxnSpPr>
            <p:nvPr/>
          </p:nvCxnSpPr>
          <p:spPr>
            <a:xfrm>
              <a:off x="7160689" y="3045958"/>
              <a:ext cx="87439" cy="455050"/>
            </a:xfrm>
            <a:prstGeom prst="straightConnector1">
              <a:avLst/>
            </a:prstGeom>
            <a:ln w="19050">
              <a:solidFill>
                <a:schemeClr val="accent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32A8B1D8-4496-451F-A3D5-0CD36A157C5D}"/>
                </a:ext>
              </a:extLst>
            </p:cNvPr>
            <p:cNvCxnSpPr>
              <a:stCxn id="59" idx="0"/>
              <a:endCxn id="45" idx="2"/>
            </p:cNvCxnSpPr>
            <p:nvPr/>
          </p:nvCxnSpPr>
          <p:spPr>
            <a:xfrm flipH="1" flipV="1">
              <a:off x="3445870" y="3045958"/>
              <a:ext cx="204183" cy="52026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579C6F18-ACC1-4B04-828F-F24DD3ABB9EC}"/>
                </a:ext>
              </a:extLst>
            </p:cNvPr>
            <p:cNvCxnSpPr>
              <a:stCxn id="61" idx="0"/>
              <a:endCxn id="48" idx="2"/>
            </p:cNvCxnSpPr>
            <p:nvPr/>
          </p:nvCxnSpPr>
          <p:spPr>
            <a:xfrm flipV="1">
              <a:off x="4491719" y="3050998"/>
              <a:ext cx="84479" cy="51522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51BDDAC2-0D04-4A3F-8024-D9AAB7690F47}"/>
                </a:ext>
              </a:extLst>
            </p:cNvPr>
            <p:cNvCxnSpPr>
              <a:stCxn id="62" idx="0"/>
              <a:endCxn id="44" idx="2"/>
            </p:cNvCxnSpPr>
            <p:nvPr/>
          </p:nvCxnSpPr>
          <p:spPr>
            <a:xfrm flipV="1">
              <a:off x="6209629" y="3045958"/>
              <a:ext cx="951060" cy="52026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2" name="椭圆 71">
              <a:extLst>
                <a:ext uri="{FF2B5EF4-FFF2-40B4-BE49-F238E27FC236}">
                  <a16:creationId xmlns:a16="http://schemas.microsoft.com/office/drawing/2014/main" id="{14E255FA-2D4B-4451-8379-9A1F3F7314B5}"/>
                </a:ext>
              </a:extLst>
            </p:cNvPr>
            <p:cNvSpPr/>
            <p:nvPr/>
          </p:nvSpPr>
          <p:spPr>
            <a:xfrm rot="20104755">
              <a:off x="1640908" y="5293146"/>
              <a:ext cx="2095866" cy="549328"/>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EDB64CA9-6EDB-4DD0-82A5-6480CCDA80BF}"/>
                </a:ext>
              </a:extLst>
            </p:cNvPr>
            <p:cNvSpPr/>
            <p:nvPr/>
          </p:nvSpPr>
          <p:spPr bwMode="auto">
            <a:xfrm>
              <a:off x="4171781" y="5056449"/>
              <a:ext cx="2337266" cy="981234"/>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8E0F1BE1-97B4-4B33-9E6A-B7C038033099}"/>
                </a:ext>
              </a:extLst>
            </p:cNvPr>
            <p:cNvSpPr/>
            <p:nvPr/>
          </p:nvSpPr>
          <p:spPr bwMode="auto">
            <a:xfrm>
              <a:off x="3248572" y="5509648"/>
              <a:ext cx="904809" cy="50819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a:extLst>
                <a:ext uri="{FF2B5EF4-FFF2-40B4-BE49-F238E27FC236}">
                  <a16:creationId xmlns:a16="http://schemas.microsoft.com/office/drawing/2014/main" id="{4ED2BAE4-DF94-4AA7-B616-F27579A4D0BE}"/>
                </a:ext>
              </a:extLst>
            </p:cNvPr>
            <p:cNvCxnSpPr>
              <a:cxnSpLocks/>
              <a:stCxn id="42" idx="2"/>
            </p:cNvCxnSpPr>
            <p:nvPr/>
          </p:nvCxnSpPr>
          <p:spPr>
            <a:xfrm flipH="1">
              <a:off x="3310794" y="4346272"/>
              <a:ext cx="316037" cy="751662"/>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5C4D2C9B-2CB0-49F5-890A-03C19DCE093C}"/>
                </a:ext>
              </a:extLst>
            </p:cNvPr>
            <p:cNvCxnSpPr>
              <a:cxnSpLocks/>
              <a:stCxn id="46" idx="2"/>
            </p:cNvCxnSpPr>
            <p:nvPr/>
          </p:nvCxnSpPr>
          <p:spPr>
            <a:xfrm flipH="1">
              <a:off x="4036750" y="4355834"/>
              <a:ext cx="454177" cy="1172884"/>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27EBDBB0-D37B-4828-A400-C6B62FF71999}"/>
                </a:ext>
              </a:extLst>
            </p:cNvPr>
            <p:cNvCxnSpPr>
              <a:cxnSpLocks/>
              <a:stCxn id="47" idx="2"/>
            </p:cNvCxnSpPr>
            <p:nvPr/>
          </p:nvCxnSpPr>
          <p:spPr>
            <a:xfrm flipH="1">
              <a:off x="5924297" y="4355834"/>
              <a:ext cx="248380" cy="767669"/>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sp>
          <p:nvSpPr>
            <p:cNvPr id="82" name="矩形 81">
              <a:extLst>
                <a:ext uri="{FF2B5EF4-FFF2-40B4-BE49-F238E27FC236}">
                  <a16:creationId xmlns:a16="http://schemas.microsoft.com/office/drawing/2014/main" id="{0325BA73-7F73-4CCA-A601-0AF21391B594}"/>
                </a:ext>
              </a:extLst>
            </p:cNvPr>
            <p:cNvSpPr/>
            <p:nvPr/>
          </p:nvSpPr>
          <p:spPr bwMode="auto">
            <a:xfrm>
              <a:off x="1552160" y="5217286"/>
              <a:ext cx="878767" cy="307777"/>
            </a:xfrm>
            <a:prstGeom prst="rect">
              <a:avLst/>
            </a:prstGeom>
          </p:spPr>
          <p:txBody>
            <a:bodyPr wrap="none">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Service 1</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3" name="矩形 82">
              <a:extLst>
                <a:ext uri="{FF2B5EF4-FFF2-40B4-BE49-F238E27FC236}">
                  <a16:creationId xmlns:a16="http://schemas.microsoft.com/office/drawing/2014/main" id="{057330EE-6E76-41A2-A2A2-649122771E6B}"/>
                </a:ext>
              </a:extLst>
            </p:cNvPr>
            <p:cNvSpPr/>
            <p:nvPr/>
          </p:nvSpPr>
          <p:spPr bwMode="auto">
            <a:xfrm>
              <a:off x="3305607" y="5985321"/>
              <a:ext cx="878767" cy="307777"/>
            </a:xfrm>
            <a:prstGeom prst="rect">
              <a:avLst/>
            </a:prstGeom>
          </p:spPr>
          <p:txBody>
            <a:bodyPr wrap="none">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Service 2</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5" name="矩形 84">
              <a:extLst>
                <a:ext uri="{FF2B5EF4-FFF2-40B4-BE49-F238E27FC236}">
                  <a16:creationId xmlns:a16="http://schemas.microsoft.com/office/drawing/2014/main" id="{C82116C3-3F53-47F4-9977-6F0BFB4352FC}"/>
                </a:ext>
              </a:extLst>
            </p:cNvPr>
            <p:cNvSpPr/>
            <p:nvPr/>
          </p:nvSpPr>
          <p:spPr bwMode="auto">
            <a:xfrm>
              <a:off x="6242015" y="4909452"/>
              <a:ext cx="918841" cy="307777"/>
            </a:xfrm>
            <a:prstGeom prst="rect">
              <a:avLst/>
            </a:prstGeom>
          </p:spPr>
          <p:txBody>
            <a:bodyPr wrap="none">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Service N</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6" name="组合 85">
              <a:extLst>
                <a:ext uri="{FF2B5EF4-FFF2-40B4-BE49-F238E27FC236}">
                  <a16:creationId xmlns:a16="http://schemas.microsoft.com/office/drawing/2014/main" id="{842A0C29-BA44-4F9D-A470-096C257E3B4C}"/>
                </a:ext>
              </a:extLst>
            </p:cNvPr>
            <p:cNvGrpSpPr/>
            <p:nvPr/>
          </p:nvGrpSpPr>
          <p:grpSpPr>
            <a:xfrm>
              <a:off x="1082017" y="2125338"/>
              <a:ext cx="1989647" cy="1638657"/>
              <a:chOff x="996719" y="2125338"/>
              <a:chExt cx="1989647" cy="1638657"/>
            </a:xfrm>
          </p:grpSpPr>
          <p:sp>
            <p:nvSpPr>
              <p:cNvPr id="90" name="矩形 89">
                <a:extLst>
                  <a:ext uri="{FF2B5EF4-FFF2-40B4-BE49-F238E27FC236}">
                    <a16:creationId xmlns:a16="http://schemas.microsoft.com/office/drawing/2014/main" id="{18F75EEA-3A5D-4693-967E-E31FC7C0BC0C}"/>
                  </a:ext>
                </a:extLst>
              </p:cNvPr>
              <p:cNvSpPr/>
              <p:nvPr/>
            </p:nvSpPr>
            <p:spPr>
              <a:xfrm>
                <a:off x="1069438" y="2125338"/>
                <a:ext cx="1824733" cy="16386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箭头连接符 90">
                <a:extLst>
                  <a:ext uri="{FF2B5EF4-FFF2-40B4-BE49-F238E27FC236}">
                    <a16:creationId xmlns:a16="http://schemas.microsoft.com/office/drawing/2014/main" id="{32E2C9AA-7B12-4654-898A-F98B657D6FDA}"/>
                  </a:ext>
                </a:extLst>
              </p:cNvPr>
              <p:cNvCxnSpPr>
                <a:cxnSpLocks/>
              </p:cNvCxnSpPr>
              <p:nvPr/>
            </p:nvCxnSpPr>
            <p:spPr bwMode="auto">
              <a:xfrm>
                <a:off x="1210473" y="2636912"/>
                <a:ext cx="1501151" cy="0"/>
              </a:xfrm>
              <a:prstGeom prst="straightConnector1">
                <a:avLst/>
              </a:prstGeom>
              <a:ln w="19050">
                <a:solidFill>
                  <a:schemeClr val="accent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53BF95EF-2FCA-496B-B460-C822AF0A70E3}"/>
                  </a:ext>
                </a:extLst>
              </p:cNvPr>
              <p:cNvCxnSpPr>
                <a:cxnSpLocks/>
              </p:cNvCxnSpPr>
              <p:nvPr/>
            </p:nvCxnSpPr>
            <p:spPr bwMode="auto">
              <a:xfrm flipH="1">
                <a:off x="1199456" y="3140968"/>
                <a:ext cx="1530034"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3" name="椭圆 92">
                <a:extLst>
                  <a:ext uri="{FF2B5EF4-FFF2-40B4-BE49-F238E27FC236}">
                    <a16:creationId xmlns:a16="http://schemas.microsoft.com/office/drawing/2014/main" id="{7D6A0E04-7C36-4F6C-8F48-2F98160D3D10}"/>
                  </a:ext>
                </a:extLst>
              </p:cNvPr>
              <p:cNvSpPr/>
              <p:nvPr/>
            </p:nvSpPr>
            <p:spPr bwMode="auto">
              <a:xfrm>
                <a:off x="1199456" y="3447281"/>
                <a:ext cx="1594458" cy="247308"/>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8D169305-756C-4F36-B678-05450031BD5E}"/>
                  </a:ext>
                </a:extLst>
              </p:cNvPr>
              <p:cNvSpPr/>
              <p:nvPr/>
            </p:nvSpPr>
            <p:spPr>
              <a:xfrm>
                <a:off x="1100112" y="2217390"/>
                <a:ext cx="1782860" cy="246221"/>
              </a:xfrm>
              <a:prstGeom prst="rect">
                <a:avLst/>
              </a:prstGeom>
            </p:spPr>
            <p:txBody>
              <a:bodyPr wrap="none">
                <a:spAutoFit/>
              </a:bodyPr>
              <a:lstStyle/>
              <a:p>
                <a:r>
                  <a:rPr lang="zh-CN" altLang="en-US" sz="1000" b="1" dirty="0">
                    <a:latin typeface="Times New Roman" panose="02020603050405020304" pitchFamily="18" charset="0"/>
                    <a:ea typeface="微软雅黑" panose="020B0503020204020204" pitchFamily="34" charset="-122"/>
                    <a:cs typeface="Times New Roman" panose="02020603050405020304" pitchFamily="18" charset="0"/>
                  </a:rPr>
                  <a:t>Service Demand Information</a:t>
                </a:r>
              </a:p>
            </p:txBody>
          </p:sp>
          <p:sp>
            <p:nvSpPr>
              <p:cNvPr id="95" name="矩形 94">
                <a:extLst>
                  <a:ext uri="{FF2B5EF4-FFF2-40B4-BE49-F238E27FC236}">
                    <a16:creationId xmlns:a16="http://schemas.microsoft.com/office/drawing/2014/main" id="{A905A772-59CD-4779-B827-050657D0BD48}"/>
                  </a:ext>
                </a:extLst>
              </p:cNvPr>
              <p:cNvSpPr/>
              <p:nvPr/>
            </p:nvSpPr>
            <p:spPr>
              <a:xfrm>
                <a:off x="996719" y="2731575"/>
                <a:ext cx="1989647" cy="246221"/>
              </a:xfrm>
              <a:prstGeom prst="rect">
                <a:avLst/>
              </a:prstGeom>
            </p:spPr>
            <p:txBody>
              <a:bodyPr wrap="none">
                <a:spAutoFit/>
              </a:bodyPr>
              <a:lstStyle/>
              <a:p>
                <a:r>
                  <a:rPr lang="zh-CN" altLang="en-US" sz="1000" b="1" dirty="0">
                    <a:latin typeface="Times New Roman" panose="02020603050405020304" pitchFamily="18" charset="0"/>
                    <a:ea typeface="微软雅黑" panose="020B0503020204020204" pitchFamily="34" charset="-122"/>
                    <a:cs typeface="Times New Roman" panose="02020603050405020304" pitchFamily="18" charset="0"/>
                  </a:rPr>
                  <a:t>Resource Allocation Information</a:t>
                </a:r>
              </a:p>
            </p:txBody>
          </p:sp>
          <p:sp>
            <p:nvSpPr>
              <p:cNvPr id="96" name="矩形 95">
                <a:extLst>
                  <a:ext uri="{FF2B5EF4-FFF2-40B4-BE49-F238E27FC236}">
                    <a16:creationId xmlns:a16="http://schemas.microsoft.com/office/drawing/2014/main" id="{55B5A801-7AD4-43A2-9656-838DE0277FCD}"/>
                  </a:ext>
                </a:extLst>
              </p:cNvPr>
              <p:cNvSpPr/>
              <p:nvPr/>
            </p:nvSpPr>
            <p:spPr>
              <a:xfrm>
                <a:off x="1472609" y="3178332"/>
                <a:ext cx="1106393" cy="246221"/>
              </a:xfrm>
              <a:prstGeom prst="rect">
                <a:avLst/>
              </a:prstGeom>
            </p:spPr>
            <p:txBody>
              <a:bodyPr wrap="none">
                <a:spAutoFit/>
              </a:bodyPr>
              <a:lstStyle/>
              <a:p>
                <a:r>
                  <a:rPr lang="en-US" altLang="zh-CN" sz="1000" b="1" dirty="0">
                    <a:latin typeface="Times New Roman" panose="02020603050405020304" pitchFamily="18" charset="0"/>
                    <a:ea typeface="微软雅黑" panose="020B0503020204020204" pitchFamily="34" charset="-122"/>
                    <a:cs typeface="Times New Roman" panose="02020603050405020304" pitchFamily="18" charset="0"/>
                  </a:rPr>
                  <a:t>Range of Service</a:t>
                </a:r>
                <a:endParaRPr lang="zh-CN" altLang="en-US" sz="10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88" name="箭头: 右 87">
              <a:extLst>
                <a:ext uri="{FF2B5EF4-FFF2-40B4-BE49-F238E27FC236}">
                  <a16:creationId xmlns:a16="http://schemas.microsoft.com/office/drawing/2014/main" id="{27FD4518-AC9E-496A-995F-00960AF15695}"/>
                </a:ext>
              </a:extLst>
            </p:cNvPr>
            <p:cNvSpPr/>
            <p:nvPr/>
          </p:nvSpPr>
          <p:spPr>
            <a:xfrm rot="10800000">
              <a:off x="6604382" y="4005064"/>
              <a:ext cx="288032" cy="18543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80D281ED-FD50-45B3-A9CD-87084B1FF5E6}"/>
                </a:ext>
              </a:extLst>
            </p:cNvPr>
            <p:cNvSpPr/>
            <p:nvPr/>
          </p:nvSpPr>
          <p:spPr>
            <a:xfrm>
              <a:off x="6153606" y="4430898"/>
              <a:ext cx="1548822" cy="246221"/>
            </a:xfrm>
            <a:prstGeom prst="rect">
              <a:avLst/>
            </a:prstGeom>
          </p:spPr>
          <p:txBody>
            <a:bodyPr wrap="none">
              <a:spAutoFit/>
            </a:bodyPr>
            <a:lstStyle/>
            <a:p>
              <a:r>
                <a:rPr lang="en-US" altLang="zh-CN" sz="1000" b="1" dirty="0">
                  <a:latin typeface="Times New Roman" panose="02020603050405020304" pitchFamily="18" charset="0"/>
                  <a:ea typeface="微软雅黑" panose="020B0503020204020204" pitchFamily="34" charset="-122"/>
                  <a:cs typeface="Times New Roman" panose="02020603050405020304" pitchFamily="18" charset="0"/>
                </a:rPr>
                <a:t>Creating Resource Slices</a:t>
              </a:r>
              <a:endParaRPr lang="zh-CN" altLang="en-US" sz="10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73" name="矩形 72">
            <a:extLst>
              <a:ext uri="{FF2B5EF4-FFF2-40B4-BE49-F238E27FC236}">
                <a16:creationId xmlns:a16="http://schemas.microsoft.com/office/drawing/2014/main" id="{6A1B90CE-C5F8-4509-9EAC-311D26CD10CF}"/>
              </a:ext>
            </a:extLst>
          </p:cNvPr>
          <p:cNvSpPr/>
          <p:nvPr/>
        </p:nvSpPr>
        <p:spPr>
          <a:xfrm>
            <a:off x="6535259" y="2046431"/>
            <a:ext cx="5242017" cy="3742178"/>
          </a:xfrm>
          <a:prstGeom prst="rect">
            <a:avLst/>
          </a:prstGeom>
        </p:spPr>
        <p:txBody>
          <a:bodyPr wrap="square">
            <a:spAutoFit/>
          </a:bodyPr>
          <a:lstStyle/>
          <a:p>
            <a:pPr marL="285750" indent="-285750" algn="just" fontAlgn="base">
              <a:lnSpc>
                <a:spcPct val="150000"/>
              </a:lnSpc>
              <a:spcBef>
                <a:spcPct val="0"/>
              </a:spcBef>
              <a:spcAft>
                <a:spcPct val="0"/>
              </a:spcAft>
              <a:buFont typeface="Wingdings" panose="05000000000000000000" pitchFamily="2" charset="2"/>
              <a:buChar char="p"/>
              <a:defRPr/>
            </a:pPr>
            <a:r>
              <a:rPr lang="zh-CN" altLang="en-US"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车载</a:t>
            </a:r>
            <a:r>
              <a:rPr lang="zh-CN" altLang="zh-CN"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服务提供商</a:t>
            </a:r>
            <a:r>
              <a:rPr lang="en-US" altLang="zh-CN"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b="1" kern="1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Vehicle Service Provider, VSP)</a:t>
            </a:r>
            <a:r>
              <a:rPr lang="en-US" altLang="zh-CN"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致力于为车辆提供个性化服务，诸如导航、交通信息提示、多媒体等</a:t>
            </a:r>
            <a:endParaRPr lang="en-US" altLang="zh-CN" sz="16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fontAlgn="base">
              <a:lnSpc>
                <a:spcPct val="150000"/>
              </a:lnSpc>
              <a:spcBef>
                <a:spcPct val="0"/>
              </a:spcBef>
              <a:spcAft>
                <a:spcPct val="0"/>
              </a:spcAft>
              <a:buFont typeface="Wingdings" panose="05000000000000000000" pitchFamily="2" charset="2"/>
              <a:buChar char="p"/>
              <a:defRPr/>
            </a:pPr>
            <a:r>
              <a:rPr lang="zh-CN" altLang="en-US"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网络运营商（</a:t>
            </a:r>
            <a:r>
              <a:rPr lang="en-US" altLang="zh-CN" sz="1600" b="1" kern="1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Network Service Provider, NSP</a:t>
            </a:r>
            <a:r>
              <a:rPr lang="zh-CN" altLang="en-US"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拥有分布广泛物理基础设施，可以为众多</a:t>
            </a:r>
            <a:r>
              <a:rPr lang="en-US" altLang="zh-CN" sz="16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SP</a:t>
            </a:r>
            <a:r>
              <a:rPr lang="zh-CN" altLang="en-US" sz="16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提供可靠的资源支持。</a:t>
            </a:r>
            <a:endParaRPr lang="en-US" altLang="zh-CN" sz="16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fontAlgn="base">
              <a:lnSpc>
                <a:spcPct val="150000"/>
              </a:lnSpc>
              <a:spcBef>
                <a:spcPct val="0"/>
              </a:spcBef>
              <a:spcAft>
                <a:spcPct val="0"/>
              </a:spcAft>
              <a:buFont typeface="Wingdings" panose="05000000000000000000" pitchFamily="2" charset="2"/>
              <a:buChar char="p"/>
              <a:defRPr/>
            </a:pPr>
            <a:r>
              <a:rPr lang="zh-CN" altLang="en-US"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资源虚拟化</a:t>
            </a:r>
            <a:r>
              <a:rPr lang="zh-CN" altLang="en-US" sz="16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：通信，计算、存储资源被虚拟化为资源池。</a:t>
            </a:r>
            <a:endParaRPr lang="en-US" altLang="zh-CN" sz="16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fontAlgn="base">
              <a:lnSpc>
                <a:spcPct val="150000"/>
              </a:lnSpc>
              <a:spcBef>
                <a:spcPct val="0"/>
              </a:spcBef>
              <a:spcAft>
                <a:spcPct val="0"/>
              </a:spcAft>
              <a:buFont typeface="Wingdings" panose="05000000000000000000" pitchFamily="2" charset="2"/>
              <a:buChar char="p"/>
              <a:defRPr/>
            </a:pPr>
            <a:r>
              <a:rPr lang="zh-CN" altLang="en-US"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切片分配：</a:t>
            </a:r>
            <a:r>
              <a:rPr lang="zh-CN" altLang="en-US" sz="16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虚拟化的网络资源最终由</a:t>
            </a:r>
            <a:r>
              <a:rPr lang="en-US" altLang="zh-CN" sz="16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NSP</a:t>
            </a:r>
            <a:r>
              <a:rPr lang="zh-CN" altLang="en-US" sz="16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划分为切片，在分配给</a:t>
            </a:r>
            <a:r>
              <a:rPr lang="en-US" altLang="zh-CN" sz="16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VSPs</a:t>
            </a:r>
            <a:r>
              <a:rPr lang="zh-CN" altLang="en-US" sz="16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在未来一段时间内使用</a:t>
            </a:r>
          </a:p>
        </p:txBody>
      </p:sp>
      <p:sp>
        <p:nvSpPr>
          <p:cNvPr id="75" name="文本框 74">
            <a:extLst>
              <a:ext uri="{FF2B5EF4-FFF2-40B4-BE49-F238E27FC236}">
                <a16:creationId xmlns:a16="http://schemas.microsoft.com/office/drawing/2014/main" id="{EFFB3BA5-1A76-4551-BAA5-4A84CCDF3FE9}"/>
              </a:ext>
            </a:extLst>
          </p:cNvPr>
          <p:cNvSpPr txBox="1"/>
          <p:nvPr/>
        </p:nvSpPr>
        <p:spPr>
          <a:xfrm>
            <a:off x="1504051" y="6106333"/>
            <a:ext cx="8120342" cy="458908"/>
          </a:xfrm>
          <a:prstGeom prst="rect">
            <a:avLst/>
          </a:prstGeom>
          <a:noFill/>
        </p:spPr>
        <p:txBody>
          <a:bodyPr wrap="square">
            <a:spAutoFit/>
          </a:bodyPr>
          <a:lstStyle/>
          <a:p>
            <a:pPr algn="just">
              <a:lnSpc>
                <a:spcPct val="150000"/>
              </a:lnSpc>
            </a:pPr>
            <a:r>
              <a:rPr lang="zh-CN" altLang="en-US"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众所周知，拍卖机制是一种简单且高效的方法，用来解决资源分配问题。</a:t>
            </a:r>
          </a:p>
        </p:txBody>
      </p:sp>
    </p:spTree>
    <p:extLst>
      <p:ext uri="{BB962C8B-B14F-4D97-AF65-F5344CB8AC3E}">
        <p14:creationId xmlns:p14="http://schemas.microsoft.com/office/powerpoint/2010/main" val="78475465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BADEB781-1F23-449C-AB8D-64BBFA8A3842}"/>
              </a:ext>
            </a:extLst>
          </p:cNvPr>
          <p:cNvPicPr>
            <a:picLocks noChangeAspect="1"/>
          </p:cNvPicPr>
          <p:nvPr/>
        </p:nvPicPr>
        <p:blipFill>
          <a:blip r:embed="rId3"/>
          <a:stretch>
            <a:fillRect/>
          </a:stretch>
        </p:blipFill>
        <p:spPr>
          <a:xfrm>
            <a:off x="7675420" y="5730498"/>
            <a:ext cx="2767518" cy="764304"/>
          </a:xfrm>
          <a:prstGeom prst="rect">
            <a:avLst/>
          </a:prstGeom>
        </p:spPr>
      </p:pic>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问题</a:t>
            </a:r>
            <a:r>
              <a:rPr lang="zh-CN" altLang="en-US" sz="3200" b="1" kern="1200" dirty="0">
                <a:solidFill>
                  <a:prstClr val="white"/>
                </a:solidFill>
                <a:latin typeface="微软雅黑" panose="020B0503020204020204" pitchFamily="34" charset="-122"/>
                <a:ea typeface="微软雅黑" panose="020B0503020204020204" pitchFamily="34" charset="-122"/>
                <a:cs typeface="+mn-ea"/>
                <a:sym typeface="+mn-lt"/>
              </a:rPr>
              <a:t>建模</a:t>
            </a:r>
            <a:endPar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7</a:t>
            </a:fld>
            <a:endParaRPr lang="zh-CN" dirty="0"/>
          </a:p>
        </p:txBody>
      </p:sp>
      <p:sp>
        <p:nvSpPr>
          <p:cNvPr id="14" name="文本框 13">
            <a:extLst>
              <a:ext uri="{FF2B5EF4-FFF2-40B4-BE49-F238E27FC236}">
                <a16:creationId xmlns:a16="http://schemas.microsoft.com/office/drawing/2014/main" id="{699C4AC7-72FF-402D-848B-49FF7ED5197A}"/>
              </a:ext>
            </a:extLst>
          </p:cNvPr>
          <p:cNvSpPr txBox="1"/>
          <p:nvPr/>
        </p:nvSpPr>
        <p:spPr>
          <a:xfrm>
            <a:off x="166688" y="896051"/>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问题概述</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0" name="组合 29">
            <a:extLst>
              <a:ext uri="{FF2B5EF4-FFF2-40B4-BE49-F238E27FC236}">
                <a16:creationId xmlns:a16="http://schemas.microsoft.com/office/drawing/2014/main" id="{956CB1F3-D302-410D-8F63-CCDDF0B99E61}"/>
              </a:ext>
            </a:extLst>
          </p:cNvPr>
          <p:cNvGrpSpPr/>
          <p:nvPr/>
        </p:nvGrpSpPr>
        <p:grpSpPr>
          <a:xfrm>
            <a:off x="366642" y="1815396"/>
            <a:ext cx="6122685" cy="4164735"/>
            <a:chOff x="1082017" y="1789803"/>
            <a:chExt cx="6620411" cy="4503295"/>
          </a:xfrm>
        </p:grpSpPr>
        <p:sp>
          <p:nvSpPr>
            <p:cNvPr id="32" name="流程图: 数据 31">
              <a:extLst>
                <a:ext uri="{FF2B5EF4-FFF2-40B4-BE49-F238E27FC236}">
                  <a16:creationId xmlns:a16="http://schemas.microsoft.com/office/drawing/2014/main" id="{54FD69ED-EB1F-41CE-8998-D481D447DBDE}"/>
                </a:ext>
              </a:extLst>
            </p:cNvPr>
            <p:cNvSpPr/>
            <p:nvPr/>
          </p:nvSpPr>
          <p:spPr>
            <a:xfrm>
              <a:off x="1199456" y="5207769"/>
              <a:ext cx="6192688" cy="720080"/>
            </a:xfrm>
            <a:prstGeom prst="flowChartInputOutpu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a:extLst>
                <a:ext uri="{FF2B5EF4-FFF2-40B4-BE49-F238E27FC236}">
                  <a16:creationId xmlns:a16="http://schemas.microsoft.com/office/drawing/2014/main" id="{1EF83F05-2782-4A41-8500-EE5FCF456D1C}"/>
                </a:ext>
              </a:extLst>
            </p:cNvPr>
            <p:cNvCxnSpPr>
              <a:stCxn id="32" idx="2"/>
              <a:endCxn id="32" idx="5"/>
            </p:cNvCxnSpPr>
            <p:nvPr/>
          </p:nvCxnSpPr>
          <p:spPr>
            <a:xfrm>
              <a:off x="1818725" y="5567809"/>
              <a:ext cx="4954150" cy="0"/>
            </a:xfrm>
            <a:prstGeom prst="line">
              <a:avLst/>
            </a:prstGeom>
            <a:ln w="12700">
              <a:solidFill>
                <a:srgbClr val="FFFF00"/>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FF9B784B-53EB-4901-BC10-1DD2A50AD14C}"/>
                </a:ext>
              </a:extLst>
            </p:cNvPr>
            <p:cNvCxnSpPr>
              <a:cxnSpLocks/>
            </p:cNvCxnSpPr>
            <p:nvPr/>
          </p:nvCxnSpPr>
          <p:spPr bwMode="auto">
            <a:xfrm>
              <a:off x="2423592" y="5207769"/>
              <a:ext cx="49685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190B5C89-225C-4946-80A9-7C608D731E31}"/>
                </a:ext>
              </a:extLst>
            </p:cNvPr>
            <p:cNvCxnSpPr/>
            <p:nvPr/>
          </p:nvCxnSpPr>
          <p:spPr bwMode="auto">
            <a:xfrm>
              <a:off x="1199456" y="5927849"/>
              <a:ext cx="49541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6" name="图形 35">
              <a:extLst>
                <a:ext uri="{FF2B5EF4-FFF2-40B4-BE49-F238E27FC236}">
                  <a16:creationId xmlns:a16="http://schemas.microsoft.com/office/drawing/2014/main" id="{39363616-3076-4EDD-9D39-9D9283368A6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91544" y="5445224"/>
              <a:ext cx="592461" cy="592461"/>
            </a:xfrm>
            <a:prstGeom prst="rect">
              <a:avLst/>
            </a:prstGeom>
          </p:spPr>
        </p:pic>
        <p:pic>
          <p:nvPicPr>
            <p:cNvPr id="37" name="图形 36">
              <a:extLst>
                <a:ext uri="{FF2B5EF4-FFF2-40B4-BE49-F238E27FC236}">
                  <a16:creationId xmlns:a16="http://schemas.microsoft.com/office/drawing/2014/main" id="{A31B67CF-27F7-4C86-B445-B6C6CBB7BB3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auto">
            <a:xfrm>
              <a:off x="3359696" y="5454115"/>
              <a:ext cx="592461" cy="592461"/>
            </a:xfrm>
            <a:prstGeom prst="rect">
              <a:avLst/>
            </a:prstGeom>
          </p:spPr>
        </p:pic>
        <p:pic>
          <p:nvPicPr>
            <p:cNvPr id="38" name="图形 37">
              <a:extLst>
                <a:ext uri="{FF2B5EF4-FFF2-40B4-BE49-F238E27FC236}">
                  <a16:creationId xmlns:a16="http://schemas.microsoft.com/office/drawing/2014/main" id="{8D107DC1-8FC1-49EB-805E-B1F993529C5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auto">
            <a:xfrm>
              <a:off x="4907868" y="5454115"/>
              <a:ext cx="592461" cy="592461"/>
            </a:xfrm>
            <a:prstGeom prst="rect">
              <a:avLst/>
            </a:prstGeom>
          </p:spPr>
        </p:pic>
        <p:pic>
          <p:nvPicPr>
            <p:cNvPr id="39" name="图形 38">
              <a:extLst>
                <a:ext uri="{FF2B5EF4-FFF2-40B4-BE49-F238E27FC236}">
                  <a16:creationId xmlns:a16="http://schemas.microsoft.com/office/drawing/2014/main" id="{FB09594E-034C-4EC1-8583-6A4D1BB30B6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auto">
            <a:xfrm flipH="1">
              <a:off x="2734183" y="5056449"/>
              <a:ext cx="601353" cy="601353"/>
            </a:xfrm>
            <a:prstGeom prst="rect">
              <a:avLst/>
            </a:prstGeom>
          </p:spPr>
        </p:pic>
        <p:pic>
          <p:nvPicPr>
            <p:cNvPr id="40" name="图形 39">
              <a:extLst>
                <a:ext uri="{FF2B5EF4-FFF2-40B4-BE49-F238E27FC236}">
                  <a16:creationId xmlns:a16="http://schemas.microsoft.com/office/drawing/2014/main" id="{960E7D08-F087-4C56-85A0-200CCA26C71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auto">
            <a:xfrm flipH="1">
              <a:off x="4223792" y="5085184"/>
              <a:ext cx="601353" cy="601353"/>
            </a:xfrm>
            <a:prstGeom prst="rect">
              <a:avLst/>
            </a:prstGeom>
          </p:spPr>
        </p:pic>
        <p:pic>
          <p:nvPicPr>
            <p:cNvPr id="41" name="图形 40">
              <a:extLst>
                <a:ext uri="{FF2B5EF4-FFF2-40B4-BE49-F238E27FC236}">
                  <a16:creationId xmlns:a16="http://schemas.microsoft.com/office/drawing/2014/main" id="{AEC22CF3-DBB9-4CDF-88BE-84E56255FC3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auto">
            <a:xfrm flipH="1">
              <a:off x="5781966" y="5074952"/>
              <a:ext cx="601353" cy="601353"/>
            </a:xfrm>
            <a:prstGeom prst="rect">
              <a:avLst/>
            </a:prstGeom>
          </p:spPr>
        </p:pic>
        <p:pic>
          <p:nvPicPr>
            <p:cNvPr id="42" name="图形 41">
              <a:extLst>
                <a:ext uri="{FF2B5EF4-FFF2-40B4-BE49-F238E27FC236}">
                  <a16:creationId xmlns:a16="http://schemas.microsoft.com/office/drawing/2014/main" id="{73938885-3D21-46C7-BB7D-825E0310826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51582" y="3795774"/>
              <a:ext cx="550498" cy="550498"/>
            </a:xfrm>
            <a:prstGeom prst="rect">
              <a:avLst/>
            </a:prstGeom>
          </p:spPr>
        </p:pic>
        <p:pic>
          <p:nvPicPr>
            <p:cNvPr id="43" name="图形 42">
              <a:extLst>
                <a:ext uri="{FF2B5EF4-FFF2-40B4-BE49-F238E27FC236}">
                  <a16:creationId xmlns:a16="http://schemas.microsoft.com/office/drawing/2014/main" id="{2263A328-3515-4EF0-A7E8-4DD966EF6D36}"/>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88088" y="3717032"/>
              <a:ext cx="720080" cy="720080"/>
            </a:xfrm>
            <a:prstGeom prst="rect">
              <a:avLst/>
            </a:prstGeom>
          </p:spPr>
        </p:pic>
        <p:pic>
          <p:nvPicPr>
            <p:cNvPr id="44" name="图片 43">
              <a:extLst>
                <a:ext uri="{FF2B5EF4-FFF2-40B4-BE49-F238E27FC236}">
                  <a16:creationId xmlns:a16="http://schemas.microsoft.com/office/drawing/2014/main" id="{B6D28636-BD5E-4D39-A8A8-1E71EE6A7D8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bwMode="auto">
            <a:xfrm>
              <a:off x="6864859" y="2454299"/>
              <a:ext cx="591659" cy="591659"/>
            </a:xfrm>
            <a:prstGeom prst="rect">
              <a:avLst/>
            </a:prstGeom>
          </p:spPr>
        </p:pic>
        <p:pic>
          <p:nvPicPr>
            <p:cNvPr id="45" name="图片 44">
              <a:extLst>
                <a:ext uri="{FF2B5EF4-FFF2-40B4-BE49-F238E27FC236}">
                  <a16:creationId xmlns:a16="http://schemas.microsoft.com/office/drawing/2014/main" id="{F8841FB6-75FC-4AEE-9E46-ABC0CEBAB78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bwMode="auto">
            <a:xfrm>
              <a:off x="3150040" y="2454299"/>
              <a:ext cx="591659" cy="591659"/>
            </a:xfrm>
            <a:prstGeom prst="rect">
              <a:avLst/>
            </a:prstGeom>
          </p:spPr>
        </p:pic>
        <p:pic>
          <p:nvPicPr>
            <p:cNvPr id="46" name="图形 45">
              <a:extLst>
                <a:ext uri="{FF2B5EF4-FFF2-40B4-BE49-F238E27FC236}">
                  <a16:creationId xmlns:a16="http://schemas.microsoft.com/office/drawing/2014/main" id="{2C08AC50-82B0-48E3-9C2D-DD15C726E27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bwMode="auto">
            <a:xfrm>
              <a:off x="4215678" y="3805336"/>
              <a:ext cx="550498" cy="550498"/>
            </a:xfrm>
            <a:prstGeom prst="rect">
              <a:avLst/>
            </a:prstGeom>
          </p:spPr>
        </p:pic>
        <p:pic>
          <p:nvPicPr>
            <p:cNvPr id="47" name="图形 46">
              <a:extLst>
                <a:ext uri="{FF2B5EF4-FFF2-40B4-BE49-F238E27FC236}">
                  <a16:creationId xmlns:a16="http://schemas.microsoft.com/office/drawing/2014/main" id="{12E6AB00-2EBF-4751-B621-49D882A7B94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bwMode="auto">
            <a:xfrm>
              <a:off x="5897428" y="3805336"/>
              <a:ext cx="550498" cy="550498"/>
            </a:xfrm>
            <a:prstGeom prst="rect">
              <a:avLst/>
            </a:prstGeom>
          </p:spPr>
        </p:pic>
        <p:pic>
          <p:nvPicPr>
            <p:cNvPr id="48" name="图片 47">
              <a:extLst>
                <a:ext uri="{FF2B5EF4-FFF2-40B4-BE49-F238E27FC236}">
                  <a16:creationId xmlns:a16="http://schemas.microsoft.com/office/drawing/2014/main" id="{C392570F-4699-449E-BB3A-7A7BFA245AE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bwMode="auto">
            <a:xfrm>
              <a:off x="4280368" y="2459339"/>
              <a:ext cx="591659" cy="591659"/>
            </a:xfrm>
            <a:prstGeom prst="rect">
              <a:avLst/>
            </a:prstGeom>
          </p:spPr>
        </p:pic>
        <p:cxnSp>
          <p:nvCxnSpPr>
            <p:cNvPr id="49" name="直接连接符 48">
              <a:extLst>
                <a:ext uri="{FF2B5EF4-FFF2-40B4-BE49-F238E27FC236}">
                  <a16:creationId xmlns:a16="http://schemas.microsoft.com/office/drawing/2014/main" id="{D6EC8B9E-ED45-4550-9A3D-E2E230D220A6}"/>
                </a:ext>
              </a:extLst>
            </p:cNvPr>
            <p:cNvCxnSpPr>
              <a:cxnSpLocks/>
            </p:cNvCxnSpPr>
            <p:nvPr/>
          </p:nvCxnSpPr>
          <p:spPr bwMode="auto">
            <a:xfrm>
              <a:off x="5119258" y="2750128"/>
              <a:ext cx="1454163" cy="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6932EEBA-094A-480E-A988-69DADCBD10C2}"/>
                </a:ext>
              </a:extLst>
            </p:cNvPr>
            <p:cNvCxnSpPr>
              <a:cxnSpLocks/>
            </p:cNvCxnSpPr>
            <p:nvPr/>
          </p:nvCxnSpPr>
          <p:spPr bwMode="auto">
            <a:xfrm>
              <a:off x="4976338" y="4097620"/>
              <a:ext cx="726024" cy="553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C8F82D82-4A00-4122-ACEF-0709218C7A1D}"/>
                </a:ext>
              </a:extLst>
            </p:cNvPr>
            <p:cNvSpPr txBox="1"/>
            <p:nvPr/>
          </p:nvSpPr>
          <p:spPr bwMode="auto">
            <a:xfrm>
              <a:off x="4348097" y="1789803"/>
              <a:ext cx="1893919" cy="33279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Service provider set</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文本框 51">
              <a:extLst>
                <a:ext uri="{FF2B5EF4-FFF2-40B4-BE49-F238E27FC236}">
                  <a16:creationId xmlns:a16="http://schemas.microsoft.com/office/drawing/2014/main" id="{9C85C8F8-48D0-40F7-89FF-4809A0173B0A}"/>
                </a:ext>
              </a:extLst>
            </p:cNvPr>
            <p:cNvSpPr txBox="1"/>
            <p:nvPr/>
          </p:nvSpPr>
          <p:spPr bwMode="auto">
            <a:xfrm>
              <a:off x="3166964" y="2126419"/>
              <a:ext cx="695544" cy="30777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VSP 1</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3" name="文本框 52">
              <a:extLst>
                <a:ext uri="{FF2B5EF4-FFF2-40B4-BE49-F238E27FC236}">
                  <a16:creationId xmlns:a16="http://schemas.microsoft.com/office/drawing/2014/main" id="{1107FF18-37CA-4746-B42D-E959AA89A4DF}"/>
                </a:ext>
              </a:extLst>
            </p:cNvPr>
            <p:cNvSpPr txBox="1"/>
            <p:nvPr/>
          </p:nvSpPr>
          <p:spPr bwMode="auto">
            <a:xfrm>
              <a:off x="4263838" y="2135463"/>
              <a:ext cx="656349" cy="30777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VSP 2</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4" name="文本框 53">
              <a:extLst>
                <a:ext uri="{FF2B5EF4-FFF2-40B4-BE49-F238E27FC236}">
                  <a16:creationId xmlns:a16="http://schemas.microsoft.com/office/drawing/2014/main" id="{978E977A-085B-4B00-953B-15D181478AEF}"/>
                </a:ext>
              </a:extLst>
            </p:cNvPr>
            <p:cNvSpPr txBox="1"/>
            <p:nvPr/>
          </p:nvSpPr>
          <p:spPr bwMode="auto">
            <a:xfrm>
              <a:off x="6836715" y="2125338"/>
              <a:ext cx="695544" cy="30777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VSP N</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5" name="文本框 54">
              <a:extLst>
                <a:ext uri="{FF2B5EF4-FFF2-40B4-BE49-F238E27FC236}">
                  <a16:creationId xmlns:a16="http://schemas.microsoft.com/office/drawing/2014/main" id="{D5974E04-95D5-42C6-A09C-075AA560E12D}"/>
                </a:ext>
              </a:extLst>
            </p:cNvPr>
            <p:cNvSpPr txBox="1"/>
            <p:nvPr/>
          </p:nvSpPr>
          <p:spPr bwMode="auto">
            <a:xfrm>
              <a:off x="6963996" y="3501008"/>
              <a:ext cx="568263" cy="307777"/>
            </a:xfrm>
            <a:prstGeom prst="rect">
              <a:avLst/>
            </a:prstGeom>
            <a:noFill/>
          </p:spPr>
          <p:txBody>
            <a:bodyPr wrap="square" rtlCol="0">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NSP</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矩形 55">
              <a:extLst>
                <a:ext uri="{FF2B5EF4-FFF2-40B4-BE49-F238E27FC236}">
                  <a16:creationId xmlns:a16="http://schemas.microsoft.com/office/drawing/2014/main" id="{28756B12-B353-46E2-9D82-C385E0F9E8FE}"/>
                </a:ext>
              </a:extLst>
            </p:cNvPr>
            <p:cNvSpPr/>
            <p:nvPr/>
          </p:nvSpPr>
          <p:spPr bwMode="auto">
            <a:xfrm>
              <a:off x="3071664" y="2125339"/>
              <a:ext cx="4528870" cy="966623"/>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B60B27B4-6C91-45FF-8C2E-B5696EE17CFC}"/>
                </a:ext>
              </a:extLst>
            </p:cNvPr>
            <p:cNvSpPr/>
            <p:nvPr/>
          </p:nvSpPr>
          <p:spPr bwMode="auto">
            <a:xfrm>
              <a:off x="3143672" y="3589984"/>
              <a:ext cx="3384402" cy="855973"/>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225F6BE9-1A70-4142-84FF-4FFB8370AB4A}"/>
                </a:ext>
              </a:extLst>
            </p:cNvPr>
            <p:cNvSpPr/>
            <p:nvPr/>
          </p:nvSpPr>
          <p:spPr>
            <a:xfrm>
              <a:off x="1345632" y="3929145"/>
              <a:ext cx="1821332" cy="307777"/>
            </a:xfrm>
            <a:prstGeom prst="rect">
              <a:avLst/>
            </a:prstGeom>
          </p:spPr>
          <p:txBody>
            <a:bodyPr wrap="none">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irtual resource pool</a:t>
              </a:r>
            </a:p>
          </p:txBody>
        </p:sp>
        <p:sp>
          <p:nvSpPr>
            <p:cNvPr id="59" name="矩形 58">
              <a:extLst>
                <a:ext uri="{FF2B5EF4-FFF2-40B4-BE49-F238E27FC236}">
                  <a16:creationId xmlns:a16="http://schemas.microsoft.com/office/drawing/2014/main" id="{CBC9C08C-0966-4E57-B134-D16C7BA81F55}"/>
                </a:ext>
              </a:extLst>
            </p:cNvPr>
            <p:cNvSpPr/>
            <p:nvPr/>
          </p:nvSpPr>
          <p:spPr>
            <a:xfrm>
              <a:off x="3310857" y="3566226"/>
              <a:ext cx="678391" cy="307777"/>
            </a:xfrm>
            <a:prstGeom prst="rect">
              <a:avLst/>
            </a:prstGeom>
          </p:spPr>
          <p:txBody>
            <a:bodyPr wrap="none">
              <a:spAutoFit/>
            </a:bodyPr>
            <a:lstStyle/>
            <a:p>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Slice 1</a:t>
              </a:r>
            </a:p>
          </p:txBody>
        </p:sp>
        <p:sp>
          <p:nvSpPr>
            <p:cNvPr id="61" name="矩形 60">
              <a:extLst>
                <a:ext uri="{FF2B5EF4-FFF2-40B4-BE49-F238E27FC236}">
                  <a16:creationId xmlns:a16="http://schemas.microsoft.com/office/drawing/2014/main" id="{53679291-52D0-44C2-9F65-51DCC68919A6}"/>
                </a:ext>
              </a:extLst>
            </p:cNvPr>
            <p:cNvSpPr/>
            <p:nvPr/>
          </p:nvSpPr>
          <p:spPr bwMode="auto">
            <a:xfrm>
              <a:off x="4152523" y="3566226"/>
              <a:ext cx="678391" cy="307777"/>
            </a:xfrm>
            <a:prstGeom prst="rect">
              <a:avLst/>
            </a:prstGeom>
          </p:spPr>
          <p:txBody>
            <a:bodyPr wrap="none">
              <a:spAutoFit/>
            </a:bodyPr>
            <a:lstStyle/>
            <a:p>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Slice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2" name="矩形 61">
              <a:extLst>
                <a:ext uri="{FF2B5EF4-FFF2-40B4-BE49-F238E27FC236}">
                  <a16:creationId xmlns:a16="http://schemas.microsoft.com/office/drawing/2014/main" id="{A09EA66B-5ADB-42A9-AA3E-F86A380B30F5}"/>
                </a:ext>
              </a:extLst>
            </p:cNvPr>
            <p:cNvSpPr/>
            <p:nvPr/>
          </p:nvSpPr>
          <p:spPr bwMode="auto">
            <a:xfrm>
              <a:off x="5850396" y="3566226"/>
              <a:ext cx="718466" cy="307777"/>
            </a:xfrm>
            <a:prstGeom prst="rect">
              <a:avLst/>
            </a:prstGeom>
          </p:spPr>
          <p:txBody>
            <a:bodyPr wrap="none">
              <a:spAutoFit/>
            </a:bodyPr>
            <a:lstStyle/>
            <a:p>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Slice </a:t>
              </a: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N</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65" name="直接箭头连接符 64">
              <a:extLst>
                <a:ext uri="{FF2B5EF4-FFF2-40B4-BE49-F238E27FC236}">
                  <a16:creationId xmlns:a16="http://schemas.microsoft.com/office/drawing/2014/main" id="{91F32AE6-8C1C-45F4-B5F3-659EFB705331}"/>
                </a:ext>
              </a:extLst>
            </p:cNvPr>
            <p:cNvCxnSpPr>
              <a:stCxn id="45" idx="2"/>
              <a:endCxn id="55" idx="0"/>
            </p:cNvCxnSpPr>
            <p:nvPr/>
          </p:nvCxnSpPr>
          <p:spPr>
            <a:xfrm>
              <a:off x="3445870" y="3045958"/>
              <a:ext cx="3802258" cy="455050"/>
            </a:xfrm>
            <a:prstGeom prst="straightConnector1">
              <a:avLst/>
            </a:prstGeom>
            <a:ln w="19050">
              <a:solidFill>
                <a:schemeClr val="accent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527B3930-0267-44DE-B1EC-1AA6F8F61F33}"/>
                </a:ext>
              </a:extLst>
            </p:cNvPr>
            <p:cNvCxnSpPr>
              <a:stCxn id="48" idx="2"/>
              <a:endCxn id="55" idx="0"/>
            </p:cNvCxnSpPr>
            <p:nvPr/>
          </p:nvCxnSpPr>
          <p:spPr>
            <a:xfrm>
              <a:off x="4576198" y="3050998"/>
              <a:ext cx="2671930" cy="450010"/>
            </a:xfrm>
            <a:prstGeom prst="straightConnector1">
              <a:avLst/>
            </a:prstGeom>
            <a:ln w="19050">
              <a:solidFill>
                <a:schemeClr val="accent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94035B6C-E953-4455-A491-B81192426084}"/>
                </a:ext>
              </a:extLst>
            </p:cNvPr>
            <p:cNvCxnSpPr>
              <a:stCxn id="44" idx="2"/>
              <a:endCxn id="55" idx="0"/>
            </p:cNvCxnSpPr>
            <p:nvPr/>
          </p:nvCxnSpPr>
          <p:spPr>
            <a:xfrm>
              <a:off x="7160689" y="3045958"/>
              <a:ext cx="87439" cy="455050"/>
            </a:xfrm>
            <a:prstGeom prst="straightConnector1">
              <a:avLst/>
            </a:prstGeom>
            <a:ln w="19050">
              <a:solidFill>
                <a:schemeClr val="accent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32A8B1D8-4496-451F-A3D5-0CD36A157C5D}"/>
                </a:ext>
              </a:extLst>
            </p:cNvPr>
            <p:cNvCxnSpPr>
              <a:stCxn id="59" idx="0"/>
              <a:endCxn id="45" idx="2"/>
            </p:cNvCxnSpPr>
            <p:nvPr/>
          </p:nvCxnSpPr>
          <p:spPr>
            <a:xfrm flipH="1" flipV="1">
              <a:off x="3445870" y="3045958"/>
              <a:ext cx="204183" cy="52026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579C6F18-ACC1-4B04-828F-F24DD3ABB9EC}"/>
                </a:ext>
              </a:extLst>
            </p:cNvPr>
            <p:cNvCxnSpPr>
              <a:stCxn id="61" idx="0"/>
              <a:endCxn id="48" idx="2"/>
            </p:cNvCxnSpPr>
            <p:nvPr/>
          </p:nvCxnSpPr>
          <p:spPr>
            <a:xfrm flipV="1">
              <a:off x="4491719" y="3050998"/>
              <a:ext cx="84479" cy="51522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51BDDAC2-0D04-4A3F-8024-D9AAB7690F47}"/>
                </a:ext>
              </a:extLst>
            </p:cNvPr>
            <p:cNvCxnSpPr>
              <a:stCxn id="62" idx="0"/>
              <a:endCxn id="44" idx="2"/>
            </p:cNvCxnSpPr>
            <p:nvPr/>
          </p:nvCxnSpPr>
          <p:spPr>
            <a:xfrm flipV="1">
              <a:off x="6209629" y="3045958"/>
              <a:ext cx="951060" cy="52026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2" name="椭圆 71">
              <a:extLst>
                <a:ext uri="{FF2B5EF4-FFF2-40B4-BE49-F238E27FC236}">
                  <a16:creationId xmlns:a16="http://schemas.microsoft.com/office/drawing/2014/main" id="{14E255FA-2D4B-4451-8379-9A1F3F7314B5}"/>
                </a:ext>
              </a:extLst>
            </p:cNvPr>
            <p:cNvSpPr/>
            <p:nvPr/>
          </p:nvSpPr>
          <p:spPr>
            <a:xfrm rot="20104755">
              <a:off x="1640908" y="5293146"/>
              <a:ext cx="2095866" cy="549328"/>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EDB64CA9-6EDB-4DD0-82A5-6480CCDA80BF}"/>
                </a:ext>
              </a:extLst>
            </p:cNvPr>
            <p:cNvSpPr/>
            <p:nvPr/>
          </p:nvSpPr>
          <p:spPr bwMode="auto">
            <a:xfrm>
              <a:off x="4171781" y="5056449"/>
              <a:ext cx="2337266" cy="981234"/>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8E0F1BE1-97B4-4B33-9E6A-B7C038033099}"/>
                </a:ext>
              </a:extLst>
            </p:cNvPr>
            <p:cNvSpPr/>
            <p:nvPr/>
          </p:nvSpPr>
          <p:spPr bwMode="auto">
            <a:xfrm>
              <a:off x="3248572" y="5509648"/>
              <a:ext cx="904809" cy="50819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a:extLst>
                <a:ext uri="{FF2B5EF4-FFF2-40B4-BE49-F238E27FC236}">
                  <a16:creationId xmlns:a16="http://schemas.microsoft.com/office/drawing/2014/main" id="{4ED2BAE4-DF94-4AA7-B616-F27579A4D0BE}"/>
                </a:ext>
              </a:extLst>
            </p:cNvPr>
            <p:cNvCxnSpPr>
              <a:cxnSpLocks/>
              <a:stCxn id="42" idx="2"/>
            </p:cNvCxnSpPr>
            <p:nvPr/>
          </p:nvCxnSpPr>
          <p:spPr>
            <a:xfrm flipH="1">
              <a:off x="3310794" y="4346272"/>
              <a:ext cx="316037" cy="751662"/>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5C4D2C9B-2CB0-49F5-890A-03C19DCE093C}"/>
                </a:ext>
              </a:extLst>
            </p:cNvPr>
            <p:cNvCxnSpPr>
              <a:cxnSpLocks/>
              <a:stCxn id="46" idx="2"/>
            </p:cNvCxnSpPr>
            <p:nvPr/>
          </p:nvCxnSpPr>
          <p:spPr>
            <a:xfrm flipH="1">
              <a:off x="4036750" y="4355834"/>
              <a:ext cx="454177" cy="1172884"/>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27EBDBB0-D37B-4828-A400-C6B62FF71999}"/>
                </a:ext>
              </a:extLst>
            </p:cNvPr>
            <p:cNvCxnSpPr>
              <a:cxnSpLocks/>
              <a:stCxn id="47" idx="2"/>
            </p:cNvCxnSpPr>
            <p:nvPr/>
          </p:nvCxnSpPr>
          <p:spPr>
            <a:xfrm flipH="1">
              <a:off x="5924297" y="4355834"/>
              <a:ext cx="248380" cy="767669"/>
            </a:xfrm>
            <a:prstGeom prst="line">
              <a:avLst/>
            </a:prstGeom>
            <a:ln w="19050">
              <a:prstDash val="lgDashDot"/>
            </a:ln>
          </p:spPr>
          <p:style>
            <a:lnRef idx="1">
              <a:schemeClr val="accent1"/>
            </a:lnRef>
            <a:fillRef idx="0">
              <a:schemeClr val="accent1"/>
            </a:fillRef>
            <a:effectRef idx="0">
              <a:schemeClr val="accent1"/>
            </a:effectRef>
            <a:fontRef idx="minor">
              <a:schemeClr val="tx1"/>
            </a:fontRef>
          </p:style>
        </p:cxnSp>
        <p:sp>
          <p:nvSpPr>
            <p:cNvPr id="82" name="矩形 81">
              <a:extLst>
                <a:ext uri="{FF2B5EF4-FFF2-40B4-BE49-F238E27FC236}">
                  <a16:creationId xmlns:a16="http://schemas.microsoft.com/office/drawing/2014/main" id="{0325BA73-7F73-4CCA-A601-0AF21391B594}"/>
                </a:ext>
              </a:extLst>
            </p:cNvPr>
            <p:cNvSpPr/>
            <p:nvPr/>
          </p:nvSpPr>
          <p:spPr bwMode="auto">
            <a:xfrm>
              <a:off x="1552160" y="5217286"/>
              <a:ext cx="878767" cy="307777"/>
            </a:xfrm>
            <a:prstGeom prst="rect">
              <a:avLst/>
            </a:prstGeom>
          </p:spPr>
          <p:txBody>
            <a:bodyPr wrap="none">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Service 1</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3" name="矩形 82">
              <a:extLst>
                <a:ext uri="{FF2B5EF4-FFF2-40B4-BE49-F238E27FC236}">
                  <a16:creationId xmlns:a16="http://schemas.microsoft.com/office/drawing/2014/main" id="{057330EE-6E76-41A2-A2A2-649122771E6B}"/>
                </a:ext>
              </a:extLst>
            </p:cNvPr>
            <p:cNvSpPr/>
            <p:nvPr/>
          </p:nvSpPr>
          <p:spPr bwMode="auto">
            <a:xfrm>
              <a:off x="3305607" y="5985321"/>
              <a:ext cx="878767" cy="307777"/>
            </a:xfrm>
            <a:prstGeom prst="rect">
              <a:avLst/>
            </a:prstGeom>
          </p:spPr>
          <p:txBody>
            <a:bodyPr wrap="none">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Service 2</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5" name="矩形 84">
              <a:extLst>
                <a:ext uri="{FF2B5EF4-FFF2-40B4-BE49-F238E27FC236}">
                  <a16:creationId xmlns:a16="http://schemas.microsoft.com/office/drawing/2014/main" id="{C82116C3-3F53-47F4-9977-6F0BFB4352FC}"/>
                </a:ext>
              </a:extLst>
            </p:cNvPr>
            <p:cNvSpPr/>
            <p:nvPr/>
          </p:nvSpPr>
          <p:spPr bwMode="auto">
            <a:xfrm>
              <a:off x="6242015" y="4909452"/>
              <a:ext cx="918841" cy="307777"/>
            </a:xfrm>
            <a:prstGeom prst="rect">
              <a:avLst/>
            </a:prstGeom>
          </p:spPr>
          <p:txBody>
            <a:bodyPr wrap="none">
              <a:spAutoFit/>
            </a:bodyPr>
            <a:lstStyle/>
            <a:p>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rPr>
                <a:t>Service N</a:t>
              </a:r>
              <a:endPar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6" name="组合 85">
              <a:extLst>
                <a:ext uri="{FF2B5EF4-FFF2-40B4-BE49-F238E27FC236}">
                  <a16:creationId xmlns:a16="http://schemas.microsoft.com/office/drawing/2014/main" id="{842A0C29-BA44-4F9D-A470-096C257E3B4C}"/>
                </a:ext>
              </a:extLst>
            </p:cNvPr>
            <p:cNvGrpSpPr/>
            <p:nvPr/>
          </p:nvGrpSpPr>
          <p:grpSpPr>
            <a:xfrm>
              <a:off x="1082017" y="2125338"/>
              <a:ext cx="1989647" cy="1638657"/>
              <a:chOff x="996719" y="2125338"/>
              <a:chExt cx="1989647" cy="1638657"/>
            </a:xfrm>
          </p:grpSpPr>
          <p:sp>
            <p:nvSpPr>
              <p:cNvPr id="90" name="矩形 89">
                <a:extLst>
                  <a:ext uri="{FF2B5EF4-FFF2-40B4-BE49-F238E27FC236}">
                    <a16:creationId xmlns:a16="http://schemas.microsoft.com/office/drawing/2014/main" id="{18F75EEA-3A5D-4693-967E-E31FC7C0BC0C}"/>
                  </a:ext>
                </a:extLst>
              </p:cNvPr>
              <p:cNvSpPr/>
              <p:nvPr/>
            </p:nvSpPr>
            <p:spPr>
              <a:xfrm>
                <a:off x="1069438" y="2125338"/>
                <a:ext cx="1824733" cy="16386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箭头连接符 90">
                <a:extLst>
                  <a:ext uri="{FF2B5EF4-FFF2-40B4-BE49-F238E27FC236}">
                    <a16:creationId xmlns:a16="http://schemas.microsoft.com/office/drawing/2014/main" id="{32E2C9AA-7B12-4654-898A-F98B657D6FDA}"/>
                  </a:ext>
                </a:extLst>
              </p:cNvPr>
              <p:cNvCxnSpPr>
                <a:cxnSpLocks/>
              </p:cNvCxnSpPr>
              <p:nvPr/>
            </p:nvCxnSpPr>
            <p:spPr bwMode="auto">
              <a:xfrm>
                <a:off x="1210473" y="2636912"/>
                <a:ext cx="1501151" cy="0"/>
              </a:xfrm>
              <a:prstGeom prst="straightConnector1">
                <a:avLst/>
              </a:prstGeom>
              <a:ln w="19050">
                <a:solidFill>
                  <a:schemeClr val="accent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53BF95EF-2FCA-496B-B460-C822AF0A70E3}"/>
                  </a:ext>
                </a:extLst>
              </p:cNvPr>
              <p:cNvCxnSpPr>
                <a:cxnSpLocks/>
              </p:cNvCxnSpPr>
              <p:nvPr/>
            </p:nvCxnSpPr>
            <p:spPr bwMode="auto">
              <a:xfrm flipH="1">
                <a:off x="1199456" y="3140968"/>
                <a:ext cx="1530034"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3" name="椭圆 92">
                <a:extLst>
                  <a:ext uri="{FF2B5EF4-FFF2-40B4-BE49-F238E27FC236}">
                    <a16:creationId xmlns:a16="http://schemas.microsoft.com/office/drawing/2014/main" id="{7D6A0E04-7C36-4F6C-8F48-2F98160D3D10}"/>
                  </a:ext>
                </a:extLst>
              </p:cNvPr>
              <p:cNvSpPr/>
              <p:nvPr/>
            </p:nvSpPr>
            <p:spPr bwMode="auto">
              <a:xfrm>
                <a:off x="1199456" y="3447281"/>
                <a:ext cx="1594458" cy="247308"/>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8D169305-756C-4F36-B678-05450031BD5E}"/>
                  </a:ext>
                </a:extLst>
              </p:cNvPr>
              <p:cNvSpPr/>
              <p:nvPr/>
            </p:nvSpPr>
            <p:spPr>
              <a:xfrm>
                <a:off x="1100112" y="2217390"/>
                <a:ext cx="1782860" cy="246221"/>
              </a:xfrm>
              <a:prstGeom prst="rect">
                <a:avLst/>
              </a:prstGeom>
            </p:spPr>
            <p:txBody>
              <a:bodyPr wrap="none">
                <a:spAutoFit/>
              </a:bodyPr>
              <a:lstStyle/>
              <a:p>
                <a:r>
                  <a:rPr lang="zh-CN" altLang="en-US" sz="1000" b="1" dirty="0">
                    <a:latin typeface="Times New Roman" panose="02020603050405020304" pitchFamily="18" charset="0"/>
                    <a:ea typeface="微软雅黑" panose="020B0503020204020204" pitchFamily="34" charset="-122"/>
                    <a:cs typeface="Times New Roman" panose="02020603050405020304" pitchFamily="18" charset="0"/>
                  </a:rPr>
                  <a:t>Service Demand Information</a:t>
                </a:r>
              </a:p>
            </p:txBody>
          </p:sp>
          <p:sp>
            <p:nvSpPr>
              <p:cNvPr id="95" name="矩形 94">
                <a:extLst>
                  <a:ext uri="{FF2B5EF4-FFF2-40B4-BE49-F238E27FC236}">
                    <a16:creationId xmlns:a16="http://schemas.microsoft.com/office/drawing/2014/main" id="{A905A772-59CD-4779-B827-050657D0BD48}"/>
                  </a:ext>
                </a:extLst>
              </p:cNvPr>
              <p:cNvSpPr/>
              <p:nvPr/>
            </p:nvSpPr>
            <p:spPr>
              <a:xfrm>
                <a:off x="996719" y="2731575"/>
                <a:ext cx="1989647" cy="246221"/>
              </a:xfrm>
              <a:prstGeom prst="rect">
                <a:avLst/>
              </a:prstGeom>
            </p:spPr>
            <p:txBody>
              <a:bodyPr wrap="none">
                <a:spAutoFit/>
              </a:bodyPr>
              <a:lstStyle/>
              <a:p>
                <a:r>
                  <a:rPr lang="zh-CN" altLang="en-US" sz="1000" b="1" dirty="0">
                    <a:latin typeface="Times New Roman" panose="02020603050405020304" pitchFamily="18" charset="0"/>
                    <a:ea typeface="微软雅黑" panose="020B0503020204020204" pitchFamily="34" charset="-122"/>
                    <a:cs typeface="Times New Roman" panose="02020603050405020304" pitchFamily="18" charset="0"/>
                  </a:rPr>
                  <a:t>Resource Allocation Information</a:t>
                </a:r>
              </a:p>
            </p:txBody>
          </p:sp>
          <p:sp>
            <p:nvSpPr>
              <p:cNvPr id="96" name="矩形 95">
                <a:extLst>
                  <a:ext uri="{FF2B5EF4-FFF2-40B4-BE49-F238E27FC236}">
                    <a16:creationId xmlns:a16="http://schemas.microsoft.com/office/drawing/2014/main" id="{55B5A801-7AD4-43A2-9656-838DE0277FCD}"/>
                  </a:ext>
                </a:extLst>
              </p:cNvPr>
              <p:cNvSpPr/>
              <p:nvPr/>
            </p:nvSpPr>
            <p:spPr>
              <a:xfrm>
                <a:off x="1472609" y="3178332"/>
                <a:ext cx="1106393" cy="246221"/>
              </a:xfrm>
              <a:prstGeom prst="rect">
                <a:avLst/>
              </a:prstGeom>
            </p:spPr>
            <p:txBody>
              <a:bodyPr wrap="none">
                <a:spAutoFit/>
              </a:bodyPr>
              <a:lstStyle/>
              <a:p>
                <a:r>
                  <a:rPr lang="en-US" altLang="zh-CN" sz="1000" b="1" dirty="0">
                    <a:latin typeface="Times New Roman" panose="02020603050405020304" pitchFamily="18" charset="0"/>
                    <a:ea typeface="微软雅黑" panose="020B0503020204020204" pitchFamily="34" charset="-122"/>
                    <a:cs typeface="Times New Roman" panose="02020603050405020304" pitchFamily="18" charset="0"/>
                  </a:rPr>
                  <a:t>Range of Service</a:t>
                </a:r>
                <a:endParaRPr lang="zh-CN" altLang="en-US" sz="10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88" name="箭头: 右 87">
              <a:extLst>
                <a:ext uri="{FF2B5EF4-FFF2-40B4-BE49-F238E27FC236}">
                  <a16:creationId xmlns:a16="http://schemas.microsoft.com/office/drawing/2014/main" id="{27FD4518-AC9E-496A-995F-00960AF15695}"/>
                </a:ext>
              </a:extLst>
            </p:cNvPr>
            <p:cNvSpPr/>
            <p:nvPr/>
          </p:nvSpPr>
          <p:spPr>
            <a:xfrm rot="10800000">
              <a:off x="6604382" y="4005064"/>
              <a:ext cx="288032" cy="18543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80D281ED-FD50-45B3-A9CD-87084B1FF5E6}"/>
                </a:ext>
              </a:extLst>
            </p:cNvPr>
            <p:cNvSpPr/>
            <p:nvPr/>
          </p:nvSpPr>
          <p:spPr>
            <a:xfrm>
              <a:off x="6153606" y="4430898"/>
              <a:ext cx="1548822" cy="246221"/>
            </a:xfrm>
            <a:prstGeom prst="rect">
              <a:avLst/>
            </a:prstGeom>
          </p:spPr>
          <p:txBody>
            <a:bodyPr wrap="none">
              <a:spAutoFit/>
            </a:bodyPr>
            <a:lstStyle/>
            <a:p>
              <a:r>
                <a:rPr lang="en-US" altLang="zh-CN" sz="1000" b="1" dirty="0">
                  <a:latin typeface="Times New Roman" panose="02020603050405020304" pitchFamily="18" charset="0"/>
                  <a:ea typeface="微软雅黑" panose="020B0503020204020204" pitchFamily="34" charset="-122"/>
                  <a:cs typeface="Times New Roman" panose="02020603050405020304" pitchFamily="18" charset="0"/>
                </a:rPr>
                <a:t>Creating Resource Slices</a:t>
              </a:r>
              <a:endParaRPr lang="zh-CN" altLang="en-US" sz="10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73" name="矩形 72">
            <a:extLst>
              <a:ext uri="{FF2B5EF4-FFF2-40B4-BE49-F238E27FC236}">
                <a16:creationId xmlns:a16="http://schemas.microsoft.com/office/drawing/2014/main" id="{6A1B90CE-C5F8-4509-9EAC-311D26CD10CF}"/>
              </a:ext>
            </a:extLst>
          </p:cNvPr>
          <p:cNvSpPr/>
          <p:nvPr/>
        </p:nvSpPr>
        <p:spPr>
          <a:xfrm>
            <a:off x="6521381" y="1573558"/>
            <a:ext cx="5242017" cy="418191"/>
          </a:xfrm>
          <a:prstGeom prst="rect">
            <a:avLst/>
          </a:prstGeom>
        </p:spPr>
        <p:txBody>
          <a:bodyPr wrap="square">
            <a:spAutoFit/>
          </a:bodyPr>
          <a:lstStyle/>
          <a:p>
            <a:pPr marL="285750" indent="-285750" algn="just" fontAlgn="base">
              <a:lnSpc>
                <a:spcPct val="150000"/>
              </a:lnSpc>
              <a:spcBef>
                <a:spcPct val="0"/>
              </a:spcBef>
              <a:spcAft>
                <a:spcPct val="0"/>
              </a:spcAft>
              <a:buFont typeface="Wingdings" panose="05000000000000000000" pitchFamily="2" charset="2"/>
              <a:buChar char="p"/>
              <a:defRPr/>
            </a:pPr>
            <a:r>
              <a:rPr lang="zh-CN" altLang="en-US"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车载</a:t>
            </a:r>
            <a:r>
              <a:rPr lang="zh-CN" altLang="zh-CN"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服务</a:t>
            </a:r>
            <a:r>
              <a:rPr lang="zh-CN" altLang="en-US"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定义：</a:t>
            </a:r>
            <a:endParaRPr lang="zh-CN" altLang="en-US" sz="16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0" name="矩形 69">
            <a:extLst>
              <a:ext uri="{FF2B5EF4-FFF2-40B4-BE49-F238E27FC236}">
                <a16:creationId xmlns:a16="http://schemas.microsoft.com/office/drawing/2014/main" id="{7726B420-549C-4B53-8B12-3EC044264AE0}"/>
              </a:ext>
            </a:extLst>
          </p:cNvPr>
          <p:cNvSpPr/>
          <p:nvPr/>
        </p:nvSpPr>
        <p:spPr>
          <a:xfrm>
            <a:off x="6528058" y="4444912"/>
            <a:ext cx="5242017" cy="418191"/>
          </a:xfrm>
          <a:prstGeom prst="rect">
            <a:avLst/>
          </a:prstGeom>
        </p:spPr>
        <p:txBody>
          <a:bodyPr wrap="square">
            <a:spAutoFit/>
          </a:bodyPr>
          <a:lstStyle/>
          <a:p>
            <a:pPr marL="285750" indent="-285750" algn="just" fontAlgn="base">
              <a:lnSpc>
                <a:spcPct val="150000"/>
              </a:lnSpc>
              <a:spcBef>
                <a:spcPct val="0"/>
              </a:spcBef>
              <a:spcAft>
                <a:spcPct val="0"/>
              </a:spcAft>
              <a:buFont typeface="Wingdings" panose="05000000000000000000" pitchFamily="2" charset="2"/>
              <a:buChar char="p"/>
              <a:defRPr/>
            </a:pPr>
            <a:r>
              <a:rPr lang="en-US" altLang="zh-CN"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VSP</a:t>
            </a:r>
            <a:r>
              <a:rPr lang="zh-CN" altLang="en-US"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目标：</a:t>
            </a:r>
            <a:r>
              <a:rPr lang="zh-CN" altLang="en-US" sz="16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最大化自身利润</a:t>
            </a:r>
          </a:p>
        </p:txBody>
      </p:sp>
      <p:sp>
        <p:nvSpPr>
          <p:cNvPr id="75" name="矩形 74">
            <a:extLst>
              <a:ext uri="{FF2B5EF4-FFF2-40B4-BE49-F238E27FC236}">
                <a16:creationId xmlns:a16="http://schemas.microsoft.com/office/drawing/2014/main" id="{48B65833-F311-471D-98D8-33E99F4E5CB8}"/>
              </a:ext>
            </a:extLst>
          </p:cNvPr>
          <p:cNvSpPr/>
          <p:nvPr/>
        </p:nvSpPr>
        <p:spPr>
          <a:xfrm>
            <a:off x="6528058" y="5356254"/>
            <a:ext cx="5242017" cy="418191"/>
          </a:xfrm>
          <a:prstGeom prst="rect">
            <a:avLst/>
          </a:prstGeom>
        </p:spPr>
        <p:txBody>
          <a:bodyPr wrap="square">
            <a:spAutoFit/>
          </a:bodyPr>
          <a:lstStyle/>
          <a:p>
            <a:pPr marL="285750" indent="-285750" algn="just" fontAlgn="base">
              <a:lnSpc>
                <a:spcPct val="150000"/>
              </a:lnSpc>
              <a:spcBef>
                <a:spcPct val="0"/>
              </a:spcBef>
              <a:spcAft>
                <a:spcPct val="0"/>
              </a:spcAft>
              <a:buFont typeface="Wingdings" panose="05000000000000000000" pitchFamily="2" charset="2"/>
              <a:buChar char="p"/>
              <a:defRPr/>
            </a:pPr>
            <a:r>
              <a:rPr lang="en-US" altLang="zh-CN"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NSP</a:t>
            </a:r>
            <a:r>
              <a:rPr lang="zh-CN" altLang="en-US" sz="16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目标：</a:t>
            </a:r>
            <a:r>
              <a:rPr lang="zh-CN" altLang="en-US" sz="1600"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最大化社会福利</a:t>
            </a:r>
          </a:p>
        </p:txBody>
      </p:sp>
      <p:pic>
        <p:nvPicPr>
          <p:cNvPr id="8" name="图片 7">
            <a:extLst>
              <a:ext uri="{FF2B5EF4-FFF2-40B4-BE49-F238E27FC236}">
                <a16:creationId xmlns:a16="http://schemas.microsoft.com/office/drawing/2014/main" id="{8E0AFCC3-37F8-4CE3-8C0B-901BBFC879CC}"/>
              </a:ext>
            </a:extLst>
          </p:cNvPr>
          <p:cNvPicPr>
            <a:picLocks noChangeAspect="1"/>
          </p:cNvPicPr>
          <p:nvPr/>
        </p:nvPicPr>
        <p:blipFill>
          <a:blip r:embed="rId11"/>
          <a:stretch>
            <a:fillRect/>
          </a:stretch>
        </p:blipFill>
        <p:spPr>
          <a:xfrm>
            <a:off x="7574683" y="2835120"/>
            <a:ext cx="2868255" cy="402978"/>
          </a:xfrm>
          <a:prstGeom prst="rect">
            <a:avLst/>
          </a:prstGeom>
        </p:spPr>
      </p:pic>
      <p:pic>
        <p:nvPicPr>
          <p:cNvPr id="10" name="图片 9">
            <a:extLst>
              <a:ext uri="{FF2B5EF4-FFF2-40B4-BE49-F238E27FC236}">
                <a16:creationId xmlns:a16="http://schemas.microsoft.com/office/drawing/2014/main" id="{978D72AA-7C23-4588-A1FC-98F052D7DBC6}"/>
              </a:ext>
            </a:extLst>
          </p:cNvPr>
          <p:cNvPicPr>
            <a:picLocks noChangeAspect="1"/>
          </p:cNvPicPr>
          <p:nvPr/>
        </p:nvPicPr>
        <p:blipFill>
          <a:blip r:embed="rId12"/>
          <a:stretch>
            <a:fillRect/>
          </a:stretch>
        </p:blipFill>
        <p:spPr>
          <a:xfrm>
            <a:off x="7574683" y="3818970"/>
            <a:ext cx="3421525" cy="380801"/>
          </a:xfrm>
          <a:prstGeom prst="rect">
            <a:avLst/>
          </a:prstGeom>
        </p:spPr>
      </p:pic>
      <p:sp>
        <p:nvSpPr>
          <p:cNvPr id="76" name="文本框 75">
            <a:extLst>
              <a:ext uri="{FF2B5EF4-FFF2-40B4-BE49-F238E27FC236}">
                <a16:creationId xmlns:a16="http://schemas.microsoft.com/office/drawing/2014/main" id="{2C46491D-7C5D-4798-B22E-8DD5E8A339F3}"/>
              </a:ext>
            </a:extLst>
          </p:cNvPr>
          <p:cNvSpPr txBox="1"/>
          <p:nvPr/>
        </p:nvSpPr>
        <p:spPr>
          <a:xfrm>
            <a:off x="6884241" y="2099355"/>
            <a:ext cx="5052793" cy="523220"/>
          </a:xfrm>
          <a:prstGeom prst="rect">
            <a:avLst/>
          </a:prstGeom>
          <a:noFill/>
        </p:spPr>
        <p:txBody>
          <a:bodyPr wrap="square">
            <a:spAutoFit/>
          </a:bodyPr>
          <a:lstStyle/>
          <a:p>
            <a:r>
              <a:rPr lang="zh-CN" altLang="en-US" sz="1400" dirty="0">
                <a:solidFill>
                  <a:srgbClr val="191B1F"/>
                </a:solidFill>
                <a:latin typeface="微软雅黑" panose="020B0503020204020204" pitchFamily="34" charset="-122"/>
                <a:ea typeface="微软雅黑" panose="020B0503020204020204" pitchFamily="34" charset="-122"/>
              </a:rPr>
              <a:t>每个</a:t>
            </a:r>
            <a:r>
              <a:rPr lang="en-US" altLang="zh-CN" sz="1400" dirty="0">
                <a:solidFill>
                  <a:srgbClr val="191B1F"/>
                </a:solidFill>
                <a:latin typeface="微软雅黑" panose="020B0503020204020204" pitchFamily="34" charset="-122"/>
                <a:ea typeface="微软雅黑" panose="020B0503020204020204" pitchFamily="34" charset="-122"/>
              </a:rPr>
              <a:t>VSP</a:t>
            </a:r>
            <a:r>
              <a:rPr lang="zh-CN" altLang="en-US" sz="1400" dirty="0">
                <a:solidFill>
                  <a:srgbClr val="191B1F"/>
                </a:solidFill>
                <a:latin typeface="微软雅黑" panose="020B0503020204020204" pitchFamily="34" charset="-122"/>
                <a:ea typeface="微软雅黑" panose="020B0503020204020204" pitchFamily="34" charset="-122"/>
              </a:rPr>
              <a:t>提供一种车载服务，对于每种服务，存在</a:t>
            </a:r>
            <a:r>
              <a:rPr lang="zh-CN" altLang="en-US" sz="1400" b="1" dirty="0">
                <a:solidFill>
                  <a:srgbClr val="191B1F"/>
                </a:solidFill>
                <a:latin typeface="微软雅黑" panose="020B0503020204020204" pitchFamily="34" charset="-122"/>
                <a:ea typeface="微软雅黑" panose="020B0503020204020204" pitchFamily="34" charset="-122"/>
              </a:rPr>
              <a:t>社会效用 </a:t>
            </a:r>
            <a:r>
              <a:rPr lang="en-US" altLang="zh-CN" sz="1400" b="1" dirty="0">
                <a:solidFill>
                  <a:srgbClr val="191B1F"/>
                </a:solidFill>
                <a:latin typeface="微软雅黑" panose="020B0503020204020204" pitchFamily="34" charset="-122"/>
                <a:ea typeface="微软雅黑" panose="020B0503020204020204" pitchFamily="34" charset="-122"/>
              </a:rPr>
              <a:t>U </a:t>
            </a:r>
            <a:r>
              <a:rPr lang="zh-CN" altLang="en-US" sz="1400" dirty="0">
                <a:solidFill>
                  <a:srgbClr val="191B1F"/>
                </a:solidFill>
                <a:latin typeface="微软雅黑" panose="020B0503020204020204" pitchFamily="34" charset="-122"/>
                <a:ea typeface="微软雅黑" panose="020B0503020204020204" pitchFamily="34" charset="-122"/>
              </a:rPr>
              <a:t>和 </a:t>
            </a:r>
            <a:r>
              <a:rPr lang="zh-CN" altLang="en-US" sz="1400" b="1" dirty="0">
                <a:solidFill>
                  <a:srgbClr val="191B1F"/>
                </a:solidFill>
                <a:latin typeface="微软雅黑" panose="020B0503020204020204" pitchFamily="34" charset="-122"/>
                <a:ea typeface="微软雅黑" panose="020B0503020204020204" pitchFamily="34" charset="-122"/>
              </a:rPr>
              <a:t>利润 </a:t>
            </a:r>
            <a:r>
              <a:rPr lang="en-US" altLang="zh-CN" sz="1400" b="1" dirty="0">
                <a:solidFill>
                  <a:srgbClr val="191B1F"/>
                </a:solidFill>
                <a:latin typeface="微软雅黑" panose="020B0503020204020204" pitchFamily="34" charset="-122"/>
                <a:ea typeface="微软雅黑" panose="020B0503020204020204" pitchFamily="34" charset="-122"/>
              </a:rPr>
              <a:t>P</a:t>
            </a:r>
            <a:r>
              <a:rPr lang="zh-CN" altLang="en-US" sz="1400" dirty="0">
                <a:solidFill>
                  <a:srgbClr val="191B1F"/>
                </a:solidFill>
                <a:latin typeface="微软雅黑" panose="020B0503020204020204" pitchFamily="34" charset="-122"/>
                <a:ea typeface="微软雅黑" panose="020B0503020204020204" pitchFamily="34" charset="-122"/>
              </a:rPr>
              <a:t>两个指标，社会效用与利润之间关系定义如下： </a:t>
            </a:r>
            <a:endParaRPr lang="zh-CN" altLang="en-US" sz="1400" dirty="0">
              <a:latin typeface="微软雅黑" panose="020B0503020204020204" pitchFamily="34" charset="-122"/>
              <a:ea typeface="微软雅黑" panose="020B0503020204020204" pitchFamily="34" charset="-122"/>
            </a:endParaRPr>
          </a:p>
        </p:txBody>
      </p:sp>
      <p:sp>
        <p:nvSpPr>
          <p:cNvPr id="84" name="文本框 83">
            <a:extLst>
              <a:ext uri="{FF2B5EF4-FFF2-40B4-BE49-F238E27FC236}">
                <a16:creationId xmlns:a16="http://schemas.microsoft.com/office/drawing/2014/main" id="{D7E95E68-E00D-4690-AA22-048AAA99E875}"/>
              </a:ext>
            </a:extLst>
          </p:cNvPr>
          <p:cNvSpPr txBox="1"/>
          <p:nvPr/>
        </p:nvSpPr>
        <p:spPr>
          <a:xfrm>
            <a:off x="7095700" y="2893455"/>
            <a:ext cx="504137" cy="246221"/>
          </a:xfrm>
          <a:prstGeom prst="rect">
            <a:avLst/>
          </a:prstGeom>
          <a:noFill/>
        </p:spPr>
        <p:txBody>
          <a:bodyPr wrap="square">
            <a:spAutoFit/>
          </a:bodyPr>
          <a:lstStyle/>
          <a:p>
            <a:r>
              <a:rPr lang="zh-CN" altLang="en-US" sz="1000" b="1" dirty="0">
                <a:solidFill>
                  <a:srgbClr val="191B1F"/>
                </a:solidFill>
                <a:latin typeface="微软雅黑" panose="020B0503020204020204" pitchFamily="34" charset="-122"/>
                <a:ea typeface="微软雅黑" panose="020B0503020204020204" pitchFamily="34" charset="-122"/>
              </a:rPr>
              <a:t>利润</a:t>
            </a:r>
            <a:endParaRPr lang="zh-CN" altLang="en-US" sz="1000" b="1" dirty="0">
              <a:latin typeface="微软雅黑" panose="020B0503020204020204" pitchFamily="34" charset="-122"/>
              <a:ea typeface="微软雅黑" panose="020B0503020204020204" pitchFamily="34" charset="-122"/>
            </a:endParaRPr>
          </a:p>
        </p:txBody>
      </p:sp>
      <p:sp>
        <p:nvSpPr>
          <p:cNvPr id="87" name="文本框 86">
            <a:extLst>
              <a:ext uri="{FF2B5EF4-FFF2-40B4-BE49-F238E27FC236}">
                <a16:creationId xmlns:a16="http://schemas.microsoft.com/office/drawing/2014/main" id="{0AA62D5D-2E1B-4087-84AD-4AE60C5239A9}"/>
              </a:ext>
            </a:extLst>
          </p:cNvPr>
          <p:cNvSpPr txBox="1"/>
          <p:nvPr/>
        </p:nvSpPr>
        <p:spPr>
          <a:xfrm>
            <a:off x="8746418" y="2622746"/>
            <a:ext cx="703091" cy="246221"/>
          </a:xfrm>
          <a:prstGeom prst="rect">
            <a:avLst/>
          </a:prstGeom>
          <a:noFill/>
        </p:spPr>
        <p:txBody>
          <a:bodyPr wrap="square">
            <a:spAutoFit/>
          </a:bodyPr>
          <a:lstStyle/>
          <a:p>
            <a:r>
              <a:rPr lang="zh-CN" altLang="en-US" sz="1000" b="1" dirty="0">
                <a:solidFill>
                  <a:srgbClr val="191B1F"/>
                </a:solidFill>
                <a:latin typeface="微软雅黑" panose="020B0503020204020204" pitchFamily="34" charset="-122"/>
                <a:ea typeface="微软雅黑" panose="020B0503020204020204" pitchFamily="34" charset="-122"/>
              </a:rPr>
              <a:t>毛利润</a:t>
            </a:r>
            <a:endParaRPr lang="zh-CN" altLang="en-US" sz="1000" b="1" dirty="0">
              <a:latin typeface="微软雅黑" panose="020B0503020204020204" pitchFamily="34" charset="-122"/>
              <a:ea typeface="微软雅黑" panose="020B0503020204020204" pitchFamily="34" charset="-122"/>
            </a:endParaRPr>
          </a:p>
        </p:txBody>
      </p:sp>
      <p:sp>
        <p:nvSpPr>
          <p:cNvPr id="97" name="文本框 96">
            <a:extLst>
              <a:ext uri="{FF2B5EF4-FFF2-40B4-BE49-F238E27FC236}">
                <a16:creationId xmlns:a16="http://schemas.microsoft.com/office/drawing/2014/main" id="{68E6B1F5-4544-41D5-A910-729D9FF3A07D}"/>
              </a:ext>
            </a:extLst>
          </p:cNvPr>
          <p:cNvSpPr txBox="1"/>
          <p:nvPr/>
        </p:nvSpPr>
        <p:spPr>
          <a:xfrm>
            <a:off x="9617557" y="2622746"/>
            <a:ext cx="825381" cy="246221"/>
          </a:xfrm>
          <a:prstGeom prst="rect">
            <a:avLst/>
          </a:prstGeom>
          <a:noFill/>
        </p:spPr>
        <p:txBody>
          <a:bodyPr wrap="square">
            <a:spAutoFit/>
          </a:bodyPr>
          <a:lstStyle/>
          <a:p>
            <a:r>
              <a:rPr lang="zh-CN" altLang="en-US" sz="1000" b="1" dirty="0">
                <a:solidFill>
                  <a:srgbClr val="191B1F"/>
                </a:solidFill>
                <a:latin typeface="微软雅黑" panose="020B0503020204020204" pitchFamily="34" charset="-122"/>
                <a:ea typeface="微软雅黑" panose="020B0503020204020204" pitchFamily="34" charset="-122"/>
              </a:rPr>
              <a:t>资源支出</a:t>
            </a:r>
            <a:endParaRPr lang="zh-CN" altLang="en-US" sz="1000" b="1" dirty="0">
              <a:latin typeface="微软雅黑" panose="020B0503020204020204" pitchFamily="34" charset="-122"/>
              <a:ea typeface="微软雅黑" panose="020B0503020204020204" pitchFamily="34" charset="-122"/>
            </a:endParaRPr>
          </a:p>
        </p:txBody>
      </p:sp>
      <p:sp>
        <p:nvSpPr>
          <p:cNvPr id="98" name="文本框 97">
            <a:extLst>
              <a:ext uri="{FF2B5EF4-FFF2-40B4-BE49-F238E27FC236}">
                <a16:creationId xmlns:a16="http://schemas.microsoft.com/office/drawing/2014/main" id="{CCAD3081-A96F-4E82-834B-516702881E34}"/>
              </a:ext>
            </a:extLst>
          </p:cNvPr>
          <p:cNvSpPr txBox="1"/>
          <p:nvPr/>
        </p:nvSpPr>
        <p:spPr>
          <a:xfrm>
            <a:off x="8808192" y="3238098"/>
            <a:ext cx="1126941" cy="246221"/>
          </a:xfrm>
          <a:prstGeom prst="rect">
            <a:avLst/>
          </a:prstGeom>
          <a:noFill/>
        </p:spPr>
        <p:txBody>
          <a:bodyPr wrap="square">
            <a:spAutoFit/>
          </a:bodyPr>
          <a:lstStyle/>
          <a:p>
            <a:r>
              <a:rPr lang="zh-CN" altLang="en-US" sz="1000" b="1" dirty="0">
                <a:solidFill>
                  <a:srgbClr val="191B1F"/>
                </a:solidFill>
                <a:latin typeface="微软雅黑" panose="020B0503020204020204" pitchFamily="34" charset="-122"/>
                <a:ea typeface="微软雅黑" panose="020B0503020204020204" pitchFamily="34" charset="-122"/>
              </a:rPr>
              <a:t>切片资源配置</a:t>
            </a:r>
            <a:endParaRPr lang="zh-CN" altLang="en-US" sz="1000" b="1" dirty="0">
              <a:latin typeface="微软雅黑" panose="020B0503020204020204" pitchFamily="34" charset="-122"/>
              <a:ea typeface="微软雅黑" panose="020B0503020204020204" pitchFamily="34" charset="-122"/>
            </a:endParaRPr>
          </a:p>
        </p:txBody>
      </p:sp>
      <p:sp>
        <p:nvSpPr>
          <p:cNvPr id="99" name="文本框 98">
            <a:extLst>
              <a:ext uri="{FF2B5EF4-FFF2-40B4-BE49-F238E27FC236}">
                <a16:creationId xmlns:a16="http://schemas.microsoft.com/office/drawing/2014/main" id="{E7507B07-B3F1-4125-BD8B-F2AA3033F87B}"/>
              </a:ext>
            </a:extLst>
          </p:cNvPr>
          <p:cNvSpPr txBox="1"/>
          <p:nvPr/>
        </p:nvSpPr>
        <p:spPr>
          <a:xfrm>
            <a:off x="9933850" y="3226510"/>
            <a:ext cx="510372" cy="246221"/>
          </a:xfrm>
          <a:prstGeom prst="rect">
            <a:avLst/>
          </a:prstGeom>
          <a:noFill/>
        </p:spPr>
        <p:txBody>
          <a:bodyPr wrap="square">
            <a:spAutoFit/>
          </a:bodyPr>
          <a:lstStyle/>
          <a:p>
            <a:r>
              <a:rPr lang="zh-CN" altLang="en-US" sz="1000" b="1" dirty="0">
                <a:solidFill>
                  <a:srgbClr val="191B1F"/>
                </a:solidFill>
                <a:latin typeface="微软雅黑" panose="020B0503020204020204" pitchFamily="34" charset="-122"/>
                <a:ea typeface="微软雅黑" panose="020B0503020204020204" pitchFamily="34" charset="-122"/>
              </a:rPr>
              <a:t>报价</a:t>
            </a:r>
            <a:endParaRPr lang="zh-CN" altLang="en-US" sz="1000" b="1" dirty="0">
              <a:latin typeface="微软雅黑" panose="020B0503020204020204" pitchFamily="34" charset="-122"/>
              <a:ea typeface="微软雅黑" panose="020B0503020204020204" pitchFamily="34" charset="-122"/>
            </a:endParaRPr>
          </a:p>
        </p:txBody>
      </p:sp>
      <p:sp>
        <p:nvSpPr>
          <p:cNvPr id="100" name="文本框 99">
            <a:extLst>
              <a:ext uri="{FF2B5EF4-FFF2-40B4-BE49-F238E27FC236}">
                <a16:creationId xmlns:a16="http://schemas.microsoft.com/office/drawing/2014/main" id="{6E2D17FC-E036-432E-92EA-5382153A0AAD}"/>
              </a:ext>
            </a:extLst>
          </p:cNvPr>
          <p:cNvSpPr txBox="1"/>
          <p:nvPr/>
        </p:nvSpPr>
        <p:spPr>
          <a:xfrm>
            <a:off x="8984335" y="4148331"/>
            <a:ext cx="779748" cy="246221"/>
          </a:xfrm>
          <a:prstGeom prst="rect">
            <a:avLst/>
          </a:prstGeom>
          <a:noFill/>
        </p:spPr>
        <p:txBody>
          <a:bodyPr wrap="square">
            <a:spAutoFit/>
          </a:bodyPr>
          <a:lstStyle/>
          <a:p>
            <a:r>
              <a:rPr lang="zh-CN" altLang="en-US" sz="1000" b="1" dirty="0">
                <a:solidFill>
                  <a:srgbClr val="191B1F"/>
                </a:solidFill>
                <a:latin typeface="微软雅黑" panose="020B0503020204020204" pitchFamily="34" charset="-122"/>
                <a:ea typeface="微软雅黑" panose="020B0503020204020204" pitchFamily="34" charset="-122"/>
              </a:rPr>
              <a:t>社会效用</a:t>
            </a:r>
            <a:endParaRPr lang="zh-CN" altLang="en-US" sz="1000" b="1" dirty="0">
              <a:latin typeface="微软雅黑" panose="020B0503020204020204" pitchFamily="34" charset="-122"/>
              <a:ea typeface="微软雅黑" panose="020B0503020204020204" pitchFamily="34" charset="-122"/>
            </a:endParaRPr>
          </a:p>
        </p:txBody>
      </p:sp>
      <p:sp>
        <p:nvSpPr>
          <p:cNvPr id="101" name="文本框 100">
            <a:extLst>
              <a:ext uri="{FF2B5EF4-FFF2-40B4-BE49-F238E27FC236}">
                <a16:creationId xmlns:a16="http://schemas.microsoft.com/office/drawing/2014/main" id="{DD098914-5193-4578-A5E2-E1CAB9E96E04}"/>
              </a:ext>
            </a:extLst>
          </p:cNvPr>
          <p:cNvSpPr txBox="1"/>
          <p:nvPr/>
        </p:nvSpPr>
        <p:spPr>
          <a:xfrm>
            <a:off x="9253711" y="3547680"/>
            <a:ext cx="510372" cy="246221"/>
          </a:xfrm>
          <a:prstGeom prst="rect">
            <a:avLst/>
          </a:prstGeom>
          <a:noFill/>
        </p:spPr>
        <p:txBody>
          <a:bodyPr wrap="square">
            <a:spAutoFit/>
          </a:bodyPr>
          <a:lstStyle/>
          <a:p>
            <a:r>
              <a:rPr lang="zh-CN" altLang="en-US" sz="1000" b="1" dirty="0">
                <a:solidFill>
                  <a:srgbClr val="191B1F"/>
                </a:solidFill>
                <a:latin typeface="微软雅黑" panose="020B0503020204020204" pitchFamily="34" charset="-122"/>
                <a:ea typeface="微软雅黑" panose="020B0503020204020204" pitchFamily="34" charset="-122"/>
              </a:rPr>
              <a:t>参数</a:t>
            </a:r>
            <a:endParaRPr lang="zh-CN" altLang="en-US" sz="1000" b="1" dirty="0">
              <a:latin typeface="微软雅黑" panose="020B0503020204020204" pitchFamily="34" charset="-122"/>
              <a:ea typeface="微软雅黑" panose="020B0503020204020204" pitchFamily="34" charset="-122"/>
            </a:endParaRPr>
          </a:p>
        </p:txBody>
      </p:sp>
      <p:cxnSp>
        <p:nvCxnSpPr>
          <p:cNvPr id="15" name="直接箭头连接符 14">
            <a:extLst>
              <a:ext uri="{FF2B5EF4-FFF2-40B4-BE49-F238E27FC236}">
                <a16:creationId xmlns:a16="http://schemas.microsoft.com/office/drawing/2014/main" id="{D4D226A6-57AD-458C-BF83-E90CA489B852}"/>
              </a:ext>
            </a:extLst>
          </p:cNvPr>
          <p:cNvCxnSpPr>
            <a:cxnSpLocks/>
            <a:stCxn id="101" idx="1"/>
          </p:cNvCxnSpPr>
          <p:nvPr/>
        </p:nvCxnSpPr>
        <p:spPr>
          <a:xfrm flipH="1">
            <a:off x="8746418" y="3670791"/>
            <a:ext cx="507293" cy="26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16AA75B-0B0F-43DD-A879-DFC7BA44AF15}"/>
              </a:ext>
            </a:extLst>
          </p:cNvPr>
          <p:cNvCxnSpPr>
            <a:cxnSpLocks/>
          </p:cNvCxnSpPr>
          <p:nvPr/>
        </p:nvCxnSpPr>
        <p:spPr>
          <a:xfrm>
            <a:off x="9617557" y="3728248"/>
            <a:ext cx="222859" cy="2214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B656AAD4-46C3-4534-9ED4-A487D10ADE45}"/>
              </a:ext>
            </a:extLst>
          </p:cNvPr>
          <p:cNvSpPr txBox="1"/>
          <p:nvPr/>
        </p:nvSpPr>
        <p:spPr>
          <a:xfrm>
            <a:off x="3516153" y="6414273"/>
            <a:ext cx="6153004" cy="276999"/>
          </a:xfrm>
          <a:prstGeom prst="rect">
            <a:avLst/>
          </a:prstGeom>
          <a:noFill/>
        </p:spPr>
        <p:txBody>
          <a:bodyPr wrap="square">
            <a:spAutoFit/>
          </a:bodyPr>
          <a:lstStyle/>
          <a:p>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注：</a:t>
            </a:r>
            <a:r>
              <a:rPr lang="zh-CN"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需要注意的是</a:t>
            </a:r>
            <a:r>
              <a:rPr lang="zh-CN" altLang="en-US" sz="1200" i="0" dirty="0">
                <a:latin typeface="+mj-lt"/>
                <a:ea typeface="微软雅黑" panose="020B0503020204020204" pitchFamily="34" charset="-122"/>
                <a:cs typeface="Times New Roman" panose="02020603050405020304" pitchFamily="18" charset="0"/>
              </a:rPr>
              <a:t>毛利润函数</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和效益函数</a:t>
            </a:r>
            <a:r>
              <a:rPr lang="zh-CN"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是包含</a:t>
            </a:r>
            <a:r>
              <a:rPr lang="en-US"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VSP</a:t>
            </a:r>
            <a:r>
              <a:rPr lang="zh-CN"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的隐私信息，且不一定具有显示表达</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200" dirty="0">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697700D4-87B0-4C9B-B4C8-187850EEEB1A}"/>
              </a:ext>
            </a:extLst>
          </p:cNvPr>
          <p:cNvPicPr>
            <a:picLocks noChangeAspect="1"/>
          </p:cNvPicPr>
          <p:nvPr/>
        </p:nvPicPr>
        <p:blipFill>
          <a:blip r:embed="rId13"/>
          <a:stretch>
            <a:fillRect/>
          </a:stretch>
        </p:blipFill>
        <p:spPr>
          <a:xfrm>
            <a:off x="7763510" y="4861902"/>
            <a:ext cx="2697566" cy="524172"/>
          </a:xfrm>
          <a:prstGeom prst="rect">
            <a:avLst/>
          </a:prstGeom>
        </p:spPr>
      </p:pic>
    </p:spTree>
    <p:extLst>
      <p:ext uri="{BB962C8B-B14F-4D97-AF65-F5344CB8AC3E}">
        <p14:creationId xmlns:p14="http://schemas.microsoft.com/office/powerpoint/2010/main" val="428169831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问题</a:t>
            </a:r>
            <a:r>
              <a:rPr lang="zh-CN" altLang="en-US" sz="3200" b="1" kern="1200" dirty="0">
                <a:solidFill>
                  <a:prstClr val="white"/>
                </a:solidFill>
                <a:latin typeface="微软雅黑" panose="020B0503020204020204" pitchFamily="34" charset="-122"/>
                <a:ea typeface="微软雅黑" panose="020B0503020204020204" pitchFamily="34" charset="-122"/>
                <a:cs typeface="+mn-ea"/>
                <a:sym typeface="+mn-lt"/>
              </a:rPr>
              <a:t>建模</a:t>
            </a:r>
            <a:endPar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8</a:t>
            </a:fld>
            <a:endParaRPr lang="zh-CN" dirty="0"/>
          </a:p>
        </p:txBody>
      </p:sp>
      <p:sp>
        <p:nvSpPr>
          <p:cNvPr id="14" name="文本框 13">
            <a:extLst>
              <a:ext uri="{FF2B5EF4-FFF2-40B4-BE49-F238E27FC236}">
                <a16:creationId xmlns:a16="http://schemas.microsoft.com/office/drawing/2014/main" id="{699C4AC7-72FF-402D-848B-49FF7ED5197A}"/>
              </a:ext>
            </a:extLst>
          </p:cNvPr>
          <p:cNvSpPr txBox="1"/>
          <p:nvPr/>
        </p:nvSpPr>
        <p:spPr>
          <a:xfrm>
            <a:off x="166688" y="896051"/>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问题公式化</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BAAD0203-8286-4E5A-A630-DBC0677D0BBD}"/>
                  </a:ext>
                </a:extLst>
              </p:cNvPr>
              <p:cNvSpPr txBox="1"/>
              <p:nvPr/>
            </p:nvSpPr>
            <p:spPr>
              <a:xfrm>
                <a:off x="1055440" y="5249681"/>
                <a:ext cx="10511952" cy="961289"/>
              </a:xfrm>
              <a:prstGeom prst="rect">
                <a:avLst/>
              </a:prstGeom>
              <a:noFill/>
            </p:spPr>
            <p:txBody>
              <a:bodyPr wrap="square">
                <a:spAutoFit/>
              </a:bodyPr>
              <a:lstStyle/>
              <a:p>
                <a:pPr algn="just">
                  <a:lnSpc>
                    <a:spcPct val="150000"/>
                  </a:lnSpc>
                </a:pPr>
                <a:r>
                  <a:rPr lang="zh-CN" altLang="en-US"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问题：如何设计拍卖机制 </a:t>
                </a:r>
                <a14:m>
                  <m:oMath xmlns:m="http://schemas.openxmlformats.org/officeDocument/2006/math">
                    <m:r>
                      <a:rPr lang="zh-CN" altLang="en-US" b="1" i="1" kern="100"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𝓐</m:t>
                    </m:r>
                  </m:oMath>
                </a14:m>
                <a:r>
                  <a:rPr lang="zh-CN" altLang="en-US"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 </a:t>
                </a:r>
                <a:r>
                  <a:rPr lang="zh-CN" altLang="en-US"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使得分配结果满足</a:t>
                </a:r>
                <a:r>
                  <a:rPr lang="zh-CN" altLang="en-US"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最大化社会福利</a:t>
                </a:r>
                <a:r>
                  <a:rPr lang="zh-CN" altLang="en-US"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并保证其机制具有</a:t>
                </a:r>
                <a:r>
                  <a:rPr lang="zh-CN" altLang="en-US" sz="2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优势策略激励相融特性</a:t>
                </a:r>
                <a:r>
                  <a:rPr lang="zh-CN" altLang="en-US"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p:txBody>
          </p:sp>
        </mc:Choice>
        <mc:Fallback xmlns="">
          <p:sp>
            <p:nvSpPr>
              <p:cNvPr id="70" name="文本框 69">
                <a:extLst>
                  <a:ext uri="{FF2B5EF4-FFF2-40B4-BE49-F238E27FC236}">
                    <a16:creationId xmlns:a16="http://schemas.microsoft.com/office/drawing/2014/main" id="{BAAD0203-8286-4E5A-A630-DBC0677D0BBD}"/>
                  </a:ext>
                </a:extLst>
              </p:cNvPr>
              <p:cNvSpPr txBox="1">
                <a:spLocks noRot="1" noChangeAspect="1" noMove="1" noResize="1" noEditPoints="1" noAdjustHandles="1" noChangeArrowheads="1" noChangeShapeType="1" noTextEdit="1"/>
              </p:cNvSpPr>
              <p:nvPr/>
            </p:nvSpPr>
            <p:spPr>
              <a:xfrm>
                <a:off x="1055440" y="5249681"/>
                <a:ext cx="10511952" cy="961289"/>
              </a:xfrm>
              <a:prstGeom prst="rect">
                <a:avLst/>
              </a:prstGeom>
              <a:blipFill>
                <a:blip r:embed="rId3"/>
                <a:stretch>
                  <a:fillRect l="-580" r="-580" b="-10127"/>
                </a:stretch>
              </a:blipFill>
            </p:spPr>
            <p:txBody>
              <a:bodyPr/>
              <a:lstStyle/>
              <a:p>
                <a:r>
                  <a:rPr lang="zh-CN" altLang="en-US">
                    <a:noFill/>
                  </a:rPr>
                  <a:t> </a:t>
                </a:r>
              </a:p>
            </p:txBody>
          </p:sp>
        </mc:Fallback>
      </mc:AlternateContent>
      <p:grpSp>
        <p:nvGrpSpPr>
          <p:cNvPr id="27" name="组合 26">
            <a:extLst>
              <a:ext uri="{FF2B5EF4-FFF2-40B4-BE49-F238E27FC236}">
                <a16:creationId xmlns:a16="http://schemas.microsoft.com/office/drawing/2014/main" id="{39D610CC-3666-485D-9803-9A9ADBCEFF26}"/>
              </a:ext>
            </a:extLst>
          </p:cNvPr>
          <p:cNvGrpSpPr/>
          <p:nvPr/>
        </p:nvGrpSpPr>
        <p:grpSpPr>
          <a:xfrm>
            <a:off x="499799" y="1515296"/>
            <a:ext cx="11377264" cy="3596816"/>
            <a:chOff x="407368" y="1238413"/>
            <a:chExt cx="11377264" cy="3596816"/>
          </a:xfrm>
        </p:grpSpPr>
        <p:pic>
          <p:nvPicPr>
            <p:cNvPr id="7" name="图片 6">
              <a:extLst>
                <a:ext uri="{FF2B5EF4-FFF2-40B4-BE49-F238E27FC236}">
                  <a16:creationId xmlns:a16="http://schemas.microsoft.com/office/drawing/2014/main" id="{C4C9528A-2703-4A00-9971-EDE963118E22}"/>
                </a:ext>
              </a:extLst>
            </p:cNvPr>
            <p:cNvPicPr>
              <a:picLocks noChangeAspect="1"/>
            </p:cNvPicPr>
            <p:nvPr/>
          </p:nvPicPr>
          <p:blipFill>
            <a:blip r:embed="rId4"/>
            <a:stretch>
              <a:fillRect/>
            </a:stretch>
          </p:blipFill>
          <p:spPr>
            <a:xfrm>
              <a:off x="407368" y="1423079"/>
              <a:ext cx="4974539" cy="3168352"/>
            </a:xfrm>
            <a:prstGeom prst="rect">
              <a:avLst/>
            </a:prstGeom>
          </p:spPr>
        </p:pic>
        <p:sp>
          <p:nvSpPr>
            <p:cNvPr id="73" name="文本框 72">
              <a:extLst>
                <a:ext uri="{FF2B5EF4-FFF2-40B4-BE49-F238E27FC236}">
                  <a16:creationId xmlns:a16="http://schemas.microsoft.com/office/drawing/2014/main" id="{4E0028CB-B8C2-4779-B5A7-78B531193988}"/>
                </a:ext>
              </a:extLst>
            </p:cNvPr>
            <p:cNvSpPr txBox="1"/>
            <p:nvPr/>
          </p:nvSpPr>
          <p:spPr>
            <a:xfrm>
              <a:off x="5318074" y="1238413"/>
              <a:ext cx="2578126" cy="369332"/>
            </a:xfrm>
            <a:prstGeom prst="rect">
              <a:avLst/>
            </a:prstGeom>
            <a:noFill/>
          </p:spPr>
          <p:txBody>
            <a:bodyPr wrap="square">
              <a:spAutoFit/>
            </a:bodyPr>
            <a:lstStyle/>
            <a:p>
              <a:r>
                <a:rPr lang="zh-CN" altLang="en-US" sz="18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目标：最大化社会福利</a:t>
              </a:r>
              <a:endParaRPr lang="zh-CN" altLang="en-US" dirty="0">
                <a:solidFill>
                  <a:srgbClr val="002060"/>
                </a:solidFill>
              </a:endParaRPr>
            </a:p>
          </p:txBody>
        </p:sp>
        <p:sp>
          <p:nvSpPr>
            <p:cNvPr id="74" name="文本框 73">
              <a:extLst>
                <a:ext uri="{FF2B5EF4-FFF2-40B4-BE49-F238E27FC236}">
                  <a16:creationId xmlns:a16="http://schemas.microsoft.com/office/drawing/2014/main" id="{BACE013F-019F-4ADE-9619-5D04B26F20E4}"/>
                </a:ext>
              </a:extLst>
            </p:cNvPr>
            <p:cNvSpPr txBox="1"/>
            <p:nvPr/>
          </p:nvSpPr>
          <p:spPr>
            <a:xfrm>
              <a:off x="5349990" y="2255664"/>
              <a:ext cx="2906249" cy="369332"/>
            </a:xfrm>
            <a:prstGeom prst="rect">
              <a:avLst/>
            </a:prstGeom>
            <a:noFill/>
          </p:spPr>
          <p:txBody>
            <a:bodyPr wrap="square">
              <a:spAutoFit/>
            </a:bodyPr>
            <a:lstStyle/>
            <a:p>
              <a:r>
                <a:rPr lang="zh-CN" altLang="en-US"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约束</a:t>
              </a:r>
              <a:r>
                <a:rPr lang="en-US" altLang="zh-CN"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：资源归一化约束</a:t>
              </a:r>
              <a:endParaRPr lang="zh-CN" altLang="en-US" dirty="0">
                <a:solidFill>
                  <a:srgbClr val="002060"/>
                </a:solidFill>
              </a:endParaRPr>
            </a:p>
          </p:txBody>
        </p:sp>
        <p:sp>
          <p:nvSpPr>
            <p:cNvPr id="75" name="文本框 74">
              <a:extLst>
                <a:ext uri="{FF2B5EF4-FFF2-40B4-BE49-F238E27FC236}">
                  <a16:creationId xmlns:a16="http://schemas.microsoft.com/office/drawing/2014/main" id="{9ED9329B-66C2-4FF4-ACEC-889E1116FCFB}"/>
                </a:ext>
              </a:extLst>
            </p:cNvPr>
            <p:cNvSpPr txBox="1"/>
            <p:nvPr/>
          </p:nvSpPr>
          <p:spPr>
            <a:xfrm>
              <a:off x="5340442" y="2697884"/>
              <a:ext cx="2906249" cy="369332"/>
            </a:xfrm>
            <a:prstGeom prst="rect">
              <a:avLst/>
            </a:prstGeom>
            <a:noFill/>
          </p:spPr>
          <p:txBody>
            <a:bodyPr wrap="square">
              <a:spAutoFit/>
            </a:bodyPr>
            <a:lstStyle/>
            <a:p>
              <a:r>
                <a:rPr lang="zh-CN" altLang="en-US"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约束</a:t>
              </a:r>
              <a:r>
                <a:rPr lang="en-US" altLang="zh-CN"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8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：机制成立约束</a:t>
              </a:r>
              <a:endParaRPr lang="zh-CN" altLang="en-US" dirty="0">
                <a:solidFill>
                  <a:srgbClr val="002060"/>
                </a:solidFill>
              </a:endParaRPr>
            </a:p>
          </p:txBody>
        </p:sp>
        <p:sp>
          <p:nvSpPr>
            <p:cNvPr id="76" name="文本框 75">
              <a:extLst>
                <a:ext uri="{FF2B5EF4-FFF2-40B4-BE49-F238E27FC236}">
                  <a16:creationId xmlns:a16="http://schemas.microsoft.com/office/drawing/2014/main" id="{B5E392B7-013A-4667-B167-898ABF42D4E9}"/>
                </a:ext>
              </a:extLst>
            </p:cNvPr>
            <p:cNvSpPr txBox="1"/>
            <p:nvPr/>
          </p:nvSpPr>
          <p:spPr>
            <a:xfrm>
              <a:off x="5349990" y="3182917"/>
              <a:ext cx="3675389" cy="369332"/>
            </a:xfrm>
            <a:prstGeom prst="rect">
              <a:avLst/>
            </a:prstGeom>
            <a:noFill/>
          </p:spPr>
          <p:txBody>
            <a:bodyPr wrap="square">
              <a:spAutoFit/>
            </a:bodyPr>
            <a:lstStyle/>
            <a:p>
              <a:r>
                <a:rPr lang="zh-CN" altLang="en-US"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约束</a:t>
              </a:r>
              <a:r>
                <a:rPr lang="en-US" altLang="zh-CN"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800" b="1" kern="1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：优势策略激励相融约束</a:t>
              </a:r>
              <a:endParaRPr lang="zh-CN" altLang="en-US" dirty="0">
                <a:solidFill>
                  <a:srgbClr val="002060"/>
                </a:solidFill>
              </a:endParaRPr>
            </a:p>
          </p:txBody>
        </p:sp>
        <p:cxnSp>
          <p:nvCxnSpPr>
            <p:cNvPr id="15" name="直接箭头连接符 14">
              <a:extLst>
                <a:ext uri="{FF2B5EF4-FFF2-40B4-BE49-F238E27FC236}">
                  <a16:creationId xmlns:a16="http://schemas.microsoft.com/office/drawing/2014/main" id="{D168BB3B-2C65-4C6D-A291-F9672B607824}"/>
                </a:ext>
              </a:extLst>
            </p:cNvPr>
            <p:cNvCxnSpPr>
              <a:cxnSpLocks/>
              <a:stCxn id="73" idx="1"/>
            </p:cNvCxnSpPr>
            <p:nvPr/>
          </p:nvCxnSpPr>
          <p:spPr>
            <a:xfrm flipH="1">
              <a:off x="4007768" y="1423079"/>
              <a:ext cx="1310306" cy="6019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D19C2AA-A3A2-4D06-BCC6-C31339C2E9DB}"/>
                </a:ext>
              </a:extLst>
            </p:cNvPr>
            <p:cNvCxnSpPr>
              <a:stCxn id="74" idx="1"/>
            </p:cNvCxnSpPr>
            <p:nvPr/>
          </p:nvCxnSpPr>
          <p:spPr>
            <a:xfrm flipH="1">
              <a:off x="3431704" y="2440330"/>
              <a:ext cx="1918286" cy="5928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2EE0A01-C766-4142-BE97-FC42FC3729BF}"/>
                </a:ext>
              </a:extLst>
            </p:cNvPr>
            <p:cNvCxnSpPr>
              <a:cxnSpLocks/>
              <a:stCxn id="75" idx="1"/>
            </p:cNvCxnSpPr>
            <p:nvPr/>
          </p:nvCxnSpPr>
          <p:spPr>
            <a:xfrm flipH="1">
              <a:off x="4727848" y="2882550"/>
              <a:ext cx="612594" cy="5999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8141A88-E8DC-40E7-B374-22FCED852450}"/>
                </a:ext>
              </a:extLst>
            </p:cNvPr>
            <p:cNvCxnSpPr>
              <a:cxnSpLocks/>
              <a:stCxn id="76" idx="1"/>
            </p:cNvCxnSpPr>
            <p:nvPr/>
          </p:nvCxnSpPr>
          <p:spPr>
            <a:xfrm flipH="1">
              <a:off x="4655840" y="3367583"/>
              <a:ext cx="694150" cy="8851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F8C72C18-9FA3-4D49-B0BB-E5CAFBD81731}"/>
                </a:ext>
              </a:extLst>
            </p:cNvPr>
            <p:cNvSpPr txBox="1"/>
            <p:nvPr/>
          </p:nvSpPr>
          <p:spPr>
            <a:xfrm>
              <a:off x="5631628" y="3697817"/>
              <a:ext cx="6153004" cy="523220"/>
            </a:xfrm>
            <a:prstGeom prst="rect">
              <a:avLst/>
            </a:prstGeom>
            <a:noFill/>
          </p:spPr>
          <p:txBody>
            <a:bodyPr wrap="square">
              <a:spAutoFit/>
            </a:bodyPr>
            <a:lstStyle/>
            <a:p>
              <a:r>
                <a:rPr lang="zh-CN" altLang="en-US" sz="1400" b="1" i="0" dirty="0">
                  <a:solidFill>
                    <a:srgbClr val="191B1F"/>
                  </a:solidFill>
                  <a:effectLst/>
                  <a:latin typeface="微软雅黑" panose="020B0503020204020204" pitchFamily="34" charset="-122"/>
                  <a:ea typeface="微软雅黑" panose="020B0503020204020204" pitchFamily="34" charset="-122"/>
                </a:rPr>
                <a:t>优势策略（</a:t>
              </a:r>
              <a:r>
                <a:rPr lang="en-US" altLang="zh-CN" sz="1400" b="1" i="0" dirty="0">
                  <a:solidFill>
                    <a:srgbClr val="191B1F"/>
                  </a:solidFill>
                  <a:effectLst/>
                  <a:latin typeface="微软雅黑" panose="020B0503020204020204" pitchFamily="34" charset="-122"/>
                  <a:ea typeface="微软雅黑" panose="020B0503020204020204" pitchFamily="34" charset="-122"/>
                </a:rPr>
                <a:t>Dominant Strategy</a:t>
              </a:r>
              <a:r>
                <a:rPr lang="zh-CN" altLang="en-US" sz="1400" b="1" i="0" dirty="0">
                  <a:solidFill>
                    <a:srgbClr val="191B1F"/>
                  </a:solidFill>
                  <a:effectLst/>
                  <a:latin typeface="微软雅黑" panose="020B0503020204020204" pitchFamily="34" charset="-122"/>
                  <a:ea typeface="微软雅黑" panose="020B0503020204020204" pitchFamily="34" charset="-122"/>
                </a:rPr>
                <a:t>）：</a:t>
              </a:r>
              <a:r>
                <a:rPr lang="zh-CN" altLang="en-US" sz="1400" i="0" dirty="0">
                  <a:solidFill>
                    <a:srgbClr val="191B1F"/>
                  </a:solidFill>
                  <a:effectLst/>
                  <a:latin typeface="微软雅黑" panose="020B0503020204020204" pitchFamily="34" charset="-122"/>
                  <a:ea typeface="微软雅黑" panose="020B0503020204020204" pitchFamily="34" charset="-122"/>
                </a:rPr>
                <a:t>参与博弈的人选择这种策略，可以让效用最大化。</a:t>
              </a:r>
              <a:endParaRPr lang="zh-CN" altLang="en-US" sz="1400" dirty="0">
                <a:latin typeface="微软雅黑" panose="020B0503020204020204" pitchFamily="34" charset="-122"/>
                <a:ea typeface="微软雅黑" panose="020B0503020204020204" pitchFamily="34" charset="-122"/>
              </a:endParaRPr>
            </a:p>
          </p:txBody>
        </p:sp>
        <p:sp>
          <p:nvSpPr>
            <p:cNvPr id="98" name="文本框 97">
              <a:extLst>
                <a:ext uri="{FF2B5EF4-FFF2-40B4-BE49-F238E27FC236}">
                  <a16:creationId xmlns:a16="http://schemas.microsoft.com/office/drawing/2014/main" id="{DDA9AF07-3F5E-4531-864D-1B72B0B5EBA8}"/>
                </a:ext>
              </a:extLst>
            </p:cNvPr>
            <p:cNvSpPr txBox="1"/>
            <p:nvPr/>
          </p:nvSpPr>
          <p:spPr>
            <a:xfrm>
              <a:off x="5631628" y="4312009"/>
              <a:ext cx="6153004" cy="523220"/>
            </a:xfrm>
            <a:prstGeom prst="rect">
              <a:avLst/>
            </a:prstGeom>
            <a:noFill/>
          </p:spPr>
          <p:txBody>
            <a:bodyPr wrap="square">
              <a:spAutoFit/>
            </a:bodyPr>
            <a:lstStyle/>
            <a:p>
              <a:r>
                <a:rPr lang="zh-CN" altLang="en-US" sz="1400" b="1" dirty="0">
                  <a:solidFill>
                    <a:srgbClr val="191B1F"/>
                  </a:solidFill>
                  <a:latin typeface="微软雅黑" panose="020B0503020204020204" pitchFamily="34" charset="-122"/>
                  <a:ea typeface="微软雅黑" panose="020B0503020204020204" pitchFamily="34" charset="-122"/>
                </a:rPr>
                <a:t>优势策略激励相容（</a:t>
              </a:r>
              <a:r>
                <a:rPr lang="en-US" altLang="zh-CN" sz="1400" b="1" dirty="0">
                  <a:solidFill>
                    <a:srgbClr val="191B1F"/>
                  </a:solidFill>
                  <a:latin typeface="微软雅黑" panose="020B0503020204020204" pitchFamily="34" charset="-122"/>
                  <a:ea typeface="微软雅黑" panose="020B0503020204020204" pitchFamily="34" charset="-122"/>
                </a:rPr>
                <a:t>Dominant-strategy incentive-compatible, DSIC</a:t>
              </a:r>
              <a:r>
                <a:rPr lang="zh-CN" altLang="en-US" sz="1400" b="1" dirty="0">
                  <a:solidFill>
                    <a:srgbClr val="191B1F"/>
                  </a:solidFill>
                  <a:latin typeface="微软雅黑" panose="020B0503020204020204" pitchFamily="34" charset="-122"/>
                  <a:ea typeface="微软雅黑" panose="020B0503020204020204" pitchFamily="34" charset="-122"/>
                </a:rPr>
                <a:t>）</a:t>
              </a:r>
              <a:r>
                <a:rPr lang="en-US" altLang="zh-CN" sz="1400" b="1" dirty="0">
                  <a:solidFill>
                    <a:srgbClr val="191B1F"/>
                  </a:solidFill>
                  <a:latin typeface="微软雅黑" panose="020B0503020204020204" pitchFamily="34" charset="-122"/>
                  <a:ea typeface="微软雅黑" panose="020B0503020204020204" pitchFamily="34" charset="-122"/>
                </a:rPr>
                <a:t>:</a:t>
              </a:r>
              <a:r>
                <a:rPr lang="zh-CN" altLang="en-US" sz="1400" dirty="0">
                  <a:solidFill>
                    <a:srgbClr val="191B1F"/>
                  </a:solidFill>
                  <a:latin typeface="微软雅黑" panose="020B0503020204020204" pitchFamily="34" charset="-122"/>
                  <a:ea typeface="微软雅黑" panose="020B0503020204020204" pitchFamily="34" charset="-122"/>
                </a:rPr>
                <a:t>每个人都有一个优势策略，且机制允许并激励他们一起采用优势策略。</a:t>
              </a:r>
            </a:p>
          </p:txBody>
        </p:sp>
      </p:grpSp>
      <p:sp>
        <p:nvSpPr>
          <p:cNvPr id="28" name="矩形 27">
            <a:extLst>
              <a:ext uri="{FF2B5EF4-FFF2-40B4-BE49-F238E27FC236}">
                <a16:creationId xmlns:a16="http://schemas.microsoft.com/office/drawing/2014/main" id="{A4226E09-37E5-4134-8114-A73B3196A94A}"/>
              </a:ext>
            </a:extLst>
          </p:cNvPr>
          <p:cNvSpPr/>
          <p:nvPr/>
        </p:nvSpPr>
        <p:spPr>
          <a:xfrm>
            <a:off x="8951716" y="2420617"/>
            <a:ext cx="2906249" cy="122621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a:extLst>
              <a:ext uri="{FF2B5EF4-FFF2-40B4-BE49-F238E27FC236}">
                <a16:creationId xmlns:a16="http://schemas.microsoft.com/office/drawing/2014/main" id="{296F65A5-14A6-4484-B0D2-1D8296E9574C}"/>
              </a:ext>
            </a:extLst>
          </p:cNvPr>
          <p:cNvSpPr txBox="1"/>
          <p:nvPr/>
        </p:nvSpPr>
        <p:spPr>
          <a:xfrm>
            <a:off x="9024458" y="2501474"/>
            <a:ext cx="2803901" cy="1023742"/>
          </a:xfrm>
          <a:prstGeom prst="rect">
            <a:avLst/>
          </a:prstGeom>
          <a:noFill/>
        </p:spPr>
        <p:txBody>
          <a:bodyPr wrap="square">
            <a:spAutoFit/>
          </a:bodyPr>
          <a:lstStyle/>
          <a:p>
            <a:pPr>
              <a:lnSpc>
                <a:spcPct val="150000"/>
              </a:lnSpc>
            </a:pPr>
            <a:r>
              <a:rPr lang="zh-CN" altLang="en-US" sz="1400" i="0" dirty="0">
                <a:solidFill>
                  <a:srgbClr val="191B1F"/>
                </a:solidFill>
                <a:effectLst/>
                <a:latin typeface="微软雅黑" panose="020B0503020204020204" pitchFamily="34" charset="-122"/>
                <a:ea typeface="微软雅黑" panose="020B0503020204020204" pitchFamily="34" charset="-122"/>
              </a:rPr>
              <a:t>与一般博弈论模型中经常讨论的均衡点不同，拍卖问题中的</a:t>
            </a:r>
            <a:r>
              <a:rPr lang="zh-CN" altLang="en-US" sz="1400" dirty="0">
                <a:solidFill>
                  <a:srgbClr val="191B1F"/>
                </a:solidFill>
                <a:latin typeface="微软雅黑" panose="020B0503020204020204" pitchFamily="34" charset="-122"/>
                <a:ea typeface="微软雅黑" panose="020B0503020204020204" pitchFamily="34" charset="-122"/>
              </a:rPr>
              <a:t>优势策略激励相容是一种更强的特性</a:t>
            </a:r>
            <a:endParaRPr lang="zh-CN" altLang="en-US" sz="1400" dirty="0">
              <a:latin typeface="微软雅黑" panose="020B0503020204020204" pitchFamily="34" charset="-122"/>
              <a:ea typeface="微软雅黑" panose="020B0503020204020204" pitchFamily="34" charset="-122"/>
            </a:endParaRPr>
          </a:p>
        </p:txBody>
      </p:sp>
      <p:sp>
        <p:nvSpPr>
          <p:cNvPr id="101" name="文本框 100">
            <a:extLst>
              <a:ext uri="{FF2B5EF4-FFF2-40B4-BE49-F238E27FC236}">
                <a16:creationId xmlns:a16="http://schemas.microsoft.com/office/drawing/2014/main" id="{B68FBB6D-63F1-4885-BCF3-A342FBFFE6A6}"/>
              </a:ext>
            </a:extLst>
          </p:cNvPr>
          <p:cNvSpPr txBox="1"/>
          <p:nvPr/>
        </p:nvSpPr>
        <p:spPr>
          <a:xfrm>
            <a:off x="6078955" y="2021868"/>
            <a:ext cx="3554148" cy="307777"/>
          </a:xfrm>
          <a:prstGeom prst="rect">
            <a:avLst/>
          </a:prstGeom>
          <a:noFill/>
        </p:spPr>
        <p:txBody>
          <a:bodyPr wrap="square">
            <a:spAutoFit/>
          </a:bodyPr>
          <a:lstStyle/>
          <a:p>
            <a:r>
              <a:rPr lang="zh-CN" altLang="en-US" sz="1400" b="1" i="0" dirty="0">
                <a:solidFill>
                  <a:srgbClr val="191B1F"/>
                </a:solidFill>
                <a:effectLst/>
                <a:latin typeface="微软雅黑" panose="020B0503020204020204" pitchFamily="34" charset="-122"/>
                <a:ea typeface="微软雅黑" panose="020B0503020204020204" pitchFamily="34" charset="-122"/>
              </a:rPr>
              <a:t>优化变量：资源分配方案和资源分配机制</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371268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平行四边形 39">
            <a:extLst>
              <a:ext uri="{FF2B5EF4-FFF2-40B4-BE49-F238E27FC236}">
                <a16:creationId xmlns:a16="http://schemas.microsoft.com/office/drawing/2014/main" id="{EE206AC7-4C8B-478F-BA32-0C0EB4310231}"/>
              </a:ext>
            </a:extLst>
          </p:cNvPr>
          <p:cNvSpPr/>
          <p:nvPr/>
        </p:nvSpPr>
        <p:spPr>
          <a:xfrm>
            <a:off x="3085" y="-9212"/>
            <a:ext cx="5962817" cy="6867212"/>
          </a:xfrm>
          <a:prstGeom prst="rect">
            <a:avLst/>
          </a:prstGeom>
          <a:solidFill>
            <a:srgbClr val="2247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nvGrpSpPr>
          <p:cNvPr id="36" name="组合 35">
            <a:extLst>
              <a:ext uri="{FF2B5EF4-FFF2-40B4-BE49-F238E27FC236}">
                <a16:creationId xmlns:a16="http://schemas.microsoft.com/office/drawing/2014/main" id="{12D762F2-A02C-4F88-B919-68A9768CA16A}"/>
              </a:ext>
            </a:extLst>
          </p:cNvPr>
          <p:cNvGrpSpPr/>
          <p:nvPr/>
        </p:nvGrpSpPr>
        <p:grpSpPr>
          <a:xfrm>
            <a:off x="1330571" y="1915674"/>
            <a:ext cx="2986403" cy="3017439"/>
            <a:chOff x="3327680" y="971340"/>
            <a:chExt cx="1234272" cy="1234273"/>
          </a:xfrm>
          <a:effectLst>
            <a:outerShdw blurRad="50800" dist="38100" dir="2700000" algn="tl" rotWithShape="0">
              <a:prstClr val="black">
                <a:alpha val="40000"/>
              </a:prstClr>
            </a:outerShdw>
          </a:effectLst>
        </p:grpSpPr>
        <p:sp>
          <p:nvSpPr>
            <p:cNvPr id="39" name="椭圆 38">
              <a:extLst>
                <a:ext uri="{FF2B5EF4-FFF2-40B4-BE49-F238E27FC236}">
                  <a16:creationId xmlns:a16="http://schemas.microsoft.com/office/drawing/2014/main" id="{75CFEB2F-32C6-4468-B9B5-B6F3C325E25A}"/>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0" name="椭圆 39">
              <a:extLst>
                <a:ext uri="{FF2B5EF4-FFF2-40B4-BE49-F238E27FC236}">
                  <a16:creationId xmlns:a16="http://schemas.microsoft.com/office/drawing/2014/main" id="{089E393F-483C-4207-8C73-9007B515E772}"/>
                </a:ext>
              </a:extLst>
            </p:cNvPr>
            <p:cNvSpPr/>
            <p:nvPr/>
          </p:nvSpPr>
          <p:spPr>
            <a:xfrm>
              <a:off x="3432350" y="1091083"/>
              <a:ext cx="1024932" cy="994787"/>
            </a:xfrm>
            <a:prstGeom prst="ellipse">
              <a:avLst/>
            </a:prstGeom>
            <a:solidFill>
              <a:srgbClr val="22477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30" name="矩形 29">
            <a:extLst>
              <a:ext uri="{FF2B5EF4-FFF2-40B4-BE49-F238E27FC236}">
                <a16:creationId xmlns:a16="http://schemas.microsoft.com/office/drawing/2014/main" id="{D6FB31EA-F03F-4AC2-84D8-2455E8598A9C}"/>
              </a:ext>
            </a:extLst>
          </p:cNvPr>
          <p:cNvSpPr/>
          <p:nvPr/>
        </p:nvSpPr>
        <p:spPr>
          <a:xfrm>
            <a:off x="1732768" y="2916562"/>
            <a:ext cx="2182008" cy="101566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目  录</a:t>
            </a:r>
            <a:endParaRPr kumimoji="0" lang="zh-CN" altLang="en-US"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等线"/>
              <a:ea typeface="等线" panose="02010600030101010101" pitchFamily="2" charset="-122"/>
              <a:cs typeface="+mn-cs"/>
            </a:endParaRPr>
          </a:p>
        </p:txBody>
      </p:sp>
      <p:sp>
        <p:nvSpPr>
          <p:cNvPr id="2" name="灯片编号占位符 1">
            <a:extLst>
              <a:ext uri="{FF2B5EF4-FFF2-40B4-BE49-F238E27FC236}">
                <a16:creationId xmlns:a16="http://schemas.microsoft.com/office/drawing/2014/main" id="{6891AEAF-91A3-4B8B-A3AE-31D862BB5A6F}"/>
              </a:ext>
            </a:extLst>
          </p:cNvPr>
          <p:cNvSpPr>
            <a:spLocks noGrp="1"/>
          </p:cNvSpPr>
          <p:nvPr>
            <p:ph type="sldNum" sz="quarter" idx="12"/>
          </p:nvPr>
        </p:nvSpPr>
        <p:spPr/>
        <p:txBody>
          <a:bodyPr/>
          <a:lstStyle/>
          <a:p>
            <a:pPr>
              <a:defRPr/>
            </a:pPr>
            <a:fld id="{08395586-F03A-48D1-94DF-16B239DF4FB5}" type="slidenum">
              <a:rPr lang="en-US" altLang="zh-CN" smtClean="0"/>
              <a:t>9</a:t>
            </a:fld>
            <a:endParaRPr lang="zh-CN"/>
          </a:p>
        </p:txBody>
      </p:sp>
      <p:grpSp>
        <p:nvGrpSpPr>
          <p:cNvPr id="38" name="组合 37">
            <a:extLst>
              <a:ext uri="{FF2B5EF4-FFF2-40B4-BE49-F238E27FC236}">
                <a16:creationId xmlns:a16="http://schemas.microsoft.com/office/drawing/2014/main" id="{64695661-BD09-43BE-B6CC-34784E306878}"/>
              </a:ext>
            </a:extLst>
          </p:cNvPr>
          <p:cNvGrpSpPr/>
          <p:nvPr/>
        </p:nvGrpSpPr>
        <p:grpSpPr>
          <a:xfrm>
            <a:off x="5303910" y="931136"/>
            <a:ext cx="3711792" cy="1236504"/>
            <a:chOff x="3327680" y="971340"/>
            <a:chExt cx="4017452" cy="1338328"/>
          </a:xfrm>
        </p:grpSpPr>
        <p:grpSp>
          <p:nvGrpSpPr>
            <p:cNvPr id="41" name="组合 40">
              <a:extLst>
                <a:ext uri="{FF2B5EF4-FFF2-40B4-BE49-F238E27FC236}">
                  <a16:creationId xmlns:a16="http://schemas.microsoft.com/office/drawing/2014/main" id="{6F714FE6-E8A0-42C2-AA19-0F9F071A43B8}"/>
                </a:ext>
              </a:extLst>
            </p:cNvPr>
            <p:cNvGrpSpPr/>
            <p:nvPr/>
          </p:nvGrpSpPr>
          <p:grpSpPr>
            <a:xfrm>
              <a:off x="3327680" y="971340"/>
              <a:ext cx="1234272" cy="1234273"/>
              <a:chOff x="3327680" y="971340"/>
              <a:chExt cx="1234272" cy="1234273"/>
            </a:xfrm>
          </p:grpSpPr>
          <p:sp>
            <p:nvSpPr>
              <p:cNvPr id="44" name="椭圆 43">
                <a:extLst>
                  <a:ext uri="{FF2B5EF4-FFF2-40B4-BE49-F238E27FC236}">
                    <a16:creationId xmlns:a16="http://schemas.microsoft.com/office/drawing/2014/main" id="{5F2188D6-A93A-4570-B9A7-1BF117A7D99D}"/>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5" name="椭圆 44">
                <a:extLst>
                  <a:ext uri="{FF2B5EF4-FFF2-40B4-BE49-F238E27FC236}">
                    <a16:creationId xmlns:a16="http://schemas.microsoft.com/office/drawing/2014/main" id="{751F5857-29B6-44BA-815A-8B7618A4ADB6}"/>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42" name="矩形 41">
              <a:extLst>
                <a:ext uri="{FF2B5EF4-FFF2-40B4-BE49-F238E27FC236}">
                  <a16:creationId xmlns:a16="http://schemas.microsoft.com/office/drawing/2014/main" id="{4B5A5BE3-ACFB-4C30-AF57-509367DCD09A}"/>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p>
          </p:txBody>
        </p:sp>
        <p:sp>
          <p:nvSpPr>
            <p:cNvPr id="43" name="矩形 42">
              <a:extLst>
                <a:ext uri="{FF2B5EF4-FFF2-40B4-BE49-F238E27FC236}">
                  <a16:creationId xmlns:a16="http://schemas.microsoft.com/office/drawing/2014/main" id="{87FEA4DD-82C3-4C40-9E11-E2DDB8E353B2}"/>
                </a:ext>
              </a:extLst>
            </p:cNvPr>
            <p:cNvSpPr/>
            <p:nvPr/>
          </p:nvSpPr>
          <p:spPr>
            <a:xfrm>
              <a:off x="4924449" y="1234532"/>
              <a:ext cx="2420683" cy="766179"/>
            </a:xfrm>
            <a:prstGeom prst="rect">
              <a:avLst/>
            </a:prstGeom>
          </p:spPr>
          <p:txBody>
            <a:bodyPr wrap="none">
              <a:spAutoFit/>
            </a:bodyPr>
            <a:lstStyle/>
            <a:p>
              <a:pPr lvl="0" rtl="0">
                <a:defRPr/>
              </a:pPr>
              <a:r>
                <a:rPr lang="zh-CN" altLang="en-US" sz="4000" b="1" kern="1200" dirty="0">
                  <a:solidFill>
                    <a:srgbClr val="000000"/>
                  </a:solidFill>
                  <a:latin typeface="微软雅黑" panose="020B0503020204020204" pitchFamily="34" charset="-122"/>
                  <a:ea typeface="微软雅黑" panose="020B0503020204020204" pitchFamily="34" charset="-122"/>
                </a:rPr>
                <a:t>背景动机</a:t>
              </a:r>
            </a:p>
          </p:txBody>
        </p:sp>
      </p:grpSp>
      <p:grpSp>
        <p:nvGrpSpPr>
          <p:cNvPr id="46" name="组合 45">
            <a:extLst>
              <a:ext uri="{FF2B5EF4-FFF2-40B4-BE49-F238E27FC236}">
                <a16:creationId xmlns:a16="http://schemas.microsoft.com/office/drawing/2014/main" id="{C3124366-FEEB-4E2F-8901-72FD8CCC1617}"/>
              </a:ext>
            </a:extLst>
          </p:cNvPr>
          <p:cNvGrpSpPr/>
          <p:nvPr/>
        </p:nvGrpSpPr>
        <p:grpSpPr>
          <a:xfrm>
            <a:off x="5303908" y="2147800"/>
            <a:ext cx="3711792" cy="1236504"/>
            <a:chOff x="3327680" y="971340"/>
            <a:chExt cx="4017455" cy="1338328"/>
          </a:xfrm>
        </p:grpSpPr>
        <p:grpSp>
          <p:nvGrpSpPr>
            <p:cNvPr id="47" name="组合 46">
              <a:extLst>
                <a:ext uri="{FF2B5EF4-FFF2-40B4-BE49-F238E27FC236}">
                  <a16:creationId xmlns:a16="http://schemas.microsoft.com/office/drawing/2014/main" id="{B8702F7C-9D9C-4853-9D1F-FB0A69CCB84B}"/>
                </a:ext>
              </a:extLst>
            </p:cNvPr>
            <p:cNvGrpSpPr/>
            <p:nvPr/>
          </p:nvGrpSpPr>
          <p:grpSpPr>
            <a:xfrm>
              <a:off x="3327680" y="971340"/>
              <a:ext cx="1234272" cy="1234273"/>
              <a:chOff x="3327680" y="971340"/>
              <a:chExt cx="1234272" cy="1234273"/>
            </a:xfrm>
          </p:grpSpPr>
          <p:sp>
            <p:nvSpPr>
              <p:cNvPr id="50" name="椭圆 49">
                <a:extLst>
                  <a:ext uri="{FF2B5EF4-FFF2-40B4-BE49-F238E27FC236}">
                    <a16:creationId xmlns:a16="http://schemas.microsoft.com/office/drawing/2014/main" id="{0AA795CD-7DBD-4206-9A16-3A30D1DFB06D}"/>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1" name="椭圆 50">
                <a:extLst>
                  <a:ext uri="{FF2B5EF4-FFF2-40B4-BE49-F238E27FC236}">
                    <a16:creationId xmlns:a16="http://schemas.microsoft.com/office/drawing/2014/main" id="{99AABB7C-5C86-4EB3-BC0E-E82917CEFB3C}"/>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48" name="矩形 47">
              <a:extLst>
                <a:ext uri="{FF2B5EF4-FFF2-40B4-BE49-F238E27FC236}">
                  <a16:creationId xmlns:a16="http://schemas.microsoft.com/office/drawing/2014/main" id="{634A2573-5950-4E4B-921F-3F92D5C63BEF}"/>
                </a:ext>
              </a:extLst>
            </p:cNvPr>
            <p:cNvSpPr/>
            <p:nvPr/>
          </p:nvSpPr>
          <p:spPr>
            <a:xfrm>
              <a:off x="3694587" y="1234533"/>
              <a:ext cx="744085"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9" name="矩形 48">
              <a:extLst>
                <a:ext uri="{FF2B5EF4-FFF2-40B4-BE49-F238E27FC236}">
                  <a16:creationId xmlns:a16="http://schemas.microsoft.com/office/drawing/2014/main" id="{AE6732A7-51B6-4AE8-B704-6E11505C833C}"/>
                </a:ext>
              </a:extLst>
            </p:cNvPr>
            <p:cNvSpPr/>
            <p:nvPr/>
          </p:nvSpPr>
          <p:spPr>
            <a:xfrm>
              <a:off x="4924450" y="1234532"/>
              <a:ext cx="2420685" cy="766179"/>
            </a:xfrm>
            <a:prstGeom prst="rect">
              <a:avLst/>
            </a:prstGeom>
          </p:spPr>
          <p:txBody>
            <a:bodyPr wrap="none">
              <a:spAutoFit/>
            </a:bodyPr>
            <a:lstStyle/>
            <a:p>
              <a:pPr>
                <a:defRPr/>
              </a:pPr>
              <a:r>
                <a:rPr lang="zh-CN" altLang="en-US" sz="4000" b="1" kern="1200" dirty="0">
                  <a:solidFill>
                    <a:prstClr val="black"/>
                  </a:solidFill>
                  <a:latin typeface="微软雅黑" panose="020B0503020204020204" pitchFamily="34" charset="-122"/>
                  <a:ea typeface="微软雅黑" panose="020B0503020204020204" pitchFamily="34" charset="-122"/>
                </a:rPr>
                <a:t>问题建模</a:t>
              </a:r>
            </a:p>
          </p:txBody>
        </p:sp>
      </p:grpSp>
      <p:grpSp>
        <p:nvGrpSpPr>
          <p:cNvPr id="70" name="组合 69">
            <a:extLst>
              <a:ext uri="{FF2B5EF4-FFF2-40B4-BE49-F238E27FC236}">
                <a16:creationId xmlns:a16="http://schemas.microsoft.com/office/drawing/2014/main" id="{E3DDB30F-BE3B-4D30-A4E7-1400FFA4D67E}"/>
              </a:ext>
            </a:extLst>
          </p:cNvPr>
          <p:cNvGrpSpPr/>
          <p:nvPr/>
        </p:nvGrpSpPr>
        <p:grpSpPr>
          <a:xfrm>
            <a:off x="5303907" y="3364464"/>
            <a:ext cx="3711791" cy="1236504"/>
            <a:chOff x="3327680" y="971340"/>
            <a:chExt cx="4017453" cy="1338328"/>
          </a:xfrm>
        </p:grpSpPr>
        <p:grpSp>
          <p:nvGrpSpPr>
            <p:cNvPr id="71" name="组合 70">
              <a:extLst>
                <a:ext uri="{FF2B5EF4-FFF2-40B4-BE49-F238E27FC236}">
                  <a16:creationId xmlns:a16="http://schemas.microsoft.com/office/drawing/2014/main" id="{2F3C9EBF-DE16-4717-B2FC-92F1E7A21068}"/>
                </a:ext>
              </a:extLst>
            </p:cNvPr>
            <p:cNvGrpSpPr/>
            <p:nvPr/>
          </p:nvGrpSpPr>
          <p:grpSpPr>
            <a:xfrm>
              <a:off x="3327680" y="971340"/>
              <a:ext cx="1234272" cy="1234273"/>
              <a:chOff x="3327680" y="971340"/>
              <a:chExt cx="1234272" cy="1234273"/>
            </a:xfrm>
          </p:grpSpPr>
          <p:sp>
            <p:nvSpPr>
              <p:cNvPr id="74" name="椭圆 73">
                <a:extLst>
                  <a:ext uri="{FF2B5EF4-FFF2-40B4-BE49-F238E27FC236}">
                    <a16:creationId xmlns:a16="http://schemas.microsoft.com/office/drawing/2014/main" id="{001AEAA5-DC68-4D86-B770-ABBBBDEE1FDA}"/>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5" name="椭圆 74">
                <a:extLst>
                  <a:ext uri="{FF2B5EF4-FFF2-40B4-BE49-F238E27FC236}">
                    <a16:creationId xmlns:a16="http://schemas.microsoft.com/office/drawing/2014/main" id="{774C4F7F-D808-494D-815B-A48DAB7FDDAD}"/>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72" name="矩形 71">
              <a:extLst>
                <a:ext uri="{FF2B5EF4-FFF2-40B4-BE49-F238E27FC236}">
                  <a16:creationId xmlns:a16="http://schemas.microsoft.com/office/drawing/2014/main" id="{B25E0DD2-0878-4469-BE16-F333009834B4}"/>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 name="矩形 72">
              <a:extLst>
                <a:ext uri="{FF2B5EF4-FFF2-40B4-BE49-F238E27FC236}">
                  <a16:creationId xmlns:a16="http://schemas.microsoft.com/office/drawing/2014/main" id="{0281ADF2-E5C1-4DE0-A014-6E14611A6A77}"/>
                </a:ext>
              </a:extLst>
            </p:cNvPr>
            <p:cNvSpPr/>
            <p:nvPr/>
          </p:nvSpPr>
          <p:spPr>
            <a:xfrm>
              <a:off x="4924449" y="1234532"/>
              <a:ext cx="2420684" cy="76617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解决方案</a:t>
              </a:r>
            </a:p>
          </p:txBody>
        </p:sp>
      </p:grpSp>
      <p:grpSp>
        <p:nvGrpSpPr>
          <p:cNvPr id="76" name="组合 75">
            <a:extLst>
              <a:ext uri="{FF2B5EF4-FFF2-40B4-BE49-F238E27FC236}">
                <a16:creationId xmlns:a16="http://schemas.microsoft.com/office/drawing/2014/main" id="{CCEDA5B6-86D4-4DB8-A1EA-C9B62E57D9D1}"/>
              </a:ext>
            </a:extLst>
          </p:cNvPr>
          <p:cNvGrpSpPr/>
          <p:nvPr/>
        </p:nvGrpSpPr>
        <p:grpSpPr>
          <a:xfrm>
            <a:off x="5303912" y="4581128"/>
            <a:ext cx="3711790" cy="1236504"/>
            <a:chOff x="3327680" y="971340"/>
            <a:chExt cx="4017450" cy="1338328"/>
          </a:xfrm>
        </p:grpSpPr>
        <p:grpSp>
          <p:nvGrpSpPr>
            <p:cNvPr id="77" name="组合 76">
              <a:extLst>
                <a:ext uri="{FF2B5EF4-FFF2-40B4-BE49-F238E27FC236}">
                  <a16:creationId xmlns:a16="http://schemas.microsoft.com/office/drawing/2014/main" id="{872A2A69-B245-4B79-AD60-1CF8923DE936}"/>
                </a:ext>
              </a:extLst>
            </p:cNvPr>
            <p:cNvGrpSpPr/>
            <p:nvPr/>
          </p:nvGrpSpPr>
          <p:grpSpPr>
            <a:xfrm>
              <a:off x="3327680" y="971340"/>
              <a:ext cx="1234272" cy="1234273"/>
              <a:chOff x="3327680" y="971340"/>
              <a:chExt cx="1234272" cy="1234273"/>
            </a:xfrm>
          </p:grpSpPr>
          <p:sp>
            <p:nvSpPr>
              <p:cNvPr id="80" name="椭圆 79">
                <a:extLst>
                  <a:ext uri="{FF2B5EF4-FFF2-40B4-BE49-F238E27FC236}">
                    <a16:creationId xmlns:a16="http://schemas.microsoft.com/office/drawing/2014/main" id="{BEA15C48-1BBD-4798-A40B-AC7DE80A36F1}"/>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1" name="椭圆 80">
                <a:extLst>
                  <a:ext uri="{FF2B5EF4-FFF2-40B4-BE49-F238E27FC236}">
                    <a16:creationId xmlns:a16="http://schemas.microsoft.com/office/drawing/2014/main" id="{A93F062E-2F13-4A14-9B28-BC952984B397}"/>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78" name="矩形 77">
              <a:extLst>
                <a:ext uri="{FF2B5EF4-FFF2-40B4-BE49-F238E27FC236}">
                  <a16:creationId xmlns:a16="http://schemas.microsoft.com/office/drawing/2014/main" id="{83841D02-9CBB-499D-B5E9-E1C8830E9FAA}"/>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9" name="矩形 78">
              <a:extLst>
                <a:ext uri="{FF2B5EF4-FFF2-40B4-BE49-F238E27FC236}">
                  <a16:creationId xmlns:a16="http://schemas.microsoft.com/office/drawing/2014/main" id="{DB69181D-58D7-4B99-8605-2E855E4A2497}"/>
                </a:ext>
              </a:extLst>
            </p:cNvPr>
            <p:cNvSpPr/>
            <p:nvPr/>
          </p:nvSpPr>
          <p:spPr>
            <a:xfrm>
              <a:off x="4924447" y="1234532"/>
              <a:ext cx="2420683" cy="76617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仿真实验</a:t>
              </a:r>
            </a:p>
          </p:txBody>
        </p:sp>
      </p:grpSp>
    </p:spTree>
    <p:extLst>
      <p:ext uri="{BB962C8B-B14F-4D97-AF65-F5344CB8AC3E}">
        <p14:creationId xmlns:p14="http://schemas.microsoft.com/office/powerpoint/2010/main" val="268846219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theme/theme1.xml><?xml version="1.0" encoding="utf-8"?>
<a:theme xmlns:a="http://schemas.openxmlformats.org/drawing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4577</TotalTime>
  <Words>4140</Words>
  <Application>Microsoft Office PowerPoint</Application>
  <DocSecurity>0</DocSecurity>
  <PresentationFormat>宽屏</PresentationFormat>
  <Paragraphs>438</Paragraphs>
  <Slides>22</Slides>
  <Notes>22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-apple-system</vt:lpstr>
      <vt:lpstr>DeepSeek-CJK-patch</vt:lpstr>
      <vt:lpstr>等线</vt:lpstr>
      <vt:lpstr>宋体</vt:lpstr>
      <vt:lpstr>微软雅黑</vt:lpstr>
      <vt:lpstr>Arial</vt:lpstr>
      <vt:lpstr>Calibri</vt:lpstr>
      <vt:lpstr>Cambria Math</vt:lpstr>
      <vt:lpstr>Helvetica</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Yiyang - all-in-one workspace</dc:creator>
  <cp:keywords/>
  <dc:description/>
  <cp:lastModifiedBy>admin</cp:lastModifiedBy>
  <cp:revision>226</cp:revision>
  <dcterms:created xsi:type="dcterms:W3CDTF">2012-12-03T06:56:55Z</dcterms:created>
  <dcterms:modified xsi:type="dcterms:W3CDTF">2025-06-09T09:00:10Z</dcterms:modified>
  <cp:category/>
  <dc:identifier/>
  <cp:contentStatus/>
  <dc:language/>
  <cp:version/>
</cp:coreProperties>
</file>